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3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0" r:id="rId1"/>
    <p:sldMasterId id="2147483714" r:id="rId2"/>
    <p:sldMasterId id="2147483733" r:id="rId3"/>
    <p:sldMasterId id="2147483745" r:id="rId4"/>
  </p:sldMasterIdLst>
  <p:notesMasterIdLst>
    <p:notesMasterId r:id="rId27"/>
  </p:notesMasterIdLst>
  <p:sldIdLst>
    <p:sldId id="256" r:id="rId5"/>
    <p:sldId id="291" r:id="rId6"/>
    <p:sldId id="298" r:id="rId7"/>
    <p:sldId id="300" r:id="rId8"/>
    <p:sldId id="301" r:id="rId9"/>
    <p:sldId id="311" r:id="rId10"/>
    <p:sldId id="312" r:id="rId11"/>
    <p:sldId id="303" r:id="rId12"/>
    <p:sldId id="310" r:id="rId13"/>
    <p:sldId id="636" r:id="rId14"/>
    <p:sldId id="308" r:id="rId15"/>
    <p:sldId id="309" r:id="rId16"/>
    <p:sldId id="322" r:id="rId17"/>
    <p:sldId id="590" r:id="rId18"/>
    <p:sldId id="633" r:id="rId19"/>
    <p:sldId id="626" r:id="rId20"/>
    <p:sldId id="637" r:id="rId21"/>
    <p:sldId id="634" r:id="rId22"/>
    <p:sldId id="628" r:id="rId23"/>
    <p:sldId id="629" r:id="rId24"/>
    <p:sldId id="630" r:id="rId25"/>
    <p:sldId id="638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A7FF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7266"/>
    <p:restoredTop sz="85957"/>
  </p:normalViewPr>
  <p:slideViewPr>
    <p:cSldViewPr snapToGrid="0" snapToObjects="1">
      <p:cViewPr>
        <p:scale>
          <a:sx n="101" d="100"/>
          <a:sy n="101" d="100"/>
        </p:scale>
        <p:origin x="336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078A2D-7EFE-6543-A0B8-C5A0232716FC}" type="datetimeFigureOut">
              <a:rPr kumimoji="1" lang="zh-CN" altLang="en-US" smtClean="0"/>
              <a:t>2018/10/15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13AC42-51C7-7841-84E3-A34D9D39C64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360680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13AC42-51C7-7841-84E3-A34D9D39C64D}" type="slidenum">
              <a:rPr kumimoji="1" lang="zh-CN" altLang="en-US" smtClean="0"/>
              <a:t>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345618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13AC42-51C7-7841-84E3-A34D9D39C64D}" type="slidenum">
              <a:rPr kumimoji="1" lang="zh-CN" altLang="en-US" smtClean="0"/>
              <a:t>13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6748704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4E7E313-5348-934D-B0EC-09E8318E41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7934B83B-3ADC-D64F-ACE8-754F382F6D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B20C163-A46A-4D43-963C-3F078581D7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B3E15-B416-5F4A-A9E7-C069DC109BD4}" type="datetimeFigureOut">
              <a:rPr kumimoji="1" lang="zh-CN" altLang="en-US" smtClean="0"/>
              <a:t>2018/10/15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A356B57-A129-AB47-93DE-6540383213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2B39554-6584-1643-85AC-9C6F91A1A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2138-CB25-C94A-AD9E-C0D1BE08F1A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660206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21D6D92-859B-8C42-BB2E-1F39EABBCA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9B369DE-8AFC-8F4A-9FC1-8BD44E4CC6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853B3A8-E14D-DB47-A89A-FF7131E6D3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B3E15-B416-5F4A-A9E7-C069DC109BD4}" type="datetimeFigureOut">
              <a:rPr kumimoji="1" lang="zh-CN" altLang="en-US" smtClean="0"/>
              <a:t>2018/10/15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6F35C5C-11E8-AC48-9DDC-625547739B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BB76223-98B3-2F42-84B1-0791FFD28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2138-CB25-C94A-AD9E-C0D1BE08F1A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115989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9CCBED1-A89C-1146-B5D1-3A1436A46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7DF91C2-CF0E-7C43-8169-02132919BD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A8380D3-89BD-4845-A315-3BF015C1F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B3E15-B416-5F4A-A9E7-C069DC109BD4}" type="datetimeFigureOut">
              <a:rPr kumimoji="1" lang="zh-CN" altLang="en-US" smtClean="0"/>
              <a:t>2018/10/15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67540E9-9A2C-8744-B2F1-0565EAE994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E9D1FBE-D50A-6C41-9B5A-C0E06CDF2D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2138-CB25-C94A-AD9E-C0D1BE08F1A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6244412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5F128C3-45FE-6F40-B685-3D9A7ABEEF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39E537C-E8D2-774F-94C2-47E9338C42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8E23C643-73BE-E24A-BFDC-248144AD59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01A5BFB-AB6F-034C-AD57-728C926B0D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B3E15-B416-5F4A-A9E7-C069DC109BD4}" type="datetimeFigureOut">
              <a:rPr kumimoji="1" lang="zh-CN" altLang="en-US" smtClean="0"/>
              <a:t>2018/10/15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012658A-1EE1-3044-848C-04722AD08A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FA0B524-EF69-024A-90EA-97A82E060B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2138-CB25-C94A-AD9E-C0D1BE08F1A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789414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55FBD8C-5C5A-724C-B28B-8F9E9B9619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1D6F256-9A25-D34B-903B-BEB6E25F6F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CFCF148-0FF5-C540-B2A2-375748816C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324C1B3A-7189-3046-9D8E-219F822C18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39FD7CA7-FDF4-9A41-B967-F783E97F43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2D005BAA-DA28-8D4F-8862-6E9D6916AF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B3E15-B416-5F4A-A9E7-C069DC109BD4}" type="datetimeFigureOut">
              <a:rPr kumimoji="1" lang="zh-CN" altLang="en-US" smtClean="0"/>
              <a:t>2018/10/15</a:t>
            </a:fld>
            <a:endParaRPr kumimoji="1"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20B4FAD5-4941-9E48-A09B-71A72852C4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4D45CD69-B86A-A84D-8B0F-41D56ADDAA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2138-CB25-C94A-AD9E-C0D1BE08F1A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6714376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6104C88-2BBC-FD47-8787-A95EFCC51D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003E1AB9-4EFE-DC43-8DA8-F1151F7B63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B3E15-B416-5F4A-A9E7-C069DC109BD4}" type="datetimeFigureOut">
              <a:rPr kumimoji="1" lang="zh-CN" altLang="en-US" smtClean="0"/>
              <a:t>2018/10/15</a:t>
            </a:fld>
            <a:endParaRPr kumimoji="1"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C85C06F2-B3F3-F34F-BF7B-174ABCDF4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6F525519-F8EE-194F-86A6-AD07C5D57D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2138-CB25-C94A-AD9E-C0D1BE08F1A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733743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DA00BF31-48C3-BA42-90BC-CC31181D1B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B3E15-B416-5F4A-A9E7-C069DC109BD4}" type="datetimeFigureOut">
              <a:rPr kumimoji="1" lang="zh-CN" altLang="en-US" smtClean="0"/>
              <a:t>2018/10/15</a:t>
            </a:fld>
            <a:endParaRPr kumimoji="1"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FD163793-BB55-5F42-8D9B-DD347F8F72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88341AD5-3C4D-2F45-87E4-7FF80B628B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2138-CB25-C94A-AD9E-C0D1BE08F1A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3937476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B0E0315-D807-2F4F-9856-0BBDA26F13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3D7911D-9934-D845-A4BD-A05788E25B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75438EAE-6B20-144D-BEB9-5355ABF857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1068126-7E08-604B-817B-D37BD2660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B3E15-B416-5F4A-A9E7-C069DC109BD4}" type="datetimeFigureOut">
              <a:rPr kumimoji="1" lang="zh-CN" altLang="en-US" smtClean="0"/>
              <a:t>2018/10/15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5CFBF55-86C1-6C4B-8D67-A0B296385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F08AF94-3B48-0242-A3AE-8AE6C1423E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2138-CB25-C94A-AD9E-C0D1BE08F1A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767419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C25C270-CEB9-F040-9F70-E55E37107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96B9416F-B40F-2645-A63C-ED2DAEB0547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B15B3011-783B-F741-BC62-4D4B129469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625397D-2D1E-4442-B9AB-523DD382D3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B3E15-B416-5F4A-A9E7-C069DC109BD4}" type="datetimeFigureOut">
              <a:rPr kumimoji="1" lang="zh-CN" altLang="en-US" smtClean="0"/>
              <a:t>2018/10/15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363CB49-7B4F-B548-8B56-08E9642580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EDB5708-65BC-C84E-A81A-D7D4DF2BE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2138-CB25-C94A-AD9E-C0D1BE08F1A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113343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0B0349E-AE67-1D45-822D-BBD7097C1A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37074178-220B-304F-B926-4FD49CA379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4DC9017-F49F-F940-8B5B-BF4A302EBF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B3E15-B416-5F4A-A9E7-C069DC109BD4}" type="datetimeFigureOut">
              <a:rPr kumimoji="1" lang="zh-CN" altLang="en-US" smtClean="0"/>
              <a:t>2018/10/15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17ED481-F66D-6947-9FC6-A350A2731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5025487-805A-7C4C-965B-1C8F9B722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2138-CB25-C94A-AD9E-C0D1BE08F1A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683457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3ED63CFC-86E3-1844-9FEA-8F149E99A9D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1869B9DF-F27D-5B41-91FA-8AF723CEA2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E5CCC18-B1D5-264C-9F05-E4A5B231F2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B3E15-B416-5F4A-A9E7-C069DC109BD4}" type="datetimeFigureOut">
              <a:rPr kumimoji="1" lang="zh-CN" altLang="en-US" smtClean="0"/>
              <a:t>2018/10/15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FFE41EF-7141-C34E-9D00-0DE420EA3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915880C-AE50-4440-AF6C-7F2650B9C6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2138-CB25-C94A-AD9E-C0D1BE08F1A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0677040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7AFFB9B-9FB8-469E-96F9-4D32314110B6}" type="datetimeFigureOut">
              <a:rPr lang="en-US" smtClean="0"/>
              <a:t>10/15/18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0569282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BDC27-E420-4878-9EE6-7B9656D6442A}" type="datetimeFigureOut">
              <a:rPr lang="en-US" smtClean="0"/>
              <a:t>10/15/18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91156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F47CF-67C9-420C-80A5-E2069FF0C2DF}" type="datetimeFigureOut">
              <a:rPr lang="en-US" smtClean="0"/>
              <a:t>10/15/18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55545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DC73-F065-42F5-A9F2-D90B2E42A0B3}" type="datetimeFigureOut">
              <a:rPr lang="en-US" smtClean="0"/>
              <a:t>10/15/18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27627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A702-9B29-41CC-9BCC-3DF8A0D379FE}" type="datetimeFigureOut">
              <a:rPr lang="en-US" smtClean="0"/>
              <a:t>10/15/18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83437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649AC-CB8F-4FF1-9A34-5861C74DD0A7}" type="datetimeFigureOut">
              <a:rPr lang="en-US" smtClean="0"/>
              <a:t>10/15/18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67328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ECA-2D3A-4680-9B49-752200DE467C}" type="datetimeFigureOut">
              <a:rPr lang="en-US" smtClean="0"/>
              <a:t>10/15/18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812413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3BFE2-83B7-4B0A-B9D3-AB28331082B3}" type="datetimeFigureOut">
              <a:rPr lang="en-US" smtClean="0"/>
              <a:t>10/15/18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35482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smtClean="0"/>
              <a:t>10/15/18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747349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全景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2AC3-6A0B-4169-B1EA-E3AE8B351BDD}" type="datetimeFigureOut">
              <a:rPr lang="en-US" smtClean="0"/>
              <a:t>10/15/18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26227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B9363-8B87-41B7-9F8E-64519CBB8F34}" type="datetimeFigureOut">
              <a:rPr lang="en-US" smtClean="0"/>
              <a:t>10/15/18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372406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5746-5284-4951-9F37-7AE924EDBCB7}" type="datetimeFigureOut">
              <a:rPr lang="en-US" smtClean="0"/>
              <a:t>10/15/18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408561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98B29-7265-4A65-A2A4-6703C057B7C1}" type="datetimeFigureOut">
              <a:rPr lang="en-US" smtClean="0"/>
              <a:t>10/15/18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33511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631336B-A5C7-A943-9EE2-8E933F3ECA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2D3401DB-0E89-BA46-B96C-52201FBADD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BB1C6-BF8F-4481-8AB2-603A1C8A906A}" type="datetimeFigureOut">
              <a:rPr lang="en-US" smtClean="0"/>
              <a:t>10/15/18</a:t>
            </a:fld>
            <a:endParaRPr lang="en-US" dirty="0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EF74A4F0-5E08-AE4A-A712-4AA3507FE3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F066E08E-837F-3D4A-B41A-8A1199BFE4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984701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smtClean="0"/>
              <a:t>10/15/18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976571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图片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86C4-3AB5-4E0C-86CA-FB108C350AA9}" type="datetimeFigureOut">
              <a:rPr lang="en-US" smtClean="0"/>
              <a:t>10/15/18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795901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F1211-4E0C-4AB3-B04F-585959BDAFE8}" type="datetimeFigureOut">
              <a:rPr lang="en-US" smtClean="0"/>
              <a:t>10/15/18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499992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ECAF-D3BE-4069-9C78-642ECCD01477}" type="datetimeFigureOut">
              <a:rPr lang="en-US" smtClean="0"/>
              <a:t>10/15/18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543506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49244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5B01A598-AAE2-6542-ADE0-6F4AFC3A7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44E9E9FF-F063-124F-9848-2A2C60C411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CD1E8A05-F4AA-334B-AC96-E1819FD9CD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3EE26C-31C4-1E46-B0BA-E2262BDFCCD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7489834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E19CF5D2-FEDD-304B-A8D1-609DC2A220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E6D095FE-2B04-9341-BCB0-1D3E702CB3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64529153-D197-6146-A388-9FAC328F2A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F96729-FE68-ED4D-98CD-6B8BD8F5C79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8829803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4006790"/>
            <a:ext cx="10363200" cy="40011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768F8253-62A4-2A47-8E13-168550B53D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3B286687-C11A-C44C-98BC-D9C6829243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4CA9C642-BC5E-0C48-82C3-D9EB59706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1C01F9-9BEE-4649-A176-F6072174E5E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7841060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935164"/>
            <a:ext cx="5384800" cy="20005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935164"/>
            <a:ext cx="5384800" cy="20005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69FA73A1-B22C-2C4D-A8AF-FF3A39C88A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15BEEE1B-4B0B-024D-AA8F-EFC51F755F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4DC0DDB3-8E77-A747-BA3C-96B0EA8A75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CDAFB3-A08D-9443-B70C-C0C2190E47F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2348757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713210"/>
            <a:ext cx="5386917" cy="46166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17543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713210"/>
            <a:ext cx="5389033" cy="46166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17543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">
            <a:extLst>
              <a:ext uri="{FF2B5EF4-FFF2-40B4-BE49-F238E27FC236}">
                <a16:creationId xmlns:a16="http://schemas.microsoft.com/office/drawing/2014/main" id="{8CC6E5AD-349F-454A-B996-13DF0DA73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>
            <a:extLst>
              <a:ext uri="{FF2B5EF4-FFF2-40B4-BE49-F238E27FC236}">
                <a16:creationId xmlns:a16="http://schemas.microsoft.com/office/drawing/2014/main" id="{7D4CD58E-5FA2-EB45-97CB-4677108990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:a16="http://schemas.microsoft.com/office/drawing/2014/main" id="{8A58C6D7-8376-6E4C-838D-156108321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17EAEF-FAB8-DA4A-BE45-65E9F4BBA2E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7350390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">
            <a:extLst>
              <a:ext uri="{FF2B5EF4-FFF2-40B4-BE49-F238E27FC236}">
                <a16:creationId xmlns:a16="http://schemas.microsoft.com/office/drawing/2014/main" id="{42631EA6-72A0-7A46-AC59-BF254AA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>
            <a:extLst>
              <a:ext uri="{FF2B5EF4-FFF2-40B4-BE49-F238E27FC236}">
                <a16:creationId xmlns:a16="http://schemas.microsoft.com/office/drawing/2014/main" id="{4EBF36A6-A237-694C-9B86-3BD007FE9A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>
            <a:extLst>
              <a:ext uri="{FF2B5EF4-FFF2-40B4-BE49-F238E27FC236}">
                <a16:creationId xmlns:a16="http://schemas.microsoft.com/office/drawing/2014/main" id="{235C4C4C-70D8-FC49-AA88-4A281D417B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F86BCB-180D-8E4A-AC0F-042CBD00DCF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6503152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8E985A60-8AA4-8649-8387-AD68D604AE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24DABA65-584C-D142-B578-05EBCD100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E60D13F4-CDFE-3040-AB68-86EC863352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214059-EE8A-8343-8225-07BF39F50C4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8779680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22837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30777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7565F395-D3E4-FB45-91CB-31895FF59F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232306E3-DA27-1C47-9ACE-94812ED975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E91012C1-23B1-EF48-A24B-4DB77FED7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5FC8A2-991A-8A42-BCCE-8D01446A4C4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1196262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5847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30777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6E6D4D5A-5593-B043-AA4B-6E4F913E08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07B5E108-FB6D-814E-915E-A9E13E6DD5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14A7BDBE-2F2E-B048-B785-D9124E624A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1105A5-2549-654D-B017-83FED6D8D98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5034385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012192" y="1935163"/>
            <a:ext cx="3570208" cy="2062162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D6DF256F-8D1A-CC46-AA22-A936F88448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76704265-6A86-E848-AFD1-8E94759BDC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B18A7547-9748-244B-9DDD-44340DDC87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0C2FEA-A826-414F-9572-9EE97895631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7921867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704850"/>
            <a:ext cx="27432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481564" y="704850"/>
            <a:ext cx="2154436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AE60D23C-61CC-F642-920A-677B1AB12A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5E4B1EC9-106D-5449-A5E0-93AA9F856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4E1418ED-7786-D340-B2AC-D6E50B0C9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6A5732-6BB4-6947-8FD6-700D2051AFD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7739505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C8A72C9-570E-C74F-8DCF-3817F49257E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4375A3A-7D6F-0A4E-B5CA-E9682E9039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595AB07-8047-624F-A0F6-204E5A73D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97EA0A-AEB2-0B46-8795-2D304AEF7F1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966485"/>
      </p:ext>
    </p:extLst>
  </p:cSld>
  <p:clrMapOvr>
    <a:masterClrMapping/>
  </p:clrMapOvr>
  <p:transition spd="med"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414FC0D-A7A7-CF4C-9278-5FCF212E78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DC9C329-4DA5-8044-BACE-BB36AA301B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F2A5F9A-11C6-4549-A5DE-57220A41DB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971946-6AA8-EC4C-AC58-114A87228F6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4458518"/>
      </p:ext>
    </p:extLst>
  </p:cSld>
  <p:clrMapOvr>
    <a:masterClrMapping/>
  </p:clrMapOvr>
  <p:transition spd="med"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E494688-2868-7A49-8D70-4DE64E08E5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292C111-9015-6D43-8A2B-8D75341EB9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826B3FD-102F-2748-B288-3DC9DCB473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8C4F24-B74A-A441-96B0-3D02D7247BB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6224875"/>
      </p:ext>
    </p:extLst>
  </p:cSld>
  <p:clrMapOvr>
    <a:masterClrMapping/>
  </p:clrMapOvr>
  <p:transition spd="med"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76672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201"/>
            <a:ext cx="5376672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83CFFE38-EC15-DD4E-937C-EA0A5F9E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56657415-832E-0D49-A63A-168F3CEDD6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6031914C-769F-7F46-95F6-B0CAC325D2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36D847-8DFF-9F44-A1D8-17174DECC11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3911507"/>
      </p:ext>
    </p:extLst>
  </p:cSld>
  <p:clrMapOvr>
    <a:masterClrMapping/>
  </p:clrMapOvr>
  <p:transition spd="med">
    <p:fad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3">
            <a:extLst>
              <a:ext uri="{FF2B5EF4-FFF2-40B4-BE49-F238E27FC236}">
                <a16:creationId xmlns:a16="http://schemas.microsoft.com/office/drawing/2014/main" id="{CCCCFACF-9B00-9042-A490-42305F3FAE1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4">
            <a:extLst>
              <a:ext uri="{FF2B5EF4-FFF2-40B4-BE49-F238E27FC236}">
                <a16:creationId xmlns:a16="http://schemas.microsoft.com/office/drawing/2014/main" id="{BC3D942C-ECEA-E74F-912D-62EE3AFE12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>
            <a:extLst>
              <a:ext uri="{FF2B5EF4-FFF2-40B4-BE49-F238E27FC236}">
                <a16:creationId xmlns:a16="http://schemas.microsoft.com/office/drawing/2014/main" id="{51965D7A-AA74-684E-AC21-CEA201468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D9A9BB-652F-B44E-8250-08FD380A418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4681854"/>
      </p:ext>
    </p:extLst>
  </p:cSld>
  <p:clrMapOvr>
    <a:masterClrMapping/>
  </p:clrMapOvr>
  <p:transition spd="med">
    <p:fad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3">
            <a:extLst>
              <a:ext uri="{FF2B5EF4-FFF2-40B4-BE49-F238E27FC236}">
                <a16:creationId xmlns:a16="http://schemas.microsoft.com/office/drawing/2014/main" id="{7AB4D2AD-23B9-1D4D-884E-8F79174105A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4">
            <a:extLst>
              <a:ext uri="{FF2B5EF4-FFF2-40B4-BE49-F238E27FC236}">
                <a16:creationId xmlns:a16="http://schemas.microsoft.com/office/drawing/2014/main" id="{B40F711E-8563-2D4C-8155-B51D98610C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>
            <a:extLst>
              <a:ext uri="{FF2B5EF4-FFF2-40B4-BE49-F238E27FC236}">
                <a16:creationId xmlns:a16="http://schemas.microsoft.com/office/drawing/2014/main" id="{E67524B7-3D8B-4E42-AABF-7465DB20F4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02FAFE-B6D3-4A4F-B097-51A2090024D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3031074"/>
      </p:ext>
    </p:extLst>
  </p:cSld>
  <p:clrMapOvr>
    <a:masterClrMapping/>
  </p:clrMapOvr>
  <p:transition spd="med">
    <p:fad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>
            <a:extLst>
              <a:ext uri="{FF2B5EF4-FFF2-40B4-BE49-F238E27FC236}">
                <a16:creationId xmlns:a16="http://schemas.microsoft.com/office/drawing/2014/main" id="{F9746B84-383C-A248-98A9-F7D5259C52E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4">
            <a:extLst>
              <a:ext uri="{FF2B5EF4-FFF2-40B4-BE49-F238E27FC236}">
                <a16:creationId xmlns:a16="http://schemas.microsoft.com/office/drawing/2014/main" id="{735EA67A-C638-FF4D-A5FF-898DBB4D5D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>
            <a:extLst>
              <a:ext uri="{FF2B5EF4-FFF2-40B4-BE49-F238E27FC236}">
                <a16:creationId xmlns:a16="http://schemas.microsoft.com/office/drawing/2014/main" id="{40095E50-A7C3-EA42-9797-920772DD32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0D8C7C-F32A-E54F-9DC3-4D296492B23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9149284"/>
      </p:ext>
    </p:extLst>
  </p:cSld>
  <p:clrMapOvr>
    <a:masterClrMapping/>
  </p:clrMapOvr>
  <p:transition spd="med">
    <p:fad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1FB22E91-10A6-8F41-A46D-E261FFE8E73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C5FCA058-F64C-DA4E-9A35-18693D2CB8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D59F2B27-12F2-944F-8D07-E726CE0AA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0B9041-11A0-354E-9B13-8D6D51FFE24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7218862"/>
      </p:ext>
    </p:extLst>
  </p:cSld>
  <p:clrMapOvr>
    <a:masterClrMapping/>
  </p:clrMapOvr>
  <p:transition spd="med">
    <p:fade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AC767E97-E812-2544-8BD4-BB9C61A926E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933AFD6C-440C-024E-9085-B1417B58F3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A3D797B2-CD58-D941-A7EF-EFCBDA0BBC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433947-36F2-5B4E-A523-B611FBC50A7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7453132"/>
      </p:ext>
    </p:extLst>
  </p:cSld>
  <p:clrMapOvr>
    <a:masterClrMapping/>
  </p:clrMapOvr>
  <p:transition spd="med">
    <p:fad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A7A01F4-077D-2042-9E87-5052FBC234F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CC2D920-D79D-8042-B8D7-2B68418E8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B5739D1-C1A0-944A-A432-ED5046CBE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A2427F-4167-BC48-BAA5-04C77F67656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0640682"/>
      </p:ext>
    </p:extLst>
  </p:cSld>
  <p:clrMapOvr>
    <a:masterClrMapping/>
  </p:clrMapOvr>
  <p:transition spd="med">
    <p:fade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70573" cy="5851525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B383BDF-A04D-5546-8BD4-73DDCFF53E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40E9219-AF68-1648-BD4B-786C19EBA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C55B9F3-CB11-864E-87D8-42E2303A40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6F42EB-7494-084B-BCEC-27570FC50D0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5053444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image" Target="../media/image3.jp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5" Type="http://schemas.openxmlformats.org/officeDocument/2006/relationships/image" Target="../media/image6.png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image" Target="../media/image5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13" Type="http://schemas.openxmlformats.org/officeDocument/2006/relationships/image" Target="../media/image7.jpeg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11" Type="http://schemas.openxmlformats.org/officeDocument/2006/relationships/slideLayout" Target="../slideLayouts/slideLayout51.xml"/><Relationship Id="rId5" Type="http://schemas.openxmlformats.org/officeDocument/2006/relationships/slideLayout" Target="../slideLayouts/slideLayout45.xml"/><Relationship Id="rId15" Type="http://schemas.openxmlformats.org/officeDocument/2006/relationships/image" Target="../media/image6.png"/><Relationship Id="rId10" Type="http://schemas.openxmlformats.org/officeDocument/2006/relationships/slideLayout" Target="../slideLayouts/slideLayout50.xml"/><Relationship Id="rId4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9.xml"/><Relationship Id="rId14" Type="http://schemas.openxmlformats.org/officeDocument/2006/relationships/image" Target="../media/image8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6F91182C-09DB-8540-9D29-8D2CD2DA49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6BFFC71-6414-9246-B464-462CD07BED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07219D8-4BB9-D941-89DA-1F1898164E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BB3E15-B416-5F4A-A9E7-C069DC109BD4}" type="datetimeFigureOut">
              <a:rPr kumimoji="1" lang="zh-CN" altLang="en-US" smtClean="0"/>
              <a:t>2018/10/15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8B7682B-0C2A-6046-9915-A8B8F3BEE77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1E6E7DD-E345-E848-8728-DC99DE83CA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FA2138-CB25-C94A-AD9E-C0D1BE08F1A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501600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35BB1C6-BF8F-4481-8AB2-603A1C8A906A}" type="datetimeFigureOut">
              <a:rPr lang="en-US" smtClean="0"/>
              <a:t>10/15/18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1302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  <p:sldLayoutId id="2147483732" r:id="rId18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:a16="http://schemas.microsoft.com/office/drawing/2014/main" id="{A1E70128-5935-3E43-9DB7-7B6A292FFE6D}"/>
              </a:ext>
            </a:extLst>
          </p:cNvPr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sz="1800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:a16="http://schemas.microsoft.com/office/drawing/2014/main" id="{2469F165-823E-2549-B4DE-717900980690}"/>
              </a:ext>
            </a:extLst>
          </p:cNvPr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sz="1800">
              <a:latin typeface="+mn-lt"/>
              <a:ea typeface="+mn-ea"/>
            </a:endParaRPr>
          </a:p>
        </p:txBody>
      </p:sp>
      <p:grpSp>
        <p:nvGrpSpPr>
          <p:cNvPr id="1028" name="组合 1">
            <a:extLst>
              <a:ext uri="{FF2B5EF4-FFF2-40B4-BE49-F238E27FC236}">
                <a16:creationId xmlns:a16="http://schemas.microsoft.com/office/drawing/2014/main" id="{F4F5C689-C78F-6548-8565-A8FC434C472F}"/>
              </a:ext>
            </a:extLst>
          </p:cNvPr>
          <p:cNvGrpSpPr>
            <a:grpSpLocks/>
          </p:cNvGrpSpPr>
          <p:nvPr/>
        </p:nvGrpSpPr>
        <p:grpSpPr bwMode="auto">
          <a:xfrm>
            <a:off x="-25399" y="203200"/>
            <a:ext cx="12240684" cy="647700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:a16="http://schemas.microsoft.com/office/drawing/2014/main" id="{9352A072-76BB-D740-AB12-5A389E6697C3}"/>
                </a:ext>
              </a:extLst>
            </p:cNvPr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sz="1800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:a16="http://schemas.microsoft.com/office/drawing/2014/main" id="{5DEF3115-D6C0-5845-B495-ECBDF4795EF5}"/>
                </a:ext>
              </a:extLst>
            </p:cNvPr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sz="1800">
                <a:latin typeface="Comic Sans MS" panose="030F0702030302020204" pitchFamily="66" charset="0"/>
              </a:endParaRPr>
            </a:p>
          </p:txBody>
        </p:sp>
      </p:grpSp>
      <p:sp>
        <p:nvSpPr>
          <p:cNvPr id="1029" name="标题占位符 8">
            <a:extLst>
              <a:ext uri="{FF2B5EF4-FFF2-40B4-BE49-F238E27FC236}">
                <a16:creationId xmlns:a16="http://schemas.microsoft.com/office/drawing/2014/main" id="{23F7259D-5A44-0841-B6FC-6695391CDF48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0" name="文本占位符 29">
            <a:extLst>
              <a:ext uri="{FF2B5EF4-FFF2-40B4-BE49-F238E27FC236}">
                <a16:creationId xmlns:a16="http://schemas.microsoft.com/office/drawing/2014/main" id="{94E01419-C151-D549-BAD4-779B65595414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609600" y="1935163"/>
            <a:ext cx="10972800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id="{7F4C8E49-282E-904A-BB35-C8568619E8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>
            <a:extLst>
              <a:ext uri="{FF2B5EF4-FFF2-40B4-BE49-F238E27FC236}">
                <a16:creationId xmlns:a16="http://schemas.microsoft.com/office/drawing/2014/main" id="{21BCE9BE-46AB-314A-966F-4EDD1CB0B7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>
            <a:extLst>
              <a:ext uri="{FF2B5EF4-FFF2-40B4-BE49-F238E27FC236}">
                <a16:creationId xmlns:a16="http://schemas.microsoft.com/office/drawing/2014/main" id="{8263FB65-79C9-A74E-9169-5559A21510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buFont typeface="Arial" panose="020B0604020202020204" pitchFamily="34" charset="0"/>
              <a:buChar char="•"/>
              <a:defRPr sz="1200">
                <a:solidFill>
                  <a:srgbClr val="045C75"/>
                </a:solidFill>
                <a:latin typeface="Comic Sans MS" panose="030F0902030302020204" pitchFamily="66" charset="0"/>
              </a:defRPr>
            </a:lvl1pPr>
          </a:lstStyle>
          <a:p>
            <a:fld id="{28982946-281A-F046-8BAF-B52928BA7FB5}" type="slidenum">
              <a:rPr lang="en-US" altLang="zh-CN"/>
              <a:pPr/>
              <a:t>‹#›</a:t>
            </a:fld>
            <a:endParaRPr lang="en-US" altLang="zh-CN"/>
          </a:p>
        </p:txBody>
      </p:sp>
      <p:pic>
        <p:nvPicPr>
          <p:cNvPr id="1034" name="图片 1">
            <a:extLst>
              <a:ext uri="{FF2B5EF4-FFF2-40B4-BE49-F238E27FC236}">
                <a16:creationId xmlns:a16="http://schemas.microsoft.com/office/drawing/2014/main" id="{760D4BAF-B9DB-A540-894E-262CBDB98F29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12192000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0" descr="英语周报标志">
            <a:extLst>
              <a:ext uri="{FF2B5EF4-FFF2-40B4-BE49-F238E27FC236}">
                <a16:creationId xmlns:a16="http://schemas.microsoft.com/office/drawing/2014/main" id="{E0B3FA61-B5B6-3B48-817F-92E5339E6A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" y="95250"/>
            <a:ext cx="24384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11">
            <a:extLst>
              <a:ext uri="{FF2B5EF4-FFF2-40B4-BE49-F238E27FC236}">
                <a16:creationId xmlns:a16="http://schemas.microsoft.com/office/drawing/2014/main" id="{275F37AD-087A-2A45-83C4-A0F440D3BB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50400" y="76201"/>
            <a:ext cx="2540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zh-CN" sz="1800" dirty="0">
                <a:solidFill>
                  <a:srgbClr val="5F5F5F"/>
                </a:solidFill>
                <a:latin typeface="Comic Sans MS" panose="030F0702030302020204" pitchFamily="66" charset="0"/>
              </a:rPr>
              <a:t>Unit 3 Reading</a:t>
            </a:r>
          </a:p>
        </p:txBody>
      </p:sp>
    </p:spTree>
    <p:extLst>
      <p:ext uri="{BB962C8B-B14F-4D97-AF65-F5344CB8AC3E}">
        <p14:creationId xmlns:p14="http://schemas.microsoft.com/office/powerpoint/2010/main" val="2597210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2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2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2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2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2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图片 1032" descr="3">
            <a:extLst>
              <a:ext uri="{FF2B5EF4-FFF2-40B4-BE49-F238E27FC236}">
                <a16:creationId xmlns:a16="http://schemas.microsoft.com/office/drawing/2014/main" id="{22A32A2C-DAF7-9C4F-92B4-44EF6AC5EF2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1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标题占位符 1">
            <a:extLst>
              <a:ext uri="{FF2B5EF4-FFF2-40B4-BE49-F238E27FC236}">
                <a16:creationId xmlns:a16="http://schemas.microsoft.com/office/drawing/2014/main" id="{E888DFB4-3561-8240-839C-06F22AD1D27E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8" name="文本占位符 2">
            <a:extLst>
              <a:ext uri="{FF2B5EF4-FFF2-40B4-BE49-F238E27FC236}">
                <a16:creationId xmlns:a16="http://schemas.microsoft.com/office/drawing/2014/main" id="{56C7149C-0FAB-8C46-8653-C2FC05B5F3BE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9" name="日期占位符 3">
            <a:extLst>
              <a:ext uri="{FF2B5EF4-FFF2-40B4-BE49-F238E27FC236}">
                <a16:creationId xmlns:a16="http://schemas.microsoft.com/office/drawing/2014/main" id="{3CE271E4-DCB5-4B70-A12B-A2AE41E5BB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eaLnBrk="1" hangingPunct="1">
              <a:buFont typeface="Arial" panose="020B0604020202020204" pitchFamily="34" charset="0"/>
              <a:buNone/>
              <a:defRPr sz="1200" noProof="1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页脚占位符 4">
            <a:extLst>
              <a:ext uri="{FF2B5EF4-FFF2-40B4-BE49-F238E27FC236}">
                <a16:creationId xmlns:a16="http://schemas.microsoft.com/office/drawing/2014/main" id="{B2D82949-21B4-4EC4-9E85-7791606B2D5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algn="ctr" eaLnBrk="1" hangingPunct="1">
              <a:buFont typeface="Arial" panose="020B0604020202020204" pitchFamily="34" charset="0"/>
              <a:buNone/>
              <a:defRPr sz="1200" noProof="1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1" name="灯片编号占位符 5">
            <a:extLst>
              <a:ext uri="{FF2B5EF4-FFF2-40B4-BE49-F238E27FC236}">
                <a16:creationId xmlns:a16="http://schemas.microsoft.com/office/drawing/2014/main" id="{6275E8A8-A9BB-478F-B55F-DF03E34756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85B7ADDE-8272-8B44-9D69-7DC67857EF4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  <p:pic>
        <p:nvPicPr>
          <p:cNvPr id="1032" name="图片 1031" descr="英语周报标志">
            <a:extLst>
              <a:ext uri="{FF2B5EF4-FFF2-40B4-BE49-F238E27FC236}">
                <a16:creationId xmlns:a16="http://schemas.microsoft.com/office/drawing/2014/main" id="{B8305233-9A0A-AD42-91C0-053659266EB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67" y="44450"/>
            <a:ext cx="2734733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87853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</p:sldLayoutIdLst>
  <p:transition spd="med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2.xml"/><Relationship Id="rId6" Type="http://schemas.openxmlformats.org/officeDocument/2006/relationships/image" Target="../media/image14.tiff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tiff"/><Relationship Id="rId1" Type="http://schemas.openxmlformats.org/officeDocument/2006/relationships/slideLayout" Target="../slideLayouts/slideLayout4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7.xml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EB6A300-454E-C844-AA6D-0C7550D293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rot="21420000">
            <a:off x="506882" y="417355"/>
            <a:ext cx="5428489" cy="2577034"/>
          </a:xfrm>
        </p:spPr>
        <p:txBody>
          <a:bodyPr>
            <a:normAutofit/>
          </a:bodyPr>
          <a:lstStyle/>
          <a:p>
            <a:r>
              <a:rPr kumimoji="1" lang="en-US" altLang="zh-CN" dirty="0"/>
              <a:t>unit 3</a:t>
            </a:r>
            <a:br>
              <a:rPr kumimoji="1" lang="en-US" altLang="zh-CN" dirty="0"/>
            </a:br>
            <a:r>
              <a:rPr kumimoji="1" lang="en-US" altLang="zh-CN" dirty="0"/>
              <a:t>computers</a:t>
            </a:r>
            <a:endParaRPr kumimoji="1" lang="zh-CN" altLang="en-US" dirty="0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05FBC53C-BF49-3D4F-B90A-11DAC20EAA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rot="21420000">
            <a:off x="642404" y="3006281"/>
            <a:ext cx="5424749" cy="1549681"/>
          </a:xfrm>
        </p:spPr>
        <p:txBody>
          <a:bodyPr>
            <a:normAutofit/>
          </a:bodyPr>
          <a:lstStyle/>
          <a:p>
            <a:r>
              <a:rPr kumimoji="1" lang="en-US" altLang="zh-CN" sz="6000" dirty="0">
                <a:solidFill>
                  <a:srgbClr val="7030A0"/>
                </a:solidFill>
              </a:rPr>
              <a:t>More Practice</a:t>
            </a:r>
            <a:endParaRPr kumimoji="1" lang="zh-CN" altLang="en-US" sz="6000" dirty="0">
              <a:solidFill>
                <a:srgbClr val="7030A0"/>
              </a:solidFill>
            </a:endParaRP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37858F25-2CEF-3444-89A8-56837EA3C3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20000">
            <a:off x="6649378" y="373505"/>
            <a:ext cx="3785142" cy="3813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211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圆角矩形 18434">
            <a:extLst>
              <a:ext uri="{FF2B5EF4-FFF2-40B4-BE49-F238E27FC236}">
                <a16:creationId xmlns:a16="http://schemas.microsoft.com/office/drawing/2014/main" id="{387FBBE3-8259-5242-A52B-50438C7511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4113" y="42863"/>
            <a:ext cx="7740650" cy="6477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170" tIns="46990" rIns="90170" bIns="4699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b="1">
                <a:solidFill>
                  <a:srgbClr val="0000FF"/>
                </a:solidFill>
                <a:latin typeface="Comic Sans MS" panose="030F0902030302020204" pitchFamily="66" charset="0"/>
              </a:rPr>
              <a:t>Do you like playing computer games?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743E10A6-DBCA-2942-BBE3-727D79FA25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" y="685801"/>
            <a:ext cx="3489840" cy="2606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EF26734A-0741-634D-950E-13230CCB8A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825" y="3330109"/>
            <a:ext cx="33178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Glory of the king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3A09ACF7-D5CC-FD49-A560-3E0EC63CD4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0554" y="689550"/>
            <a:ext cx="3680105" cy="259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0AD4AE4B-D4FD-A04E-A5BB-4EE647373C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78200" y="3273169"/>
            <a:ext cx="5484812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800" b="1" dirty="0" err="1">
                <a:solidFill>
                  <a:srgbClr val="FF0000"/>
                </a:solidFill>
              </a:rPr>
              <a:t>Playerunknown’s</a:t>
            </a:r>
            <a:r>
              <a:rPr lang="en-US" altLang="zh-CN" sz="2800" b="1" dirty="0">
                <a:solidFill>
                  <a:srgbClr val="FF0000"/>
                </a:solidFill>
              </a:rPr>
              <a:t> </a:t>
            </a: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battlegrounds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344EF6CC-7A3A-6D45-A9C6-59F1F99A69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47214" y="3265718"/>
            <a:ext cx="42291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League of Legends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F11CF455-DD68-3247-A172-886A381EC2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94" y="4166728"/>
            <a:ext cx="348489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文本框 18">
            <a:extLst>
              <a:ext uri="{FF2B5EF4-FFF2-40B4-BE49-F238E27FC236}">
                <a16:creationId xmlns:a16="http://schemas.microsoft.com/office/drawing/2014/main" id="{110564B8-9900-5F42-8235-98F7BEBC4E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550836" y="6440028"/>
            <a:ext cx="397356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2800" b="1" dirty="0">
                <a:solidFill>
                  <a:srgbClr val="FF0000"/>
                </a:solidFill>
              </a:rPr>
              <a:t>            阴阳师 </a:t>
            </a:r>
            <a:r>
              <a:rPr lang="en" altLang="zh-CN" sz="2800" b="1" dirty="0" err="1">
                <a:solidFill>
                  <a:srgbClr val="FF0000"/>
                </a:solidFill>
              </a:rPr>
              <a:t>Onmyoji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pic>
        <p:nvPicPr>
          <p:cNvPr id="23" name="图片 22">
            <a:extLst>
              <a:ext uri="{FF2B5EF4-FFF2-40B4-BE49-F238E27FC236}">
                <a16:creationId xmlns:a16="http://schemas.microsoft.com/office/drawing/2014/main" id="{EC6FDC26-C4FD-7147-9982-D6683CCB8F2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88" b="6895"/>
          <a:stretch/>
        </p:blipFill>
        <p:spPr bwMode="auto">
          <a:xfrm>
            <a:off x="4188549" y="4163070"/>
            <a:ext cx="3772110" cy="2341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文本框 25">
            <a:extLst>
              <a:ext uri="{FF2B5EF4-FFF2-40B4-BE49-F238E27FC236}">
                <a16:creationId xmlns:a16="http://schemas.microsoft.com/office/drawing/2014/main" id="{5F6C5E42-48BB-1D4D-A8CB-D79116AE1F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88550" y="6349507"/>
            <a:ext cx="3772110" cy="52322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Identity</a:t>
            </a:r>
            <a:r>
              <a:rPr lang="zh-CN" altLang="en-US" sz="2800" b="1" dirty="0">
                <a:solidFill>
                  <a:srgbClr val="FF0000"/>
                </a:solidFill>
              </a:rPr>
              <a:t> </a:t>
            </a:r>
            <a:r>
              <a:rPr lang="en-US" altLang="zh-CN" sz="2800" b="1" dirty="0">
                <a:solidFill>
                  <a:srgbClr val="FF0000"/>
                </a:solidFill>
              </a:rPr>
              <a:t>Five</a:t>
            </a:r>
            <a:r>
              <a:rPr lang="zh-CN" altLang="en-US" sz="2800" b="1" dirty="0">
                <a:solidFill>
                  <a:srgbClr val="FF0000"/>
                </a:solidFill>
              </a:rPr>
              <a:t> 第五人格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B1FDF98D-E42C-B942-8237-D17B750F4F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39525" y="4157791"/>
            <a:ext cx="3552476" cy="2191716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E6BC2726-2532-A744-BBA9-0A12757A442E}"/>
              </a:ext>
            </a:extLst>
          </p:cNvPr>
          <p:cNvSpPr txBox="1"/>
          <p:nvPr/>
        </p:nvSpPr>
        <p:spPr>
          <a:xfrm>
            <a:off x="8923530" y="6349507"/>
            <a:ext cx="298446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Super</a:t>
            </a:r>
            <a:r>
              <a:rPr lang="zh-CN" altLang="en-US" sz="28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28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Mario Bros</a:t>
            </a:r>
            <a:endParaRPr lang="zh-CN" altLang="en-US" sz="2800" b="1" dirty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CD9204B2-B735-634E-8714-CC199635F91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31529" y="721420"/>
            <a:ext cx="3460471" cy="2566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96640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/>
      <p:bldP spid="16" grpId="0"/>
      <p:bldP spid="19" grpId="0"/>
      <p:bldP spid="26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标题 27649">
            <a:extLst>
              <a:ext uri="{FF2B5EF4-FFF2-40B4-BE49-F238E27FC236}">
                <a16:creationId xmlns:a16="http://schemas.microsoft.com/office/drawing/2014/main" id="{391987B6-DF31-A444-AFAD-218AE2418BB8}"/>
              </a:ext>
            </a:extLst>
          </p:cNvPr>
          <p:cNvSpPr>
            <a:spLocks noChangeArrowheads="1"/>
          </p:cNvSpPr>
          <p:nvPr>
            <p:ph type="title"/>
          </p:nvPr>
        </p:nvSpPr>
        <p:spPr>
          <a:xfrm>
            <a:off x="3215681" y="189910"/>
            <a:ext cx="6202363" cy="922338"/>
          </a:xfrm>
        </p:spPr>
        <p:txBody>
          <a:bodyPr/>
          <a:lstStyle/>
          <a:p>
            <a:pPr eaLnBrk="1" hangingPunct="1"/>
            <a:r>
              <a:rPr lang="zh-CN" altLang="en-US" sz="3600" b="1" dirty="0">
                <a:solidFill>
                  <a:schemeClr val="hlink"/>
                </a:solidFill>
                <a:latin typeface="Comic Sans MS" panose="030F0902030302020204" pitchFamily="66" charset="0"/>
              </a:rPr>
              <a:t>group discussion</a:t>
            </a:r>
          </a:p>
        </p:txBody>
      </p:sp>
      <p:sp>
        <p:nvSpPr>
          <p:cNvPr id="4099" name="文本占位符 27650">
            <a:extLst>
              <a:ext uri="{FF2B5EF4-FFF2-40B4-BE49-F238E27FC236}">
                <a16:creationId xmlns:a16="http://schemas.microsoft.com/office/drawing/2014/main" id="{EA182CEF-7509-F448-BA8E-237576B8E258}"/>
              </a:ext>
            </a:extLst>
          </p:cNvPr>
          <p:cNvSpPr>
            <a:spLocks noChangeArrowheads="1"/>
          </p:cNvSpPr>
          <p:nvPr>
            <p:ph idx="1"/>
          </p:nvPr>
        </p:nvSpPr>
        <p:spPr>
          <a:xfrm>
            <a:off x="488356" y="931990"/>
            <a:ext cx="11139764" cy="3071813"/>
          </a:xfrm>
        </p:spPr>
        <p:txBody>
          <a:bodyPr/>
          <a:lstStyle/>
          <a:p>
            <a:pPr eaLnBrk="1" hangingPunct="1">
              <a:lnSpc>
                <a:spcPct val="145000"/>
              </a:lnSpc>
              <a:buFont typeface="Arial" panose="020B0604020202020204" pitchFamily="34" charset="0"/>
              <a:buNone/>
            </a:pPr>
            <a:r>
              <a:rPr lang="en-US" altLang="zh-CN" dirty="0">
                <a:latin typeface="Times New Roman" panose="02020603050405020304" pitchFamily="18" charset="0"/>
              </a:rPr>
              <a:t>1. Do you like playing computer games? How long do you play computer games usually?</a:t>
            </a:r>
          </a:p>
          <a:p>
            <a:pPr eaLnBrk="1" hangingPunct="1">
              <a:lnSpc>
                <a:spcPct val="145000"/>
              </a:lnSpc>
              <a:buFont typeface="Arial" panose="020B0604020202020204" pitchFamily="34" charset="0"/>
              <a:buNone/>
            </a:pPr>
            <a:r>
              <a:rPr lang="en-US" altLang="zh-CN" dirty="0">
                <a:latin typeface="Times New Roman" panose="02020603050405020304" pitchFamily="18" charset="0"/>
              </a:rPr>
              <a:t>2. How do you feel when you play computer games?</a:t>
            </a:r>
          </a:p>
          <a:p>
            <a:pPr eaLnBrk="1" hangingPunct="1">
              <a:lnSpc>
                <a:spcPct val="145000"/>
              </a:lnSpc>
              <a:buFont typeface="Arial" panose="020B0604020202020204" pitchFamily="34" charset="0"/>
              <a:buNone/>
            </a:pPr>
            <a:r>
              <a:rPr lang="en-US" altLang="zh-CN" dirty="0">
                <a:latin typeface="Times New Roman" panose="02020603050405020304" pitchFamily="18" charset="0"/>
              </a:rPr>
              <a:t>3. What are your parents’ attitude(</a:t>
            </a:r>
            <a:r>
              <a:rPr lang="zh-CN" altLang="en-US" dirty="0">
                <a:latin typeface="Times New Roman" panose="02020603050405020304" pitchFamily="18" charset="0"/>
              </a:rPr>
              <a:t>态度</a:t>
            </a:r>
            <a:r>
              <a:rPr lang="en-US" altLang="zh-CN" dirty="0">
                <a:latin typeface="Times New Roman" panose="02020603050405020304" pitchFamily="18" charset="0"/>
              </a:rPr>
              <a:t>) towards computer</a:t>
            </a:r>
            <a:r>
              <a:rPr lang="zh-CN" altLang="en-US" dirty="0">
                <a:latin typeface="Times New Roman" panose="02020603050405020304" pitchFamily="18" charset="0"/>
              </a:rPr>
              <a:t> </a:t>
            </a:r>
            <a:r>
              <a:rPr lang="en-US" altLang="zh-CN" dirty="0">
                <a:latin typeface="Times New Roman" panose="02020603050405020304" pitchFamily="18" charset="0"/>
              </a:rPr>
              <a:t>games?</a:t>
            </a:r>
          </a:p>
        </p:txBody>
      </p:sp>
    </p:spTree>
    <p:extLst>
      <p:ext uri="{BB962C8B-B14F-4D97-AF65-F5344CB8AC3E}">
        <p14:creationId xmlns:p14="http://schemas.microsoft.com/office/powerpoint/2010/main" val="1533578032"/>
      </p:ext>
    </p:extLst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文本框 30722">
            <a:extLst>
              <a:ext uri="{FF2B5EF4-FFF2-40B4-BE49-F238E27FC236}">
                <a16:creationId xmlns:a16="http://schemas.microsoft.com/office/drawing/2014/main" id="{B4E434CC-6DBA-4201-83F3-EE2A3C834753}"/>
              </a:ext>
            </a:extLst>
          </p:cNvPr>
          <p:cNvSpPr txBox="1"/>
          <p:nvPr/>
        </p:nvSpPr>
        <p:spPr>
          <a:xfrm>
            <a:off x="36003" y="167906"/>
            <a:ext cx="12104598" cy="120032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3600" b="1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  <a:ea typeface="宋体" panose="02010600030101010101" pitchFamily="2" charset="-122"/>
              </a:rPr>
              <a:t>Discussion: The bad effects of </a:t>
            </a:r>
            <a:r>
              <a:rPr lang="en-US" altLang="en-US" sz="3600" b="1" u="sng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  <a:ea typeface="宋体" panose="02010600030101010101" pitchFamily="2" charset="-122"/>
              </a:rPr>
              <a:t>being addicted to</a:t>
            </a:r>
            <a:r>
              <a:rPr lang="zh-CN" altLang="en-US" sz="3600" b="1" u="sng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  <a:ea typeface="宋体" panose="02010600030101010101" pitchFamily="2" charset="-122"/>
              </a:rPr>
              <a:t> </a:t>
            </a:r>
            <a:r>
              <a:rPr lang="en-US" altLang="en-US" sz="3600" b="1" u="sng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  <a:ea typeface="宋体" panose="02010600030101010101" pitchFamily="2" charset="-122"/>
              </a:rPr>
              <a:t>(</a:t>
            </a:r>
            <a:r>
              <a:rPr lang="zh-CN" altLang="en-US" sz="3600" b="1" u="sng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  <a:ea typeface="宋体" panose="02010600030101010101" pitchFamily="2" charset="-122"/>
              </a:rPr>
              <a:t>沉迷</a:t>
            </a:r>
            <a:r>
              <a:rPr lang="en-US" altLang="en-US" sz="3600" b="1" u="sng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  <a:ea typeface="宋体" panose="02010600030101010101" pitchFamily="2" charset="-122"/>
              </a:rPr>
              <a:t>) </a:t>
            </a:r>
            <a:r>
              <a:rPr lang="en-US" altLang="en-US" sz="3600" b="1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  <a:ea typeface="宋体" panose="02010600030101010101" pitchFamily="2" charset="-122"/>
              </a:rPr>
              <a:t>computer games</a:t>
            </a:r>
          </a:p>
        </p:txBody>
      </p:sp>
      <p:grpSp>
        <p:nvGrpSpPr>
          <p:cNvPr id="2" name="组合 30723">
            <a:extLst>
              <a:ext uri="{FF2B5EF4-FFF2-40B4-BE49-F238E27FC236}">
                <a16:creationId xmlns:a16="http://schemas.microsoft.com/office/drawing/2014/main" id="{CFC19F0B-A055-3A4F-AF8C-4E428FA6AFE8}"/>
              </a:ext>
            </a:extLst>
          </p:cNvPr>
          <p:cNvGrpSpPr>
            <a:grpSpLocks/>
          </p:cNvGrpSpPr>
          <p:nvPr/>
        </p:nvGrpSpPr>
        <p:grpSpPr bwMode="auto">
          <a:xfrm>
            <a:off x="1273178" y="2889770"/>
            <a:ext cx="7401378" cy="1311275"/>
            <a:chOff x="-2280" y="-302"/>
            <a:chExt cx="10069" cy="2089"/>
          </a:xfrm>
        </p:grpSpPr>
        <p:sp>
          <p:nvSpPr>
            <p:cNvPr id="6166" name="文本框 30724">
              <a:extLst>
                <a:ext uri="{FF2B5EF4-FFF2-40B4-BE49-F238E27FC236}">
                  <a16:creationId xmlns:a16="http://schemas.microsoft.com/office/drawing/2014/main" id="{CE8F6E93-1426-3C4F-B52C-59B443838D4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2280" y="-302"/>
              <a:ext cx="1302" cy="20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fontAlgn="base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8000" b="1" dirty="0">
                  <a:solidFill>
                    <a:srgbClr val="FFCC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</a:p>
          </p:txBody>
        </p:sp>
        <p:sp>
          <p:nvSpPr>
            <p:cNvPr id="6167" name="矩形 30725">
              <a:extLst>
                <a:ext uri="{FF2B5EF4-FFF2-40B4-BE49-F238E27FC236}">
                  <a16:creationId xmlns:a16="http://schemas.microsoft.com/office/drawing/2014/main" id="{6E8851E7-3F54-EC4B-B981-58C14C76A2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978" y="59"/>
              <a:ext cx="8767" cy="1224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</p:grpSp>
      <p:grpSp>
        <p:nvGrpSpPr>
          <p:cNvPr id="3" name="组合 30727">
            <a:extLst>
              <a:ext uri="{FF2B5EF4-FFF2-40B4-BE49-F238E27FC236}">
                <a16:creationId xmlns:a16="http://schemas.microsoft.com/office/drawing/2014/main" id="{5BA03082-D40D-0948-A705-61E85E1BEA40}"/>
              </a:ext>
            </a:extLst>
          </p:cNvPr>
          <p:cNvGrpSpPr>
            <a:grpSpLocks/>
          </p:cNvGrpSpPr>
          <p:nvPr/>
        </p:nvGrpSpPr>
        <p:grpSpPr bwMode="auto">
          <a:xfrm>
            <a:off x="2441354" y="4109690"/>
            <a:ext cx="6393728" cy="1311275"/>
            <a:chOff x="-440" y="-206"/>
            <a:chExt cx="8843" cy="2211"/>
          </a:xfrm>
        </p:grpSpPr>
        <p:sp>
          <p:nvSpPr>
            <p:cNvPr id="6161" name="文本框 30728">
              <a:extLst>
                <a:ext uri="{FF2B5EF4-FFF2-40B4-BE49-F238E27FC236}">
                  <a16:creationId xmlns:a16="http://schemas.microsoft.com/office/drawing/2014/main" id="{2D2FBB6D-4834-EB47-8A8A-6EB6E9CA728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440" y="-206"/>
              <a:ext cx="1222" cy="22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fontAlgn="base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8000" dirty="0">
                  <a:solidFill>
                    <a:srgbClr val="00999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</a:p>
          </p:txBody>
        </p:sp>
        <p:sp>
          <p:nvSpPr>
            <p:cNvPr id="6162" name="矩形 30729">
              <a:extLst>
                <a:ext uri="{FF2B5EF4-FFF2-40B4-BE49-F238E27FC236}">
                  <a16:creationId xmlns:a16="http://schemas.microsoft.com/office/drawing/2014/main" id="{9EAE8139-D697-9748-B02C-C19E08FC0A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5" y="396"/>
              <a:ext cx="7598" cy="1247"/>
            </a:xfrm>
            <a:prstGeom prst="rect">
              <a:avLst/>
            </a:prstGeom>
            <a:solidFill>
              <a:srgbClr val="00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</p:grpSp>
      <p:grpSp>
        <p:nvGrpSpPr>
          <p:cNvPr id="4" name="组合 30733">
            <a:extLst>
              <a:ext uri="{FF2B5EF4-FFF2-40B4-BE49-F238E27FC236}">
                <a16:creationId xmlns:a16="http://schemas.microsoft.com/office/drawing/2014/main" id="{05C2D4EB-B0CE-6C42-B8C8-E6D28FA6046A}"/>
              </a:ext>
            </a:extLst>
          </p:cNvPr>
          <p:cNvGrpSpPr>
            <a:grpSpLocks/>
          </p:cNvGrpSpPr>
          <p:nvPr/>
        </p:nvGrpSpPr>
        <p:grpSpPr bwMode="auto">
          <a:xfrm>
            <a:off x="3218507" y="5225820"/>
            <a:ext cx="7222952" cy="1323201"/>
            <a:chOff x="0" y="0"/>
            <a:chExt cx="8353" cy="2108"/>
          </a:xfrm>
        </p:grpSpPr>
        <p:sp>
          <p:nvSpPr>
            <p:cNvPr id="6159" name="文本框 30734">
              <a:extLst>
                <a:ext uri="{FF2B5EF4-FFF2-40B4-BE49-F238E27FC236}">
                  <a16:creationId xmlns:a16="http://schemas.microsoft.com/office/drawing/2014/main" id="{0E0277E4-3505-AF45-8FEF-F472A445435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0"/>
              <a:ext cx="909" cy="2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fontAlgn="base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8000" dirty="0">
                  <a:solidFill>
                    <a:srgbClr val="FFFF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</a:p>
          </p:txBody>
        </p:sp>
        <p:sp>
          <p:nvSpPr>
            <p:cNvPr id="6160" name="矩形 30735">
              <a:extLst>
                <a:ext uri="{FF2B5EF4-FFF2-40B4-BE49-F238E27FC236}">
                  <a16:creationId xmlns:a16="http://schemas.microsoft.com/office/drawing/2014/main" id="{D746B528-F89D-1548-AB94-17CBEB231B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8" y="422"/>
              <a:ext cx="7145" cy="1213"/>
            </a:xfrm>
            <a:prstGeom prst="rect">
              <a:avLst/>
            </a:prstGeom>
            <a:solidFill>
              <a:srgbClr val="CC6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zh-CN" altLang="en-US" sz="180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5" name="组合 30736">
            <a:extLst>
              <a:ext uri="{FF2B5EF4-FFF2-40B4-BE49-F238E27FC236}">
                <a16:creationId xmlns:a16="http://schemas.microsoft.com/office/drawing/2014/main" id="{39460372-D03C-5346-AE31-192B14453AE6}"/>
              </a:ext>
            </a:extLst>
          </p:cNvPr>
          <p:cNvGrpSpPr>
            <a:grpSpLocks/>
          </p:cNvGrpSpPr>
          <p:nvPr/>
        </p:nvGrpSpPr>
        <p:grpSpPr bwMode="auto">
          <a:xfrm>
            <a:off x="423228" y="1578219"/>
            <a:ext cx="5876925" cy="1311275"/>
            <a:chOff x="-3716" y="-552"/>
            <a:chExt cx="9255" cy="2067"/>
          </a:xfrm>
        </p:grpSpPr>
        <p:grpSp>
          <p:nvGrpSpPr>
            <p:cNvPr id="6155" name="组合 30737">
              <a:extLst>
                <a:ext uri="{FF2B5EF4-FFF2-40B4-BE49-F238E27FC236}">
                  <a16:creationId xmlns:a16="http://schemas.microsoft.com/office/drawing/2014/main" id="{38262DF3-61A1-DB46-A7DF-F4CFB4B78A0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-3716" y="-552"/>
              <a:ext cx="9255" cy="2067"/>
              <a:chOff x="-3567" y="-457"/>
              <a:chExt cx="8883" cy="1710"/>
            </a:xfrm>
          </p:grpSpPr>
          <p:sp>
            <p:nvSpPr>
              <p:cNvPr id="6157" name="文本框 30738">
                <a:extLst>
                  <a:ext uri="{FF2B5EF4-FFF2-40B4-BE49-F238E27FC236}">
                    <a16:creationId xmlns:a16="http://schemas.microsoft.com/office/drawing/2014/main" id="{60FC3B57-976E-7441-8D2F-773DA70038E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-3567" y="-457"/>
                <a:ext cx="1476" cy="17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defTabSz="914400" fontAlgn="base">
                  <a:spcBef>
                    <a:spcPct val="0"/>
                  </a:spcBef>
                  <a:spcAft>
                    <a:spcPct val="0"/>
                  </a:spcAft>
                  <a:buNone/>
                </a:pPr>
                <a:r>
                  <a:rPr lang="zh-CN" altLang="en-US" sz="8000" b="1" dirty="0">
                    <a:solidFill>
                      <a:srgbClr val="B3DB9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</a:p>
            </p:txBody>
          </p:sp>
          <p:sp>
            <p:nvSpPr>
              <p:cNvPr id="6158" name="矩形 30739">
                <a:extLst>
                  <a:ext uri="{FF2B5EF4-FFF2-40B4-BE49-F238E27FC236}">
                    <a16:creationId xmlns:a16="http://schemas.microsoft.com/office/drawing/2014/main" id="{D2DCA363-69D5-0F40-8689-66915FAA259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2282" y="-296"/>
                <a:ext cx="7598" cy="1224"/>
              </a:xfrm>
              <a:prstGeom prst="rect">
                <a:avLst/>
              </a:prstGeom>
              <a:solidFill>
                <a:srgbClr val="B3DB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  <a:buNone/>
                </a:pPr>
                <a:endParaRPr lang="zh-CN" altLang="en-US" sz="180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30741" name="文本框 30740">
              <a:extLst>
                <a:ext uri="{FF2B5EF4-FFF2-40B4-BE49-F238E27FC236}">
                  <a16:creationId xmlns:a16="http://schemas.microsoft.com/office/drawing/2014/main" id="{1BAF4816-DE76-4F9F-BFC7-A6F84827A1C3}"/>
                </a:ext>
              </a:extLst>
            </p:cNvPr>
            <p:cNvSpPr txBox="1"/>
            <p:nvPr/>
          </p:nvSpPr>
          <p:spPr>
            <a:xfrm>
              <a:off x="-2377" y="-273"/>
              <a:ext cx="7714" cy="111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en-US" sz="4000" noProof="1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902030302020204" pitchFamily="66" charset="0"/>
                  <a:ea typeface="张海山锐线体2.0" charset="-122"/>
                  <a:cs typeface="宋体" panose="02010600030101010101" pitchFamily="2" charset="-122"/>
                </a:rPr>
                <a:t>neglect our studies</a:t>
              </a:r>
            </a:p>
          </p:txBody>
        </p:sp>
      </p:grpSp>
      <p:sp>
        <p:nvSpPr>
          <p:cNvPr id="30742" name="文本框 30741">
            <a:extLst>
              <a:ext uri="{FF2B5EF4-FFF2-40B4-BE49-F238E27FC236}">
                <a16:creationId xmlns:a16="http://schemas.microsoft.com/office/drawing/2014/main" id="{E120420C-F39F-4BE7-B1FA-0444869F5F61}"/>
              </a:ext>
            </a:extLst>
          </p:cNvPr>
          <p:cNvSpPr txBox="1"/>
          <p:nvPr/>
        </p:nvSpPr>
        <p:spPr>
          <a:xfrm>
            <a:off x="2388662" y="3183526"/>
            <a:ext cx="6127465" cy="64633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600" noProof="1">
                <a:solidFill>
                  <a:srgbClr val="800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  <a:ea typeface="张海山锐线体2.0" charset="-122"/>
                <a:cs typeface="宋体" panose="02010600030101010101" pitchFamily="2" charset="-122"/>
              </a:rPr>
              <a:t>physical or mental problems</a:t>
            </a:r>
          </a:p>
        </p:txBody>
      </p:sp>
      <p:sp>
        <p:nvSpPr>
          <p:cNvPr id="30743" name="文本框 30742">
            <a:extLst>
              <a:ext uri="{FF2B5EF4-FFF2-40B4-BE49-F238E27FC236}">
                <a16:creationId xmlns:a16="http://schemas.microsoft.com/office/drawing/2014/main" id="{E2535394-A487-4266-95AA-1434D7F079E0}"/>
              </a:ext>
            </a:extLst>
          </p:cNvPr>
          <p:cNvSpPr txBox="1"/>
          <p:nvPr/>
        </p:nvSpPr>
        <p:spPr>
          <a:xfrm>
            <a:off x="3956289" y="4518668"/>
            <a:ext cx="4264025" cy="70788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4000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  <a:ea typeface="张海山锐线体2.0" charset="-122"/>
                <a:cs typeface="宋体" panose="02010600030101010101" pitchFamily="2" charset="-122"/>
              </a:rPr>
              <a:t>waste of time</a:t>
            </a:r>
          </a:p>
        </p:txBody>
      </p:sp>
      <p:sp>
        <p:nvSpPr>
          <p:cNvPr id="30744" name="文本框 30743">
            <a:extLst>
              <a:ext uri="{FF2B5EF4-FFF2-40B4-BE49-F238E27FC236}">
                <a16:creationId xmlns:a16="http://schemas.microsoft.com/office/drawing/2014/main" id="{F5B22702-F742-48C5-98E9-CFBB077B7C03}"/>
              </a:ext>
            </a:extLst>
          </p:cNvPr>
          <p:cNvSpPr txBox="1"/>
          <p:nvPr/>
        </p:nvSpPr>
        <p:spPr>
          <a:xfrm>
            <a:off x="4611758" y="5498398"/>
            <a:ext cx="5685182" cy="70788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0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  <a:ea typeface="张海山锐线体2.0" charset="-122"/>
              </a:rPr>
              <a:t>crime or </a:t>
            </a:r>
            <a:r>
              <a:rPr lang="zh-CN" altLang="en-US" sz="40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  <a:ea typeface="张海山锐线体2.0" charset="-122"/>
              </a:rPr>
              <a:t>violence</a:t>
            </a:r>
            <a:r>
              <a:rPr lang="en-US" altLang="zh-CN" sz="40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  <a:ea typeface="张海山锐线体2.0" charset="-122"/>
              </a:rPr>
              <a:t>(</a:t>
            </a:r>
            <a:r>
              <a:rPr lang="zh-CN" altLang="en-US" sz="40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  <a:ea typeface="张海山锐线体2.0" charset="-122"/>
              </a:rPr>
              <a:t>暴力</a:t>
            </a:r>
            <a:r>
              <a:rPr lang="en-US" altLang="zh-CN" sz="40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  <a:ea typeface="张海山锐线体2.0" charset="-122"/>
              </a:rPr>
              <a:t>)</a:t>
            </a:r>
            <a:endParaRPr lang="zh-CN" altLang="en-US" sz="4000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anose="030F0902030302020204" pitchFamily="66" charset="0"/>
              <a:ea typeface="张海山锐线体2.0" charset="-122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12DE2C53-4E14-704D-9E2B-6502FCEF88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8687" y="1509045"/>
            <a:ext cx="3105911" cy="2478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195671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0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30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0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  <p:bldP spid="30742" grpId="0"/>
      <p:bldP spid="30743" grpId="0"/>
      <p:bldP spid="3074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流程图: 可选过程 31747">
            <a:extLst>
              <a:ext uri="{FF2B5EF4-FFF2-40B4-BE49-F238E27FC236}">
                <a16:creationId xmlns:a16="http://schemas.microsoft.com/office/drawing/2014/main" id="{A7A4C91E-0891-684A-885D-87B3168E9F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13088"/>
            <a:ext cx="12192000" cy="3683000"/>
          </a:xfrm>
          <a:prstGeom prst="flowChartAlternateProcess">
            <a:avLst/>
          </a:prstGeom>
          <a:solidFill>
            <a:srgbClr val="C0C0C0">
              <a:alpha val="5607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  <a:buNone/>
            </a:pPr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31749" name="文本框 31748">
            <a:extLst>
              <a:ext uri="{FF2B5EF4-FFF2-40B4-BE49-F238E27FC236}">
                <a16:creationId xmlns:a16="http://schemas.microsoft.com/office/drawing/2014/main" id="{56CE90F8-7D97-4B12-AC2D-44601210C822}"/>
              </a:ext>
            </a:extLst>
          </p:cNvPr>
          <p:cNvSpPr txBox="1"/>
          <p:nvPr/>
        </p:nvSpPr>
        <p:spPr>
          <a:xfrm>
            <a:off x="284923" y="3376613"/>
            <a:ext cx="11834191" cy="3403304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defTabSz="9144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2800" noProof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  <a:ea typeface="宋体" panose="02010600030101010101" pitchFamily="2" charset="-122"/>
              </a:rPr>
              <a:t>Look at the tittle and the picture of this passage(</a:t>
            </a:r>
            <a:r>
              <a:rPr lang="en-US" altLang="zh-CN" sz="2800" noProof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  <a:ea typeface="宋体" panose="02010600030101010101" pitchFamily="2" charset="-122"/>
              </a:rPr>
              <a:t>p45)</a:t>
            </a:r>
            <a:r>
              <a:rPr lang="en-US" altLang="en-US" sz="2800" noProof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  <a:ea typeface="宋体" panose="02010600030101010101" pitchFamily="2" charset="-122"/>
              </a:rPr>
              <a:t>, and have a guess:</a:t>
            </a:r>
          </a:p>
          <a:p>
            <a:pPr marL="457200" indent="-457200" defTabSz="9144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sz="2800" noProof="1">
                <a:solidFill>
                  <a:srgbClr val="000000"/>
                </a:solidFill>
                <a:latin typeface="Comic Sans MS" panose="030F0902030302020204" pitchFamily="66" charset="0"/>
                <a:ea typeface="宋体" panose="02010600030101010101" pitchFamily="2" charset="-122"/>
              </a:rPr>
              <a:t>What is passage talking about?</a:t>
            </a:r>
          </a:p>
          <a:p>
            <a:pPr marL="457200" indent="-457200" defTabSz="9144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sz="2800" noProof="1">
                <a:solidFill>
                  <a:srgbClr val="000000"/>
                </a:solidFill>
                <a:latin typeface="Comic Sans MS" panose="030F0902030302020204" pitchFamily="66" charset="0"/>
                <a:ea typeface="宋体" panose="02010600030101010101" pitchFamily="2" charset="-122"/>
              </a:rPr>
              <a:t>Who might be the man in the picture?</a:t>
            </a:r>
          </a:p>
          <a:p>
            <a:pPr marL="457200" indent="-457200" defTabSz="9144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sz="2800" noProof="1">
                <a:solidFill>
                  <a:srgbClr val="000000"/>
                </a:solidFill>
                <a:latin typeface="Comic Sans MS" panose="030F0902030302020204" pitchFamily="66" charset="0"/>
                <a:ea typeface="宋体" panose="02010600030101010101" pitchFamily="2" charset="-122"/>
              </a:rPr>
              <a:t>What is he probably doing?</a:t>
            </a:r>
          </a:p>
          <a:p>
            <a:pPr marL="457200" indent="-457200" defTabSz="9144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sz="2800" noProof="1">
                <a:solidFill>
                  <a:srgbClr val="000000"/>
                </a:solidFill>
                <a:latin typeface="Comic Sans MS" panose="030F0902030302020204" pitchFamily="66" charset="0"/>
                <a:ea typeface="宋体" panose="02010600030101010101" pitchFamily="2" charset="-122"/>
              </a:rPr>
              <a:t>Who is the man talking to?</a:t>
            </a:r>
          </a:p>
        </p:txBody>
      </p:sp>
      <p:pic>
        <p:nvPicPr>
          <p:cNvPr id="7174" name="Picture 2">
            <a:extLst>
              <a:ext uri="{FF2B5EF4-FFF2-40B4-BE49-F238E27FC236}">
                <a16:creationId xmlns:a16="http://schemas.microsoft.com/office/drawing/2014/main" id="{1C6F3390-2B76-1444-A8E9-886A00CC02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5008" y="261034"/>
            <a:ext cx="2994991" cy="886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Picture 3">
            <a:extLst>
              <a:ext uri="{FF2B5EF4-FFF2-40B4-BE49-F238E27FC236}">
                <a16:creationId xmlns:a16="http://schemas.microsoft.com/office/drawing/2014/main" id="{6DFCA08D-D327-1048-B78C-DA2B4AD547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700" y="1301774"/>
            <a:ext cx="4568825" cy="1683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Picture 4">
            <a:extLst>
              <a:ext uri="{FF2B5EF4-FFF2-40B4-BE49-F238E27FC236}">
                <a16:creationId xmlns:a16="http://schemas.microsoft.com/office/drawing/2014/main" id="{F1A58880-B3F7-7540-B5EC-F66B5603FD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6782" y="0"/>
            <a:ext cx="4125218" cy="2543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92DC85D5-C648-B34F-B913-622094451E59}"/>
              </a:ext>
            </a:extLst>
          </p:cNvPr>
          <p:cNvSpPr txBox="1"/>
          <p:nvPr/>
        </p:nvSpPr>
        <p:spPr>
          <a:xfrm>
            <a:off x="6440557" y="4440401"/>
            <a:ext cx="51859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600" dirty="0">
                <a:solidFill>
                  <a:srgbClr val="FF0000"/>
                </a:solidFill>
              </a:rPr>
              <a:t>Computer game problems.</a:t>
            </a:r>
            <a:endParaRPr kumimoji="1"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6710B261-B774-5747-B1E1-516C029FA40E}"/>
              </a:ext>
            </a:extLst>
          </p:cNvPr>
          <p:cNvSpPr txBox="1"/>
          <p:nvPr/>
        </p:nvSpPr>
        <p:spPr>
          <a:xfrm>
            <a:off x="7159154" y="5037690"/>
            <a:ext cx="29702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600" dirty="0">
                <a:solidFill>
                  <a:srgbClr val="FF0000"/>
                </a:solidFill>
              </a:rPr>
              <a:t>A head master.</a:t>
            </a:r>
            <a:endParaRPr kumimoji="1"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13EFE0CF-AA32-5D49-B16F-454E3BF498D5}"/>
              </a:ext>
            </a:extLst>
          </p:cNvPr>
          <p:cNvSpPr txBox="1"/>
          <p:nvPr/>
        </p:nvSpPr>
        <p:spPr>
          <a:xfrm>
            <a:off x="5559909" y="5580966"/>
            <a:ext cx="41601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600" dirty="0">
                <a:solidFill>
                  <a:srgbClr val="FF0000"/>
                </a:solidFill>
              </a:rPr>
              <a:t>He is giving a speech.</a:t>
            </a:r>
            <a:endParaRPr kumimoji="1"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7D370803-9541-A645-9CB6-6712970B24BA}"/>
              </a:ext>
            </a:extLst>
          </p:cNvPr>
          <p:cNvSpPr txBox="1"/>
          <p:nvPr/>
        </p:nvSpPr>
        <p:spPr>
          <a:xfrm>
            <a:off x="5559909" y="6133586"/>
            <a:ext cx="42215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600" dirty="0">
                <a:solidFill>
                  <a:srgbClr val="FF0000"/>
                </a:solidFill>
              </a:rPr>
              <a:t>Parents and teachers.</a:t>
            </a:r>
            <a:endParaRPr kumimoji="1" lang="zh-CN" altLang="en-US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88479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5">
            <a:extLst>
              <a:ext uri="{FF2B5EF4-FFF2-40B4-BE49-F238E27FC236}">
                <a16:creationId xmlns:a16="http://schemas.microsoft.com/office/drawing/2014/main" id="{4C623233-8FCC-44CF-9367-BE1B8B7CCA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800" y="1429608"/>
            <a:ext cx="9200360" cy="48999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342900" lvl="1" indent="-342900" defTabSz="914400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2800" b="1" i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 panose="020F0502020204030204" pitchFamily="34" charset="0"/>
                <a:ea typeface="MS Gothic" panose="020B0609070205080204" pitchFamily="49" charset="-128"/>
                <a:cs typeface="Arial" panose="020B0604020202020204" pitchFamily="34" charset="0"/>
              </a:rPr>
              <a:t>Who</a:t>
            </a:r>
            <a:r>
              <a:rPr lang="zh-CN" altLang="en-US" sz="2800" b="1" i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 panose="020F0502020204030204" pitchFamily="34" charset="0"/>
                <a:ea typeface="MS Gothic" panose="020B0609070205080204" pitchFamily="49" charset="-128"/>
                <a:cs typeface="Arial" panose="020B0604020202020204" pitchFamily="34" charset="0"/>
              </a:rPr>
              <a:t> </a:t>
            </a:r>
            <a:r>
              <a:rPr lang="en-US" altLang="zh-CN" sz="2800" b="1" i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 panose="020F0502020204030204" pitchFamily="34" charset="0"/>
                <a:ea typeface="MS Gothic" panose="020B0609070205080204" pitchFamily="49" charset="-128"/>
                <a:cs typeface="Arial" panose="020B0604020202020204" pitchFamily="34" charset="0"/>
              </a:rPr>
              <a:t>is attending the meeting?</a:t>
            </a:r>
          </a:p>
          <a:p>
            <a:pPr marL="0" lvl="1" defTabSz="914400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i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latin typeface="Calibri" panose="020F0502020204030204" pitchFamily="34" charset="0"/>
                <a:ea typeface="MS Gothic" panose="020B0609070205080204" pitchFamily="49" charset="-128"/>
                <a:cs typeface="Arial" panose="020B0604020202020204" pitchFamily="34" charset="0"/>
              </a:rPr>
              <a:t>Parents and teachers are attending the meeting.</a:t>
            </a:r>
          </a:p>
          <a:p>
            <a:pPr marL="342900" lvl="1" indent="-342900" defTabSz="914400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2800" b="1" i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 panose="020F0502020204030204" pitchFamily="34" charset="0"/>
                <a:ea typeface="MS Gothic" panose="020B0609070205080204" pitchFamily="49" charset="-128"/>
                <a:cs typeface="Arial" panose="020B0604020202020204" pitchFamily="34" charset="0"/>
              </a:rPr>
              <a:t>Why did the student become ill?</a:t>
            </a:r>
          </a:p>
          <a:p>
            <a:pPr marL="0" lvl="1" defTabSz="914400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i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latin typeface="Calibri" panose="020F0502020204030204" pitchFamily="34" charset="0"/>
                <a:ea typeface="MS Gothic" panose="020B0609070205080204" pitchFamily="49" charset="-128"/>
                <a:cs typeface="Arial" panose="020B0604020202020204" pitchFamily="34" charset="0"/>
              </a:rPr>
              <a:t>Because he played computer games on the Internet all day Saturday without stopping to drink, eat or sleep.</a:t>
            </a:r>
          </a:p>
          <a:p>
            <a:pPr marL="342900" lvl="1" indent="-342900" defTabSz="914400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2800" b="1" i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 panose="020F0502020204030204" pitchFamily="34" charset="0"/>
                <a:ea typeface="MS Gothic" panose="020B0609070205080204" pitchFamily="49" charset="-128"/>
                <a:cs typeface="Arial" panose="020B0604020202020204" pitchFamily="34" charset="0"/>
              </a:rPr>
              <a:t>What is the serious problem? </a:t>
            </a:r>
          </a:p>
          <a:p>
            <a:pPr marL="342900" lvl="1" indent="-342900" defTabSz="914400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endParaRPr lang="en-US" altLang="zh-CN" sz="2800" b="1" i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Calibri" panose="020F0502020204030204" pitchFamily="34" charset="0"/>
              <a:ea typeface="MS Gothic" panose="020B0609070205080204" pitchFamily="49" charset="-128"/>
              <a:cs typeface="Arial" panose="020B0604020202020204" pitchFamily="34" charset="0"/>
            </a:endParaRPr>
          </a:p>
          <a:p>
            <a:pPr marL="342900" lvl="1" indent="-342900" defTabSz="914400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2800" b="1" i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 panose="020F0502020204030204" pitchFamily="34" charset="0"/>
                <a:ea typeface="MS Gothic" panose="020B0609070205080204" pitchFamily="49" charset="-128"/>
                <a:cs typeface="Arial" panose="020B0604020202020204" pitchFamily="34" charset="0"/>
              </a:rPr>
              <a:t>Who will talk to the students tomorrow?</a:t>
            </a:r>
          </a:p>
          <a:p>
            <a:pPr marL="342900" lvl="1" indent="-342900" defTabSz="914400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2800" b="1" i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 panose="020F0502020204030204" pitchFamily="34" charset="0"/>
                <a:ea typeface="MS Gothic" panose="020B0609070205080204" pitchFamily="49" charset="-128"/>
                <a:cs typeface="Arial" panose="020B0604020202020204" pitchFamily="34" charset="0"/>
              </a:rPr>
              <a:t>What will they talk about?</a:t>
            </a:r>
            <a:endParaRPr lang="en-US" altLang="zh-CN" sz="2800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solidFill>
                <a:srgbClr val="C00000"/>
              </a:solidFill>
              <a:latin typeface="Calibri" panose="020F0502020204030204" pitchFamily="34" charset="0"/>
              <a:ea typeface="MS Gothic" panose="020B0609070205080204" pitchFamily="49" charset="-128"/>
              <a:cs typeface="Arial" panose="020B0604020202020204" pitchFamily="34" charset="0"/>
            </a:endParaRPr>
          </a:p>
        </p:txBody>
      </p:sp>
      <p:sp>
        <p:nvSpPr>
          <p:cNvPr id="8197" name="圆角矩形 32770">
            <a:extLst>
              <a:ext uri="{FF2B5EF4-FFF2-40B4-BE49-F238E27FC236}">
                <a16:creationId xmlns:a16="http://schemas.microsoft.com/office/drawing/2014/main" id="{18C4B507-AAD9-1048-AB76-3F6F9714A8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800" y="142921"/>
            <a:ext cx="10990266" cy="1014338"/>
          </a:xfrm>
          <a:prstGeom prst="roundRect">
            <a:avLst>
              <a:gd name="adj" fmla="val 16667"/>
            </a:avLst>
          </a:prstGeom>
          <a:solidFill>
            <a:srgbClr val="3366FF">
              <a:alpha val="4509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  <a:buNone/>
            </a:pPr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8198" name="矩形 32772">
            <a:extLst>
              <a:ext uri="{FF2B5EF4-FFF2-40B4-BE49-F238E27FC236}">
                <a16:creationId xmlns:a16="http://schemas.microsoft.com/office/drawing/2014/main" id="{3A7C7569-1BD9-CB4F-B136-8CC2EBB5DAA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378160" y="1157259"/>
            <a:ext cx="2527300" cy="110648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4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" altLang="zh-CN" sz="6600" b="1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微软雅黑" panose="020B0503020204020204" pitchFamily="34" charset="-122"/>
              </a:rPr>
              <a:t>Task 1</a:t>
            </a:r>
            <a:endParaRPr lang="zh-CN" altLang="en-US" sz="6600" b="1" kern="10" dirty="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99" name="文本框 32771">
            <a:extLst>
              <a:ext uri="{FF2B5EF4-FFF2-40B4-BE49-F238E27FC236}">
                <a16:creationId xmlns:a16="http://schemas.microsoft.com/office/drawing/2014/main" id="{09DD83CD-B352-DC4B-8F4B-FD650EFB9D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7344" y="262483"/>
            <a:ext cx="11291094" cy="634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2800" dirty="0">
                <a:solidFill>
                  <a:srgbClr val="000000"/>
                </a:solidFill>
                <a:latin typeface="Comic Sans MS" panose="030F0902030302020204" pitchFamily="66" charset="0"/>
              </a:rPr>
              <a:t>Read the text </a:t>
            </a:r>
            <a:r>
              <a:rPr lang="en-US" altLang="zh-CN" sz="2800" dirty="0">
                <a:solidFill>
                  <a:srgbClr val="000000"/>
                </a:solidFill>
                <a:latin typeface="Comic Sans MS" panose="030F0902030302020204" pitchFamily="66" charset="0"/>
              </a:rPr>
              <a:t>quickly and finish the exercise below the article.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1374658B-1EF1-A848-9B44-16B67987C083}"/>
              </a:ext>
            </a:extLst>
          </p:cNvPr>
          <p:cNvSpPr/>
          <p:nvPr/>
        </p:nvSpPr>
        <p:spPr>
          <a:xfrm>
            <a:off x="177800" y="4642166"/>
            <a:ext cx="7564434" cy="591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defTabSz="914400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i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latin typeface="Calibri" panose="020F0502020204030204" pitchFamily="34" charset="0"/>
                <a:ea typeface="MS Gothic" panose="020B0609070205080204" pitchFamily="49" charset="-128"/>
                <a:cs typeface="Arial" panose="020B0604020202020204" pitchFamily="34" charset="0"/>
              </a:rPr>
              <a:t>Some students play computer games for too long.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5038A601-A18D-F74B-A4B4-D971066EDE49}"/>
              </a:ext>
            </a:extLst>
          </p:cNvPr>
          <p:cNvSpPr/>
          <p:nvPr/>
        </p:nvSpPr>
        <p:spPr>
          <a:xfrm>
            <a:off x="6859593" y="5180775"/>
            <a:ext cx="7564434" cy="591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defTabSz="914400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i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latin typeface="Calibri" panose="020F0502020204030204" pitchFamily="34" charset="0"/>
                <a:ea typeface="MS Gothic" panose="020B0609070205080204" pitchFamily="49" charset="-128"/>
                <a:cs typeface="Arial" panose="020B0604020202020204" pitchFamily="34" charset="0"/>
              </a:rPr>
              <a:t>Some experts.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9624F977-88CA-9E4F-8B82-6C76F7F102C9}"/>
              </a:ext>
            </a:extLst>
          </p:cNvPr>
          <p:cNvSpPr/>
          <p:nvPr/>
        </p:nvSpPr>
        <p:spPr>
          <a:xfrm>
            <a:off x="4627566" y="5712255"/>
            <a:ext cx="7564434" cy="11296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defTabSz="914400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i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latin typeface="Calibri" panose="020F0502020204030204" pitchFamily="34" charset="0"/>
                <a:ea typeface="MS Gothic" panose="020B0609070205080204" pitchFamily="49" charset="-128"/>
                <a:cs typeface="Arial" panose="020B0604020202020204" pitchFamily="34" charset="0"/>
              </a:rPr>
              <a:t>They will talk about the bad effects of playing computer games.</a:t>
            </a:r>
          </a:p>
        </p:txBody>
      </p:sp>
    </p:spTree>
    <p:extLst>
      <p:ext uri="{BB962C8B-B14F-4D97-AF65-F5344CB8AC3E}">
        <p14:creationId xmlns:p14="http://schemas.microsoft.com/office/powerpoint/2010/main" val="4011644398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DF5D5D7-D499-4EC3-8960-DE9660BF557E}"/>
              </a:ext>
            </a:extLst>
          </p:cNvPr>
          <p:cNvSpPr txBox="1"/>
          <p:nvPr/>
        </p:nvSpPr>
        <p:spPr>
          <a:xfrm>
            <a:off x="1016001" y="1520825"/>
            <a:ext cx="7215187" cy="1570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  <a:cs typeface="Arial" panose="020B0604020202020204" pitchFamily="34" charset="0"/>
              </a:rPr>
              <a:t>It talks about the problems of playing computer games and how to solve it.</a:t>
            </a:r>
            <a:endParaRPr lang="zh-CN" altLang="en-US" sz="3200" dirty="0">
              <a:solidFill>
                <a:srgbClr val="0070C0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6F16B5-AE6E-3D42-9624-9F1CB4CB15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6001" y="631726"/>
            <a:ext cx="9055100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b="1" dirty="0">
                <a:solidFill>
                  <a:srgbClr val="C00000"/>
                </a:solidFill>
                <a:latin typeface="Comic Sans MS" panose="030F0902030302020204" pitchFamily="66" charset="0"/>
              </a:rPr>
              <a:t>1. What’s the purpose of  this passage?</a:t>
            </a: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zh-CN" b="1" dirty="0">
              <a:solidFill>
                <a:srgbClr val="C00000"/>
              </a:solidFill>
              <a:latin typeface="Comic Sans MS" panose="030F0902030302020204" pitchFamily="66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zh-CN" b="1" dirty="0">
              <a:solidFill>
                <a:srgbClr val="C00000"/>
              </a:solidFill>
              <a:latin typeface="Comic Sans MS" panose="030F0902030302020204" pitchFamily="66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zh-CN" b="1" dirty="0">
              <a:solidFill>
                <a:srgbClr val="C00000"/>
              </a:solidFill>
              <a:latin typeface="Comic Sans MS" panose="030F0902030302020204" pitchFamily="66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zh-CN" b="1" dirty="0">
              <a:solidFill>
                <a:srgbClr val="C00000"/>
              </a:solidFill>
              <a:latin typeface="Comic Sans MS" panose="030F0902030302020204" pitchFamily="66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b="1" dirty="0">
                <a:solidFill>
                  <a:srgbClr val="C00000"/>
                </a:solidFill>
                <a:latin typeface="Comic Sans MS" panose="030F0902030302020204" pitchFamily="66" charset="0"/>
              </a:rPr>
              <a:t> </a:t>
            </a: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b="1" dirty="0">
                <a:solidFill>
                  <a:srgbClr val="C00000"/>
                </a:solidFill>
                <a:latin typeface="Comic Sans MS" panose="030F0902030302020204" pitchFamily="66" charset="0"/>
              </a:rPr>
              <a:t>2. What‘s the text type of this passage?</a:t>
            </a:r>
            <a:endParaRPr lang="zh-CN" altLang="en-US" b="1" dirty="0">
              <a:solidFill>
                <a:srgbClr val="C0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078BD2-6D7A-AC41-8DD4-4473D3ED6B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6001" y="4312840"/>
            <a:ext cx="54292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b="1" dirty="0">
                <a:solidFill>
                  <a:srgbClr val="0070C0"/>
                </a:solidFill>
                <a:latin typeface="Comic Sans MS" panose="030F0902030302020204" pitchFamily="66" charset="0"/>
              </a:rPr>
              <a:t>Argumentation(</a:t>
            </a:r>
            <a:r>
              <a:rPr lang="zh-CN" altLang="en-US" b="1" dirty="0">
                <a:solidFill>
                  <a:srgbClr val="0070C0"/>
                </a:solidFill>
                <a:latin typeface="Comic Sans MS" panose="030F0902030302020204" pitchFamily="66" charset="0"/>
              </a:rPr>
              <a:t>议论文</a:t>
            </a:r>
            <a:r>
              <a:rPr lang="en-US" altLang="zh-CN" b="1" dirty="0">
                <a:solidFill>
                  <a:srgbClr val="0070C0"/>
                </a:solidFill>
                <a:latin typeface="Comic Sans MS" panose="030F0902030302020204" pitchFamily="66" charset="0"/>
              </a:rPr>
              <a:t>).</a:t>
            </a:r>
            <a:endParaRPr lang="zh-CN" altLang="en-US" b="1" dirty="0">
              <a:solidFill>
                <a:srgbClr val="0070C0"/>
              </a:solidFill>
              <a:latin typeface="Comic Sans MS" panose="030F0902030302020204" pitchFamily="66" charset="0"/>
            </a:endParaRPr>
          </a:p>
        </p:txBody>
      </p:sp>
      <p:sp>
        <p:nvSpPr>
          <p:cNvPr id="7" name="TextBox 5">
            <a:extLst>
              <a:ext uri="{FF2B5EF4-FFF2-40B4-BE49-F238E27FC236}">
                <a16:creationId xmlns:a16="http://schemas.microsoft.com/office/drawing/2014/main" id="{9B78CC2C-44AD-3745-A708-E4500E8128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6001" y="5060255"/>
            <a:ext cx="9232899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dirty="0">
                <a:solidFill>
                  <a:srgbClr val="FF0000"/>
                </a:solidFill>
              </a:rPr>
              <a:t>议论文是通过议论或说理来表达自己的见解和主张，用来论述某个道理、某种观点的一种文体。</a:t>
            </a:r>
          </a:p>
        </p:txBody>
      </p:sp>
      <p:sp>
        <p:nvSpPr>
          <p:cNvPr id="8" name="矩形 34818">
            <a:extLst>
              <a:ext uri="{FF2B5EF4-FFF2-40B4-BE49-F238E27FC236}">
                <a16:creationId xmlns:a16="http://schemas.microsoft.com/office/drawing/2014/main" id="{BF88372F-77CC-AA44-A4E1-316EF5C765F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195594" y="296863"/>
            <a:ext cx="2303463" cy="1223962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4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" altLang="zh-CN" sz="4400" b="1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微软雅黑" panose="020B0503020204020204" pitchFamily="34" charset="-122"/>
              </a:rPr>
              <a:t>Task 2</a:t>
            </a:r>
            <a:endParaRPr lang="zh-CN" altLang="en-US" sz="4400" b="1" kern="10" dirty="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78501108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矩形 3">
            <a:extLst>
              <a:ext uri="{FF2B5EF4-FFF2-40B4-BE49-F238E27FC236}">
                <a16:creationId xmlns:a16="http://schemas.microsoft.com/office/drawing/2014/main" id="{12C2471D-51F8-B743-93B2-9B32D2B266AB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0" y="1311276"/>
            <a:ext cx="2247900" cy="727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矩形 4">
            <a:extLst>
              <a:ext uri="{FF2B5EF4-FFF2-40B4-BE49-F238E27FC236}">
                <a16:creationId xmlns:a16="http://schemas.microsoft.com/office/drawing/2014/main" id="{1D492669-342A-4E1E-A220-C575A33E90CB}"/>
              </a:ext>
            </a:extLst>
          </p:cNvPr>
          <p:cNvSpPr/>
          <p:nvPr/>
        </p:nvSpPr>
        <p:spPr>
          <a:xfrm>
            <a:off x="7219951" y="1357313"/>
            <a:ext cx="17240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noProof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宋体" panose="02010600030101010101" pitchFamily="2" charset="-122"/>
              </a:rPr>
              <a:t>Paragraph  </a:t>
            </a:r>
            <a:r>
              <a:rPr lang="en-US" sz="2400" b="1" noProof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Arial" panose="020B0604020202020204" pitchFamily="34" charset="0"/>
                <a:cs typeface="宋体" panose="02010600030101010101" pitchFamily="2" charset="-122"/>
              </a:rPr>
              <a:t>1</a:t>
            </a:r>
          </a:p>
        </p:txBody>
      </p:sp>
      <p:pic>
        <p:nvPicPr>
          <p:cNvPr id="11268" name="矩形 5">
            <a:extLst>
              <a:ext uri="{FF2B5EF4-FFF2-40B4-BE49-F238E27FC236}">
                <a16:creationId xmlns:a16="http://schemas.microsoft.com/office/drawing/2014/main" id="{5678D85A-4DC0-E647-A0C8-5088B8135F73}"/>
              </a:ext>
            </a:extLst>
          </p:cNvPr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1" y="4351338"/>
            <a:ext cx="2381250" cy="80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矩形 6">
            <a:extLst>
              <a:ext uri="{FF2B5EF4-FFF2-40B4-BE49-F238E27FC236}">
                <a16:creationId xmlns:a16="http://schemas.microsoft.com/office/drawing/2014/main" id="{B0E92207-170C-B04D-8F15-E2E5FEAAFF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19951" y="5338763"/>
            <a:ext cx="25193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Paragraph  __</a:t>
            </a:r>
            <a:endParaRPr lang="en-GB" altLang="en-US" sz="2400">
              <a:solidFill>
                <a:srgbClr val="FF0000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11270" name="矩形 7">
            <a:extLst>
              <a:ext uri="{FF2B5EF4-FFF2-40B4-BE49-F238E27FC236}">
                <a16:creationId xmlns:a16="http://schemas.microsoft.com/office/drawing/2014/main" id="{70F241D9-E6C1-9642-A5B9-88572B484EB7}"/>
              </a:ext>
            </a:extLst>
          </p:cNvPr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0" y="2285061"/>
            <a:ext cx="4260851" cy="777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矩形 8">
            <a:extLst>
              <a:ext uri="{FF2B5EF4-FFF2-40B4-BE49-F238E27FC236}">
                <a16:creationId xmlns:a16="http://schemas.microsoft.com/office/drawing/2014/main" id="{5DAABF0E-19EE-4943-B7B3-9FF20C5675F6}"/>
              </a:ext>
            </a:extLst>
          </p:cNvPr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5262" y="5103812"/>
            <a:ext cx="3997326" cy="822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矩形 9">
            <a:extLst>
              <a:ext uri="{FF2B5EF4-FFF2-40B4-BE49-F238E27FC236}">
                <a16:creationId xmlns:a16="http://schemas.microsoft.com/office/drawing/2014/main" id="{1C93A68E-5A62-9E45-83D8-0A1084490526}"/>
              </a:ext>
            </a:extLst>
          </p:cNvPr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0" y="3170239"/>
            <a:ext cx="4762500" cy="1169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3" name="矩形 12">
            <a:extLst>
              <a:ext uri="{FF2B5EF4-FFF2-40B4-BE49-F238E27FC236}">
                <a16:creationId xmlns:a16="http://schemas.microsoft.com/office/drawing/2014/main" id="{2C001335-3866-D946-8BBE-9BD7FAA055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19951" y="2263775"/>
            <a:ext cx="16626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400" dirty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Paragraph _</a:t>
            </a:r>
            <a:endParaRPr lang="en-GB" altLang="en-US" sz="2400" dirty="0">
              <a:solidFill>
                <a:srgbClr val="000000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1274" name="矩形 13">
            <a:extLst>
              <a:ext uri="{FF2B5EF4-FFF2-40B4-BE49-F238E27FC236}">
                <a16:creationId xmlns:a16="http://schemas.microsoft.com/office/drawing/2014/main" id="{C160337E-55A4-0649-A0E9-42AFD159DE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19951" y="3308350"/>
            <a:ext cx="18002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Paragraph __</a:t>
            </a:r>
            <a:endParaRPr lang="en-GB" altLang="en-US" sz="2400">
              <a:solidFill>
                <a:srgbClr val="000000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1275" name="矩形 14">
            <a:extLst>
              <a:ext uri="{FF2B5EF4-FFF2-40B4-BE49-F238E27FC236}">
                <a16:creationId xmlns:a16="http://schemas.microsoft.com/office/drawing/2014/main" id="{3694378A-15F5-2C4D-A62F-BF01F8340A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19951" y="4318000"/>
            <a:ext cx="18002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Paragraph __</a:t>
            </a:r>
            <a:endParaRPr lang="en-GB" altLang="en-US" sz="2400">
              <a:solidFill>
                <a:srgbClr val="000000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33804" name="矩形 15">
            <a:extLst>
              <a:ext uri="{FF2B5EF4-FFF2-40B4-BE49-F238E27FC236}">
                <a16:creationId xmlns:a16="http://schemas.microsoft.com/office/drawing/2014/main" id="{B4BBD876-6EA8-4AAD-B158-716834898D9E}"/>
              </a:ext>
            </a:extLst>
          </p:cNvPr>
          <p:cNvSpPr/>
          <p:nvPr/>
        </p:nvSpPr>
        <p:spPr>
          <a:xfrm>
            <a:off x="8543925" y="2276475"/>
            <a:ext cx="338554" cy="4616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33805" name="矩形 16">
            <a:extLst>
              <a:ext uri="{FF2B5EF4-FFF2-40B4-BE49-F238E27FC236}">
                <a16:creationId xmlns:a16="http://schemas.microsoft.com/office/drawing/2014/main" id="{28EE3024-51B2-4105-BF64-D1D4824B6D70}"/>
              </a:ext>
            </a:extLst>
          </p:cNvPr>
          <p:cNvSpPr/>
          <p:nvPr/>
        </p:nvSpPr>
        <p:spPr>
          <a:xfrm>
            <a:off x="8616950" y="3357563"/>
            <a:ext cx="338554" cy="4616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33806" name="矩形 17">
            <a:extLst>
              <a:ext uri="{FF2B5EF4-FFF2-40B4-BE49-F238E27FC236}">
                <a16:creationId xmlns:a16="http://schemas.microsoft.com/office/drawing/2014/main" id="{3CCDC2F2-3659-44DE-B616-36968DA0382F}"/>
              </a:ext>
            </a:extLst>
          </p:cNvPr>
          <p:cNvSpPr/>
          <p:nvPr/>
        </p:nvSpPr>
        <p:spPr>
          <a:xfrm>
            <a:off x="8543925" y="4365625"/>
            <a:ext cx="338554" cy="4616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Arial" panose="020B0604020202020204" pitchFamily="34" charset="0"/>
              </a:rPr>
              <a:t>4</a:t>
            </a:r>
          </a:p>
        </p:txBody>
      </p:sp>
      <p:cxnSp>
        <p:nvCxnSpPr>
          <p:cNvPr id="11279" name="直接连接符 19">
            <a:extLst>
              <a:ext uri="{FF2B5EF4-FFF2-40B4-BE49-F238E27FC236}">
                <a16:creationId xmlns:a16="http://schemas.microsoft.com/office/drawing/2014/main" id="{094DC494-BF3D-8A4A-894F-B1CBCE320A9D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524000" y="1998664"/>
            <a:ext cx="9144000" cy="1587"/>
          </a:xfrm>
          <a:prstGeom prst="line">
            <a:avLst/>
          </a:prstGeom>
          <a:noFill/>
          <a:ln w="9525">
            <a:solidFill>
              <a:srgbClr val="4A7EBB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280" name="直接连接符 20">
            <a:extLst>
              <a:ext uri="{FF2B5EF4-FFF2-40B4-BE49-F238E27FC236}">
                <a16:creationId xmlns:a16="http://schemas.microsoft.com/office/drawing/2014/main" id="{C9A164C1-60B7-8445-9292-958F5E9923C7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524000" y="3048000"/>
            <a:ext cx="9144000" cy="1588"/>
          </a:xfrm>
          <a:prstGeom prst="line">
            <a:avLst/>
          </a:prstGeom>
          <a:noFill/>
          <a:ln w="9525">
            <a:solidFill>
              <a:srgbClr val="4A7EBB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281" name="直接连接符 21">
            <a:extLst>
              <a:ext uri="{FF2B5EF4-FFF2-40B4-BE49-F238E27FC236}">
                <a16:creationId xmlns:a16="http://schemas.microsoft.com/office/drawing/2014/main" id="{2E5DB994-A50E-4242-94A0-9667FD576657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524000" y="4213225"/>
            <a:ext cx="9144000" cy="1588"/>
          </a:xfrm>
          <a:prstGeom prst="line">
            <a:avLst/>
          </a:prstGeom>
          <a:noFill/>
          <a:ln w="9525">
            <a:solidFill>
              <a:srgbClr val="4A7EBB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282" name="直接连接符 22">
            <a:extLst>
              <a:ext uri="{FF2B5EF4-FFF2-40B4-BE49-F238E27FC236}">
                <a16:creationId xmlns:a16="http://schemas.microsoft.com/office/drawing/2014/main" id="{15F01187-8783-2F4F-9161-698C600F1AC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524000" y="5000625"/>
            <a:ext cx="9144000" cy="1588"/>
          </a:xfrm>
          <a:prstGeom prst="line">
            <a:avLst/>
          </a:prstGeom>
          <a:noFill/>
          <a:ln w="9525">
            <a:solidFill>
              <a:srgbClr val="4A7EBB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3812" name="矩形 16">
            <a:extLst>
              <a:ext uri="{FF2B5EF4-FFF2-40B4-BE49-F238E27FC236}">
                <a16:creationId xmlns:a16="http://schemas.microsoft.com/office/drawing/2014/main" id="{2D76CE51-CCFB-41C9-94FE-10440E42C210}"/>
              </a:ext>
            </a:extLst>
          </p:cNvPr>
          <p:cNvSpPr/>
          <p:nvPr/>
        </p:nvSpPr>
        <p:spPr>
          <a:xfrm>
            <a:off x="8688388" y="5373688"/>
            <a:ext cx="338554" cy="4616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Arial" panose="020B0604020202020204" pitchFamily="34" charset="0"/>
              </a:rPr>
              <a:t>5</a:t>
            </a:r>
          </a:p>
        </p:txBody>
      </p:sp>
      <p:sp>
        <p:nvSpPr>
          <p:cNvPr id="11284" name="文本框 1">
            <a:extLst>
              <a:ext uri="{FF2B5EF4-FFF2-40B4-BE49-F238E27FC236}">
                <a16:creationId xmlns:a16="http://schemas.microsoft.com/office/drawing/2014/main" id="{F61D72D5-E0D1-3144-ACDA-25C3A0132D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06171" y="5311478"/>
            <a:ext cx="15795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2800" b="1" dirty="0">
                <a:solidFill>
                  <a:srgbClr val="FF0000"/>
                </a:solidFill>
              </a:rPr>
              <a:t>观点</a:t>
            </a:r>
          </a:p>
        </p:txBody>
      </p:sp>
      <p:sp>
        <p:nvSpPr>
          <p:cNvPr id="11285" name="文本框 20">
            <a:extLst>
              <a:ext uri="{FF2B5EF4-FFF2-40B4-BE49-F238E27FC236}">
                <a16:creationId xmlns:a16="http://schemas.microsoft.com/office/drawing/2014/main" id="{99306046-D9FA-D742-8C01-B130C6B490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55206" y="4511677"/>
            <a:ext cx="15795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2800" b="1" dirty="0">
                <a:solidFill>
                  <a:srgbClr val="FF0000"/>
                </a:solidFill>
              </a:rPr>
              <a:t>结论</a:t>
            </a:r>
          </a:p>
        </p:txBody>
      </p:sp>
      <p:sp>
        <p:nvSpPr>
          <p:cNvPr id="11286" name="文本框 21">
            <a:extLst>
              <a:ext uri="{FF2B5EF4-FFF2-40B4-BE49-F238E27FC236}">
                <a16:creationId xmlns:a16="http://schemas.microsoft.com/office/drawing/2014/main" id="{F9FB2E97-89D6-3D48-89B4-FF733FE816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85481" y="3016899"/>
            <a:ext cx="15795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2800" b="1" dirty="0">
                <a:solidFill>
                  <a:srgbClr val="FF0000"/>
                </a:solidFill>
              </a:rPr>
              <a:t>介绍</a:t>
            </a:r>
          </a:p>
        </p:txBody>
      </p:sp>
      <p:sp>
        <p:nvSpPr>
          <p:cNvPr id="23" name="圆角矩形 34819">
            <a:extLst>
              <a:ext uri="{FF2B5EF4-FFF2-40B4-BE49-F238E27FC236}">
                <a16:creationId xmlns:a16="http://schemas.microsoft.com/office/drawing/2014/main" id="{3DA90914-1D3D-AC40-AC81-FC3EDAAAD8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0648" y="6350"/>
            <a:ext cx="12071351" cy="1350963"/>
          </a:xfrm>
          <a:prstGeom prst="roundRect">
            <a:avLst>
              <a:gd name="adj" fmla="val 16667"/>
            </a:avLst>
          </a:prstGeom>
          <a:solidFill>
            <a:schemeClr val="accent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  <a:buNone/>
            </a:pPr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6B0AA3EA-0BE9-0E4A-8CE5-7E2396407BC4}"/>
              </a:ext>
            </a:extLst>
          </p:cNvPr>
          <p:cNvSpPr txBox="1"/>
          <p:nvPr/>
        </p:nvSpPr>
        <p:spPr>
          <a:xfrm>
            <a:off x="1085850" y="73423"/>
            <a:ext cx="10648950" cy="115672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defTabSz="9144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noProof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highlight>
                  <a:srgbClr val="FFFF00"/>
                </a:highlight>
                <a:latin typeface="Times New Roman" panose="02020603050405020304" pitchFamily="18" charset="0"/>
                <a:ea typeface="宋体" panose="02010600030101010101" pitchFamily="2" charset="-122"/>
              </a:rPr>
              <a:t>Read the text carefully for the second time,then match the paragraph with</a:t>
            </a:r>
          </a:p>
          <a:p>
            <a:pPr defTabSz="9144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noProof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highlight>
                  <a:srgbClr val="FFFF00"/>
                </a:highlight>
                <a:latin typeface="Times New Roman" panose="02020603050405020304" pitchFamily="18" charset="0"/>
                <a:ea typeface="宋体" panose="02010600030101010101" pitchFamily="2" charset="-122"/>
              </a:rPr>
              <a:t>the main idea.</a:t>
            </a:r>
          </a:p>
        </p:txBody>
      </p:sp>
      <p:sp>
        <p:nvSpPr>
          <p:cNvPr id="25" name="矩形 34818">
            <a:extLst>
              <a:ext uri="{FF2B5EF4-FFF2-40B4-BE49-F238E27FC236}">
                <a16:creationId xmlns:a16="http://schemas.microsoft.com/office/drawing/2014/main" id="{4FB17F83-485E-C04A-953D-BA569A70A26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516268" y="460376"/>
            <a:ext cx="2303463" cy="1223962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4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" altLang="zh-CN" sz="4400" b="1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微软雅黑" panose="020B0503020204020204" pitchFamily="34" charset="-122"/>
              </a:rPr>
              <a:t>Task 3</a:t>
            </a:r>
            <a:endParaRPr lang="zh-CN" altLang="en-US" sz="4400" b="1" kern="10" dirty="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线连接符 2">
            <a:extLst>
              <a:ext uri="{FF2B5EF4-FFF2-40B4-BE49-F238E27FC236}">
                <a16:creationId xmlns:a16="http://schemas.microsoft.com/office/drawing/2014/main" id="{D5588BC0-7BF0-AE43-947D-50977B2A4C18}"/>
              </a:ext>
            </a:extLst>
          </p:cNvPr>
          <p:cNvCxnSpPr/>
          <p:nvPr/>
        </p:nvCxnSpPr>
        <p:spPr>
          <a:xfrm flipV="1">
            <a:off x="4038600" y="1675137"/>
            <a:ext cx="3073400" cy="9201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8" name="直线连接符 27">
            <a:extLst>
              <a:ext uri="{FF2B5EF4-FFF2-40B4-BE49-F238E27FC236}">
                <a16:creationId xmlns:a16="http://schemas.microsoft.com/office/drawing/2014/main" id="{461D3AE8-27C8-8F49-B61A-3C1D52FDCBE6}"/>
              </a:ext>
            </a:extLst>
          </p:cNvPr>
          <p:cNvCxnSpPr>
            <a:cxnSpLocks/>
          </p:cNvCxnSpPr>
          <p:nvPr/>
        </p:nvCxnSpPr>
        <p:spPr>
          <a:xfrm>
            <a:off x="4485481" y="2725441"/>
            <a:ext cx="2626519" cy="1722087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0" name="直线连接符 29">
            <a:extLst>
              <a:ext uri="{FF2B5EF4-FFF2-40B4-BE49-F238E27FC236}">
                <a16:creationId xmlns:a16="http://schemas.microsoft.com/office/drawing/2014/main" id="{891238A9-CDFB-FB4E-A4CE-1CEAE2098DFD}"/>
              </a:ext>
            </a:extLst>
          </p:cNvPr>
          <p:cNvCxnSpPr>
            <a:cxnSpLocks/>
            <a:endCxn id="11273" idx="1"/>
          </p:cNvCxnSpPr>
          <p:nvPr/>
        </p:nvCxnSpPr>
        <p:spPr>
          <a:xfrm flipV="1">
            <a:off x="4485481" y="2494608"/>
            <a:ext cx="2734470" cy="1398118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2" name="直线连接符 31">
            <a:extLst>
              <a:ext uri="{FF2B5EF4-FFF2-40B4-BE49-F238E27FC236}">
                <a16:creationId xmlns:a16="http://schemas.microsoft.com/office/drawing/2014/main" id="{635663E4-06B5-E14A-9DB7-050D89E7FA56}"/>
              </a:ext>
            </a:extLst>
          </p:cNvPr>
          <p:cNvCxnSpPr>
            <a:cxnSpLocks/>
            <a:endCxn id="11269" idx="1"/>
          </p:cNvCxnSpPr>
          <p:nvPr/>
        </p:nvCxnSpPr>
        <p:spPr>
          <a:xfrm>
            <a:off x="4485481" y="4755060"/>
            <a:ext cx="2734470" cy="812303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4" name="直线连接符 33">
            <a:extLst>
              <a:ext uri="{FF2B5EF4-FFF2-40B4-BE49-F238E27FC236}">
                <a16:creationId xmlns:a16="http://schemas.microsoft.com/office/drawing/2014/main" id="{6A5F2BE3-97C5-C146-835F-F30B32581098}"/>
              </a:ext>
            </a:extLst>
          </p:cNvPr>
          <p:cNvCxnSpPr>
            <a:cxnSpLocks/>
            <a:endCxn id="11274" idx="1"/>
          </p:cNvCxnSpPr>
          <p:nvPr/>
        </p:nvCxnSpPr>
        <p:spPr>
          <a:xfrm flipV="1">
            <a:off x="4930773" y="3536950"/>
            <a:ext cx="2289178" cy="2259014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0288417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矩形 5">
            <a:extLst>
              <a:ext uri="{FF2B5EF4-FFF2-40B4-BE49-F238E27FC236}">
                <a16:creationId xmlns:a16="http://schemas.microsoft.com/office/drawing/2014/main" id="{FC666AE0-E8BC-BB49-974D-B59CA7C27B81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8451" y="5022850"/>
            <a:ext cx="246062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3" name="矩形 6">
            <a:extLst>
              <a:ext uri="{FF2B5EF4-FFF2-40B4-BE49-F238E27FC236}">
                <a16:creationId xmlns:a16="http://schemas.microsoft.com/office/drawing/2014/main" id="{3A6E17F1-7CF2-3141-AAF2-114D2BD1C48F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9725" y="3286125"/>
            <a:ext cx="7564438" cy="52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4" name="矩形 7">
            <a:extLst>
              <a:ext uri="{FF2B5EF4-FFF2-40B4-BE49-F238E27FC236}">
                <a16:creationId xmlns:a16="http://schemas.microsoft.com/office/drawing/2014/main" id="{645435B0-44BF-9349-A5F5-1D282199DA17}"/>
              </a:ext>
            </a:extLst>
          </p:cNvPr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520826"/>
            <a:ext cx="7321550" cy="55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矩形 8">
            <a:extLst>
              <a:ext uri="{FF2B5EF4-FFF2-40B4-BE49-F238E27FC236}">
                <a16:creationId xmlns:a16="http://schemas.microsoft.com/office/drawing/2014/main" id="{B51E78D9-4431-2340-97CC-132889B387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5439" y="1123950"/>
            <a:ext cx="1880643" cy="461665"/>
          </a:xfrm>
          <a:prstGeom prst="rect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Paragraph 2</a:t>
            </a:r>
          </a:p>
        </p:txBody>
      </p:sp>
      <p:sp>
        <p:nvSpPr>
          <p:cNvPr id="12294" name="矩形 9">
            <a:extLst>
              <a:ext uri="{FF2B5EF4-FFF2-40B4-BE49-F238E27FC236}">
                <a16:creationId xmlns:a16="http://schemas.microsoft.com/office/drawing/2014/main" id="{B7B0F5C9-6563-924A-B4BA-DFDA0B0D3A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66876" y="2857500"/>
            <a:ext cx="1880643" cy="461665"/>
          </a:xfrm>
          <a:prstGeom prst="rect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Paragraph 3</a:t>
            </a:r>
          </a:p>
        </p:txBody>
      </p:sp>
      <p:sp>
        <p:nvSpPr>
          <p:cNvPr id="12295" name="矩形 10">
            <a:extLst>
              <a:ext uri="{FF2B5EF4-FFF2-40B4-BE49-F238E27FC236}">
                <a16:creationId xmlns:a16="http://schemas.microsoft.com/office/drawing/2014/main" id="{4DD7378C-50B8-EE49-BB0B-D1617CBDFC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5438" y="4511675"/>
            <a:ext cx="1880643" cy="461665"/>
          </a:xfrm>
          <a:prstGeom prst="rect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Paragraph 4</a:t>
            </a:r>
          </a:p>
        </p:txBody>
      </p:sp>
      <p:sp>
        <p:nvSpPr>
          <p:cNvPr id="40968" name="矩形 15">
            <a:extLst>
              <a:ext uri="{FF2B5EF4-FFF2-40B4-BE49-F238E27FC236}">
                <a16:creationId xmlns:a16="http://schemas.microsoft.com/office/drawing/2014/main" id="{B42CBF4B-6640-214F-BB03-9F0AFECE2E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1" y="2138363"/>
            <a:ext cx="511174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true story happened to a student at our school.</a:t>
            </a:r>
          </a:p>
        </p:txBody>
      </p:sp>
      <p:sp>
        <p:nvSpPr>
          <p:cNvPr id="40969" name="矩形 16">
            <a:extLst>
              <a:ext uri="{FF2B5EF4-FFF2-40B4-BE49-F238E27FC236}">
                <a16:creationId xmlns:a16="http://schemas.microsoft.com/office/drawing/2014/main" id="{D3FD46C2-4A28-4A4D-A0F1-973FE89C39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66876" y="3748089"/>
            <a:ext cx="456247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Some students play computer games for too long.</a:t>
            </a:r>
          </a:p>
        </p:txBody>
      </p:sp>
      <p:sp>
        <p:nvSpPr>
          <p:cNvPr id="40970" name="矩形 17">
            <a:extLst>
              <a:ext uri="{FF2B5EF4-FFF2-40B4-BE49-F238E27FC236}">
                <a16:creationId xmlns:a16="http://schemas.microsoft.com/office/drawing/2014/main" id="{604EDF66-0BBF-694B-8352-9E15F191A5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84974" y="3760789"/>
            <a:ext cx="38830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It’s a serious problem and bad for their health.</a:t>
            </a:r>
          </a:p>
        </p:txBody>
      </p:sp>
      <p:sp>
        <p:nvSpPr>
          <p:cNvPr id="40971" name="矩形 18">
            <a:extLst>
              <a:ext uri="{FF2B5EF4-FFF2-40B4-BE49-F238E27FC236}">
                <a16:creationId xmlns:a16="http://schemas.microsoft.com/office/drawing/2014/main" id="{18055A12-9A57-E948-8CB8-DA4B9890B9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32300" y="4919664"/>
            <a:ext cx="647849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Some experts will talk about the bad effects of playing computer games and give advice.</a:t>
            </a:r>
          </a:p>
        </p:txBody>
      </p:sp>
      <p:cxnSp>
        <p:nvCxnSpPr>
          <p:cNvPr id="40972" name="直接箭头连接符 20">
            <a:extLst>
              <a:ext uri="{FF2B5EF4-FFF2-40B4-BE49-F238E27FC236}">
                <a16:creationId xmlns:a16="http://schemas.microsoft.com/office/drawing/2014/main" id="{B490DF66-2343-EC4C-AFC5-0D5D098831C5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024189" y="2071688"/>
            <a:ext cx="714375" cy="266700"/>
          </a:xfrm>
          <a:prstGeom prst="straightConnector1">
            <a:avLst/>
          </a:prstGeom>
          <a:noFill/>
          <a:ln w="25400">
            <a:solidFill>
              <a:srgbClr val="FF0000"/>
            </a:solidFill>
            <a:round/>
            <a:headEnd/>
            <a:tailEnd type="arrow" w="med" len="med"/>
          </a:ln>
          <a:effectLst>
            <a:outerShdw dist="20000" dir="5400000" algn="ctr" rotWithShape="0">
              <a:srgbClr val="000000">
                <a:alpha val="35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973" name="直接箭头连接符 21">
            <a:extLst>
              <a:ext uri="{FF2B5EF4-FFF2-40B4-BE49-F238E27FC236}">
                <a16:creationId xmlns:a16="http://schemas.microsoft.com/office/drawing/2014/main" id="{19CC6A8F-CFEE-F749-BB91-103104AAA7BA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953126" y="3571875"/>
            <a:ext cx="1285875" cy="357188"/>
          </a:xfrm>
          <a:prstGeom prst="straightConnector1">
            <a:avLst/>
          </a:prstGeom>
          <a:noFill/>
          <a:ln w="25400">
            <a:solidFill>
              <a:srgbClr val="FF0000"/>
            </a:solidFill>
            <a:round/>
            <a:headEnd/>
            <a:tailEnd type="arrow" w="med" len="med"/>
          </a:ln>
          <a:effectLst>
            <a:outerShdw dist="20000" dir="5400000" algn="ctr" rotWithShape="0">
              <a:srgbClr val="000000">
                <a:alpha val="35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974" name="直接箭头连接符 22">
            <a:extLst>
              <a:ext uri="{FF2B5EF4-FFF2-40B4-BE49-F238E27FC236}">
                <a16:creationId xmlns:a16="http://schemas.microsoft.com/office/drawing/2014/main" id="{2EE92B8D-3443-AB4B-8DCF-D1BC7D241FA2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667126" y="6429375"/>
            <a:ext cx="1285875" cy="1588"/>
          </a:xfrm>
          <a:prstGeom prst="straightConnector1">
            <a:avLst/>
          </a:prstGeom>
          <a:noFill/>
          <a:ln w="25400">
            <a:solidFill>
              <a:srgbClr val="FF0000"/>
            </a:solidFill>
            <a:round/>
            <a:headEnd/>
            <a:tailEnd type="arrow" w="med" len="med"/>
          </a:ln>
          <a:effectLst>
            <a:outerShdw dist="20000" dir="5400000" algn="ctr" rotWithShape="0">
              <a:srgbClr val="000000">
                <a:alpha val="35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975" name="直接箭头连接符 23">
            <a:extLst>
              <a:ext uri="{FF2B5EF4-FFF2-40B4-BE49-F238E27FC236}">
                <a16:creationId xmlns:a16="http://schemas.microsoft.com/office/drawing/2014/main" id="{198A7DA6-F1AD-D142-8F00-4F396D1AD646}"/>
              </a:ext>
            </a:extLst>
          </p:cNvPr>
          <p:cNvCxnSpPr>
            <a:cxnSpLocks noChangeShapeType="1"/>
          </p:cNvCxnSpPr>
          <p:nvPr/>
        </p:nvCxnSpPr>
        <p:spPr bwMode="auto">
          <a:xfrm rot="16200000" flipH="1">
            <a:off x="3146426" y="3663951"/>
            <a:ext cx="219075" cy="177800"/>
          </a:xfrm>
          <a:prstGeom prst="straightConnector1">
            <a:avLst/>
          </a:prstGeom>
          <a:noFill/>
          <a:ln w="25400">
            <a:solidFill>
              <a:srgbClr val="FF0000"/>
            </a:solidFill>
            <a:round/>
            <a:headEnd/>
            <a:tailEnd type="arrow" w="med" len="med"/>
          </a:ln>
          <a:effectLst>
            <a:outerShdw dist="20000" dir="5400000" algn="ctr" rotWithShape="0">
              <a:srgbClr val="000000">
                <a:alpha val="35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976" name="直接箭头连接符 26">
            <a:extLst>
              <a:ext uri="{FF2B5EF4-FFF2-40B4-BE49-F238E27FC236}">
                <a16:creationId xmlns:a16="http://schemas.microsoft.com/office/drawing/2014/main" id="{9A851A26-715A-8345-AE7B-039B846B29D4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463926" y="5311776"/>
            <a:ext cx="968374" cy="0"/>
          </a:xfrm>
          <a:prstGeom prst="straightConnector1">
            <a:avLst/>
          </a:prstGeom>
          <a:noFill/>
          <a:ln w="25400">
            <a:solidFill>
              <a:srgbClr val="FF0000"/>
            </a:solidFill>
            <a:round/>
            <a:headEnd/>
            <a:tailEnd type="arrow" w="med" len="med"/>
          </a:ln>
          <a:effectLst>
            <a:outerShdw dist="20000" dir="5400000" algn="ctr" rotWithShape="0">
              <a:srgbClr val="000000">
                <a:alpha val="35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305" name="直接连接符 31">
            <a:extLst>
              <a:ext uri="{FF2B5EF4-FFF2-40B4-BE49-F238E27FC236}">
                <a16:creationId xmlns:a16="http://schemas.microsoft.com/office/drawing/2014/main" id="{87FE1FE8-F36A-934C-A5ED-F598E680C61C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524000" y="2857500"/>
            <a:ext cx="9144000" cy="1588"/>
          </a:xfrm>
          <a:prstGeom prst="line">
            <a:avLst/>
          </a:prstGeom>
          <a:noFill/>
          <a:ln w="9525">
            <a:solidFill>
              <a:srgbClr val="4A7EBB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306" name="直接连接符 32">
            <a:extLst>
              <a:ext uri="{FF2B5EF4-FFF2-40B4-BE49-F238E27FC236}">
                <a16:creationId xmlns:a16="http://schemas.microsoft.com/office/drawing/2014/main" id="{A17F5838-2602-8D4E-A421-BAFCDE96CE61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524000" y="4500564"/>
            <a:ext cx="9144000" cy="1587"/>
          </a:xfrm>
          <a:prstGeom prst="line">
            <a:avLst/>
          </a:prstGeom>
          <a:noFill/>
          <a:ln w="9525">
            <a:solidFill>
              <a:srgbClr val="4A7EBB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307" name="矩形 10">
            <a:extLst>
              <a:ext uri="{FF2B5EF4-FFF2-40B4-BE49-F238E27FC236}">
                <a16:creationId xmlns:a16="http://schemas.microsoft.com/office/drawing/2014/main" id="{B3456B38-70F4-444E-8884-82EE12FA1F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0675" y="5740400"/>
            <a:ext cx="1880643" cy="461665"/>
          </a:xfrm>
          <a:prstGeom prst="rect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Paragraph 5</a:t>
            </a:r>
          </a:p>
        </p:txBody>
      </p:sp>
      <p:pic>
        <p:nvPicPr>
          <p:cNvPr id="40980" name="矩形 24">
            <a:extLst>
              <a:ext uri="{FF2B5EF4-FFF2-40B4-BE49-F238E27FC236}">
                <a16:creationId xmlns:a16="http://schemas.microsoft.com/office/drawing/2014/main" id="{966A2A8B-CC01-8940-8094-12987EC22677}"/>
              </a:ext>
            </a:extLst>
          </p:cNvPr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9726" y="6105525"/>
            <a:ext cx="2346325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81" name="矩形 18">
            <a:extLst>
              <a:ext uri="{FF2B5EF4-FFF2-40B4-BE49-F238E27FC236}">
                <a16:creationId xmlns:a16="http://schemas.microsoft.com/office/drawing/2014/main" id="{09DE851F-331D-034D-A811-644A709538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81564" y="5734051"/>
            <a:ext cx="687863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Teachers and parents can work together to stop students from spending too much time playing computer games.</a:t>
            </a:r>
          </a:p>
        </p:txBody>
      </p:sp>
      <p:cxnSp>
        <p:nvCxnSpPr>
          <p:cNvPr id="12310" name="直接连接符 29">
            <a:extLst>
              <a:ext uri="{FF2B5EF4-FFF2-40B4-BE49-F238E27FC236}">
                <a16:creationId xmlns:a16="http://schemas.microsoft.com/office/drawing/2014/main" id="{360128FE-256D-1349-B411-E5F9BD685456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524000" y="5786439"/>
            <a:ext cx="9144000" cy="1587"/>
          </a:xfrm>
          <a:prstGeom prst="line">
            <a:avLst/>
          </a:prstGeom>
          <a:noFill/>
          <a:ln w="9525">
            <a:solidFill>
              <a:srgbClr val="4A7EBB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311" name="矩形 8">
            <a:extLst>
              <a:ext uri="{FF2B5EF4-FFF2-40B4-BE49-F238E27FC236}">
                <a16:creationId xmlns:a16="http://schemas.microsoft.com/office/drawing/2014/main" id="{1784B0DB-F012-9749-B498-CB4F408A0C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68451" y="214313"/>
            <a:ext cx="1880643" cy="461665"/>
          </a:xfrm>
          <a:prstGeom prst="rect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Paragraph 1</a:t>
            </a:r>
          </a:p>
        </p:txBody>
      </p:sp>
      <p:sp>
        <p:nvSpPr>
          <p:cNvPr id="12312" name="矩形 8">
            <a:extLst>
              <a:ext uri="{FF2B5EF4-FFF2-40B4-BE49-F238E27FC236}">
                <a16:creationId xmlns:a16="http://schemas.microsoft.com/office/drawing/2014/main" id="{31274434-4A98-134C-A0FD-1EF29E359B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66876" y="642938"/>
            <a:ext cx="162095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Greetings</a:t>
            </a:r>
          </a:p>
        </p:txBody>
      </p:sp>
      <p:sp>
        <p:nvSpPr>
          <p:cNvPr id="40985" name="文本框 40984">
            <a:extLst>
              <a:ext uri="{FF2B5EF4-FFF2-40B4-BE49-F238E27FC236}">
                <a16:creationId xmlns:a16="http://schemas.microsoft.com/office/drawing/2014/main" id="{C203D8F2-A2D9-43C9-80D8-C6C3BECA7264}"/>
              </a:ext>
            </a:extLst>
          </p:cNvPr>
          <p:cNvSpPr txBox="1"/>
          <p:nvPr/>
        </p:nvSpPr>
        <p:spPr>
          <a:xfrm>
            <a:off x="5953126" y="0"/>
            <a:ext cx="5718174" cy="1202893"/>
          </a:xfrm>
          <a:prstGeom prst="rect">
            <a:avLst/>
          </a:prstGeom>
          <a:noFill/>
          <a:ln w="9525">
            <a:noFill/>
          </a:ln>
        </p:spPr>
        <p:txBody>
          <a:bodyPr wrap="square" lIns="90170" tIns="46990" rIns="90170" bIns="469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600" b="1" noProof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张海山锐线体2.0" charset="-122"/>
                <a:cs typeface="宋体" panose="02010600030101010101" pitchFamily="2" charset="-122"/>
              </a:rPr>
              <a:t>Read for the passage structure</a:t>
            </a:r>
          </a:p>
        </p:txBody>
      </p:sp>
      <p:sp>
        <p:nvSpPr>
          <p:cNvPr id="27" name="矩形 8">
            <a:extLst>
              <a:ext uri="{FF2B5EF4-FFF2-40B4-BE49-F238E27FC236}">
                <a16:creationId xmlns:a16="http://schemas.microsoft.com/office/drawing/2014/main" id="{B52E476F-5B85-7842-97E8-62FCE2C049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67126" y="2143126"/>
            <a:ext cx="4786313" cy="523875"/>
          </a:xfrm>
          <a:prstGeom prst="rect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What’s the example?</a:t>
            </a:r>
          </a:p>
        </p:txBody>
      </p:sp>
      <p:sp>
        <p:nvSpPr>
          <p:cNvPr id="28" name="矩形 17">
            <a:extLst>
              <a:ext uri="{FF2B5EF4-FFF2-40B4-BE49-F238E27FC236}">
                <a16:creationId xmlns:a16="http://schemas.microsoft.com/office/drawing/2014/main" id="{7E878F66-AD3E-4C4B-8BE7-32875A178E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92474" y="4532283"/>
            <a:ext cx="3857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400" dirty="0">
                <a:solidFill>
                  <a:srgbClr val="C00000"/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How to solve the problem?</a:t>
            </a:r>
          </a:p>
        </p:txBody>
      </p:sp>
    </p:spTree>
    <p:extLst>
      <p:ext uri="{BB962C8B-B14F-4D97-AF65-F5344CB8AC3E}">
        <p14:creationId xmlns:p14="http://schemas.microsoft.com/office/powerpoint/2010/main" val="211584551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0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40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40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40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40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40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40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40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40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500"/>
                                        <p:tgtEl>
                                          <p:spTgt spid="40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500"/>
                                        <p:tgtEl>
                                          <p:spTgt spid="40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8" grpId="0"/>
      <p:bldP spid="40969" grpId="0"/>
      <p:bldP spid="40970" grpId="0"/>
      <p:bldP spid="40971" grpId="0"/>
      <p:bldP spid="40981" grpId="0"/>
      <p:bldP spid="27" grpId="0" animBg="1"/>
      <p:bldP spid="27" grpId="1" animBg="1"/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48AA1A2F-FA00-474E-A1B4-7EBB59E6E9D5}"/>
              </a:ext>
            </a:extLst>
          </p:cNvPr>
          <p:cNvSpPr/>
          <p:nvPr/>
        </p:nvSpPr>
        <p:spPr>
          <a:xfrm>
            <a:off x="910139" y="2192635"/>
            <a:ext cx="455605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800" b="0" cap="none" spc="0" dirty="0">
                <a:ln w="0"/>
                <a:solidFill>
                  <a:schemeClr val="accent6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902030302020204" pitchFamily="66" charset="0"/>
              </a:rPr>
              <a:t>Read the text </a:t>
            </a:r>
            <a:endParaRPr lang="zh-CN" altLang="en-US" sz="4800" b="0" cap="none" spc="0" dirty="0">
              <a:ln w="0"/>
              <a:solidFill>
                <a:schemeClr val="accent6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902030302020204" pitchFamily="66" charset="0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BE85F4AA-69F4-2249-BF81-29E8157445D0}"/>
              </a:ext>
            </a:extLst>
          </p:cNvPr>
          <p:cNvSpPr/>
          <p:nvPr/>
        </p:nvSpPr>
        <p:spPr>
          <a:xfrm>
            <a:off x="5287764" y="818634"/>
            <a:ext cx="275806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halkduster" panose="03050602040202020205" pitchFamily="66" charset="0"/>
                <a:ea typeface="Wawati SC" pitchFamily="82" charset="-122"/>
              </a:rPr>
              <a:t>loudly</a:t>
            </a:r>
            <a:endParaRPr lang="zh-CN" altLang="en-US" sz="5400" dirty="0">
              <a:solidFill>
                <a:srgbClr val="7030A0"/>
              </a:solidFill>
              <a:latin typeface="Chalkduster" panose="03050602040202020205" pitchFamily="66" charset="0"/>
              <a:ea typeface="Wawati SC" pitchFamily="82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41DDCF10-3FB8-6A4D-9B0F-DC009FB96B4B}"/>
              </a:ext>
            </a:extLst>
          </p:cNvPr>
          <p:cNvSpPr/>
          <p:nvPr/>
        </p:nvSpPr>
        <p:spPr>
          <a:xfrm>
            <a:off x="5935858" y="2487652"/>
            <a:ext cx="328731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halkduster" panose="03050602040202020205" pitchFamily="66" charset="0"/>
                <a:ea typeface="Wawati SC" pitchFamily="82" charset="-122"/>
              </a:rPr>
              <a:t>fluently</a:t>
            </a:r>
            <a:endParaRPr lang="zh-CN" altLang="en-US" sz="5400" dirty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halkduster" panose="03050602040202020205" pitchFamily="66" charset="0"/>
              <a:ea typeface="Wawati SC" pitchFamily="82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4DC1D36F-C59F-5B44-B13F-07E766A6174E}"/>
              </a:ext>
            </a:extLst>
          </p:cNvPr>
          <p:cNvSpPr/>
          <p:nvPr/>
        </p:nvSpPr>
        <p:spPr>
          <a:xfrm>
            <a:off x="6574034" y="4156670"/>
            <a:ext cx="371268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dirty="0">
                <a:ln w="0"/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halkduster" panose="03050602040202020205" pitchFamily="66" charset="0"/>
                <a:ea typeface="Wawati SC" pitchFamily="82" charset="-122"/>
              </a:rPr>
              <a:t>correctly</a:t>
            </a:r>
            <a:endParaRPr lang="zh-CN" altLang="en-US" sz="5400" dirty="0">
              <a:ln w="0"/>
              <a:solidFill>
                <a:srgbClr val="FFFF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halkduster" panose="03050602040202020205" pitchFamily="66" charset="0"/>
              <a:ea typeface="Wawati SC" pitchFamily="8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9082147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矩形 21">
            <a:extLst>
              <a:ext uri="{FF2B5EF4-FFF2-40B4-BE49-F238E27FC236}">
                <a16:creationId xmlns:a16="http://schemas.microsoft.com/office/drawing/2014/main" id="{5C04F737-E3E5-3740-8131-1472C5F03F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800" y="620713"/>
            <a:ext cx="120142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Allan’s mother has just attended the meeting and is writing a letter to her son. Complete the letter.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5" name="Rectangle 10">
            <a:extLst>
              <a:ext uri="{FF2B5EF4-FFF2-40B4-BE49-F238E27FC236}">
                <a16:creationId xmlns:a16="http://schemas.microsoft.com/office/drawing/2014/main" id="{EC265D79-2DC5-0040-AB3F-F643E4B338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800" y="1710663"/>
            <a:ext cx="12014200" cy="4700326"/>
          </a:xfrm>
          <a:prstGeom prst="rect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Dear Allan</a:t>
            </a:r>
            <a:endParaRPr lang="en-US" altLang="zh-CN" sz="28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defTabSz="914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zh-CN" sz="2800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’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 like to tell you something really serious.</a:t>
            </a:r>
            <a:endParaRPr lang="en-US" altLang="zh-CN" sz="28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defTabSz="914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attended the parents</a:t>
            </a:r>
            <a:r>
              <a:rPr lang="en-US" altLang="zh-CN" sz="2800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’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meeting this afternoon and your (1)__________ teacher told us a very sad thing. One of your schoolmates went to (2)__________ because he played computer games on the (3)__________ all day last Saturday without (4)__________ to drink or eat. He didn</a:t>
            </a:r>
            <a:r>
              <a:rPr lang="en-US" altLang="zh-CN" sz="2800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’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 go to bed either. (5)__________, he became very (6)__________. I think you know about it. But do you want to be like him? Sometimes you play computer games for all day without stopping. It is a very (7)__________ problem. You should stop doing that.</a:t>
            </a:r>
            <a:endParaRPr lang="en-US" altLang="zh-CN" sz="280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8916" name="TextBox 11">
            <a:extLst>
              <a:ext uri="{FF2B5EF4-FFF2-40B4-BE49-F238E27FC236}">
                <a16:creationId xmlns:a16="http://schemas.microsoft.com/office/drawing/2014/main" id="{F541E464-B2A4-4D19-BF63-6AE74D1F3AAF}"/>
              </a:ext>
            </a:extLst>
          </p:cNvPr>
          <p:cNvSpPr txBox="1"/>
          <p:nvPr/>
        </p:nvSpPr>
        <p:spPr>
          <a:xfrm>
            <a:off x="8739187" y="2733677"/>
            <a:ext cx="2091531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noProof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Arial" panose="020B0604020202020204" pitchFamily="34" charset="0"/>
                <a:cs typeface="宋体" panose="02010600030101010101" pitchFamily="2" charset="-122"/>
              </a:rPr>
              <a:t>head</a:t>
            </a:r>
          </a:p>
        </p:txBody>
      </p:sp>
      <p:sp>
        <p:nvSpPr>
          <p:cNvPr id="38917" name="TextBox 12">
            <a:extLst>
              <a:ext uri="{FF2B5EF4-FFF2-40B4-BE49-F238E27FC236}">
                <a16:creationId xmlns:a16="http://schemas.microsoft.com/office/drawing/2014/main" id="{6DE5099A-7634-43DB-9841-CEA7E187AD79}"/>
              </a:ext>
            </a:extLst>
          </p:cNvPr>
          <p:cNvSpPr txBox="1"/>
          <p:nvPr/>
        </p:nvSpPr>
        <p:spPr>
          <a:xfrm>
            <a:off x="8560594" y="3277527"/>
            <a:ext cx="2706686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noProof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Arial" panose="020B0604020202020204" pitchFamily="34" charset="0"/>
                <a:cs typeface="宋体" panose="02010600030101010101" pitchFamily="2" charset="-122"/>
              </a:rPr>
              <a:t>hospital</a:t>
            </a:r>
          </a:p>
        </p:txBody>
      </p:sp>
      <p:sp>
        <p:nvSpPr>
          <p:cNvPr id="38918" name="TextBox 13">
            <a:extLst>
              <a:ext uri="{FF2B5EF4-FFF2-40B4-BE49-F238E27FC236}">
                <a16:creationId xmlns:a16="http://schemas.microsoft.com/office/drawing/2014/main" id="{FEA69DA4-199C-41D3-9A4B-643846055305}"/>
              </a:ext>
            </a:extLst>
          </p:cNvPr>
          <p:cNvSpPr txBox="1"/>
          <p:nvPr/>
        </p:nvSpPr>
        <p:spPr>
          <a:xfrm>
            <a:off x="5238750" y="3797300"/>
            <a:ext cx="2706686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noProof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Arial" panose="020B0604020202020204" pitchFamily="34" charset="0"/>
                <a:cs typeface="宋体" panose="02010600030101010101" pitchFamily="2" charset="-122"/>
              </a:rPr>
              <a:t>Internet</a:t>
            </a:r>
          </a:p>
        </p:txBody>
      </p:sp>
      <p:sp>
        <p:nvSpPr>
          <p:cNvPr id="38919" name="TextBox 14">
            <a:extLst>
              <a:ext uri="{FF2B5EF4-FFF2-40B4-BE49-F238E27FC236}">
                <a16:creationId xmlns:a16="http://schemas.microsoft.com/office/drawing/2014/main" id="{C34734A7-9F3A-4820-B783-6EC894207AC5}"/>
              </a:ext>
            </a:extLst>
          </p:cNvPr>
          <p:cNvSpPr txBox="1"/>
          <p:nvPr/>
        </p:nvSpPr>
        <p:spPr>
          <a:xfrm>
            <a:off x="784226" y="4297363"/>
            <a:ext cx="2214561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noProof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Arial" panose="020B0604020202020204" pitchFamily="34" charset="0"/>
                <a:cs typeface="宋体" panose="02010600030101010101" pitchFamily="2" charset="-122"/>
              </a:rPr>
              <a:t>stopping</a:t>
            </a:r>
          </a:p>
        </p:txBody>
      </p:sp>
      <p:sp>
        <p:nvSpPr>
          <p:cNvPr id="38920" name="TextBox 15">
            <a:extLst>
              <a:ext uri="{FF2B5EF4-FFF2-40B4-BE49-F238E27FC236}">
                <a16:creationId xmlns:a16="http://schemas.microsoft.com/office/drawing/2014/main" id="{35C32FCB-2A64-428B-9442-5F9275DB7432}"/>
              </a:ext>
            </a:extLst>
          </p:cNvPr>
          <p:cNvSpPr txBox="1"/>
          <p:nvPr/>
        </p:nvSpPr>
        <p:spPr>
          <a:xfrm>
            <a:off x="9042400" y="4308346"/>
            <a:ext cx="1968499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noProof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Arial" panose="020B0604020202020204" pitchFamily="34" charset="0"/>
                <a:cs typeface="宋体" panose="02010600030101010101" pitchFamily="2" charset="-122"/>
              </a:rPr>
              <a:t>Finally</a:t>
            </a:r>
          </a:p>
        </p:txBody>
      </p:sp>
      <p:sp>
        <p:nvSpPr>
          <p:cNvPr id="38921" name="TextBox 16">
            <a:extLst>
              <a:ext uri="{FF2B5EF4-FFF2-40B4-BE49-F238E27FC236}">
                <a16:creationId xmlns:a16="http://schemas.microsoft.com/office/drawing/2014/main" id="{7E3A7B88-460B-4403-9186-EA2E812CA813}"/>
              </a:ext>
            </a:extLst>
          </p:cNvPr>
          <p:cNvSpPr txBox="1"/>
          <p:nvPr/>
        </p:nvSpPr>
        <p:spPr>
          <a:xfrm>
            <a:off x="3167064" y="4814888"/>
            <a:ext cx="1476374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noProof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Arial" panose="020B0604020202020204" pitchFamily="34" charset="0"/>
                <a:cs typeface="宋体" panose="02010600030101010101" pitchFamily="2" charset="-122"/>
              </a:rPr>
              <a:t>ill</a:t>
            </a:r>
          </a:p>
        </p:txBody>
      </p:sp>
      <p:sp>
        <p:nvSpPr>
          <p:cNvPr id="38922" name="TextBox 17">
            <a:extLst>
              <a:ext uri="{FF2B5EF4-FFF2-40B4-BE49-F238E27FC236}">
                <a16:creationId xmlns:a16="http://schemas.microsoft.com/office/drawing/2014/main" id="{C8F313D4-62CC-4312-84B7-8CCA699D3650}"/>
              </a:ext>
            </a:extLst>
          </p:cNvPr>
          <p:cNvSpPr txBox="1"/>
          <p:nvPr/>
        </p:nvSpPr>
        <p:spPr>
          <a:xfrm>
            <a:off x="1533526" y="5808664"/>
            <a:ext cx="2214561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noProof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Arial" panose="020B0604020202020204" pitchFamily="34" charset="0"/>
                <a:cs typeface="宋体" panose="02010600030101010101" pitchFamily="2" charset="-122"/>
              </a:rPr>
              <a:t>serious</a:t>
            </a:r>
          </a:p>
        </p:txBody>
      </p:sp>
      <p:sp>
        <p:nvSpPr>
          <p:cNvPr id="38923" name="文本框 38922">
            <a:extLst>
              <a:ext uri="{FF2B5EF4-FFF2-40B4-BE49-F238E27FC236}">
                <a16:creationId xmlns:a16="http://schemas.microsoft.com/office/drawing/2014/main" id="{56133194-4837-49D7-9071-3FAA57F9BDA9}"/>
              </a:ext>
            </a:extLst>
          </p:cNvPr>
          <p:cNvSpPr txBox="1"/>
          <p:nvPr/>
        </p:nvSpPr>
        <p:spPr>
          <a:xfrm>
            <a:off x="4024314" y="-22225"/>
            <a:ext cx="3379787" cy="642938"/>
          </a:xfrm>
          <a:prstGeom prst="rect">
            <a:avLst/>
          </a:prstGeom>
          <a:noFill/>
          <a:ln w="9525">
            <a:noFill/>
          </a:ln>
        </p:spPr>
        <p:txBody>
          <a:bodyPr lIns="90170" tIns="46990" rIns="90170" bIns="46990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600" b="1" noProof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张海山锐线体2.0" charset="-122"/>
                <a:cs typeface="宋体" panose="02010600030101010101" pitchFamily="2" charset="-122"/>
              </a:rPr>
              <a:t>P</a:t>
            </a:r>
            <a:r>
              <a:rPr lang="en-US" altLang="en-US" sz="3600" b="1" noProof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张海山锐线体2.0" charset="-122"/>
                <a:cs typeface="宋体" panose="02010600030101010101" pitchFamily="2" charset="-122"/>
              </a:rPr>
              <a:t>ost-reading</a:t>
            </a:r>
          </a:p>
        </p:txBody>
      </p:sp>
    </p:spTree>
    <p:extLst>
      <p:ext uri="{BB962C8B-B14F-4D97-AF65-F5344CB8AC3E}">
        <p14:creationId xmlns:p14="http://schemas.microsoft.com/office/powerpoint/2010/main" val="781167427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8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/>
      <p:bldP spid="38917" grpId="0"/>
      <p:bldP spid="38918" grpId="0"/>
      <p:bldP spid="38919" grpId="0"/>
      <p:bldP spid="38920" grpId="0"/>
      <p:bldP spid="38921" grpId="0"/>
      <p:bldP spid="389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>
            <a:extLst>
              <a:ext uri="{FF2B5EF4-FFF2-40B4-BE49-F238E27FC236}">
                <a16:creationId xmlns:a16="http://schemas.microsoft.com/office/drawing/2014/main" id="{8B4799B4-7CF0-DD43-A90E-3671D65D73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9746"/>
            <a:ext cx="12192000" cy="6478184"/>
          </a:xfrm>
          <a:prstGeom prst="rect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When I was young like you, I (8)__________ to go outside more (9)__________ and enjoy nature. However, you spend your time (10)_____________ computers instead. That’ll be harmful to your (11)__________.</a:t>
            </a:r>
          </a:p>
          <a:p>
            <a:pPr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Tomorrow some (12)__________ will visit your school and tell you the bad (13)__________ of playing computer games. You should listen carefully. Also, please find out how you can use the computer for (14)__________ .</a:t>
            </a:r>
          </a:p>
          <a:p>
            <a:pPr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will help you and you should try to stop yourself  from (15)__________ so much time on computer games. Trust me and trust yourself.</a:t>
            </a:r>
          </a:p>
          <a:p>
            <a:pPr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Love</a:t>
            </a:r>
          </a:p>
          <a:p>
            <a:pPr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</a:t>
            </a:r>
          </a:p>
        </p:txBody>
      </p:sp>
      <p:sp>
        <p:nvSpPr>
          <p:cNvPr id="39939" name="TextBox 4">
            <a:extLst>
              <a:ext uri="{FF2B5EF4-FFF2-40B4-BE49-F238E27FC236}">
                <a16:creationId xmlns:a16="http://schemas.microsoft.com/office/drawing/2014/main" id="{1DE00C45-5B1E-4951-8432-D6ED2DF33CA8}"/>
              </a:ext>
            </a:extLst>
          </p:cNvPr>
          <p:cNvSpPr txBox="1"/>
          <p:nvPr/>
        </p:nvSpPr>
        <p:spPr>
          <a:xfrm>
            <a:off x="4952999" y="347663"/>
            <a:ext cx="1228725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noProof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Arial" panose="020B0604020202020204" pitchFamily="34" charset="0"/>
                <a:cs typeface="宋体" panose="02010600030101010101" pitchFamily="2" charset="-122"/>
              </a:rPr>
              <a:t>used</a:t>
            </a:r>
          </a:p>
        </p:txBody>
      </p:sp>
      <p:sp>
        <p:nvSpPr>
          <p:cNvPr id="39940" name="TextBox 6">
            <a:extLst>
              <a:ext uri="{FF2B5EF4-FFF2-40B4-BE49-F238E27FC236}">
                <a16:creationId xmlns:a16="http://schemas.microsoft.com/office/drawing/2014/main" id="{97AD8E5C-3E21-4CA7-BCB7-A5153BF52781}"/>
              </a:ext>
            </a:extLst>
          </p:cNvPr>
          <p:cNvSpPr txBox="1"/>
          <p:nvPr/>
        </p:nvSpPr>
        <p:spPr>
          <a:xfrm>
            <a:off x="10152062" y="347663"/>
            <a:ext cx="1228725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noProof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Arial" panose="020B0604020202020204" pitchFamily="34" charset="0"/>
                <a:cs typeface="宋体" panose="02010600030101010101" pitchFamily="2" charset="-122"/>
              </a:rPr>
              <a:t>often</a:t>
            </a:r>
          </a:p>
        </p:txBody>
      </p:sp>
      <p:sp>
        <p:nvSpPr>
          <p:cNvPr id="39941" name="TextBox 7">
            <a:extLst>
              <a:ext uri="{FF2B5EF4-FFF2-40B4-BE49-F238E27FC236}">
                <a16:creationId xmlns:a16="http://schemas.microsoft.com/office/drawing/2014/main" id="{CAEAAC56-A0FB-400A-BAC9-107CACCB5087}"/>
              </a:ext>
            </a:extLst>
          </p:cNvPr>
          <p:cNvSpPr txBox="1"/>
          <p:nvPr/>
        </p:nvSpPr>
        <p:spPr>
          <a:xfrm>
            <a:off x="7666038" y="955675"/>
            <a:ext cx="2764631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noProof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Arial" panose="020B0604020202020204" pitchFamily="34" charset="0"/>
                <a:cs typeface="宋体" panose="02010600030101010101" pitchFamily="2" charset="-122"/>
              </a:rPr>
              <a:t>in front of</a:t>
            </a:r>
          </a:p>
        </p:txBody>
      </p:sp>
      <p:sp>
        <p:nvSpPr>
          <p:cNvPr id="39942" name="TextBox 8">
            <a:extLst>
              <a:ext uri="{FF2B5EF4-FFF2-40B4-BE49-F238E27FC236}">
                <a16:creationId xmlns:a16="http://schemas.microsoft.com/office/drawing/2014/main" id="{42E3F780-73AC-45F4-9EC7-25CD8CE9C334}"/>
              </a:ext>
            </a:extLst>
          </p:cNvPr>
          <p:cNvSpPr txBox="1"/>
          <p:nvPr/>
        </p:nvSpPr>
        <p:spPr>
          <a:xfrm>
            <a:off x="5702301" y="1647826"/>
            <a:ext cx="1433512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noProof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Arial" panose="020B0604020202020204" pitchFamily="34" charset="0"/>
                <a:cs typeface="宋体" panose="02010600030101010101" pitchFamily="2" charset="-122"/>
              </a:rPr>
              <a:t>health</a:t>
            </a:r>
          </a:p>
        </p:txBody>
      </p:sp>
      <p:sp>
        <p:nvSpPr>
          <p:cNvPr id="39943" name="TextBox 9">
            <a:extLst>
              <a:ext uri="{FF2B5EF4-FFF2-40B4-BE49-F238E27FC236}">
                <a16:creationId xmlns:a16="http://schemas.microsoft.com/office/drawing/2014/main" id="{7951A698-0A8D-4480-AE67-8C701DCC7CDA}"/>
              </a:ext>
            </a:extLst>
          </p:cNvPr>
          <p:cNvSpPr txBox="1"/>
          <p:nvPr/>
        </p:nvSpPr>
        <p:spPr>
          <a:xfrm>
            <a:off x="3167063" y="2290763"/>
            <a:ext cx="1638300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noProof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Arial" panose="020B0604020202020204" pitchFamily="34" charset="0"/>
                <a:cs typeface="宋体" panose="02010600030101010101" pitchFamily="2" charset="-122"/>
              </a:rPr>
              <a:t>experts</a:t>
            </a:r>
          </a:p>
        </p:txBody>
      </p:sp>
      <p:sp>
        <p:nvSpPr>
          <p:cNvPr id="39944" name="TextBox 10">
            <a:extLst>
              <a:ext uri="{FF2B5EF4-FFF2-40B4-BE49-F238E27FC236}">
                <a16:creationId xmlns:a16="http://schemas.microsoft.com/office/drawing/2014/main" id="{FA6F8447-7C07-4669-8CD2-599CFF67223C}"/>
              </a:ext>
            </a:extLst>
          </p:cNvPr>
          <p:cNvSpPr txBox="1"/>
          <p:nvPr/>
        </p:nvSpPr>
        <p:spPr>
          <a:xfrm>
            <a:off x="728663" y="2887663"/>
            <a:ext cx="1638300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noProof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Arial" panose="020B0604020202020204" pitchFamily="34" charset="0"/>
                <a:cs typeface="宋体" panose="02010600030101010101" pitchFamily="2" charset="-122"/>
              </a:rPr>
              <a:t>effects</a:t>
            </a:r>
          </a:p>
        </p:txBody>
      </p:sp>
      <p:sp>
        <p:nvSpPr>
          <p:cNvPr id="39945" name="TextBox 11">
            <a:extLst>
              <a:ext uri="{FF2B5EF4-FFF2-40B4-BE49-F238E27FC236}">
                <a16:creationId xmlns:a16="http://schemas.microsoft.com/office/drawing/2014/main" id="{1AF8CA02-4DFF-4684-8D25-F543FA0F2F7C}"/>
              </a:ext>
            </a:extLst>
          </p:cNvPr>
          <p:cNvSpPr txBox="1"/>
          <p:nvPr/>
        </p:nvSpPr>
        <p:spPr>
          <a:xfrm>
            <a:off x="7843838" y="3596777"/>
            <a:ext cx="1945480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noProof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Arial" panose="020B0604020202020204" pitchFamily="34" charset="0"/>
                <a:cs typeface="宋体" panose="02010600030101010101" pitchFamily="2" charset="-122"/>
              </a:rPr>
              <a:t>studying</a:t>
            </a:r>
          </a:p>
        </p:txBody>
      </p:sp>
      <p:sp>
        <p:nvSpPr>
          <p:cNvPr id="39946" name="TextBox 12">
            <a:extLst>
              <a:ext uri="{FF2B5EF4-FFF2-40B4-BE49-F238E27FC236}">
                <a16:creationId xmlns:a16="http://schemas.microsoft.com/office/drawing/2014/main" id="{481669D5-6ACA-4B85-B8B0-8EEEB71DC370}"/>
              </a:ext>
            </a:extLst>
          </p:cNvPr>
          <p:cNvSpPr txBox="1"/>
          <p:nvPr/>
        </p:nvSpPr>
        <p:spPr>
          <a:xfrm>
            <a:off x="8809038" y="4173538"/>
            <a:ext cx="2252662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noProof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Arial" panose="020B0604020202020204" pitchFamily="34" charset="0"/>
                <a:cs typeface="宋体" panose="02010600030101010101" pitchFamily="2" charset="-122"/>
              </a:rPr>
              <a:t>spending</a:t>
            </a:r>
          </a:p>
        </p:txBody>
      </p:sp>
    </p:spTree>
    <p:extLst>
      <p:ext uri="{BB962C8B-B14F-4D97-AF65-F5344CB8AC3E}">
        <p14:creationId xmlns:p14="http://schemas.microsoft.com/office/powerpoint/2010/main" val="288737890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9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9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9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/>
      <p:bldP spid="39940" grpId="0"/>
      <p:bldP spid="39941" grpId="0"/>
      <p:bldP spid="39942" grpId="0"/>
      <p:bldP spid="39943" grpId="0"/>
      <p:bldP spid="39944" grpId="0"/>
      <p:bldP spid="39945" grpId="0"/>
      <p:bldP spid="3994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4">
            <a:extLst>
              <a:ext uri="{FF2B5EF4-FFF2-40B4-BE49-F238E27FC236}">
                <a16:creationId xmlns:a16="http://schemas.microsoft.com/office/drawing/2014/main" id="{778FC170-E4F7-9948-8C4C-788A4EF51A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2100" y="269875"/>
            <a:ext cx="116967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b="1" dirty="0">
                <a:solidFill>
                  <a:srgbClr val="000000"/>
                </a:solidFill>
                <a:latin typeface="Comic Sans MS" panose="030F0902030302020204" pitchFamily="66" charset="0"/>
              </a:rPr>
              <a:t>B How can young people stop themselves from playing computer for too long? Discuss this with your classmates.</a:t>
            </a:r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AD73D76D-5679-423E-A752-650A55B20030}"/>
              </a:ext>
            </a:extLst>
          </p:cNvPr>
          <p:cNvSpPr txBox="1"/>
          <p:nvPr/>
        </p:nvSpPr>
        <p:spPr>
          <a:xfrm>
            <a:off x="395288" y="1676401"/>
            <a:ext cx="7935912" cy="310854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50000"/>
              </a:spcBef>
              <a:spcAft>
                <a:spcPct val="0"/>
              </a:spcAft>
              <a:buNone/>
              <a:defRPr/>
            </a:pPr>
            <a:r>
              <a:rPr lang="en-US" altLang="zh-CN" sz="2800" b="1" noProof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cs typeface="宋体" panose="02010600030101010101" pitchFamily="2" charset="-122"/>
              </a:rPr>
              <a:t>First of all </a:t>
            </a:r>
            <a:r>
              <a:rPr lang="en-US" altLang="en-US" sz="2800" b="1" noProof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cs typeface="宋体" panose="02010600030101010101" pitchFamily="2" charset="-122"/>
              </a:rPr>
              <a:t>...</a:t>
            </a:r>
          </a:p>
          <a:p>
            <a:pPr defTabSz="914400" fontAlgn="base">
              <a:spcBef>
                <a:spcPct val="50000"/>
              </a:spcBef>
              <a:spcAft>
                <a:spcPct val="0"/>
              </a:spcAft>
              <a:buNone/>
              <a:defRPr/>
            </a:pPr>
            <a:r>
              <a:rPr lang="en-US" altLang="zh-CN" sz="2800" b="1" noProof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cs typeface="宋体" panose="02010600030101010101" pitchFamily="2" charset="-122"/>
              </a:rPr>
              <a:t>Next/ Then </a:t>
            </a:r>
            <a:r>
              <a:rPr lang="en-US" altLang="en-US" sz="2800" b="1" noProof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cs typeface="宋体" panose="02010600030101010101" pitchFamily="2" charset="-122"/>
              </a:rPr>
              <a:t>...</a:t>
            </a:r>
          </a:p>
          <a:p>
            <a:pPr defTabSz="914400" fontAlgn="base">
              <a:spcBef>
                <a:spcPct val="50000"/>
              </a:spcBef>
              <a:spcAft>
                <a:spcPct val="0"/>
              </a:spcAft>
              <a:buNone/>
              <a:defRPr/>
            </a:pPr>
            <a:r>
              <a:rPr lang="en-US" altLang="zh-CN" sz="2800" b="1" noProof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cs typeface="宋体" panose="02010600030101010101" pitchFamily="2" charset="-122"/>
              </a:rPr>
              <a:t>Besides/ In addition/ What’s more </a:t>
            </a:r>
            <a:r>
              <a:rPr lang="en-US" altLang="en-US" sz="2800" b="1" noProof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cs typeface="宋体" panose="02010600030101010101" pitchFamily="2" charset="-122"/>
              </a:rPr>
              <a:t>...</a:t>
            </a:r>
          </a:p>
          <a:p>
            <a:pPr defTabSz="914400" fontAlgn="base">
              <a:spcBef>
                <a:spcPct val="50000"/>
              </a:spcBef>
              <a:spcAft>
                <a:spcPct val="0"/>
              </a:spcAft>
              <a:buNone/>
              <a:defRPr/>
            </a:pPr>
            <a:r>
              <a:rPr lang="en-US" altLang="en-US" sz="2800" b="1" noProof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cs typeface="宋体" panose="02010600030101010101" pitchFamily="2" charset="-122"/>
              </a:rPr>
              <a:t>Last but not least …</a:t>
            </a:r>
          </a:p>
          <a:p>
            <a:pPr defTabSz="914400" fontAlgn="base">
              <a:spcBef>
                <a:spcPct val="50000"/>
              </a:spcBef>
              <a:spcAft>
                <a:spcPct val="0"/>
              </a:spcAft>
              <a:buNone/>
              <a:defRPr/>
            </a:pPr>
            <a:endParaRPr lang="en-US" altLang="en-US" sz="2800" b="1" noProof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4" name="组合 30723">
            <a:extLst>
              <a:ext uri="{FF2B5EF4-FFF2-40B4-BE49-F238E27FC236}">
                <a16:creationId xmlns:a16="http://schemas.microsoft.com/office/drawing/2014/main" id="{7921E1F8-AF78-8E46-BC73-06C114513AEC}"/>
              </a:ext>
            </a:extLst>
          </p:cNvPr>
          <p:cNvGrpSpPr>
            <a:grpSpLocks/>
          </p:cNvGrpSpPr>
          <p:nvPr/>
        </p:nvGrpSpPr>
        <p:grpSpPr bwMode="auto">
          <a:xfrm>
            <a:off x="2898778" y="2658644"/>
            <a:ext cx="9090022" cy="1311275"/>
            <a:chOff x="-2280" y="-302"/>
            <a:chExt cx="10069" cy="2089"/>
          </a:xfrm>
        </p:grpSpPr>
        <p:sp>
          <p:nvSpPr>
            <p:cNvPr id="5" name="文本框 30724">
              <a:extLst>
                <a:ext uri="{FF2B5EF4-FFF2-40B4-BE49-F238E27FC236}">
                  <a16:creationId xmlns:a16="http://schemas.microsoft.com/office/drawing/2014/main" id="{64E2CDCF-7477-7044-AC97-A4C694F2E7D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2280" y="-302"/>
              <a:ext cx="1302" cy="20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fontAlgn="base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8000" b="1" dirty="0">
                  <a:solidFill>
                    <a:srgbClr val="FFCC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</a:p>
          </p:txBody>
        </p:sp>
        <p:sp>
          <p:nvSpPr>
            <p:cNvPr id="6" name="矩形 30725">
              <a:extLst>
                <a:ext uri="{FF2B5EF4-FFF2-40B4-BE49-F238E27FC236}">
                  <a16:creationId xmlns:a16="http://schemas.microsoft.com/office/drawing/2014/main" id="{338B85DA-BB10-7942-81BF-1218B5C737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978" y="59"/>
              <a:ext cx="8767" cy="1224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</p:grpSp>
      <p:grpSp>
        <p:nvGrpSpPr>
          <p:cNvPr id="7" name="组合 30727">
            <a:extLst>
              <a:ext uri="{FF2B5EF4-FFF2-40B4-BE49-F238E27FC236}">
                <a16:creationId xmlns:a16="http://schemas.microsoft.com/office/drawing/2014/main" id="{6D8C98EF-56CD-AE48-895B-6350AEA09243}"/>
              </a:ext>
            </a:extLst>
          </p:cNvPr>
          <p:cNvGrpSpPr>
            <a:grpSpLocks/>
          </p:cNvGrpSpPr>
          <p:nvPr/>
        </p:nvGrpSpPr>
        <p:grpSpPr bwMode="auto">
          <a:xfrm>
            <a:off x="3788311" y="3932533"/>
            <a:ext cx="8278747" cy="1311275"/>
            <a:chOff x="-748" y="-115"/>
            <a:chExt cx="9151" cy="2211"/>
          </a:xfrm>
        </p:grpSpPr>
        <p:sp>
          <p:nvSpPr>
            <p:cNvPr id="8" name="文本框 30728">
              <a:extLst>
                <a:ext uri="{FF2B5EF4-FFF2-40B4-BE49-F238E27FC236}">
                  <a16:creationId xmlns:a16="http://schemas.microsoft.com/office/drawing/2014/main" id="{341AA9EB-0B2B-904E-B70B-4FC6BBEAF1C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748" y="-115"/>
              <a:ext cx="1222" cy="22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fontAlgn="base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8000" dirty="0">
                  <a:solidFill>
                    <a:srgbClr val="00999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</a:p>
          </p:txBody>
        </p:sp>
        <p:sp>
          <p:nvSpPr>
            <p:cNvPr id="9" name="矩形 30729">
              <a:extLst>
                <a:ext uri="{FF2B5EF4-FFF2-40B4-BE49-F238E27FC236}">
                  <a16:creationId xmlns:a16="http://schemas.microsoft.com/office/drawing/2014/main" id="{F8FE64EE-4FF6-0F4E-8597-BF66307A5B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9" y="396"/>
              <a:ext cx="7984" cy="1247"/>
            </a:xfrm>
            <a:prstGeom prst="rect">
              <a:avLst/>
            </a:prstGeom>
            <a:solidFill>
              <a:srgbClr val="00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</p:grpSp>
      <p:grpSp>
        <p:nvGrpSpPr>
          <p:cNvPr id="10" name="组合 30733">
            <a:extLst>
              <a:ext uri="{FF2B5EF4-FFF2-40B4-BE49-F238E27FC236}">
                <a16:creationId xmlns:a16="http://schemas.microsoft.com/office/drawing/2014/main" id="{172D954D-1A15-1D43-8CF1-C24C375A6EB4}"/>
              </a:ext>
            </a:extLst>
          </p:cNvPr>
          <p:cNvGrpSpPr>
            <a:grpSpLocks/>
          </p:cNvGrpSpPr>
          <p:nvPr/>
        </p:nvGrpSpPr>
        <p:grpSpPr bwMode="auto">
          <a:xfrm>
            <a:off x="4844107" y="4994694"/>
            <a:ext cx="7222952" cy="1323201"/>
            <a:chOff x="0" y="0"/>
            <a:chExt cx="8353" cy="2108"/>
          </a:xfrm>
        </p:grpSpPr>
        <p:sp>
          <p:nvSpPr>
            <p:cNvPr id="11" name="文本框 30734">
              <a:extLst>
                <a:ext uri="{FF2B5EF4-FFF2-40B4-BE49-F238E27FC236}">
                  <a16:creationId xmlns:a16="http://schemas.microsoft.com/office/drawing/2014/main" id="{991581FD-5BF7-DE4A-9D71-567CB17B1DC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0"/>
              <a:ext cx="909" cy="2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fontAlgn="base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8000" dirty="0">
                  <a:solidFill>
                    <a:srgbClr val="FFFF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</a:p>
          </p:txBody>
        </p:sp>
        <p:sp>
          <p:nvSpPr>
            <p:cNvPr id="12" name="矩形 30735">
              <a:extLst>
                <a:ext uri="{FF2B5EF4-FFF2-40B4-BE49-F238E27FC236}">
                  <a16:creationId xmlns:a16="http://schemas.microsoft.com/office/drawing/2014/main" id="{1E8A9E28-8849-444D-87B2-3BF32F12FD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8" y="422"/>
              <a:ext cx="7145" cy="1213"/>
            </a:xfrm>
            <a:prstGeom prst="rect">
              <a:avLst/>
            </a:prstGeom>
            <a:solidFill>
              <a:srgbClr val="CC6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zh-CN" altLang="en-US" sz="180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3" name="组合 30736">
            <a:extLst>
              <a:ext uri="{FF2B5EF4-FFF2-40B4-BE49-F238E27FC236}">
                <a16:creationId xmlns:a16="http://schemas.microsoft.com/office/drawing/2014/main" id="{88B575D5-1B88-394C-82C1-1B7DA27716F7}"/>
              </a:ext>
            </a:extLst>
          </p:cNvPr>
          <p:cNvGrpSpPr>
            <a:grpSpLocks/>
          </p:cNvGrpSpPr>
          <p:nvPr/>
        </p:nvGrpSpPr>
        <p:grpSpPr bwMode="auto">
          <a:xfrm>
            <a:off x="2128142" y="1243055"/>
            <a:ext cx="7117458" cy="1311274"/>
            <a:chOff x="-3614" y="-716"/>
            <a:chExt cx="9153" cy="2067"/>
          </a:xfrm>
        </p:grpSpPr>
        <p:grpSp>
          <p:nvGrpSpPr>
            <p:cNvPr id="14" name="组合 30737">
              <a:extLst>
                <a:ext uri="{FF2B5EF4-FFF2-40B4-BE49-F238E27FC236}">
                  <a16:creationId xmlns:a16="http://schemas.microsoft.com/office/drawing/2014/main" id="{2AF8353C-6499-C243-9CD8-542445B7DE3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-3614" y="-716"/>
              <a:ext cx="9153" cy="2067"/>
              <a:chOff x="-3471" y="-591"/>
              <a:chExt cx="8787" cy="1710"/>
            </a:xfrm>
          </p:grpSpPr>
          <p:sp>
            <p:nvSpPr>
              <p:cNvPr id="16" name="文本框 30738">
                <a:extLst>
                  <a:ext uri="{FF2B5EF4-FFF2-40B4-BE49-F238E27FC236}">
                    <a16:creationId xmlns:a16="http://schemas.microsoft.com/office/drawing/2014/main" id="{BEE60497-E778-0F42-A894-8CF5743F044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-3471" y="-591"/>
                <a:ext cx="1476" cy="17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defTabSz="914400" fontAlgn="base">
                  <a:spcBef>
                    <a:spcPct val="0"/>
                  </a:spcBef>
                  <a:spcAft>
                    <a:spcPct val="0"/>
                  </a:spcAft>
                  <a:buNone/>
                </a:pPr>
                <a:r>
                  <a:rPr lang="zh-CN" altLang="en-US" sz="8000" b="1" dirty="0">
                    <a:solidFill>
                      <a:srgbClr val="B3DB9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</a:p>
            </p:txBody>
          </p:sp>
          <p:sp>
            <p:nvSpPr>
              <p:cNvPr id="17" name="矩形 30739">
                <a:extLst>
                  <a:ext uri="{FF2B5EF4-FFF2-40B4-BE49-F238E27FC236}">
                    <a16:creationId xmlns:a16="http://schemas.microsoft.com/office/drawing/2014/main" id="{3DD68A11-C9A5-6448-8B9B-ED44B5BF19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2282" y="-296"/>
                <a:ext cx="7598" cy="995"/>
              </a:xfrm>
              <a:prstGeom prst="rect">
                <a:avLst/>
              </a:prstGeom>
              <a:solidFill>
                <a:srgbClr val="B3DB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  <a:buNone/>
                </a:pPr>
                <a:endParaRPr lang="zh-CN" altLang="en-US" sz="180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id="{A6E0C9CF-EEE7-C044-9954-7B805E6B7222}"/>
                </a:ext>
              </a:extLst>
            </p:cNvPr>
            <p:cNvSpPr txBox="1"/>
            <p:nvPr/>
          </p:nvSpPr>
          <p:spPr>
            <a:xfrm>
              <a:off x="-2377" y="-273"/>
              <a:ext cx="7714" cy="111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en-US" sz="4000" noProof="1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902030302020204" pitchFamily="66" charset="0"/>
                  <a:ea typeface="张海山锐线体2.0" charset="-122"/>
                  <a:cs typeface="宋体" panose="02010600030101010101" pitchFamily="2" charset="-122"/>
                </a:rPr>
                <a:t>Find another hobby.</a:t>
              </a:r>
            </a:p>
          </p:txBody>
        </p:sp>
      </p:grpSp>
      <p:sp>
        <p:nvSpPr>
          <p:cNvPr id="18" name="文本框 17">
            <a:extLst>
              <a:ext uri="{FF2B5EF4-FFF2-40B4-BE49-F238E27FC236}">
                <a16:creationId xmlns:a16="http://schemas.microsoft.com/office/drawing/2014/main" id="{3FA72102-5DFC-7F45-A926-0594D914EA84}"/>
              </a:ext>
            </a:extLst>
          </p:cNvPr>
          <p:cNvSpPr txBox="1"/>
          <p:nvPr/>
        </p:nvSpPr>
        <p:spPr>
          <a:xfrm>
            <a:off x="4014262" y="2952400"/>
            <a:ext cx="7908278" cy="64633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600" noProof="1">
                <a:solidFill>
                  <a:srgbClr val="800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  <a:ea typeface="张海山锐线体2.0" charset="-122"/>
                <a:cs typeface="宋体" panose="02010600030101010101" pitchFamily="2" charset="-122"/>
              </a:rPr>
              <a:t>Limit your time spent on computers.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69D82756-3032-9345-9C27-92F495801196}"/>
              </a:ext>
            </a:extLst>
          </p:cNvPr>
          <p:cNvSpPr txBox="1"/>
          <p:nvPr/>
        </p:nvSpPr>
        <p:spPr>
          <a:xfrm>
            <a:off x="4782406" y="4290926"/>
            <a:ext cx="7396079" cy="64633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3600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  <a:ea typeface="张海山锐线体2.0" charset="-122"/>
                <a:cs typeface="宋体" panose="02010600030101010101" pitchFamily="2" charset="-122"/>
              </a:rPr>
              <a:t>Ask your friend to supervise you. 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7E7AFE31-3F0F-144D-827C-131CB0244FE1}"/>
              </a:ext>
            </a:extLst>
          </p:cNvPr>
          <p:cNvSpPr txBox="1"/>
          <p:nvPr/>
        </p:nvSpPr>
        <p:spPr>
          <a:xfrm>
            <a:off x="6237358" y="5267272"/>
            <a:ext cx="5685182" cy="70788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0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  <a:ea typeface="张海山锐线体2.0" charset="-122"/>
              </a:rPr>
              <a:t>……</a:t>
            </a:r>
            <a:endParaRPr lang="zh-CN" altLang="en-US" sz="4000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anose="030F0902030302020204" pitchFamily="66" charset="0"/>
              <a:ea typeface="张海山锐线体2.0" charset="-122"/>
            </a:endParaRPr>
          </a:p>
        </p:txBody>
      </p:sp>
      <p:pic>
        <p:nvPicPr>
          <p:cNvPr id="21" name="图片 20">
            <a:extLst>
              <a:ext uri="{FF2B5EF4-FFF2-40B4-BE49-F238E27FC236}">
                <a16:creationId xmlns:a16="http://schemas.microsoft.com/office/drawing/2014/main" id="{3A8FEC48-D749-8941-AB84-C6F1CB25D7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441" y="4381988"/>
            <a:ext cx="3105911" cy="2478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20178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18" grpId="0"/>
      <p:bldP spid="19" grpId="0"/>
      <p:bldP spid="2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内容占位符 2">
            <a:extLst>
              <a:ext uri="{FF2B5EF4-FFF2-40B4-BE49-F238E27FC236}">
                <a16:creationId xmlns:a16="http://schemas.microsoft.com/office/drawing/2014/main" id="{BEEAC007-FD8B-0A4D-9613-A967F00A825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043113" y="2366964"/>
            <a:ext cx="8229600" cy="2357437"/>
          </a:xfrm>
        </p:spPr>
        <p:txBody>
          <a:bodyPr/>
          <a:lstStyle/>
          <a:p>
            <a:pPr eaLnBrk="1" hangingPunct="1">
              <a:buFont typeface="Wingdings 2" pitchFamily="2" charset="2"/>
              <a:buNone/>
            </a:pPr>
            <a:r>
              <a:rPr lang="en-US" altLang="zh-CN"/>
              <a:t>*on the Internet 	</a:t>
            </a:r>
            <a:r>
              <a:rPr lang="zh-CN" altLang="en-US"/>
              <a:t>在网上</a:t>
            </a:r>
          </a:p>
          <a:p>
            <a:pPr eaLnBrk="1" hangingPunct="1">
              <a:buFont typeface="Wingdings 2" pitchFamily="2" charset="2"/>
              <a:buNone/>
            </a:pPr>
            <a:r>
              <a:rPr lang="en-US" altLang="zh-CN"/>
              <a:t>*for too long 	</a:t>
            </a:r>
            <a:r>
              <a:rPr lang="zh-CN" altLang="en-US"/>
              <a:t>长时间地</a:t>
            </a:r>
          </a:p>
          <a:p>
            <a:pPr eaLnBrk="1" hangingPunct="1">
              <a:buFont typeface="Wingdings 2" pitchFamily="2" charset="2"/>
              <a:buNone/>
            </a:pPr>
            <a:r>
              <a:rPr lang="en-US" altLang="zh-CN"/>
              <a:t>*in the past 	</a:t>
            </a:r>
            <a:r>
              <a:rPr lang="zh-CN" altLang="en-US"/>
              <a:t>过去</a:t>
            </a:r>
          </a:p>
          <a:p>
            <a:pPr eaLnBrk="1" hangingPunct="1">
              <a:buFont typeface="Wingdings 2" pitchFamily="2" charset="2"/>
              <a:buNone/>
            </a:pPr>
            <a:r>
              <a:rPr lang="en-US" altLang="zh-CN"/>
              <a:t>*be bad for 	</a:t>
            </a:r>
            <a:r>
              <a:rPr lang="zh-CN" altLang="en-US"/>
              <a:t>对</a:t>
            </a:r>
            <a:r>
              <a:rPr lang="en-US" altLang="zh-CN"/>
              <a:t>……</a:t>
            </a:r>
            <a:r>
              <a:rPr lang="zh-CN" altLang="en-US"/>
              <a:t>有害；对</a:t>
            </a:r>
            <a:r>
              <a:rPr lang="en-US" altLang="zh-CN"/>
              <a:t>……</a:t>
            </a:r>
            <a:r>
              <a:rPr lang="zh-CN" altLang="en-US"/>
              <a:t>没好处</a:t>
            </a:r>
            <a:endParaRPr lang="en-US" altLang="zh-CN" sz="3000"/>
          </a:p>
        </p:txBody>
      </p:sp>
      <p:sp>
        <p:nvSpPr>
          <p:cNvPr id="16387" name="矩形 1">
            <a:extLst>
              <a:ext uri="{FF2B5EF4-FFF2-40B4-BE49-F238E27FC236}">
                <a16:creationId xmlns:a16="http://schemas.microsoft.com/office/drawing/2014/main" id="{44813940-47A7-D944-BDE5-3029391A13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750" y="715963"/>
            <a:ext cx="76327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4000">
                <a:solidFill>
                  <a:srgbClr val="0000FF"/>
                </a:solidFill>
                <a:latin typeface="Comic Sans MS" panose="030F0902030302020204" pitchFamily="66" charset="0"/>
              </a:rPr>
              <a:t>短 语 收 藏 夹（</a:t>
            </a:r>
            <a:r>
              <a:rPr lang="en-US" altLang="zh-CN" sz="4000">
                <a:solidFill>
                  <a:srgbClr val="0000FF"/>
                </a:solidFill>
                <a:latin typeface="Comic Sans MS" panose="030F0902030302020204" pitchFamily="66" charset="0"/>
                <a:ea typeface="黑体" panose="02010609060101010101" pitchFamily="49" charset="-122"/>
              </a:rPr>
              <a:t>More practice</a:t>
            </a:r>
            <a:r>
              <a:rPr lang="zh-CN" altLang="en-US" sz="4000">
                <a:solidFill>
                  <a:srgbClr val="0000FF"/>
                </a:solidFill>
                <a:latin typeface="Comic Sans MS" panose="030F0902030302020204" pitchFamily="66" charset="0"/>
              </a:rPr>
              <a:t>）</a:t>
            </a:r>
            <a:endParaRPr lang="en-US" altLang="zh-CN" sz="2800">
              <a:solidFill>
                <a:srgbClr val="0000FF"/>
              </a:solidFill>
              <a:latin typeface="Comic Sans MS" panose="030F0902030302020204" pitchFamily="66" charset="0"/>
            </a:endParaRP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>
                <a:solidFill>
                  <a:srgbClr val="000000"/>
                </a:solidFill>
                <a:latin typeface="Comic Sans MS" panose="030F0902030302020204" pitchFamily="66" charset="0"/>
              </a:rPr>
              <a:t>带*的是学过的短语</a:t>
            </a:r>
            <a:endParaRPr lang="en-US" altLang="zh-CN">
              <a:solidFill>
                <a:srgbClr val="00000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4932508"/>
      </p:ext>
    </p:extLst>
  </p:cSld>
  <p:clrMapOvr>
    <a:masterClrMapping/>
  </p:clrMapOvr>
  <p:transition spd="med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标题 1">
            <a:extLst>
              <a:ext uri="{FF2B5EF4-FFF2-40B4-BE49-F238E27FC236}">
                <a16:creationId xmlns:a16="http://schemas.microsoft.com/office/drawing/2014/main" id="{9D976A37-47C5-444E-97C1-C7B44D0A00D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zh-CN" sz="4000" dirty="0"/>
              <a:t>1. Thank you for attending this meeting.</a:t>
            </a:r>
            <a:endParaRPr lang="zh-CN" altLang="en-US" sz="4000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4DE8B04-61F2-4E48-9267-79DAD19624D2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>
                <a:solidFill>
                  <a:srgbClr val="FF0000"/>
                </a:solidFill>
              </a:rPr>
              <a:t>Thank you for doing </a:t>
            </a:r>
            <a:r>
              <a:rPr lang="en-US" altLang="zh-CN" dirty="0" err="1">
                <a:solidFill>
                  <a:srgbClr val="FF0000"/>
                </a:solidFill>
              </a:rPr>
              <a:t>sth</a:t>
            </a:r>
            <a:r>
              <a:rPr lang="en-US" altLang="zh-CN" dirty="0">
                <a:solidFill>
                  <a:srgbClr val="FF0000"/>
                </a:solidFill>
              </a:rPr>
              <a:t>. </a:t>
            </a:r>
            <a:r>
              <a:rPr lang="zh-CN" altLang="en-US" dirty="0">
                <a:solidFill>
                  <a:srgbClr val="FF0000"/>
                </a:solidFill>
              </a:rPr>
              <a:t>谢谢你们做某事</a:t>
            </a:r>
            <a:endParaRPr lang="en-US" altLang="zh-CN" dirty="0">
              <a:solidFill>
                <a:srgbClr val="FF0000"/>
              </a:solidFill>
            </a:endParaRPr>
          </a:p>
          <a:p>
            <a:r>
              <a:rPr lang="en-US" altLang="zh-CN" dirty="0">
                <a:solidFill>
                  <a:srgbClr val="7030A0"/>
                </a:solidFill>
              </a:rPr>
              <a:t>for+ n./pron./-</a:t>
            </a:r>
            <a:r>
              <a:rPr lang="en-US" altLang="zh-CN" dirty="0" err="1">
                <a:solidFill>
                  <a:srgbClr val="7030A0"/>
                </a:solidFill>
              </a:rPr>
              <a:t>ing</a:t>
            </a:r>
            <a:r>
              <a:rPr lang="en-US" altLang="zh-CN" dirty="0">
                <a:solidFill>
                  <a:srgbClr val="7030A0"/>
                </a:solidFill>
              </a:rPr>
              <a:t> </a:t>
            </a:r>
            <a:r>
              <a:rPr lang="zh-CN" altLang="en-US" dirty="0">
                <a:solidFill>
                  <a:srgbClr val="7030A0"/>
                </a:solidFill>
              </a:rPr>
              <a:t>作为宾语，表原因</a:t>
            </a:r>
            <a:endParaRPr lang="en-US" altLang="zh-CN" dirty="0">
              <a:solidFill>
                <a:srgbClr val="7030A0"/>
              </a:solidFill>
            </a:endParaRPr>
          </a:p>
          <a:p>
            <a:r>
              <a:rPr lang="zh-CN" altLang="en-US" dirty="0"/>
              <a:t>谢谢你帮我学习英语。</a:t>
            </a:r>
            <a:endParaRPr lang="en-US" altLang="zh-CN" dirty="0"/>
          </a:p>
          <a:p>
            <a:r>
              <a:rPr lang="en-US" altLang="zh-CN" dirty="0"/>
              <a:t>Thank you for helping me with my English. </a:t>
            </a:r>
          </a:p>
        </p:txBody>
      </p:sp>
    </p:spTree>
    <p:extLst>
      <p:ext uri="{BB962C8B-B14F-4D97-AF65-F5344CB8AC3E}">
        <p14:creationId xmlns:p14="http://schemas.microsoft.com/office/powerpoint/2010/main" val="3296616194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5734AC38-054F-4E7F-AD56-B18F1DAB8B1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81000" y="292100"/>
            <a:ext cx="10555289" cy="5016500"/>
          </a:xfrm>
        </p:spPr>
        <p:txBody>
          <a:bodyPr/>
          <a:lstStyle/>
          <a:p>
            <a:pPr marL="0" indent="0">
              <a:spcBef>
                <a:spcPct val="0"/>
              </a:spcBef>
              <a:buNone/>
            </a:pPr>
            <a:r>
              <a:rPr lang="en-US" altLang="zh-CN" b="1" dirty="0"/>
              <a:t>2. The student played computer games on the Internet all day Saturday </a:t>
            </a:r>
            <a:r>
              <a:rPr lang="en-US" altLang="zh-CN" b="1" dirty="0">
                <a:solidFill>
                  <a:srgbClr val="FF0000"/>
                </a:solidFill>
              </a:rPr>
              <a:t>without </a:t>
            </a:r>
            <a:r>
              <a:rPr lang="en-US" altLang="zh-CN" b="1" i="1" dirty="0">
                <a:solidFill>
                  <a:srgbClr val="FF0000"/>
                </a:solidFill>
              </a:rPr>
              <a:t>stopping</a:t>
            </a:r>
            <a:r>
              <a:rPr lang="en-US" altLang="zh-CN" b="1" dirty="0">
                <a:solidFill>
                  <a:srgbClr val="FF0000"/>
                </a:solidFill>
              </a:rPr>
              <a:t> to drink, eat or sleep</a:t>
            </a:r>
            <a:r>
              <a:rPr lang="en-US" altLang="zh-CN" b="1" dirty="0"/>
              <a:t>.</a:t>
            </a:r>
            <a:r>
              <a:rPr lang="en-US" altLang="zh-CN" dirty="0"/>
              <a:t> </a:t>
            </a:r>
          </a:p>
          <a:p>
            <a:pPr marL="0" indent="0">
              <a:spcBef>
                <a:spcPct val="0"/>
              </a:spcBef>
              <a:buNone/>
            </a:pPr>
            <a:r>
              <a:rPr lang="zh-CN" altLang="en-US" dirty="0"/>
              <a:t>      这个学生星期六整天上网玩游戏，不喝不吃不睡。</a:t>
            </a:r>
            <a:endParaRPr lang="en-US" altLang="zh-CN" dirty="0">
              <a:solidFill>
                <a:srgbClr val="FF0000"/>
              </a:solidFill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en-US" altLang="zh-CN" dirty="0">
                <a:solidFill>
                  <a:srgbClr val="FF0000"/>
                </a:solidFill>
              </a:rPr>
              <a:t>①Without doing </a:t>
            </a:r>
            <a:r>
              <a:rPr lang="en-US" altLang="zh-CN" dirty="0" err="1">
                <a:solidFill>
                  <a:srgbClr val="FF0000"/>
                </a:solidFill>
              </a:rPr>
              <a:t>sth</a:t>
            </a:r>
            <a:endParaRPr lang="en-US" altLang="zh-CN" dirty="0">
              <a:solidFill>
                <a:srgbClr val="FF0000"/>
              </a:solidFill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zh-CN" altLang="en-US" dirty="0"/>
              <a:t>他没吃早饭就去上学了。</a:t>
            </a:r>
            <a:endParaRPr lang="en-US" altLang="zh-CN" dirty="0"/>
          </a:p>
          <a:p>
            <a:pPr marL="0" indent="0">
              <a:spcBef>
                <a:spcPct val="0"/>
              </a:spcBef>
              <a:buNone/>
            </a:pPr>
            <a:r>
              <a:rPr lang="en-US" altLang="zh-CN" dirty="0"/>
              <a:t>He went to school without eating breakfast. </a:t>
            </a:r>
          </a:p>
          <a:p>
            <a:pPr marL="0" indent="0">
              <a:spcBef>
                <a:spcPct val="0"/>
              </a:spcBef>
              <a:buNone/>
            </a:pPr>
            <a:r>
              <a:rPr lang="en-US" altLang="zh-CN" dirty="0">
                <a:solidFill>
                  <a:srgbClr val="FF0000"/>
                </a:solidFill>
              </a:rPr>
              <a:t>② stop to do </a:t>
            </a:r>
            <a:r>
              <a:rPr lang="en-US" altLang="zh-CN" dirty="0" err="1">
                <a:solidFill>
                  <a:srgbClr val="FF0000"/>
                </a:solidFill>
              </a:rPr>
              <a:t>sth</a:t>
            </a:r>
            <a:r>
              <a:rPr lang="en-US" altLang="zh-CN" dirty="0">
                <a:solidFill>
                  <a:srgbClr val="FF0000"/>
                </a:solidFill>
              </a:rPr>
              <a:t> </a:t>
            </a:r>
            <a:r>
              <a:rPr lang="zh-CN" altLang="en-US" dirty="0">
                <a:solidFill>
                  <a:srgbClr val="FF0000"/>
                </a:solidFill>
              </a:rPr>
              <a:t>停下来去做某事</a:t>
            </a:r>
            <a:endParaRPr lang="en-US" altLang="zh-CN" dirty="0">
              <a:solidFill>
                <a:srgbClr val="FF0000"/>
              </a:solidFill>
            </a:endParaRPr>
          </a:p>
          <a:p>
            <a:pPr marL="609600" indent="-609600">
              <a:lnSpc>
                <a:spcPct val="90000"/>
              </a:lnSpc>
              <a:spcBef>
                <a:spcPct val="10000"/>
              </a:spcBef>
              <a:buNone/>
            </a:pPr>
            <a:r>
              <a:rPr lang="zh-CN" altLang="en-US" b="1" dirty="0"/>
              <a:t>他看见我时，停下来跟我打招呼了。</a:t>
            </a:r>
            <a:r>
              <a:rPr lang="en-US" altLang="zh-CN" b="1" dirty="0"/>
              <a:t> </a:t>
            </a:r>
          </a:p>
          <a:p>
            <a:pPr marL="609600" indent="-609600">
              <a:lnSpc>
                <a:spcPct val="90000"/>
              </a:lnSpc>
              <a:spcBef>
                <a:spcPct val="10000"/>
              </a:spcBef>
              <a:buNone/>
            </a:pPr>
            <a:r>
              <a:rPr lang="en-US" altLang="zh-CN" b="1" dirty="0">
                <a:solidFill>
                  <a:srgbClr val="7030A0"/>
                </a:solidFill>
              </a:rPr>
              <a:t>He stopped to say hello to me when he saw me. </a:t>
            </a:r>
          </a:p>
          <a:p>
            <a:pPr marL="609600" indent="-609600">
              <a:lnSpc>
                <a:spcPct val="90000"/>
              </a:lnSpc>
              <a:spcBef>
                <a:spcPct val="10000"/>
              </a:spcBef>
              <a:buNone/>
            </a:pPr>
            <a:r>
              <a:rPr lang="en-US" altLang="zh-CN" dirty="0">
                <a:solidFill>
                  <a:srgbClr val="FF0000"/>
                </a:solidFill>
              </a:rPr>
              <a:t>stop doing </a:t>
            </a:r>
            <a:r>
              <a:rPr lang="en-US" altLang="zh-CN" dirty="0" err="1">
                <a:solidFill>
                  <a:srgbClr val="FF0000"/>
                </a:solidFill>
              </a:rPr>
              <a:t>sth</a:t>
            </a:r>
            <a:r>
              <a:rPr lang="en-US" altLang="zh-CN" dirty="0">
                <a:solidFill>
                  <a:srgbClr val="FF0000"/>
                </a:solidFill>
              </a:rPr>
              <a:t> </a:t>
            </a:r>
            <a:r>
              <a:rPr lang="zh-CN" altLang="en-US" dirty="0">
                <a:solidFill>
                  <a:srgbClr val="FF0000"/>
                </a:solidFill>
              </a:rPr>
              <a:t>停止做某事</a:t>
            </a:r>
            <a:endParaRPr lang="en-US" altLang="zh-CN" dirty="0">
              <a:solidFill>
                <a:srgbClr val="FF0000"/>
              </a:solidFill>
            </a:endParaRPr>
          </a:p>
          <a:p>
            <a:pPr marL="609600" indent="-609600">
              <a:lnSpc>
                <a:spcPct val="90000"/>
              </a:lnSpc>
              <a:spcBef>
                <a:spcPct val="10000"/>
              </a:spcBef>
              <a:buNone/>
            </a:pPr>
            <a:r>
              <a:rPr lang="zh-CN" altLang="en-US" b="1" dirty="0"/>
              <a:t>我爸爸戒烟了。</a:t>
            </a:r>
          </a:p>
          <a:p>
            <a:pPr marL="609600" indent="-609600">
              <a:lnSpc>
                <a:spcPct val="90000"/>
              </a:lnSpc>
              <a:spcBef>
                <a:spcPct val="10000"/>
              </a:spcBef>
              <a:buNone/>
            </a:pPr>
            <a:r>
              <a:rPr lang="en-US" altLang="zh-CN" b="1" dirty="0">
                <a:solidFill>
                  <a:srgbClr val="7030A0"/>
                </a:solidFill>
              </a:rPr>
              <a:t>My father stopped smoking.</a:t>
            </a:r>
          </a:p>
          <a:p>
            <a:pPr marL="0" indent="0">
              <a:spcBef>
                <a:spcPct val="0"/>
              </a:spcBef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      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648572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5734AC38-054F-4E7F-AD56-B18F1DAB8B1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68300" y="723900"/>
            <a:ext cx="10555289" cy="5016500"/>
          </a:xfrm>
        </p:spPr>
        <p:txBody>
          <a:bodyPr/>
          <a:lstStyle/>
          <a:p>
            <a:pPr marL="0" indent="0">
              <a:spcBef>
                <a:spcPct val="0"/>
              </a:spcBef>
              <a:buNone/>
            </a:pPr>
            <a:r>
              <a:rPr lang="en-US" altLang="zh-CN" b="1" dirty="0"/>
              <a:t>3. The student played computer games on the Internet all day Saturday </a:t>
            </a:r>
            <a:r>
              <a:rPr lang="en-US" altLang="zh-CN" b="1" dirty="0">
                <a:solidFill>
                  <a:srgbClr val="FF0000"/>
                </a:solidFill>
              </a:rPr>
              <a:t>without </a:t>
            </a:r>
            <a:r>
              <a:rPr lang="en-US" altLang="zh-CN" b="1" i="1" dirty="0">
                <a:solidFill>
                  <a:srgbClr val="FF0000"/>
                </a:solidFill>
              </a:rPr>
              <a:t>stopping</a:t>
            </a:r>
            <a:r>
              <a:rPr lang="en-US" altLang="zh-CN" b="1" dirty="0">
                <a:solidFill>
                  <a:srgbClr val="FF0000"/>
                </a:solidFill>
              </a:rPr>
              <a:t> to drink, eat or sleep</a:t>
            </a:r>
            <a:r>
              <a:rPr lang="en-US" altLang="zh-CN" b="1" dirty="0"/>
              <a:t>.</a:t>
            </a:r>
            <a:r>
              <a:rPr lang="en-US" altLang="zh-CN" dirty="0"/>
              <a:t> </a:t>
            </a:r>
          </a:p>
          <a:p>
            <a:pPr marL="0" indent="0">
              <a:spcBef>
                <a:spcPct val="0"/>
              </a:spcBef>
              <a:buNone/>
            </a:pPr>
            <a:r>
              <a:rPr lang="zh-CN" altLang="en-US" dirty="0"/>
              <a:t>      这个学生星期六整天上网玩游戏，不喝不吃不睡。</a:t>
            </a:r>
            <a:endParaRPr lang="en-US" altLang="zh-CN" dirty="0">
              <a:solidFill>
                <a:srgbClr val="FF0000"/>
              </a:solidFill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en-US" altLang="zh-CN" b="1" dirty="0"/>
              <a:t>③drink, eat </a:t>
            </a:r>
            <a:r>
              <a:rPr lang="en-US" altLang="zh-CN" b="1" dirty="0">
                <a:solidFill>
                  <a:srgbClr val="FF0000"/>
                </a:solidFill>
              </a:rPr>
              <a:t>or </a:t>
            </a:r>
            <a:r>
              <a:rPr lang="en-US" altLang="zh-CN" b="1" dirty="0"/>
              <a:t>sleep</a:t>
            </a:r>
          </a:p>
          <a:p>
            <a:pPr marL="0" indent="0">
              <a:spcBef>
                <a:spcPct val="0"/>
              </a:spcBef>
              <a:buNone/>
            </a:pPr>
            <a:r>
              <a:rPr lang="en-US" altLang="zh-CN" dirty="0">
                <a:solidFill>
                  <a:srgbClr val="FF0000"/>
                </a:solidFill>
              </a:rPr>
              <a:t>why we use “or” here?</a:t>
            </a:r>
          </a:p>
          <a:p>
            <a:pPr marL="0" indent="0">
              <a:spcBef>
                <a:spcPct val="0"/>
              </a:spcBef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We use “or” in negative sentence.</a:t>
            </a:r>
          </a:p>
          <a:p>
            <a:pPr marL="0" indent="0">
              <a:spcBef>
                <a:spcPct val="0"/>
              </a:spcBef>
              <a:buNone/>
            </a:pPr>
            <a:endParaRPr lang="en-US" altLang="zh-CN" b="1" dirty="0">
              <a:solidFill>
                <a:srgbClr val="FF0000"/>
              </a:solidFill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en-US" altLang="zh-CN" b="1" dirty="0">
                <a:solidFill>
                  <a:srgbClr val="002060"/>
                </a:solidFill>
              </a:rPr>
              <a:t>Attention: He didn’t drink ____ he didn’t sleep.       </a:t>
            </a:r>
            <a:endParaRPr lang="zh-CN" altLang="en-US" dirty="0">
              <a:solidFill>
                <a:srgbClr val="002060"/>
              </a:solidFill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B7971B91-EACB-6D40-B6C6-FC667C6BFD72}"/>
              </a:ext>
            </a:extLst>
          </p:cNvPr>
          <p:cNvSpPr txBox="1"/>
          <p:nvPr/>
        </p:nvSpPr>
        <p:spPr>
          <a:xfrm>
            <a:off x="4820077" y="4089400"/>
            <a:ext cx="8258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200" b="1" dirty="0">
                <a:solidFill>
                  <a:srgbClr val="FF0000"/>
                </a:solidFill>
              </a:rPr>
              <a:t>and</a:t>
            </a:r>
            <a:endParaRPr kumimoji="1"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998873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04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C1A2147-7BF4-400D-835D-65329CA228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4375" y="485776"/>
            <a:ext cx="9144000" cy="4568825"/>
          </a:xfrm>
        </p:spPr>
        <p:txBody>
          <a:bodyPr/>
          <a:lstStyle/>
          <a:p>
            <a:pPr marL="0" indent="0" algn="just">
              <a:spcBef>
                <a:spcPct val="0"/>
              </a:spcBef>
              <a:buNone/>
            </a:pPr>
            <a:r>
              <a:rPr lang="en-US" altLang="zh-CN" b="1" dirty="0"/>
              <a:t>4. I hope we can all work together to </a:t>
            </a:r>
            <a:r>
              <a:rPr lang="en-US" altLang="zh-CN" b="1" i="1" dirty="0">
                <a:solidFill>
                  <a:srgbClr val="FF0000"/>
                </a:solidFill>
              </a:rPr>
              <a:t>stop </a:t>
            </a:r>
            <a:r>
              <a:rPr lang="en-US" altLang="zh-CN" b="1" dirty="0"/>
              <a:t>students </a:t>
            </a:r>
            <a:r>
              <a:rPr lang="en-US" altLang="zh-CN" b="1" i="1" dirty="0">
                <a:solidFill>
                  <a:srgbClr val="FF0000"/>
                </a:solidFill>
              </a:rPr>
              <a:t>from</a:t>
            </a:r>
            <a:r>
              <a:rPr lang="en-US" altLang="zh-CN" b="1" dirty="0"/>
              <a:t> spending </a:t>
            </a:r>
            <a:r>
              <a:rPr lang="en-US" altLang="zh-CN" b="1" dirty="0">
                <a:solidFill>
                  <a:srgbClr val="FF0000"/>
                </a:solidFill>
              </a:rPr>
              <a:t>too much </a:t>
            </a:r>
            <a:r>
              <a:rPr lang="en-US" altLang="zh-CN" b="1" dirty="0"/>
              <a:t>time playing computer games.</a:t>
            </a: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dirty="0"/>
              <a:t>      </a:t>
            </a:r>
            <a:endParaRPr lang="en-US" altLang="zh-CN" b="1" dirty="0">
              <a:solidFill>
                <a:srgbClr val="FF0000"/>
              </a:solidFill>
            </a:endParaRPr>
          </a:p>
          <a:p>
            <a:pPr marL="609600" indent="-609600">
              <a:lnSpc>
                <a:spcPct val="90000"/>
              </a:lnSpc>
              <a:spcBef>
                <a:spcPct val="10000"/>
              </a:spcBef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stop </a:t>
            </a:r>
            <a:r>
              <a:rPr lang="en-US" altLang="zh-CN" b="1" dirty="0" err="1">
                <a:solidFill>
                  <a:srgbClr val="FF0000"/>
                </a:solidFill>
              </a:rPr>
              <a:t>sb</a:t>
            </a:r>
            <a:r>
              <a:rPr lang="en-US" altLang="zh-CN" b="1" dirty="0">
                <a:solidFill>
                  <a:srgbClr val="FF0000"/>
                </a:solidFill>
              </a:rPr>
              <a:t> (from) doing </a:t>
            </a:r>
            <a:r>
              <a:rPr lang="en-US" altLang="zh-CN" b="1" dirty="0" err="1">
                <a:solidFill>
                  <a:srgbClr val="FF0000"/>
                </a:solidFill>
              </a:rPr>
              <a:t>sth</a:t>
            </a:r>
            <a:r>
              <a:rPr lang="en-US" altLang="zh-CN" b="1" dirty="0">
                <a:solidFill>
                  <a:srgbClr val="FF0000"/>
                </a:solidFill>
              </a:rPr>
              <a:t> </a:t>
            </a:r>
            <a:r>
              <a:rPr lang="zh-CN" altLang="en-US" b="1" dirty="0">
                <a:solidFill>
                  <a:srgbClr val="FF0000"/>
                </a:solidFill>
              </a:rPr>
              <a:t>阻止某人做某事</a:t>
            </a:r>
            <a:endParaRPr lang="en-US" altLang="zh-CN" b="1" dirty="0">
              <a:solidFill>
                <a:srgbClr val="FF0000"/>
              </a:solidFill>
            </a:endParaRPr>
          </a:p>
          <a:p>
            <a:pPr marL="609600" indent="-609600">
              <a:lnSpc>
                <a:spcPct val="90000"/>
              </a:lnSpc>
              <a:spcBef>
                <a:spcPct val="10000"/>
              </a:spcBef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=prevent </a:t>
            </a:r>
            <a:r>
              <a:rPr lang="en-US" altLang="zh-CN" b="1" dirty="0" err="1">
                <a:solidFill>
                  <a:srgbClr val="FF0000"/>
                </a:solidFill>
              </a:rPr>
              <a:t>sb</a:t>
            </a:r>
            <a:r>
              <a:rPr lang="en-US" altLang="zh-CN" b="1" dirty="0">
                <a:solidFill>
                  <a:srgbClr val="FF0000"/>
                </a:solidFill>
              </a:rPr>
              <a:t> (from) doing </a:t>
            </a:r>
            <a:r>
              <a:rPr lang="en-US" altLang="zh-CN" b="1" dirty="0" err="1">
                <a:solidFill>
                  <a:srgbClr val="FF0000"/>
                </a:solidFill>
              </a:rPr>
              <a:t>sth</a:t>
            </a:r>
            <a:r>
              <a:rPr lang="en-US" altLang="zh-CN" b="1" dirty="0">
                <a:solidFill>
                  <a:srgbClr val="FF0000"/>
                </a:solidFill>
              </a:rPr>
              <a:t>. </a:t>
            </a:r>
          </a:p>
          <a:p>
            <a:pPr marL="609600" indent="-609600">
              <a:lnSpc>
                <a:spcPct val="90000"/>
              </a:lnSpc>
              <a:spcBef>
                <a:spcPct val="10000"/>
              </a:spcBef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= keep sb. from doing </a:t>
            </a:r>
            <a:r>
              <a:rPr lang="en-US" altLang="zh-CN" b="1" dirty="0" err="1">
                <a:solidFill>
                  <a:srgbClr val="FF0000"/>
                </a:solidFill>
              </a:rPr>
              <a:t>sth</a:t>
            </a:r>
            <a:r>
              <a:rPr lang="en-US" altLang="zh-CN" b="1" dirty="0">
                <a:solidFill>
                  <a:srgbClr val="FF0000"/>
                </a:solidFill>
              </a:rPr>
              <a:t>.</a:t>
            </a:r>
            <a:endParaRPr lang="zh-CN" altLang="en-US" b="1" dirty="0">
              <a:solidFill>
                <a:srgbClr val="FF0000"/>
              </a:solidFill>
            </a:endParaRPr>
          </a:p>
          <a:p>
            <a:pPr marL="609600" indent="-609600">
              <a:lnSpc>
                <a:spcPct val="90000"/>
              </a:lnSpc>
              <a:spcBef>
                <a:spcPct val="10000"/>
              </a:spcBef>
              <a:buNone/>
            </a:pPr>
            <a:r>
              <a:rPr lang="zh-CN" altLang="en-US" b="1" dirty="0"/>
              <a:t>他阻止我出去。</a:t>
            </a:r>
            <a:r>
              <a:rPr lang="en-US" altLang="zh-CN" b="1" dirty="0"/>
              <a:t> </a:t>
            </a:r>
          </a:p>
          <a:p>
            <a:pPr marL="609600" indent="-609600">
              <a:lnSpc>
                <a:spcPct val="90000"/>
              </a:lnSpc>
              <a:spcBef>
                <a:spcPct val="10000"/>
              </a:spcBef>
              <a:buNone/>
            </a:pPr>
            <a:r>
              <a:rPr lang="en-US" altLang="zh-CN" b="1" dirty="0">
                <a:solidFill>
                  <a:srgbClr val="7030A0"/>
                </a:solidFill>
              </a:rPr>
              <a:t>He stopped me from going out.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54321791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CF4597A8-5FD3-E240-AFC2-34CD376E6AB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631951" y="836614"/>
            <a:ext cx="9148763" cy="6535737"/>
          </a:xfrm>
        </p:spPr>
        <p:txBody>
          <a:bodyPr/>
          <a:lstStyle/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zh-CN" altLang="en-US" sz="3000" b="1"/>
              <a:t>选择最佳答案填空。</a:t>
            </a:r>
          </a:p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3000"/>
              <a:t>(     ) 1. The students stopped ____ when the teacher come into the classroom.</a:t>
            </a:r>
          </a:p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3000"/>
              <a:t>	A. talk 	B. to talk	C. talking 	D. to talking</a:t>
            </a:r>
          </a:p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3000"/>
              <a:t>(     ) 2. He stopped ____, but he didn’t hear anything.</a:t>
            </a:r>
          </a:p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3000"/>
              <a:t>	A. listen 	B. to listen	C. listening 	D. to listening</a:t>
            </a:r>
          </a:p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zh-CN" altLang="en-US" sz="3000"/>
              <a:t>根据中文意思完成句子。</a:t>
            </a:r>
          </a:p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3000"/>
              <a:t>3. </a:t>
            </a:r>
            <a:r>
              <a:rPr lang="zh-CN" altLang="en-US" sz="3000"/>
              <a:t>我们应该阻止人们在公共场合抽烟。</a:t>
            </a:r>
          </a:p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3000"/>
              <a:t>    We should _____ _____ _____ _____ in</a:t>
            </a:r>
            <a:r>
              <a:rPr lang="zh-CN" altLang="en-US" sz="3000"/>
              <a:t> </a:t>
            </a:r>
            <a:r>
              <a:rPr lang="en-US" altLang="zh-CN" sz="3000"/>
              <a:t>public.</a:t>
            </a:r>
            <a:endParaRPr lang="zh-CN" altLang="en-US" sz="3000"/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BB7FA6CD-AFA5-674E-AF56-09637BF9CD4E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974851" y="1628775"/>
            <a:ext cx="7937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endParaRPr lang="zh-CN" altLang="en-US" sz="3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2" name="Rectangle 4">
            <a:extLst>
              <a:ext uri="{FF2B5EF4-FFF2-40B4-BE49-F238E27FC236}">
                <a16:creationId xmlns:a16="http://schemas.microsoft.com/office/drawing/2014/main" id="{39D1C784-B1D7-8D48-9862-9730803DBB3A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982789" y="3284539"/>
            <a:ext cx="71437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zh-CN" altLang="en-US" sz="3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3" name="Rectangle 5">
            <a:extLst>
              <a:ext uri="{FF2B5EF4-FFF2-40B4-BE49-F238E27FC236}">
                <a16:creationId xmlns:a16="http://schemas.microsoft.com/office/drawing/2014/main" id="{A6CFBA86-A068-9748-870A-05790FFAB8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19513" y="5691189"/>
            <a:ext cx="44196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stop people from smoking</a:t>
            </a:r>
            <a:endParaRPr lang="zh-CN" altLang="en-US" sz="3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10" name="Rectangle 2">
            <a:extLst>
              <a:ext uri="{FF2B5EF4-FFF2-40B4-BE49-F238E27FC236}">
                <a16:creationId xmlns:a16="http://schemas.microsoft.com/office/drawing/2014/main" id="{9A2DD1E4-6A54-824F-A3FE-32581F35F5C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005389" y="260350"/>
            <a:ext cx="2243137" cy="706438"/>
          </a:xfrm>
        </p:spPr>
        <p:txBody>
          <a:bodyPr/>
          <a:lstStyle/>
          <a:p>
            <a:r>
              <a:rPr lang="en-US" altLang="zh-CN" sz="4000" b="1">
                <a:solidFill>
                  <a:srgbClr val="0000FF"/>
                </a:solidFill>
              </a:rPr>
              <a:t>Practice</a:t>
            </a:r>
          </a:p>
        </p:txBody>
      </p:sp>
    </p:spTree>
    <p:extLst>
      <p:ext uri="{BB962C8B-B14F-4D97-AF65-F5344CB8AC3E}">
        <p14:creationId xmlns:p14="http://schemas.microsoft.com/office/powerpoint/2010/main" val="80283279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12292" grpId="0"/>
      <p:bldP spid="1229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E22FE1E1-B3A3-714F-AA56-4DA80834D43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42900" y="381000"/>
            <a:ext cx="11518900" cy="2133600"/>
          </a:xfrm>
        </p:spPr>
        <p:txBody>
          <a:bodyPr/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 dirty="0"/>
              <a:t>5. ..., but now they spend more time </a:t>
            </a:r>
            <a:r>
              <a:rPr lang="en-US" altLang="zh-CN" b="1" i="1" dirty="0">
                <a:solidFill>
                  <a:srgbClr val="FF0000"/>
                </a:solidFill>
              </a:rPr>
              <a:t>in front of</a:t>
            </a:r>
            <a:r>
              <a:rPr lang="en-US" altLang="zh-CN" b="1" dirty="0"/>
              <a:t> computers.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dirty="0"/>
              <a:t>   </a:t>
            </a:r>
            <a:endParaRPr lang="zh-CN" altLang="en-US" dirty="0"/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 i="1" dirty="0"/>
              <a:t>in front of</a:t>
            </a:r>
            <a:r>
              <a:rPr lang="en-US" altLang="zh-CN" dirty="0"/>
              <a:t> </a:t>
            </a:r>
            <a:r>
              <a:rPr lang="zh-CN" altLang="en-US" dirty="0"/>
              <a:t>“在</a:t>
            </a:r>
            <a:r>
              <a:rPr lang="en-US" altLang="zh-CN" dirty="0"/>
              <a:t>(</a:t>
            </a:r>
            <a:r>
              <a:rPr lang="zh-CN" altLang="en-US" dirty="0"/>
              <a:t>物体外部的</a:t>
            </a:r>
            <a:r>
              <a:rPr lang="en-US" altLang="zh-CN" dirty="0"/>
              <a:t>)……</a:t>
            </a:r>
            <a:r>
              <a:rPr lang="zh-CN" altLang="en-US" dirty="0"/>
              <a:t>前面”</a:t>
            </a:r>
            <a:endParaRPr lang="en-US" altLang="zh-CN" dirty="0"/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 i="1" dirty="0"/>
              <a:t>in the front of </a:t>
            </a:r>
            <a:r>
              <a:rPr lang="zh-CN" altLang="en-US" dirty="0"/>
              <a:t>“在</a:t>
            </a:r>
            <a:r>
              <a:rPr lang="en-US" altLang="zh-CN" dirty="0"/>
              <a:t>(</a:t>
            </a:r>
            <a:r>
              <a:rPr lang="zh-CN" altLang="en-US" dirty="0"/>
              <a:t>物体内部的</a:t>
            </a:r>
            <a:r>
              <a:rPr lang="en-US" altLang="zh-CN" dirty="0"/>
              <a:t>)……</a:t>
            </a:r>
            <a:r>
              <a:rPr lang="zh-CN" altLang="en-US" dirty="0"/>
              <a:t>前面”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3BD9537-4590-9247-A707-220323B9CB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" y="2987676"/>
            <a:ext cx="9798049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/>
              <a:t>我们教室前面有几棵树。</a:t>
            </a:r>
            <a:endParaRPr lang="en-US" altLang="zh-CN" b="1" dirty="0"/>
          </a:p>
          <a:p>
            <a:pPr defTabSz="91440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 dirty="0"/>
              <a:t>(</a:t>
            </a:r>
            <a:r>
              <a:rPr lang="zh-CN" altLang="en-US" b="1" dirty="0"/>
              <a:t>树在教室外的前面</a:t>
            </a:r>
            <a:r>
              <a:rPr lang="en-US" altLang="zh-CN" b="1" dirty="0"/>
              <a:t>) </a:t>
            </a:r>
          </a:p>
          <a:p>
            <a:pPr defTabSz="91440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There are a few trees in front of / before our classroom.</a:t>
            </a:r>
            <a:r>
              <a:rPr lang="en-US" altLang="zh-CN" b="1" dirty="0">
                <a:solidFill>
                  <a:srgbClr val="FF3300"/>
                </a:solidFill>
              </a:rPr>
              <a:t> </a:t>
            </a:r>
          </a:p>
          <a:p>
            <a:pPr defTabSz="91440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/>
              <a:t>我们教室前面有一张大桌子。</a:t>
            </a:r>
            <a:endParaRPr lang="en-US" altLang="zh-CN" b="1" dirty="0"/>
          </a:p>
          <a:p>
            <a:pPr defTabSz="91440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 dirty="0"/>
              <a:t>(</a:t>
            </a:r>
            <a:r>
              <a:rPr lang="zh-CN" altLang="en-US" b="1" dirty="0"/>
              <a:t>桌子在教室内的前面</a:t>
            </a:r>
            <a:r>
              <a:rPr lang="en-US" altLang="zh-CN" b="1" dirty="0"/>
              <a:t>)</a:t>
            </a:r>
            <a:endParaRPr lang="zh-CN" altLang="en-US" b="1" dirty="0"/>
          </a:p>
          <a:p>
            <a:pPr defTabSz="91440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There is a big table in the front of our classroom.</a:t>
            </a:r>
            <a:r>
              <a:rPr lang="en-US" altLang="zh-CN" dirty="0">
                <a:solidFill>
                  <a:srgbClr val="FF0000"/>
                </a:solidFill>
              </a:rPr>
              <a:t> 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449788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753FD162-6027-0C45-989C-D39871AF32F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92313" y="908051"/>
            <a:ext cx="8280400" cy="4081463"/>
          </a:xfrm>
        </p:spPr>
        <p:txBody>
          <a:bodyPr/>
          <a:lstStyle/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/>
              <a:t>选用</a:t>
            </a:r>
            <a:r>
              <a:rPr lang="en-US" altLang="zh-CN"/>
              <a:t>in front of </a:t>
            </a:r>
            <a:r>
              <a:rPr lang="zh-CN" altLang="en-US"/>
              <a:t>或</a:t>
            </a:r>
            <a:r>
              <a:rPr lang="en-US" altLang="zh-CN"/>
              <a:t>in the front of</a:t>
            </a:r>
            <a:r>
              <a:rPr lang="zh-CN" altLang="en-US"/>
              <a:t>填空。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/>
              <a:t>1. Mary sits ____________ me.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/>
              <a:t>2. Tom is not very tall. He sits ____________ the classroom so that he can see the blackboard.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/>
              <a:t>3. Don’t stand ____________ the window.</a:t>
            </a:r>
            <a:endParaRPr lang="zh-CN" altLang="en-US"/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EB4AD6DB-2A2D-4143-81D9-A554F9C3AA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24339" y="1844675"/>
            <a:ext cx="1952625" cy="584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srgbClr val="FF0000"/>
                </a:solidFill>
                <a:latin typeface="Calibri"/>
                <a:ea typeface="宋体" panose="02010600030101010101" pitchFamily="2" charset="-122"/>
              </a:rPr>
              <a:t>in front of</a:t>
            </a:r>
            <a:endParaRPr lang="zh-CN" altLang="en-US" sz="3200" b="1" dirty="0">
              <a:solidFill>
                <a:srgbClr val="FF000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4340" name="Rectangle 4">
            <a:extLst>
              <a:ext uri="{FF2B5EF4-FFF2-40B4-BE49-F238E27FC236}">
                <a16:creationId xmlns:a16="http://schemas.microsoft.com/office/drawing/2014/main" id="{526C5887-5CA3-4E84-9CAE-C2B48C71D7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89763" y="2708275"/>
            <a:ext cx="2601912" cy="5857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srgbClr val="FF0000"/>
                </a:solidFill>
                <a:latin typeface="Calibri"/>
                <a:ea typeface="宋体" panose="02010600030101010101" pitchFamily="2" charset="-122"/>
              </a:rPr>
              <a:t>in the front of</a:t>
            </a:r>
            <a:endParaRPr lang="zh-CN" altLang="en-US" sz="3200" b="1" dirty="0">
              <a:solidFill>
                <a:srgbClr val="FF000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4341" name="Rectangle 5">
            <a:extLst>
              <a:ext uri="{FF2B5EF4-FFF2-40B4-BE49-F238E27FC236}">
                <a16:creationId xmlns:a16="http://schemas.microsoft.com/office/drawing/2014/main" id="{55C44861-DE0B-4A4A-90E4-B4ED1EB3B3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7576" y="4221163"/>
            <a:ext cx="1952625" cy="584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srgbClr val="FF0000"/>
                </a:solidFill>
                <a:latin typeface="Calibri"/>
                <a:ea typeface="宋体" panose="02010600030101010101" pitchFamily="2" charset="-122"/>
              </a:rPr>
              <a:t>in front of</a:t>
            </a:r>
            <a:endParaRPr lang="zh-CN" altLang="en-US" sz="3200" b="1" dirty="0">
              <a:solidFill>
                <a:srgbClr val="FF000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5606" name="Rectangle 2">
            <a:extLst>
              <a:ext uri="{FF2B5EF4-FFF2-40B4-BE49-F238E27FC236}">
                <a16:creationId xmlns:a16="http://schemas.microsoft.com/office/drawing/2014/main" id="{C4D7C595-20BE-5243-B3FA-256DDA82AA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005389" y="260350"/>
            <a:ext cx="2243137" cy="706438"/>
          </a:xfrm>
        </p:spPr>
        <p:txBody>
          <a:bodyPr/>
          <a:lstStyle/>
          <a:p>
            <a:r>
              <a:rPr lang="en-US" altLang="zh-CN" sz="4000" b="1">
                <a:solidFill>
                  <a:srgbClr val="0000FF"/>
                </a:solidFill>
              </a:rPr>
              <a:t>Practice</a:t>
            </a:r>
          </a:p>
        </p:txBody>
      </p:sp>
    </p:spTree>
    <p:extLst>
      <p:ext uri="{BB962C8B-B14F-4D97-AF65-F5344CB8AC3E}">
        <p14:creationId xmlns:p14="http://schemas.microsoft.com/office/powerpoint/2010/main" val="351130090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14340" grpId="0"/>
      <p:bldP spid="1434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E22FE1E1-B3A3-714F-AA56-4DA80834D43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42900" y="381000"/>
            <a:ext cx="11518900" cy="2133600"/>
          </a:xfrm>
        </p:spPr>
        <p:txBody>
          <a:bodyPr/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 dirty="0"/>
              <a:t>6. … the bad </a:t>
            </a:r>
            <a:r>
              <a:rPr lang="en-US" altLang="zh-CN" b="1" dirty="0">
                <a:solidFill>
                  <a:srgbClr val="FF0000"/>
                </a:solidFill>
              </a:rPr>
              <a:t>effects</a:t>
            </a:r>
            <a:r>
              <a:rPr lang="en-US" altLang="zh-CN" b="1" dirty="0"/>
              <a:t> of playing computer games. They’ll also </a:t>
            </a:r>
            <a:r>
              <a:rPr lang="en-US" altLang="zh-CN" b="1" dirty="0">
                <a:solidFill>
                  <a:srgbClr val="FF0000"/>
                </a:solidFill>
              </a:rPr>
              <a:t>give some advice on</a:t>
            </a:r>
            <a:r>
              <a:rPr lang="en-US" altLang="zh-CN" b="1" dirty="0"/>
              <a:t> how to use computers for studying.</a:t>
            </a:r>
            <a:endParaRPr lang="zh-CN" alt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3BD9537-4590-9247-A707-220323B9CB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" y="1781176"/>
            <a:ext cx="11239500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 dirty="0"/>
              <a:t>①effect		n. </a:t>
            </a:r>
            <a:r>
              <a:rPr lang="zh-CN" altLang="en-US" b="1" dirty="0"/>
              <a:t>结果，效果</a:t>
            </a:r>
            <a:endParaRPr lang="en-US" altLang="zh-CN" b="1" dirty="0"/>
          </a:p>
          <a:p>
            <a:pPr defTabSz="91440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have an effect on </a:t>
            </a:r>
            <a:r>
              <a:rPr lang="en-US" altLang="zh-CN" b="1" dirty="0" err="1">
                <a:solidFill>
                  <a:srgbClr val="FF0000"/>
                </a:solidFill>
              </a:rPr>
              <a:t>sth</a:t>
            </a:r>
            <a:r>
              <a:rPr lang="en-US" altLang="zh-CN" b="1" dirty="0">
                <a:solidFill>
                  <a:srgbClr val="FF0000"/>
                </a:solidFill>
              </a:rPr>
              <a:t>		</a:t>
            </a:r>
            <a:r>
              <a:rPr lang="zh-CN" altLang="en-US" b="1" dirty="0">
                <a:solidFill>
                  <a:srgbClr val="FF0000"/>
                </a:solidFill>
              </a:rPr>
              <a:t>对</a:t>
            </a:r>
            <a:r>
              <a:rPr lang="en-US" altLang="zh-CN" b="1" dirty="0">
                <a:solidFill>
                  <a:srgbClr val="FF0000"/>
                </a:solidFill>
              </a:rPr>
              <a:t>…</a:t>
            </a:r>
            <a:r>
              <a:rPr lang="zh-CN" altLang="en-US" b="1" dirty="0">
                <a:solidFill>
                  <a:srgbClr val="FF0000"/>
                </a:solidFill>
              </a:rPr>
              <a:t>有影响</a:t>
            </a:r>
            <a:endParaRPr lang="en-US" altLang="zh-CN" b="1" dirty="0">
              <a:solidFill>
                <a:srgbClr val="FF0000"/>
              </a:solidFill>
            </a:endParaRPr>
          </a:p>
          <a:p>
            <a:pPr defTabSz="914400">
              <a:spcBef>
                <a:spcPct val="0"/>
              </a:spcBef>
              <a:buNone/>
            </a:pPr>
            <a:r>
              <a:rPr lang="zh-CN" altLang="en-US" b="1" dirty="0"/>
              <a:t>这药对他有好的影响。</a:t>
            </a:r>
            <a:endParaRPr lang="en-US" altLang="zh-CN" b="1" dirty="0"/>
          </a:p>
          <a:p>
            <a:pPr defTabSz="914400">
              <a:spcBef>
                <a:spcPct val="0"/>
              </a:spcBef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The medicine has a good effect on him.</a:t>
            </a:r>
            <a:endParaRPr lang="zh-CN" altLang="en-US" b="1" dirty="0">
              <a:solidFill>
                <a:srgbClr val="FF0000"/>
              </a:solidFill>
            </a:endParaRPr>
          </a:p>
          <a:p>
            <a:pPr defTabSz="914400">
              <a:spcBef>
                <a:spcPct val="0"/>
              </a:spcBef>
              <a:buNone/>
            </a:pPr>
            <a:r>
              <a:rPr lang="en-US" altLang="zh-CN" b="1" dirty="0"/>
              <a:t>② give some advice on </a:t>
            </a:r>
            <a:r>
              <a:rPr lang="en-US" altLang="zh-CN" b="1" dirty="0" err="1"/>
              <a:t>sth</a:t>
            </a:r>
            <a:r>
              <a:rPr lang="en-US" altLang="zh-CN" b="1" dirty="0"/>
              <a:t>		</a:t>
            </a:r>
            <a:r>
              <a:rPr lang="zh-CN" altLang="en-US" b="1" dirty="0"/>
              <a:t>在某事上给出建议</a:t>
            </a:r>
            <a:endParaRPr lang="en-US" altLang="zh-CN" b="1" dirty="0"/>
          </a:p>
          <a:p>
            <a:pPr defTabSz="914400">
              <a:spcBef>
                <a:spcPct val="0"/>
              </a:spcBef>
              <a:buNone/>
            </a:pPr>
            <a:r>
              <a:rPr lang="zh-CN" altLang="en-US" b="1" dirty="0"/>
              <a:t>你能就如何学好英语给出一些建议吗？</a:t>
            </a:r>
            <a:endParaRPr lang="en-US" altLang="zh-CN" b="1" dirty="0"/>
          </a:p>
          <a:p>
            <a:pPr defTabSz="914400">
              <a:spcBef>
                <a:spcPct val="0"/>
              </a:spcBef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Could you please give some advice on how to study English well?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735793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主要事件">
  <a:themeElements>
    <a:clrScheme name="主要事件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主要事件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主要事件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ppt/theme/theme3.xml><?xml version="1.0" encoding="utf-8"?>
<a:theme xmlns:a="http://schemas.openxmlformats.org/drawingml/2006/main" name="Reading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7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3C1DA"/>
      </a:accent5>
      <a:accent6>
        <a:srgbClr val="AC4744"/>
      </a:accent6>
      <a:hlink>
        <a:srgbClr val="0000FF"/>
      </a:hlink>
      <a:folHlink>
        <a:srgbClr val="800080"/>
      </a:folHlink>
    </a:clrScheme>
    <a:fontScheme name="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主题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主要事件</Template>
  <TotalTime>890</TotalTime>
  <Words>1337</Words>
  <Application>Microsoft Macintosh PowerPoint</Application>
  <PresentationFormat>宽屏</PresentationFormat>
  <Paragraphs>205</Paragraphs>
  <Slides>22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22</vt:i4>
      </vt:variant>
    </vt:vector>
  </HeadingPairs>
  <TitlesOfParts>
    <vt:vector size="42" baseType="lpstr">
      <vt:lpstr>等线</vt:lpstr>
      <vt:lpstr>等线 Light</vt:lpstr>
      <vt:lpstr>黑体</vt:lpstr>
      <vt:lpstr>华文中宋</vt:lpstr>
      <vt:lpstr>宋体</vt:lpstr>
      <vt:lpstr>微软雅黑</vt:lpstr>
      <vt:lpstr>张海山锐线体2.0</vt:lpstr>
      <vt:lpstr>MS Gothic</vt:lpstr>
      <vt:lpstr>Wawati SC</vt:lpstr>
      <vt:lpstr>Arial</vt:lpstr>
      <vt:lpstr>Calibri</vt:lpstr>
      <vt:lpstr>Chalkduster</vt:lpstr>
      <vt:lpstr>Comic Sans MS</vt:lpstr>
      <vt:lpstr>Impact</vt:lpstr>
      <vt:lpstr>Times New Roman</vt:lpstr>
      <vt:lpstr>Wingdings 2</vt:lpstr>
      <vt:lpstr>自定义设计方案</vt:lpstr>
      <vt:lpstr>主要事件</vt:lpstr>
      <vt:lpstr>Reading模板</vt:lpstr>
      <vt:lpstr>Office 主题</vt:lpstr>
      <vt:lpstr>unit 3 computers</vt:lpstr>
      <vt:lpstr>PowerPoint 演示文稿</vt:lpstr>
      <vt:lpstr>group discussion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1. Thank you for attending this meeting.</vt:lpstr>
      <vt:lpstr>PowerPoint 演示文稿</vt:lpstr>
      <vt:lpstr>PowerPoint 演示文稿</vt:lpstr>
      <vt:lpstr>PowerPoint 演示文稿</vt:lpstr>
      <vt:lpstr>Practice</vt:lpstr>
      <vt:lpstr>PowerPoint 演示文稿</vt:lpstr>
      <vt:lpstr>Practice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3 computers</dc:title>
  <dc:creator>vctj</dc:creator>
  <cp:lastModifiedBy>vctj</cp:lastModifiedBy>
  <cp:revision>83</cp:revision>
  <dcterms:created xsi:type="dcterms:W3CDTF">2018-10-06T12:53:40Z</dcterms:created>
  <dcterms:modified xsi:type="dcterms:W3CDTF">2018-10-15T09:05:11Z</dcterms:modified>
</cp:coreProperties>
</file>