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8"/>
  </p:notesMasterIdLst>
  <p:sldIdLst>
    <p:sldId id="260" r:id="rId2"/>
    <p:sldId id="298" r:id="rId3"/>
    <p:sldId id="299" r:id="rId4"/>
    <p:sldId id="274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5" r:id="rId20"/>
    <p:sldId id="314" r:id="rId21"/>
    <p:sldId id="316" r:id="rId22"/>
    <p:sldId id="317" r:id="rId23"/>
    <p:sldId id="318" r:id="rId24"/>
    <p:sldId id="319" r:id="rId25"/>
    <p:sldId id="320" r:id="rId26"/>
    <p:sldId id="297" r:id="rId27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  <a:srgbClr val="008000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23" autoAdjust="0"/>
    <p:restoredTop sz="94660"/>
  </p:normalViewPr>
  <p:slideViewPr>
    <p:cSldViewPr>
      <p:cViewPr varScale="1">
        <p:scale>
          <a:sx n="84" d="100"/>
          <a:sy n="84" d="100"/>
        </p:scale>
        <p:origin x="-10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0BE0D-18DF-43B6-80A6-444F3645E6D2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59ED8F-728E-49FD-BB8E-01AAD9B5FC0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3814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59ED8F-728E-49FD-BB8E-01AAD9B5FC0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2575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2017/4/28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131840" y="476672"/>
            <a:ext cx="3312368" cy="12961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6600" b="1" dirty="0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飞花令</a:t>
            </a:r>
            <a:endParaRPr lang="en-US" altLang="zh-CN" sz="6600" b="1" dirty="0" smtClean="0">
              <a:solidFill>
                <a:srgbClr val="FF0000"/>
              </a:solidFill>
              <a:latin typeface="华文隶书" pitchFamily="2" charset="-122"/>
              <a:ea typeface="华文隶书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1640" y="1571516"/>
            <a:ext cx="7632848" cy="34163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 smtClean="0">
                <a:solidFill>
                  <a:srgbClr val="0000CC"/>
                </a:solidFill>
              </a:rPr>
              <a:t>        第二</a:t>
            </a:r>
            <a:r>
              <a:rPr lang="zh-CN" altLang="en-US" sz="3600" b="1" dirty="0">
                <a:solidFill>
                  <a:srgbClr val="0000CC"/>
                </a:solidFill>
              </a:rPr>
              <a:t>季中国诗词大会，改良版的“飞花令”环节是否让你看得热血沸腾？下面，我们也来赴一</a:t>
            </a:r>
            <a:r>
              <a:rPr lang="zh-CN" altLang="en-US" sz="3600" b="1" dirty="0" smtClean="0">
                <a:solidFill>
                  <a:srgbClr val="0000CC"/>
                </a:solidFill>
              </a:rPr>
              <a:t>场诗词</a:t>
            </a:r>
            <a:r>
              <a:rPr lang="zh-CN" altLang="en-US" sz="3600" b="1" dirty="0">
                <a:solidFill>
                  <a:srgbClr val="0000CC"/>
                </a:solidFill>
              </a:rPr>
              <a:t>盛会，一同去</a:t>
            </a:r>
            <a:r>
              <a:rPr lang="zh-CN" altLang="en-US" sz="3600" b="1" dirty="0" smtClean="0">
                <a:solidFill>
                  <a:srgbClr val="0000CC"/>
                </a:solidFill>
              </a:rPr>
              <a:t>感受</a:t>
            </a:r>
            <a:r>
              <a:rPr lang="zh-CN" altLang="en-US" sz="3600" b="1" dirty="0" smtClean="0">
                <a:solidFill>
                  <a:srgbClr val="FF0000"/>
                </a:solidFill>
              </a:rPr>
              <a:t>初中课本中</a:t>
            </a:r>
            <a:r>
              <a:rPr lang="zh-CN" altLang="en-US" sz="3600" b="1" dirty="0" smtClean="0">
                <a:solidFill>
                  <a:srgbClr val="0000CC"/>
                </a:solidFill>
              </a:rPr>
              <a:t>的</a:t>
            </a:r>
            <a:r>
              <a:rPr lang="zh-CN" altLang="en-US" sz="3600" b="1" dirty="0">
                <a:solidFill>
                  <a:srgbClr val="0000CC"/>
                </a:solidFill>
              </a:rPr>
              <a:t>诗词</a:t>
            </a:r>
            <a:r>
              <a:rPr lang="zh-CN" altLang="en-US" sz="3600" b="1" dirty="0" smtClean="0">
                <a:solidFill>
                  <a:srgbClr val="0000CC"/>
                </a:solidFill>
              </a:rPr>
              <a:t>魅力。</a:t>
            </a:r>
            <a:endParaRPr lang="zh-CN" altLang="en-US" sz="3600" b="1" dirty="0">
              <a:solidFill>
                <a:srgbClr val="0000CC"/>
              </a:solidFill>
            </a:endParaRPr>
          </a:p>
        </p:txBody>
      </p:sp>
      <p:pic>
        <p:nvPicPr>
          <p:cNvPr id="5" name="Picture 2" descr="C:\谢宇珍\杂1\2016.12.02  海教杯第三届\背景图\20150127164336_TXzjL.thumb.700_0.jpe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768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2" y="0"/>
            <a:ext cx="3995936" cy="8253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746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酒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1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今日听君歌一曲，暂凭杯酒长精神</a:t>
            </a:r>
            <a:r>
              <a:rPr lang="zh-CN" altLang="en-US" b="1" dirty="0" smtClean="0">
                <a:solidFill>
                  <a:srgbClr val="0000CC"/>
                </a:solidFill>
              </a:rPr>
              <a:t>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酬乐天扬州初逢席上见赠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刘禹锡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明月几时有？把酒问青天</a:t>
            </a:r>
            <a:r>
              <a:rPr lang="zh-CN" altLang="en-US" b="1" dirty="0" smtClean="0">
                <a:solidFill>
                  <a:srgbClr val="FF0000"/>
                </a:solidFill>
              </a:rPr>
              <a:t>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水调歌头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苏轼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金樽清酒斗十千，玉盘珍羞直万钱</a:t>
            </a:r>
            <a:r>
              <a:rPr lang="zh-CN" altLang="en-US" b="1" dirty="0" smtClean="0">
                <a:solidFill>
                  <a:srgbClr val="008000"/>
                </a:solidFill>
              </a:rPr>
              <a:t>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行路难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李白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中军置酒饮归客，胡琴琵琶与羌笛</a:t>
            </a:r>
            <a:r>
              <a:rPr lang="zh-CN" altLang="en-US" b="1" dirty="0" smtClean="0">
                <a:solidFill>
                  <a:srgbClr val="660066"/>
                </a:solidFill>
              </a:rPr>
              <a:t>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白雪歌送武判官归京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岑参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酒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3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一曲新词酒一</a:t>
            </a:r>
            <a:r>
              <a:rPr lang="zh-CN" altLang="en-US" b="1" dirty="0" smtClean="0">
                <a:solidFill>
                  <a:srgbClr val="0000CC"/>
                </a:solidFill>
              </a:rPr>
              <a:t>杯，去年</a:t>
            </a:r>
            <a:r>
              <a:rPr lang="zh-CN" altLang="en-US" b="1" dirty="0">
                <a:solidFill>
                  <a:srgbClr val="0000CC"/>
                </a:solidFill>
              </a:rPr>
              <a:t>天气旧亭台。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浣溪沙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晏殊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明月楼高休独倚，酒入愁肠，化作相思泪。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苏幕遮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范仲淹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酒困路长惟欲睡，日高人渴漫思茶。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浣溪沙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苏轼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 smtClean="0">
                <a:solidFill>
                  <a:srgbClr val="660066"/>
                </a:solidFill>
              </a:rPr>
              <a:t>东篱把酒黄昏后，有暗香盈袖。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醉花阴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李清照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酒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浊酒一杯家万里，燕然未勒归无计</a:t>
            </a:r>
            <a:r>
              <a:rPr lang="zh-CN" altLang="en-US" b="1" dirty="0" smtClean="0">
                <a:solidFill>
                  <a:srgbClr val="0000CC"/>
                </a:solidFill>
              </a:rPr>
              <a:t>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渔家傲</a:t>
            </a:r>
            <a:r>
              <a:rPr lang="en-US" altLang="zh-CN" b="1" dirty="0" smtClean="0">
                <a:solidFill>
                  <a:srgbClr val="0000CC"/>
                </a:solidFill>
              </a:rPr>
              <a:t>•</a:t>
            </a:r>
            <a:r>
              <a:rPr lang="zh-CN" altLang="en-US" b="1" dirty="0" smtClean="0">
                <a:solidFill>
                  <a:srgbClr val="0000CC"/>
                </a:solidFill>
              </a:rPr>
              <a:t>秋思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范仲淹   </a:t>
            </a:r>
            <a:endParaRPr lang="zh-CN" altLang="en-US" b="1" dirty="0" smtClean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酒酣胸胆尚开张。鬓微霜，又何妨</a:t>
            </a:r>
            <a:r>
              <a:rPr lang="zh-CN" altLang="en-US" b="1" dirty="0" smtClean="0">
                <a:solidFill>
                  <a:srgbClr val="FF0000"/>
                </a:solidFill>
              </a:rPr>
              <a:t>！                  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江城子</a:t>
            </a:r>
            <a:r>
              <a:rPr lang="en-US" altLang="zh-CN" b="1" dirty="0" smtClean="0">
                <a:solidFill>
                  <a:srgbClr val="FF0000"/>
                </a:solidFill>
              </a:rPr>
              <a:t>•</a:t>
            </a:r>
            <a:r>
              <a:rPr lang="zh-CN" altLang="en-US" b="1" dirty="0" smtClean="0">
                <a:solidFill>
                  <a:srgbClr val="FF0000"/>
                </a:solidFill>
              </a:rPr>
              <a:t>密州出猎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苏轼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开轩面场圃，把酒话桑麻。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过故人庄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孟浩然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 smtClean="0">
                <a:solidFill>
                  <a:srgbClr val="660066"/>
                </a:solidFill>
              </a:rPr>
              <a:t>烟笼寒水月笼沙，夜泊秦淮近酒家。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夜雨寄北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李商隐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530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10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charRg st="109" end="1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charRg st="10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charRg st="109" end="1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charRg st="126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charRg st="126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charRg st="126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charRg st="126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酒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4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718544"/>
            <a:ext cx="8229600" cy="3384376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花间一壶酒，独酌无相亲。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月下独酌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李白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莫辞酒味薄，黍地无人耕。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羌村三首（之三）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杜甫</a:t>
            </a:r>
            <a:endParaRPr lang="en-US" altLang="zh-CN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花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1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 smtClean="0">
                <a:solidFill>
                  <a:srgbClr val="0000CC"/>
                </a:solidFill>
              </a:rPr>
              <a:t>乱花渐欲迷人眼，浅草才能没马蹄。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钱塘湖春行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白居易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当窗理云鬓，对镜帖花黄。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木兰诗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感时花溅泪，恨别鸟惊心。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春望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杜甫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忽如一夜春风来，千树万树梨花开。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白雪歌送武判官归京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岑参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花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落红不是无情物</a:t>
            </a:r>
            <a:r>
              <a:rPr lang="en-US" altLang="zh-CN" b="1" dirty="0">
                <a:solidFill>
                  <a:srgbClr val="0000CC"/>
                </a:solidFill>
              </a:rPr>
              <a:t>,</a:t>
            </a:r>
            <a:r>
              <a:rPr lang="zh-CN" altLang="en-US" b="1" dirty="0">
                <a:solidFill>
                  <a:srgbClr val="0000CC"/>
                </a:solidFill>
              </a:rPr>
              <a:t>化作春泥更护花。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己亥杂诗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龚自珍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风住尘香花已尽，日晚倦梳头。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武陵春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李清照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待到重阳日，还来就菊花。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过故人庄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孟浩然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曲径通幽处，禅房花木深。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题破山寺后禅院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常建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花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3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 smtClean="0">
                <a:solidFill>
                  <a:srgbClr val="0000CC"/>
                </a:solidFill>
              </a:rPr>
              <a:t>杨花落尽子规啼，闻道龙标过五溪。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闻王昌龄左迁龙标遥有此寄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李白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 smtClean="0">
                <a:solidFill>
                  <a:srgbClr val="FF0000"/>
                </a:solidFill>
              </a:rPr>
              <a:t>商女不知亡国恨，隔江犹唱后庭花。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泊秦淮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杜牧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无可奈何花落去，似曾相识燕归来。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浣溪沙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晏殊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兴尽晚回舟，误入藕花深处。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如梦令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李清照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花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4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 smtClean="0">
                <a:solidFill>
                  <a:srgbClr val="0000CC"/>
                </a:solidFill>
              </a:rPr>
              <a:t>正是江南好风景，落花时节又逢君。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江南逢李龟年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杜甫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有约不来过夜半， </a:t>
            </a:r>
            <a:r>
              <a:rPr lang="zh-CN" altLang="en-US" b="1" dirty="0" smtClean="0">
                <a:solidFill>
                  <a:srgbClr val="FF0000"/>
                </a:solidFill>
              </a:rPr>
              <a:t>闲</a:t>
            </a:r>
            <a:r>
              <a:rPr lang="zh-CN" altLang="en-US" b="1" dirty="0">
                <a:solidFill>
                  <a:srgbClr val="FF0000"/>
                </a:solidFill>
              </a:rPr>
              <a:t>敲棋子落</a:t>
            </a:r>
            <a:r>
              <a:rPr lang="zh-CN" altLang="en-US" b="1" dirty="0" smtClean="0">
                <a:solidFill>
                  <a:srgbClr val="FF0000"/>
                </a:solidFill>
              </a:rPr>
              <a:t>灯花。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约客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赵师秀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相见时难别亦难</a:t>
            </a:r>
            <a:r>
              <a:rPr lang="zh-CN" altLang="en-US" b="1" dirty="0" smtClean="0">
                <a:solidFill>
                  <a:srgbClr val="008000"/>
                </a:solidFill>
              </a:rPr>
              <a:t>，东风</a:t>
            </a:r>
            <a:r>
              <a:rPr lang="zh-CN" altLang="en-US" b="1" dirty="0">
                <a:solidFill>
                  <a:srgbClr val="008000"/>
                </a:solidFill>
              </a:rPr>
              <a:t>无力百花</a:t>
            </a:r>
            <a:r>
              <a:rPr lang="zh-CN" altLang="en-US" b="1" dirty="0" smtClean="0">
                <a:solidFill>
                  <a:srgbClr val="008000"/>
                </a:solidFill>
              </a:rPr>
              <a:t>残。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无题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李商隐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槲叶落山路，枳花照驿墙。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商山早行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温庭筠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花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5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燕子来时新社，梨花落后清明</a:t>
            </a:r>
            <a:r>
              <a:rPr lang="zh-CN" altLang="en-US" b="1" dirty="0" smtClean="0">
                <a:solidFill>
                  <a:srgbClr val="0000CC"/>
                </a:solidFill>
              </a:rPr>
              <a:t>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破阵子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晏殊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簌簌衣巾落枣花，村南村北响缲车。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浣溪沙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苏轼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莫道不消魂，帘卷西风，人比黄花瘦。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醉花阴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李清照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花间一壶酒，独酌无相亲。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月下独酌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李白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花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6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354360" y="1484784"/>
            <a:ext cx="8435280" cy="3456384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花近高楼伤客心，万方多难此登临。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登楼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杜甫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马毛带雪汗气蒸，五花连钱旋作冰。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走马川行奉送封大夫出师西征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岑参</a:t>
            </a:r>
            <a:endParaRPr lang="en-US" altLang="zh-CN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草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1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树木丛生，百草丰茂。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观沧海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曹操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乱花渐欲迷人眼</a:t>
            </a:r>
            <a:r>
              <a:rPr lang="zh-CN" altLang="en-US" b="1" dirty="0" smtClean="0">
                <a:solidFill>
                  <a:srgbClr val="FF0000"/>
                </a:solidFill>
              </a:rPr>
              <a:t>，浅</a:t>
            </a:r>
            <a:r>
              <a:rPr lang="zh-CN" altLang="en-US" b="1" dirty="0">
                <a:solidFill>
                  <a:srgbClr val="FF0000"/>
                </a:solidFill>
              </a:rPr>
              <a:t>草才能没</a:t>
            </a:r>
            <a:r>
              <a:rPr lang="zh-CN" altLang="en-US" b="1" dirty="0" smtClean="0">
                <a:solidFill>
                  <a:srgbClr val="FF0000"/>
                </a:solidFill>
              </a:rPr>
              <a:t>马蹄。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钱塘湖春行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白居易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国破山河在，城春草木深。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春望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杜甫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种豆南山下，草盛豆苗稀</a:t>
            </a:r>
            <a:r>
              <a:rPr lang="zh-CN" altLang="en-US" b="1" dirty="0" smtClean="0">
                <a:solidFill>
                  <a:srgbClr val="660066"/>
                </a:solidFill>
              </a:rPr>
              <a:t>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道狭草木长，夕露沾我</a:t>
            </a:r>
            <a:r>
              <a:rPr lang="zh-CN" altLang="en-US" b="1" dirty="0" smtClean="0">
                <a:solidFill>
                  <a:srgbClr val="660066"/>
                </a:solidFill>
              </a:rPr>
              <a:t>衣。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归园田居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陶渊明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草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北风卷地白草折，胡天八月即飞雪。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白雪歌送武判官归京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岑参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独怜幽草涧边生</a:t>
            </a:r>
            <a:r>
              <a:rPr lang="zh-CN" altLang="en-US" b="1" dirty="0" smtClean="0">
                <a:solidFill>
                  <a:srgbClr val="FF0000"/>
                </a:solidFill>
              </a:rPr>
              <a:t>，上</a:t>
            </a:r>
            <a:r>
              <a:rPr lang="zh-CN" altLang="en-US" b="1" dirty="0">
                <a:solidFill>
                  <a:srgbClr val="FF0000"/>
                </a:solidFill>
              </a:rPr>
              <a:t>有黄鹂深树</a:t>
            </a:r>
            <a:r>
              <a:rPr lang="zh-CN" altLang="en-US" b="1" dirty="0" smtClean="0">
                <a:solidFill>
                  <a:srgbClr val="FF0000"/>
                </a:solidFill>
              </a:rPr>
              <a:t>鸣。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滁州西涧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韦应物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黄梅时节家家雨</a:t>
            </a:r>
            <a:r>
              <a:rPr lang="zh-CN" altLang="en-US" b="1" dirty="0" smtClean="0">
                <a:solidFill>
                  <a:srgbClr val="008000"/>
                </a:solidFill>
              </a:rPr>
              <a:t>，青草</a:t>
            </a:r>
            <a:r>
              <a:rPr lang="zh-CN" altLang="en-US" b="1" dirty="0">
                <a:solidFill>
                  <a:srgbClr val="008000"/>
                </a:solidFill>
              </a:rPr>
              <a:t>池塘处处</a:t>
            </a:r>
            <a:r>
              <a:rPr lang="zh-CN" altLang="en-US" b="1" dirty="0" smtClean="0">
                <a:solidFill>
                  <a:srgbClr val="008000"/>
                </a:solidFill>
              </a:rPr>
              <a:t>蛙。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约客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赵师秀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晴川历历汉阳树</a:t>
            </a:r>
            <a:r>
              <a:rPr lang="zh-CN" altLang="en-US" b="1" dirty="0" smtClean="0">
                <a:solidFill>
                  <a:srgbClr val="660066"/>
                </a:solidFill>
              </a:rPr>
              <a:t>，芳草萋萋</a:t>
            </a:r>
            <a:r>
              <a:rPr lang="zh-CN" altLang="en-US" b="1" dirty="0">
                <a:solidFill>
                  <a:srgbClr val="660066"/>
                </a:solidFill>
              </a:rPr>
              <a:t>鹦鹉</a:t>
            </a:r>
            <a:r>
              <a:rPr lang="zh-CN" altLang="en-US" b="1" dirty="0" smtClean="0">
                <a:solidFill>
                  <a:srgbClr val="660066"/>
                </a:solidFill>
              </a:rPr>
              <a:t>洲。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黄鹤楼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崔颢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草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3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268760"/>
            <a:ext cx="8640960" cy="4824536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天街小雨润如酥</a:t>
            </a:r>
            <a:r>
              <a:rPr lang="zh-CN" altLang="en-US" b="1" dirty="0" smtClean="0">
                <a:solidFill>
                  <a:srgbClr val="0000CC"/>
                </a:solidFill>
              </a:rPr>
              <a:t>，草</a:t>
            </a:r>
            <a:r>
              <a:rPr lang="zh-CN" altLang="en-US" b="1" dirty="0">
                <a:solidFill>
                  <a:srgbClr val="0000CC"/>
                </a:solidFill>
              </a:rPr>
              <a:t>色遥看近却</a:t>
            </a:r>
            <a:r>
              <a:rPr lang="zh-CN" altLang="en-US" b="1" dirty="0" smtClean="0">
                <a:solidFill>
                  <a:srgbClr val="0000CC"/>
                </a:solidFill>
              </a:rPr>
              <a:t>无。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早春呈水部张十八员外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白居易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山映斜阳天接水，芳草无情，更在斜阳外。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苏幕遮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范仲淹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疑怪昨宵春梦好，元是今朝斗草赢，笑从双脸生。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破阵子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晏殊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匈奴草黄马正肥，金山西见烟尘飞。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走马川行奉送封大夫出师西征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岑参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>
                <a:solidFill>
                  <a:srgbClr val="FF0000"/>
                </a:solidFill>
              </a:rPr>
              <a:t>春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1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海日生残夜，江春入旧年。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次北固山下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王湾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几处早莺争暖树</a:t>
            </a:r>
            <a:r>
              <a:rPr lang="zh-CN" altLang="en-US" b="1" dirty="0" smtClean="0">
                <a:solidFill>
                  <a:srgbClr val="FF0000"/>
                </a:solidFill>
              </a:rPr>
              <a:t>，谁</a:t>
            </a:r>
            <a:r>
              <a:rPr lang="zh-CN" altLang="en-US" b="1" dirty="0">
                <a:solidFill>
                  <a:srgbClr val="FF0000"/>
                </a:solidFill>
              </a:rPr>
              <a:t>家新燕啄春</a:t>
            </a:r>
            <a:r>
              <a:rPr lang="zh-CN" altLang="en-US" b="1" dirty="0" smtClean="0">
                <a:solidFill>
                  <a:srgbClr val="FF0000"/>
                </a:solidFill>
              </a:rPr>
              <a:t>泥。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钱塘湖春行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白居易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国破山河在，城春草木深。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春望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杜甫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沉舟侧畔千帆过，病树前头万木春。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酬</a:t>
            </a:r>
            <a:r>
              <a:rPr lang="zh-CN" altLang="en-US" b="1" dirty="0">
                <a:solidFill>
                  <a:srgbClr val="660066"/>
                </a:solidFill>
              </a:rPr>
              <a:t>乐天扬州初逢席上见赠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刘禹锡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494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>
                <a:solidFill>
                  <a:srgbClr val="FF0000"/>
                </a:solidFill>
              </a:rPr>
              <a:t>春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东风不与周郎便，铜雀春深锁二乔。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赤壁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杜牧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忽如一夜春风来，千树万树梨花开。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白雪歌送武判官归京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岑参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落红不是无情</a:t>
            </a:r>
            <a:r>
              <a:rPr lang="zh-CN" altLang="en-US" b="1" dirty="0" smtClean="0">
                <a:solidFill>
                  <a:srgbClr val="008000"/>
                </a:solidFill>
              </a:rPr>
              <a:t>物，化作</a:t>
            </a:r>
            <a:r>
              <a:rPr lang="zh-CN" altLang="en-US" b="1" dirty="0">
                <a:solidFill>
                  <a:srgbClr val="008000"/>
                </a:solidFill>
              </a:rPr>
              <a:t>春泥更护花。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己亥杂诗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龚自珍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闻说双溪春尚好，也拟泛轻舟。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武陵春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李清照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-28600" y="-2575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>
                <a:solidFill>
                  <a:srgbClr val="FF0000"/>
                </a:solidFill>
              </a:rPr>
              <a:t>春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3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谁家玉笛暗飞声</a:t>
            </a:r>
            <a:r>
              <a:rPr lang="zh-CN" altLang="en-US" b="1" dirty="0" smtClean="0">
                <a:solidFill>
                  <a:srgbClr val="0000CC"/>
                </a:solidFill>
              </a:rPr>
              <a:t>，散</a:t>
            </a:r>
            <a:r>
              <a:rPr lang="zh-CN" altLang="en-US" b="1" dirty="0">
                <a:solidFill>
                  <a:srgbClr val="0000CC"/>
                </a:solidFill>
              </a:rPr>
              <a:t>入春风</a:t>
            </a:r>
            <a:r>
              <a:rPr lang="zh-CN" altLang="en-US" b="1" dirty="0" smtClean="0">
                <a:solidFill>
                  <a:srgbClr val="0000CC"/>
                </a:solidFill>
              </a:rPr>
              <a:t>满洛城。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春夜洛城闻笛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李白</a:t>
            </a:r>
            <a:endParaRPr lang="zh-CN" altLang="en-US" b="1" dirty="0" smtClean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春潮带雨晚来急</a:t>
            </a:r>
            <a:r>
              <a:rPr lang="zh-CN" altLang="en-US" b="1" dirty="0" smtClean="0">
                <a:solidFill>
                  <a:srgbClr val="FF0000"/>
                </a:solidFill>
              </a:rPr>
              <a:t>，野</a:t>
            </a:r>
            <a:r>
              <a:rPr lang="zh-CN" altLang="en-US" b="1" dirty="0">
                <a:solidFill>
                  <a:srgbClr val="FF0000"/>
                </a:solidFill>
              </a:rPr>
              <a:t>渡无人舟自</a:t>
            </a:r>
            <a:r>
              <a:rPr lang="zh-CN" altLang="en-US" b="1" dirty="0" smtClean="0">
                <a:solidFill>
                  <a:srgbClr val="FF0000"/>
                </a:solidFill>
              </a:rPr>
              <a:t>横。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滁州西涧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韦应物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阳春布德泽，万物生光辉。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长歌行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自古逢秋悲寂寥</a:t>
            </a:r>
            <a:r>
              <a:rPr lang="zh-CN" altLang="en-US" b="1" dirty="0" smtClean="0">
                <a:solidFill>
                  <a:srgbClr val="660066"/>
                </a:solidFill>
              </a:rPr>
              <a:t>，我</a:t>
            </a:r>
            <a:r>
              <a:rPr lang="zh-CN" altLang="en-US" b="1" dirty="0">
                <a:solidFill>
                  <a:srgbClr val="660066"/>
                </a:solidFill>
              </a:rPr>
              <a:t>言秋日胜春</a:t>
            </a:r>
            <a:r>
              <a:rPr lang="zh-CN" altLang="en-US" b="1" dirty="0" smtClean="0">
                <a:solidFill>
                  <a:srgbClr val="660066"/>
                </a:solidFill>
              </a:rPr>
              <a:t>朝。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秋词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刘禹锡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>
                <a:solidFill>
                  <a:srgbClr val="FF0000"/>
                </a:solidFill>
              </a:rPr>
              <a:t>春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4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最是一年春好处</a:t>
            </a:r>
            <a:r>
              <a:rPr lang="zh-CN" altLang="en-US" b="1" dirty="0" smtClean="0">
                <a:solidFill>
                  <a:srgbClr val="0000CC"/>
                </a:solidFill>
              </a:rPr>
              <a:t>，绝</a:t>
            </a:r>
            <a:r>
              <a:rPr lang="zh-CN" altLang="en-US" b="1" dirty="0">
                <a:solidFill>
                  <a:srgbClr val="0000CC"/>
                </a:solidFill>
              </a:rPr>
              <a:t>胜烟柳满皇</a:t>
            </a:r>
            <a:r>
              <a:rPr lang="zh-CN" altLang="en-US" b="1" dirty="0" smtClean="0">
                <a:solidFill>
                  <a:srgbClr val="0000CC"/>
                </a:solidFill>
              </a:rPr>
              <a:t>都。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早春呈水部张十八</a:t>
            </a:r>
            <a:r>
              <a:rPr lang="zh-CN" altLang="en-US" b="1" dirty="0" smtClean="0">
                <a:solidFill>
                  <a:srgbClr val="0000CC"/>
                </a:solidFill>
              </a:rPr>
              <a:t>员外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韩愈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春蚕到死丝方尽</a:t>
            </a:r>
            <a:r>
              <a:rPr lang="zh-CN" altLang="en-US" b="1" dirty="0" smtClean="0">
                <a:solidFill>
                  <a:srgbClr val="FF0000"/>
                </a:solidFill>
              </a:rPr>
              <a:t>，蜡炬</a:t>
            </a:r>
            <a:r>
              <a:rPr lang="zh-CN" altLang="en-US" b="1" dirty="0">
                <a:solidFill>
                  <a:srgbClr val="FF0000"/>
                </a:solidFill>
              </a:rPr>
              <a:t>成灰泪始</a:t>
            </a:r>
            <a:r>
              <a:rPr lang="zh-CN" altLang="en-US" b="1" dirty="0" smtClean="0">
                <a:solidFill>
                  <a:srgbClr val="FF0000"/>
                </a:solidFill>
              </a:rPr>
              <a:t>干。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无题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李商隐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今夜偏知春气暖</a:t>
            </a:r>
            <a:r>
              <a:rPr lang="zh-CN" altLang="en-US" b="1" dirty="0" smtClean="0">
                <a:solidFill>
                  <a:srgbClr val="008000"/>
                </a:solidFill>
              </a:rPr>
              <a:t>，虫</a:t>
            </a:r>
            <a:r>
              <a:rPr lang="zh-CN" altLang="en-US" b="1" dirty="0">
                <a:solidFill>
                  <a:srgbClr val="008000"/>
                </a:solidFill>
              </a:rPr>
              <a:t>声新透绿</a:t>
            </a:r>
            <a:r>
              <a:rPr lang="zh-CN" altLang="en-US" b="1" dirty="0" smtClean="0">
                <a:solidFill>
                  <a:srgbClr val="008000"/>
                </a:solidFill>
              </a:rPr>
              <a:t>窗纱。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月夜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刘方平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无意苦争</a:t>
            </a:r>
            <a:r>
              <a:rPr lang="zh-CN" altLang="en-US" b="1" dirty="0" smtClean="0">
                <a:solidFill>
                  <a:srgbClr val="660066"/>
                </a:solidFill>
              </a:rPr>
              <a:t>春，一任</a:t>
            </a:r>
            <a:r>
              <a:rPr lang="zh-CN" altLang="en-US" b="1" dirty="0">
                <a:solidFill>
                  <a:srgbClr val="660066"/>
                </a:solidFill>
              </a:rPr>
              <a:t>群芳</a:t>
            </a:r>
            <a:r>
              <a:rPr lang="zh-CN" altLang="en-US" b="1" dirty="0" smtClean="0">
                <a:solidFill>
                  <a:srgbClr val="660066"/>
                </a:solidFill>
              </a:rPr>
              <a:t>妒。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卜算子</a:t>
            </a:r>
            <a:r>
              <a:rPr lang="en-US" altLang="zh-CN" b="1" dirty="0">
                <a:solidFill>
                  <a:srgbClr val="660066"/>
                </a:solidFill>
              </a:rPr>
              <a:t>•</a:t>
            </a:r>
            <a:r>
              <a:rPr lang="zh-CN" altLang="en-US" b="1" dirty="0">
                <a:solidFill>
                  <a:srgbClr val="660066"/>
                </a:solidFill>
              </a:rPr>
              <a:t>咏梅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陆游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泪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1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感时花溅泪，恨别鸟惊心。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春望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杜甫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羌管悠悠霜满地，人不寐，将军白发征夫泪。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渔家傲</a:t>
            </a:r>
            <a:r>
              <a:rPr lang="en-US" altLang="zh-CN" b="1" dirty="0" smtClean="0">
                <a:solidFill>
                  <a:srgbClr val="FF0000"/>
                </a:solidFill>
              </a:rPr>
              <a:t>•</a:t>
            </a:r>
            <a:r>
              <a:rPr lang="zh-CN" altLang="en-US" b="1" dirty="0" smtClean="0">
                <a:solidFill>
                  <a:srgbClr val="FF0000"/>
                </a:solidFill>
              </a:rPr>
              <a:t>秋思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范仲淹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物是人非事事休</a:t>
            </a:r>
            <a:r>
              <a:rPr lang="en-US" altLang="zh-CN" b="1" dirty="0">
                <a:solidFill>
                  <a:srgbClr val="008000"/>
                </a:solidFill>
              </a:rPr>
              <a:t>,</a:t>
            </a:r>
            <a:r>
              <a:rPr lang="zh-CN" altLang="en-US" b="1" dirty="0">
                <a:solidFill>
                  <a:srgbClr val="008000"/>
                </a:solidFill>
              </a:rPr>
              <a:t>欲语泪先流。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武陵春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李清照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故园东望路漫漫</a:t>
            </a:r>
            <a:r>
              <a:rPr lang="zh-CN" altLang="en-US" b="1" dirty="0" smtClean="0">
                <a:solidFill>
                  <a:srgbClr val="660066"/>
                </a:solidFill>
              </a:rPr>
              <a:t>，双</a:t>
            </a:r>
            <a:r>
              <a:rPr lang="zh-CN" altLang="en-US" b="1" dirty="0">
                <a:solidFill>
                  <a:srgbClr val="660066"/>
                </a:solidFill>
              </a:rPr>
              <a:t>袖龙钟泪</a:t>
            </a:r>
            <a:r>
              <a:rPr lang="zh-CN" altLang="en-US" b="1" dirty="0" smtClean="0">
                <a:solidFill>
                  <a:srgbClr val="660066"/>
                </a:solidFill>
              </a:rPr>
              <a:t>不干。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逢入京使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岑参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>
                <a:solidFill>
                  <a:srgbClr val="FF0000"/>
                </a:solidFill>
              </a:rPr>
              <a:t>春</a:t>
            </a:r>
            <a:r>
              <a:rPr lang="zh-CN" altLang="en-US" dirty="0" smtClean="0"/>
              <a:t>”为主题字 的诗词 </a:t>
            </a:r>
            <a:r>
              <a:rPr lang="en-US" altLang="zh-CN" dirty="0" smtClean="0"/>
              <a:t>5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79512" y="1268760"/>
            <a:ext cx="8784976" cy="5184576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疑怪昨宵春梦好，元是今朝斗草赢，笑从双脸生。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破阵子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晏殊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暂伴月将影，行乐须及春。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月下独酌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李白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锦江春色来天地，玉垒浮云变古今。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登楼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杜甫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才始送春归，又送君归去</a:t>
            </a:r>
            <a:r>
              <a:rPr lang="zh-CN" altLang="en-US" b="1" dirty="0" smtClean="0">
                <a:solidFill>
                  <a:srgbClr val="660066"/>
                </a:solidFill>
              </a:rPr>
              <a:t>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 smtClean="0">
                <a:solidFill>
                  <a:srgbClr val="660066"/>
                </a:solidFill>
              </a:rPr>
              <a:t>若</a:t>
            </a:r>
            <a:r>
              <a:rPr lang="zh-CN" altLang="en-US" b="1" dirty="0">
                <a:solidFill>
                  <a:srgbClr val="660066"/>
                </a:solidFill>
              </a:rPr>
              <a:t>到江南赶上春，千万和春</a:t>
            </a:r>
            <a:r>
              <a:rPr lang="zh-CN" altLang="en-US" b="1" dirty="0" smtClean="0">
                <a:solidFill>
                  <a:srgbClr val="660066"/>
                </a:solidFill>
              </a:rPr>
              <a:t>住。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卜算子</a:t>
            </a:r>
            <a:r>
              <a:rPr lang="en-US" altLang="zh-CN" b="1" dirty="0" smtClean="0">
                <a:solidFill>
                  <a:srgbClr val="660066"/>
                </a:solidFill>
              </a:rPr>
              <a:t>•</a:t>
            </a:r>
            <a:r>
              <a:rPr lang="zh-CN" altLang="en-US" b="1" dirty="0" smtClean="0">
                <a:solidFill>
                  <a:srgbClr val="660066"/>
                </a:solidFill>
              </a:rPr>
              <a:t>送</a:t>
            </a:r>
            <a:r>
              <a:rPr lang="zh-CN" altLang="en-US" b="1" dirty="0">
                <a:solidFill>
                  <a:srgbClr val="660066"/>
                </a:solidFill>
              </a:rPr>
              <a:t>鲍浩然之浙</a:t>
            </a:r>
            <a:r>
              <a:rPr lang="zh-CN" altLang="en-US" b="1" dirty="0" smtClean="0">
                <a:solidFill>
                  <a:srgbClr val="660066"/>
                </a:solidFill>
              </a:rPr>
              <a:t>东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王观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泪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乡泪客中尽，孤帆天际看。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早寒江上有怀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孟浩然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春蚕到死丝方尽</a:t>
            </a:r>
            <a:r>
              <a:rPr lang="zh-CN" altLang="en-US" b="1" dirty="0" smtClean="0">
                <a:solidFill>
                  <a:srgbClr val="FF0000"/>
                </a:solidFill>
              </a:rPr>
              <a:t>，蜡炬</a:t>
            </a:r>
            <a:r>
              <a:rPr lang="zh-CN" altLang="en-US" b="1" dirty="0">
                <a:solidFill>
                  <a:srgbClr val="FF0000"/>
                </a:solidFill>
              </a:rPr>
              <a:t>成灰泪始</a:t>
            </a:r>
            <a:r>
              <a:rPr lang="zh-CN" altLang="en-US" b="1" dirty="0" smtClean="0">
                <a:solidFill>
                  <a:srgbClr val="FF0000"/>
                </a:solidFill>
              </a:rPr>
              <a:t>干。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 smtClean="0">
                <a:solidFill>
                  <a:srgbClr val="FF0000"/>
                </a:solidFill>
              </a:rPr>
              <a:t>无题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李商隐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明月楼高休独倚，酒入愁肠，化作相思泪。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苏幕遮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范仲淹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歌罢仰天叹，四座泪纵横。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羌村三首（之三）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杜甫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泪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3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28800"/>
            <a:ext cx="8229600" cy="2880320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共看明月应垂泪，一夜乡心五处同。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望月有感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白居易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无限山河泪，谁言天地宽。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别云间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夏完淳</a:t>
            </a:r>
            <a:endParaRPr lang="en-US" altLang="zh-CN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愁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1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瀚海阑干百丈冰，愁云惨淡万里凝。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白雪歌送武判官归京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岑参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浩荡离愁白日</a:t>
            </a:r>
            <a:r>
              <a:rPr lang="zh-CN" altLang="en-US" b="1" dirty="0" smtClean="0">
                <a:solidFill>
                  <a:srgbClr val="FF0000"/>
                </a:solidFill>
              </a:rPr>
              <a:t>斜，吟</a:t>
            </a:r>
            <a:r>
              <a:rPr lang="zh-CN" altLang="en-US" b="1" dirty="0">
                <a:solidFill>
                  <a:srgbClr val="FF0000"/>
                </a:solidFill>
              </a:rPr>
              <a:t>鞭东指即天涯。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己亥杂诗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龚自珍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只恐双溪舴艋舟，载不动许多愁</a:t>
            </a:r>
            <a:r>
              <a:rPr lang="zh-CN" altLang="en-US" b="1" dirty="0" smtClean="0">
                <a:solidFill>
                  <a:srgbClr val="008000"/>
                </a:solidFill>
              </a:rPr>
              <a:t>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武陵春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李清照</a:t>
            </a:r>
            <a:endParaRPr lang="zh-CN" altLang="en-US" b="1" dirty="0" smtClean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我寄愁心与明月</a:t>
            </a:r>
            <a:r>
              <a:rPr lang="zh-CN" altLang="en-US" b="1" dirty="0" smtClean="0">
                <a:solidFill>
                  <a:srgbClr val="660066"/>
                </a:solidFill>
              </a:rPr>
              <a:t>，随</a:t>
            </a:r>
            <a:r>
              <a:rPr lang="zh-CN" altLang="en-US" b="1" dirty="0">
                <a:solidFill>
                  <a:srgbClr val="660066"/>
                </a:solidFill>
              </a:rPr>
              <a:t>风直到夜郎</a:t>
            </a:r>
            <a:r>
              <a:rPr lang="zh-CN" altLang="en-US" b="1" dirty="0" smtClean="0">
                <a:solidFill>
                  <a:srgbClr val="660066"/>
                </a:solidFill>
              </a:rPr>
              <a:t>西。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闻王昌龄左迁龙标遥有此寄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李白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489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愁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507288" cy="4525963"/>
          </a:xfrm>
        </p:spPr>
        <p:txBody>
          <a:bodyPr>
            <a:normAutofit fontScale="85000" lnSpcReduction="1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日暮乡关何处是</a:t>
            </a:r>
            <a:r>
              <a:rPr lang="zh-CN" altLang="en-US" b="1" dirty="0" smtClean="0">
                <a:solidFill>
                  <a:srgbClr val="0000CC"/>
                </a:solidFill>
              </a:rPr>
              <a:t>，烟波</a:t>
            </a:r>
            <a:r>
              <a:rPr lang="zh-CN" altLang="en-US" b="1" dirty="0">
                <a:solidFill>
                  <a:srgbClr val="0000CC"/>
                </a:solidFill>
              </a:rPr>
              <a:t>江上使人</a:t>
            </a:r>
            <a:r>
              <a:rPr lang="zh-CN" altLang="en-US" b="1" dirty="0" smtClean="0">
                <a:solidFill>
                  <a:srgbClr val="0000CC"/>
                </a:solidFill>
              </a:rPr>
              <a:t>愁。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>
                <a:solidFill>
                  <a:srgbClr val="0000CC"/>
                </a:solidFill>
              </a:rPr>
              <a:t>黄鹤楼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崔颢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抽刀断水水更流</a:t>
            </a:r>
            <a:r>
              <a:rPr lang="zh-CN" altLang="en-US" b="1" dirty="0" smtClean="0">
                <a:solidFill>
                  <a:srgbClr val="FF0000"/>
                </a:solidFill>
              </a:rPr>
              <a:t>，举杯</a:t>
            </a:r>
            <a:r>
              <a:rPr lang="zh-CN" altLang="en-US" b="1" dirty="0">
                <a:solidFill>
                  <a:srgbClr val="FF0000"/>
                </a:solidFill>
              </a:rPr>
              <a:t>消愁愁更</a:t>
            </a:r>
            <a:r>
              <a:rPr lang="zh-CN" altLang="en-US" b="1" dirty="0" smtClean="0">
                <a:solidFill>
                  <a:srgbClr val="FF0000"/>
                </a:solidFill>
              </a:rPr>
              <a:t>愁。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宣州谢朓楼饯别校书叔云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李白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晓镜但愁云鬓改</a:t>
            </a:r>
            <a:r>
              <a:rPr lang="zh-CN" altLang="en-US" b="1" dirty="0" smtClean="0">
                <a:solidFill>
                  <a:srgbClr val="008000"/>
                </a:solidFill>
              </a:rPr>
              <a:t>，夜</a:t>
            </a:r>
            <a:r>
              <a:rPr lang="zh-CN" altLang="en-US" b="1" dirty="0">
                <a:solidFill>
                  <a:srgbClr val="008000"/>
                </a:solidFill>
              </a:rPr>
              <a:t>吟应觉月光</a:t>
            </a:r>
            <a:r>
              <a:rPr lang="zh-CN" altLang="en-US" b="1" dirty="0" smtClean="0">
                <a:solidFill>
                  <a:srgbClr val="008000"/>
                </a:solidFill>
              </a:rPr>
              <a:t>寒。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 smtClean="0">
                <a:solidFill>
                  <a:srgbClr val="008000"/>
                </a:solidFill>
              </a:rPr>
              <a:t>无题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李商隐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剪不断，理还乱，是离愁，别是一般滋味在心头。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 smtClean="0">
                <a:solidFill>
                  <a:srgbClr val="660066"/>
                </a:solidFill>
              </a:rPr>
              <a:t>相见欢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李煜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7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91f489183c19ed6842a9ad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7"/>
          <a:stretch>
            <a:fillRect/>
          </a:stretch>
        </p:blipFill>
        <p:spPr bwMode="auto">
          <a:xfrm>
            <a:off x="0" y="-1826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856"/>
            <a:ext cx="8229600" cy="952872"/>
          </a:xfrm>
        </p:spPr>
        <p:txBody>
          <a:bodyPr/>
          <a:lstStyle/>
          <a:p>
            <a:r>
              <a:rPr lang="zh-CN" altLang="en-US" dirty="0"/>
              <a:t>以</a:t>
            </a:r>
            <a:r>
              <a:rPr lang="zh-CN" altLang="en-US" dirty="0" smtClean="0"/>
              <a:t>“</a:t>
            </a:r>
            <a:r>
              <a:rPr lang="zh-CN" altLang="en-US" dirty="0" smtClean="0">
                <a:solidFill>
                  <a:srgbClr val="FF0000"/>
                </a:solidFill>
              </a:rPr>
              <a:t>愁</a:t>
            </a:r>
            <a:r>
              <a:rPr lang="zh-CN" altLang="en-US" dirty="0" smtClean="0"/>
              <a:t>”为主题字 的诗词  </a:t>
            </a:r>
            <a:r>
              <a:rPr lang="en-US" altLang="zh-CN" dirty="0" smtClean="0"/>
              <a:t>2</a:t>
            </a:r>
            <a:endParaRPr lang="zh-CN" altLang="zh-CN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zh-CN" altLang="en-US" b="1" dirty="0">
                <a:solidFill>
                  <a:srgbClr val="0000CC"/>
                </a:solidFill>
              </a:rPr>
              <a:t>明月楼高休独倚，酒入愁肠，化作相思泪。</a:t>
            </a:r>
            <a:endParaRPr lang="en-US" altLang="zh-CN" b="1" dirty="0" smtClean="0">
              <a:solidFill>
                <a:srgbClr val="0000CC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00CC"/>
                </a:solidFill>
              </a:rPr>
              <a:t>——《</a:t>
            </a:r>
            <a:r>
              <a:rPr lang="zh-CN" altLang="en-US" b="1" dirty="0" smtClean="0">
                <a:solidFill>
                  <a:srgbClr val="0000CC"/>
                </a:solidFill>
              </a:rPr>
              <a:t>苏幕遮</a:t>
            </a:r>
            <a:r>
              <a:rPr lang="en-US" altLang="zh-CN" b="1" dirty="0" smtClean="0">
                <a:solidFill>
                  <a:srgbClr val="0000CC"/>
                </a:solidFill>
              </a:rPr>
              <a:t>》</a:t>
            </a:r>
            <a:r>
              <a:rPr lang="zh-CN" altLang="en-US" b="1" dirty="0" smtClean="0">
                <a:solidFill>
                  <a:srgbClr val="0000CC"/>
                </a:solidFill>
              </a:rPr>
              <a:t>范仲淹</a:t>
            </a:r>
            <a:endParaRPr lang="zh-CN" altLang="en-US" b="1" dirty="0">
              <a:solidFill>
                <a:srgbClr val="0000CC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FF0000"/>
                </a:solidFill>
              </a:rPr>
              <a:t>已是黄昏独自</a:t>
            </a:r>
            <a:r>
              <a:rPr lang="zh-CN" altLang="en-US" b="1" dirty="0" smtClean="0">
                <a:solidFill>
                  <a:srgbClr val="FF0000"/>
                </a:solidFill>
              </a:rPr>
              <a:t>愁，更</a:t>
            </a:r>
            <a:r>
              <a:rPr lang="zh-CN" altLang="en-US" b="1" dirty="0">
                <a:solidFill>
                  <a:srgbClr val="FF0000"/>
                </a:solidFill>
              </a:rPr>
              <a:t>著风和雨。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FF0000"/>
                </a:solidFill>
              </a:rPr>
              <a:t>——《</a:t>
            </a:r>
            <a:r>
              <a:rPr lang="zh-CN" altLang="en-US" b="1" dirty="0">
                <a:solidFill>
                  <a:srgbClr val="FF0000"/>
                </a:solidFill>
              </a:rPr>
              <a:t>卜算子</a:t>
            </a:r>
            <a:r>
              <a:rPr lang="en-US" altLang="zh-CN" b="1" dirty="0">
                <a:solidFill>
                  <a:srgbClr val="FF0000"/>
                </a:solidFill>
              </a:rPr>
              <a:t>•</a:t>
            </a:r>
            <a:r>
              <a:rPr lang="zh-CN" altLang="en-US" b="1" dirty="0">
                <a:solidFill>
                  <a:srgbClr val="FF0000"/>
                </a:solidFill>
              </a:rPr>
              <a:t>咏梅</a:t>
            </a:r>
            <a:r>
              <a:rPr lang="en-US" altLang="zh-CN" b="1" dirty="0" smtClean="0">
                <a:solidFill>
                  <a:srgbClr val="FF0000"/>
                </a:solidFill>
              </a:rPr>
              <a:t>》</a:t>
            </a:r>
            <a:r>
              <a:rPr lang="zh-CN" altLang="en-US" b="1" dirty="0" smtClean="0">
                <a:solidFill>
                  <a:srgbClr val="FF0000"/>
                </a:solidFill>
              </a:rPr>
              <a:t>陆游</a:t>
            </a:r>
            <a:endParaRPr lang="en-US" altLang="zh-CN" b="1" dirty="0" smtClean="0">
              <a:solidFill>
                <a:srgbClr val="FF0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008000"/>
                </a:solidFill>
              </a:rPr>
              <a:t>薄雾浓云愁永昼，瑞脑消金兽。</a:t>
            </a:r>
            <a:endParaRPr lang="en-US" altLang="zh-CN" b="1" dirty="0" smtClean="0">
              <a:solidFill>
                <a:srgbClr val="008000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008000"/>
                </a:solidFill>
              </a:rPr>
              <a:t>——《</a:t>
            </a:r>
            <a:r>
              <a:rPr lang="zh-CN" altLang="en-US" b="1" dirty="0">
                <a:solidFill>
                  <a:srgbClr val="008000"/>
                </a:solidFill>
              </a:rPr>
              <a:t>醉花阴</a:t>
            </a:r>
            <a:r>
              <a:rPr lang="en-US" altLang="zh-CN" b="1" dirty="0" smtClean="0">
                <a:solidFill>
                  <a:srgbClr val="008000"/>
                </a:solidFill>
              </a:rPr>
              <a:t>》</a:t>
            </a:r>
            <a:r>
              <a:rPr lang="zh-CN" altLang="en-US" b="1" dirty="0" smtClean="0">
                <a:solidFill>
                  <a:srgbClr val="008000"/>
                </a:solidFill>
              </a:rPr>
              <a:t>李清照</a:t>
            </a:r>
            <a:endParaRPr lang="zh-CN" altLang="en-US" b="1" dirty="0">
              <a:solidFill>
                <a:srgbClr val="008000"/>
              </a:solidFill>
            </a:endParaRPr>
          </a:p>
          <a:p>
            <a:pPr>
              <a:spcBef>
                <a:spcPts val="2400"/>
              </a:spcBef>
            </a:pPr>
            <a:r>
              <a:rPr lang="zh-CN" altLang="en-US" b="1" dirty="0">
                <a:solidFill>
                  <a:srgbClr val="660066"/>
                </a:solidFill>
              </a:rPr>
              <a:t>军听了军愁，民听了民怕。</a:t>
            </a:r>
            <a:endParaRPr lang="en-US" altLang="zh-CN" b="1" dirty="0" smtClean="0">
              <a:solidFill>
                <a:srgbClr val="660066"/>
              </a:solidFill>
            </a:endParaRPr>
          </a:p>
          <a:p>
            <a:pPr algn="r"/>
            <a:r>
              <a:rPr lang="en-US" altLang="zh-CN" b="1" dirty="0" smtClean="0">
                <a:solidFill>
                  <a:srgbClr val="660066"/>
                </a:solidFill>
              </a:rPr>
              <a:t>——《</a:t>
            </a:r>
            <a:r>
              <a:rPr lang="zh-CN" altLang="en-US" b="1" dirty="0">
                <a:solidFill>
                  <a:srgbClr val="660066"/>
                </a:solidFill>
              </a:rPr>
              <a:t>朝天子</a:t>
            </a:r>
            <a:r>
              <a:rPr lang="en-US" altLang="zh-CN" b="1" dirty="0">
                <a:solidFill>
                  <a:srgbClr val="660066"/>
                </a:solidFill>
              </a:rPr>
              <a:t>•</a:t>
            </a:r>
            <a:r>
              <a:rPr lang="zh-CN" altLang="en-US" b="1" dirty="0">
                <a:solidFill>
                  <a:srgbClr val="660066"/>
                </a:solidFill>
              </a:rPr>
              <a:t>咏喇叭</a:t>
            </a:r>
            <a:r>
              <a:rPr lang="en-US" altLang="zh-CN" b="1" dirty="0" smtClean="0">
                <a:solidFill>
                  <a:srgbClr val="660066"/>
                </a:solidFill>
              </a:rPr>
              <a:t>》</a:t>
            </a:r>
            <a:r>
              <a:rPr lang="zh-CN" altLang="en-US" b="1" dirty="0" smtClean="0">
                <a:solidFill>
                  <a:srgbClr val="660066"/>
                </a:solidFill>
              </a:rPr>
              <a:t>王磐</a:t>
            </a:r>
            <a:endParaRPr lang="zh-CN" altLang="en-US" b="1" dirty="0">
              <a:solidFill>
                <a:srgbClr val="6600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7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44450"/>
            <a:ext cx="9178925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图片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50" y="0"/>
            <a:ext cx="9224963" cy="691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标题 1"/>
          <p:cNvSpPr>
            <a:spLocks noGrp="1" noChangeArrowheads="1"/>
          </p:cNvSpPr>
          <p:nvPr>
            <p:ph type="title"/>
          </p:nvPr>
        </p:nvSpPr>
        <p:spPr>
          <a:xfrm>
            <a:off x="611188" y="2347913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z="6600" b="1" dirty="0" smtClean="0">
                <a:solidFill>
                  <a:srgbClr val="0000CC"/>
                </a:solidFill>
                <a:latin typeface="方正舒体" pitchFamily="2" charset="-122"/>
                <a:ea typeface="方正舒体" pitchFamily="2" charset="-122"/>
                <a:sym typeface="Arial" pitchFamily="34" charset="0"/>
              </a:rPr>
              <a:t>生活</a:t>
            </a:r>
            <a:r>
              <a:rPr lang="zh-CN" altLang="en-US" sz="6600" b="1" dirty="0" smtClean="0">
                <a:solidFill>
                  <a:srgbClr val="0000CC"/>
                </a:solidFill>
                <a:latin typeface="方正舒体" pitchFamily="2" charset="-122"/>
                <a:ea typeface="方正舒体" pitchFamily="2" charset="-122"/>
              </a:rPr>
              <a:t>何处</a:t>
            </a:r>
            <a:r>
              <a:rPr lang="zh-CN" altLang="en-US" sz="6600" b="1" dirty="0" smtClean="0">
                <a:solidFill>
                  <a:srgbClr val="0000CC"/>
                </a:solidFill>
                <a:latin typeface="方正舒体" pitchFamily="2" charset="-122"/>
                <a:ea typeface="方正舒体" pitchFamily="2" charset="-122"/>
              </a:rPr>
              <a:t>不诗意？</a:t>
            </a:r>
            <a:endParaRPr lang="zh-CN" altLang="en-US" sz="6600" b="1" dirty="0" smtClean="0">
              <a:solidFill>
                <a:srgbClr val="0000CC"/>
              </a:solidFill>
              <a:latin typeface="方正舒体" pitchFamily="2" charset="-122"/>
              <a:ea typeface="方正舒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65976677"/>
      </p:ext>
    </p:extLst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1117</TotalTime>
  <Words>1999</Words>
  <Application>Microsoft Office PowerPoint</Application>
  <PresentationFormat>全屏显示(4:3)</PresentationFormat>
  <Paragraphs>210</Paragraphs>
  <Slides>26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龙腾四海</vt:lpstr>
      <vt:lpstr>PowerPoint 演示文稿</vt:lpstr>
      <vt:lpstr>以“酒”为主题字 的诗词  1</vt:lpstr>
      <vt:lpstr>以“酒”为主题字 的诗词  3</vt:lpstr>
      <vt:lpstr>以“酒”为主题字 的诗词  2</vt:lpstr>
      <vt:lpstr>以“酒”为主题字 的诗词  4</vt:lpstr>
      <vt:lpstr>以“花”为主题字 的诗词  1</vt:lpstr>
      <vt:lpstr>以“花”为主题字 的诗词  2</vt:lpstr>
      <vt:lpstr>以“花”为主题字 的诗词  3</vt:lpstr>
      <vt:lpstr>以“花”为主题字 的诗词  4</vt:lpstr>
      <vt:lpstr>以“花”为主题字 的诗词  5</vt:lpstr>
      <vt:lpstr>以“花”为主题字 的诗词  6</vt:lpstr>
      <vt:lpstr>以“草”为主题字 的诗词  1</vt:lpstr>
      <vt:lpstr>以“草”为主题字 的诗词  2</vt:lpstr>
      <vt:lpstr>以“草”为主题字 的诗词  3</vt:lpstr>
      <vt:lpstr>以“春”为主题字 的诗词  1</vt:lpstr>
      <vt:lpstr>以“春”为主题字 的诗词  2</vt:lpstr>
      <vt:lpstr>以“春”为主题字 的诗词  3</vt:lpstr>
      <vt:lpstr>以“春”为主题字 的诗词  4</vt:lpstr>
      <vt:lpstr>以“泪”为主题字 的诗词  1</vt:lpstr>
      <vt:lpstr>以“春”为主题字 的诗词 5</vt:lpstr>
      <vt:lpstr>以“泪”为主题字 的诗词  2</vt:lpstr>
      <vt:lpstr>以“泪”为主题字 的诗词  3</vt:lpstr>
      <vt:lpstr>以“愁”为主题字 的诗词  1</vt:lpstr>
      <vt:lpstr>以“愁”为主题字 的诗词  2</vt:lpstr>
      <vt:lpstr>以“愁”为主题字 的诗词  2</vt:lpstr>
      <vt:lpstr>生活何处不诗意？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app</dc:creator>
  <cp:lastModifiedBy>app</cp:lastModifiedBy>
  <cp:revision>47</cp:revision>
  <dcterms:created xsi:type="dcterms:W3CDTF">2017-04-09T07:39:09Z</dcterms:created>
  <dcterms:modified xsi:type="dcterms:W3CDTF">2017-04-28T06:21:23Z</dcterms:modified>
</cp:coreProperties>
</file>