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32"/>
  </p:notesMasterIdLst>
  <p:sldIdLst>
    <p:sldId id="256" r:id="rId2"/>
    <p:sldId id="271" r:id="rId3"/>
    <p:sldId id="278" r:id="rId4"/>
    <p:sldId id="280" r:id="rId5"/>
    <p:sldId id="264" r:id="rId6"/>
    <p:sldId id="279" r:id="rId7"/>
    <p:sldId id="272" r:id="rId8"/>
    <p:sldId id="262" r:id="rId9"/>
    <p:sldId id="257" r:id="rId10"/>
    <p:sldId id="258" r:id="rId11"/>
    <p:sldId id="267" r:id="rId12"/>
    <p:sldId id="259" r:id="rId13"/>
    <p:sldId id="260" r:id="rId14"/>
    <p:sldId id="265" r:id="rId15"/>
    <p:sldId id="276" r:id="rId16"/>
    <p:sldId id="268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CF9D2-82C9-42C9-B942-BB689C35BC7F}" type="datetimeFigureOut">
              <a:rPr lang="zh-CN" altLang="en-US" smtClean="0"/>
              <a:t>2018/9/6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C4070-CE26-48AD-A803-B89F603AE2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636691-DB48-4220-8A99-99EDF8C7240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45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45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45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45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45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93F7E0-FF71-4739-A79F-6F4303C786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91057-2E59-45C1-9C47-0A7BBCD47E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FDF87-AADC-4D26-997A-7533B5A22E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BB85B-8F37-479B-B7AB-E9A871E2CC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FE3F5-EEBD-4B2C-9026-1AD0CD3D50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EB18F-5AB4-4756-B3B5-459B9CA8F9D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31CE9-C631-4872-9EBA-27E98A6333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35B08-9915-48DA-BDBE-AA2004D8576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50EC7-716B-451E-8292-BE157A482E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2AA00-C1E1-49E3-B0E7-B2955B7CC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297AD-858D-482A-B4E9-D249A6BBF0F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34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C9091DD-24D7-4DE2-A6D4-8A1CE6CB80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2359;&#29366;&#22266;&#20307;&#33647;&#21697;&#30340;&#21462;&#29992;.r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4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31881;&#26411;&#29366;&#22266;&#20307;&#33647;&#21697;&#30340;&#21462;&#29992;.rm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0542;&#20498;&#28082;&#20307;&#33647;&#21697;.r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4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8082;&#20307;&#30340;&#20542;&#20498;1.mpe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37327;&#21462;&#28082;&#20307;&#33647;&#21697;.r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5" Type="http://schemas.openxmlformats.org/officeDocument/2006/relationships/image" Target="../media/image12.png"/><Relationship Id="rId4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1462;&#19968;&#23450;&#37327;&#30340;&#28082;&#20307;2.mpe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8404;&#31649;&#21462;&#21462;&#28082;&#20307;&#33647;&#21697;.r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5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1462;&#23569;&#37327;&#28082;&#20307;3.mpeg" TargetMode="Externa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8082;&#20307;&#33647;&#21697;&#30340;&#21462;&#29992;/&#21462;&#23569;&#37327;&#28082;&#20307;3.mpeg" TargetMode="External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1&#35838;&#26102;%20&#33647;&#21697;&#30340;&#21462;&#29992;/&#22266;&#20307;&#33647;&#21697;&#30340;&#21462;&#29992;/&#22266;&#20307;&#33647;&#21697;&#30340;&#21462;&#29992;.mpe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37202;&#31934;&#28783;&#19982;&#29992;&#37202;&#31934;&#28783;&#21152;&#28909;.rm" TargetMode="External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2&#35838;&#26102;&#20043;&#19968;%20%20&#29289;&#36136;&#30340;&#21152;&#28909;/&#37202;&#31934;&#28783;&#30340;&#20351;&#29992;&#26041;&#27861;/&#37202;&#31934;&#28783;&#30340;&#20351;&#29992;&#26041;&#27861;.mpe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2&#35838;&#26102;&#20043;&#19968;%20%20&#29289;&#36136;&#30340;&#21152;&#28909;/&#37202;&#31934;&#28783;&#30340;&#20351;&#29992;&#26041;&#27861;/&#37202;&#31934;&#28783;&#30340;&#20351;&#29992;&#26041;&#27861;.mpeg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2&#35838;&#26102;&#20043;&#19968;%20%20&#29289;&#36136;&#30340;&#21152;&#28909;/&#37202;&#31934;&#28783;&#30340;&#20351;&#29992;&#26041;&#27861;/&#37202;&#31934;&#28783;&#30340;&#20351;&#29992;&#26041;&#27861;.mpeg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2&#35838;&#26102;&#20043;&#19968;%20%20&#29289;&#36136;&#30340;&#21152;&#28909;/&#37202;&#31934;&#28783;&#30340;&#20351;&#29992;&#26041;&#27861;/&#37202;&#31934;&#28783;&#30340;&#20351;&#29992;&#26041;&#27861;.mpe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2&#35838;&#26102;&#20043;&#19968;%20%20&#29289;&#36136;&#30340;&#21152;&#28909;/&#37202;&#31934;&#28783;&#30340;&#20351;&#29992;&#26041;&#27861;/&#37202;&#31934;&#28783;&#30340;&#20351;&#29992;&#26041;&#27861;.mpe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2&#35838;&#26102;&#20043;&#19968;%20%20&#29289;&#36136;&#30340;&#21152;&#28909;/&#37202;&#31934;&#28783;&#30340;&#20351;&#29992;&#26041;&#27861;/&#37202;&#31934;&#28783;&#30340;&#20351;&#29992;&#26041;&#27861;.mpeg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E:\&#35013;&#32622;&#30340;&#27668;&#23494;&#24615;&#26816;&#26597;\&#35013;&#32622;&#30340;&#27668;&#23494;&#24615;&#26816;&#26597;.mpg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0202;&#22120;&#30340;&#27927;&#28068;.rm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../../../../&#20061;&#24180;&#32423;&#21270;&#23398;&#19978;&#20876;&#36164;&#28304;/&#31532;&#19968;&#21333;&#20803;%20%20&#36208;&#36827;&#21270;&#23398;&#19990;&#30028;/&#35838;&#39064;3%20%20&#36208;&#36827;&#21270;&#23398;&#23454;&#39564;&#23460;/&#31532;2&#35838;&#26102;&#20043;&#20108;%20%20&#27927;&#28068;&#20202;&#22120;/&#25391;&#33633;&#25805;&#20316;.mpe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http://blog.oeeee.com/aspspaw/UploadFile/2007818165928679.bmp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http://blog.oeeee.com/aspspaw/UploadFile/200781817032297.bmp" TargetMode="Externa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20140310_1735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2088" y="1916113"/>
            <a:ext cx="6121400" cy="4591050"/>
          </a:xfrm>
          <a:prstGeom prst="rect">
            <a:avLst/>
          </a:prstGeom>
          <a:noFill/>
        </p:spPr>
      </p:pic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7942263" y="3035300"/>
            <a:ext cx="733425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</a:rPr>
              <a:t>化学</a:t>
            </a:r>
            <a:r>
              <a:rPr lang="zh-CN" altLang="en-US" sz="3600">
                <a:solidFill>
                  <a:srgbClr val="FF0000"/>
                </a:solidFill>
              </a:rPr>
              <a:t>实验室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454025" y="2276475"/>
            <a:ext cx="733425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中山大学附属中学</a:t>
            </a:r>
          </a:p>
        </p:txBody>
      </p:sp>
      <p:sp>
        <p:nvSpPr>
          <p:cNvPr id="6" name="WordArt 29"/>
          <p:cNvSpPr>
            <a:spLocks noChangeArrowheads="1" noChangeShapeType="1" noTextEdit="1"/>
          </p:cNvSpPr>
          <p:nvPr/>
        </p:nvSpPr>
        <p:spPr bwMode="auto">
          <a:xfrm>
            <a:off x="1000100" y="714356"/>
            <a:ext cx="7172350" cy="8016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 </a:t>
            </a:r>
            <a:r>
              <a:rPr lang="zh-CN" altLang="en-U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  <a:endParaRPr lang="zh-CN" altLang="en-U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617532" y="5214950"/>
            <a:ext cx="8312186" cy="955675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学习化学的一个重要途径是科学探究</a:t>
            </a:r>
            <a:r>
              <a:rPr lang="zh-CN" altLang="en-US" sz="2800" dirty="0" smtClean="0">
                <a:solidFill>
                  <a:schemeClr val="bg1"/>
                </a:solidFill>
              </a:rPr>
              <a:t>，而</a:t>
            </a:r>
            <a:r>
              <a:rPr lang="zh-CN" altLang="en-US" sz="2800" dirty="0">
                <a:solidFill>
                  <a:schemeClr val="bg1"/>
                </a:solidFill>
              </a:rPr>
              <a:t>实验是科学探究的重要手段。</a:t>
            </a: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2643174" y="1000108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dirty="0" smtClean="0">
                <a:solidFill>
                  <a:srgbClr val="FF0000"/>
                </a:solidFill>
              </a:rPr>
              <a:t>学习目标</a:t>
            </a:r>
            <a:r>
              <a:rPr lang="en-US" altLang="zh-CN" sz="3200" dirty="0" smtClean="0">
                <a:solidFill>
                  <a:srgbClr val="FF0000"/>
                </a:solidFill>
              </a:rPr>
              <a:t>】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42976" y="2643182"/>
            <a:ext cx="7143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、知道如何取用</a:t>
            </a:r>
            <a:r>
              <a:rPr lang="zh-CN" altLang="en-US" sz="2800" dirty="0" smtClean="0"/>
              <a:t>药品和怎样给物质</a:t>
            </a:r>
            <a:r>
              <a:rPr lang="zh-CN" altLang="en-US" sz="2800" dirty="0" smtClean="0"/>
              <a:t>加热，</a:t>
            </a:r>
            <a:endParaRPr lang="zh-CN" altLang="en-US" sz="2800" dirty="0"/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89036" y="2000240"/>
            <a:ext cx="53117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、了解化学实验室一些</a:t>
            </a:r>
            <a:r>
              <a:rPr lang="zh-CN" altLang="en-US" sz="2800" dirty="0" smtClean="0"/>
              <a:t>规则，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1142976" y="4286256"/>
            <a:ext cx="5203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00"/>
                </a:solidFill>
              </a:rPr>
              <a:t>4</a:t>
            </a:r>
            <a:r>
              <a:rPr lang="zh-CN" altLang="en-US" sz="2800" dirty="0" smtClean="0">
                <a:solidFill>
                  <a:srgbClr val="000000"/>
                </a:solidFill>
              </a:rPr>
              <a:t>、</a:t>
            </a:r>
            <a:r>
              <a:rPr lang="zh-CN" altLang="en-US" sz="2800" dirty="0" smtClean="0">
                <a:solidFill>
                  <a:srgbClr val="000000"/>
                </a:solidFill>
              </a:rPr>
              <a:t>知道仪器的洗涤方法。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168398" y="3429000"/>
            <a:ext cx="75470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rgbClr val="000000"/>
                </a:solidFill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</a:rPr>
              <a:t>、</a:t>
            </a:r>
            <a:r>
              <a:rPr lang="zh-CN" altLang="en-US" sz="2800" dirty="0" smtClean="0">
                <a:solidFill>
                  <a:srgbClr val="000000"/>
                </a:solidFill>
              </a:rPr>
              <a:t>熟悉一些常见仪器的使用和仪器的连接，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图1-21　常用化学实验仪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500043"/>
            <a:ext cx="7358114" cy="5383102"/>
          </a:xfrm>
          <a:prstGeom prst="rect">
            <a:avLst/>
          </a:prstGeom>
          <a:noFill/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2299172" y="6000768"/>
            <a:ext cx="48445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常用实验仪器</a:t>
            </a:r>
            <a:r>
              <a:rPr lang="zh-CN" altLang="en-US" sz="2800" dirty="0" smtClean="0">
                <a:solidFill>
                  <a:srgbClr val="FF0000"/>
                </a:solidFill>
              </a:rPr>
              <a:t>（具体见</a:t>
            </a:r>
            <a:r>
              <a:rPr lang="en-US" altLang="zh-CN" sz="2800" dirty="0" smtClean="0">
                <a:solidFill>
                  <a:srgbClr val="FF0000"/>
                </a:solidFill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151</a:t>
            </a:r>
            <a:r>
              <a:rPr lang="zh-CN" altLang="en-US" sz="2800" dirty="0" smtClean="0">
                <a:solidFill>
                  <a:srgbClr val="FF0000"/>
                </a:solidFill>
              </a:rPr>
              <a:t>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71472" y="2297769"/>
            <a:ext cx="259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1. 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反应仪器      </a:t>
            </a:r>
          </a:p>
        </p:txBody>
      </p:sp>
      <p:sp>
        <p:nvSpPr>
          <p:cNvPr id="17413" name="AutoShape 5"/>
          <p:cNvSpPr>
            <a:spLocks/>
          </p:cNvSpPr>
          <p:nvPr/>
        </p:nvSpPr>
        <p:spPr bwMode="auto">
          <a:xfrm>
            <a:off x="2666960" y="2169561"/>
            <a:ext cx="214314" cy="720000"/>
          </a:xfrm>
          <a:prstGeom prst="leftBrace">
            <a:avLst>
              <a:gd name="adj1" fmla="val 58333"/>
              <a:gd name="adj2" fmla="val 50000"/>
            </a:avLst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871758" y="2019640"/>
            <a:ext cx="5562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Times New Roman" pitchFamily="18" charset="0"/>
              </a:rPr>
              <a:t>可</a:t>
            </a: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直接</a:t>
            </a:r>
            <a:r>
              <a:rPr kumimoji="1" lang="zh-CN" altLang="en-US" sz="2400" b="1" dirty="0">
                <a:latin typeface="Times New Roman" pitchFamily="18" charset="0"/>
              </a:rPr>
              <a:t>加热的：试管、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</a:rPr>
              <a:t>蒸发皿、</a:t>
            </a:r>
            <a:r>
              <a:rPr kumimoji="1" lang="zh-CN" altLang="en-US" sz="2400" b="1" dirty="0">
                <a:latin typeface="Times New Roman" pitchFamily="18" charset="0"/>
              </a:rPr>
              <a:t>燃烧匙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Times New Roman" pitchFamily="18" charset="0"/>
              </a:rPr>
              <a:t>能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</a:rPr>
              <a:t>间接</a:t>
            </a:r>
            <a:r>
              <a:rPr kumimoji="1" lang="zh-CN" altLang="en-US" sz="2400" b="1" dirty="0">
                <a:latin typeface="Times New Roman" pitchFamily="18" charset="0"/>
              </a:rPr>
              <a:t>加热的：烧杯、</a:t>
            </a: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烧瓶、</a:t>
            </a:r>
            <a:r>
              <a:rPr kumimoji="1" lang="zh-CN" altLang="en-US" sz="2400" b="1" dirty="0">
                <a:latin typeface="Times New Roman" pitchFamily="18" charset="0"/>
              </a:rPr>
              <a:t>锥形瓶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71472" y="3170268"/>
            <a:ext cx="259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2. 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存放仪器      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71472" y="3749683"/>
            <a:ext cx="259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Times New Roman" pitchFamily="18" charset="0"/>
              </a:rPr>
              <a:t>3.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加热仪器      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71472" y="4392625"/>
            <a:ext cx="259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Times New Roman" pitchFamily="18" charset="0"/>
              </a:rPr>
              <a:t>4.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计量仪器      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71472" y="5035567"/>
            <a:ext cx="259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Times New Roman" pitchFamily="18" charset="0"/>
              </a:rPr>
              <a:t>5.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取用仪器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571472" y="5683271"/>
            <a:ext cx="259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Times New Roman" pitchFamily="18" charset="0"/>
              </a:rPr>
              <a:t>6.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其他仪器      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2867004" y="3178179"/>
            <a:ext cx="5848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广口瓶、 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</a:rPr>
              <a:t>细口瓶、 滴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瓶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kumimoji="1"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集气瓶</a:t>
            </a:r>
            <a:endParaRPr kumimoji="1" lang="zh-CN" altLang="en-US" sz="24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2905076" y="3749683"/>
            <a:ext cx="143827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Times New Roman" pitchFamily="18" charset="0"/>
              </a:rPr>
              <a:t>酒精灯</a:t>
            </a: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2881274" y="4392625"/>
            <a:ext cx="290517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Times New Roman" pitchFamily="18" charset="0"/>
              </a:rPr>
              <a:t>托盘天平、量筒</a:t>
            </a: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2957474" y="5035567"/>
            <a:ext cx="510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Times New Roman" pitchFamily="18" charset="0"/>
              </a:rPr>
              <a:t>镊子、药匙、胶头</a:t>
            </a:r>
            <a:r>
              <a:rPr kumimoji="1" lang="zh-CN" altLang="en-US" sz="2400" b="1" dirty="0" smtClean="0">
                <a:latin typeface="Times New Roman" pitchFamily="18" charset="0"/>
              </a:rPr>
              <a:t>滴管</a:t>
            </a:r>
            <a:endParaRPr kumimoji="1" lang="zh-CN" altLang="en-US" sz="2400" b="1" dirty="0">
              <a:latin typeface="Times New Roman" pitchFamily="18" charset="0"/>
            </a:endParaRP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2809836" y="5607071"/>
            <a:ext cx="590556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200" b="1" dirty="0">
                <a:latin typeface="Times New Roman" pitchFamily="18" charset="0"/>
              </a:rPr>
              <a:t>漏斗、长颈漏斗</a:t>
            </a:r>
            <a:r>
              <a:rPr kumimoji="1" lang="zh-CN" altLang="en-US" sz="2200" b="1" dirty="0" smtClean="0">
                <a:latin typeface="Times New Roman" pitchFamily="18" charset="0"/>
              </a:rPr>
              <a:t>、分液漏斗、试管</a:t>
            </a:r>
            <a:r>
              <a:rPr kumimoji="1" lang="zh-CN" altLang="en-US" sz="2200" b="1" dirty="0">
                <a:latin typeface="Times New Roman" pitchFamily="18" charset="0"/>
              </a:rPr>
              <a:t>夹、铁架台、坩埚钳、石棉网、玻璃棒、水槽、试管刷</a:t>
            </a:r>
            <a:r>
              <a:rPr kumimoji="1" lang="zh-CN" altLang="en-US" sz="2200" b="1" dirty="0" smtClean="0">
                <a:latin typeface="Times New Roman" pitchFamily="18" charset="0"/>
              </a:rPr>
              <a:t>、试管</a:t>
            </a:r>
            <a:r>
              <a:rPr kumimoji="1" lang="zh-CN" altLang="en-US" sz="2200" b="1" dirty="0">
                <a:latin typeface="Times New Roman" pitchFamily="18" charset="0"/>
              </a:rPr>
              <a:t>架</a:t>
            </a:r>
          </a:p>
        </p:txBody>
      </p:sp>
      <p:sp>
        <p:nvSpPr>
          <p:cNvPr id="17" name="矩形 16"/>
          <p:cNvSpPr/>
          <p:nvPr/>
        </p:nvSpPr>
        <p:spPr>
          <a:xfrm>
            <a:off x="1276736" y="1058275"/>
            <a:ext cx="6555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0000FF"/>
                </a:solidFill>
              </a:rPr>
              <a:t>****常用实验仪器</a:t>
            </a:r>
            <a:r>
              <a:rPr lang="zh-CN" altLang="en-US" sz="3200" dirty="0" smtClean="0">
                <a:solidFill>
                  <a:srgbClr val="FF0000"/>
                </a:solidFill>
              </a:rPr>
              <a:t>（具体见</a:t>
            </a:r>
            <a:r>
              <a:rPr lang="en-US" altLang="zh-CN" sz="3200" dirty="0" smtClean="0">
                <a:solidFill>
                  <a:srgbClr val="FF0000"/>
                </a:solidFill>
              </a:rPr>
              <a:t>P</a:t>
            </a:r>
            <a:r>
              <a:rPr lang="en-US" altLang="zh-CN" sz="3200" baseline="-25000" dirty="0" smtClean="0">
                <a:solidFill>
                  <a:srgbClr val="FF0000"/>
                </a:solidFill>
              </a:rPr>
              <a:t>151</a:t>
            </a:r>
            <a:r>
              <a:rPr lang="zh-CN" altLang="en-US" sz="3200" dirty="0" smtClean="0">
                <a:solidFill>
                  <a:srgbClr val="FF0000"/>
                </a:solidFill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utoUpdateAnimBg="0"/>
      <p:bldP spid="17413" grpId="0" animBg="1"/>
      <p:bldP spid="17414" grpId="0" autoUpdateAnimBg="0"/>
      <p:bldP spid="17415" grpId="0" autoUpdateAnimBg="0"/>
      <p:bldP spid="17416" grpId="0" autoUpdateAnimBg="0"/>
      <p:bldP spid="17417" grpId="0" autoUpdateAnimBg="0"/>
      <p:bldP spid="17418" grpId="0" autoUpdateAnimBg="0"/>
      <p:bldP spid="17419" grpId="0" autoUpdateAnimBg="0"/>
      <p:bldP spid="17420" grpId="0" autoUpdateAnimBg="0"/>
      <p:bldP spid="17421" grpId="0" autoUpdateAnimBg="0"/>
      <p:bldP spid="17422" grpId="0" autoUpdateAnimBg="0"/>
      <p:bldP spid="17423" grpId="0" autoUpdateAnimBg="0"/>
      <p:bldP spid="1742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31913" y="1125538"/>
            <a:ext cx="3168650" cy="528637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Comic Sans MS" pitchFamily="66" charset="0"/>
              </a:rPr>
              <a:t>化学实验室规则：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68313" y="2349500"/>
            <a:ext cx="84963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、进实验室：脚步要轻，说话低声。</a:t>
            </a: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、实 验 前：预习内容，了解目的，明确步骤。</a:t>
            </a: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、实 验 时：检查用品，听从指挥，爱护仪器，节约药品，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宋体" pitchFamily="2" charset="-122"/>
              </a:rPr>
              <a:t>             细心观察，准确记录，注意安全，保持整洁。</a:t>
            </a: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4</a:t>
            </a:r>
            <a:r>
              <a:rPr lang="zh-CN" altLang="en-US" dirty="0">
                <a:latin typeface="宋体" pitchFamily="2" charset="-122"/>
              </a:rPr>
              <a:t>、实 验 后：回收废物，洗净仪器，摆好用品，注意环保；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宋体" pitchFamily="2" charset="-122"/>
              </a:rPr>
              <a:t>             根据原始记录，写好实验报告。</a:t>
            </a: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5</a:t>
            </a:r>
            <a:r>
              <a:rPr lang="zh-CN" altLang="en-US" dirty="0">
                <a:latin typeface="宋体" pitchFamily="2" charset="-122"/>
              </a:rPr>
              <a:t>、出实验室：摆好凳子，检查水电是否关闭。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331912" y="1125538"/>
            <a:ext cx="4240219" cy="523220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 smtClean="0">
                <a:solidFill>
                  <a:schemeClr val="bg1"/>
                </a:solidFill>
                <a:latin typeface="Comic Sans MS" pitchFamily="66" charset="0"/>
              </a:rPr>
              <a:t>邓老师的实验习惯要求：</a:t>
            </a:r>
            <a:endParaRPr lang="zh-CN" altLang="en-US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2383689"/>
            <a:ext cx="6567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、实验过程中禁止大声喧哗和随意走动位置，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3026631"/>
            <a:ext cx="40927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、桌面整洁、干净、干燥，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85786" y="3741011"/>
            <a:ext cx="7805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、仪器摆放至靠近身体部位进行实验，不要站着实验，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85786" y="5098333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5</a:t>
            </a:r>
            <a:r>
              <a:rPr lang="zh-CN" altLang="en-US" dirty="0" smtClean="0"/>
              <a:t>、 实验中的垃圾一律放在垃圾碗中，课后倒入垃圾桶</a:t>
            </a:r>
            <a:endParaRPr lang="en-US" altLang="zh-CN" dirty="0" smtClean="0"/>
          </a:p>
          <a:p>
            <a:r>
              <a:rPr lang="en-US" altLang="zh-CN" dirty="0" smtClean="0"/>
              <a:t>       </a:t>
            </a:r>
            <a:r>
              <a:rPr lang="zh-CN" altLang="en-US" dirty="0" smtClean="0"/>
              <a:t>中，没有经过老师允许，不可以</a:t>
            </a:r>
            <a:r>
              <a:rPr lang="zh-CN" altLang="en-US" smtClean="0"/>
              <a:t>倒入下水道。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85786" y="4455391"/>
            <a:ext cx="2855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、节约使用药品，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187450" y="1216025"/>
            <a:ext cx="4122738" cy="528638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实验室化学药品取用规则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808038" y="2217738"/>
            <a:ext cx="780534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、不能用手</a:t>
            </a:r>
            <a:r>
              <a:rPr lang="zh-CN" altLang="en-US" dirty="0">
                <a:solidFill>
                  <a:srgbClr val="0000FF"/>
                </a:solidFill>
              </a:rPr>
              <a:t>接触</a:t>
            </a:r>
            <a:r>
              <a:rPr lang="zh-CN" altLang="en-US" dirty="0"/>
              <a:t>药品，不要把鼻孔</a:t>
            </a:r>
            <a:r>
              <a:rPr lang="zh-CN" altLang="en-US" dirty="0">
                <a:solidFill>
                  <a:srgbClr val="0000FF"/>
                </a:solidFill>
              </a:rPr>
              <a:t>凑</a:t>
            </a:r>
            <a:r>
              <a:rPr lang="zh-CN" altLang="en-US" dirty="0"/>
              <a:t>到容器口闻药品</a:t>
            </a:r>
          </a:p>
          <a:p>
            <a:r>
              <a:rPr lang="zh-CN" altLang="en-US" dirty="0"/>
              <a:t>      的气味，不得</a:t>
            </a:r>
            <a:r>
              <a:rPr lang="zh-CN" altLang="en-US" dirty="0">
                <a:solidFill>
                  <a:srgbClr val="0000FF"/>
                </a:solidFill>
              </a:rPr>
              <a:t>尝</a:t>
            </a:r>
            <a:r>
              <a:rPr lang="zh-CN" altLang="en-US" dirty="0"/>
              <a:t>任何药品的味道。</a:t>
            </a:r>
          </a:p>
          <a:p>
            <a:endParaRPr lang="zh-CN" altLang="en-US" dirty="0"/>
          </a:p>
          <a:p>
            <a:r>
              <a:rPr lang="en-US" altLang="zh-CN" dirty="0"/>
              <a:t>2</a:t>
            </a:r>
            <a:r>
              <a:rPr lang="zh-CN" altLang="en-US" dirty="0"/>
              <a:t>、注意节约药品。应严格按实验规定的用量取用药品。</a:t>
            </a:r>
          </a:p>
          <a:p>
            <a:r>
              <a:rPr lang="zh-CN" altLang="en-US" dirty="0"/>
              <a:t>      如果没有说明用量，</a:t>
            </a:r>
            <a:r>
              <a:rPr lang="zh-CN" altLang="en-US" dirty="0">
                <a:solidFill>
                  <a:srgbClr val="0000FF"/>
                </a:solidFill>
              </a:rPr>
              <a:t>液体：</a:t>
            </a:r>
            <a:r>
              <a:rPr lang="zh-CN" altLang="en-US" dirty="0">
                <a:solidFill>
                  <a:srgbClr val="FF0000"/>
                </a:solidFill>
              </a:rPr>
              <a:t>取</a:t>
            </a:r>
            <a:r>
              <a:rPr lang="en-US" altLang="zh-CN" dirty="0">
                <a:solidFill>
                  <a:srgbClr val="FF0000"/>
                </a:solidFill>
              </a:rPr>
              <a:t>1-2mL</a:t>
            </a:r>
            <a:r>
              <a:rPr lang="zh-CN" altLang="en-US" dirty="0"/>
              <a:t>；</a:t>
            </a:r>
            <a:r>
              <a:rPr lang="zh-CN" altLang="en-US" dirty="0">
                <a:solidFill>
                  <a:srgbClr val="0000FF"/>
                </a:solidFill>
              </a:rPr>
              <a:t>固体：</a:t>
            </a:r>
            <a:r>
              <a:rPr lang="zh-CN" altLang="en-US" dirty="0">
                <a:solidFill>
                  <a:srgbClr val="FF0000"/>
                </a:solidFill>
              </a:rPr>
              <a:t>盖满</a:t>
            </a:r>
          </a:p>
          <a:p>
            <a:r>
              <a:rPr lang="zh-CN" altLang="en-US" dirty="0">
                <a:solidFill>
                  <a:srgbClr val="FF0000"/>
                </a:solidFill>
              </a:rPr>
              <a:t>      试管底部</a:t>
            </a:r>
            <a:r>
              <a:rPr lang="zh-CN" altLang="en-US" dirty="0"/>
              <a:t>。</a:t>
            </a:r>
          </a:p>
          <a:p>
            <a:endParaRPr lang="zh-CN" altLang="en-US" dirty="0"/>
          </a:p>
          <a:p>
            <a:r>
              <a:rPr lang="en-US" altLang="zh-CN" dirty="0"/>
              <a:t>3</a:t>
            </a:r>
            <a:r>
              <a:rPr lang="zh-CN" altLang="en-US" dirty="0"/>
              <a:t>、实验剩余药品</a:t>
            </a:r>
            <a:r>
              <a:rPr lang="zh-CN" altLang="en-US" dirty="0">
                <a:solidFill>
                  <a:srgbClr val="FF0000"/>
                </a:solidFill>
              </a:rPr>
              <a:t>既不能放回原瓶，也不要随意丢弃</a:t>
            </a:r>
            <a:r>
              <a:rPr lang="zh-CN" altLang="en-US" dirty="0"/>
              <a:t>，</a:t>
            </a:r>
          </a:p>
          <a:p>
            <a:r>
              <a:rPr lang="zh-CN" altLang="en-US" dirty="0"/>
              <a:t>      更不要拿出实验室，</a:t>
            </a:r>
            <a:r>
              <a:rPr lang="zh-CN" altLang="en-US" dirty="0">
                <a:solidFill>
                  <a:srgbClr val="0000FF"/>
                </a:solidFill>
              </a:rPr>
              <a:t>要放入指定的容器内回收</a:t>
            </a:r>
            <a:r>
              <a:rPr lang="zh-CN" altLang="en-US" dirty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258888" y="1171575"/>
            <a:ext cx="3384550" cy="528638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Comic Sans MS" pitchFamily="66" charset="0"/>
              </a:rPr>
              <a:t>实验安全注意事项：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935038" y="2079625"/>
            <a:ext cx="7740650" cy="37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itchFamily="66" charset="0"/>
              </a:rPr>
              <a:t>1</a:t>
            </a:r>
            <a:r>
              <a:rPr lang="zh-CN" altLang="en-US" sz="2800">
                <a:latin typeface="Comic Sans MS" pitchFamily="66" charset="0"/>
              </a:rPr>
              <a:t>、酒精灯失火：立即用</a:t>
            </a:r>
            <a:r>
              <a:rPr lang="zh-CN" altLang="en-US" sz="2800">
                <a:solidFill>
                  <a:srgbClr val="FF0000"/>
                </a:solidFill>
                <a:latin typeface="Comic Sans MS" pitchFamily="66" charset="0"/>
              </a:rPr>
              <a:t>湿布扑灭</a:t>
            </a:r>
            <a:r>
              <a:rPr lang="zh-CN" altLang="en-US" sz="2800">
                <a:latin typeface="Comic Sans MS" pitchFamily="66" charset="0"/>
              </a:rPr>
              <a:t>。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itchFamily="66" charset="0"/>
              </a:rPr>
              <a:t>2</a:t>
            </a:r>
            <a:r>
              <a:rPr lang="zh-CN" altLang="en-US" sz="2800">
                <a:latin typeface="Comic Sans MS" pitchFamily="66" charset="0"/>
              </a:rPr>
              <a:t>、割       伤：用</a:t>
            </a:r>
            <a:r>
              <a:rPr lang="en-US" altLang="zh-CN" sz="2800">
                <a:latin typeface="Comic Sans MS" pitchFamily="66" charset="0"/>
              </a:rPr>
              <a:t>3</a:t>
            </a:r>
            <a:r>
              <a:rPr lang="zh-CN" altLang="en-US" sz="2800">
                <a:latin typeface="Comic Sans MS" pitchFamily="66" charset="0"/>
              </a:rPr>
              <a:t>％的双氧水清洗，再贴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Comic Sans MS" pitchFamily="66" charset="0"/>
              </a:rPr>
              <a:t>                  上止血贴。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itchFamily="66" charset="0"/>
              </a:rPr>
              <a:t>3</a:t>
            </a:r>
            <a:r>
              <a:rPr lang="zh-CN" altLang="en-US" sz="2800">
                <a:latin typeface="Comic Sans MS" pitchFamily="66" charset="0"/>
              </a:rPr>
              <a:t>、烫       伤：在烫伤处涂上烫伤膏或万花油。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itchFamily="66" charset="0"/>
              </a:rPr>
              <a:t>4</a:t>
            </a:r>
            <a:r>
              <a:rPr lang="zh-CN" altLang="en-US" sz="2800">
                <a:latin typeface="Comic Sans MS" pitchFamily="66" charset="0"/>
              </a:rPr>
              <a:t>、吸入有毒气体：立即到室外呼吸新鲜空气，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Comic Sans MS" pitchFamily="66" charset="0"/>
              </a:rPr>
              <a:t>                  并请医生处理。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403350" y="1052513"/>
            <a:ext cx="3816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Comic Sans MS" pitchFamily="66" charset="0"/>
              </a:rPr>
              <a:t>一、药品的取用</a:t>
            </a:r>
          </a:p>
        </p:txBody>
      </p:sp>
      <p:pic>
        <p:nvPicPr>
          <p:cNvPr id="8199" name="Picture 7" descr="图1-29 化学实验室药品的一些图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95575"/>
            <a:ext cx="5400675" cy="3109913"/>
          </a:xfrm>
          <a:prstGeom prst="rect">
            <a:avLst/>
          </a:prstGeom>
          <a:noFill/>
        </p:spPr>
      </p:pic>
      <p:pic>
        <p:nvPicPr>
          <p:cNvPr id="8201" name="Picture 9" descr="图1-22　化学药品柜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26125" y="1944688"/>
            <a:ext cx="2778125" cy="4364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1141413" y="2735263"/>
            <a:ext cx="285908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dirty="0">
                <a:latin typeface="Garamond" pitchFamily="18" charset="0"/>
              </a:rPr>
              <a:t>固体</a:t>
            </a:r>
            <a:r>
              <a:rPr lang="en-US" altLang="zh-CN" dirty="0">
                <a:latin typeface="Garamond" pitchFamily="18" charset="0"/>
              </a:rPr>
              <a:t>——________</a:t>
            </a:r>
            <a:r>
              <a:rPr lang="en-US" altLang="zh-CN" u="sng" dirty="0">
                <a:latin typeface="Garamond" pitchFamily="18" charset="0"/>
              </a:rPr>
              <a:t> </a:t>
            </a:r>
            <a:endParaRPr lang="en-US" altLang="zh-CN" u="sng" dirty="0" smtClean="0">
              <a:latin typeface="Garamond" pitchFamily="18" charset="0"/>
            </a:endParaRPr>
          </a:p>
          <a:p>
            <a:endParaRPr lang="en-US" altLang="zh-CN" dirty="0">
              <a:latin typeface="Garamond" pitchFamily="18" charset="0"/>
            </a:endParaRPr>
          </a:p>
          <a:p>
            <a:r>
              <a:rPr lang="zh-CN" altLang="en-US" dirty="0">
                <a:latin typeface="Garamond" pitchFamily="18" charset="0"/>
              </a:rPr>
              <a:t>液体</a:t>
            </a:r>
            <a:r>
              <a:rPr lang="en-US" altLang="zh-CN" dirty="0">
                <a:latin typeface="Garamond" pitchFamily="18" charset="0"/>
              </a:rPr>
              <a:t>——________</a:t>
            </a:r>
          </a:p>
          <a:p>
            <a:endParaRPr lang="en-US" altLang="zh-CN" dirty="0">
              <a:latin typeface="Garamond" pitchFamily="18" charset="0"/>
            </a:endParaRPr>
          </a:p>
          <a:p>
            <a:r>
              <a:rPr lang="zh-CN" altLang="en-US" dirty="0">
                <a:latin typeface="Garamond" pitchFamily="18" charset="0"/>
              </a:rPr>
              <a:t>气体</a:t>
            </a:r>
            <a:r>
              <a:rPr lang="en-US" altLang="zh-CN" dirty="0">
                <a:latin typeface="Garamond" pitchFamily="18" charset="0"/>
              </a:rPr>
              <a:t>——________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532063" y="2611438"/>
            <a:ext cx="110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广口瓶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533650" y="3332163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细口瓶</a:t>
            </a: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2533650" y="41243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集气瓶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6977083" y="5445145"/>
            <a:ext cx="49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正</a:t>
            </a:r>
          </a:p>
        </p:txBody>
      </p:sp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7010421" y="582932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Garamond" pitchFamily="18" charset="0"/>
              </a:rPr>
              <a:t>倒</a:t>
            </a:r>
          </a:p>
        </p:txBody>
      </p:sp>
      <p:pic>
        <p:nvPicPr>
          <p:cNvPr id="9236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3786190"/>
            <a:ext cx="1206516" cy="1563401"/>
          </a:xfrm>
          <a:prstGeom prst="rect">
            <a:avLst/>
          </a:prstGeom>
          <a:noFill/>
        </p:spPr>
      </p:pic>
      <p:pic>
        <p:nvPicPr>
          <p:cNvPr id="9237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2872" y="3786190"/>
            <a:ext cx="1206516" cy="1563401"/>
          </a:xfrm>
          <a:prstGeom prst="rect">
            <a:avLst/>
          </a:prstGeom>
          <a:noFill/>
        </p:spPr>
      </p:pic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611188" y="2060575"/>
            <a:ext cx="2178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** </a:t>
            </a:r>
            <a:r>
              <a:rPr lang="zh-CN" altLang="en-US">
                <a:latin typeface="宋体" pitchFamily="2" charset="-122"/>
              </a:rPr>
              <a:t>药品的存放</a:t>
            </a:r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1403350" y="1052513"/>
            <a:ext cx="3816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Comic Sans MS" pitchFamily="66" charset="0"/>
              </a:rPr>
              <a:t>一、药品的取用</a:t>
            </a:r>
          </a:p>
        </p:txBody>
      </p: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827088" y="5098333"/>
            <a:ext cx="80311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注意</a:t>
            </a:r>
            <a:r>
              <a:rPr lang="en-US" altLang="zh-CN" dirty="0" smtClean="0"/>
              <a:t>】</a:t>
            </a:r>
          </a:p>
          <a:p>
            <a:r>
              <a:rPr lang="en-US" altLang="zh-CN" dirty="0" smtClean="0"/>
              <a:t>1</a:t>
            </a:r>
            <a:r>
              <a:rPr lang="zh-CN" altLang="en-US" dirty="0" smtClean="0"/>
              <a:t>、盛放密度</a:t>
            </a:r>
            <a:r>
              <a:rPr lang="zh-CN" altLang="en-US" dirty="0"/>
              <a:t>比</a:t>
            </a:r>
            <a:r>
              <a:rPr lang="zh-CN" altLang="en-US" dirty="0" smtClean="0"/>
              <a:t>空气的大</a:t>
            </a:r>
            <a:r>
              <a:rPr lang="zh-CN" altLang="en-US" dirty="0"/>
              <a:t>的气体，集气</a:t>
            </a:r>
            <a:r>
              <a:rPr lang="zh-CN" altLang="en-US" dirty="0" smtClean="0"/>
              <a:t>瓶应要</a:t>
            </a:r>
            <a:r>
              <a:rPr lang="en-US" altLang="zh-CN" dirty="0"/>
              <a:t>____</a:t>
            </a:r>
            <a:r>
              <a:rPr lang="zh-CN" altLang="en-US" dirty="0"/>
              <a:t>放；</a:t>
            </a:r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、盛放密度</a:t>
            </a:r>
            <a:r>
              <a:rPr lang="zh-CN" altLang="en-US" dirty="0"/>
              <a:t>比</a:t>
            </a:r>
            <a:r>
              <a:rPr lang="zh-CN" altLang="en-US" dirty="0" smtClean="0"/>
              <a:t>空气的小</a:t>
            </a:r>
            <a:r>
              <a:rPr lang="zh-CN" altLang="en-US" dirty="0"/>
              <a:t>的气体，集气</a:t>
            </a:r>
            <a:r>
              <a:rPr lang="zh-CN" altLang="en-US" dirty="0" smtClean="0"/>
              <a:t>瓶应要</a:t>
            </a:r>
            <a:r>
              <a:rPr lang="en-US" altLang="zh-CN" dirty="0" smtClean="0"/>
              <a:t>____</a:t>
            </a:r>
            <a:r>
              <a:rPr lang="zh-CN" altLang="en-US" dirty="0" smtClean="0"/>
              <a:t>放。 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1928802"/>
            <a:ext cx="21812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图片 18" descr="800.jpg"/>
          <p:cNvPicPr>
            <a:picLocks noChangeAspect="1"/>
          </p:cNvPicPr>
          <p:nvPr/>
        </p:nvPicPr>
        <p:blipFill>
          <a:blip r:embed="rId5"/>
          <a:srcRect l="36667" t="12389" r="35000" b="3539"/>
          <a:stretch>
            <a:fillRect/>
          </a:stretch>
        </p:blipFill>
        <p:spPr>
          <a:xfrm>
            <a:off x="6858016" y="2000240"/>
            <a:ext cx="736550" cy="16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  <p:bldP spid="9228" grpId="0"/>
      <p:bldP spid="9229" grpId="0"/>
      <p:bldP spid="9230" grpId="0"/>
      <p:bldP spid="9231" grpId="0"/>
      <p:bldP spid="92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图1-31 往试管里送入固体粉末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 t="13864" r="55127" b="16820"/>
          <a:stretch>
            <a:fillRect/>
          </a:stretch>
        </p:blipFill>
        <p:spPr bwMode="auto">
          <a:xfrm>
            <a:off x="539750" y="2155825"/>
            <a:ext cx="3744913" cy="1512888"/>
          </a:xfrm>
          <a:prstGeom prst="rect">
            <a:avLst/>
          </a:prstGeom>
          <a:noFill/>
        </p:spPr>
      </p:pic>
      <p:pic>
        <p:nvPicPr>
          <p:cNvPr id="28677" name="Picture 5" descr="图1-31 往试管里送入固体粉末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 l="63992"/>
          <a:stretch>
            <a:fillRect/>
          </a:stretch>
        </p:blipFill>
        <p:spPr bwMode="auto">
          <a:xfrm>
            <a:off x="4859338" y="2155825"/>
            <a:ext cx="3455987" cy="1557338"/>
          </a:xfrm>
          <a:prstGeom prst="rect">
            <a:avLst/>
          </a:prstGeom>
          <a:noFill/>
        </p:spPr>
      </p:pic>
      <p:sp>
        <p:nvSpPr>
          <p:cNvPr id="28679" name="Text Box 7">
            <a:hlinkClick r:id="rId5"/>
          </p:cNvPr>
          <p:cNvSpPr txBox="1">
            <a:spLocks noChangeArrowheads="1"/>
          </p:cNvSpPr>
          <p:nvPr/>
        </p:nvSpPr>
        <p:spPr bwMode="auto">
          <a:xfrm>
            <a:off x="611188" y="1973263"/>
            <a:ext cx="4176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Comic Sans MS" pitchFamily="66" charset="0"/>
              </a:rPr>
              <a:t>1</a:t>
            </a:r>
            <a:r>
              <a:rPr lang="zh-CN" altLang="en-US">
                <a:latin typeface="Comic Sans MS" pitchFamily="66" charset="0"/>
              </a:rPr>
              <a:t>、固体药品的取用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323850" y="3716338"/>
            <a:ext cx="76962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>
                <a:latin typeface="宋体" pitchFamily="2" charset="-122"/>
              </a:rPr>
              <a:t>Ⅰ</a:t>
            </a:r>
            <a:r>
              <a:rPr lang="zh-CN" altLang="en-US">
                <a:latin typeface="宋体" pitchFamily="2" charset="-122"/>
              </a:rPr>
              <a:t>、取用粉末、颗粒状药品应用</a:t>
            </a:r>
            <a:r>
              <a:rPr lang="en-US" altLang="zh-CN">
                <a:latin typeface="宋体" pitchFamily="2" charset="-122"/>
              </a:rPr>
              <a:t>___________</a:t>
            </a:r>
            <a:r>
              <a:rPr lang="zh-CN" altLang="en-US">
                <a:latin typeface="宋体" pitchFamily="2" charset="-122"/>
              </a:rPr>
              <a:t>，</a:t>
            </a:r>
          </a:p>
          <a:p>
            <a:endParaRPr lang="zh-CN" altLang="en-US">
              <a:latin typeface="宋体" pitchFamily="2" charset="-122"/>
            </a:endParaRPr>
          </a:p>
          <a:p>
            <a:r>
              <a:rPr lang="en-US" altLang="zh-CN">
                <a:latin typeface="宋体" pitchFamily="2" charset="-122"/>
              </a:rPr>
              <a:t>Ⅱ</a:t>
            </a:r>
            <a:r>
              <a:rPr lang="zh-CN" altLang="en-US">
                <a:latin typeface="宋体" pitchFamily="2" charset="-122"/>
              </a:rPr>
              <a:t>、取用块状药品或较大的金属颗粒应用</a:t>
            </a:r>
            <a:r>
              <a:rPr lang="zh-CN" altLang="en-US" u="sng">
                <a:latin typeface="宋体" pitchFamily="2" charset="-122"/>
              </a:rPr>
              <a:t>       </a:t>
            </a:r>
            <a:r>
              <a:rPr lang="zh-CN" altLang="en-US">
                <a:latin typeface="宋体" pitchFamily="2" charset="-122"/>
              </a:rPr>
              <a:t>夹取，</a:t>
            </a:r>
          </a:p>
          <a:p>
            <a:endParaRPr lang="zh-CN" altLang="en-US">
              <a:latin typeface="宋体" pitchFamily="2" charset="-122"/>
            </a:endParaRPr>
          </a:p>
          <a:p>
            <a:r>
              <a:rPr lang="en-US" altLang="zh-CN">
                <a:latin typeface="宋体" pitchFamily="2" charset="-122"/>
              </a:rPr>
              <a:t>Ⅲ</a:t>
            </a:r>
            <a:r>
              <a:rPr lang="zh-CN" altLang="en-US">
                <a:latin typeface="宋体" pitchFamily="2" charset="-122"/>
              </a:rPr>
              <a:t>、当药匙太大无法伸入试管中或试管内壁潮湿，应用</a:t>
            </a:r>
          </a:p>
          <a:p>
            <a:r>
              <a:rPr lang="zh-CN" altLang="en-US">
                <a:latin typeface="宋体" pitchFamily="2" charset="-122"/>
              </a:rPr>
              <a:t>    </a:t>
            </a:r>
            <a:r>
              <a:rPr lang="en-US" altLang="zh-CN">
                <a:latin typeface="宋体" pitchFamily="2" charset="-122"/>
              </a:rPr>
              <a:t>__________</a:t>
            </a:r>
            <a:r>
              <a:rPr lang="zh-CN" altLang="en-US">
                <a:latin typeface="宋体" pitchFamily="2" charset="-122"/>
              </a:rPr>
              <a:t>。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5003800" y="3686180"/>
            <a:ext cx="1008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Garamond" pitchFamily="18" charset="0"/>
              </a:rPr>
              <a:t>药匙</a:t>
            </a: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401763" y="5543568"/>
            <a:ext cx="144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Garamond" pitchFamily="18" charset="0"/>
              </a:rPr>
              <a:t>纸槽</a:t>
            </a:r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6084888" y="4429132"/>
            <a:ext cx="100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Garamond" pitchFamily="18" charset="0"/>
              </a:rPr>
              <a:t>镊子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1403350" y="1052513"/>
            <a:ext cx="3816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Comic Sans MS" pitchFamily="66" charset="0"/>
              </a:rPr>
              <a:t>一、药品的取用</a:t>
            </a:r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971550" y="4076700"/>
            <a:ext cx="287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“</a:t>
            </a:r>
            <a:r>
              <a:rPr lang="zh-CN" altLang="en-US">
                <a:solidFill>
                  <a:srgbClr val="0000FF"/>
                </a:solidFill>
              </a:rPr>
              <a:t>一斜二送三直立</a:t>
            </a:r>
            <a:r>
              <a:rPr lang="zh-CN" altLang="en-US"/>
              <a:t>”</a:t>
            </a:r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971550" y="4868863"/>
            <a:ext cx="2627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“</a:t>
            </a:r>
            <a:r>
              <a:rPr lang="zh-CN" altLang="en-US">
                <a:solidFill>
                  <a:srgbClr val="0000FF"/>
                </a:solidFill>
              </a:rPr>
              <a:t>一平二放三慢竖</a:t>
            </a:r>
            <a:r>
              <a:rPr lang="zh-CN" altLang="en-US"/>
              <a:t>”</a:t>
            </a: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971550" y="6067425"/>
            <a:ext cx="28103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“</a:t>
            </a:r>
            <a:r>
              <a:rPr lang="zh-CN" altLang="en-US" dirty="0">
                <a:solidFill>
                  <a:srgbClr val="0000FF"/>
                </a:solidFill>
              </a:rPr>
              <a:t>一</a:t>
            </a:r>
            <a:r>
              <a:rPr lang="zh-CN" altLang="en-US">
                <a:solidFill>
                  <a:srgbClr val="0000FF"/>
                </a:solidFill>
              </a:rPr>
              <a:t>平</a:t>
            </a:r>
            <a:r>
              <a:rPr lang="zh-CN" altLang="en-US" smtClean="0">
                <a:solidFill>
                  <a:srgbClr val="0000FF"/>
                </a:solidFill>
              </a:rPr>
              <a:t>二</a:t>
            </a:r>
            <a:r>
              <a:rPr lang="zh-CN" altLang="en-US">
                <a:solidFill>
                  <a:srgbClr val="0000FF"/>
                </a:solidFill>
              </a:rPr>
              <a:t>送</a:t>
            </a:r>
            <a:r>
              <a:rPr lang="zh-CN" altLang="en-US" smtClean="0">
                <a:solidFill>
                  <a:srgbClr val="0000FF"/>
                </a:solidFill>
              </a:rPr>
              <a:t>三</a:t>
            </a:r>
            <a:r>
              <a:rPr lang="zh-CN" altLang="en-US" dirty="0">
                <a:solidFill>
                  <a:srgbClr val="0000FF"/>
                </a:solidFill>
              </a:rPr>
              <a:t>慢竖</a:t>
            </a:r>
            <a:r>
              <a:rPr lang="zh-CN" altLang="en-US" dirty="0"/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0" grpId="0"/>
      <p:bldP spid="28681" grpId="0"/>
      <p:bldP spid="28682" grpId="0"/>
      <p:bldP spid="28683" grpId="0"/>
      <p:bldP spid="28685" grpId="0"/>
      <p:bldP spid="28686" grpId="0"/>
      <p:bldP spid="2868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图1-32 液体的倾倒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2797175"/>
            <a:ext cx="2952750" cy="2360613"/>
          </a:xfrm>
          <a:prstGeom prst="rect">
            <a:avLst/>
          </a:prstGeom>
          <a:noFill/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2843213" y="5661025"/>
            <a:ext cx="215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倾倒</a:t>
            </a:r>
            <a:r>
              <a:rPr lang="zh-CN" altLang="en-US">
                <a:latin typeface="Comic Sans MS" pitchFamily="66" charset="0"/>
              </a:rPr>
              <a:t>液体药品</a:t>
            </a:r>
          </a:p>
        </p:txBody>
      </p:sp>
      <p:sp>
        <p:nvSpPr>
          <p:cNvPr id="10259" name="Text Box 19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971550" y="2095500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en-US" dirty="0"/>
              <a:t>①</a:t>
            </a:r>
            <a:r>
              <a:rPr lang="en-US" altLang="zh-CN" dirty="0"/>
              <a:t> </a:t>
            </a:r>
            <a:r>
              <a:rPr lang="zh-CN" altLang="en-US" dirty="0">
                <a:latin typeface="Garamond" pitchFamily="18" charset="0"/>
              </a:rPr>
              <a:t>取</a:t>
            </a:r>
            <a:r>
              <a:rPr lang="zh-CN" altLang="en-US" dirty="0" smtClean="0">
                <a:latin typeface="Garamond" pitchFamily="18" charset="0"/>
              </a:rPr>
              <a:t>量较多液体</a:t>
            </a:r>
            <a:r>
              <a:rPr lang="zh-CN" altLang="en-US" dirty="0">
                <a:latin typeface="Garamond" pitchFamily="18" charset="0"/>
              </a:rPr>
              <a:t>：</a:t>
            </a: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3571868" y="2060575"/>
            <a:ext cx="139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倾倒</a:t>
            </a:r>
          </a:p>
        </p:txBody>
      </p:sp>
      <p:sp>
        <p:nvSpPr>
          <p:cNvPr id="10263" name="Text Box 23">
            <a:hlinkClick r:id="rId5"/>
          </p:cNvPr>
          <p:cNvSpPr txBox="1">
            <a:spLocks noChangeArrowheads="1"/>
          </p:cNvSpPr>
          <p:nvPr/>
        </p:nvSpPr>
        <p:spPr bwMode="auto">
          <a:xfrm>
            <a:off x="1187450" y="1268413"/>
            <a:ext cx="4176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、液体药品的取用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102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图1－33液体的量取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2603500"/>
            <a:ext cx="4286250" cy="2409825"/>
          </a:xfrm>
          <a:prstGeom prst="rect">
            <a:avLst/>
          </a:prstGeom>
          <a:noFill/>
        </p:spPr>
      </p:pic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5429256" y="333375"/>
            <a:ext cx="3429024" cy="1368425"/>
          </a:xfrm>
          <a:prstGeom prst="cloudCallout">
            <a:avLst>
              <a:gd name="adj1" fmla="val -73208"/>
              <a:gd name="adj2" fmla="val 224141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Comic Sans MS" pitchFamily="66" charset="0"/>
              </a:rPr>
              <a:t>仰视与俯视会有什么结果？</a:t>
            </a:r>
          </a:p>
        </p:txBody>
      </p:sp>
      <p:sp>
        <p:nvSpPr>
          <p:cNvPr id="11271" name="Text Box 7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1025525" y="2035175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>
                <a:latin typeface="宋体" pitchFamily="2" charset="-122"/>
              </a:rPr>
              <a:t>②</a:t>
            </a:r>
            <a:r>
              <a:rPr lang="en-US" altLang="zh-CN" dirty="0">
                <a:latin typeface="宋体" pitchFamily="2" charset="-122"/>
              </a:rPr>
              <a:t> </a:t>
            </a:r>
            <a:r>
              <a:rPr lang="zh-CN" altLang="en-US" dirty="0">
                <a:latin typeface="宋体" pitchFamily="2" charset="-122"/>
              </a:rPr>
              <a:t>取一</a:t>
            </a:r>
            <a:r>
              <a:rPr lang="zh-CN" altLang="en-US" dirty="0" smtClean="0">
                <a:latin typeface="宋体" pitchFamily="2" charset="-122"/>
              </a:rPr>
              <a:t>定量液体</a:t>
            </a:r>
            <a:r>
              <a:rPr lang="en-US" altLang="zh-CN" dirty="0">
                <a:latin typeface="宋体" pitchFamily="2" charset="-122"/>
              </a:rPr>
              <a:t>: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611188" y="5516563"/>
            <a:ext cx="4537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Comic Sans MS" pitchFamily="66" charset="0"/>
              </a:rPr>
              <a:t>（需要</a:t>
            </a: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配胶头滴管</a:t>
            </a:r>
            <a:r>
              <a:rPr lang="zh-CN" altLang="en-US">
                <a:latin typeface="Comic Sans MS" pitchFamily="66" charset="0"/>
              </a:rPr>
              <a:t>一起使用）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3786182" y="2000240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量取</a:t>
            </a:r>
          </a:p>
        </p:txBody>
      </p:sp>
      <p:pic>
        <p:nvPicPr>
          <p:cNvPr id="11278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825" y="4581525"/>
            <a:ext cx="31686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1" name="Text Box 17">
            <a:hlinkClick r:id="rId6"/>
          </p:cNvPr>
          <p:cNvSpPr txBox="1">
            <a:spLocks noChangeArrowheads="1"/>
          </p:cNvSpPr>
          <p:nvPr/>
        </p:nvSpPr>
        <p:spPr bwMode="auto">
          <a:xfrm>
            <a:off x="1187450" y="1268413"/>
            <a:ext cx="4176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、液体药品的取用</a:t>
            </a:r>
          </a:p>
        </p:txBody>
      </p:sp>
      <p:grpSp>
        <p:nvGrpSpPr>
          <p:cNvPr id="11285" name="Group 21"/>
          <p:cNvGrpSpPr>
            <a:grpSpLocks/>
          </p:cNvGrpSpPr>
          <p:nvPr/>
        </p:nvGrpSpPr>
        <p:grpSpPr bwMode="auto">
          <a:xfrm>
            <a:off x="6804025" y="1989138"/>
            <a:ext cx="1993900" cy="2881312"/>
            <a:chOff x="4286" y="1253"/>
            <a:chExt cx="1256" cy="1815"/>
          </a:xfrm>
        </p:grpSpPr>
        <p:pic>
          <p:nvPicPr>
            <p:cNvPr id="11283" name="Picture 19" descr="有液体读数的量筒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286" y="1253"/>
              <a:ext cx="1064" cy="1815"/>
            </a:xfrm>
            <a:prstGeom prst="rect">
              <a:avLst/>
            </a:prstGeom>
            <a:noFill/>
          </p:spPr>
        </p:pic>
        <p:sp>
          <p:nvSpPr>
            <p:cNvPr id="11284" name="Text Box 20"/>
            <p:cNvSpPr txBox="1">
              <a:spLocks noChangeArrowheads="1"/>
            </p:cNvSpPr>
            <p:nvPr/>
          </p:nvSpPr>
          <p:spPr bwMode="auto">
            <a:xfrm>
              <a:off x="5329" y="1752"/>
              <a:ext cx="21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72" grpId="0"/>
      <p:bldP spid="112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88" name="Group 12"/>
          <p:cNvGrpSpPr>
            <a:grpSpLocks/>
          </p:cNvGrpSpPr>
          <p:nvPr/>
        </p:nvGrpSpPr>
        <p:grpSpPr bwMode="auto">
          <a:xfrm>
            <a:off x="1619250" y="2781300"/>
            <a:ext cx="3455988" cy="2981326"/>
            <a:chOff x="1202" y="981"/>
            <a:chExt cx="2177" cy="1878"/>
          </a:xfrm>
        </p:grpSpPr>
        <p:sp>
          <p:nvSpPr>
            <p:cNvPr id="24580" name="Text Box 4"/>
            <p:cNvSpPr txBox="1">
              <a:spLocks noChangeArrowheads="1"/>
            </p:cNvSpPr>
            <p:nvPr/>
          </p:nvSpPr>
          <p:spPr bwMode="auto">
            <a:xfrm>
              <a:off x="1352" y="2568"/>
              <a:ext cx="202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Comic Sans MS" pitchFamily="66" charset="0"/>
                </a:rPr>
                <a:t>用</a:t>
              </a:r>
              <a:r>
                <a:rPr lang="zh-CN" altLang="en-US" dirty="0" smtClean="0">
                  <a:latin typeface="Comic Sans MS" pitchFamily="66" charset="0"/>
                </a:rPr>
                <a:t>滴管吸取</a:t>
              </a:r>
              <a:r>
                <a:rPr lang="zh-CN" altLang="en-US" dirty="0">
                  <a:latin typeface="Comic Sans MS" pitchFamily="66" charset="0"/>
                </a:rPr>
                <a:t>液体药品</a:t>
              </a:r>
            </a:p>
          </p:txBody>
        </p:sp>
        <p:pic>
          <p:nvPicPr>
            <p:cNvPr id="24581" name="Picture 5" descr="图1-34 滴管的使用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02" y="981"/>
              <a:ext cx="1817" cy="1317"/>
            </a:xfrm>
            <a:prstGeom prst="rect">
              <a:avLst/>
            </a:prstGeom>
            <a:noFill/>
          </p:spPr>
        </p:pic>
      </p:grpSp>
      <p:pic>
        <p:nvPicPr>
          <p:cNvPr id="24582" name="Picture 6" descr="图1-34 滴管的使用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2852738"/>
            <a:ext cx="1090613" cy="2592387"/>
          </a:xfrm>
          <a:prstGeom prst="rect">
            <a:avLst/>
          </a:prstGeom>
          <a:noFill/>
        </p:spPr>
      </p:pic>
      <p:sp>
        <p:nvSpPr>
          <p:cNvPr id="24584" name="Text Box 8">
            <a:hlinkClick r:id="rId5" action="ppaction://hlinkfile"/>
          </p:cNvPr>
          <p:cNvSpPr txBox="1">
            <a:spLocks noChangeArrowheads="1"/>
          </p:cNvSpPr>
          <p:nvPr/>
        </p:nvSpPr>
        <p:spPr bwMode="auto">
          <a:xfrm>
            <a:off x="1042988" y="1989138"/>
            <a:ext cx="280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>
                <a:latin typeface="宋体" pitchFamily="2" charset="-122"/>
              </a:rPr>
              <a:t>③</a:t>
            </a:r>
            <a:r>
              <a:rPr lang="en-US" altLang="zh-CN" dirty="0">
                <a:latin typeface="宋体" pitchFamily="2" charset="-122"/>
              </a:rPr>
              <a:t> </a:t>
            </a:r>
            <a:r>
              <a:rPr lang="zh-CN" altLang="en-US" dirty="0">
                <a:latin typeface="宋体" pitchFamily="2" charset="-122"/>
              </a:rPr>
              <a:t>取</a:t>
            </a:r>
            <a:r>
              <a:rPr lang="zh-CN" altLang="en-US" dirty="0" smtClean="0">
                <a:latin typeface="宋体" pitchFamily="2" charset="-122"/>
              </a:rPr>
              <a:t>少量液体</a:t>
            </a:r>
            <a:r>
              <a:rPr lang="en-US" altLang="zh-CN" dirty="0">
                <a:latin typeface="宋体" pitchFamily="2" charset="-122"/>
              </a:rPr>
              <a:t>: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3779838" y="2000240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吸取</a:t>
            </a:r>
            <a:endParaRPr lang="zh-CN" altLang="en-US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4590" name="Text Box 14">
            <a:hlinkClick r:id="rId6"/>
          </p:cNvPr>
          <p:cNvSpPr txBox="1">
            <a:spLocks noChangeArrowheads="1"/>
          </p:cNvSpPr>
          <p:nvPr/>
        </p:nvSpPr>
        <p:spPr bwMode="auto">
          <a:xfrm>
            <a:off x="1187450" y="1268413"/>
            <a:ext cx="4176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、液体药品的取用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Text Box 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1187450" y="1268413"/>
            <a:ext cx="4176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、液体药品的取用</a:t>
            </a:r>
          </a:p>
        </p:txBody>
      </p:sp>
      <p:sp>
        <p:nvSpPr>
          <p:cNvPr id="71685" name="Text Box 5">
            <a:hlinkClick r:id="rId3"/>
          </p:cNvPr>
          <p:cNvSpPr txBox="1">
            <a:spLocks noChangeArrowheads="1"/>
          </p:cNvSpPr>
          <p:nvPr/>
        </p:nvSpPr>
        <p:spPr bwMode="auto">
          <a:xfrm>
            <a:off x="971550" y="1989138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>
                <a:latin typeface="宋体" pitchFamily="2" charset="-122"/>
              </a:rPr>
              <a:t>④</a:t>
            </a:r>
            <a:r>
              <a:rPr lang="en-US" altLang="zh-CN" dirty="0">
                <a:latin typeface="宋体" pitchFamily="2" charset="-122"/>
              </a:rPr>
              <a:t> </a:t>
            </a:r>
            <a:r>
              <a:rPr lang="zh-CN" altLang="en-US" dirty="0" smtClean="0">
                <a:latin typeface="宋体" pitchFamily="2" charset="-122"/>
              </a:rPr>
              <a:t>取微量</a:t>
            </a:r>
            <a:r>
              <a:rPr lang="zh-CN" altLang="en-US" dirty="0">
                <a:latin typeface="宋体" pitchFamily="2" charset="-122"/>
              </a:rPr>
              <a:t>的液体</a:t>
            </a:r>
            <a:r>
              <a:rPr lang="en-US" altLang="zh-CN" dirty="0">
                <a:latin typeface="宋体" pitchFamily="2" charset="-122"/>
              </a:rPr>
              <a:t>:</a:t>
            </a: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3276600" y="4941888"/>
            <a:ext cx="2611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Garamond" pitchFamily="18" charset="0"/>
              </a:rPr>
              <a:t>使用玻璃棒蘸取</a:t>
            </a:r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4067175" y="1989138"/>
            <a:ext cx="2328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蘸取（或沾取）</a:t>
            </a:r>
          </a:p>
        </p:txBody>
      </p:sp>
      <p:pic>
        <p:nvPicPr>
          <p:cNvPr id="71688" name="Picture 8" descr="玻璃棒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2757488"/>
            <a:ext cx="114300" cy="1895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  <p:bldP spid="71686" grpId="0"/>
      <p:bldP spid="716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258888" y="1196975"/>
            <a:ext cx="37449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latin typeface="Garamond" pitchFamily="18" charset="0"/>
              </a:rPr>
              <a:t>【</a:t>
            </a:r>
            <a:r>
              <a:rPr lang="zh-CN" altLang="en-US" sz="2800">
                <a:latin typeface="Garamond" pitchFamily="18" charset="0"/>
              </a:rPr>
              <a:t>实验</a:t>
            </a:r>
            <a:r>
              <a:rPr lang="en-US" altLang="zh-CN" sz="2800">
                <a:latin typeface="Garamond" pitchFamily="18" charset="0"/>
              </a:rPr>
              <a:t>1</a:t>
            </a:r>
            <a:r>
              <a:rPr lang="zh-CN" altLang="en-US" sz="2800">
                <a:latin typeface="Garamond" pitchFamily="18" charset="0"/>
              </a:rPr>
              <a:t>－</a:t>
            </a:r>
            <a:r>
              <a:rPr lang="en-US" altLang="zh-CN" sz="2800">
                <a:latin typeface="Garamond" pitchFamily="18" charset="0"/>
              </a:rPr>
              <a:t>4】P</a:t>
            </a:r>
            <a:r>
              <a:rPr lang="en-US" altLang="zh-CN" sz="2800" baseline="-25000">
                <a:latin typeface="Garamond" pitchFamily="18" charset="0"/>
              </a:rPr>
              <a:t>20</a:t>
            </a:r>
            <a:endParaRPr lang="en-US" altLang="zh-CN" sz="2800">
              <a:latin typeface="Garamond" pitchFamily="18" charset="0"/>
            </a:endParaRPr>
          </a:p>
        </p:txBody>
      </p:sp>
      <p:graphicFrame>
        <p:nvGraphicFramePr>
          <p:cNvPr id="58394" name="Group 26"/>
          <p:cNvGraphicFramePr>
            <a:graphicFrameLocks noGrp="1"/>
          </p:cNvGraphicFramePr>
          <p:nvPr/>
        </p:nvGraphicFramePr>
        <p:xfrm>
          <a:off x="611188" y="2133600"/>
          <a:ext cx="8137525" cy="2735263"/>
        </p:xfrm>
        <a:graphic>
          <a:graphicData uri="http://schemas.openxmlformats.org/drawingml/2006/table">
            <a:tbl>
              <a:tblPr/>
              <a:tblGrid>
                <a:gridCol w="3313112"/>
                <a:gridCol w="4824413"/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、石灰水与酚酞溶液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、碳酸钠粉末与盐酸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387" name="Rectangle 19"/>
          <p:cNvSpPr>
            <a:spLocks noChangeArrowheads="1"/>
          </p:cNvSpPr>
          <p:nvPr/>
        </p:nvSpPr>
        <p:spPr bwMode="auto">
          <a:xfrm>
            <a:off x="4168775" y="2971800"/>
            <a:ext cx="2995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无色酚酞溶液变红色</a:t>
            </a:r>
          </a:p>
        </p:txBody>
      </p:sp>
      <p:sp>
        <p:nvSpPr>
          <p:cNvPr id="58389" name="Text Box 21"/>
          <p:cNvSpPr txBox="1">
            <a:spLocks noChangeArrowheads="1"/>
          </p:cNvSpPr>
          <p:nvPr/>
        </p:nvSpPr>
        <p:spPr bwMode="auto">
          <a:xfrm>
            <a:off x="4154488" y="3860800"/>
            <a:ext cx="43989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Times New Roman" pitchFamily="18" charset="0"/>
              </a:rPr>
              <a:t>白色的碳酸钠粉末</a:t>
            </a:r>
            <a:r>
              <a:rPr lang="zh-CN" altLang="en-US" sz="2200" dirty="0">
                <a:solidFill>
                  <a:srgbClr val="0000FF"/>
                </a:solidFill>
                <a:latin typeface="Times New Roman" pitchFamily="18" charset="0"/>
              </a:rPr>
              <a:t>迅速</a:t>
            </a:r>
            <a:r>
              <a:rPr lang="zh-CN" altLang="en-US" sz="2200" dirty="0">
                <a:solidFill>
                  <a:srgbClr val="FF0000"/>
                </a:solidFill>
                <a:latin typeface="Times New Roman" pitchFamily="18" charset="0"/>
              </a:rPr>
              <a:t>溶解</a:t>
            </a:r>
            <a:r>
              <a:rPr lang="zh-CN" altLang="en-US" sz="2200" dirty="0">
                <a:latin typeface="Times New Roman" pitchFamily="18" charset="0"/>
              </a:rPr>
              <a:t>，并产</a:t>
            </a:r>
          </a:p>
          <a:p>
            <a:r>
              <a:rPr lang="zh-CN" altLang="en-US" sz="2200" dirty="0">
                <a:latin typeface="Times New Roman" pitchFamily="18" charset="0"/>
              </a:rPr>
              <a:t>生大量的</a:t>
            </a:r>
            <a:r>
              <a:rPr lang="zh-CN" altLang="en-US" sz="2200" dirty="0">
                <a:solidFill>
                  <a:srgbClr val="FF0000"/>
                </a:solidFill>
                <a:latin typeface="Times New Roman" pitchFamily="18" charset="0"/>
              </a:rPr>
              <a:t>无色气泡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8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/>
      <p:bldP spid="5838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547813" y="855663"/>
            <a:ext cx="5832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latin typeface="Comic Sans MS" pitchFamily="66" charset="0"/>
              </a:rPr>
              <a:t>课题</a:t>
            </a:r>
            <a:r>
              <a:rPr lang="en-US" altLang="zh-CN" sz="4000">
                <a:latin typeface="Comic Sans MS" pitchFamily="66" charset="0"/>
              </a:rPr>
              <a:t>3  </a:t>
            </a:r>
            <a:r>
              <a:rPr lang="zh-CN" altLang="en-US" sz="4000">
                <a:latin typeface="Comic Sans MS" pitchFamily="66" charset="0"/>
              </a:rPr>
              <a:t>走进化学实验室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598488" y="2133600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Times New Roman" pitchFamily="18" charset="0"/>
              </a:rPr>
              <a:t>二、物质的加热</a:t>
            </a:r>
          </a:p>
        </p:txBody>
      </p:sp>
      <p:sp>
        <p:nvSpPr>
          <p:cNvPr id="2062" name="Text Box 1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971550" y="2762904"/>
            <a:ext cx="58864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、酒精灯的使用方法（</a:t>
            </a:r>
            <a:r>
              <a:rPr lang="en-US" altLang="zh-CN" sz="2800" dirty="0">
                <a:latin typeface="宋体" pitchFamily="2" charset="-122"/>
              </a:rPr>
              <a:t>P</a:t>
            </a:r>
            <a:r>
              <a:rPr lang="en-US" altLang="zh-CN" sz="2800" baseline="-25000" dirty="0">
                <a:latin typeface="宋体" pitchFamily="2" charset="-122"/>
              </a:rPr>
              <a:t>20-21</a:t>
            </a:r>
            <a:r>
              <a:rPr lang="zh-CN" altLang="en-US" sz="2800" dirty="0">
                <a:latin typeface="宋体" pitchFamily="2" charset="-122"/>
              </a:rPr>
              <a:t>）</a:t>
            </a:r>
          </a:p>
        </p:txBody>
      </p:sp>
      <p:pic>
        <p:nvPicPr>
          <p:cNvPr id="2063" name="Picture 15" descr="图1-35 酒精灯的使用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3500438"/>
            <a:ext cx="5715000" cy="20955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833697" y="1142984"/>
            <a:ext cx="3024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Arial" charset="0"/>
              </a:rPr>
              <a:t>【</a:t>
            </a:r>
            <a:r>
              <a:rPr lang="zh-CN" altLang="en-US" sz="3200" dirty="0">
                <a:solidFill>
                  <a:srgbClr val="FF0000"/>
                </a:solidFill>
                <a:latin typeface="Arial" charset="0"/>
              </a:rPr>
              <a:t>注意事项</a:t>
            </a:r>
            <a:r>
              <a:rPr lang="en-US" altLang="zh-CN" sz="3200" dirty="0">
                <a:solidFill>
                  <a:srgbClr val="FF0000"/>
                </a:solidFill>
                <a:latin typeface="Arial" charset="0"/>
              </a:rPr>
              <a:t>】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217488" y="2189165"/>
            <a:ext cx="89265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①</a:t>
            </a:r>
            <a:r>
              <a:rPr lang="zh-CN" altLang="en-US" sz="2800" dirty="0">
                <a:latin typeface="Arial" charset="0"/>
              </a:rPr>
              <a:t>使用时先将灯放稳，灯帽取下直立在灯的右侧</a:t>
            </a:r>
            <a:r>
              <a:rPr lang="zh-CN" altLang="en-US" sz="2800" dirty="0" smtClean="0">
                <a:latin typeface="Arial" charset="0"/>
              </a:rPr>
              <a:t>，</a:t>
            </a:r>
            <a:endParaRPr lang="en-US" altLang="zh-CN" sz="2800" dirty="0" smtClean="0">
              <a:latin typeface="Arial" charset="0"/>
            </a:endParaRPr>
          </a:p>
          <a:p>
            <a:r>
              <a:rPr lang="en-US" altLang="zh-CN" sz="2800" dirty="0" smtClean="0">
                <a:latin typeface="Arial" charset="0"/>
              </a:rPr>
              <a:t>    </a:t>
            </a:r>
            <a:r>
              <a:rPr lang="zh-CN" altLang="en-US" sz="2800" dirty="0" smtClean="0">
                <a:latin typeface="Arial" charset="0"/>
              </a:rPr>
              <a:t>以</a:t>
            </a:r>
            <a:r>
              <a:rPr lang="zh-CN" altLang="en-US" sz="2800" dirty="0">
                <a:latin typeface="Arial" charset="0"/>
              </a:rPr>
              <a:t>防止滚动。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217489" y="3187013"/>
            <a:ext cx="814072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②</a:t>
            </a:r>
            <a:r>
              <a:rPr lang="zh-CN" altLang="en-US" sz="2800" dirty="0">
                <a:latin typeface="Arial" charset="0"/>
              </a:rPr>
              <a:t>使用前检查并调整灯芯（保证酒精灯更好地</a:t>
            </a:r>
            <a:r>
              <a:rPr lang="zh-CN" altLang="en-US" sz="2800" dirty="0" smtClean="0">
                <a:latin typeface="Arial" charset="0"/>
              </a:rPr>
              <a:t>燃</a:t>
            </a:r>
            <a:endParaRPr lang="en-US" altLang="zh-CN" sz="2800" dirty="0" smtClean="0">
              <a:latin typeface="Arial" charset="0"/>
            </a:endParaRPr>
          </a:p>
          <a:p>
            <a:r>
              <a:rPr lang="en-US" altLang="zh-CN" sz="2800" dirty="0" smtClean="0">
                <a:latin typeface="Arial" charset="0"/>
              </a:rPr>
              <a:t>    </a:t>
            </a:r>
            <a:r>
              <a:rPr lang="zh-CN" altLang="en-US" sz="2800" dirty="0" smtClean="0">
                <a:latin typeface="Arial" charset="0"/>
              </a:rPr>
              <a:t>烧</a:t>
            </a:r>
            <a:r>
              <a:rPr lang="zh-CN" altLang="en-US" sz="2800" dirty="0">
                <a:latin typeface="Arial" charset="0"/>
              </a:rPr>
              <a:t>，使火焰</a:t>
            </a:r>
            <a:r>
              <a:rPr lang="zh-CN" altLang="en-US" sz="2800" dirty="0" smtClean="0">
                <a:latin typeface="Arial" charset="0"/>
              </a:rPr>
              <a:t>保持</a:t>
            </a:r>
            <a:r>
              <a:rPr lang="zh-CN" altLang="en-US" sz="2800" dirty="0">
                <a:latin typeface="Arial" charset="0"/>
              </a:rPr>
              <a:t>较高的的温度）。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217488" y="4214818"/>
            <a:ext cx="86756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③</a:t>
            </a:r>
            <a:r>
              <a:rPr lang="zh-CN" altLang="en-US" sz="2800" dirty="0">
                <a:latin typeface="Arial" charset="0"/>
              </a:rPr>
              <a:t>灯壶中的酒精不超过其容积的</a:t>
            </a:r>
            <a:r>
              <a:rPr lang="en-US" altLang="zh-CN" sz="2800" dirty="0">
                <a:latin typeface="Arial" charset="0"/>
              </a:rPr>
              <a:t>2/3</a:t>
            </a:r>
            <a:r>
              <a:rPr lang="zh-CN" altLang="en-US" sz="2800" dirty="0">
                <a:latin typeface="Arial" charset="0"/>
              </a:rPr>
              <a:t>，不少于</a:t>
            </a:r>
            <a:r>
              <a:rPr lang="en-US" altLang="zh-CN" sz="2800" dirty="0" smtClean="0">
                <a:latin typeface="Arial" charset="0"/>
              </a:rPr>
              <a:t>1/3</a:t>
            </a:r>
          </a:p>
          <a:p>
            <a:r>
              <a:rPr lang="en-US" altLang="zh-CN" sz="2800" dirty="0" smtClean="0">
                <a:latin typeface="Arial" charset="0"/>
              </a:rPr>
              <a:t>   </a:t>
            </a:r>
            <a:r>
              <a:rPr lang="zh-CN" altLang="en-US" sz="2800" dirty="0" smtClean="0">
                <a:latin typeface="Arial" charset="0"/>
              </a:rPr>
              <a:t>（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为什么？</a:t>
            </a:r>
            <a:r>
              <a:rPr lang="zh-CN" altLang="en-US" sz="2800" dirty="0">
                <a:latin typeface="Arial" charset="0"/>
              </a:rPr>
              <a:t>）。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217488" y="5191796"/>
            <a:ext cx="83550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④</a:t>
            </a:r>
            <a:r>
              <a:rPr lang="zh-CN" altLang="en-US" sz="2800" dirty="0">
                <a:latin typeface="Arial" charset="0"/>
              </a:rPr>
              <a:t>禁止向燃着的酒精灯内添加酒精（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为什么？</a:t>
            </a:r>
            <a:r>
              <a:rPr lang="zh-CN" altLang="en-US" sz="2800" dirty="0">
                <a:latin typeface="Arial" charset="0"/>
              </a:rPr>
              <a:t>）。</a:t>
            </a:r>
          </a:p>
        </p:txBody>
      </p:sp>
      <p:pic>
        <p:nvPicPr>
          <p:cNvPr id="8" name="图片 7" descr="给燃着的酒精炉加酒精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1040859"/>
            <a:ext cx="6643734" cy="524566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  <p:bldP spid="38918" grpId="0"/>
      <p:bldP spid="38919" grpId="0"/>
      <p:bldP spid="389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833697" y="1142984"/>
            <a:ext cx="3024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Arial" charset="0"/>
              </a:rPr>
              <a:t>【</a:t>
            </a:r>
            <a:r>
              <a:rPr lang="zh-CN" altLang="en-US" sz="3200" dirty="0">
                <a:solidFill>
                  <a:srgbClr val="FF0000"/>
                </a:solidFill>
                <a:latin typeface="Arial" charset="0"/>
              </a:rPr>
              <a:t>注意事项</a:t>
            </a:r>
            <a:r>
              <a:rPr lang="en-US" altLang="zh-CN" sz="3200" dirty="0">
                <a:solidFill>
                  <a:srgbClr val="FF0000"/>
                </a:solidFill>
                <a:latin typeface="Arial" charset="0"/>
              </a:rPr>
              <a:t>】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217488" y="2285992"/>
            <a:ext cx="89265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⑤</a:t>
            </a:r>
            <a:r>
              <a:rPr lang="zh-CN" altLang="en-US" sz="2800" dirty="0">
                <a:latin typeface="Arial" charset="0"/>
              </a:rPr>
              <a:t>禁止用燃着的酒精灯引燃另一盏酒精灯</a:t>
            </a:r>
            <a:r>
              <a:rPr lang="zh-CN" altLang="en-US" sz="2800" dirty="0"/>
              <a:t>（</a:t>
            </a:r>
            <a:r>
              <a:rPr lang="zh-CN" altLang="en-US" sz="2800" dirty="0" smtClean="0">
                <a:solidFill>
                  <a:srgbClr val="0000FF"/>
                </a:solidFill>
              </a:rPr>
              <a:t>为什么？</a:t>
            </a:r>
            <a:r>
              <a:rPr lang="zh-CN" altLang="en-US" sz="2800" dirty="0" smtClean="0"/>
              <a:t>）。</a:t>
            </a:r>
            <a:endParaRPr lang="zh-CN" altLang="en-US" sz="2800" dirty="0"/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217488" y="2907620"/>
            <a:ext cx="86756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⑥</a:t>
            </a:r>
            <a:r>
              <a:rPr lang="zh-CN" altLang="en-US" sz="2800" dirty="0">
                <a:latin typeface="Arial" charset="0"/>
              </a:rPr>
              <a:t>用完酒精灯后，用灯帽盖灭，不可用嘴吹灭</a:t>
            </a:r>
            <a:r>
              <a:rPr lang="zh-CN" altLang="en-US" sz="2800" dirty="0" smtClean="0">
                <a:latin typeface="Arial" charset="0"/>
              </a:rPr>
              <a:t>。</a:t>
            </a:r>
            <a:endParaRPr lang="en-US" altLang="zh-CN" sz="2800" dirty="0" smtClean="0">
              <a:latin typeface="Arial" charset="0"/>
            </a:endParaRPr>
          </a:p>
          <a:p>
            <a:r>
              <a:rPr lang="en-US" altLang="zh-CN" sz="2800" dirty="0" smtClean="0">
                <a:latin typeface="Arial" charset="0"/>
              </a:rPr>
              <a:t>  </a:t>
            </a:r>
            <a:r>
              <a:rPr lang="zh-CN" altLang="en-US" sz="2800" dirty="0" smtClean="0"/>
              <a:t>（</a:t>
            </a:r>
            <a:r>
              <a:rPr lang="zh-CN" altLang="en-US" sz="2800" dirty="0"/>
              <a:t>盖灭后轻</a:t>
            </a:r>
            <a:r>
              <a:rPr lang="zh-CN" altLang="en-US" sz="2800" dirty="0" smtClean="0"/>
              <a:t>提一下</a:t>
            </a:r>
            <a:r>
              <a:rPr lang="zh-CN" altLang="en-US" sz="2800" dirty="0"/>
              <a:t>灯帽，再重新盖好，</a:t>
            </a:r>
            <a:r>
              <a:rPr lang="zh-CN" altLang="en-US" sz="2800" dirty="0">
                <a:solidFill>
                  <a:srgbClr val="0000FF"/>
                </a:solidFill>
              </a:rPr>
              <a:t>为什么？</a:t>
            </a:r>
            <a:r>
              <a:rPr lang="zh-CN" altLang="en-US" sz="2800" dirty="0"/>
              <a:t>）。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217488" y="3958547"/>
            <a:ext cx="86756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⑦</a:t>
            </a:r>
            <a:r>
              <a:rPr lang="zh-CN" altLang="en-US" sz="2800" dirty="0"/>
              <a:t>用完酒精灯后</a:t>
            </a:r>
            <a:r>
              <a:rPr lang="zh-CN" altLang="en-US" sz="2800" dirty="0">
                <a:latin typeface="Arial" charset="0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立即</a:t>
            </a:r>
            <a:r>
              <a:rPr lang="zh-CN" altLang="en-US" sz="2800" dirty="0">
                <a:latin typeface="Arial" charset="0"/>
              </a:rPr>
              <a:t>盖上灯帽（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为什么？</a:t>
            </a:r>
            <a:r>
              <a:rPr lang="zh-CN" altLang="en-US" sz="2800" dirty="0">
                <a:latin typeface="Arial" charset="0"/>
              </a:rPr>
              <a:t>）。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217488" y="4689471"/>
            <a:ext cx="86756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Arial" charset="0"/>
              </a:rPr>
              <a:t>⑧</a:t>
            </a:r>
            <a:r>
              <a:rPr lang="zh-CN" altLang="en-US" sz="2800" dirty="0">
                <a:latin typeface="Arial" charset="0"/>
              </a:rPr>
              <a:t>不要碰倒酒精灯，若有酒精洒到桌面并燃烧起来</a:t>
            </a:r>
            <a:r>
              <a:rPr lang="zh-CN" altLang="en-US" sz="2800" dirty="0" smtClean="0">
                <a:latin typeface="Arial" charset="0"/>
              </a:rPr>
              <a:t>，</a:t>
            </a:r>
            <a:endParaRPr lang="en-US" altLang="zh-CN" sz="2800" dirty="0" smtClean="0">
              <a:latin typeface="Arial" charset="0"/>
            </a:endParaRPr>
          </a:p>
          <a:p>
            <a:r>
              <a:rPr lang="en-US" altLang="zh-CN" sz="2800" dirty="0" smtClean="0">
                <a:latin typeface="Arial" charset="0"/>
              </a:rPr>
              <a:t>     </a:t>
            </a:r>
            <a:r>
              <a:rPr lang="zh-CN" altLang="en-US" sz="2800" dirty="0" smtClean="0">
                <a:latin typeface="Arial" charset="0"/>
              </a:rPr>
              <a:t>应</a:t>
            </a:r>
            <a:r>
              <a:rPr lang="zh-CN" altLang="en-US" sz="2800" dirty="0">
                <a:latin typeface="Arial" charset="0"/>
              </a:rPr>
              <a:t>立即</a:t>
            </a:r>
            <a:r>
              <a:rPr lang="zh-CN" altLang="en-US" sz="2800" dirty="0" smtClean="0">
                <a:latin typeface="Arial" charset="0"/>
              </a:rPr>
              <a:t>用</a:t>
            </a:r>
            <a:r>
              <a:rPr lang="zh-CN" altLang="en-US" sz="2800" dirty="0" smtClean="0">
                <a:solidFill>
                  <a:schemeClr val="hlink"/>
                </a:solidFill>
                <a:latin typeface="Arial" charset="0"/>
              </a:rPr>
              <a:t>湿</a:t>
            </a:r>
            <a:r>
              <a:rPr lang="zh-CN" altLang="en-US" sz="2800" dirty="0">
                <a:solidFill>
                  <a:schemeClr val="hlink"/>
                </a:solidFill>
                <a:latin typeface="Arial" charset="0"/>
              </a:rPr>
              <a:t>布扑盖</a:t>
            </a:r>
            <a:r>
              <a:rPr lang="zh-CN" altLang="en-US" sz="2800" dirty="0">
                <a:latin typeface="Arial" charset="0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不能用水冲，以免火势蔓延</a:t>
            </a:r>
            <a:r>
              <a:rPr lang="zh-CN" altLang="en-US" sz="2800" dirty="0">
                <a:latin typeface="Arial" charset="0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/>
      <p:bldP spid="38922" grpId="0"/>
      <p:bldP spid="38923" grpId="0"/>
      <p:bldP spid="389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酒精灯与灯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76250"/>
            <a:ext cx="1743075" cy="981075"/>
          </a:xfrm>
          <a:prstGeom prst="rect">
            <a:avLst/>
          </a:prstGeom>
          <a:noFill/>
        </p:spPr>
      </p:pic>
      <p:pic>
        <p:nvPicPr>
          <p:cNvPr id="5131" name="Picture 11" descr="酒精灯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60350"/>
            <a:ext cx="1657350" cy="1408113"/>
          </a:xfrm>
          <a:prstGeom prst="rect">
            <a:avLst/>
          </a:prstGeom>
          <a:noFill/>
        </p:spPr>
      </p:pic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1258888" y="1125538"/>
            <a:ext cx="2673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Times New Roman" pitchFamily="18" charset="0"/>
              </a:rPr>
              <a:t>二、物质的加热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4284663" y="1989138"/>
            <a:ext cx="1922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实验</a:t>
            </a:r>
            <a:r>
              <a:rPr lang="en-US" altLang="zh-CN"/>
              <a:t>1-5】</a:t>
            </a:r>
          </a:p>
        </p:txBody>
      </p:sp>
      <p:pic>
        <p:nvPicPr>
          <p:cNvPr id="5143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5300" y="3197238"/>
            <a:ext cx="17621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3708400" y="3414725"/>
            <a:ext cx="3241675" cy="1871663"/>
            <a:chOff x="3061" y="2750"/>
            <a:chExt cx="2223" cy="1406"/>
          </a:xfrm>
        </p:grpSpPr>
        <p:pic>
          <p:nvPicPr>
            <p:cNvPr id="5145" name="Picture 2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131" y="2750"/>
              <a:ext cx="1153" cy="1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6" name="Line 26"/>
            <p:cNvSpPr>
              <a:spLocks noChangeShapeType="1"/>
            </p:cNvSpPr>
            <p:nvPr/>
          </p:nvSpPr>
          <p:spPr bwMode="auto">
            <a:xfrm>
              <a:off x="3061" y="3475"/>
              <a:ext cx="998" cy="0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48" name="Text Box 28">
            <a:hlinkClick r:id="rId6"/>
          </p:cNvPr>
          <p:cNvSpPr txBox="1">
            <a:spLocks noChangeArrowheads="1"/>
          </p:cNvSpPr>
          <p:nvPr/>
        </p:nvSpPr>
        <p:spPr bwMode="auto">
          <a:xfrm>
            <a:off x="971550" y="1963738"/>
            <a:ext cx="4608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、酒精灯的使用方法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5" name="Text Box 19">
            <a:hlinkClick r:id="rId2"/>
          </p:cNvPr>
          <p:cNvSpPr txBox="1">
            <a:spLocks noChangeArrowheads="1"/>
          </p:cNvSpPr>
          <p:nvPr/>
        </p:nvSpPr>
        <p:spPr bwMode="auto">
          <a:xfrm>
            <a:off x="973138" y="126841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、给物质加热</a:t>
            </a:r>
          </a:p>
        </p:txBody>
      </p:sp>
      <p:pic>
        <p:nvPicPr>
          <p:cNvPr id="4116" name="Picture 20" descr="图1-37 加热的方法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2565400"/>
            <a:ext cx="5688012" cy="1693863"/>
          </a:xfrm>
          <a:prstGeom prst="rect">
            <a:avLst/>
          </a:prstGeom>
          <a:noFill/>
        </p:spPr>
      </p:pic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900113" y="2060575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（</a:t>
            </a:r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）给液体药品加热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7158" y="4753285"/>
            <a:ext cx="485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【</a:t>
            </a:r>
            <a:r>
              <a:rPr lang="zh-CN" altLang="en-US" dirty="0" smtClean="0">
                <a:solidFill>
                  <a:srgbClr val="0000FF"/>
                </a:solidFill>
              </a:rPr>
              <a:t>思考</a:t>
            </a:r>
            <a:r>
              <a:rPr lang="en-US" altLang="zh-CN" dirty="0" smtClean="0">
                <a:solidFill>
                  <a:srgbClr val="0000FF"/>
                </a:solidFill>
              </a:rPr>
              <a:t>1】</a:t>
            </a:r>
            <a:r>
              <a:rPr lang="zh-CN" altLang="en-US" dirty="0" smtClean="0">
                <a:solidFill>
                  <a:srgbClr val="0000FF"/>
                </a:solidFill>
              </a:rPr>
              <a:t>怎样用试管夹夹持试管？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43042" y="5286388"/>
            <a:ext cx="66816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打开试管夹，从试管底部往上套，套至离试管口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smtClean="0">
                <a:solidFill>
                  <a:srgbClr val="FF0000"/>
                </a:solidFill>
              </a:rPr>
              <a:t>1/3</a:t>
            </a:r>
            <a:r>
              <a:rPr lang="zh-CN" altLang="en-US" dirty="0" smtClean="0">
                <a:solidFill>
                  <a:srgbClr val="FF0000"/>
                </a:solidFill>
              </a:rPr>
              <a:t>处</a:t>
            </a:r>
            <a:r>
              <a:rPr lang="zh-CN" altLang="en-US" dirty="0" smtClean="0">
                <a:solidFill>
                  <a:srgbClr val="0000FF"/>
                </a:solidFill>
              </a:rPr>
              <a:t>（或试管的中上部）</a:t>
            </a:r>
            <a:r>
              <a:rPr lang="zh-CN" altLang="en-US" dirty="0" smtClean="0">
                <a:solidFill>
                  <a:srgbClr val="FF0000"/>
                </a:solidFill>
              </a:rPr>
              <a:t>，</a:t>
            </a:r>
            <a:r>
              <a:rPr lang="zh-CN" altLang="en-US" dirty="0" smtClean="0">
                <a:solidFill>
                  <a:srgbClr val="0000FF"/>
                </a:solidFill>
              </a:rPr>
              <a:t>手持长柄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8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5" name="Text Box 19">
            <a:hlinkClick r:id="rId2"/>
          </p:cNvPr>
          <p:cNvSpPr txBox="1">
            <a:spLocks noChangeArrowheads="1"/>
          </p:cNvSpPr>
          <p:nvPr/>
        </p:nvSpPr>
        <p:spPr bwMode="auto">
          <a:xfrm>
            <a:off x="973138" y="126841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、给物质加热</a:t>
            </a:r>
          </a:p>
        </p:txBody>
      </p:sp>
      <p:pic>
        <p:nvPicPr>
          <p:cNvPr id="4116" name="Picture 20" descr="图1-37 加热的方法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2565400"/>
            <a:ext cx="5688012" cy="1693863"/>
          </a:xfrm>
          <a:prstGeom prst="rect">
            <a:avLst/>
          </a:prstGeom>
          <a:noFill/>
        </p:spPr>
      </p:pic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900113" y="2060575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（</a:t>
            </a:r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）给液体药品加热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7158" y="4753285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【</a:t>
            </a:r>
            <a:r>
              <a:rPr lang="zh-CN" altLang="en-US" dirty="0" smtClean="0">
                <a:solidFill>
                  <a:srgbClr val="0000FF"/>
                </a:solidFill>
              </a:rPr>
              <a:t>思考</a:t>
            </a:r>
            <a:r>
              <a:rPr lang="en-US" altLang="zh-CN" dirty="0" smtClean="0">
                <a:solidFill>
                  <a:srgbClr val="0000FF"/>
                </a:solidFill>
              </a:rPr>
              <a:t>2】</a:t>
            </a:r>
            <a:r>
              <a:rPr lang="zh-CN" altLang="en-US" dirty="0" smtClean="0">
                <a:solidFill>
                  <a:srgbClr val="0000FF"/>
                </a:solidFill>
              </a:rPr>
              <a:t>实验前，怎样使试管受热均匀？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19453" y="5286388"/>
            <a:ext cx="63722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用试管夹夹住试管，在酒精灯外焰处</a:t>
            </a:r>
            <a:r>
              <a:rPr lang="zh-CN" altLang="en-US" dirty="0" smtClean="0">
                <a:solidFill>
                  <a:srgbClr val="0000FF"/>
                </a:solidFill>
              </a:rPr>
              <a:t>上下来回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zh-CN" altLang="en-US" dirty="0" smtClean="0">
                <a:solidFill>
                  <a:srgbClr val="0000FF"/>
                </a:solidFill>
              </a:rPr>
              <a:t>移动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971550" y="4508500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（</a:t>
            </a:r>
            <a:r>
              <a:rPr lang="en-US" altLang="zh-CN">
                <a:latin typeface="Times New Roman" pitchFamily="18" charset="0"/>
              </a:rPr>
              <a:t>2</a:t>
            </a:r>
            <a:r>
              <a:rPr lang="zh-CN" altLang="en-US">
                <a:latin typeface="Times New Roman" pitchFamily="18" charset="0"/>
              </a:rPr>
              <a:t>）给固体药品加热</a:t>
            </a:r>
          </a:p>
        </p:txBody>
      </p:sp>
      <p:pic>
        <p:nvPicPr>
          <p:cNvPr id="4113" name="Picture 17" descr="图2-17 实验室制取氧气1"/>
          <p:cNvPicPr>
            <a:picLocks noChangeAspect="1" noChangeArrowheads="1"/>
          </p:cNvPicPr>
          <p:nvPr/>
        </p:nvPicPr>
        <p:blipFill>
          <a:blip r:embed="rId2"/>
          <a:srcRect t="17139" r="45467"/>
          <a:stretch>
            <a:fillRect/>
          </a:stretch>
        </p:blipFill>
        <p:spPr bwMode="auto">
          <a:xfrm>
            <a:off x="4500563" y="4437063"/>
            <a:ext cx="1866900" cy="2087562"/>
          </a:xfrm>
          <a:prstGeom prst="rect">
            <a:avLst/>
          </a:prstGeom>
          <a:noFill/>
        </p:spPr>
      </p:pic>
      <p:sp>
        <p:nvSpPr>
          <p:cNvPr id="4115" name="Text Box 19">
            <a:hlinkClick r:id="rId3"/>
          </p:cNvPr>
          <p:cNvSpPr txBox="1">
            <a:spLocks noChangeArrowheads="1"/>
          </p:cNvSpPr>
          <p:nvPr/>
        </p:nvSpPr>
        <p:spPr bwMode="auto">
          <a:xfrm>
            <a:off x="973138" y="126841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、给物质加热</a:t>
            </a:r>
          </a:p>
        </p:txBody>
      </p:sp>
      <p:pic>
        <p:nvPicPr>
          <p:cNvPr id="4116" name="Picture 20" descr="图1-37 加热的方法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2565400"/>
            <a:ext cx="5688012" cy="1693863"/>
          </a:xfrm>
          <a:prstGeom prst="rect">
            <a:avLst/>
          </a:prstGeom>
          <a:noFill/>
        </p:spPr>
      </p:pic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900113" y="2060575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（</a:t>
            </a:r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）给液体药品加热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239838" y="1268413"/>
            <a:ext cx="4627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注意：给物质加热的方法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684213" y="1917700"/>
            <a:ext cx="82089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en-US" dirty="0">
                <a:solidFill>
                  <a:srgbClr val="FF0000"/>
                </a:solidFill>
              </a:rPr>
              <a:t>、</a:t>
            </a:r>
            <a:r>
              <a:rPr lang="zh-CN" altLang="en-US" dirty="0"/>
              <a:t>加热液体前，试管</a:t>
            </a:r>
            <a:r>
              <a:rPr lang="zh-CN" altLang="en-US" dirty="0">
                <a:solidFill>
                  <a:srgbClr val="0000FF"/>
                </a:solidFill>
              </a:rPr>
              <a:t>外壁应干燥</a:t>
            </a:r>
            <a:r>
              <a:rPr lang="zh-CN" altLang="en-US" dirty="0"/>
              <a:t>，试管内液体</a:t>
            </a:r>
            <a:r>
              <a:rPr lang="zh-CN" altLang="en-US" dirty="0">
                <a:solidFill>
                  <a:srgbClr val="FF0000"/>
                </a:solidFill>
              </a:rPr>
              <a:t>不超过</a:t>
            </a:r>
            <a:r>
              <a:rPr lang="zh-CN" altLang="en-US" dirty="0"/>
              <a:t>其</a:t>
            </a:r>
          </a:p>
          <a:p>
            <a:r>
              <a:rPr lang="zh-CN" altLang="en-US" dirty="0"/>
              <a:t>      容积的</a:t>
            </a:r>
            <a:r>
              <a:rPr lang="en-US" altLang="zh-CN" dirty="0">
                <a:solidFill>
                  <a:srgbClr val="0000FF"/>
                </a:solidFill>
              </a:rPr>
              <a:t>1/3</a:t>
            </a:r>
            <a:r>
              <a:rPr lang="en-US" altLang="zh-CN" dirty="0"/>
              <a:t> </a:t>
            </a:r>
            <a:r>
              <a:rPr lang="zh-CN" altLang="en-US" dirty="0"/>
              <a:t>；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704850" y="2719388"/>
            <a:ext cx="8439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、加热液体前，用试管夹夹持试管，应</a:t>
            </a:r>
            <a:r>
              <a:rPr lang="zh-CN" altLang="en-US">
                <a:solidFill>
                  <a:srgbClr val="0000FF"/>
                </a:solidFill>
              </a:rPr>
              <a:t>由试管底部</a:t>
            </a:r>
            <a:r>
              <a:rPr lang="zh-CN" altLang="en-US"/>
              <a:t>套上、</a:t>
            </a:r>
          </a:p>
          <a:p>
            <a:r>
              <a:rPr lang="zh-CN" altLang="en-US"/>
              <a:t>      取下，</a:t>
            </a:r>
            <a:r>
              <a:rPr lang="zh-CN" altLang="en-US">
                <a:solidFill>
                  <a:srgbClr val="FF0000"/>
                </a:solidFill>
              </a:rPr>
              <a:t>手持长柄，且短柄朝上</a:t>
            </a:r>
            <a:r>
              <a:rPr lang="zh-CN" altLang="en-US"/>
              <a:t>；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755650" y="5157788"/>
            <a:ext cx="65678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6</a:t>
            </a:r>
            <a:r>
              <a:rPr lang="zh-CN" altLang="en-US" dirty="0">
                <a:solidFill>
                  <a:srgbClr val="FF0000"/>
                </a:solidFill>
              </a:rPr>
              <a:t>、</a:t>
            </a:r>
            <a:r>
              <a:rPr lang="zh-CN" altLang="en-US" dirty="0"/>
              <a:t>加热液体时，试管局部受热时间不能太长，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755650" y="6069013"/>
            <a:ext cx="74959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8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zh-CN" altLang="en-US" dirty="0"/>
              <a:t>加热后的试管，不能立即接触冷水或用冷水冲洗；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755650" y="5637213"/>
            <a:ext cx="64139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7</a:t>
            </a:r>
            <a:r>
              <a:rPr lang="zh-CN" altLang="en-US" dirty="0">
                <a:solidFill>
                  <a:srgbClr val="FF0000"/>
                </a:solidFill>
              </a:rPr>
              <a:t>、</a:t>
            </a:r>
            <a:r>
              <a:rPr lang="zh-CN" altLang="en-US" dirty="0"/>
              <a:t>加热固体时，</a:t>
            </a:r>
            <a:r>
              <a:rPr lang="zh-CN" altLang="en-US" dirty="0">
                <a:solidFill>
                  <a:srgbClr val="FF0000"/>
                </a:solidFill>
              </a:rPr>
              <a:t>试管口略向下倾斜</a:t>
            </a:r>
            <a:r>
              <a:rPr lang="zh-CN" altLang="en-US" dirty="0" smtClean="0"/>
              <a:t>。（</a:t>
            </a:r>
            <a:r>
              <a:rPr lang="en-US" altLang="zh-CN" dirty="0" smtClean="0">
                <a:solidFill>
                  <a:srgbClr val="0000FF"/>
                </a:solidFill>
              </a:rPr>
              <a:t>P</a:t>
            </a:r>
            <a:r>
              <a:rPr lang="en-US" altLang="zh-CN" baseline="-25000" dirty="0" smtClean="0">
                <a:solidFill>
                  <a:srgbClr val="0000FF"/>
                </a:solidFill>
              </a:rPr>
              <a:t>45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768350" y="3500438"/>
            <a:ext cx="81147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3</a:t>
            </a:r>
            <a:r>
              <a:rPr lang="zh-CN" altLang="en-US" dirty="0">
                <a:solidFill>
                  <a:srgbClr val="FF0000"/>
                </a:solidFill>
              </a:rPr>
              <a:t>、</a:t>
            </a:r>
            <a:r>
              <a:rPr lang="zh-CN" altLang="en-US" dirty="0"/>
              <a:t>加热</a:t>
            </a:r>
            <a:r>
              <a:rPr lang="zh-CN" altLang="en-US" dirty="0" smtClean="0"/>
              <a:t>液体前，</a:t>
            </a:r>
            <a:r>
              <a:rPr lang="zh-CN" altLang="en-US" dirty="0"/>
              <a:t>应先给试管</a:t>
            </a:r>
            <a:r>
              <a:rPr lang="zh-CN" altLang="en-US" dirty="0">
                <a:solidFill>
                  <a:srgbClr val="FF0000"/>
                </a:solidFill>
              </a:rPr>
              <a:t>预热</a:t>
            </a:r>
            <a:r>
              <a:rPr lang="zh-CN" altLang="en-US" dirty="0"/>
              <a:t>，然后用</a:t>
            </a:r>
            <a:r>
              <a:rPr lang="zh-CN" altLang="en-US" dirty="0">
                <a:solidFill>
                  <a:srgbClr val="0000FF"/>
                </a:solidFill>
              </a:rPr>
              <a:t>外焰</a:t>
            </a:r>
            <a:r>
              <a:rPr lang="zh-CN" altLang="en-US" dirty="0"/>
              <a:t>固定加热；</a:t>
            </a:r>
          </a:p>
        </p:txBody>
      </p:sp>
      <p:sp>
        <p:nvSpPr>
          <p:cNvPr id="36880" name="Text Box 16"/>
          <p:cNvSpPr txBox="1">
            <a:spLocks noChangeArrowheads="1"/>
          </p:cNvSpPr>
          <p:nvPr/>
        </p:nvSpPr>
        <p:spPr bwMode="auto">
          <a:xfrm>
            <a:off x="755650" y="4005263"/>
            <a:ext cx="73421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4</a:t>
            </a:r>
            <a:r>
              <a:rPr lang="zh-CN" altLang="en-US" dirty="0"/>
              <a:t>、加热液体时，用试管夹夹持在</a:t>
            </a:r>
            <a:r>
              <a:rPr lang="zh-CN" altLang="en-US" dirty="0">
                <a:solidFill>
                  <a:srgbClr val="FF0000"/>
                </a:solidFill>
              </a:rPr>
              <a:t>离试管口的</a:t>
            </a:r>
            <a:r>
              <a:rPr lang="en-US" altLang="zh-CN" dirty="0">
                <a:solidFill>
                  <a:srgbClr val="FF0000"/>
                </a:solidFill>
              </a:rPr>
              <a:t>1/3</a:t>
            </a:r>
            <a:r>
              <a:rPr lang="zh-CN" altLang="en-US" dirty="0">
                <a:solidFill>
                  <a:srgbClr val="FF0000"/>
                </a:solidFill>
              </a:rPr>
              <a:t>处</a:t>
            </a:r>
            <a:r>
              <a:rPr lang="zh-CN" altLang="en-US" dirty="0"/>
              <a:t>，</a:t>
            </a:r>
          </a:p>
          <a:p>
            <a:r>
              <a:rPr lang="zh-CN" altLang="en-US" dirty="0"/>
              <a:t>                          且试管口不能对人；</a:t>
            </a:r>
          </a:p>
        </p:txBody>
      </p:sp>
      <p:sp>
        <p:nvSpPr>
          <p:cNvPr id="36881" name="Rectangle 17"/>
          <p:cNvSpPr>
            <a:spLocks noChangeArrowheads="1"/>
          </p:cNvSpPr>
          <p:nvPr/>
        </p:nvSpPr>
        <p:spPr bwMode="auto">
          <a:xfrm>
            <a:off x="755650" y="4724400"/>
            <a:ext cx="625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5</a:t>
            </a:r>
            <a:r>
              <a:rPr lang="zh-CN" altLang="en-US"/>
              <a:t>、加热液体时，试管与水平桌面成</a:t>
            </a:r>
            <a:r>
              <a:rPr lang="en-US" altLang="zh-CN"/>
              <a:t>45°</a:t>
            </a:r>
            <a:r>
              <a:rPr lang="zh-CN" altLang="en-US"/>
              <a:t>角；</a:t>
            </a:r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6659563" y="4705350"/>
            <a:ext cx="2470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（以增大受热面积）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  <p:bldP spid="36873" grpId="0"/>
      <p:bldP spid="36874" grpId="0"/>
      <p:bldP spid="36875" grpId="0"/>
      <p:bldP spid="36877" grpId="0"/>
      <p:bldP spid="36880" grpId="0"/>
      <p:bldP spid="36881" grpId="0"/>
      <p:bldP spid="3688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85720" y="2143116"/>
            <a:ext cx="78581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【</a:t>
            </a:r>
            <a:r>
              <a:rPr lang="zh-CN" altLang="en-US" dirty="0" smtClean="0">
                <a:solidFill>
                  <a:srgbClr val="0000FF"/>
                </a:solidFill>
              </a:rPr>
              <a:t>思考</a:t>
            </a:r>
            <a:r>
              <a:rPr lang="en-US" altLang="zh-CN" dirty="0" smtClean="0">
                <a:solidFill>
                  <a:srgbClr val="0000FF"/>
                </a:solidFill>
              </a:rPr>
              <a:t>3】</a:t>
            </a:r>
            <a:r>
              <a:rPr lang="zh-CN" altLang="en-US" dirty="0" smtClean="0">
                <a:solidFill>
                  <a:srgbClr val="0000FF"/>
                </a:solidFill>
              </a:rPr>
              <a:t>加热试管时，试管发生炸裂的可能原因有哪些？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578012" y="2857496"/>
            <a:ext cx="72088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zh-CN" altLang="en-US" dirty="0">
                <a:solidFill>
                  <a:srgbClr val="FF0000"/>
                </a:solidFill>
              </a:rPr>
              <a:t>、加热液体前，试管</a:t>
            </a:r>
            <a:r>
              <a:rPr lang="zh-CN" altLang="en-US" dirty="0" smtClean="0">
                <a:solidFill>
                  <a:srgbClr val="FF0000"/>
                </a:solidFill>
              </a:rPr>
              <a:t>外壁有水，没有檫干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zh-CN" altLang="en-US" dirty="0">
                <a:solidFill>
                  <a:srgbClr val="FF0000"/>
                </a:solidFill>
              </a:rPr>
              <a:t>；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1576716" y="4050007"/>
            <a:ext cx="57400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3</a:t>
            </a:r>
            <a:r>
              <a:rPr lang="zh-CN" altLang="en-US" dirty="0" smtClean="0">
                <a:solidFill>
                  <a:srgbClr val="FF0000"/>
                </a:solidFill>
              </a:rPr>
              <a:t>、</a:t>
            </a:r>
            <a:r>
              <a:rPr lang="zh-CN" altLang="en-US" dirty="0">
                <a:solidFill>
                  <a:srgbClr val="FF0000"/>
                </a:solidFill>
              </a:rPr>
              <a:t>加热液体时</a:t>
            </a:r>
            <a:r>
              <a:rPr lang="zh-CN" altLang="en-US" dirty="0" smtClean="0">
                <a:solidFill>
                  <a:srgbClr val="FF0000"/>
                </a:solidFill>
              </a:rPr>
              <a:t>，试管底触及了灯芯，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1571604" y="5297490"/>
            <a:ext cx="59490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5</a:t>
            </a:r>
            <a:r>
              <a:rPr lang="zh-CN" altLang="en-US" dirty="0" smtClean="0">
                <a:solidFill>
                  <a:srgbClr val="FF0000"/>
                </a:solidFill>
              </a:rPr>
              <a:t>、</a:t>
            </a:r>
            <a:r>
              <a:rPr lang="zh-CN" altLang="en-US" dirty="0">
                <a:solidFill>
                  <a:srgbClr val="FF0000"/>
                </a:solidFill>
              </a:rPr>
              <a:t>加热固体时，试管</a:t>
            </a:r>
            <a:r>
              <a:rPr lang="zh-CN" altLang="en-US" dirty="0" smtClean="0">
                <a:solidFill>
                  <a:srgbClr val="FF0000"/>
                </a:solidFill>
              </a:rPr>
              <a:t>口没有略</a:t>
            </a:r>
            <a:r>
              <a:rPr lang="zh-CN" altLang="en-US" dirty="0">
                <a:solidFill>
                  <a:srgbClr val="FF0000"/>
                </a:solidFill>
              </a:rPr>
              <a:t>向下倾斜。</a:t>
            </a: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584304" y="3440102"/>
            <a:ext cx="54467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</a:rPr>
              <a:t>、</a:t>
            </a:r>
            <a:r>
              <a:rPr lang="zh-CN" altLang="en-US" dirty="0">
                <a:solidFill>
                  <a:srgbClr val="0000FF"/>
                </a:solidFill>
              </a:rPr>
              <a:t>加热</a:t>
            </a:r>
            <a:r>
              <a:rPr lang="zh-CN" altLang="en-US" dirty="0" smtClean="0">
                <a:solidFill>
                  <a:srgbClr val="0000FF"/>
                </a:solidFill>
              </a:rPr>
              <a:t>液体前，没有给</a:t>
            </a:r>
            <a:r>
              <a:rPr lang="zh-CN" altLang="en-US" dirty="0">
                <a:solidFill>
                  <a:srgbClr val="0000FF"/>
                </a:solidFill>
              </a:rPr>
              <a:t>试管</a:t>
            </a:r>
            <a:r>
              <a:rPr lang="zh-CN" altLang="en-US" dirty="0" smtClean="0">
                <a:solidFill>
                  <a:srgbClr val="0000FF"/>
                </a:solidFill>
              </a:rPr>
              <a:t>预热；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582030" y="4654548"/>
            <a:ext cx="59490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4</a:t>
            </a:r>
            <a:r>
              <a:rPr lang="zh-CN" altLang="en-US" dirty="0" smtClean="0">
                <a:solidFill>
                  <a:srgbClr val="0000FF"/>
                </a:solidFill>
              </a:rPr>
              <a:t>、</a:t>
            </a:r>
            <a:r>
              <a:rPr lang="zh-CN" altLang="en-US" dirty="0">
                <a:solidFill>
                  <a:srgbClr val="0000FF"/>
                </a:solidFill>
              </a:rPr>
              <a:t>加热液体时，试管局部受热</a:t>
            </a:r>
            <a:r>
              <a:rPr lang="zh-CN" altLang="en-US" dirty="0" smtClean="0">
                <a:solidFill>
                  <a:srgbClr val="0000FF"/>
                </a:solidFill>
              </a:rPr>
              <a:t>时间太</a:t>
            </a:r>
            <a:r>
              <a:rPr lang="zh-CN" altLang="en-US" dirty="0">
                <a:solidFill>
                  <a:srgbClr val="0000FF"/>
                </a:solidFill>
              </a:rPr>
              <a:t>长，</a:t>
            </a:r>
          </a:p>
        </p:txBody>
      </p:sp>
      <p:sp>
        <p:nvSpPr>
          <p:cNvPr id="13" name="Text Box 19">
            <a:hlinkClick r:id="rId2"/>
          </p:cNvPr>
          <p:cNvSpPr txBox="1">
            <a:spLocks noChangeArrowheads="1"/>
          </p:cNvSpPr>
          <p:nvPr/>
        </p:nvSpPr>
        <p:spPr bwMode="auto">
          <a:xfrm>
            <a:off x="973138" y="126841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、给物质加热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793750" y="1171575"/>
            <a:ext cx="2698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【</a:t>
            </a:r>
            <a:r>
              <a:rPr lang="zh-CN" altLang="en-US">
                <a:latin typeface="Times New Roman" pitchFamily="18" charset="0"/>
              </a:rPr>
              <a:t>实验</a:t>
            </a:r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－</a:t>
            </a:r>
            <a:r>
              <a:rPr lang="en-US" altLang="zh-CN">
                <a:latin typeface="Times New Roman" pitchFamily="18" charset="0"/>
              </a:rPr>
              <a:t>6】P</a:t>
            </a:r>
            <a:r>
              <a:rPr lang="en-US" altLang="zh-CN" baseline="-25000">
                <a:latin typeface="Times New Roman" pitchFamily="18" charset="0"/>
              </a:rPr>
              <a:t>21</a:t>
            </a:r>
            <a:endParaRPr lang="en-US" altLang="zh-CN">
              <a:latin typeface="Times New Roman" pitchFamily="18" charset="0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684213" y="1954213"/>
            <a:ext cx="65849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用</a:t>
            </a:r>
            <a:r>
              <a:rPr lang="en-US" altLang="zh-CN">
                <a:latin typeface="Times New Roman" pitchFamily="18" charset="0"/>
              </a:rPr>
              <a:t>10mL</a:t>
            </a:r>
            <a:r>
              <a:rPr lang="zh-CN" altLang="en-US">
                <a:latin typeface="Times New Roman" pitchFamily="18" charset="0"/>
              </a:rPr>
              <a:t>量筒量取</a:t>
            </a:r>
            <a:r>
              <a:rPr lang="en-US" altLang="zh-CN">
                <a:latin typeface="Times New Roman" pitchFamily="18" charset="0"/>
              </a:rPr>
              <a:t>2mL</a:t>
            </a:r>
            <a:r>
              <a:rPr lang="zh-CN" altLang="en-US">
                <a:latin typeface="Times New Roman" pitchFamily="18" charset="0"/>
              </a:rPr>
              <a:t>氢氧化钠溶液，倒入试管</a:t>
            </a:r>
          </a:p>
          <a:p>
            <a:r>
              <a:rPr lang="zh-CN" altLang="en-US">
                <a:latin typeface="Times New Roman" pitchFamily="18" charset="0"/>
              </a:rPr>
              <a:t>中，然后向该试管中滴加硫酸铜溶液，观察有什</a:t>
            </a:r>
          </a:p>
          <a:p>
            <a:r>
              <a:rPr lang="zh-CN" altLang="en-US">
                <a:latin typeface="Times New Roman" pitchFamily="18" charset="0"/>
              </a:rPr>
              <a:t>么现象发生。</a:t>
            </a:r>
          </a:p>
        </p:txBody>
      </p:sp>
      <p:pic>
        <p:nvPicPr>
          <p:cNvPr id="31750" name="Picture 6" descr="图1-34 滴管的使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1725" y="333375"/>
            <a:ext cx="1182688" cy="2808288"/>
          </a:xfrm>
          <a:prstGeom prst="rect">
            <a:avLst/>
          </a:prstGeom>
          <a:noFill/>
        </p:spPr>
      </p:pic>
      <p:graphicFrame>
        <p:nvGraphicFramePr>
          <p:cNvPr id="31787" name="Group 43"/>
          <p:cNvGraphicFramePr>
            <a:graphicFrameLocks noGrp="1"/>
          </p:cNvGraphicFramePr>
          <p:nvPr/>
        </p:nvGraphicFramePr>
        <p:xfrm>
          <a:off x="684213" y="3286125"/>
          <a:ext cx="7848600" cy="2735263"/>
        </p:xfrm>
        <a:graphic>
          <a:graphicData uri="http://schemas.openxmlformats.org/drawingml/2006/table">
            <a:tbl>
              <a:tblPr/>
              <a:tblGrid>
                <a:gridCol w="3887787"/>
                <a:gridCol w="3960813"/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785" name="Text Box 41"/>
          <p:cNvSpPr txBox="1">
            <a:spLocks noChangeArrowheads="1"/>
          </p:cNvSpPr>
          <p:nvPr/>
        </p:nvSpPr>
        <p:spPr bwMode="auto">
          <a:xfrm>
            <a:off x="827088" y="422275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氢氧化钠与硫酸铜</a:t>
            </a:r>
          </a:p>
        </p:txBody>
      </p:sp>
      <p:sp>
        <p:nvSpPr>
          <p:cNvPr id="31786" name="Text Box 42"/>
          <p:cNvSpPr txBox="1">
            <a:spLocks noChangeArrowheads="1"/>
          </p:cNvSpPr>
          <p:nvPr/>
        </p:nvSpPr>
        <p:spPr bwMode="auto">
          <a:xfrm>
            <a:off x="827088" y="5230813"/>
            <a:ext cx="3554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加热上述反应生成的产物</a:t>
            </a:r>
          </a:p>
        </p:txBody>
      </p:sp>
      <p:sp>
        <p:nvSpPr>
          <p:cNvPr id="31788" name="Text Box 44"/>
          <p:cNvSpPr txBox="1">
            <a:spLocks noChangeArrowheads="1"/>
          </p:cNvSpPr>
          <p:nvPr/>
        </p:nvSpPr>
        <p:spPr bwMode="auto">
          <a:xfrm>
            <a:off x="4984750" y="4222750"/>
            <a:ext cx="2611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有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蓝色沉淀</a:t>
            </a:r>
            <a:r>
              <a:rPr lang="zh-CN" altLang="en-US">
                <a:latin typeface="Times New Roman" pitchFamily="18" charset="0"/>
              </a:rPr>
              <a:t>产生</a:t>
            </a:r>
          </a:p>
        </p:txBody>
      </p:sp>
      <p:sp>
        <p:nvSpPr>
          <p:cNvPr id="31789" name="Text Box 45"/>
          <p:cNvSpPr txBox="1">
            <a:spLocks noChangeArrowheads="1"/>
          </p:cNvSpPr>
          <p:nvPr/>
        </p:nvSpPr>
        <p:spPr bwMode="auto">
          <a:xfrm>
            <a:off x="4859338" y="52308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蓝色沉淀</a:t>
            </a:r>
            <a:r>
              <a:rPr lang="zh-CN" altLang="en-US">
                <a:latin typeface="Times New Roman" pitchFamily="18" charset="0"/>
              </a:rPr>
              <a:t>变成黑色沉淀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1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1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86" grpId="0"/>
      <p:bldP spid="31788" grpId="0"/>
      <p:bldP spid="3178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331913" y="1181100"/>
            <a:ext cx="3028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三、连接仪器装置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23850" y="2133600"/>
            <a:ext cx="434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、把玻璃管插入带孔的橡胶塞</a:t>
            </a: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5003800" y="2133600"/>
            <a:ext cx="3425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、连接玻璃管和胶皮管</a:t>
            </a:r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468313" y="4005263"/>
            <a:ext cx="3121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、在容器口塞橡胶塞</a:t>
            </a: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932363" y="3933825"/>
            <a:ext cx="3121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、检查装置的气密性</a:t>
            </a:r>
          </a:p>
        </p:txBody>
      </p:sp>
      <p:pic>
        <p:nvPicPr>
          <p:cNvPr id="46090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2543175"/>
            <a:ext cx="1871662" cy="1173163"/>
          </a:xfrm>
          <a:prstGeom prst="rect">
            <a:avLst/>
          </a:prstGeom>
          <a:noFill/>
        </p:spPr>
      </p:pic>
      <p:pic>
        <p:nvPicPr>
          <p:cNvPr id="46091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3088" y="2636838"/>
            <a:ext cx="2447925" cy="989012"/>
          </a:xfrm>
          <a:prstGeom prst="rect">
            <a:avLst/>
          </a:prstGeom>
          <a:noFill/>
        </p:spPr>
      </p:pic>
      <p:pic>
        <p:nvPicPr>
          <p:cNvPr id="46092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4652963"/>
            <a:ext cx="2232025" cy="1265237"/>
          </a:xfrm>
          <a:prstGeom prst="rect">
            <a:avLst/>
          </a:prstGeom>
          <a:noFill/>
        </p:spPr>
      </p:pic>
      <p:pic>
        <p:nvPicPr>
          <p:cNvPr id="11" name="图片 10" descr="图1-34　检查装置的气密性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5572132" y="4500570"/>
            <a:ext cx="2857520" cy="18573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  <p:bldP spid="46087" grpId="0"/>
      <p:bldP spid="4608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331913" y="4437063"/>
            <a:ext cx="490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a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、用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带导管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的单孔胶塞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塞紧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试管；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331913" y="5767388"/>
            <a:ext cx="749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如果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水中导管口有气泡冒出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，证明装置的气密性良好。</a:t>
            </a: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1331912" y="4919663"/>
            <a:ext cx="688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b</a:t>
            </a:r>
            <a:r>
              <a:rPr lang="zh-CN" altLang="en-US" dirty="0">
                <a:solidFill>
                  <a:schemeClr val="hlink"/>
                </a:solidFill>
                <a:latin typeface="宋体" pitchFamily="2" charset="-122"/>
              </a:rPr>
              <a:t>、将导管的另一端伸入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装有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少量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水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的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烧杯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中</a:t>
            </a:r>
            <a:r>
              <a:rPr lang="zh-CN" altLang="en-US" dirty="0">
                <a:solidFill>
                  <a:schemeClr val="hlink"/>
                </a:solidFill>
                <a:latin typeface="宋体" pitchFamily="2" charset="-122"/>
              </a:rPr>
              <a:t>；</a:t>
            </a:r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1331913" y="5353050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c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、用手紧握住试管。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3949700" y="1892300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（手握法         ）</a:t>
            </a: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1331913" y="1181100"/>
            <a:ext cx="3028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三、连接仪器装置</a:t>
            </a:r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>
            <a:off x="971550" y="1917700"/>
            <a:ext cx="3121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、检查装置的气密性</a:t>
            </a:r>
          </a:p>
        </p:txBody>
      </p:sp>
      <p:pic>
        <p:nvPicPr>
          <p:cNvPr id="48139" name="Picture 11" descr="图2－19装置的气密性 检查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2492375"/>
            <a:ext cx="2376488" cy="1706563"/>
          </a:xfrm>
          <a:prstGeom prst="rect">
            <a:avLst/>
          </a:prstGeom>
          <a:noFill/>
        </p:spPr>
      </p:pic>
      <p:sp>
        <p:nvSpPr>
          <p:cNvPr id="48140" name="Rectangle 12"/>
          <p:cNvSpPr>
            <a:spLocks noChangeArrowheads="1"/>
          </p:cNvSpPr>
          <p:nvPr/>
        </p:nvSpPr>
        <p:spPr bwMode="auto">
          <a:xfrm>
            <a:off x="5256213" y="18923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或微热法</a:t>
            </a:r>
          </a:p>
        </p:txBody>
      </p:sp>
      <p:sp>
        <p:nvSpPr>
          <p:cNvPr id="48141" name="AutoShape 13"/>
          <p:cNvSpPr>
            <a:spLocks noChangeArrowheads="1"/>
          </p:cNvSpPr>
          <p:nvPr/>
        </p:nvSpPr>
        <p:spPr bwMode="auto">
          <a:xfrm>
            <a:off x="4643438" y="333375"/>
            <a:ext cx="2520950" cy="1008063"/>
          </a:xfrm>
          <a:prstGeom prst="wedgeRoundRectCallout">
            <a:avLst>
              <a:gd name="adj1" fmla="val -81236"/>
              <a:gd name="adj2" fmla="val 11693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/>
              <a:t>夏天天气热，怎么检验？</a:t>
            </a:r>
          </a:p>
        </p:txBody>
      </p:sp>
      <p:sp>
        <p:nvSpPr>
          <p:cNvPr id="12" name="动作按钮: 影片 11">
            <a:hlinkClick r:id="rId4" action="ppaction://hlinkfile" highlightClick="1"/>
          </p:cNvPr>
          <p:cNvSpPr/>
          <p:nvPr/>
        </p:nvSpPr>
        <p:spPr bwMode="auto">
          <a:xfrm>
            <a:off x="7215206" y="1857364"/>
            <a:ext cx="857256" cy="500066"/>
          </a:xfrm>
          <a:prstGeom prst="actionButtonMovie">
            <a:avLst/>
          </a:prstGeom>
          <a:solidFill>
            <a:srgbClr val="00B0F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4" grpId="0"/>
      <p:bldP spid="48135" grpId="0"/>
      <p:bldP spid="48136" grpId="0"/>
      <p:bldP spid="48140" grpId="0"/>
      <p:bldP spid="48141" grpId="0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_31801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2713" y="115888"/>
            <a:ext cx="4681537" cy="1597025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969996" y="5203825"/>
            <a:ext cx="7816846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latin typeface="Times New Roman" pitchFamily="18" charset="0"/>
              </a:rPr>
              <a:t>仪器内壁均匀附着水，水既不聚成水滴，也不成股 </a:t>
            </a:r>
            <a:r>
              <a:rPr kumimoji="1" lang="zh-CN" altLang="en-US" dirty="0" smtClean="0">
                <a:latin typeface="Times New Roman" pitchFamily="18" charset="0"/>
              </a:rPr>
              <a:t>流下。</a:t>
            </a:r>
            <a:endParaRPr kumimoji="1" lang="zh-CN" altLang="en-US" dirty="0">
              <a:latin typeface="Times New Roman" pitchFamily="18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971550" y="1171575"/>
            <a:ext cx="287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四、仪器的洗涤</a:t>
            </a:r>
          </a:p>
        </p:txBody>
      </p:sp>
      <p:sp>
        <p:nvSpPr>
          <p:cNvPr id="3078" name="Text Box 6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539750" y="5734050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五、振荡操作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95288" y="2205038"/>
            <a:ext cx="1563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、步骤：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68313" y="4729163"/>
            <a:ext cx="194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2</a:t>
            </a:r>
            <a:r>
              <a:rPr kumimoji="1" lang="zh-CN" altLang="en-US"/>
              <a:t>、标准：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755650" y="2720975"/>
            <a:ext cx="3736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a</a:t>
            </a:r>
            <a:r>
              <a:rPr lang="zh-CN" altLang="en-US"/>
              <a:t>、将试管内的废液倒掉，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755650" y="3213100"/>
            <a:ext cx="6197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b</a:t>
            </a:r>
            <a:r>
              <a:rPr lang="zh-CN" altLang="en-US"/>
              <a:t>、注入半试管水，振荡后倒掉，重复几次，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798513" y="3716338"/>
            <a:ext cx="8310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</a:t>
            </a:r>
            <a:r>
              <a:rPr lang="zh-CN" altLang="en-US"/>
              <a:t>、再注入半试管水，用试管刷上下移动刷洗，然后将水倒掉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468313" y="4195763"/>
            <a:ext cx="4999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    d</a:t>
            </a:r>
            <a:r>
              <a:rPr lang="zh-CN" altLang="en-US">
                <a:solidFill>
                  <a:srgbClr val="0000FF"/>
                </a:solidFill>
              </a:rPr>
              <a:t>、再注入半试管水，振荡后倒掉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8" grpId="0"/>
      <p:bldP spid="3080" grpId="0"/>
      <p:bldP spid="3081" grpId="0"/>
      <p:bldP spid="3082" grpId="0"/>
      <p:bldP spid="3083" grpId="0"/>
      <p:bldP spid="3084" grpId="0"/>
      <p:bldP spid="308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http://blog.oeeee.com/aspspaw/UploadFile/2007818165928679.bmp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27088" y="1268413"/>
            <a:ext cx="7740650" cy="1851025"/>
          </a:xfrm>
          <a:prstGeom prst="rect">
            <a:avLst/>
          </a:prstGeom>
          <a:noFill/>
        </p:spPr>
      </p:pic>
      <p:pic>
        <p:nvPicPr>
          <p:cNvPr id="41989" name="Picture 5" descr="http://blog.oeeee.com/aspspaw/UploadFile/200781817032297.bmp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1187450" y="3933825"/>
            <a:ext cx="6983413" cy="1852613"/>
          </a:xfrm>
          <a:prstGeom prst="rect">
            <a:avLst/>
          </a:prstGeom>
          <a:noFill/>
        </p:spPr>
      </p:pic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611188" y="730250"/>
            <a:ext cx="6315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【</a:t>
            </a:r>
            <a:r>
              <a:rPr lang="zh-CN" altLang="en-US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练习</a:t>
            </a:r>
            <a:r>
              <a:rPr lang="en-US" altLang="zh-CN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】</a:t>
            </a:r>
            <a:r>
              <a:rPr lang="en-US" altLang="zh-CN">
                <a:latin typeface="宋体" pitchFamily="2" charset="-122"/>
                <a:cs typeface="Times New Roman" pitchFamily="18" charset="0"/>
              </a:rPr>
              <a:t> 1</a:t>
            </a:r>
            <a:r>
              <a:rPr lang="zh-CN" altLang="en-US">
                <a:latin typeface="宋体" pitchFamily="2" charset="-122"/>
                <a:cs typeface="Times New Roman" pitchFamily="18" charset="0"/>
              </a:rPr>
              <a:t>、下列基本操作正确的是（  　）</a:t>
            </a:r>
            <a:endParaRPr lang="zh-CN" altLang="en-US">
              <a:latin typeface="宋体" pitchFamily="2" charset="-122"/>
            </a:endParaRP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827088" y="3284538"/>
            <a:ext cx="681674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、下列有关实验操作正确的是（  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 sz="2800" dirty="0">
              <a:latin typeface="Arial" charset="0"/>
            </a:endParaRP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928662" y="6067425"/>
            <a:ext cx="7092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作业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：完成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《100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分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课题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3  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第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课时练习</a:t>
            </a:r>
            <a:endParaRPr lang="zh-CN" altLang="en-US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1605</TotalTime>
  <Words>1732</Words>
  <Application>Microsoft PowerPoint</Application>
  <PresentationFormat>全屏显示(4:3)</PresentationFormat>
  <Paragraphs>203</Paragraphs>
  <Slides>30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113</cp:revision>
  <dcterms:created xsi:type="dcterms:W3CDTF">2004-09-04T08:14:41Z</dcterms:created>
  <dcterms:modified xsi:type="dcterms:W3CDTF">2018-09-06T08:59:14Z</dcterms:modified>
</cp:coreProperties>
</file>