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3269AF2-2A9D-7CD4-4804-77B5306D49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B5B0DD7-23F2-259E-1284-2E5B26AEF8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FE0904E-939C-E02B-1C25-46CB6DA62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D7F62-86FF-44A2-BC37-411B91A5EA3F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863395D-C3FF-68A8-556A-CF79DE308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F5C0548-4B9C-61DB-1A9B-F1D1FAB84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41328-B649-44C6-8C08-9F2C30FD15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9087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5D13785-D39B-C6D4-4B7E-37E12AF23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E8A894F-C1E3-45F0-966A-E142E98770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084DEB0-7167-2064-D6CF-FC3A913E0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D7F62-86FF-44A2-BC37-411B91A5EA3F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B62A664-7FA3-4340-7B8E-A50A0CB1B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C82895F-2A10-B5F7-32E2-8C501800F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41328-B649-44C6-8C08-9F2C30FD15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38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95F32A7-698E-45E4-E019-9439BE6A6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CDE5D54-E913-CBF4-C506-82F751A2EF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C52B3CD-2155-F87F-9541-7EB9C811E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D7F62-86FF-44A2-BC37-411B91A5EA3F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4F709B3-5ECB-80FB-D746-5FCC7D3B8F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51E5A43-C78F-1777-C995-83E29160C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41328-B649-44C6-8C08-9F2C30FD15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597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D434A5E-C78F-B658-55B2-9122FCCED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A7A94AE-5B9F-104E-0CF3-5540A9DCB5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40F702A-2A92-2E1E-2A09-D1822F066A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A382904-F134-95B0-D7B2-69B36A752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D7F62-86FF-44A2-BC37-411B91A5EA3F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8EFDEED-D280-C0AB-30FB-46B0ED42E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57B7FFE-80E9-87BD-2DE7-7FDC8C453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41328-B649-44C6-8C08-9F2C30FD15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2108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8C112F0-FB6F-5E36-9C91-0F73FBE3D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D2A4AE7-F81F-7261-F34E-DE90D3290F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727427D-AE05-39AB-45DA-3B4BF4E06D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5C67CB1C-7FF1-9354-8141-F4D9436684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AB36763D-500D-83B9-31D4-94BECB6442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3086B8D4-68A4-EF7E-80F8-B52D90E44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D7F62-86FF-44A2-BC37-411B91A5EA3F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B830D227-58F0-B03E-B061-C1EA7983A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0E0D39C4-C3A9-936D-7A47-B845B105A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41328-B649-44C6-8C08-9F2C30FD15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6858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60EF07C-44D1-01C8-4BD8-1F8F453C7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D9B0798C-0E92-7EC9-0689-158BD9304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D7F62-86FF-44A2-BC37-411B91A5EA3F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B858D7A3-4FCE-1C26-F78F-166A2CB0B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E01BF76C-8039-5E51-433A-E0CCDE977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41328-B649-44C6-8C08-9F2C30FD15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171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90A429E-4453-1800-149A-C15954884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D7F62-86FF-44A2-BC37-411B91A5EA3F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0787AAD9-71C6-96E4-CBC7-C62B2087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05B54FD-A12C-1351-F7A0-C9FADA9B8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41328-B649-44C6-8C08-9F2C30FD15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893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F5134E2-CABB-A768-BE31-F95B4F126B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154073B-6A4F-A0D3-63EC-FA15702E36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9EA2C7A-B0C2-2F83-877B-BC2B614C98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74C58F8-03C1-951E-5637-A01F34BF74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D7F62-86FF-44A2-BC37-411B91A5EA3F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1DB5BF5-F525-12E2-6257-59662C877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0E944C1-2807-8C7D-4B62-25B57AFE3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41328-B649-44C6-8C08-9F2C30FD15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0932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90AF959-5A88-1032-405B-F9758F9A1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A50377BE-1A00-119F-2071-A9A236BACD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EF72438-B49D-E3B5-31D6-940D266CCB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7197363-0DE2-0DD4-7D25-45AAC908FF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D7F62-86FF-44A2-BC37-411B91A5EA3F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63A7CF6-407C-7C4A-D385-D42423E81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6CB5ADC-44BC-9C32-EED0-8B644EADB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41328-B649-44C6-8C08-9F2C30FD15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8416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ED38833-829B-C263-C7A1-23B9158B0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C76BF88-250D-D340-F80E-FEE37C3801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2BD50F6-CD2F-F1FC-9299-3B0950D20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D7F62-86FF-44A2-BC37-411B91A5EA3F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6410AEA-3050-91F5-7556-869AEBA264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DF7B068-652B-83F1-E961-A3E6B4093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41328-B649-44C6-8C08-9F2C30FD15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2041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57C7F290-AC56-328B-3617-AC9E7A1670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F641941-ACA8-5DDA-3987-B1EA29484E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64883FD-B7F8-2FFF-038D-5E043F2D2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D7F62-86FF-44A2-BC37-411B91A5EA3F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6AF7988-12B5-07B8-8F13-0E269D485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9A9E771-90D5-4DAA-3FDD-AC647DFAA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41328-B649-44C6-8C08-9F2C30FD15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0115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064E0589-6D6C-0180-B97E-B2FF84830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E41B56E-725F-D3AA-3D95-8A9FC0F8BA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C67158D-5E40-EC0C-3E8A-755E63FE74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D7F62-86FF-44A2-BC37-411B91A5EA3F}" type="datetimeFigureOut">
              <a:rPr lang="zh-CN" altLang="en-US" smtClean="0"/>
              <a:t>2022/6/13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3BF198E-78B0-FE20-D589-36726FE284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6C3327A-A8EE-CEF3-C111-81DFE8C7AA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C41328-B649-44C6-8C08-9F2C30FD15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3762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48143BF-CCF2-A86B-4D9B-E66C23A7D8D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1B99A06B-2F6B-DA1A-1531-DD6C50F900B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656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6CE3BB94-AC4F-4F4E-4FFA-18EBE97AAE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4684" y="1994733"/>
            <a:ext cx="4603904" cy="179666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326250E5-48FB-DC7A-CB59-C9EC114ED90A}"/>
              </a:ext>
            </a:extLst>
          </p:cNvPr>
          <p:cNvSpPr txBox="1"/>
          <p:nvPr/>
        </p:nvSpPr>
        <p:spPr>
          <a:xfrm>
            <a:off x="0" y="0"/>
            <a:ext cx="12192000" cy="24499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35255" algn="just">
              <a:lnSpc>
                <a:spcPct val="130000"/>
              </a:lnSpc>
              <a:tabLst>
                <a:tab pos="340360" algn="l"/>
              </a:tabLst>
            </a:pPr>
            <a:r>
              <a:rPr lang="zh-CN" altLang="zh-CN" sz="2000" spc="2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13.如图(甲)所示,长为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L=4</a:t>
            </a:r>
            <a:r>
              <a:rPr lang="zh-CN" altLang="zh-CN" sz="2000" i="1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sz="2000" spc="-8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的水平轨道 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zh-CN" altLang="zh-CN" sz="2000" spc="-9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与半径为 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R=0.6</a:t>
            </a:r>
            <a:r>
              <a:rPr lang="zh-CN" altLang="zh-CN" sz="2000" spc="-1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000" i="1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sz="2000" spc="-6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的竖直半圆弧轨道 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lang="zh-CN" altLang="zh-CN" sz="2000" spc="-18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在 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 </a:t>
            </a:r>
            <a:r>
              <a:rPr lang="zh-CN" altLang="zh-CN" sz="2000" spc="-2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处平滑连接,有一质量为 </a:t>
            </a:r>
            <a:r>
              <a:rPr lang="zh-CN" altLang="zh-CN" sz="2000" i="1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=1</a:t>
            </a:r>
            <a:r>
              <a:rPr lang="zh-CN" altLang="zh-CN" sz="2000" spc="-2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000" i="1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kg</a:t>
            </a:r>
            <a:r>
              <a:rPr lang="zh-CN" altLang="zh-CN" sz="2000" spc="-6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的滑块(大小不计)从 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sz="2000" spc="-6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处由静止开始受水平力 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</a:t>
            </a:r>
            <a:r>
              <a:rPr lang="zh-CN" altLang="zh-CN" sz="2000" spc="-4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作用而运动,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 </a:t>
            </a:r>
            <a:r>
              <a:rPr lang="zh-CN" altLang="zh-CN" sz="2000" spc="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随位移变化的关系如图(乙)所示(水平向右为正),滑块与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zh-CN" altLang="zh-CN" sz="2000" spc="-5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间的动摩擦因数为</a:t>
            </a:r>
            <a:r>
              <a:rPr lang="zh-CN" altLang="zh-CN" sz="2000" i="1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μ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=0.25</a:t>
            </a:r>
            <a:r>
              <a:rPr lang="zh-CN" altLang="zh-CN" sz="2000" spc="9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,与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lang="zh-CN" altLang="zh-CN" sz="2000" spc="-19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间</a:t>
            </a:r>
            <a:r>
              <a:rPr lang="zh-CN" altLang="zh-CN" sz="20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的动摩擦因数未知,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</a:t>
            </a:r>
            <a:r>
              <a:rPr lang="zh-CN" altLang="zh-CN" sz="2000" spc="-26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取</a:t>
            </a:r>
            <a:r>
              <a:rPr lang="zh-CN" altLang="zh-CN" sz="2000" spc="-26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000" spc="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</a:t>
            </a:r>
            <a:r>
              <a:rPr lang="zh-CN" altLang="zh-CN" sz="20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000" i="1" spc="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sz="2000" spc="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zh-CN" altLang="zh-CN" sz="2000" i="1" spc="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lang="zh-CN" altLang="zh-CN" sz="2000" spc="-15" baseline="30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000" spc="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r>
              <a:rPr lang="zh-CN" altLang="zh-CN" sz="20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（计算结果可含根号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 </a:t>
            </a:r>
            <a:r>
              <a:rPr lang="zh-CN" altLang="en-US" sz="20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0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0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0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求滑块在水平面上运动</a:t>
            </a:r>
            <a:r>
              <a:rPr lang="zh-CN" altLang="zh-CN" sz="2000" spc="-26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000" i="1" spc="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zh-CN" sz="2000" spc="-5" baseline="-25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sz="2000" spc="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=2</a:t>
            </a:r>
            <a:r>
              <a:rPr lang="zh-CN" altLang="zh-CN" sz="2000" i="1" spc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sz="2000" i="1" spc="-27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0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时的速度大小；</a:t>
            </a:r>
            <a:r>
              <a:rPr lang="zh-CN" altLang="en-US" sz="2000" spc="-4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000" spc="-4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000" spc="-4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000" spc="-4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求滑块到达 </a:t>
            </a:r>
            <a:r>
              <a:rPr lang="zh-CN" altLang="zh-CN" sz="2000" spc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sz="2000" spc="-4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处时的速度大小；</a:t>
            </a:r>
            <a:r>
              <a:rPr lang="zh-CN" altLang="en-US" sz="2000" spc="-5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000" spc="-5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000" spc="-5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000" spc="-5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若到达 </a:t>
            </a:r>
            <a:r>
              <a:rPr lang="zh-CN" altLang="zh-CN" sz="2000" spc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sz="2000" spc="-7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点时撤去力 </a:t>
            </a:r>
            <a:r>
              <a:rPr lang="zh-CN" altLang="zh-CN" sz="2000" spc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</a:t>
            </a:r>
            <a:r>
              <a:rPr lang="zh-CN" altLang="zh-CN" sz="2000" spc="-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,滑块沿半圆弧轨道内侧上滑,并恰好能到达最高点 </a:t>
            </a:r>
            <a:r>
              <a:rPr lang="zh-CN" altLang="zh-CN" sz="2000" spc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C,则滑块在半圆弧轨道上克服摩擦力所做的功是多少？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3ED0841D-9E2C-88E5-5102-E55C8323E9D0}"/>
              </a:ext>
            </a:extLst>
          </p:cNvPr>
          <p:cNvGrpSpPr/>
          <p:nvPr/>
        </p:nvGrpSpPr>
        <p:grpSpPr>
          <a:xfrm>
            <a:off x="838899" y="3196206"/>
            <a:ext cx="679503" cy="851617"/>
            <a:chOff x="738231" y="3053593"/>
            <a:chExt cx="679503" cy="851617"/>
          </a:xfrm>
        </p:grpSpPr>
        <p:cxnSp>
          <p:nvCxnSpPr>
            <p:cNvPr id="8" name="直接箭头连接符 7">
              <a:extLst>
                <a:ext uri="{FF2B5EF4-FFF2-40B4-BE49-F238E27FC236}">
                  <a16:creationId xmlns:a16="http://schemas.microsoft.com/office/drawing/2014/main" id="{C3ACFD84-596A-069D-D023-B00023115BED}"/>
                </a:ext>
              </a:extLst>
            </p:cNvPr>
            <p:cNvCxnSpPr/>
            <p:nvPr/>
          </p:nvCxnSpPr>
          <p:spPr>
            <a:xfrm>
              <a:off x="738231" y="3053593"/>
              <a:ext cx="0" cy="620785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953D1DE8-8CC6-B56D-8BD6-212046D4C5E3}"/>
                </a:ext>
              </a:extLst>
            </p:cNvPr>
            <p:cNvSpPr txBox="1"/>
            <p:nvPr/>
          </p:nvSpPr>
          <p:spPr>
            <a:xfrm>
              <a:off x="738231" y="3443545"/>
              <a:ext cx="67950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mg</a:t>
              </a:r>
              <a:endParaRPr lang="zh-CN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563842C2-7A89-00A6-B1B0-C308F1881AD4}"/>
              </a:ext>
            </a:extLst>
          </p:cNvPr>
          <p:cNvGrpSpPr/>
          <p:nvPr/>
        </p:nvGrpSpPr>
        <p:grpSpPr>
          <a:xfrm>
            <a:off x="838899" y="2418115"/>
            <a:ext cx="411061" cy="791432"/>
            <a:chOff x="-538294" y="2311359"/>
            <a:chExt cx="411061" cy="791432"/>
          </a:xfrm>
        </p:grpSpPr>
        <p:cxnSp>
          <p:nvCxnSpPr>
            <p:cNvPr id="12" name="直接箭头连接符 11">
              <a:extLst>
                <a:ext uri="{FF2B5EF4-FFF2-40B4-BE49-F238E27FC236}">
                  <a16:creationId xmlns:a16="http://schemas.microsoft.com/office/drawing/2014/main" id="{375DED4C-FBC0-9334-296F-52E9B4C54F4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538294" y="2534640"/>
              <a:ext cx="0" cy="568151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id="{4AA7378B-74EA-EA74-06B8-600F57F2AAB2}"/>
                </a:ext>
              </a:extLst>
            </p:cNvPr>
            <p:cNvSpPr txBox="1"/>
            <p:nvPr/>
          </p:nvSpPr>
          <p:spPr>
            <a:xfrm>
              <a:off x="-538293" y="2311359"/>
              <a:ext cx="4110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  <a:endParaRPr lang="zh-CN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AAF21D3B-B708-2D95-A039-8E5DBEBBDC51}"/>
              </a:ext>
            </a:extLst>
          </p:cNvPr>
          <p:cNvGrpSpPr/>
          <p:nvPr/>
        </p:nvGrpSpPr>
        <p:grpSpPr>
          <a:xfrm>
            <a:off x="838899" y="2758147"/>
            <a:ext cx="679504" cy="461665"/>
            <a:chOff x="-622184" y="2651391"/>
            <a:chExt cx="679504" cy="461665"/>
          </a:xfrm>
        </p:grpSpPr>
        <p:cxnSp>
          <p:nvCxnSpPr>
            <p:cNvPr id="16" name="直接箭头连接符 15">
              <a:extLst>
                <a:ext uri="{FF2B5EF4-FFF2-40B4-BE49-F238E27FC236}">
                  <a16:creationId xmlns:a16="http://schemas.microsoft.com/office/drawing/2014/main" id="{7D0488B5-C17A-069D-E39D-59A558EB5F8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622184" y="3102791"/>
              <a:ext cx="521516" cy="10265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C7F4540E-ED27-1F10-E504-E5E71C91495B}"/>
                </a:ext>
              </a:extLst>
            </p:cNvPr>
            <p:cNvSpPr txBox="1"/>
            <p:nvPr/>
          </p:nvSpPr>
          <p:spPr>
            <a:xfrm>
              <a:off x="-348712" y="2651391"/>
              <a:ext cx="4060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endParaRPr lang="zh-CN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A8CF7D58-BCCF-30AE-EE78-B8334B56BF11}"/>
              </a:ext>
            </a:extLst>
          </p:cNvPr>
          <p:cNvGrpSpPr/>
          <p:nvPr/>
        </p:nvGrpSpPr>
        <p:grpSpPr>
          <a:xfrm>
            <a:off x="183412" y="2871391"/>
            <a:ext cx="655487" cy="461665"/>
            <a:chOff x="-1712503" y="2495984"/>
            <a:chExt cx="655487" cy="461665"/>
          </a:xfrm>
        </p:grpSpPr>
        <p:cxnSp>
          <p:nvCxnSpPr>
            <p:cNvPr id="20" name="直接箭头连接符 19">
              <a:extLst>
                <a:ext uri="{FF2B5EF4-FFF2-40B4-BE49-F238E27FC236}">
                  <a16:creationId xmlns:a16="http://schemas.microsoft.com/office/drawing/2014/main" id="{83A1D8FE-2E76-2230-13E8-A48D44796C4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-1427280" y="2844405"/>
              <a:ext cx="370264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id="{FFE3C97E-3263-3D6E-F25B-2ACDBA64B8D5}"/>
                </a:ext>
              </a:extLst>
            </p:cNvPr>
            <p:cNvSpPr txBox="1"/>
            <p:nvPr/>
          </p:nvSpPr>
          <p:spPr>
            <a:xfrm>
              <a:off x="-1712503" y="2495984"/>
              <a:ext cx="28522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endParaRPr lang="zh-CN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id="{874EC466-2E2E-3787-21BF-03D4BC6563A0}"/>
              </a:ext>
            </a:extLst>
          </p:cNvPr>
          <p:cNvSpPr/>
          <p:nvPr/>
        </p:nvSpPr>
        <p:spPr>
          <a:xfrm>
            <a:off x="11610363" y="2641396"/>
            <a:ext cx="478173" cy="69166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标注: 线形 24">
            <a:extLst>
              <a:ext uri="{FF2B5EF4-FFF2-40B4-BE49-F238E27FC236}">
                <a16:creationId xmlns:a16="http://schemas.microsoft.com/office/drawing/2014/main" id="{420D34BD-FDAD-76C5-CE57-6C2051626E7A}"/>
              </a:ext>
            </a:extLst>
          </p:cNvPr>
          <p:cNvSpPr/>
          <p:nvPr/>
        </p:nvSpPr>
        <p:spPr>
          <a:xfrm>
            <a:off x="11035466" y="3982829"/>
            <a:ext cx="973122" cy="540955"/>
          </a:xfrm>
          <a:prstGeom prst="borderCallout1">
            <a:avLst>
              <a:gd name="adj1" fmla="val -1410"/>
              <a:gd name="adj2" fmla="val 52874"/>
              <a:gd name="adj3" fmla="val -120116"/>
              <a:gd name="adj4" fmla="val 823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位移非时间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7" name="文本框 26">
                <a:extLst>
                  <a:ext uri="{FF2B5EF4-FFF2-40B4-BE49-F238E27FC236}">
                    <a16:creationId xmlns:a16="http://schemas.microsoft.com/office/drawing/2014/main" id="{0639FAC4-21EC-E077-EAB9-A9467D651E8E}"/>
                  </a:ext>
                </a:extLst>
              </p:cNvPr>
              <p:cNvSpPr txBox="1"/>
              <p:nvPr/>
            </p:nvSpPr>
            <p:spPr>
              <a:xfrm>
                <a:off x="1791874" y="1966995"/>
                <a:ext cx="4304126" cy="138736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）对滑块运动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x</a:t>
                </a:r>
                <a:r>
                  <a:rPr lang="en-US" altLang="zh-CN" sz="24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=2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过程，</a:t>
                </a:r>
                <a:endParaRPr lang="en-US" altLang="zh-CN" sz="2400" kern="100" dirty="0">
                  <a:effectLst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F</a:t>
                </a:r>
                <a:r>
                  <a:rPr lang="en-US" altLang="zh-CN" sz="24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x</a:t>
                </a:r>
                <a:r>
                  <a:rPr lang="en-US" altLang="zh-CN" sz="24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μmgx</a:t>
                </a:r>
                <a:r>
                  <a:rPr lang="en-US" altLang="zh-CN" sz="24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mv</a:t>
                </a:r>
                <a:r>
                  <a:rPr lang="en-US" altLang="zh-CN" sz="24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-0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</a:t>
                </a:r>
                <a:endParaRPr lang="en-US" altLang="zh-CN" sz="2400" kern="100" dirty="0">
                  <a:effectLst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/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得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24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70</m:t>
                        </m:r>
                      </m:e>
                    </m:rad>
                  </m:oMath>
                </a14:m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m/s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</a:t>
                </a:r>
                <a:endParaRPr lang="zh-CN" altLang="zh-CN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7" name="文本框 26">
                <a:extLst>
                  <a:ext uri="{FF2B5EF4-FFF2-40B4-BE49-F238E27FC236}">
                    <a16:creationId xmlns:a16="http://schemas.microsoft.com/office/drawing/2014/main" id="{0639FAC4-21EC-E077-EAB9-A9467D651E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1874" y="1966995"/>
                <a:ext cx="4304126" cy="1387367"/>
              </a:xfrm>
              <a:prstGeom prst="rect">
                <a:avLst/>
              </a:prstGeom>
              <a:blipFill>
                <a:blip r:embed="rId3"/>
                <a:stretch>
                  <a:fillRect l="-2266" t="-4846" b="-88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对话气泡: 矩形 27">
            <a:extLst>
              <a:ext uri="{FF2B5EF4-FFF2-40B4-BE49-F238E27FC236}">
                <a16:creationId xmlns:a16="http://schemas.microsoft.com/office/drawing/2014/main" id="{5FC2A55D-EBCE-61A0-8DD4-4C5FF18C2256}"/>
              </a:ext>
            </a:extLst>
          </p:cNvPr>
          <p:cNvSpPr/>
          <p:nvPr/>
        </p:nvSpPr>
        <p:spPr>
          <a:xfrm>
            <a:off x="5956183" y="2418115"/>
            <a:ext cx="1931691" cy="914941"/>
          </a:xfrm>
          <a:prstGeom prst="wedgeRectCallout">
            <a:avLst>
              <a:gd name="adj1" fmla="val -73034"/>
              <a:gd name="adj2" fmla="val -65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求</a:t>
            </a:r>
            <a:r>
              <a:rPr lang="en-US" altLang="zh-CN" sz="20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用牛二也能求。从结果看，大家都没做对！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9DE06716-614F-7329-11C6-5D7048F116D7}"/>
              </a:ext>
            </a:extLst>
          </p:cNvPr>
          <p:cNvSpPr/>
          <p:nvPr/>
        </p:nvSpPr>
        <p:spPr>
          <a:xfrm>
            <a:off x="10709944" y="2378796"/>
            <a:ext cx="1378592" cy="105020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标注: 线形 29">
            <a:extLst>
              <a:ext uri="{FF2B5EF4-FFF2-40B4-BE49-F238E27FC236}">
                <a16:creationId xmlns:a16="http://schemas.microsoft.com/office/drawing/2014/main" id="{A86B88AA-D4B3-4A9C-44B0-3285B82661F4}"/>
              </a:ext>
            </a:extLst>
          </p:cNvPr>
          <p:cNvSpPr/>
          <p:nvPr/>
        </p:nvSpPr>
        <p:spPr>
          <a:xfrm>
            <a:off x="9895962" y="4047823"/>
            <a:ext cx="973122" cy="540955"/>
          </a:xfrm>
          <a:prstGeom prst="borderCallout1">
            <a:avLst>
              <a:gd name="adj1" fmla="val -1410"/>
              <a:gd name="adj2" fmla="val 52874"/>
              <a:gd name="adj3" fmla="val -120116"/>
              <a:gd name="adj4" fmla="val 823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变力的功！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2" name="文本框 31">
                <a:extLst>
                  <a:ext uri="{FF2B5EF4-FFF2-40B4-BE49-F238E27FC236}">
                    <a16:creationId xmlns:a16="http://schemas.microsoft.com/office/drawing/2014/main" id="{B4854730-2FC7-0CA6-39A2-29A257139080}"/>
                  </a:ext>
                </a:extLst>
              </p:cNvPr>
              <p:cNvSpPr txBox="1"/>
              <p:nvPr/>
            </p:nvSpPr>
            <p:spPr>
              <a:xfrm>
                <a:off x="1515128" y="3266325"/>
                <a:ext cx="6360949" cy="19089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）对滑块从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到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的过程，</a:t>
                </a:r>
                <a:endParaRPr lang="en-US" altLang="zh-CN" sz="2400" kern="100" dirty="0">
                  <a:effectLst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F</a:t>
                </a:r>
                <a:r>
                  <a:rPr lang="en-US" altLang="zh-CN" sz="24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x</a:t>
                </a:r>
                <a:r>
                  <a:rPr lang="en-US" altLang="zh-CN" sz="24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W</a:t>
                </a:r>
                <a:r>
                  <a:rPr lang="zh-CN" altLang="zh-CN" sz="24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变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i="1" kern="100" dirty="0" err="1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μmgL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mv</a:t>
                </a:r>
                <a:r>
                  <a:rPr lang="en-US" altLang="zh-CN" sz="24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lang="en-US" altLang="zh-CN" sz="24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-0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</a:t>
                </a:r>
                <a:endParaRPr lang="zh-CN" altLang="zh-CN" sz="2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/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根据图像面积可知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W</a:t>
                </a:r>
                <a:r>
                  <a:rPr lang="zh-CN" altLang="zh-CN" sz="24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变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×1×20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J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=10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J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</a:t>
                </a:r>
                <a:endParaRPr lang="en-US" altLang="zh-CN" sz="2400" kern="100" dirty="0">
                  <a:effectLst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/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联立的</a:t>
                </a:r>
                <a:r>
                  <a:rPr lang="en-US" altLang="zh-CN" sz="2400" i="1" kern="100" dirty="0" err="1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2400" i="1" kern="100" baseline="-25000" dirty="0" err="1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10</m:t>
                        </m:r>
                      </m:e>
                    </m:rad>
                  </m:oMath>
                </a14:m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/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s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</a:t>
                </a:r>
                <a:endParaRPr lang="zh-CN" altLang="zh-CN" sz="2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2" name="文本框 31">
                <a:extLst>
                  <a:ext uri="{FF2B5EF4-FFF2-40B4-BE49-F238E27FC236}">
                    <a16:creationId xmlns:a16="http://schemas.microsoft.com/office/drawing/2014/main" id="{B4854730-2FC7-0CA6-39A2-29A2571390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5128" y="3266325"/>
                <a:ext cx="6360949" cy="1908921"/>
              </a:xfrm>
              <a:prstGeom prst="rect">
                <a:avLst/>
              </a:prstGeom>
              <a:blipFill>
                <a:blip r:embed="rId4"/>
                <a:stretch>
                  <a:fillRect l="-1534" t="-3514" b="-607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对话气泡: 矩形 32">
            <a:extLst>
              <a:ext uri="{FF2B5EF4-FFF2-40B4-BE49-F238E27FC236}">
                <a16:creationId xmlns:a16="http://schemas.microsoft.com/office/drawing/2014/main" id="{05DFB778-AFE4-EC25-664D-1EEFD4405D20}"/>
              </a:ext>
            </a:extLst>
          </p:cNvPr>
          <p:cNvSpPr/>
          <p:nvPr/>
        </p:nvSpPr>
        <p:spPr>
          <a:xfrm>
            <a:off x="6130991" y="3369881"/>
            <a:ext cx="1999506" cy="914941"/>
          </a:xfrm>
          <a:prstGeom prst="wedgeRectCallout">
            <a:avLst>
              <a:gd name="adj1" fmla="val -73034"/>
              <a:gd name="adj2" fmla="val -65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同学们需要加强对概念和模型的理解！</a:t>
            </a:r>
          </a:p>
        </p:txBody>
      </p:sp>
      <p:sp>
        <p:nvSpPr>
          <p:cNvPr id="34" name="对话气泡: 矩形 33">
            <a:extLst>
              <a:ext uri="{FF2B5EF4-FFF2-40B4-BE49-F238E27FC236}">
                <a16:creationId xmlns:a16="http://schemas.microsoft.com/office/drawing/2014/main" id="{ACC773D9-5DAB-60A9-582F-1E99386C9BE9}"/>
              </a:ext>
            </a:extLst>
          </p:cNvPr>
          <p:cNvSpPr/>
          <p:nvPr/>
        </p:nvSpPr>
        <p:spPr>
          <a:xfrm>
            <a:off x="7128161" y="4601022"/>
            <a:ext cx="1999506" cy="620737"/>
          </a:xfrm>
          <a:prstGeom prst="wedgeRectCallout">
            <a:avLst>
              <a:gd name="adj1" fmla="val -74293"/>
              <a:gd name="adj2" fmla="val -4507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同学们整理的笔记呢？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6" name="文本框 35">
                <a:extLst>
                  <a:ext uri="{FF2B5EF4-FFF2-40B4-BE49-F238E27FC236}">
                    <a16:creationId xmlns:a16="http://schemas.microsoft.com/office/drawing/2014/main" id="{656F65D9-BF4C-50B2-D752-041AA1FA1F6F}"/>
                  </a:ext>
                </a:extLst>
              </p:cNvPr>
              <p:cNvSpPr txBox="1"/>
              <p:nvPr/>
            </p:nvSpPr>
            <p:spPr>
              <a:xfrm>
                <a:off x="318079" y="5175246"/>
                <a:ext cx="8809588" cy="157331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）当滑块恰好能到达最高点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C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时，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mg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𝐶</m:t>
                            </m:r>
                          </m:sub>
                          <m:sup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bSup>
                      </m:num>
                      <m:den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𝑅</m:t>
                        </m:r>
                      </m:den>
                    </m:f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</a:t>
                </a:r>
                <a:endParaRPr lang="zh-CN" altLang="zh-CN" sz="2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/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对滑块从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到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C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的过程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W</a:t>
                </a:r>
                <a:r>
                  <a:rPr lang="zh-CN" altLang="zh-CN" sz="24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摩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mg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R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mv</a:t>
                </a:r>
                <a:r>
                  <a:rPr lang="en-US" altLang="zh-CN" sz="24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C</a:t>
                </a:r>
                <a:r>
                  <a:rPr lang="en-US" altLang="zh-CN" sz="24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mv</a:t>
                </a:r>
                <a:r>
                  <a:rPr lang="en-US" altLang="zh-CN" sz="24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lang="en-US" altLang="zh-CN" sz="24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</a:t>
                </a:r>
                <a:endParaRPr lang="zh-CN" altLang="zh-CN" sz="2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/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代入数据得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W</a:t>
                </a:r>
                <a:r>
                  <a:rPr lang="zh-CN" altLang="zh-CN" sz="24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摩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=-5J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即克服摩擦力做功为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5J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</a:t>
                </a:r>
                <a:endParaRPr lang="zh-CN" altLang="zh-CN" sz="2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6" name="文本框 35">
                <a:extLst>
                  <a:ext uri="{FF2B5EF4-FFF2-40B4-BE49-F238E27FC236}">
                    <a16:creationId xmlns:a16="http://schemas.microsoft.com/office/drawing/2014/main" id="{656F65D9-BF4C-50B2-D752-041AA1FA1F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079" y="5175246"/>
                <a:ext cx="8809588" cy="1573316"/>
              </a:xfrm>
              <a:prstGeom prst="rect">
                <a:avLst/>
              </a:prstGeom>
              <a:blipFill>
                <a:blip r:embed="rId5"/>
                <a:stretch>
                  <a:fillRect l="-1038" b="-775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对话气泡: 矩形 36">
            <a:extLst>
              <a:ext uri="{FF2B5EF4-FFF2-40B4-BE49-F238E27FC236}">
                <a16:creationId xmlns:a16="http://schemas.microsoft.com/office/drawing/2014/main" id="{EB36E97A-6AD9-F16A-07BE-F747A2B721E8}"/>
              </a:ext>
            </a:extLst>
          </p:cNvPr>
          <p:cNvSpPr/>
          <p:nvPr/>
        </p:nvSpPr>
        <p:spPr>
          <a:xfrm>
            <a:off x="8018792" y="5732218"/>
            <a:ext cx="1999506" cy="620737"/>
          </a:xfrm>
          <a:prstGeom prst="wedgeRectCallout">
            <a:avLst>
              <a:gd name="adj1" fmla="val -74293"/>
              <a:gd name="adj2" fmla="val -4507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注意套路，注意格式！</a:t>
            </a:r>
          </a:p>
        </p:txBody>
      </p:sp>
    </p:spTree>
    <p:extLst>
      <p:ext uri="{BB962C8B-B14F-4D97-AF65-F5344CB8AC3E}">
        <p14:creationId xmlns:p14="http://schemas.microsoft.com/office/powerpoint/2010/main" val="2935219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7" grpId="0"/>
      <p:bldP spid="28" grpId="0" animBg="1"/>
      <p:bldP spid="29" grpId="0" animBg="1"/>
      <p:bldP spid="30" grpId="0" animBg="1"/>
      <p:bldP spid="32" grpId="0"/>
      <p:bldP spid="33" grpId="0" animBg="1"/>
      <p:bldP spid="34" grpId="0" animBg="1"/>
      <p:bldP spid="36" grpId="0"/>
      <p:bldP spid="3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A287AAD7-0DE5-5F4A-3E88-1976CC3EA778}"/>
              </a:ext>
            </a:extLst>
          </p:cNvPr>
          <p:cNvSpPr txBox="1"/>
          <p:nvPr/>
        </p:nvSpPr>
        <p:spPr>
          <a:xfrm>
            <a:off x="58723" y="0"/>
            <a:ext cx="12057776" cy="32996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67945">
              <a:lnSpc>
                <a:spcPct val="131000"/>
              </a:lnSpc>
              <a:spcBef>
                <a:spcPts val="200"/>
              </a:spcBef>
              <a:spcAft>
                <a:spcPts val="0"/>
              </a:spcAft>
              <a:tabLst>
                <a:tab pos="340360" algn="l"/>
              </a:tabLst>
            </a:pPr>
            <a:r>
              <a:rPr lang="zh-CN" altLang="zh-CN" sz="2000" spc="-4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14.如图，质量为 </a:t>
            </a:r>
            <a:r>
              <a:rPr lang="zh-CN" altLang="zh-CN" sz="2000" i="1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＝1</a:t>
            </a:r>
            <a:r>
              <a:rPr lang="zh-CN" altLang="zh-CN" sz="2000" i="1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kg</a:t>
            </a:r>
            <a:r>
              <a:rPr lang="zh-CN" altLang="zh-CN" sz="2000" spc="-4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的小滑块</a:t>
            </a:r>
            <a:r>
              <a:rPr lang="zh-CN" altLang="zh-CN" sz="2000" spc="2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zh-CN" altLang="zh-CN" sz="2000" spc="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视为质点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000" spc="-5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从半径为 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R</a:t>
            </a:r>
            <a:r>
              <a:rPr lang="zh-CN" altLang="zh-CN" sz="2000" spc="-2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的四分之一光滑圆弧的最高</a:t>
            </a:r>
            <a:r>
              <a:rPr lang="zh-CN" altLang="zh-CN" sz="2000" spc="-15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 </a:t>
            </a:r>
            <a:r>
              <a:rPr lang="zh-CN" altLang="zh-CN" sz="2000" spc="-14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sz="2000" spc="-7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，由静止开始释放，它运动到 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sz="2000" spc="-8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点时速度为 </a:t>
            </a:r>
            <a:r>
              <a:rPr lang="zh-CN" altLang="zh-CN" sz="2000" i="1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＝2</a:t>
            </a:r>
            <a:r>
              <a:rPr lang="zh-CN" altLang="zh-CN" sz="2000" i="1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m/s</a:t>
            </a:r>
            <a:r>
              <a:rPr lang="zh-CN" altLang="zh-CN" sz="2000" spc="-8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。当滑块经过 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sz="2000" spc="-4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后立即将圆弧轨道撤去。</a:t>
            </a:r>
            <a:r>
              <a:rPr lang="zh-CN" altLang="zh-CN" sz="2000" spc="-1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滑块在光滑水平面上运动一段距离后，通过换向轨道由 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sz="2000" spc="-3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点过渡到倾角为</a:t>
            </a:r>
            <a:r>
              <a:rPr lang="zh-CN" altLang="zh-CN" sz="2000" i="1" spc="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θ</a:t>
            </a:r>
            <a:r>
              <a:rPr lang="zh-CN" altLang="zh-CN" sz="2000" spc="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＝37</a:t>
            </a:r>
            <a:r>
              <a:rPr lang="zh-CN" altLang="zh-CN" sz="2000" spc="-6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°、长 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L＝1</a:t>
            </a:r>
            <a:r>
              <a:rPr lang="zh-CN" altLang="zh-CN" sz="2000" i="1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000" spc="-6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的斜面 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CD</a:t>
            </a:r>
            <a:r>
              <a:rPr lang="zh-CN" altLang="zh-CN" sz="2000" spc="-9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上，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CD</a:t>
            </a:r>
            <a:r>
              <a:rPr lang="zh-CN" altLang="zh-CN" sz="2000" spc="-5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之间铺了一层匀质特殊材料，其与滑块间的动摩擦因数可在 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0≤</a:t>
            </a:r>
            <a:r>
              <a:rPr lang="zh-CN" altLang="zh-CN" sz="2000" i="1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μ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≤1.5</a:t>
            </a:r>
            <a:r>
              <a:rPr lang="zh-CN" altLang="zh-CN" sz="2000" spc="-9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之间</a:t>
            </a:r>
            <a:r>
              <a:rPr lang="zh-CN" altLang="zh-CN" sz="2000" spc="-11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调节。斜面底部 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sz="2000" spc="-4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点与光滑地面平滑相连，地面上一根轻弹簧一端固定在 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lang="zh-CN" altLang="zh-CN" sz="2000" spc="-3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点，自然状态下另</a:t>
            </a:r>
            <a:r>
              <a:rPr lang="zh-CN" altLang="zh-CN" sz="2000" spc="-8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一端恰好在 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sz="2000" spc="-10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点。认为滑块在 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sz="2000" spc="-26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zh-CN" altLang="zh-CN" sz="2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sz="2000" spc="-6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两处换向时速度大小均不变，最大静摩擦力等于滑动摩擦力。取</a:t>
            </a:r>
            <a:r>
              <a:rPr lang="zh-CN" altLang="zh-CN" sz="2000" spc="-25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000" i="1" spc="-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</a:t>
            </a:r>
            <a:r>
              <a:rPr lang="zh-CN" altLang="zh-CN" sz="2000" spc="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zh-CN" altLang="zh-CN" sz="2000" spc="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10</a:t>
            </a:r>
            <a:r>
              <a:rPr lang="zh-CN" altLang="zh-CN" sz="2000" i="1" spc="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sz="2000" i="1" spc="-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zh-CN" altLang="zh-CN" sz="2000" i="1" spc="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lang="zh-CN" altLang="zh-CN" sz="2000" spc="-5" baseline="30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0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sz="2000" i="1" spc="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sin</a:t>
            </a:r>
            <a:r>
              <a:rPr lang="zh-CN" altLang="zh-CN" sz="2000" spc="-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sz="2000" spc="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7</a:t>
            </a:r>
            <a:r>
              <a:rPr lang="zh-CN" altLang="zh-CN" sz="20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zh-CN" altLang="zh-CN" sz="2000" spc="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zh-CN" altLang="zh-CN" sz="2000" spc="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0.</a:t>
            </a:r>
            <a:r>
              <a:rPr lang="zh-CN" altLang="zh-CN" sz="2000" spc="-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zh-CN" sz="2000" spc="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sz="2000" i="1" spc="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</a:t>
            </a:r>
            <a:r>
              <a:rPr lang="zh-CN" altLang="zh-CN" sz="2000" i="1" spc="-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lang="zh-CN" altLang="zh-CN" sz="2000" spc="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sz="2000" spc="-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7</a:t>
            </a:r>
            <a:r>
              <a:rPr lang="zh-CN" altLang="zh-CN" sz="2000" spc="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zh-CN" altLang="zh-CN" sz="20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zh-CN" altLang="zh-CN" sz="2000" spc="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0.8</a:t>
            </a:r>
            <a:r>
              <a:rPr lang="zh-CN" altLang="zh-CN" sz="20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，不计空气阻力。</a:t>
            </a:r>
            <a:endParaRPr lang="en-US" altLang="zh-CN" sz="2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67945">
              <a:lnSpc>
                <a:spcPct val="131000"/>
              </a:lnSpc>
              <a:spcBef>
                <a:spcPts val="200"/>
              </a:spcBef>
              <a:spcAft>
                <a:spcPts val="0"/>
              </a:spcAft>
              <a:tabLst>
                <a:tab pos="340360" algn="l"/>
              </a:tabLst>
            </a:pPr>
            <a:r>
              <a:rPr lang="zh-CN" altLang="en-US" sz="2000" spc="-3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000" spc="-3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000" spc="-3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000" spc="-3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求光滑圆弧的半径 </a:t>
            </a:r>
            <a:r>
              <a:rPr lang="zh-CN" altLang="zh-CN" sz="20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R</a:t>
            </a:r>
            <a:r>
              <a:rPr lang="zh-CN" altLang="zh-CN" sz="2000" spc="-6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以及滑块经过圆弧 </a:t>
            </a:r>
            <a:r>
              <a:rPr lang="zh-CN" altLang="zh-CN" sz="20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sz="2000" spc="-4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点时对圆弧的压力大小；</a:t>
            </a:r>
            <a:r>
              <a:rPr lang="zh-CN" altLang="en-US" sz="20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0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0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0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若设置</a:t>
            </a:r>
            <a:r>
              <a:rPr lang="zh-CN" altLang="zh-CN" sz="2000" i="1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μ</a:t>
            </a:r>
            <a:r>
              <a:rPr lang="zh-CN" altLang="zh-CN" sz="20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＝0</a:t>
            </a:r>
            <a:r>
              <a:rPr lang="zh-CN" altLang="zh-CN" sz="2000" spc="-4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，求滑块从 </a:t>
            </a:r>
            <a:r>
              <a:rPr lang="zh-CN" altLang="zh-CN" sz="20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sz="2000" spc="-7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第一次运动到 </a:t>
            </a:r>
            <a:r>
              <a:rPr lang="zh-CN" altLang="zh-CN" sz="20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sz="2000" spc="-4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的时间及弹簧的最大弹性势能；</a:t>
            </a:r>
            <a:r>
              <a:rPr lang="zh-CN" altLang="en-US" sz="2000" spc="-4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000" spc="-4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000" spc="-4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000" kern="0" spc="-3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若最终滑块停在 </a:t>
            </a:r>
            <a:r>
              <a:rPr lang="zh-CN" altLang="zh-CN" sz="20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sz="2000" kern="0" spc="-7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点，求</a:t>
            </a:r>
            <a:r>
              <a:rPr lang="zh-CN" altLang="zh-CN" sz="2000" i="1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μ</a:t>
            </a:r>
            <a:r>
              <a:rPr lang="zh-CN" altLang="zh-CN" sz="20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的取值范围。</a:t>
            </a:r>
            <a:endParaRPr lang="zh-CN" altLang="en-US" sz="2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D0F1D7B3-51F6-A54B-0E15-AC9C4C77C6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4602" y="3171340"/>
            <a:ext cx="2559685" cy="1064895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F124EF97-C172-363B-0FA1-5FE49933342F}"/>
                  </a:ext>
                </a:extLst>
              </p:cNvPr>
              <p:cNvSpPr txBox="1"/>
              <p:nvPr/>
            </p:nvSpPr>
            <p:spPr>
              <a:xfrm>
                <a:off x="213918" y="3299686"/>
                <a:ext cx="7780789" cy="15572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）滑块从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到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r>
                  <a:rPr lang="en-US" altLang="zh-CN" sz="2400" i="1" kern="100" dirty="0" err="1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mgR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mv</a:t>
                </a:r>
                <a:r>
                  <a:rPr lang="en-US" altLang="zh-CN" sz="24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-0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分）得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R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=0.2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</a:t>
                </a:r>
                <a:endParaRPr lang="zh-CN" altLang="zh-CN" sz="2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/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滑块在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点，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N</a:t>
                </a:r>
                <a:r>
                  <a:rPr lang="en-US" altLang="zh-CN" sz="24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mg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p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𝑅</m:t>
                        </m:r>
                      </m:den>
                    </m:f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分）得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N</a:t>
                </a:r>
                <a:r>
                  <a:rPr lang="en-US" altLang="zh-CN" sz="24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=30N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</a:t>
                </a:r>
                <a:endParaRPr lang="zh-CN" altLang="zh-CN" sz="2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/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根据牛顿第三定律知滑块对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点的压力为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30N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</a:t>
                </a:r>
                <a:endParaRPr lang="zh-CN" altLang="zh-CN" sz="2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F124EF97-C172-363B-0FA1-5FE4993334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918" y="3299686"/>
                <a:ext cx="7780789" cy="1557286"/>
              </a:xfrm>
              <a:prstGeom prst="rect">
                <a:avLst/>
              </a:prstGeom>
              <a:blipFill>
                <a:blip r:embed="rId3"/>
                <a:stretch>
                  <a:fillRect l="-1176" r="-5094" b="-781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对话气泡: 矩形 8">
            <a:extLst>
              <a:ext uri="{FF2B5EF4-FFF2-40B4-BE49-F238E27FC236}">
                <a16:creationId xmlns:a16="http://schemas.microsoft.com/office/drawing/2014/main" id="{57F38022-3801-7042-2EA9-BB8B0840700A}"/>
              </a:ext>
            </a:extLst>
          </p:cNvPr>
          <p:cNvSpPr/>
          <p:nvPr/>
        </p:nvSpPr>
        <p:spPr>
          <a:xfrm>
            <a:off x="7994707" y="4236235"/>
            <a:ext cx="1999506" cy="620737"/>
          </a:xfrm>
          <a:prstGeom prst="wedgeRectCallout">
            <a:avLst>
              <a:gd name="adj1" fmla="val -74293"/>
              <a:gd name="adj2" fmla="val -4507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注意套路，注意格式！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DA2A70E2-4289-C0D3-E200-ED90D8B3DB33}"/>
              </a:ext>
            </a:extLst>
          </p:cNvPr>
          <p:cNvSpPr/>
          <p:nvPr/>
        </p:nvSpPr>
        <p:spPr>
          <a:xfrm>
            <a:off x="1644242" y="2826767"/>
            <a:ext cx="553545" cy="69166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标注: 线形 10">
            <a:extLst>
              <a:ext uri="{FF2B5EF4-FFF2-40B4-BE49-F238E27FC236}">
                <a16:creationId xmlns:a16="http://schemas.microsoft.com/office/drawing/2014/main" id="{D85954F5-E250-6DC5-13C3-3026EA11CF77}"/>
              </a:ext>
            </a:extLst>
          </p:cNvPr>
          <p:cNvSpPr/>
          <p:nvPr/>
        </p:nvSpPr>
        <p:spPr>
          <a:xfrm>
            <a:off x="991329" y="4168200"/>
            <a:ext cx="1126510" cy="540955"/>
          </a:xfrm>
          <a:prstGeom prst="borderCallout1">
            <a:avLst>
              <a:gd name="adj1" fmla="val -1410"/>
              <a:gd name="adj2" fmla="val 52874"/>
              <a:gd name="adj3" fmla="val -120116"/>
              <a:gd name="adj4" fmla="val 823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求时间，牛顿定律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文本框 12">
                <a:extLst>
                  <a:ext uri="{FF2B5EF4-FFF2-40B4-BE49-F238E27FC236}">
                    <a16:creationId xmlns:a16="http://schemas.microsoft.com/office/drawing/2014/main" id="{54D6D125-0355-7C67-DD96-910C146D5F5E}"/>
                  </a:ext>
                </a:extLst>
              </p:cNvPr>
              <p:cNvSpPr txBox="1"/>
              <p:nvPr/>
            </p:nvSpPr>
            <p:spPr>
              <a:xfrm>
                <a:off x="213917" y="4919732"/>
                <a:ext cx="8258964" cy="172374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CD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段，对滑块：</a:t>
                </a:r>
                <a:r>
                  <a:rPr lang="en-US" altLang="zh-CN" sz="2400" i="1" kern="100" dirty="0" err="1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mgsinθ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ma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分）得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=6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/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s</a:t>
                </a:r>
                <a:r>
                  <a:rPr lang="en-US" altLang="zh-CN" sz="24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</a:t>
                </a:r>
                <a:endParaRPr lang="en-US" altLang="zh-CN" sz="2400" kern="100" dirty="0">
                  <a:effectLst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/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由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L=</a:t>
                </a:r>
                <a:r>
                  <a:rPr lang="en-US" altLang="zh-CN" sz="2400" i="1" kern="100" dirty="0" err="1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vt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at</a:t>
                </a:r>
                <a:r>
                  <a:rPr lang="en-US" altLang="zh-CN" sz="24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分）得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t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s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</a:t>
                </a:r>
                <a:endParaRPr lang="zh-CN" altLang="zh-CN" sz="2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/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物块从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至压缩弹簧至最短的过程中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E</a:t>
                </a:r>
                <a:r>
                  <a:rPr lang="en-US" altLang="zh-CN" sz="24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P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mg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</a:t>
                </a:r>
                <a:r>
                  <a:rPr lang="en-US" altLang="zh-CN" sz="2400" kern="100" dirty="0" err="1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R+L</a:t>
                </a:r>
                <a:r>
                  <a:rPr lang="en-US" altLang="zh-CN" sz="2400" i="1" kern="100" dirty="0" err="1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sinθ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) 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</a:t>
                </a:r>
                <a:endParaRPr lang="en-US" altLang="zh-CN" sz="2400" kern="100" dirty="0">
                  <a:effectLst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/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解得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E</a:t>
                </a:r>
                <a:r>
                  <a:rPr lang="en-US" altLang="zh-CN" sz="24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P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=8J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</a:t>
                </a:r>
                <a:endParaRPr lang="zh-CN" altLang="zh-CN" sz="2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3" name="文本框 12">
                <a:extLst>
                  <a:ext uri="{FF2B5EF4-FFF2-40B4-BE49-F238E27FC236}">
                    <a16:creationId xmlns:a16="http://schemas.microsoft.com/office/drawing/2014/main" id="{54D6D125-0355-7C67-DD96-910C146D5F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917" y="4919732"/>
                <a:ext cx="8258964" cy="1723742"/>
              </a:xfrm>
              <a:prstGeom prst="rect">
                <a:avLst/>
              </a:prstGeom>
              <a:blipFill>
                <a:blip r:embed="rId4"/>
                <a:stretch>
                  <a:fillRect l="-1107" t="-3887" r="-812" b="-706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85846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CCD09DD6-59E8-6556-5654-B104B4370EC6}"/>
                  </a:ext>
                </a:extLst>
              </p:cNvPr>
              <p:cNvSpPr txBox="1"/>
              <p:nvPr/>
            </p:nvSpPr>
            <p:spPr>
              <a:xfrm>
                <a:off x="302005" y="430394"/>
                <a:ext cx="11224468" cy="261276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）最终滑块停在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D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点有两种可能性</a:t>
                </a:r>
                <a:endParaRPr lang="zh-CN" altLang="zh-CN" sz="2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.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滑块恰好能从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C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下滑到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D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mgsinθ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L-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μ</a:t>
                </a:r>
                <a:r>
                  <a:rPr lang="en-US" altLang="zh-CN" sz="24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mgcosθ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L=0-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mv</a:t>
                </a:r>
                <a:r>
                  <a:rPr lang="en-US" altLang="zh-CN" sz="24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分）得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μ</a:t>
                </a:r>
                <a:r>
                  <a:rPr lang="en-US" altLang="zh-CN" sz="24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</a:t>
                </a:r>
                <a:endParaRPr lang="zh-CN" altLang="zh-CN" sz="2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.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滑块在斜面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CD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和水平地面间多次反复运动，最终静止在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D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点。</a:t>
                </a:r>
                <a:endParaRPr lang="en-US" altLang="zh-CN" sz="2400" kern="100" dirty="0">
                  <a:effectLst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/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当滑块恰好能返回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C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：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μ</a:t>
                </a:r>
                <a:r>
                  <a:rPr lang="en-US" altLang="zh-CN" sz="24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mgcosθ2s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=0-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mv</a:t>
                </a:r>
                <a:r>
                  <a:rPr lang="en-US" altLang="zh-CN" sz="24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分）得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μ</a:t>
                </a:r>
                <a:r>
                  <a:rPr lang="en-US" altLang="zh-CN" sz="24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=0.125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</a:t>
                </a:r>
                <a:endParaRPr lang="zh-CN" altLang="zh-CN" sz="2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/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当滑块恰好能静止在斜面上，则有</a:t>
                </a:r>
                <a:r>
                  <a:rPr lang="en-US" altLang="zh-CN" sz="2400" i="1" kern="100" dirty="0" err="1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mgsinθ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μ</a:t>
                </a:r>
                <a:r>
                  <a:rPr lang="en-US" altLang="zh-CN" sz="24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mgcosθ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分）得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μ</a:t>
                </a:r>
                <a:r>
                  <a:rPr lang="en-US" altLang="zh-CN" sz="2400" kern="100" baseline="-25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=0.75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</a:t>
                </a:r>
                <a:endParaRPr lang="zh-CN" altLang="zh-CN" sz="2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/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综上所述，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μ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的取值区间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0.125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≤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𝜇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&lt;0.75</m:t>
                    </m:r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或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μ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=1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分）</a:t>
                </a:r>
                <a:endParaRPr lang="zh-CN" altLang="zh-CN" sz="2400" kern="100" dirty="0">
                  <a:effectLst/>
                  <a:latin typeface="等线" panose="02010600030101010101" pitchFamily="2" charset="-122"/>
                  <a:ea typeface="等线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CCD09DD6-59E8-6556-5654-B104B4370E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005" y="430394"/>
                <a:ext cx="11224468" cy="2612767"/>
              </a:xfrm>
              <a:prstGeom prst="rect">
                <a:avLst/>
              </a:prstGeom>
              <a:blipFill>
                <a:blip r:embed="rId2"/>
                <a:stretch>
                  <a:fillRect l="-869" t="-2804" b="-443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图片 5">
            <a:extLst>
              <a:ext uri="{FF2B5EF4-FFF2-40B4-BE49-F238E27FC236}">
                <a16:creationId xmlns:a16="http://schemas.microsoft.com/office/drawing/2014/main" id="{7A152CCC-7955-51F7-02E6-8A0BCEF9B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747" y="3204896"/>
            <a:ext cx="4347417" cy="180863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流程图: 过程 6">
            <a:extLst>
              <a:ext uri="{FF2B5EF4-FFF2-40B4-BE49-F238E27FC236}">
                <a16:creationId xmlns:a16="http://schemas.microsoft.com/office/drawing/2014/main" id="{79133920-7B6B-7F62-E4D7-9E73E20E3910}"/>
              </a:ext>
            </a:extLst>
          </p:cNvPr>
          <p:cNvSpPr/>
          <p:nvPr/>
        </p:nvSpPr>
        <p:spPr>
          <a:xfrm>
            <a:off x="0" y="3282139"/>
            <a:ext cx="3187817" cy="1065402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思维方式（非套路）：</a:t>
            </a:r>
            <a:endParaRPr lang="en-US" altLang="zh-CN" sz="2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en-US" sz="2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题目问的是</a:t>
            </a:r>
            <a:r>
              <a:rPr lang="zh-CN" altLang="zh-CN" sz="2000" i="1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μ</a:t>
            </a:r>
            <a:r>
              <a:rPr lang="zh-CN" altLang="zh-CN" sz="20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的取值范围</a:t>
            </a:r>
            <a:endParaRPr lang="en-US" altLang="zh-CN" sz="2000" kern="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en-US" sz="2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具体物理模型是斜面</a:t>
            </a:r>
          </a:p>
        </p:txBody>
      </p:sp>
      <p:sp>
        <p:nvSpPr>
          <p:cNvPr id="8" name="箭头: 右 7">
            <a:extLst>
              <a:ext uri="{FF2B5EF4-FFF2-40B4-BE49-F238E27FC236}">
                <a16:creationId xmlns:a16="http://schemas.microsoft.com/office/drawing/2014/main" id="{1EA5E5C5-3EF3-D653-0521-FFE35342FA8F}"/>
              </a:ext>
            </a:extLst>
          </p:cNvPr>
          <p:cNvSpPr/>
          <p:nvPr/>
        </p:nvSpPr>
        <p:spPr>
          <a:xfrm>
            <a:off x="3187817" y="3700513"/>
            <a:ext cx="419449" cy="2286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流程图: 过程 8">
            <a:extLst>
              <a:ext uri="{FF2B5EF4-FFF2-40B4-BE49-F238E27FC236}">
                <a16:creationId xmlns:a16="http://schemas.microsoft.com/office/drawing/2014/main" id="{B80FB55C-9DEF-D1A9-BFE9-64A7EC51DE42}"/>
              </a:ext>
            </a:extLst>
          </p:cNvPr>
          <p:cNvSpPr/>
          <p:nvPr/>
        </p:nvSpPr>
        <p:spPr>
          <a:xfrm>
            <a:off x="3607266" y="3548489"/>
            <a:ext cx="3187817" cy="532701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考点聚焦：</a:t>
            </a:r>
            <a:r>
              <a:rPr lang="en-US" altLang="zh-CN" sz="2000" i="1" kern="0" dirty="0" err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tanθ</a:t>
            </a:r>
            <a:r>
              <a:rPr lang="zh-CN" altLang="en-US" sz="20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和</a:t>
            </a:r>
            <a:r>
              <a:rPr lang="zh-CN" altLang="zh-CN" sz="2000" i="1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μ</a:t>
            </a:r>
            <a:r>
              <a:rPr lang="zh-CN" altLang="en-US" sz="20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的关系</a:t>
            </a:r>
            <a:endParaRPr lang="zh-CN" altLang="en-US" sz="2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箭头: 右 9">
            <a:extLst>
              <a:ext uri="{FF2B5EF4-FFF2-40B4-BE49-F238E27FC236}">
                <a16:creationId xmlns:a16="http://schemas.microsoft.com/office/drawing/2014/main" id="{3E8E3C38-46B6-DA40-B586-B69F4873A161}"/>
              </a:ext>
            </a:extLst>
          </p:cNvPr>
          <p:cNvSpPr/>
          <p:nvPr/>
        </p:nvSpPr>
        <p:spPr>
          <a:xfrm>
            <a:off x="0" y="4652659"/>
            <a:ext cx="419449" cy="2286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1" name="流程图: 过程 10">
            <a:extLst>
              <a:ext uri="{FF2B5EF4-FFF2-40B4-BE49-F238E27FC236}">
                <a16:creationId xmlns:a16="http://schemas.microsoft.com/office/drawing/2014/main" id="{46F11B5E-FAD7-7ABB-5F02-0AE10CDDCFEA}"/>
              </a:ext>
            </a:extLst>
          </p:cNvPr>
          <p:cNvSpPr/>
          <p:nvPr/>
        </p:nvSpPr>
        <p:spPr>
          <a:xfrm>
            <a:off x="419449" y="4500635"/>
            <a:ext cx="3187817" cy="773932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i="1" kern="0" dirty="0" err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tanθ</a:t>
            </a:r>
            <a:r>
              <a:rPr lang="en-US" altLang="zh-CN" sz="2000" kern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&lt;</a:t>
            </a:r>
            <a:r>
              <a:rPr lang="zh-CN" altLang="zh-CN" sz="2000" i="1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μ</a:t>
            </a:r>
            <a:r>
              <a:rPr lang="zh-CN" altLang="en-US" sz="20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，物体在斜面向下运动时是减速</a:t>
            </a:r>
            <a:endParaRPr lang="zh-CN" altLang="en-US" sz="2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" name="左大括号 11">
            <a:extLst>
              <a:ext uri="{FF2B5EF4-FFF2-40B4-BE49-F238E27FC236}">
                <a16:creationId xmlns:a16="http://schemas.microsoft.com/office/drawing/2014/main" id="{496F2EF6-2F84-A306-E0EC-8E0F6ABC46DD}"/>
              </a:ext>
            </a:extLst>
          </p:cNvPr>
          <p:cNvSpPr/>
          <p:nvPr/>
        </p:nvSpPr>
        <p:spPr>
          <a:xfrm>
            <a:off x="3738282" y="4347541"/>
            <a:ext cx="295836" cy="1065402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流程图: 过程 12">
            <a:extLst>
              <a:ext uri="{FF2B5EF4-FFF2-40B4-BE49-F238E27FC236}">
                <a16:creationId xmlns:a16="http://schemas.microsoft.com/office/drawing/2014/main" id="{73DBE294-F103-CD21-384A-E3FFFB177B9B}"/>
              </a:ext>
            </a:extLst>
          </p:cNvPr>
          <p:cNvSpPr/>
          <p:nvPr/>
        </p:nvSpPr>
        <p:spPr>
          <a:xfrm>
            <a:off x="4034119" y="4202561"/>
            <a:ext cx="2411506" cy="532701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滑一次正好停在</a:t>
            </a:r>
            <a:r>
              <a:rPr lang="en-US" altLang="zh-CN" sz="20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en-US" sz="20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</a:t>
            </a:r>
            <a:endParaRPr lang="zh-CN" altLang="en-US" sz="2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流程图: 过程 13">
            <a:extLst>
              <a:ext uri="{FF2B5EF4-FFF2-40B4-BE49-F238E27FC236}">
                <a16:creationId xmlns:a16="http://schemas.microsoft.com/office/drawing/2014/main" id="{05D99563-497C-AB55-1DD7-C743C398F389}"/>
              </a:ext>
            </a:extLst>
          </p:cNvPr>
          <p:cNvSpPr/>
          <p:nvPr/>
        </p:nvSpPr>
        <p:spPr>
          <a:xfrm>
            <a:off x="4034119" y="4893720"/>
            <a:ext cx="2411506" cy="532701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碰弹簧反弹？</a:t>
            </a:r>
            <a:endParaRPr lang="zh-CN" altLang="en-US" sz="2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流程图: 过程 14">
            <a:extLst>
              <a:ext uri="{FF2B5EF4-FFF2-40B4-BE49-F238E27FC236}">
                <a16:creationId xmlns:a16="http://schemas.microsoft.com/office/drawing/2014/main" id="{15CA366F-76FF-99AD-0B81-EF3FFDE817E6}"/>
              </a:ext>
            </a:extLst>
          </p:cNvPr>
          <p:cNvSpPr/>
          <p:nvPr/>
        </p:nvSpPr>
        <p:spPr>
          <a:xfrm>
            <a:off x="6593748" y="4893720"/>
            <a:ext cx="2411506" cy="532701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必定停在</a:t>
            </a:r>
            <a:r>
              <a:rPr lang="en-US" altLang="zh-CN" sz="2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en-US" sz="2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点上面</a:t>
            </a:r>
          </a:p>
        </p:txBody>
      </p:sp>
      <p:sp>
        <p:nvSpPr>
          <p:cNvPr id="16" name="箭头: 右 15">
            <a:extLst>
              <a:ext uri="{FF2B5EF4-FFF2-40B4-BE49-F238E27FC236}">
                <a16:creationId xmlns:a16="http://schemas.microsoft.com/office/drawing/2014/main" id="{F670BF88-3241-16E1-8A8A-00E2AA3CFC1A}"/>
              </a:ext>
            </a:extLst>
          </p:cNvPr>
          <p:cNvSpPr/>
          <p:nvPr/>
        </p:nvSpPr>
        <p:spPr>
          <a:xfrm>
            <a:off x="0" y="5844965"/>
            <a:ext cx="419449" cy="2286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7" name="流程图: 过程 16">
            <a:extLst>
              <a:ext uri="{FF2B5EF4-FFF2-40B4-BE49-F238E27FC236}">
                <a16:creationId xmlns:a16="http://schemas.microsoft.com/office/drawing/2014/main" id="{A8AFDCC0-0372-3E0C-5732-F798E3B83240}"/>
              </a:ext>
            </a:extLst>
          </p:cNvPr>
          <p:cNvSpPr/>
          <p:nvPr/>
        </p:nvSpPr>
        <p:spPr>
          <a:xfrm>
            <a:off x="419449" y="5692941"/>
            <a:ext cx="3187817" cy="663035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i="1" kern="0" dirty="0" err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tanθ</a:t>
            </a:r>
            <a:r>
              <a:rPr lang="en-US" altLang="zh-CN" sz="2000" kern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&gt;</a:t>
            </a:r>
            <a:r>
              <a:rPr lang="zh-CN" altLang="zh-CN" sz="2000" i="1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μ</a:t>
            </a:r>
            <a:r>
              <a:rPr lang="zh-CN" altLang="en-US" sz="2000" kern="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，物体在斜面向下运动时是加速</a:t>
            </a:r>
            <a:endParaRPr lang="zh-CN" altLang="en-US" sz="2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8" name="流程图: 过程 17">
            <a:extLst>
              <a:ext uri="{FF2B5EF4-FFF2-40B4-BE49-F238E27FC236}">
                <a16:creationId xmlns:a16="http://schemas.microsoft.com/office/drawing/2014/main" id="{66C22FB8-B228-F8AF-B38E-1A56592A4A09}"/>
              </a:ext>
            </a:extLst>
          </p:cNvPr>
          <p:cNvSpPr/>
          <p:nvPr/>
        </p:nvSpPr>
        <p:spPr>
          <a:xfrm>
            <a:off x="3738281" y="5692941"/>
            <a:ext cx="2707343" cy="663035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kern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滑块在斜面</a:t>
            </a:r>
            <a:r>
              <a:rPr lang="en-US" altLang="zh-CN" sz="2000" kern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CD</a:t>
            </a:r>
            <a:r>
              <a:rPr lang="zh-CN" altLang="en-US" sz="2000" kern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和水平地面间多次反复运动</a:t>
            </a:r>
            <a:endParaRPr lang="zh-CN" altLang="en-US" sz="2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54F45D6B-9E02-559C-1559-54783FC1C3F3}"/>
              </a:ext>
            </a:extLst>
          </p:cNvPr>
          <p:cNvGrpSpPr/>
          <p:nvPr/>
        </p:nvGrpSpPr>
        <p:grpSpPr>
          <a:xfrm>
            <a:off x="1721224" y="3673618"/>
            <a:ext cx="3990938" cy="2673395"/>
            <a:chOff x="1721224" y="3673618"/>
            <a:chExt cx="3990938" cy="2673395"/>
          </a:xfrm>
        </p:grpSpPr>
        <p:sp>
          <p:nvSpPr>
            <p:cNvPr id="19" name="流程图: 过程 18">
              <a:extLst>
                <a:ext uri="{FF2B5EF4-FFF2-40B4-BE49-F238E27FC236}">
                  <a16:creationId xmlns:a16="http://schemas.microsoft.com/office/drawing/2014/main" id="{02639708-F96A-A446-FCC6-9CCDEEB502A9}"/>
                </a:ext>
              </a:extLst>
            </p:cNvPr>
            <p:cNvSpPr/>
            <p:nvPr/>
          </p:nvSpPr>
          <p:spPr>
            <a:xfrm>
              <a:off x="1721224" y="3673618"/>
              <a:ext cx="1021976" cy="306711"/>
            </a:xfrm>
            <a:prstGeom prst="flowChartProcess">
              <a:avLst/>
            </a:prstGeom>
            <a:noFill/>
            <a:ln w="285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0" name="流程图: 过程 19">
              <a:extLst>
                <a:ext uri="{FF2B5EF4-FFF2-40B4-BE49-F238E27FC236}">
                  <a16:creationId xmlns:a16="http://schemas.microsoft.com/office/drawing/2014/main" id="{57D7438E-4737-385C-865A-C3762454D6C8}"/>
                </a:ext>
              </a:extLst>
            </p:cNvPr>
            <p:cNvSpPr/>
            <p:nvPr/>
          </p:nvSpPr>
          <p:spPr>
            <a:xfrm>
              <a:off x="4690186" y="6040302"/>
              <a:ext cx="1021976" cy="306711"/>
            </a:xfrm>
            <a:prstGeom prst="flowChartProcess">
              <a:avLst/>
            </a:prstGeom>
            <a:noFill/>
            <a:ln w="285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cxnSp>
          <p:nvCxnSpPr>
            <p:cNvPr id="22" name="直接箭头连接符 21">
              <a:extLst>
                <a:ext uri="{FF2B5EF4-FFF2-40B4-BE49-F238E27FC236}">
                  <a16:creationId xmlns:a16="http://schemas.microsoft.com/office/drawing/2014/main" id="{F2E3FBA9-42A8-B27F-E9C4-B4D31EBB85E6}"/>
                </a:ext>
              </a:extLst>
            </p:cNvPr>
            <p:cNvCxnSpPr>
              <a:stCxn id="19" idx="2"/>
              <a:endCxn id="20" idx="1"/>
            </p:cNvCxnSpPr>
            <p:nvPr/>
          </p:nvCxnSpPr>
          <p:spPr>
            <a:xfrm>
              <a:off x="2232212" y="3980329"/>
              <a:ext cx="2457974" cy="2213329"/>
            </a:xfrm>
            <a:prstGeom prst="straightConnector1">
              <a:avLst/>
            </a:prstGeom>
            <a:ln w="38100">
              <a:solidFill>
                <a:srgbClr val="FFFF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流程图: 过程 23">
            <a:extLst>
              <a:ext uri="{FF2B5EF4-FFF2-40B4-BE49-F238E27FC236}">
                <a16:creationId xmlns:a16="http://schemas.microsoft.com/office/drawing/2014/main" id="{787D715F-C2BB-73D8-0E38-63D39B7DE701}"/>
              </a:ext>
            </a:extLst>
          </p:cNvPr>
          <p:cNvSpPr/>
          <p:nvPr/>
        </p:nvSpPr>
        <p:spPr>
          <a:xfrm>
            <a:off x="6593748" y="5692941"/>
            <a:ext cx="2411506" cy="532701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求一次试试</a:t>
            </a:r>
          </a:p>
        </p:txBody>
      </p:sp>
      <p:sp>
        <p:nvSpPr>
          <p:cNvPr id="25" name="流程图: 过程 24">
            <a:extLst>
              <a:ext uri="{FF2B5EF4-FFF2-40B4-BE49-F238E27FC236}">
                <a16:creationId xmlns:a16="http://schemas.microsoft.com/office/drawing/2014/main" id="{4A5831B9-9ED5-5A98-4050-4FF43136F3BF}"/>
              </a:ext>
            </a:extLst>
          </p:cNvPr>
          <p:cNvSpPr/>
          <p:nvPr/>
        </p:nvSpPr>
        <p:spPr>
          <a:xfrm>
            <a:off x="9430871" y="4735262"/>
            <a:ext cx="2572870" cy="130504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所谓的能力就是高效、系统的思路呈现！</a:t>
            </a:r>
            <a:endParaRPr lang="en-US" altLang="zh-CN" sz="2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en-US" sz="2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能力都是这一次次尝试中练出来的。</a:t>
            </a:r>
          </a:p>
        </p:txBody>
      </p:sp>
    </p:spTree>
    <p:extLst>
      <p:ext uri="{BB962C8B-B14F-4D97-AF65-F5344CB8AC3E}">
        <p14:creationId xmlns:p14="http://schemas.microsoft.com/office/powerpoint/2010/main" val="2957355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4" grpId="0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9A0E244D-5AD4-C7FB-F54D-8B2D877411E1}"/>
              </a:ext>
            </a:extLst>
          </p:cNvPr>
          <p:cNvSpPr txBox="1"/>
          <p:nvPr/>
        </p:nvSpPr>
        <p:spPr>
          <a:xfrm>
            <a:off x="0" y="0"/>
            <a:ext cx="11779624" cy="17868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340360" algn="l"/>
              </a:tabLst>
            </a:pPr>
            <a:r>
              <a:rPr lang="zh-CN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12.2021</a:t>
            </a:r>
            <a:r>
              <a:rPr lang="zh-CN" altLang="zh-CN" sz="2400" spc="-16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年 </a:t>
            </a:r>
            <a:r>
              <a:rPr lang="zh-CN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zh-CN" sz="2400" spc="-3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月出现“超级血色月全食”的天文现象，引起某同学对月球的关注。该同学</a:t>
            </a:r>
            <a:r>
              <a:rPr lang="zh-CN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查资料后得知：月球半径为 </a:t>
            </a:r>
            <a:r>
              <a:rPr lang="zh-CN" altLang="zh-CN" sz="2400" i="1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R</a:t>
            </a:r>
            <a:r>
              <a:rPr lang="zh-CN" altLang="zh-CN" sz="24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，月球表面处重力加速度为 g，引力常量为 G，求：</a:t>
            </a:r>
          </a:p>
          <a:p>
            <a:pPr lvl="0">
              <a:lnSpc>
                <a:spcPct val="150000"/>
              </a:lnSpc>
              <a:spcBef>
                <a:spcPts val="765"/>
              </a:spcBef>
              <a:spcAft>
                <a:spcPts val="0"/>
              </a:spcAft>
              <a:buSzPts val="950"/>
              <a:tabLst>
                <a:tab pos="675005" algn="l"/>
              </a:tabLst>
            </a:pPr>
            <a:r>
              <a:rPr lang="zh-CN" altLang="en-US" sz="2400" spc="-4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spc="-4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spc="-4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400" spc="-4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月球的质量 </a:t>
            </a:r>
            <a:r>
              <a:rPr lang="zh-CN" altLang="zh-CN" sz="2400" i="1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sz="24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r>
              <a:rPr lang="zh-CN" altLang="en-US" sz="24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400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月球的第一宇宙速度</a:t>
            </a:r>
            <a:r>
              <a:rPr lang="zh-CN" altLang="zh-CN" sz="2400" spc="-26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400" i="1" spc="-5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lang="zh-CN" altLang="zh-CN" sz="2400" spc="-5" baseline="-25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13756F7-EEC7-E01C-CD6C-340CC632E6BB}"/>
              </a:ext>
            </a:extLst>
          </p:cNvPr>
          <p:cNvSpPr txBox="1"/>
          <p:nvPr/>
        </p:nvSpPr>
        <p:spPr>
          <a:xfrm>
            <a:off x="412376" y="2017059"/>
            <a:ext cx="744967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天体运动的知识归纳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万有引力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开普勒定律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卫星在不同轨道上的运动特性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4.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卫星变轨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5.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双星及多星问题</a:t>
            </a:r>
          </a:p>
        </p:txBody>
      </p:sp>
    </p:spTree>
    <p:extLst>
      <p:ext uri="{BB962C8B-B14F-4D97-AF65-F5344CB8AC3E}">
        <p14:creationId xmlns:p14="http://schemas.microsoft.com/office/powerpoint/2010/main" val="15032679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000" dirty="0" smtClean="0">
            <a:latin typeface="Times New Roman" panose="02020603050405020304" pitchFamily="18" charset="0"/>
            <a:ea typeface="宋体" panose="02010600030101010101" pitchFamily="2" charset="-122"/>
            <a:cs typeface="Times New Roman" panose="02020603050405020304" pitchFamily="18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1139</Words>
  <Application>Microsoft Office PowerPoint</Application>
  <PresentationFormat>宽屏</PresentationFormat>
  <Paragraphs>59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2" baseType="lpstr">
      <vt:lpstr>等线</vt:lpstr>
      <vt:lpstr>等线 Light</vt:lpstr>
      <vt:lpstr>宋体</vt:lpstr>
      <vt:lpstr>Arial</vt:lpstr>
      <vt:lpstr>Cambria Math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彭 矗</dc:creator>
  <cp:lastModifiedBy>彭 矗</cp:lastModifiedBy>
  <cp:revision>1</cp:revision>
  <dcterms:created xsi:type="dcterms:W3CDTF">2022-06-13T01:31:03Z</dcterms:created>
  <dcterms:modified xsi:type="dcterms:W3CDTF">2022-06-13T01:31:18Z</dcterms:modified>
</cp:coreProperties>
</file>