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3F363-E867-42F7-9A3E-93BA0FF703CC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8FBF8-BA7F-481F-8E06-59C71E20E1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39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沛pèi  谯qiáo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极言人的寿命有限。</a:t>
            </a:r>
            <a:endParaRPr lang="zh-CN" altLang="en-US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神龟和螣蛇这样的神物都不能不受自然规律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的限制，更何况人呢？即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要求自己利用这短暂</a:t>
            </a:r>
            <a:endParaRPr lang="zh-CN" altLang="en-US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的生命建功立业，不要虚度一生。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表达诗人</a:t>
            </a: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老当益壮，自强不息（锐意进取）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的情怀。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这里可见诗人对“天命”持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否定态度，而</a:t>
            </a:r>
            <a:r>
              <a:rPr lang="zh-CN" altLang="en-US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对事在人为抱有信心</a:t>
            </a:r>
            <a:endParaRPr lang="zh-CN" altLang="en-US" b="1" dirty="0">
              <a:solidFill>
                <a:srgbClr val="00CC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CC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和乐观精神。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1C387-5D86-4BBC-B0E9-07A77DFA5A0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4681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F66B-DB82-4A86-AF4C-3DD94FA2E55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624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583D6-E9C6-470B-A022-FD12C422EAA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2954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FC420-F559-4586-94DC-AC6F42BD9E33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3132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74D38-7DC3-4B31-BCBA-BBF920FB885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5143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DD27E-D744-46DB-ABB2-80F03380F344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228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290C4-5D46-4EC0-A87D-796F120AE816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240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0370F-446E-470A-8449-EC313948CF54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1074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27CC9-4286-4B71-81E7-4FBA11D5EC1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359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89F4-F13D-4DF1-8E9B-1FBAB0F4DC20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5403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4CB0E-1BE1-4813-86A7-0292FF790CE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57441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0B32F-6427-4F4E-9752-712B20AA23DA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6181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30"/>
          <p:cNvSpPr/>
          <p:nvPr/>
        </p:nvSpPr>
        <p:spPr bwMode="auto">
          <a:xfrm>
            <a:off x="11085083" y="1200063"/>
            <a:ext cx="565943" cy="55111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圆角矩形 37"/>
          <p:cNvSpPr/>
          <p:nvPr/>
        </p:nvSpPr>
        <p:spPr bwMode="auto">
          <a:xfrm>
            <a:off x="10772903" y="1873418"/>
            <a:ext cx="413110" cy="39423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圆角矩形 39"/>
          <p:cNvSpPr/>
          <p:nvPr/>
        </p:nvSpPr>
        <p:spPr bwMode="auto">
          <a:xfrm>
            <a:off x="10823878" y="938858"/>
            <a:ext cx="435341" cy="43534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六边形 8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0" name="六边形 9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1" name="组合 10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3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9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0" name="六边形 19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1" name="六边形 20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377026" y="2173838"/>
            <a:ext cx="8176674" cy="1313309"/>
          </a:xfrm>
        </p:spPr>
        <p:txBody>
          <a:bodyPr wrap="square" anchor="b" anchorCtr="0">
            <a:normAutofit/>
          </a:bodyPr>
          <a:lstStyle>
            <a:lvl1pPr algn="r"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2377026" y="3594100"/>
            <a:ext cx="8176674" cy="611579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252159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604A211-C820-4124-9098-0880C066100E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090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audio" Target="../media/audio3.wav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5"/>
          <p:cNvSpPr/>
          <p:nvPr/>
        </p:nvSpPr>
        <p:spPr>
          <a:xfrm>
            <a:off x="2133600" y="838200"/>
            <a:ext cx="8077200" cy="28956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074" name="Picture 3" descr="横幅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1066800"/>
            <a:ext cx="7162800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6"/>
          <p:cNvSpPr/>
          <p:nvPr/>
        </p:nvSpPr>
        <p:spPr>
          <a:xfrm>
            <a:off x="1828800" y="685800"/>
            <a:ext cx="304800" cy="3200400"/>
          </a:xfrm>
          <a:prstGeom prst="rect">
            <a:avLst/>
          </a:prstGeom>
          <a:gradFill rotWithShape="0">
            <a:gsLst>
              <a:gs pos="0">
                <a:srgbClr val="76765E"/>
              </a:gs>
              <a:gs pos="50000">
                <a:srgbClr val="FFFFCC"/>
              </a:gs>
              <a:gs pos="100000">
                <a:srgbClr val="76765E"/>
              </a:gs>
            </a:gsLst>
            <a:lin ang="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7"/>
          <p:cNvSpPr/>
          <p:nvPr/>
        </p:nvSpPr>
        <p:spPr>
          <a:xfrm>
            <a:off x="10134600" y="685800"/>
            <a:ext cx="304800" cy="3200400"/>
          </a:xfrm>
          <a:prstGeom prst="rect">
            <a:avLst/>
          </a:prstGeom>
          <a:gradFill rotWithShape="0">
            <a:gsLst>
              <a:gs pos="0">
                <a:srgbClr val="76765E"/>
              </a:gs>
              <a:gs pos="50000">
                <a:srgbClr val="FFFFCC"/>
              </a:gs>
              <a:gs pos="100000">
                <a:srgbClr val="76765E"/>
              </a:gs>
            </a:gsLst>
            <a:lin ang="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WordArt 8"/>
          <p:cNvSpPr>
            <a:spLocks noTextEdit="1"/>
          </p:cNvSpPr>
          <p:nvPr/>
        </p:nvSpPr>
        <p:spPr>
          <a:xfrm>
            <a:off x="3429000" y="1828800"/>
            <a:ext cx="5181600" cy="1019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龟虽寿</a:t>
            </a:r>
          </a:p>
        </p:txBody>
      </p:sp>
      <p:sp>
        <p:nvSpPr>
          <p:cNvPr id="3079" name="WordArt 10"/>
          <p:cNvSpPr>
            <a:spLocks noTextEdit="1"/>
          </p:cNvSpPr>
          <p:nvPr/>
        </p:nvSpPr>
        <p:spPr>
          <a:xfrm>
            <a:off x="5334000" y="3886200"/>
            <a:ext cx="154305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>
                <a:ln>
                  <a:noFill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曹操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曹操"/>
          <p:cNvPicPr>
            <a:picLocks noChangeAspect="1"/>
          </p:cNvPicPr>
          <p:nvPr/>
        </p:nvPicPr>
        <p:blipFill>
          <a:blip r:embed="rId4">
            <a:lum contrast="12000"/>
          </a:blip>
          <a:stretch>
            <a:fillRect/>
          </a:stretch>
        </p:blipFill>
        <p:spPr>
          <a:xfrm>
            <a:off x="1981200" y="533400"/>
            <a:ext cx="2971800" cy="365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8" name="Text Box 6"/>
          <p:cNvSpPr txBox="1"/>
          <p:nvPr/>
        </p:nvSpPr>
        <p:spPr>
          <a:xfrm>
            <a:off x="2566988" y="1268413"/>
            <a:ext cx="110236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作者曹操，字孟德，沛国谯县人。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                东汉末政治家、军事家、诗人。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Text Box 8"/>
          <p:cNvSpPr txBox="1"/>
          <p:nvPr/>
        </p:nvSpPr>
        <p:spPr>
          <a:xfrm>
            <a:off x="3276600" y="3352800"/>
            <a:ext cx="152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曹操</a:t>
            </a:r>
          </a:p>
        </p:txBody>
      </p:sp>
      <p:sp>
        <p:nvSpPr>
          <p:cNvPr id="3081" name="Text Box 9"/>
          <p:cNvSpPr txBox="1"/>
          <p:nvPr/>
        </p:nvSpPr>
        <p:spPr>
          <a:xfrm>
            <a:off x="1949450" y="4210050"/>
            <a:ext cx="8752840" cy="2676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建安元年（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196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）迎献帝迁都许昌，受封为大将军兼丞相，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开始掌握中央大权。用了整整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年时间，逐步消灭了吕布、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袁绍等割据势力，基本上统一了北方。</a:t>
            </a:r>
            <a:b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建安十二年（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207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），曹操率领大军征伐当时东北方的大患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乌桓。这是曹操统一北方大业中的一次重要战争。远征途中，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他写下了乐府歌辞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步出夏门行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。本是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步出夏门行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中最后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一章。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2"/>
          <p:cNvSpPr txBox="1"/>
          <p:nvPr/>
        </p:nvSpPr>
        <p:spPr>
          <a:xfrm>
            <a:off x="3044825" y="228600"/>
            <a:ext cx="7011988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神龟虽寿，犹有竟时；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腾蛇乘雾，终为土灰。</a:t>
            </a:r>
          </a:p>
        </p:txBody>
      </p:sp>
      <p:sp>
        <p:nvSpPr>
          <p:cNvPr id="5122" name="Text Box 3"/>
          <p:cNvSpPr txBox="1"/>
          <p:nvPr/>
        </p:nvSpPr>
        <p:spPr>
          <a:xfrm>
            <a:off x="2667000" y="2362200"/>
            <a:ext cx="3098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2346960" y="1961515"/>
            <a:ext cx="8187055" cy="12604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以神龟和腾蛇为喻的作用是什么？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这四句话的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言外之意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是什么？</a:t>
            </a:r>
          </a:p>
        </p:txBody>
      </p:sp>
      <p:sp>
        <p:nvSpPr>
          <p:cNvPr id="12294" name="Text Box 6"/>
          <p:cNvSpPr txBox="1"/>
          <p:nvPr/>
        </p:nvSpPr>
        <p:spPr>
          <a:xfrm>
            <a:off x="2197100" y="3587115"/>
            <a:ext cx="8486775" cy="25533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极言人的寿命有限。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神龟和腾蛇这样的神物都不能不受自然规律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的限制，更何况人呢？即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要求自己利用这短暂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的生命建功立业，不要虚度一生。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229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2"/>
          <p:cNvSpPr txBox="1"/>
          <p:nvPr/>
        </p:nvSpPr>
        <p:spPr>
          <a:xfrm>
            <a:off x="2511425" y="0"/>
            <a:ext cx="7688263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老骥伏枥，志在千里；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烈士暮年，壮心不已。</a:t>
            </a:r>
          </a:p>
        </p:txBody>
      </p:sp>
      <p:sp>
        <p:nvSpPr>
          <p:cNvPr id="5123" name="Text Box 3"/>
          <p:cNvSpPr txBox="1"/>
          <p:nvPr/>
        </p:nvSpPr>
        <p:spPr>
          <a:xfrm>
            <a:off x="1981200" y="1952625"/>
            <a:ext cx="8002588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如何理解这两句诗？诗人的志是什么？表现了诗人怎样的情怀？</a:t>
            </a:r>
          </a:p>
        </p:txBody>
      </p:sp>
      <p:sp>
        <p:nvSpPr>
          <p:cNvPr id="5125" name="Text Box 5"/>
          <p:cNvSpPr txBox="1"/>
          <p:nvPr/>
        </p:nvSpPr>
        <p:spPr>
          <a:xfrm>
            <a:off x="1484948" y="3256598"/>
            <a:ext cx="974090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诗人写此诗时已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岁，故以“老骥”自况，又称暮年，但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他还要继续奋斗，所以又说“志在千里”“壮心不已”。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他的“志”就是要统一全国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。决心为此奋斗终生。</a:t>
            </a:r>
          </a:p>
        </p:txBody>
      </p:sp>
      <p:sp>
        <p:nvSpPr>
          <p:cNvPr id="5126" name="Text Box 6"/>
          <p:cNvSpPr txBox="1"/>
          <p:nvPr/>
        </p:nvSpPr>
        <p:spPr>
          <a:xfrm>
            <a:off x="1578293" y="5008563"/>
            <a:ext cx="957389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表达诗人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老当益壮，自强不息（锐意进取）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的情怀。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5" grpId="0" bldLvl="0" animBg="1"/>
      <p:bldP spid="512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2"/>
          <p:cNvSpPr txBox="1"/>
          <p:nvPr/>
        </p:nvSpPr>
        <p:spPr>
          <a:xfrm>
            <a:off x="2422525" y="314325"/>
            <a:ext cx="7418388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盈缩之期，不但在天；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养怡之福，可得永年。</a:t>
            </a:r>
          </a:p>
        </p:txBody>
      </p:sp>
      <p:sp>
        <p:nvSpPr>
          <p:cNvPr id="6147" name="Text Box 3"/>
          <p:cNvSpPr txBox="1"/>
          <p:nvPr/>
        </p:nvSpPr>
        <p:spPr>
          <a:xfrm>
            <a:off x="2057400" y="2438400"/>
            <a:ext cx="8351520" cy="31692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人的寿命的长短，不完全决定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于天。只要保持身心健康，就能延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年益寿。这里可见诗人对“天命”持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否定态度，而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对事在人为抱有信心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和乐观精神。</a:t>
            </a:r>
          </a:p>
        </p:txBody>
      </p:sp>
      <p:sp>
        <p:nvSpPr>
          <p:cNvPr id="6148" name="Rectangle 4"/>
          <p:cNvSpPr/>
          <p:nvPr/>
        </p:nvSpPr>
        <p:spPr>
          <a:xfrm>
            <a:off x="1828800" y="2133600"/>
            <a:ext cx="8534400" cy="3962400"/>
          </a:xfrm>
          <a:prstGeom prst="rect">
            <a:avLst/>
          </a:prstGeom>
          <a:noFill/>
          <a:ln w="76200" cap="flat" cmpd="tri">
            <a:solidFill>
              <a:srgbClr val="FF33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FF99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2"/>
          <p:cNvSpPr txBox="1"/>
          <p:nvPr/>
        </p:nvSpPr>
        <p:spPr>
          <a:xfrm>
            <a:off x="2362200" y="990600"/>
            <a:ext cx="830580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幸甚至哉，歌以咏志。</a:t>
            </a:r>
          </a:p>
        </p:txBody>
      </p:sp>
      <p:sp>
        <p:nvSpPr>
          <p:cNvPr id="8194" name="Text Box 3"/>
          <p:cNvSpPr txBox="1"/>
          <p:nvPr/>
        </p:nvSpPr>
        <p:spPr>
          <a:xfrm>
            <a:off x="3032125" y="2655888"/>
            <a:ext cx="6376988" cy="768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这是配乐时加上去的。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/>
          <p:nvPr/>
        </p:nvSpPr>
        <p:spPr>
          <a:xfrm>
            <a:off x="2667000" y="12192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神龟、腾蛇</a:t>
            </a:r>
          </a:p>
        </p:txBody>
      </p:sp>
      <p:sp>
        <p:nvSpPr>
          <p:cNvPr id="7172" name="Rectangle 4"/>
          <p:cNvSpPr/>
          <p:nvPr/>
        </p:nvSpPr>
        <p:spPr>
          <a:xfrm>
            <a:off x="7086600" y="1219200"/>
            <a:ext cx="282575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寿命有限</a:t>
            </a:r>
          </a:p>
        </p:txBody>
      </p:sp>
      <p:sp>
        <p:nvSpPr>
          <p:cNvPr id="7173" name="Rectangle 5"/>
          <p:cNvSpPr/>
          <p:nvPr/>
        </p:nvSpPr>
        <p:spPr>
          <a:xfrm>
            <a:off x="2667000" y="25146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老骥、烈士</a:t>
            </a:r>
          </a:p>
        </p:txBody>
      </p:sp>
      <p:sp>
        <p:nvSpPr>
          <p:cNvPr id="7174" name="Rectangle 6"/>
          <p:cNvSpPr/>
          <p:nvPr/>
        </p:nvSpPr>
        <p:spPr>
          <a:xfrm>
            <a:off x="7086600" y="2514600"/>
            <a:ext cx="282575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继续奋斗</a:t>
            </a:r>
          </a:p>
        </p:txBody>
      </p:sp>
      <p:sp>
        <p:nvSpPr>
          <p:cNvPr id="7175" name="Rectangle 7"/>
          <p:cNvSpPr/>
          <p:nvPr/>
        </p:nvSpPr>
        <p:spPr>
          <a:xfrm>
            <a:off x="2590800" y="3810000"/>
            <a:ext cx="2590800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性命在天</a:t>
            </a:r>
          </a:p>
        </p:txBody>
      </p:sp>
      <p:sp>
        <p:nvSpPr>
          <p:cNvPr id="7176" name="Rectangle 8"/>
          <p:cNvSpPr/>
          <p:nvPr/>
        </p:nvSpPr>
        <p:spPr>
          <a:xfrm>
            <a:off x="7086600" y="3810000"/>
            <a:ext cx="2754313" cy="914400"/>
          </a:xfrm>
          <a:prstGeom prst="rect">
            <a:avLst/>
          </a:prstGeom>
          <a:noFill/>
          <a:ln w="57150" cap="flat" cmpd="thinThick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事在人为</a:t>
            </a:r>
          </a:p>
        </p:txBody>
      </p:sp>
      <p:sp>
        <p:nvSpPr>
          <p:cNvPr id="9223" name="Text Box 10"/>
          <p:cNvSpPr txBox="1"/>
          <p:nvPr/>
        </p:nvSpPr>
        <p:spPr>
          <a:xfrm>
            <a:off x="2971800" y="13716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0" name="AutoShape 12"/>
          <p:cNvSpPr/>
          <p:nvPr/>
        </p:nvSpPr>
        <p:spPr>
          <a:xfrm>
            <a:off x="5410200" y="19050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1" name="AutoShape 13"/>
          <p:cNvSpPr/>
          <p:nvPr/>
        </p:nvSpPr>
        <p:spPr>
          <a:xfrm>
            <a:off x="5410200" y="32004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2" name="AutoShape 14"/>
          <p:cNvSpPr/>
          <p:nvPr/>
        </p:nvSpPr>
        <p:spPr>
          <a:xfrm>
            <a:off x="5334000" y="4495800"/>
            <a:ext cx="1600200" cy="304800"/>
          </a:xfrm>
          <a:prstGeom prst="rightArrow">
            <a:avLst>
              <a:gd name="adj1" fmla="val 50000"/>
              <a:gd name="adj2" fmla="val 13125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5470525" y="1258888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为喻</a:t>
            </a:r>
          </a:p>
        </p:txBody>
      </p:sp>
      <p:sp>
        <p:nvSpPr>
          <p:cNvPr id="7186" name="Text Box 18"/>
          <p:cNvSpPr txBox="1"/>
          <p:nvPr/>
        </p:nvSpPr>
        <p:spPr>
          <a:xfrm>
            <a:off x="5470525" y="2574925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自况</a:t>
            </a:r>
          </a:p>
        </p:txBody>
      </p:sp>
      <p:sp>
        <p:nvSpPr>
          <p:cNvPr id="7190" name="Text Box 22"/>
          <p:cNvSpPr txBox="1"/>
          <p:nvPr/>
        </p:nvSpPr>
        <p:spPr>
          <a:xfrm>
            <a:off x="5470525" y="3886200"/>
            <a:ext cx="14176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否定</a:t>
            </a:r>
          </a:p>
        </p:txBody>
      </p:sp>
      <p:sp>
        <p:nvSpPr>
          <p:cNvPr id="7192" name="Line 24"/>
          <p:cNvSpPr/>
          <p:nvPr/>
        </p:nvSpPr>
        <p:spPr>
          <a:xfrm>
            <a:off x="9677400" y="4267200"/>
            <a:ext cx="4572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3" name="Line 25"/>
          <p:cNvSpPr/>
          <p:nvPr/>
        </p:nvSpPr>
        <p:spPr>
          <a:xfrm>
            <a:off x="10134600" y="1828800"/>
            <a:ext cx="0" cy="24384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4" name="Line 26"/>
          <p:cNvSpPr/>
          <p:nvPr/>
        </p:nvSpPr>
        <p:spPr>
          <a:xfrm>
            <a:off x="9677400" y="1828800"/>
            <a:ext cx="4572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5" name="Text Box 27"/>
          <p:cNvSpPr txBox="1"/>
          <p:nvPr/>
        </p:nvSpPr>
        <p:spPr>
          <a:xfrm>
            <a:off x="9601200" y="2084388"/>
            <a:ext cx="944880" cy="1938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应</a:t>
            </a:r>
          </a:p>
        </p:txBody>
      </p:sp>
      <p:sp>
        <p:nvSpPr>
          <p:cNvPr id="7196" name="Line 28"/>
          <p:cNvSpPr/>
          <p:nvPr/>
        </p:nvSpPr>
        <p:spPr>
          <a:xfrm>
            <a:off x="2362200" y="1828800"/>
            <a:ext cx="3048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7" name="Line 29"/>
          <p:cNvSpPr/>
          <p:nvPr/>
        </p:nvSpPr>
        <p:spPr>
          <a:xfrm>
            <a:off x="2362200" y="1828800"/>
            <a:ext cx="0" cy="10668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8" name="Line 30"/>
          <p:cNvSpPr/>
          <p:nvPr/>
        </p:nvSpPr>
        <p:spPr>
          <a:xfrm>
            <a:off x="2362200" y="2895600"/>
            <a:ext cx="3048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9" name="Line 31"/>
          <p:cNvSpPr/>
          <p:nvPr/>
        </p:nvSpPr>
        <p:spPr>
          <a:xfrm>
            <a:off x="1981200" y="2514600"/>
            <a:ext cx="3810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0" name="Line 32"/>
          <p:cNvSpPr/>
          <p:nvPr/>
        </p:nvSpPr>
        <p:spPr>
          <a:xfrm>
            <a:off x="1981200" y="2514600"/>
            <a:ext cx="0" cy="38862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1" name="Line 33"/>
          <p:cNvSpPr/>
          <p:nvPr/>
        </p:nvSpPr>
        <p:spPr>
          <a:xfrm>
            <a:off x="1981200" y="6400800"/>
            <a:ext cx="7010400" cy="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2" name="Line 34"/>
          <p:cNvSpPr/>
          <p:nvPr/>
        </p:nvSpPr>
        <p:spPr>
          <a:xfrm>
            <a:off x="8991600" y="4724400"/>
            <a:ext cx="0" cy="16764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3" name="Line 35"/>
          <p:cNvSpPr/>
          <p:nvPr/>
        </p:nvSpPr>
        <p:spPr>
          <a:xfrm>
            <a:off x="8991600" y="3429000"/>
            <a:ext cx="0" cy="3810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4" name="Line 36"/>
          <p:cNvSpPr/>
          <p:nvPr/>
        </p:nvSpPr>
        <p:spPr>
          <a:xfrm>
            <a:off x="8991600" y="2133600"/>
            <a:ext cx="0" cy="381000"/>
          </a:xfrm>
          <a:prstGeom prst="line">
            <a:avLst/>
          </a:prstGeom>
          <a:ln w="38100" cap="flat" cmpd="dbl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5" name="Text Box 37"/>
          <p:cNvSpPr txBox="1"/>
          <p:nvPr/>
        </p:nvSpPr>
        <p:spPr>
          <a:xfrm>
            <a:off x="3048000" y="5029200"/>
            <a:ext cx="5640388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千里之志，建筑在积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极进取的人生态度上</a:t>
            </a:r>
          </a:p>
        </p:txBody>
      </p:sp>
      <p:sp>
        <p:nvSpPr>
          <p:cNvPr id="9244" name="WordArt 38"/>
          <p:cNvSpPr>
            <a:spLocks noTextEdit="1"/>
          </p:cNvSpPr>
          <p:nvPr/>
        </p:nvSpPr>
        <p:spPr>
          <a:xfrm>
            <a:off x="4724400" y="304800"/>
            <a:ext cx="27813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>
                <a:ln>
                  <a:noFill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龟虽寿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按钮音效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9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9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0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5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0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5" dur="5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0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0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nimBg="1"/>
      <p:bldP spid="7172" grpId="0" bldLvl="0" animBg="1"/>
      <p:bldP spid="7173" grpId="0" bldLvl="0" animBg="1"/>
      <p:bldP spid="7174" grpId="0" bldLvl="0" animBg="1"/>
      <p:bldP spid="7175" grpId="0" bldLvl="0" animBg="1"/>
      <p:bldP spid="7176" grpId="0" bldLvl="0" animBg="1"/>
      <p:bldP spid="7180" grpId="0" bldLvl="0" animBg="1"/>
      <p:bldP spid="7181" grpId="0" bldLvl="0" animBg="1"/>
      <p:bldP spid="7182" grpId="0" bldLvl="0" animBg="1"/>
      <p:bldP spid="7183" grpId="0"/>
      <p:bldP spid="7186" grpId="0"/>
      <p:bldP spid="7190" grpId="0"/>
      <p:bldP spid="7195" grpId="0"/>
      <p:bldP spid="720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496</Words>
  <Application>Microsoft Office PowerPoint</Application>
  <PresentationFormat>宽屏</PresentationFormat>
  <Paragraphs>58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黑体</vt:lpstr>
      <vt:lpstr>隶书</vt:lpstr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1</cp:revision>
  <dcterms:created xsi:type="dcterms:W3CDTF">2019-12-27T05:08:59Z</dcterms:created>
  <dcterms:modified xsi:type="dcterms:W3CDTF">2019-12-27T05:09:06Z</dcterms:modified>
</cp:coreProperties>
</file>