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docx" ContentType="application/vnd.openxmlformats-officedocument.wordprocessingml.document"/>
  <Default Extension="vml" ContentType="application/vnd.openxmlformats-officedocument.vmlDrawing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5"/>
  </p:notesMasterIdLst>
  <p:sldIdLst>
    <p:sldId id="758" r:id="rId2"/>
    <p:sldId id="744" r:id="rId3"/>
    <p:sldId id="749" r:id="rId4"/>
    <p:sldId id="762" r:id="rId5"/>
    <p:sldId id="766" r:id="rId6"/>
    <p:sldId id="750" r:id="rId7"/>
    <p:sldId id="760" r:id="rId8"/>
    <p:sldId id="764" r:id="rId9"/>
    <p:sldId id="767" r:id="rId10"/>
    <p:sldId id="768" r:id="rId11"/>
    <p:sldId id="769" r:id="rId12"/>
    <p:sldId id="770" r:id="rId13"/>
    <p:sldId id="771" r:id="rId14"/>
    <p:sldId id="772" r:id="rId15"/>
    <p:sldId id="773" r:id="rId16"/>
    <p:sldId id="774" r:id="rId17"/>
    <p:sldId id="775" r:id="rId18"/>
    <p:sldId id="776" r:id="rId19"/>
    <p:sldId id="777" r:id="rId20"/>
    <p:sldId id="778" r:id="rId21"/>
    <p:sldId id="779" r:id="rId22"/>
    <p:sldId id="759" r:id="rId23"/>
    <p:sldId id="781" r:id="rId24"/>
    <p:sldId id="820" r:id="rId25"/>
    <p:sldId id="785" r:id="rId26"/>
    <p:sldId id="821" r:id="rId27"/>
    <p:sldId id="792" r:id="rId28"/>
    <p:sldId id="789" r:id="rId29"/>
    <p:sldId id="822" r:id="rId30"/>
    <p:sldId id="799" r:id="rId31"/>
    <p:sldId id="834" r:id="rId32"/>
    <p:sldId id="835" r:id="rId33"/>
    <p:sldId id="807" r:id="rId34"/>
    <p:sldId id="810" r:id="rId35"/>
    <p:sldId id="836" r:id="rId36"/>
    <p:sldId id="808" r:id="rId37"/>
    <p:sldId id="811" r:id="rId38"/>
    <p:sldId id="837" r:id="rId39"/>
    <p:sldId id="840" r:id="rId40"/>
    <p:sldId id="843" r:id="rId41"/>
    <p:sldId id="838" r:id="rId42"/>
    <p:sldId id="839" r:id="rId43"/>
    <p:sldId id="841" r:id="rId44"/>
    <p:sldId id="842" r:id="rId45"/>
    <p:sldId id="818" r:id="rId46"/>
    <p:sldId id="812" r:id="rId47"/>
    <p:sldId id="847" r:id="rId48"/>
    <p:sldId id="844" r:id="rId49"/>
    <p:sldId id="848" r:id="rId50"/>
    <p:sldId id="845" r:id="rId51"/>
    <p:sldId id="846" r:id="rId52"/>
    <p:sldId id="849" r:id="rId53"/>
    <p:sldId id="735" r:id="rId54"/>
  </p:sldIdLst>
  <p:sldSz cx="11522075" cy="648017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b="1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26" userDrawn="1">
          <p15:clr>
            <a:srgbClr val="A4A3A4"/>
          </p15:clr>
        </p15:guide>
        <p15:guide id="2" pos="227" userDrawn="1">
          <p15:clr>
            <a:srgbClr val="A4A3A4"/>
          </p15:clr>
        </p15:guide>
        <p15:guide id="3" orient="horz" pos="317" userDrawn="1">
          <p15:clr>
            <a:srgbClr val="A4A3A4"/>
          </p15:clr>
        </p15:guide>
        <p15:guide id="4" orient="horz" pos="2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FF6600"/>
    <a:srgbClr val="FF9933"/>
    <a:srgbClr val="FF3399"/>
    <a:srgbClr val="FF7C80"/>
    <a:srgbClr val="FFFFFF"/>
    <a:srgbClr val="C6A7DD"/>
    <a:srgbClr val="9E5ECE"/>
    <a:srgbClr val="D60093"/>
    <a:srgbClr val="934B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33" autoAdjust="0"/>
    <p:restoredTop sz="94591" autoAdjust="0"/>
  </p:normalViewPr>
  <p:slideViewPr>
    <p:cSldViewPr>
      <p:cViewPr varScale="1">
        <p:scale>
          <a:sx n="78" d="100"/>
          <a:sy n="78" d="100"/>
        </p:scale>
        <p:origin x="564" y="72"/>
      </p:cViewPr>
      <p:guideLst>
        <p:guide orient="horz" pos="726"/>
        <p:guide pos="227"/>
        <p:guide orient="horz" pos="317"/>
        <p:guide orient="horz" pos="2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4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noProof="1" dirty="0">
                <a:ea typeface="黑体" panose="02010609060101010101" pitchFamily="49" charset="-122"/>
              </a:defRPr>
            </a:lvl1pPr>
          </a:lstStyle>
          <a:p>
            <a:fld id="{A64CA497-71E0-4184-919F-D45F39379D11}" type="slidenum">
              <a:rPr lang="zh-CN" altLang="en-US"/>
              <a:pPr/>
              <a:t>‹#›</a:t>
            </a:fld>
            <a:endParaRPr lang="zh-CN" altLang="en-US"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7822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CA497-71E0-4184-919F-D45F39379D11}" type="slidenum">
              <a:rPr lang="zh-CN" altLang="en-US" smtClean="0"/>
              <a:pPr/>
              <a:t>53</a:t>
            </a:fld>
            <a:endParaRPr lang="zh-CN" altLang="en-US"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8147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标题幻灯片">
    <p:bg>
      <p:bgPr>
        <a:pattFill prst="pct5">
          <a:fgClr>
            <a:schemeClr val="bg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1082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2469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1037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89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标题幻灯片">
    <p:bg>
      <p:bgPr>
        <a:gradFill>
          <a:gsLst>
            <a:gs pos="61000">
              <a:schemeClr val="bg2">
                <a:lumMod val="90000"/>
              </a:schemeClr>
            </a:gs>
            <a:gs pos="100000">
              <a:schemeClr val="bg2">
                <a:lumMod val="50000"/>
              </a:schemeClr>
            </a:gs>
            <a:gs pos="0">
              <a:schemeClr val="bg2">
                <a:lumMod val="50000"/>
              </a:schemeClr>
            </a:gs>
            <a:gs pos="40000">
              <a:schemeClr val="bg2">
                <a:lumMod val="9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201636" y="1583903"/>
            <a:ext cx="5128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dirty="0" smtClean="0">
                <a:solidFill>
                  <a:schemeClr val="accent2"/>
                </a:solidFill>
                <a:effectLst>
                  <a:outerShdw dist="50800" dir="5400000" algn="ctr" rotWithShape="0">
                    <a:srgbClr val="000000">
                      <a:alpha val="6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本课结束</a:t>
            </a:r>
            <a:endParaRPr lang="en-US" altLang="zh-CN" sz="9600" dirty="0" smtClean="0">
              <a:solidFill>
                <a:schemeClr val="accent2"/>
              </a:solidFill>
              <a:effectLst>
                <a:outerShdw dist="50800" dir="5400000" algn="ctr" rotWithShape="0">
                  <a:srgbClr val="000000">
                    <a:alpha val="6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9600" dirty="0" smtClean="0">
                <a:solidFill>
                  <a:schemeClr val="accent2"/>
                </a:solidFill>
                <a:effectLst>
                  <a:outerShdw dist="50800" dir="5400000" algn="ctr" rotWithShape="0">
                    <a:srgbClr val="000000">
                      <a:alpha val="6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谢谢观看</a:t>
            </a:r>
            <a:endParaRPr lang="en-US" altLang="zh-CN" sz="9600" dirty="0" smtClean="0">
              <a:solidFill>
                <a:schemeClr val="accent2"/>
              </a:solidFill>
              <a:effectLst>
                <a:outerShdw dist="50800" dir="5400000" algn="ctr" rotWithShape="0">
                  <a:srgbClr val="000000">
                    <a:alpha val="6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607902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BA1ED049-C14D-4A1F-97F9-8FC803A6313A}"/>
              </a:ext>
            </a:extLst>
          </p:cNvPr>
          <p:cNvSpPr/>
          <p:nvPr userDrawn="1"/>
        </p:nvSpPr>
        <p:spPr>
          <a:xfrm>
            <a:off x="0" y="2256061"/>
            <a:ext cx="11522075" cy="1740047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024"/>
          </a:p>
        </p:txBody>
      </p:sp>
      <p:sp>
        <p:nvSpPr>
          <p:cNvPr id="54" name="标题 1">
            <a:extLst>
              <a:ext uri="{FF2B5EF4-FFF2-40B4-BE49-F238E27FC236}">
                <a16:creationId xmlns:a16="http://schemas.microsoft.com/office/drawing/2014/main" xmlns="" id="{AA99C4E3-901A-413A-864D-39738AA96B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56061"/>
            <a:ext cx="11522075" cy="1740047"/>
          </a:xfrm>
          <a:prstGeom prst="rect">
            <a:avLst/>
          </a:prstGeom>
        </p:spPr>
        <p:txBody>
          <a:bodyPr anchor="ctr"/>
          <a:lstStyle>
            <a:lvl1pPr algn="ctr">
              <a:defRPr sz="4158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64166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2.xml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-1" y="172927"/>
            <a:ext cx="11522075" cy="288032"/>
          </a:xfrm>
          <a:prstGeom prst="rect">
            <a:avLst/>
          </a:prstGeom>
          <a:gradFill flip="none" rotWithShape="1">
            <a:gsLst>
              <a:gs pos="65000">
                <a:schemeClr val="bg2">
                  <a:lumMod val="90000"/>
                </a:schemeClr>
              </a:gs>
              <a:gs pos="38000">
                <a:schemeClr val="bg2">
                  <a:lumMod val="75000"/>
                </a:schemeClr>
              </a:gs>
              <a:gs pos="1000">
                <a:srgbClr val="0070C0"/>
              </a:gs>
              <a:gs pos="100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-9728" y="6404527"/>
            <a:ext cx="11522074" cy="7200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云形标注 9">
            <a:hlinkClick r:id="rId8" action="ppaction://hlinksldjump">
              <a:snd r:embed="rId9" name="camera.wav"/>
            </a:hlinkClick>
          </p:cNvPr>
          <p:cNvSpPr/>
          <p:nvPr userDrawn="1"/>
        </p:nvSpPr>
        <p:spPr>
          <a:xfrm>
            <a:off x="10441557" y="42551"/>
            <a:ext cx="864096" cy="432048"/>
          </a:xfrm>
          <a:prstGeom prst="cloudCallou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/>
              <a:t> 导航</a:t>
            </a:r>
            <a:endParaRPr lang="zh-CN" alt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586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0" r:id="rId2"/>
    <p:sldLayoutId id="2147483691" r:id="rId3"/>
    <p:sldLayoutId id="2147483692" r:id="rId4"/>
    <p:sldLayoutId id="2147483694" r:id="rId5"/>
    <p:sldLayoutId id="2147483698" r:id="rId6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58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5pPr>
      <a:lvl6pPr marL="432008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6pPr>
      <a:lvl7pPr marL="864017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7pPr>
      <a:lvl8pPr marL="1296025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8pPr>
      <a:lvl9pPr marL="1728033" algn="ctr" rtl="0" eaLnBrk="1" fontAlgn="base" hangingPunct="1">
        <a:spcBef>
          <a:spcPct val="0"/>
        </a:spcBef>
        <a:spcAft>
          <a:spcPct val="0"/>
        </a:spcAft>
        <a:defRPr sz="4158">
          <a:solidFill>
            <a:schemeClr val="tx1"/>
          </a:solidFill>
          <a:latin typeface="Arial" charset="0"/>
          <a:ea typeface="黑体" pitchFamily="2" charset="-122"/>
        </a:defRPr>
      </a:lvl9pPr>
    </p:titleStyle>
    <p:bodyStyle>
      <a:lvl1pPr marL="324006" indent="-324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024" kern="1200">
          <a:solidFill>
            <a:schemeClr val="tx1"/>
          </a:solidFill>
          <a:latin typeface="+mn-lt"/>
          <a:ea typeface="+mn-ea"/>
          <a:cs typeface="+mn-cs"/>
        </a:defRPr>
      </a:lvl1pPr>
      <a:lvl2pPr marL="702013" indent="-27000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080021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68" kern="1200">
          <a:solidFill>
            <a:schemeClr val="tx1"/>
          </a:solidFill>
          <a:latin typeface="+mn-lt"/>
          <a:ea typeface="+mn-ea"/>
          <a:cs typeface="+mn-cs"/>
        </a:defRPr>
      </a:lvl3pPr>
      <a:lvl4pPr marL="1512029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44037" indent="-216004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6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08054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240062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672070" indent="-216004" algn="l" defTabSz="864017" rtl="0" eaLnBrk="1" latinLnBrk="0" hangingPunct="1">
        <a:spcBef>
          <a:spcPct val="20000"/>
        </a:spcBef>
        <a:buFont typeface="Arial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1pPr>
      <a:lvl2pPr marL="43200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64017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296025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728033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160041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59205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02405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456066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slide" Target="slide3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2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.doc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2.doc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3.doc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4.doc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5.doc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.doc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7.doc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en-US" b="1" dirty="0"/>
              <a:t>专题</a:t>
            </a:r>
            <a:r>
              <a:rPr lang="en-US" altLang="zh-CN" b="1" dirty="0" smtClean="0"/>
              <a:t>2</a:t>
            </a:r>
            <a:r>
              <a:rPr lang="zh-CN" altLang="en-US" b="1" dirty="0"/>
              <a:t>　地球的运动</a:t>
            </a:r>
            <a:endParaRPr lang="zh-CN" altLang="zh-CN" dirty="0"/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236022" y="1440390"/>
            <a:ext cx="3690434" cy="6147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  <a:tabLst>
                <a:tab pos="1122622" algn="l"/>
                <a:tab pos="2044239" algn="l"/>
                <a:tab pos="2969457" algn="l"/>
                <a:tab pos="3959476" algn="l"/>
              </a:tabLst>
            </a:pPr>
            <a:r>
              <a:rPr lang="zh-CN" altLang="en-US" sz="3024" dirty="0">
                <a:solidFill>
                  <a:srgbClr val="000000"/>
                </a:solidFill>
                <a:latin typeface="NEU-BZ-S92" panose="02010600010101010101" pitchFamily="2" charset="-122"/>
                <a:ea typeface="方正大黑_GBK" panose="03000509000000000000" pitchFamily="65" charset="-122"/>
                <a:cs typeface="Times New Roman" panose="02020603050405020304" pitchFamily="18" charset="0"/>
              </a:rPr>
              <a:t>模块一　地球和地图</a:t>
            </a:r>
            <a:endParaRPr lang="zh-CN" altLang="zh-CN" sz="3024" dirty="0">
              <a:solidFill>
                <a:srgbClr val="000000"/>
              </a:solidFill>
              <a:latin typeface="NEU-BZ-S92" panose="02010600010101010101" pitchFamily="2" charset="-122"/>
              <a:ea typeface="方正大黑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64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文框 2">
            <a:hlinkClick r:id="rId2" action="ppaction://hlinksldjump">
              <a:snd r:embed="rId3" name="chimes.wav"/>
            </a:hlinkClick>
          </p:cNvPr>
          <p:cNvSpPr/>
          <p:nvPr/>
        </p:nvSpPr>
        <p:spPr>
          <a:xfrm>
            <a:off x="1728589" y="215751"/>
            <a:ext cx="8136904" cy="813316"/>
          </a:xfrm>
          <a:prstGeom prst="frame">
            <a:avLst/>
          </a:prstGeom>
          <a:gradFill flip="none" rotWithShape="1">
            <a:gsLst>
              <a:gs pos="0">
                <a:srgbClr val="00A1E9">
                  <a:tint val="66000"/>
                  <a:satMod val="160000"/>
                </a:srgbClr>
              </a:gs>
              <a:gs pos="50000">
                <a:srgbClr val="00A1E9">
                  <a:tint val="44500"/>
                  <a:satMod val="160000"/>
                </a:srgbClr>
              </a:gs>
              <a:gs pos="100000">
                <a:srgbClr val="00A1E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中  考  考  情  预  览</a:t>
            </a:r>
            <a:endParaRPr lang="zh-CN" altLang="zh-CN" sz="4000" dirty="0">
              <a:solidFill>
                <a:srgbClr val="0070C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" name="图文框 3">
            <a:hlinkClick r:id="rId4" action="ppaction://hlinksldjump">
              <a:snd r:embed="rId3" name="chimes.wav"/>
            </a:hlinkClick>
          </p:cNvPr>
          <p:cNvSpPr/>
          <p:nvPr/>
        </p:nvSpPr>
        <p:spPr>
          <a:xfrm>
            <a:off x="1728589" y="1444823"/>
            <a:ext cx="8136904" cy="813316"/>
          </a:xfrm>
          <a:prstGeom prst="frame">
            <a:avLst/>
          </a:prstGeom>
          <a:gradFill flip="none" rotWithShape="1">
            <a:gsLst>
              <a:gs pos="0">
                <a:srgbClr val="00A1E9">
                  <a:tint val="66000"/>
                  <a:satMod val="160000"/>
                </a:srgbClr>
              </a:gs>
              <a:gs pos="50000">
                <a:srgbClr val="00A1E9">
                  <a:tint val="44500"/>
                  <a:satMod val="160000"/>
                </a:srgbClr>
              </a:gs>
              <a:gs pos="100000">
                <a:srgbClr val="00A1E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思  维  导  图  构  建</a:t>
            </a:r>
            <a:endParaRPr lang="zh-CN" altLang="zh-CN" sz="4000" dirty="0">
              <a:solidFill>
                <a:srgbClr val="0070C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图文框 6">
            <a:hlinkClick r:id="rId5" action="ppaction://hlinksldjump">
              <a:snd r:embed="rId3" name="chimes.wav"/>
            </a:hlinkClick>
          </p:cNvPr>
          <p:cNvSpPr/>
          <p:nvPr/>
        </p:nvSpPr>
        <p:spPr>
          <a:xfrm>
            <a:off x="1728589" y="2673895"/>
            <a:ext cx="8136904" cy="813316"/>
          </a:xfrm>
          <a:prstGeom prst="frame">
            <a:avLst/>
          </a:prstGeom>
          <a:gradFill flip="none" rotWithShape="1">
            <a:gsLst>
              <a:gs pos="0">
                <a:srgbClr val="00A1E9">
                  <a:tint val="66000"/>
                  <a:satMod val="160000"/>
                </a:srgbClr>
              </a:gs>
              <a:gs pos="50000">
                <a:srgbClr val="00A1E9">
                  <a:tint val="44500"/>
                  <a:satMod val="160000"/>
                </a:srgbClr>
              </a:gs>
              <a:gs pos="100000">
                <a:srgbClr val="00A1E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必  备  知  识  排  查</a:t>
            </a:r>
            <a:endParaRPr lang="zh-CN" altLang="zh-CN" sz="4000" dirty="0">
              <a:solidFill>
                <a:srgbClr val="0070C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图文框 7">
            <a:hlinkClick r:id="rId6" action="ppaction://hlinksldjump">
              <a:snd r:embed="rId3" name="chimes.wav"/>
            </a:hlinkClick>
          </p:cNvPr>
          <p:cNvSpPr/>
          <p:nvPr/>
        </p:nvSpPr>
        <p:spPr>
          <a:xfrm>
            <a:off x="1728589" y="3902967"/>
            <a:ext cx="8136904" cy="813316"/>
          </a:xfrm>
          <a:prstGeom prst="frame">
            <a:avLst/>
          </a:prstGeom>
          <a:gradFill flip="none" rotWithShape="1">
            <a:gsLst>
              <a:gs pos="0">
                <a:srgbClr val="00A1E9">
                  <a:tint val="66000"/>
                  <a:satMod val="160000"/>
                </a:srgbClr>
              </a:gs>
              <a:gs pos="50000">
                <a:srgbClr val="00A1E9">
                  <a:tint val="44500"/>
                  <a:satMod val="160000"/>
                </a:srgbClr>
              </a:gs>
              <a:gs pos="100000">
                <a:srgbClr val="00A1E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考  向  考  法  破  解</a:t>
            </a:r>
            <a:endParaRPr lang="zh-CN" altLang="zh-CN" sz="4000" dirty="0">
              <a:solidFill>
                <a:srgbClr val="0070C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图文框 5">
            <a:hlinkClick r:id="rId7" action="ppaction://hlinksldjump">
              <a:snd r:embed="rId3" name="chimes.wav"/>
            </a:hlinkClick>
          </p:cNvPr>
          <p:cNvSpPr/>
          <p:nvPr/>
        </p:nvSpPr>
        <p:spPr>
          <a:xfrm>
            <a:off x="1728589" y="5132039"/>
            <a:ext cx="8136904" cy="813316"/>
          </a:xfrm>
          <a:prstGeom prst="frame">
            <a:avLst/>
          </a:prstGeom>
          <a:gradFill flip="none" rotWithShape="1">
            <a:gsLst>
              <a:gs pos="0">
                <a:srgbClr val="00A1E9">
                  <a:tint val="66000"/>
                  <a:satMod val="160000"/>
                </a:srgbClr>
              </a:gs>
              <a:gs pos="50000">
                <a:srgbClr val="00A1E9">
                  <a:tint val="44500"/>
                  <a:satMod val="160000"/>
                </a:srgbClr>
              </a:gs>
              <a:gs pos="100000">
                <a:srgbClr val="00A1E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rgbClr val="0070C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课  堂  分  层  突  破</a:t>
            </a:r>
            <a:endParaRPr lang="zh-CN" altLang="zh-CN" sz="4000" dirty="0">
              <a:solidFill>
                <a:srgbClr val="0070C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140996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2820018" y="503783"/>
            <a:ext cx="5891564" cy="576064"/>
          </a:xfrm>
          <a:prstGeom prst="chevr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中  考  考  情  预  览</a:t>
            </a:r>
            <a:endParaRPr lang="zh-CN" altLang="zh-CN" dirty="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849985818"/>
              </p:ext>
            </p:extLst>
          </p:nvPr>
        </p:nvGraphicFramePr>
        <p:xfrm>
          <a:off x="361950" y="2150135"/>
          <a:ext cx="10807700" cy="2340864"/>
        </p:xfrm>
        <a:graphic>
          <a:graphicData uri="http://schemas.openxmlformats.org/drawingml/2006/table">
            <a:tbl>
              <a:tblPr firstRow="1" firstCol="1" bandRow="1"/>
              <a:tblGrid>
                <a:gridCol w="825708"/>
                <a:gridCol w="9981992"/>
              </a:tblGrid>
              <a:tr h="758825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课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标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扫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描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∴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用简单的方法演示地球自转和公转。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∴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用地理现象说明地球的自转和公转。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26670" marR="266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2891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873299718"/>
              </p:ext>
            </p:extLst>
          </p:nvPr>
        </p:nvGraphicFramePr>
        <p:xfrm>
          <a:off x="361950" y="1397375"/>
          <a:ext cx="10807700" cy="3627856"/>
        </p:xfrm>
        <a:graphic>
          <a:graphicData uri="http://schemas.openxmlformats.org/drawingml/2006/table">
            <a:tbl>
              <a:tblPr firstRow="1" firstCol="1" bandRow="1"/>
              <a:tblGrid>
                <a:gridCol w="718567"/>
                <a:gridCol w="1224136"/>
                <a:gridCol w="2376264"/>
                <a:gridCol w="4752528"/>
                <a:gridCol w="1736205"/>
              </a:tblGrid>
              <a:tr h="339210">
                <a:tc rowSpan="4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考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情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调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研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年份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题型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考查内容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1922" marR="11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分值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476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2018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选择题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五带的划分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方正书宋_GBK" panose="03000509000000000000" pitchFamily="65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;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昼夜长短和极昼极夜、极光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1922" marR="11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67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2019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无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1922" marR="11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699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2020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选择题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根据日期判断节气和太阳直射点的大致位置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1922" marR="1192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718573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05804841"/>
              </p:ext>
            </p:extLst>
          </p:nvPr>
        </p:nvGraphicFramePr>
        <p:xfrm>
          <a:off x="361950" y="643735"/>
          <a:ext cx="10807700" cy="5250816"/>
        </p:xfrm>
        <a:graphic>
          <a:graphicData uri="http://schemas.openxmlformats.org/drawingml/2006/table">
            <a:tbl>
              <a:tblPr firstRow="1" firstCol="1" bandRow="1"/>
              <a:tblGrid>
                <a:gridCol w="1510655"/>
                <a:gridCol w="1584176"/>
                <a:gridCol w="2088232"/>
                <a:gridCol w="4031582"/>
                <a:gridCol w="1593055"/>
              </a:tblGrid>
              <a:tr h="1786383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考情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调研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2021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非选择题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结合白鹤南迁路线图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考查五带划分和昼夜长短的变化规律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8665" marR="186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154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考向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预测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以地球侧视图、俯视图、公转图为背景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考查地球运动的基本特征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以及产生的地理现象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注重空间思维想象力的考查。近年来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该部分内容的考查有生活化、简单化和弱化的趋势。热点背景主要有中国天眼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FAST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、火星探测天问一号、神舟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号载人飞船与中国空间站天和核心舱等等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8665" marR="186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159210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2820018" y="503783"/>
            <a:ext cx="5891564" cy="576064"/>
          </a:xfrm>
          <a:prstGeom prst="chevr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思  维  导  图  构  建</a:t>
            </a:r>
            <a:endParaRPr lang="zh-CN" altLang="zh-CN" dirty="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5" name="image5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1184535"/>
            <a:ext cx="10807700" cy="4947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41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2820018" y="503783"/>
            <a:ext cx="5891564" cy="576064"/>
          </a:xfrm>
          <a:prstGeom prst="chevr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必  备  知  识  排  查</a:t>
            </a:r>
            <a:endParaRPr lang="zh-CN" altLang="zh-CN" dirty="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361950" y="1161687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zh-CN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考点</a:t>
            </a:r>
            <a:r>
              <a:rPr lang="en-US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【高频点】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自转运动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dirty="0">
                <a:solidFill>
                  <a:srgbClr val="000000"/>
                </a:solidFill>
                <a:cs typeface="Times New Roman" panose="02020603050405020304" pitchFamily="18" charset="0"/>
              </a:rPr>
              <a:t>自转的基本特征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image65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4032845" y="1863612"/>
            <a:ext cx="4086834" cy="442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24958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8520369"/>
              </p:ext>
            </p:extLst>
          </p:nvPr>
        </p:nvGraphicFramePr>
        <p:xfrm>
          <a:off x="360363" y="1099511"/>
          <a:ext cx="10807700" cy="42960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文档" r:id="rId3" imgW="3826154" imgH="1520893" progId="Word.Document.12">
                  <p:embed/>
                </p:oleObj>
              </mc:Choice>
              <mc:Fallback>
                <p:oleObj name="文档" r:id="rId3" imgW="3826154" imgH="152089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0363" y="1099511"/>
                        <a:ext cx="10807700" cy="42960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5292566" y="1119867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地轴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7417221" y="173880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逆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7417221" y="2369239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顺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3965499" y="2998693"/>
            <a:ext cx="5950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24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6943240" y="3882401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更替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938139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567876"/>
            <a:ext cx="108077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dirty="0">
                <a:solidFill>
                  <a:srgbClr val="000000"/>
                </a:solidFill>
                <a:cs typeface="Times New Roman" panose="02020603050405020304" pitchFamily="18" charset="0"/>
              </a:rPr>
              <a:t>自转产生的地理现象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昼夜更替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由于地球是一个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的球体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太阳在同一时间只能照亮地球的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______________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因此就有了昼和夜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由于地球不停地自转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就有了昼夜更替。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021959" y="2757557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不透明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312268" y="3344359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一半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344596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61950" y="922815"/>
            <a:ext cx="10701447" cy="4608512"/>
            <a:chOff x="361950" y="922815"/>
            <a:chExt cx="10701447" cy="4608512"/>
          </a:xfrm>
        </p:grpSpPr>
        <p:sp>
          <p:nvSpPr>
            <p:cNvPr id="2" name="矩形 1"/>
            <p:cNvSpPr>
              <a:spLocks noChangeAspect="1"/>
            </p:cNvSpPr>
            <p:nvPr/>
          </p:nvSpPr>
          <p:spPr>
            <a:xfrm>
              <a:off x="361950" y="1112646"/>
              <a:ext cx="5831135" cy="42288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(2)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时差</a:t>
              </a:r>
              <a:endPara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由于地球自西向东自转</a:t>
              </a:r>
              <a:r>
                <a:rPr lang="en-US" altLang="zh-CN" dirty="0">
                  <a:solidFill>
                    <a:srgbClr val="000000"/>
                  </a:solidFill>
                  <a:latin typeface="方正书宋_GBK" panose="03000509000000000000" pitchFamily="65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地球上同纬度地区位置偏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_______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的地方</a:t>
              </a:r>
              <a:r>
                <a:rPr lang="en-US" altLang="zh-CN" dirty="0">
                  <a:solidFill>
                    <a:srgbClr val="000000"/>
                  </a:solidFill>
                  <a:latin typeface="方正书宋_GBK" panose="03000509000000000000" pitchFamily="65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要比位置偏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_______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的地方先看到日出。这样地球上不同经度的地方</a:t>
              </a:r>
              <a:r>
                <a:rPr lang="en-US" altLang="zh-CN" dirty="0">
                  <a:solidFill>
                    <a:srgbClr val="000000"/>
                  </a:solidFill>
                  <a:latin typeface="方正书宋_GBK" panose="03000509000000000000" pitchFamily="65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也就出现了时间的差异。</a:t>
              </a:r>
              <a:endParaRPr lang="zh-CN" altLang="zh-CN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pic>
          <p:nvPicPr>
            <p:cNvPr id="3" name="image66.jpe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6284757" y="922815"/>
              <a:ext cx="4778640" cy="4608512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4504243" y="232575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东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3774475" y="289280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西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7356108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2650754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昼夜的产生与地球是否运动没有关系</a:t>
            </a:r>
            <a:r>
              <a:rPr lang="en-US" altLang="zh-CN" dirty="0">
                <a:solidFill>
                  <a:srgbClr val="000000"/>
                </a:solidFill>
                <a:latin typeface="方正仿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但是没有地球的自转</a:t>
            </a:r>
            <a:r>
              <a:rPr lang="en-US" altLang="zh-CN" dirty="0">
                <a:solidFill>
                  <a:srgbClr val="000000"/>
                </a:solidFill>
                <a:latin typeface="方正仿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就没有昼夜更替。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67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4592512" y="2261471"/>
            <a:ext cx="2346575" cy="35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8375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017671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zh-CN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考点</a:t>
            </a:r>
            <a:r>
              <a:rPr lang="en-US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【高频点】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公转运动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dirty="0">
                <a:solidFill>
                  <a:srgbClr val="000000"/>
                </a:solidFill>
                <a:cs typeface="Times New Roman" panose="02020603050405020304" pitchFamily="18" charset="0"/>
              </a:rPr>
              <a:t>公转的基本特征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7321226"/>
              </p:ext>
            </p:extLst>
          </p:nvPr>
        </p:nvGraphicFramePr>
        <p:xfrm>
          <a:off x="361950" y="2303983"/>
          <a:ext cx="10807700" cy="3090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7" name="文档" r:id="rId3" imgW="3826154" imgH="1093950" progId="Word.Document.12">
                  <p:embed/>
                </p:oleObj>
              </mc:Choice>
              <mc:Fallback>
                <p:oleObj name="文档" r:id="rId3" imgW="3826154" imgH="109395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1950" y="2303983"/>
                        <a:ext cx="10807700" cy="30900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3507017" y="2952055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太阳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507017" y="3567515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椭圆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9283109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9410781"/>
              </p:ext>
            </p:extLst>
          </p:nvPr>
        </p:nvGraphicFramePr>
        <p:xfrm>
          <a:off x="361950" y="1727919"/>
          <a:ext cx="10807700" cy="30545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1" name="文档" r:id="rId3" imgW="3826154" imgH="1081372" progId="Word.Document.12">
                  <p:embed/>
                </p:oleObj>
              </mc:Choice>
              <mc:Fallback>
                <p:oleObj name="文档" r:id="rId3" imgW="3826154" imgH="108137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1950" y="1727919"/>
                        <a:ext cx="10807700" cy="30545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3519054" y="1751717"/>
            <a:ext cx="8018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4746305" y="236915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倾斜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7096531" y="2990479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长短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925430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514669"/>
            <a:ext cx="10807700" cy="63594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太阳直射点的回归运动与节气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以北半球为例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 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71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1715594" y="1457173"/>
            <a:ext cx="8100411" cy="468052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062729" y="1143013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春分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534337" y="3157238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夏至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5667257" y="5121051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秋分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8988653" y="3101398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冬至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144904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4014210"/>
              </p:ext>
            </p:extLst>
          </p:nvPr>
        </p:nvGraphicFramePr>
        <p:xfrm>
          <a:off x="361950" y="1400963"/>
          <a:ext cx="10807700" cy="37113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5" name="文档" r:id="rId3" imgW="3826154" imgH="1313890" progId="Word.Document.12">
                  <p:embed/>
                </p:oleObj>
              </mc:Choice>
              <mc:Fallback>
                <p:oleObj name="文档" r:id="rId3" imgW="3826154" imgH="131389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1950" y="1400963"/>
                        <a:ext cx="10807700" cy="37113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4227097" y="2059495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春分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227097" y="2678954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夏至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4227097" y="3289287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秋分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4223709" y="3910047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冬至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7802843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513585"/>
            <a:ext cx="108077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zh-CN" dirty="0">
                <a:solidFill>
                  <a:srgbClr val="000000"/>
                </a:solidFill>
                <a:cs typeface="Times New Roman" panose="02020603050405020304" pitchFamily="18" charset="0"/>
              </a:rPr>
              <a:t>公转产生的地理现象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四季更替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原因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同一地点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不同季节获得的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_____________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不同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即春、夏、秋、冬四季的形成。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四季划分。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72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4109616" y="2971719"/>
            <a:ext cx="3312368" cy="331236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005460" y="1720535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太阳光热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9823570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514837"/>
            <a:ext cx="10807700" cy="240873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五带形成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原因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______________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不同的地方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地表获得的太阳光热不同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将地球表面划分为五带。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划分。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73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2933375" y="2395655"/>
            <a:ext cx="5664850" cy="388843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758473" y="111886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纬度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390111" y="2268798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北寒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5473004" y="2890915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北温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5722256" y="398095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热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5473003" y="5009804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南温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5339875" y="5721084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南寒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423552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161687"/>
            <a:ext cx="10807700" cy="63594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太阳高度的变化与物体影子长度的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变化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2495902"/>
              </p:ext>
            </p:extLst>
          </p:nvPr>
        </p:nvGraphicFramePr>
        <p:xfrm>
          <a:off x="361950" y="1912464"/>
          <a:ext cx="10807700" cy="3608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6" name="文档" r:id="rId3" imgW="3826154" imgH="1277593" progId="Word.Document.12">
                  <p:embed/>
                </p:oleObj>
              </mc:Choice>
              <mc:Fallback>
                <p:oleObj name="文档" r:id="rId3" imgW="3826154" imgH="127759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1950" y="1912464"/>
                        <a:ext cx="10807700" cy="36088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3435009" y="2559357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ea typeface="宋体" panose="02010600030101010101" pitchFamily="2" charset="-122"/>
                <a:cs typeface="Times New Roman" panose="02020603050405020304" pitchFamily="18" charset="0"/>
              </a:rPr>
              <a:t>大</a:t>
            </a:r>
          </a:p>
        </p:txBody>
      </p:sp>
      <p:sp>
        <p:nvSpPr>
          <p:cNvPr id="5" name="矩形 4"/>
          <p:cNvSpPr/>
          <p:nvPr/>
        </p:nvSpPr>
        <p:spPr>
          <a:xfrm>
            <a:off x="7539465" y="2559357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短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3435009" y="317563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小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7533575" y="317563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长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7555347" y="3794282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短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6337101" y="434340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长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569678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690238"/>
            <a:ext cx="3919343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昼夜长短的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变化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3953186"/>
              </p:ext>
            </p:extLst>
          </p:nvPr>
        </p:nvGraphicFramePr>
        <p:xfrm>
          <a:off x="361950" y="1357974"/>
          <a:ext cx="10807700" cy="47132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0" name="文档" r:id="rId3" imgW="3826154" imgH="1668598" progId="Word.Document.12">
                  <p:embed/>
                </p:oleObj>
              </mc:Choice>
              <mc:Fallback>
                <p:oleObj name="文档" r:id="rId3" imgW="3826154" imgH="166859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1950" y="1357974"/>
                        <a:ext cx="10807700" cy="47132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4155089" y="2624673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平分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2826840" y="4088230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昼长夜短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5577671" y="4088230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昼短夜长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8807145" y="3795842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极昼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8807144" y="4889689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极夜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914425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5873125"/>
              </p:ext>
            </p:extLst>
          </p:nvPr>
        </p:nvGraphicFramePr>
        <p:xfrm>
          <a:off x="361950" y="1028527"/>
          <a:ext cx="10807700" cy="47132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4" name="文档" r:id="rId3" imgW="3826154" imgH="1668598" progId="Word.Document.12">
                  <p:embed/>
                </p:oleObj>
              </mc:Choice>
              <mc:Fallback>
                <p:oleObj name="文档" r:id="rId3" imgW="3826154" imgH="166859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1950" y="1028527"/>
                        <a:ext cx="10807700" cy="47132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4093967" y="2293097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mtClean="0">
                <a:ea typeface="宋体" panose="02010600030101010101" pitchFamily="2" charset="-122"/>
                <a:cs typeface="Times New Roman" panose="02020603050405020304" pitchFamily="18" charset="0"/>
              </a:rPr>
              <a:t>平分</a:t>
            </a: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825955" y="3768604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昼短夜长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566785" y="3768604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昼长夜短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8857381" y="344740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极夜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8857381" y="4558003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极昼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191626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2579445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地球自转</a:t>
            </a:r>
            <a:r>
              <a:rPr lang="en-US" altLang="zh-CN" dirty="0">
                <a:solidFill>
                  <a:srgbClr val="000000"/>
                </a:solidFill>
                <a:latin typeface="方正仿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昼夜更替</a:t>
            </a:r>
            <a:r>
              <a:rPr lang="en-US" altLang="zh-CN" dirty="0">
                <a:solidFill>
                  <a:srgbClr val="000000"/>
                </a:solidFill>
                <a:latin typeface="方正仿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绕日公转</a:t>
            </a:r>
            <a:r>
              <a:rPr lang="en-US" altLang="zh-CN" dirty="0">
                <a:solidFill>
                  <a:srgbClr val="000000"/>
                </a:solidFill>
                <a:latin typeface="方正仿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四季出现</a:t>
            </a:r>
            <a:r>
              <a:rPr lang="en-US" altLang="zh-CN" dirty="0">
                <a:solidFill>
                  <a:srgbClr val="000000"/>
                </a:solidFill>
                <a:latin typeface="方正仿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自转一日</a:t>
            </a:r>
            <a:r>
              <a:rPr lang="en-US" altLang="zh-CN" dirty="0">
                <a:solidFill>
                  <a:srgbClr val="000000"/>
                </a:solidFill>
                <a:latin typeface="方正仿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公转一年</a:t>
            </a:r>
            <a:r>
              <a:rPr lang="en-US" altLang="zh-CN" dirty="0">
                <a:solidFill>
                  <a:srgbClr val="000000"/>
                </a:solidFill>
                <a:latin typeface="方正仿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自西向东</a:t>
            </a:r>
            <a:r>
              <a:rPr lang="en-US" altLang="zh-CN" dirty="0">
                <a:solidFill>
                  <a:srgbClr val="000000"/>
                </a:solidFill>
                <a:latin typeface="方正仿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方向不变。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74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4592512" y="2199994"/>
            <a:ext cx="2346575" cy="35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4671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 3"/>
          <p:cNvSpPr/>
          <p:nvPr/>
        </p:nvSpPr>
        <p:spPr>
          <a:xfrm>
            <a:off x="2820018" y="503783"/>
            <a:ext cx="5891564" cy="576064"/>
          </a:xfrm>
          <a:prstGeom prst="chevr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考  向  考  法  破  解</a:t>
            </a:r>
            <a:endParaRPr lang="zh-CN" altLang="zh-CN" dirty="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361950" y="1161687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zh-CN" altLang="zh-CN" dirty="0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考向</a:t>
            </a:r>
            <a:r>
              <a:rPr lang="en-US" altLang="zh-CN" dirty="0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zh-CN" dirty="0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基础</a:t>
            </a:r>
            <a:r>
              <a:rPr lang="zh-CN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点】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太阳直射点的移动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规律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80670">
              <a:lnSpc>
                <a:spcPct val="120000"/>
              </a:lnSpc>
              <a:spcAft>
                <a:spcPts val="0"/>
              </a:spcAft>
            </a:pPr>
            <a:r>
              <a:rPr lang="zh-CN" altLang="zh-CN" dirty="0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方法规律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21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日前后为春分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太阳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直射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赤道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此后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直射点北移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到夏至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22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太阳直射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北回归线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23.5°N)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之后直射点南移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秋分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23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日前后直射赤道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之后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继续南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移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冬至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22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日前后直射南回归线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(23.5°S)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此后又北移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这样周而复始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image82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6103749" y="1851882"/>
            <a:ext cx="5149949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98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2520007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一年中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北回归线与南回归线各被太阳直射一次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北回归线与南回归线之间的区域范围一年有两次太阳直射现象。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33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38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4592512" y="699025"/>
            <a:ext cx="2346575" cy="359787"/>
          </a:xfrm>
          <a:prstGeom prst="rect">
            <a:avLst/>
          </a:prstGeom>
        </p:spPr>
      </p:pic>
      <p:sp>
        <p:nvSpPr>
          <p:cNvPr id="3" name="矩形 2"/>
          <p:cNvSpPr>
            <a:spLocks noChangeAspect="1"/>
          </p:cNvSpPr>
          <p:nvPr/>
        </p:nvSpPr>
        <p:spPr>
          <a:xfrm>
            <a:off x="361950" y="1100376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1.(2020·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广东省中考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)2020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21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全球迎来天文奇观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日环食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日环食带所经过的部分地区能观测到日环食。日环食当天恰逢我国某节气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该节气是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春分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夏至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秋分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冬至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解析</a:t>
            </a:r>
            <a:r>
              <a:rPr lang="en-US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题目中的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我国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指向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北半球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文字材料中的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21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指向是夏至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答案</a:t>
            </a:r>
            <a:r>
              <a:rPr lang="en-US" altLang="zh-CN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1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2612125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日介于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23(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秋分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冬至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之间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最接近图中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处。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33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zh-CN" altLang="zh-CN" dirty="0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考向</a:t>
            </a:r>
            <a:r>
              <a:rPr lang="en-US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zh-CN" dirty="0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聚焦</a:t>
            </a:r>
            <a:r>
              <a:rPr lang="zh-CN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点】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在地球公转图上判断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节气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80670">
              <a:lnSpc>
                <a:spcPct val="120000"/>
              </a:lnSpc>
              <a:spcAft>
                <a:spcPts val="0"/>
              </a:spcAft>
            </a:pPr>
            <a:r>
              <a:rPr lang="zh-CN" altLang="zh-CN" dirty="0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方法规律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在地球公转轨道图上判断各点的节气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关键是判断出二至日的位置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判断方法有三种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dirty="0">
                <a:solidFill>
                  <a:srgbClr val="000000"/>
                </a:solidFill>
                <a:cs typeface="Times New Roman" panose="02020603050405020304" pitchFamily="18" charset="0"/>
              </a:rPr>
              <a:t>根据太阳直射点的位置判定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北夏南冬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首先画出太阳与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地球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中心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的连线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标出该线与地球表面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交点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下图中的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该点就表示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太阳直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射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点。该点若在北回归线上则为北半球夏至日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如下图中的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该点若在南回归线上则为北半球冬至日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如下图中的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image94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7417221" y="2252757"/>
            <a:ext cx="3672408" cy="287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55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51998"/>
            <a:ext cx="10807700" cy="596233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根据地轴的倾斜方向判定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北倾为夏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南倾为冬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即南半球地轴倾向太阳时为北半球冬至日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如上图中地球公转至丙位置时的地轴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北半球地轴倾向太阳时为北半球夏至日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如上图中的甲位置。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zh-CN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根据极圈内的极昼和极夜状况判断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北昼为夏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南昼为冬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北极圈内出现极昼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时为北半球夏至日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如上图中甲位置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南极圈内出现极昼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时为北半球冬至日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如上图中丙位置。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二至日的位置确定之后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再根据地球的公转方向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判定春分日、秋分日的位置。如上图中的乙是秋分日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丁是春分日。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98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61950" y="566129"/>
            <a:ext cx="10807700" cy="5846911"/>
            <a:chOff x="361950" y="1088648"/>
            <a:chExt cx="10807700" cy="5846911"/>
          </a:xfrm>
        </p:grpSpPr>
        <p:pic>
          <p:nvPicPr>
            <p:cNvPr id="3" name="image38.jpe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592512" y="1088648"/>
              <a:ext cx="2346575" cy="359787"/>
            </a:xfrm>
            <a:prstGeom prst="rect">
              <a:avLst/>
            </a:prstGeom>
          </p:spPr>
        </p:pic>
        <p:sp>
          <p:nvSpPr>
            <p:cNvPr id="4" name="矩形 3"/>
            <p:cNvSpPr>
              <a:spLocks noChangeAspect="1"/>
            </p:cNvSpPr>
            <p:nvPr/>
          </p:nvSpPr>
          <p:spPr>
            <a:xfrm>
              <a:off x="361950" y="1524847"/>
              <a:ext cx="10807700" cy="541071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dirty="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例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2.(2020·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广东广州中考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)2020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年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6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月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25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日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(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农历五月初五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)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是我国的传统节日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——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端午节。端午节当天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地球在公转轨道上的位置最</a:t>
              </a:r>
              <a:r>
                <a:rPr lang="zh-CN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接近</a:t>
              </a:r>
              <a:r>
                <a:rPr lang="en-US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(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　　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endPara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endPara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endPara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endPara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endPara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r>
                <a:rPr lang="zh-CN" altLang="zh-CN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①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	</a:t>
              </a:r>
              <a:r>
                <a:rPr lang="en-US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r>
                <a:rPr lang="zh-CN" altLang="zh-CN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②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	</a:t>
              </a:r>
              <a:r>
                <a:rPr lang="en-US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	C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r>
                <a:rPr lang="zh-CN" altLang="zh-CN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③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	</a:t>
              </a:r>
              <a:r>
                <a:rPr lang="en-US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	D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r>
                <a:rPr lang="zh-CN" altLang="zh-CN" dirty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宋体" panose="02010600030101010101" pitchFamily="2" charset="-122"/>
                </a:rPr>
                <a:t>④</a:t>
              </a:r>
              <a:endParaRPr lang="zh-CN" altLang="zh-CN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pic>
          <p:nvPicPr>
            <p:cNvPr id="5" name="image92.jpe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3626011" y="3392175"/>
              <a:ext cx="4279575" cy="27363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64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2055487"/>
            <a:ext cx="10807700" cy="240873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解析</a:t>
            </a:r>
            <a:r>
              <a:rPr lang="en-US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2020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年的端午节是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25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地球的公转运动处于夏至日和秋分日之间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最接近夏至日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也就是图上的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位置。故选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答案</a:t>
            </a:r>
            <a:r>
              <a:rPr lang="en-US" altLang="zh-CN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84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441607"/>
            <a:ext cx="10807700" cy="4228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zh-CN" altLang="zh-CN" dirty="0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考向</a:t>
            </a:r>
            <a:r>
              <a:rPr lang="en-US" altLang="zh-CN" dirty="0">
                <a:solidFill>
                  <a:srgbClr val="FF00FF"/>
                </a:solidFill>
                <a:latin typeface="+mn-lt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zh-CN" dirty="0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疑难</a:t>
            </a:r>
            <a:r>
              <a:rPr lang="zh-CN" altLang="zh-CN" dirty="0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点】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昼夜长短的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变化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80670">
              <a:lnSpc>
                <a:spcPct val="120000"/>
              </a:lnSpc>
              <a:spcAft>
                <a:spcPts val="0"/>
              </a:spcAft>
            </a:pPr>
            <a:r>
              <a:rPr lang="zh-CN" altLang="zh-CN" dirty="0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方法规律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1.3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21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日前后至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23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北半球昼长夜短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且越往北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昼越长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夜越短。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2.9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23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日前后至次年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21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北半球昼短夜长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且越往北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昼越短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夜越长。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如图所示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以北半球为例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image107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5308937" y="3647241"/>
            <a:ext cx="6048672" cy="2565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92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61950" y="695554"/>
            <a:ext cx="10681406" cy="5152901"/>
            <a:chOff x="361950" y="695554"/>
            <a:chExt cx="10681406" cy="5152901"/>
          </a:xfrm>
        </p:grpSpPr>
        <p:pic>
          <p:nvPicPr>
            <p:cNvPr id="4" name="image38.jpe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592512" y="695554"/>
              <a:ext cx="2346575" cy="359787"/>
            </a:xfrm>
            <a:prstGeom prst="rect">
              <a:avLst/>
            </a:prstGeom>
          </p:spPr>
        </p:pic>
        <p:sp>
          <p:nvSpPr>
            <p:cNvPr id="3" name="矩形 2"/>
            <p:cNvSpPr>
              <a:spLocks noChangeAspect="1"/>
            </p:cNvSpPr>
            <p:nvPr/>
          </p:nvSpPr>
          <p:spPr>
            <a:xfrm>
              <a:off x="361950" y="1133291"/>
              <a:ext cx="5255071" cy="36379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dirty="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例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3.(2021·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广东省学考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)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阅读图文材料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完成下题。</a:t>
              </a:r>
              <a:endPara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材料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: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白鹤是一种随季节变化而迁徙的候鸟。下图为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2018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年白鹤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“QS”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南迁路线示意图。</a:t>
              </a:r>
              <a:endParaRPr lang="zh-CN" altLang="zh-CN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pic>
          <p:nvPicPr>
            <p:cNvPr id="6" name="image88.jpe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5765799" y="1133291"/>
              <a:ext cx="5277557" cy="47151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0430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727919"/>
            <a:ext cx="10807700" cy="299966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白鹤繁殖地位于</a:t>
            </a:r>
            <a:r>
              <a:rPr lang="zh-CN" altLang="zh-CN" u="sng" dirty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填温度带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),6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22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可见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u="sng" dirty="0">
                <a:solidFill>
                  <a:schemeClr val="tx1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　　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现象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填昼夜长短状况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解析</a:t>
            </a:r>
            <a:r>
              <a:rPr lang="en-US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由图可知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白鹤繁殖地位于北极圈以北的北寒带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22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日前后的夏至日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可以看到极昼现象。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答案</a:t>
            </a:r>
            <a:r>
              <a:rPr lang="en-US" altLang="zh-CN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北寒带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极昼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64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61950" y="1162246"/>
            <a:ext cx="10871695" cy="4042169"/>
            <a:chOff x="361950" y="1162246"/>
            <a:chExt cx="10871695" cy="4042169"/>
          </a:xfrm>
        </p:grpSpPr>
        <p:sp>
          <p:nvSpPr>
            <p:cNvPr id="2" name="矩形 1"/>
            <p:cNvSpPr>
              <a:spLocks noChangeAspect="1"/>
            </p:cNvSpPr>
            <p:nvPr/>
          </p:nvSpPr>
          <p:spPr>
            <a:xfrm>
              <a:off x="361950" y="1162246"/>
              <a:ext cx="6263183" cy="36379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dirty="0">
                  <a:solidFill>
                    <a:srgbClr val="FF00FF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rPr>
                <a:t>考向</a:t>
              </a:r>
              <a:r>
                <a:rPr lang="en-US" altLang="zh-CN" dirty="0">
                  <a:solidFill>
                    <a:srgbClr val="FF00FF"/>
                  </a:solidFill>
                  <a:latin typeface="+mn-lt"/>
                  <a:ea typeface="宋体" panose="02010600030101010101" pitchFamily="2" charset="-122"/>
                  <a:cs typeface="Times New Roman" panose="02020603050405020304" pitchFamily="18" charset="0"/>
                </a:rPr>
                <a:t>4</a:t>
              </a:r>
              <a:r>
                <a:rPr lang="zh-CN" altLang="zh-CN" dirty="0">
                  <a:solidFill>
                    <a:srgbClr val="FF00FF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rPr>
                <a:t>【疑难点】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太阳高度的</a:t>
              </a:r>
              <a:r>
                <a:rPr lang="zh-CN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变化</a:t>
              </a:r>
              <a:endPara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80670">
                <a:lnSpc>
                  <a:spcPct val="120000"/>
                </a:lnSpc>
                <a:spcAft>
                  <a:spcPts val="0"/>
                </a:spcAft>
              </a:pPr>
              <a:r>
                <a:rPr lang="zh-CN" altLang="zh-CN" dirty="0">
                  <a:solidFill>
                    <a:srgbClr val="FF00FF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方法规律</a:t>
              </a:r>
              <a:endPara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1.</a:t>
              </a:r>
              <a:r>
                <a:rPr lang="zh-CN" altLang="zh-CN" dirty="0">
                  <a:solidFill>
                    <a:srgbClr val="000000"/>
                  </a:solidFill>
                  <a:cs typeface="Times New Roman" panose="02020603050405020304" pitchFamily="18" charset="0"/>
                </a:rPr>
                <a:t>太阳高度的日变化</a:t>
              </a:r>
              <a:endPara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太阳高度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(h)</a:t>
              </a:r>
              <a:r>
                <a:rPr lang="en-US" altLang="zh-CN" dirty="0">
                  <a:solidFill>
                    <a:srgbClr val="000000"/>
                  </a:solidFill>
                  <a:latin typeface="方正书宋_GBK" panose="03000509000000000000" pitchFamily="65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: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太阳光线与地平面之间的夹角</a:t>
              </a:r>
              <a:r>
                <a:rPr lang="en-US" altLang="zh-CN" dirty="0">
                  <a:solidFill>
                    <a:srgbClr val="000000"/>
                  </a:solidFill>
                  <a:latin typeface="方正书宋_GBK" panose="03000509000000000000" pitchFamily="65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正午时的太阳高度是一日中最大值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(H)</a:t>
              </a:r>
              <a:r>
                <a:rPr lang="zh-CN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。</a:t>
              </a:r>
              <a:r>
                <a:rPr lang="en-US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endParaRPr lang="zh-CN" altLang="zh-CN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pic>
          <p:nvPicPr>
            <p:cNvPr id="7" name="image116.jpe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6780194" y="1163983"/>
              <a:ext cx="4453451" cy="2714052"/>
            </a:xfrm>
            <a:prstGeom prst="rect">
              <a:avLst/>
            </a:prstGeom>
          </p:spPr>
        </p:pic>
        <p:sp>
          <p:nvSpPr>
            <p:cNvPr id="8" name="矩形 7"/>
            <p:cNvSpPr/>
            <p:nvPr/>
          </p:nvSpPr>
          <p:spPr>
            <a:xfrm>
              <a:off x="7472684" y="3977541"/>
              <a:ext cx="3068469" cy="12268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斜射时太阳</a:t>
              </a:r>
              <a:r>
                <a:rPr lang="zh-CN" altLang="zh-CN" dirty="0" smtClean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高度</a:t>
              </a:r>
              <a:endParaRPr lang="en-US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dirty="0" smtClean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立体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示意图</a:t>
              </a:r>
              <a:endParaRPr lang="zh-CN" altLang="zh-CN" sz="36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636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719807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dirty="0">
                <a:solidFill>
                  <a:srgbClr val="000000"/>
                </a:solidFill>
                <a:cs typeface="Times New Roman" panose="02020603050405020304" pitchFamily="18" charset="0"/>
              </a:rPr>
              <a:t>太阳高度与物影</a:t>
            </a:r>
            <a:r>
              <a:rPr lang="zh-CN" altLang="zh-CN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长度</a:t>
            </a:r>
            <a:endParaRPr lang="en-US" altLang="zh-CN" dirty="0" smtClean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endParaRPr lang="en-US" altLang="zh-CN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endParaRPr lang="en-US" altLang="zh-CN" dirty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endParaRPr lang="en-US" altLang="zh-CN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一天之中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正午太阳高度角最大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物影长度最短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一年之中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冬至日太阳高度角最小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物影长度最长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冬至日至夏至日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物影长度由长变短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夏至日至冬至日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物影长度由短变长。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117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3610237" y="1367320"/>
            <a:ext cx="4311126" cy="2214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5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61950" y="1234254"/>
            <a:ext cx="10807700" cy="4037034"/>
            <a:chOff x="361950" y="1536805"/>
            <a:chExt cx="10807700" cy="4037034"/>
          </a:xfrm>
        </p:grpSpPr>
        <p:sp>
          <p:nvSpPr>
            <p:cNvPr id="3" name="矩形 2"/>
            <p:cNvSpPr>
              <a:spLocks noChangeAspect="1"/>
            </p:cNvSpPr>
            <p:nvPr/>
          </p:nvSpPr>
          <p:spPr>
            <a:xfrm>
              <a:off x="361950" y="1935920"/>
              <a:ext cx="10807700" cy="36379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dirty="0">
                  <a:solidFill>
                    <a:srgbClr val="000000"/>
                  </a:solidFill>
                  <a:latin typeface="Arial" panose="020B0604020202020204" pitchFamily="34" charset="0"/>
                  <a:cs typeface="Times New Roman" panose="02020603050405020304" pitchFamily="18" charset="0"/>
                </a:rPr>
                <a:t>例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4.(2015·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广东省中考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)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下图是广州某一天太阳东升西落的轨迹示意图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这一天可能</a:t>
              </a:r>
              <a:r>
                <a:rPr lang="zh-CN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是</a:t>
              </a:r>
              <a:r>
                <a:rPr lang="en-US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(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　　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)</a:t>
              </a:r>
              <a:endPara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endPara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endPara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dirty="0" smtClean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A.3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月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21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日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	B.6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月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22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日</a:t>
              </a:r>
              <a:endPara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C.9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月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日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	D.12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月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22</a:t>
              </a:r>
              <a:r>
                <a:rPr lang="zh-CN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日</a:t>
              </a:r>
              <a:endParaRPr lang="zh-CN" altLang="zh-CN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pic>
          <p:nvPicPr>
            <p:cNvPr id="4" name="image38.jpe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592512" y="1536805"/>
              <a:ext cx="2346575" cy="359787"/>
            </a:xfrm>
            <a:prstGeom prst="rect">
              <a:avLst/>
            </a:prstGeom>
          </p:spPr>
        </p:pic>
        <p:pic>
          <p:nvPicPr>
            <p:cNvPr id="5" name="image114.jpe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6707684" y="2722599"/>
              <a:ext cx="4237929" cy="27900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0677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361950" y="1439887"/>
            <a:ext cx="10807700" cy="359059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解析</a:t>
            </a:r>
            <a:r>
              <a:rPr lang="en-US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解法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太阳东升西落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正午时太阳位于头顶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说明太阳直射广州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故为夏至日。解法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根据日出时刻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计算出广州的昼长为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13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小时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27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广州昼长夜短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四个选项中只有夏至符合要求。解法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3: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结合图中日出、日落方位判断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夏半年日出东北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日落西北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冬半年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日出东南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日落西南。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答案</a:t>
            </a:r>
            <a:r>
              <a:rPr lang="en-US" altLang="zh-CN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33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燕尾形 5"/>
          <p:cNvSpPr/>
          <p:nvPr/>
        </p:nvSpPr>
        <p:spPr>
          <a:xfrm>
            <a:off x="2820018" y="503783"/>
            <a:ext cx="5891564" cy="576064"/>
          </a:xfrm>
          <a:prstGeom prst="chevr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课  堂  分  层  突  破</a:t>
            </a:r>
            <a:endParaRPr lang="zh-CN" altLang="zh-CN" dirty="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0084" y="1161517"/>
            <a:ext cx="4361905" cy="504762"/>
          </a:xfrm>
          <a:prstGeom prst="rect">
            <a:avLst/>
          </a:prstGeom>
        </p:spPr>
      </p:pic>
      <p:sp>
        <p:nvSpPr>
          <p:cNvPr id="8" name="矩形 7"/>
          <p:cNvSpPr>
            <a:spLocks noChangeAspect="1"/>
          </p:cNvSpPr>
          <p:nvPr/>
        </p:nvSpPr>
        <p:spPr>
          <a:xfrm>
            <a:off x="361950" y="1675820"/>
            <a:ext cx="10807700" cy="418152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(2020·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广东广州中考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椰风拂碧海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神箭冲九霄。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2020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18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长征五号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运载火箭在海南文昌航天发射场首飞成功。完成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1~2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长征五号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运载火箭发射当天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文昌昼夜长短的情况是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昼长夜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短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昼短夜长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昼夜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平分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出现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极昼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61312" y="4104039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7488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586182"/>
            <a:ext cx="10807700" cy="186512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在文昌附近最可能看到的景观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大漠孤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烟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峰林兀立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椰树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成行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枫树红叶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040840" y="668581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C</a:t>
            </a:r>
            <a:endParaRPr lang="zh-CN" altLang="en-US" dirty="0"/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361950" y="2420135"/>
            <a:ext cx="10807700" cy="359059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,5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日介于春分日和夏至日之间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此时北半球处于夏半年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文昌昼长夜短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昼渐长、夜渐短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该地无极昼极夜现象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海南文昌属于热带季风气候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年降水量大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晴天少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椰树属热带作物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年平均温度在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24 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℃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以上、温差小、全年无霜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椰树才能正常开花结果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符合题意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是西北地区的景观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是贵州峰林的景观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是温带和亚热带气候区的景观。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54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740589"/>
            <a:ext cx="8783463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3.(2018·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广东省中考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)2018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26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日清晨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居住在广州的小海打开手机中的某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APP,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查看从太空看向地球的实时画面。根据图中提供的信息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判断下列说法正确的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全球昼夜平分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广州昼短夜长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北极附近有极光现象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南极附近有极夜现象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44111" y="2576095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  <p:pic>
        <p:nvPicPr>
          <p:cNvPr id="5" name="image98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9217421" y="1234254"/>
            <a:ext cx="2005578" cy="345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91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2303983"/>
            <a:ext cx="10807700" cy="181780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26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日太阳直射在北半球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赤道以北地区昼长夜短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此时南极地区有极夜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只有极夜时才能看到极光现象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图示北极附近为极昼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无法看到极光。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70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606964"/>
            <a:ext cx="10807700" cy="418152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4.(2017·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广东省中考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)2017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天舟一号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货运飞船在我国海南文昌航天发射场发射成功。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天舟一号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发射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当天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太阳直射点位于南半球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北半球昼长夜短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南极圈有极夜现象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40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地球公转至夏至点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71703" y="1851882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361950" y="4767711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20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日介于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春分日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到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23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秋分日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之间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此段时间内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太阳直射点位于北半球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北半球昼长夜短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项。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99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1162246"/>
            <a:ext cx="10807700" cy="68326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2016</a:t>
            </a:r>
            <a:r>
              <a:rPr lang="en-US" altLang="zh-CN" dirty="0">
                <a:solidFill>
                  <a:srgbClr val="000000"/>
                </a:solidFill>
                <a:latin typeface="NEU-B6" panose="03000502000000000000" pitchFamily="66" charset="-122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广东省中考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根据下表</a:t>
            </a:r>
            <a:r>
              <a:rPr lang="en-US" altLang="zh-CN" dirty="0">
                <a:solidFill>
                  <a:srgbClr val="000000"/>
                </a:solidFill>
                <a:latin typeface="方正楷体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5~6</a:t>
            </a:r>
            <a:r>
              <a:rPr lang="zh-CN" altLang="zh-CN" dirty="0" smtClean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3964173088"/>
              </p:ext>
            </p:extLst>
          </p:nvPr>
        </p:nvGraphicFramePr>
        <p:xfrm>
          <a:off x="361950" y="1959432"/>
          <a:ext cx="10807700" cy="2926080"/>
        </p:xfrm>
        <a:graphic>
          <a:graphicData uri="http://schemas.openxmlformats.org/drawingml/2006/table">
            <a:tbl>
              <a:tblPr firstRow="1" firstCol="1" bandRow="1"/>
              <a:tblGrid>
                <a:gridCol w="1964840"/>
                <a:gridCol w="1850278"/>
                <a:gridCol w="3521149"/>
                <a:gridCol w="3471433"/>
              </a:tblGrid>
              <a:tr h="12700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城市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纬度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夏至日昼长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冬至日昼长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广州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23.5°N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13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小时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33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32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秒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小时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42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51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秒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武汉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31°N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小时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07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42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秒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小时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07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秒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北京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40°N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小时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08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47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秒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小时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09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02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秒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哈尔滨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45.5°N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小时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43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42</a:t>
                      </a:r>
                      <a:r>
                        <a:rPr lang="zh-CN" sz="3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秒</a:t>
                      </a:r>
                      <a:endParaRPr lang="zh-CN" sz="32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  <a:tabLst>
                          <a:tab pos="1029335" algn="l"/>
                          <a:tab pos="1850390" algn="l"/>
                          <a:tab pos="2538095" algn="l"/>
                          <a:tab pos="3221990" algn="l"/>
                        </a:tabLs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小时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40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03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秒</a:t>
                      </a:r>
                      <a:endParaRPr lang="zh-CN" sz="3200" dirty="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256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575791"/>
            <a:ext cx="10807700" cy="541071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一年中</a:t>
            </a:r>
            <a:r>
              <a:rPr lang="en-US" altLang="zh-CN" dirty="0">
                <a:solidFill>
                  <a:srgbClr val="000000"/>
                </a:solidFill>
                <a:latin typeface="方正书宋_GBK" panose="03000509000000000000" pitchFamily="65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白昼时间长短变化最小的是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广州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武汉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哈尔滨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根据表格中的数据做出的正确推断是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广州、武汉、北京、哈尔滨夏至日昼长依次递减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广州与武汉同北京与哈尔滨夏至日昼长相差时间较为接近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纬度越高冬至日的白昼越长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中纬地区冬至日的白昼比低纬地区长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550846" y="647254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7870440" y="2420742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4631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060183"/>
            <a:ext cx="10807700" cy="422885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读表可得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一年中白昼时间长短变化最小的是广州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不同地区的昼夜长短变化幅度不同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其规律是纬度越低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昼夜长短变化幅度越小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赤道地区终年昼夜平分。故选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读表可得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广州、武汉、北京、哈尔滨夏至日昼长依次递增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广州与武汉同北京与哈尔滨夏至日昼长相差时间较为接近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纬度越高冬至日的白昼越短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中纬地区夏至日白昼比低纬地区长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33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4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474" y="514831"/>
            <a:ext cx="4357515" cy="434407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61950" y="996603"/>
            <a:ext cx="10807700" cy="5266676"/>
            <a:chOff x="361950" y="996603"/>
            <a:chExt cx="10807700" cy="5266676"/>
          </a:xfrm>
        </p:grpSpPr>
        <p:sp>
          <p:nvSpPr>
            <p:cNvPr id="2" name="矩形 1"/>
            <p:cNvSpPr>
              <a:spLocks noChangeAspect="1"/>
            </p:cNvSpPr>
            <p:nvPr/>
          </p:nvSpPr>
          <p:spPr>
            <a:xfrm>
              <a:off x="361950" y="996603"/>
              <a:ext cx="10807700" cy="240873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indent="267970">
                <a:lnSpc>
                  <a:spcPct val="120000"/>
                </a:lnSpc>
                <a:spcAft>
                  <a:spcPts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(2021·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福建省学考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)2021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年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4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月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29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日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11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时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分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我国在海南文昌卫星发射中心用长征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5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号运载火箭将空间站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“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天和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”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核心舱送入预定轨道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开启了中国空间站系列建设的新旅程。下图示意中国四大卫星发射中心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,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读图完成</a:t>
              </a:r>
              <a:r>
                <a:rPr lang="en-US" altLang="zh-CN" dirty="0">
                  <a:solidFill>
                    <a:srgbClr val="000000"/>
                  </a:solidFill>
                  <a:ea typeface="宋体" panose="02010600030101010101" pitchFamily="2" charset="-122"/>
                  <a:cs typeface="Times New Roman" panose="02020603050405020304" pitchFamily="18" charset="0"/>
                </a:rPr>
                <a:t>1~2</a:t>
              </a:r>
              <a:r>
                <a:rPr lang="zh-CN" altLang="zh-CN" dirty="0">
                  <a:solidFill>
                    <a:srgbClr val="000000"/>
                  </a:solidFill>
                  <a:ea typeface="楷体" panose="02010609060101010101" pitchFamily="49" charset="-122"/>
                  <a:cs typeface="Times New Roman" panose="02020603050405020304" pitchFamily="18" charset="0"/>
                </a:rPr>
                <a:t>题。</a:t>
              </a:r>
              <a:endParaRPr lang="zh-CN" altLang="zh-CN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pic>
          <p:nvPicPr>
            <p:cNvPr id="5" name="image100.jpe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82382" y="3403713"/>
              <a:ext cx="4166836" cy="28595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7236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804007"/>
            <a:ext cx="10807700" cy="481978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1.“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天和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核心舱升空时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地球绕日公转运行在下图中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之间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之间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之间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之间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福州市的昼夜长短及其之后一个月的变化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昼长夜短　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昼短夜长　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白昼渐长　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黑夜渐长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B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①④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D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②④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17173" y="884521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0007161" y="2650553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4333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176239"/>
            <a:ext cx="10807700" cy="418152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,“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天和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核心舱升空时间是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29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日。读图可知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是春分日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21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是夏至日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是秋分日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23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是冬至日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日前后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因此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29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日时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地球运行在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之间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29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日及之后的一个月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地球都运行在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①②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之间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太阳直射点由赤道向北回归线移动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福州昼长夜短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并且白昼渐长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黑夜渐短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①③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8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443967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(2021·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江西五市学考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暑期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小杰开启了北京之行。入住宾馆时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他发现大堂墙面上四个城市的钟表时间不一样。结合图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3~4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四个城市时间差异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endParaRPr lang="en-US" altLang="zh-CN" dirty="0" smtClean="0">
              <a:solidFill>
                <a:srgbClr val="000000"/>
              </a:solidFill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原因是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地球公转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地球自转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地壳运动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生活习惯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北京和东京的时间差异小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这是因为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两地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经度相差小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纬度相差小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文化差异小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经济差距小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" name="image101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5136205" y="2188703"/>
            <a:ext cx="6195813" cy="156763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999948" y="2860737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mtClean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8388757" y="4620431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1397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1176239"/>
            <a:ext cx="10807700" cy="418152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地球自转产生的现象是昼夜交替和时间差异。由于地球自转的方向是自西向东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因此东边的时刻总会早于西边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所以经度不同的地方出现时间差异。故选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地球自转产生的现象是昼夜交替和时间差异。由于地球自转的方向是自西向东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因此东边的时刻总会早于西边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经度不同的地方出现时间差异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北京和东京的时间差异小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这是因为两地经度相差小。故选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336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443967"/>
            <a:ext cx="10807700" cy="122687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(2021·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海南省学考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)“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二十四节气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是我国劳动人民的智慧结晶。读二十四节气示意图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5~6</a:t>
            </a:r>
            <a:r>
              <a:rPr lang="zh-CN" altLang="zh-CN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" name="image10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318" y="1688142"/>
            <a:ext cx="5828964" cy="460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76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361950" y="443967"/>
            <a:ext cx="10807700" cy="595432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二十四节气的更替是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由于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地球自转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地球形状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太阳运动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地球公转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下列节气时段中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海南全为昼长夜短的</a:t>
            </a:r>
            <a:r>
              <a:rPr lang="zh-CN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dirty="0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立春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谷雨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立夏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大暑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立秋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霜降</a:t>
            </a:r>
            <a:endParaRPr lang="zh-CN" altLang="zh-CN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立冬</a:t>
            </a:r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大寒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33045" y="528167"/>
            <a:ext cx="481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D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8388757" y="3461070"/>
            <a:ext cx="458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ea typeface="宋体" panose="02010600030101010101" pitchFamily="2" charset="-122"/>
              </a:rPr>
              <a:t>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06105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361950" y="840583"/>
            <a:ext cx="10807700" cy="477246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7970">
              <a:lnSpc>
                <a:spcPct val="12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地球自转的地理意义是会产生昼夜更替和时间的差异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地球公转的地理意义是会产生正午太阳高度的差异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昼夜长短的变化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四季的更替和五带的划分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二十四节气的更替是由于地球公转。故选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。第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题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海南位于北半球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立夏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大暑均处于夏至日前后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在春分之后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秋分之前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此时太阳直射北半球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我国昼长夜短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,B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正确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立春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谷雨我国昼逐渐变长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春分之前昼短夜长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,A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立秋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霜降我国昼逐渐变短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秋分之后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昼短夜长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,C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立冬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→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大寒我国均为昼短夜长</a:t>
            </a:r>
            <a:r>
              <a:rPr lang="en-US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,D</a:t>
            </a:r>
            <a:r>
              <a:rPr lang="zh-CN" altLang="zh-CN" dirty="0">
                <a:ea typeface="宋体" panose="02010600030101010101" pitchFamily="2" charset="-122"/>
                <a:cs typeface="Times New Roman" panose="02020603050405020304" pitchFamily="18" charset="0"/>
              </a:rPr>
              <a:t>错误。</a:t>
            </a:r>
            <a:endParaRPr lang="zh-CN" altLang="zh-CN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694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908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专业教辅课件Q:251490010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经典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3" id="{7F1B58FA-3D69-4926-A2BA-EEBABBAD5E6B}" vid="{76CC91B4-AC1E-4E21-9BDB-923C2B156DCE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新教材 高中同步(2)</Template>
  <TotalTime>188</TotalTime>
  <Words>2662</Words>
  <Application>Microsoft Office PowerPoint</Application>
  <PresentationFormat>自定义</PresentationFormat>
  <Paragraphs>273</Paragraphs>
  <Slides>53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53</vt:i4>
      </vt:variant>
    </vt:vector>
  </HeadingPairs>
  <TitlesOfParts>
    <vt:vector size="71" baseType="lpstr">
      <vt:lpstr>NEU-B6</vt:lpstr>
      <vt:lpstr>NEU-BZ-S92</vt:lpstr>
      <vt:lpstr>方正大黑_GBK</vt:lpstr>
      <vt:lpstr>方正仿宋_GBK</vt:lpstr>
      <vt:lpstr>方正楷体_GBK</vt:lpstr>
      <vt:lpstr>方正书宋_GBK</vt:lpstr>
      <vt:lpstr>仿宋</vt:lpstr>
      <vt:lpstr>黑体</vt:lpstr>
      <vt:lpstr>华文新魏</vt:lpstr>
      <vt:lpstr>楷体</vt:lpstr>
      <vt:lpstr>隶书</vt:lpstr>
      <vt:lpstr>宋体</vt:lpstr>
      <vt:lpstr>微软雅黑</vt:lpstr>
      <vt:lpstr>Arial</vt:lpstr>
      <vt:lpstr>Calibri</vt:lpstr>
      <vt:lpstr>Times New Roman</vt:lpstr>
      <vt:lpstr>专业教辅课件Q:251490010</vt:lpstr>
      <vt:lpstr>文档</vt:lpstr>
      <vt:lpstr>专题2　地球的运动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ITSK.com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第1课　生物与环境</dc:title>
  <dc:creator>SkyUser</dc:creator>
  <cp:lastModifiedBy>微软用户</cp:lastModifiedBy>
  <cp:revision>71</cp:revision>
  <dcterms:created xsi:type="dcterms:W3CDTF">2020-09-14T06:03:07Z</dcterms:created>
  <dcterms:modified xsi:type="dcterms:W3CDTF">2021-10-05T06:49:30Z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0008007650000000000001024140</vt:lpwstr>
  </property>
  <property fmtid="{D5CDD505-2E9C-101B-9397-08002B2CF9AE}" pid="3" name="KSOProductBuildVer">
    <vt:lpwstr>2052-10.1.0.7698</vt:lpwstr>
  </property>
</Properties>
</file>