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57" r:id="rId4"/>
    <p:sldId id="259" r:id="rId5"/>
    <p:sldId id="260" r:id="rId6"/>
    <p:sldId id="273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61" r:id="rId16"/>
    <p:sldId id="270" r:id="rId17"/>
    <p:sldId id="272" r:id="rId18"/>
    <p:sldId id="271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583DE5-BA1A-4B14-A220-9F17C37E7260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1BFACA-0910-42AD-A1CD-803EB2CDBB9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030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4</a:t>
            </a:r>
            <a:r>
              <a:rPr lang="zh-CN" altLang="en-US"/>
              <a:t>班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1BFACA-0910-42AD-A1CD-803EB2CDBB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966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4ECA6E9-53CC-426B-AD08-3C0CC168A3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45CC813-5625-4967-98D1-D90D22CF57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5CEF4B5-70F9-47C1-806E-D84F34997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0C2547-17A9-421C-AFA3-7F2986404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B9E9B9-D526-410C-86BF-1BEA5DDDE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387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162333-915F-4F1E-A7B4-1FF5C5832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07D4852-3CAB-4FEB-B792-8B568C4514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D6B14D7-2F7F-4661-9A29-8CCED8EBD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851AAD-2F9B-44D7-96F3-009CF8272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7CEAC7C-A096-43B3-B6B4-005C9F463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866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77F0A2-4C66-4D3F-88BA-BB0315C04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BC78142-3558-46B4-8DD5-B2B27D0CE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1B8655-C792-4197-A5FE-DB08C40ED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01BB34-33A8-4F9D-9BBB-03F3426C8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CAD881-6312-44FA-BB2D-230022FD7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11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9B043B-52CD-48BD-BC75-C6605F7E9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4EEBBBD-323C-437C-8946-4815A4C74F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3027D10-D9EB-42E9-AC3E-4616FCE0F0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212C919-83A9-4094-A63F-CF957B0D9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C44BDB0-3A58-4159-9689-EBCF19643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CBE280-4C6D-4FF7-804B-D1A73D99D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068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2A9399-9F55-45F2-AA8B-0CD0AA02F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5D09F57-D47B-4385-B47C-3279A3CA5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88AF0A3-F259-4478-9193-8FE199301F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B13F903-8FB4-48B2-ADEA-8A561FDCA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E25F2FC-59EB-4B7F-8547-AE09E62BE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9CDA9A4-A361-4AF4-BD71-64DC402DB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862D9BA-2726-466F-8262-86EF96A86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85BD3CF-F976-4569-B16F-3BD3DA42A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094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12E0EB8-7727-4137-9AE5-4B95CAF3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6F8E580-591B-48F4-B0C0-EAFFBA178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D74883B-E3EB-4F77-A22E-CED3FB3E6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773AED7-E0F4-4678-AF3D-1BA05FCC6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796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50C0BD5-5DE6-48BB-B898-C7CC8951C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56978FE-7142-4939-819C-5473DA11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35ADA87-EADB-4DBF-A9F5-5DB4314E0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651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B866FA-2F83-4DC2-834F-0BA7FFD0D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D196A3-4B99-44B3-8A0A-D36957804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B9B8DB5-62A6-4B6F-880A-19A7163E9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E9D8E2-0E41-4BFA-952E-69A118870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620DB0E-8608-433D-B560-9053474A3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D33DA9E-81CF-422D-B531-9E950C705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878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D701F9-4E22-49F3-932B-CE4F2BFC1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33582D6-E335-487D-A82B-D3D7524ACF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1220D44-46E3-473C-A241-E7C88BE80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C0D7881-CB56-46E1-B9F7-BEF79F8B9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ECDDD1B-8ADE-4C63-9CE7-C93785E0E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07DBEA-D231-4FEB-A513-73EB0873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807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0F3951-1BC8-4CB8-8DE9-2A205F9BF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9F64AA3-BF22-4032-B411-6F7CB21A04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787095-88D2-4D15-A71D-E1E0C93D8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93F888E-CB6A-459F-882E-A22AE46F8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EB711F-17C5-4457-85BB-43BE47B8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3142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D4A14B2-0756-4766-8341-97486A4096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DD95250-4BD2-42DA-83AC-C1C48F3CDF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3267B7B-3307-4C80-9A28-B44CD7458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ABB43B1-38CE-4389-9426-B16069E18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CE32F32-8F99-43F3-95EE-53120446C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9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9DC1016-5F6E-4CCC-9470-2B1906D3C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7DC2D41-F40C-419B-8CDC-043D51DA6C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CBC7EC1-C737-49E4-89FD-DF0E251F5C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ED987-A490-4CF7-AAE2-57C4C8C5C3A6}" type="datetimeFigureOut">
              <a:rPr lang="zh-CN" altLang="en-US" smtClean="0"/>
              <a:t>2022/2/24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674ACA2-7BCF-445B-AF0A-8CB0855B34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C525D3A-3493-4BB1-B168-D1805ABC61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482F1-D98A-4C1D-8EBD-2FA3AF634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44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8AF8C1E9-6661-4664-83F3-EB3CC8B166EF}"/>
              </a:ext>
            </a:extLst>
          </p:cNvPr>
          <p:cNvSpPr txBox="1"/>
          <p:nvPr/>
        </p:nvSpPr>
        <p:spPr>
          <a:xfrm>
            <a:off x="753533" y="453813"/>
            <a:ext cx="11082867" cy="451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比对句中的词语：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范围词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都、全、总共、总、统统、一律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仅仅、只、光、单、单单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程度词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很、最、极、太、非常、十分、格外、更加、越发、稍微、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几乎、过于、尤其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否定词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注意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双重否定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多重否定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语气词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注意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反问语气</a:t>
            </a:r>
          </a:p>
        </p:txBody>
      </p:sp>
    </p:spTree>
    <p:extLst>
      <p:ext uri="{BB962C8B-B14F-4D97-AF65-F5344CB8AC3E}">
        <p14:creationId xmlns:p14="http://schemas.microsoft.com/office/powerpoint/2010/main" val="134541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981F3F7-273E-475D-8862-975B72EC290D}"/>
              </a:ext>
            </a:extLst>
          </p:cNvPr>
          <p:cNvSpPr txBox="1"/>
          <p:nvPr/>
        </p:nvSpPr>
        <p:spPr>
          <a:xfrm>
            <a:off x="558799" y="1800628"/>
            <a:ext cx="11362267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单句：</a:t>
            </a:r>
            <a:endParaRPr lang="en-US" altLang="zh-CN" sz="2800" b="1" i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概念：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是由短语或单个的词构成的句子，有特定的语调，能独自表达一定的意思的语言单位，不可再分析出分句的句子。</a:t>
            </a:r>
            <a:endParaRPr lang="en-US" altLang="zh-CN" sz="2800" b="1" i="0" dirty="0">
              <a:solidFill>
                <a:srgbClr val="333333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分类：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可分为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主谓句</a:t>
            </a:r>
            <a:r>
              <a:rPr lang="zh-CN" altLang="en-US" sz="2800" b="1" i="0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非主谓句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两类。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99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C19095E-F7EF-4932-B0D5-319FAFC8D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680"/>
            <a:ext cx="8156576" cy="588264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522E56F7-1BC3-4BEF-A229-D876D9A5E22A}"/>
              </a:ext>
            </a:extLst>
          </p:cNvPr>
          <p:cNvSpPr txBox="1"/>
          <p:nvPr/>
        </p:nvSpPr>
        <p:spPr>
          <a:xfrm>
            <a:off x="8156576" y="355937"/>
            <a:ext cx="3860801" cy="277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主谓句：由主谓短语带上一定的语气语调构成的句子。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endParaRPr lang="en-US" altLang="zh-CN" sz="24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⑴ 她走了。</a:t>
            </a:r>
            <a:endParaRPr lang="en-US" altLang="zh-CN" sz="2400" b="1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⑵小孩回家了。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9F8DA42-FC56-4207-81AB-D5974097F91A}"/>
              </a:ext>
            </a:extLst>
          </p:cNvPr>
          <p:cNvSpPr txBox="1"/>
          <p:nvPr/>
        </p:nvSpPr>
        <p:spPr>
          <a:xfrm>
            <a:off x="6527801" y="3594560"/>
            <a:ext cx="5325532" cy="277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非主谓句：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由主谓短语以外的其他短语或单个短语构成。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例如：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⑴ 飞机！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⑵ 站住！有人敲门。</a:t>
            </a:r>
          </a:p>
        </p:txBody>
      </p:sp>
    </p:spTree>
    <p:extLst>
      <p:ext uri="{BB962C8B-B14F-4D97-AF65-F5344CB8AC3E}">
        <p14:creationId xmlns:p14="http://schemas.microsoft.com/office/powerpoint/2010/main" val="326349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5604323-FC73-49BD-863F-527C8B204CF5}"/>
              </a:ext>
            </a:extLst>
          </p:cNvPr>
          <p:cNvSpPr txBox="1"/>
          <p:nvPr/>
        </p:nvSpPr>
        <p:spPr>
          <a:xfrm>
            <a:off x="186266" y="191962"/>
            <a:ext cx="6299201" cy="6454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把字句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i="0" dirty="0">
              <a:solidFill>
                <a:srgbClr val="333333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我们把窗户玻璃打碎了。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被字句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窗户玻璃被我们打碎了。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连动句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他搜集着一片片的干苔藓烧水喝。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兼语句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父亲叫闰土坐在椅子上。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存现句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海上升起了一轮明月。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13E55E-A05B-4025-B5E9-BA94DCD0CC75}"/>
              </a:ext>
            </a:extLst>
          </p:cNvPr>
          <p:cNvSpPr txBox="1"/>
          <p:nvPr/>
        </p:nvSpPr>
        <p:spPr>
          <a:xfrm>
            <a:off x="6593840" y="2130954"/>
            <a:ext cx="5063068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是字句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南风窗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是杂志。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双宾句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老师给他们每人一块橡皮。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2181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2D2CD1F-F84B-4078-824D-16B65ACFCDB2}"/>
              </a:ext>
            </a:extLst>
          </p:cNvPr>
          <p:cNvSpPr txBox="1"/>
          <p:nvPr/>
        </p:nvSpPr>
        <p:spPr>
          <a:xfrm>
            <a:off x="101599" y="293114"/>
            <a:ext cx="11988801" cy="6454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8.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相对复杂（由短语或句子构成主语或宾语）的单句：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</a:t>
            </a:r>
            <a:r>
              <a:rPr lang="zh-CN" altLang="en-US" sz="2800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世界上一切伟大人民的优秀之</a:t>
            </a:r>
            <a:r>
              <a:rPr lang="zh-CN" altLang="en-US" sz="2800" b="1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花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1949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日，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毛主席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在天安门城楼上向全世界人民庄严</a:t>
            </a:r>
            <a:r>
              <a:rPr lang="zh-CN" altLang="en-US" sz="2800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宣告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“中华人民共和国成立了！”</a:t>
            </a:r>
            <a:endParaRPr lang="en-US" altLang="zh-CN" sz="2800" b="1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2800" b="1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相信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雷锋的榜样不仅给我们指出了正确的生活道路，而且加强了我们同一切旧思想、旧习惯坚决斗争的勇气。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判断单句的方法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复杂单句要进行分析时，需先找出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主干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。单句的主干是指把句中所有的定语、状语、补语都压缩掉以后剩下的部分，也就是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主语（或主语的的中心语）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动词（或动词的中心语）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宾语（或宾语的中心语）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719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A153DFD-4A8F-417C-A3F2-C8816064F73F}"/>
              </a:ext>
            </a:extLst>
          </p:cNvPr>
          <p:cNvSpPr txBox="1"/>
          <p:nvPr/>
        </p:nvSpPr>
        <p:spPr>
          <a:xfrm>
            <a:off x="465666" y="1712575"/>
            <a:ext cx="11260667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小黄本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382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页第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题：为敦煌学下一个简要定义，不超过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60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个字。（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敦煌学是一门以敦煌及相关地区遗存的古代文献、艺术品及该地域的历史、地理、人文为主要研究对象的国际性、综合性的学科。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单句：敦煌学是一门学科。</a:t>
            </a:r>
            <a:endParaRPr lang="en-US" altLang="zh-CN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03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487679" y="276628"/>
            <a:ext cx="11362267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句：</a:t>
            </a:r>
            <a:endParaRPr lang="en-US" altLang="zh-CN" sz="2800" b="1" i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概念：复句由两个或两个以上意义相关，结构上互不作句子成分的分句组成。分句是结构上类似的单句而没有完整句调的语法单位。复句中的各个分句之间一般有停顿，书面上用逗号，分号或冒号表示；复句前后有隔离性语音停顿，书面上用句号或问号，叹号表示。语法上指能分成两个或两个以上相当于单句的分段的句子。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分类：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可分为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一重复句</a:t>
            </a:r>
            <a:r>
              <a:rPr lang="zh-CN" altLang="en-US" sz="2800" b="1" i="0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多重复句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两类。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511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1605279" y="1881908"/>
            <a:ext cx="8981441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一重复句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（只有一个结构层次）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的十大类型：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并列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承接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递进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选择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转折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假设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因果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条件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解说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复句、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目的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复句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1966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487679" y="276628"/>
            <a:ext cx="11362267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并列复句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概念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：两个或两个以上的分句分别陈述几种事物，或者几种事情，或一种事情的的几个方面，分句之间是平行相对的并列关系。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关联词语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，还，也，同样，不是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而是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，是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不是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，同时，一方面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一方面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，有时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有时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，有的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有的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举例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它既不需要谁来施肥，也不需要谁来灌溉。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44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414866" y="201674"/>
            <a:ext cx="11362267" cy="6454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承接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概念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：两个或两个以上的分句，一个接着一个的叙述连续发生的动作，或者接连发生的几件事情。分句之间有先后顺序。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关联词语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就，便，才，又，于是，然后，接着，首先（起初）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然后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，从而。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举例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他们俩手拉着手，穿过树林，翻过山坡，回到草房。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起初他们问我个人的情况，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然后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又问到有关革命形势的一些问题和镇头市敌驻军的动静。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吃过了饭，老秦跟小福去场里打谷子。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54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414866" y="201674"/>
            <a:ext cx="11362267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条件复句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概念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：前一个分句提出一个条件，后一个分句说明这个条件一旦实现所要产生的结果。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关联词语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只要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就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，只有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才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，除非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才（不）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，无论（不管，不论）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都</a:t>
            </a:r>
            <a:r>
              <a:rPr lang="en-US" altLang="zh-CN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举例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a.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衣服只要干净整齐，越朴素穿着越称心。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只有具备了“明知山有虎，偏向虎山行”的胆识，才能昂首阔步于成功的大道之上。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748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414866" y="828208"/>
            <a:ext cx="11362267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解说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概念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：一个分句说明一种情况，其他分句对这种情况进行解释、说明或总括。一般不常用关联词语。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举例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a.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纺线有几种姿势：可以坐着蒲团纺，可以坐着矮凳纺，也可以把纺车垫得高高地站着纺。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一种是教条主义，一种是经验主义，两种都是主观主义。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749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8A64160-1D07-4014-8BF2-94767331BB33}"/>
              </a:ext>
            </a:extLst>
          </p:cNvPr>
          <p:cNvSpPr txBox="1"/>
          <p:nvPr/>
        </p:nvSpPr>
        <p:spPr>
          <a:xfrm>
            <a:off x="414866" y="828208"/>
            <a:ext cx="11362267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5.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目的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复句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概念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：一个分句表示实现某种目的或避免某种结果，一个分句表示为此而采取的行为。</a:t>
            </a:r>
            <a:endParaRPr lang="en-US" altLang="zh-CN" sz="2800" b="1" dirty="0">
              <a:solidFill>
                <a:srgbClr val="333333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）常用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关联词语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为了，以便，以，用以，好，为的是，以免，免得，省得。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333333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举例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a.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这段时间校卫要好好检查校园设施，以免出现安全事故。</a:t>
            </a: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b.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答题之前，我们应仔细思考，省得过后又来修改。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440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11E6493-25A2-428E-A192-FCB7C3D253BC}"/>
              </a:ext>
            </a:extLst>
          </p:cNvPr>
          <p:cNvSpPr txBox="1"/>
          <p:nvPr/>
        </p:nvSpPr>
        <p:spPr>
          <a:xfrm>
            <a:off x="387773" y="201674"/>
            <a:ext cx="11685694" cy="6454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多重复句：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概念：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结构上有两个或两个以上层次的复句叫多重复句。有两个层次的叫二重复句，有三个层次的叫三重复句，其余依次类推。多重复句是由一重复句扩展而成的。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举例：</a:t>
            </a:r>
            <a:endParaRPr lang="en-US" altLang="zh-CN" sz="28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）①他后来还托他父亲带给我一包贝壳和几支很好看的鸟毛，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‖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（并列）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②我也曾送他一两次东西，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|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（转折）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③但从此没有再见面。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）①有些人背上虽然没有包袱，        ②有联系群众的长处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③但是不善于思考，         ④不愿多动脑筋多想苦想，       ⑤结果仍然做不成事业。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4B7D778-EFD7-4B2C-8F1A-EBFC07E38F51}"/>
              </a:ext>
            </a:extLst>
          </p:cNvPr>
          <p:cNvSpPr txBox="1"/>
          <p:nvPr/>
        </p:nvSpPr>
        <p:spPr>
          <a:xfrm>
            <a:off x="5589113" y="4810778"/>
            <a:ext cx="1803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|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（并列）</a:t>
            </a:r>
            <a:endParaRPr lang="zh-CN" altLang="en-US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1F738A3-59D6-47A4-AC97-07B0C303DF7B}"/>
              </a:ext>
            </a:extLst>
          </p:cNvPr>
          <p:cNvSpPr txBox="1"/>
          <p:nvPr/>
        </p:nvSpPr>
        <p:spPr>
          <a:xfrm>
            <a:off x="10549467" y="4843789"/>
            <a:ext cx="1642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|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（转折）</a:t>
            </a:r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0F47F37-49F8-441C-A6DB-33CE60E2C577}"/>
              </a:ext>
            </a:extLst>
          </p:cNvPr>
          <p:cNvSpPr txBox="1"/>
          <p:nvPr/>
        </p:nvSpPr>
        <p:spPr>
          <a:xfrm>
            <a:off x="3285066" y="5487256"/>
            <a:ext cx="20150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|‖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（并列）</a:t>
            </a:r>
            <a:endParaRPr lang="zh-CN" altLang="en-US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0D58AD2C-C433-4AFE-A034-7F797ABA1D59}"/>
              </a:ext>
            </a:extLst>
          </p:cNvPr>
          <p:cNvSpPr txBox="1"/>
          <p:nvPr/>
        </p:nvSpPr>
        <p:spPr>
          <a:xfrm>
            <a:off x="9110133" y="5487256"/>
            <a:ext cx="20150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（因果）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1807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C4B5A42-BD38-4546-B83A-4B212A2D0C49}"/>
              </a:ext>
            </a:extLst>
          </p:cNvPr>
          <p:cNvSpPr txBox="1"/>
          <p:nvPr/>
        </p:nvSpPr>
        <p:spPr>
          <a:xfrm>
            <a:off x="550333" y="311836"/>
            <a:ext cx="11091333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333333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判断是单句还是复句：</a:t>
            </a:r>
            <a:endParaRPr lang="en-US" altLang="zh-CN" sz="2800" b="1" i="0" dirty="0">
              <a:solidFill>
                <a:srgbClr val="333333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方法一：抓句子主干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主语、谓语、宾语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方法二：看句子包含了几套句子结构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只有一套的是单句；有两套或者两套以上的是复句。</a:t>
            </a:r>
            <a:endParaRPr lang="en-US" altLang="zh-CN" sz="2800" b="1" i="0" dirty="0">
              <a:solidFill>
                <a:srgbClr val="333333"/>
              </a:solidFill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、我相信，你却不一定相信。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（复句：前后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互不作句子成分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，两套句子结构）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、我相信，你一定会学好的。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（单句：</a:t>
            </a: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后边作前边的宾语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，一套句子结构）</a:t>
            </a:r>
            <a:endParaRPr lang="en-US" altLang="zh-CN" sz="28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方法三：看关联词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那些有关联词的一般都是复句。</a:t>
            </a:r>
          </a:p>
        </p:txBody>
      </p:sp>
    </p:spTree>
    <p:extLst>
      <p:ext uri="{BB962C8B-B14F-4D97-AF65-F5344CB8AC3E}">
        <p14:creationId xmlns:p14="http://schemas.microsoft.com/office/powerpoint/2010/main" val="199494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9845F44-C624-4845-8C58-3933EADE3605}"/>
              </a:ext>
            </a:extLst>
          </p:cNvPr>
          <p:cNvSpPr txBox="1"/>
          <p:nvPr/>
        </p:nvSpPr>
        <p:spPr>
          <a:xfrm>
            <a:off x="2926080" y="1345498"/>
            <a:ext cx="633984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作业</a:t>
            </a:r>
            <a:r>
              <a:rPr lang="en-US" altLang="zh-CN" sz="28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小黄本第</a:t>
            </a:r>
            <a:r>
              <a:rPr lang="en-US" altLang="zh-CN" sz="28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381</a:t>
            </a:r>
            <a:r>
              <a:rPr lang="zh-CN" altLang="zh-CN" sz="2800" b="1" kern="100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页；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金考卷</a:t>
            </a:r>
            <a:r>
              <a:rPr lang="en-US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2021</a:t>
            </a:r>
            <a:r>
              <a:rPr lang="zh-CN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年全国</a:t>
            </a:r>
            <a:r>
              <a:rPr lang="zh-CN" altLang="en-US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卷</a:t>
            </a:r>
            <a:endParaRPr lang="en-US" altLang="zh-CN" sz="2800" b="1" dirty="0">
              <a:effectLst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甲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卷（一）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题，（二）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zh-CN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题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2969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57DCE22-2F6C-4B6C-A5AB-A10E565F9C88}"/>
              </a:ext>
            </a:extLst>
          </p:cNvPr>
          <p:cNvSpPr txBox="1"/>
          <p:nvPr/>
        </p:nvSpPr>
        <p:spPr>
          <a:xfrm>
            <a:off x="0" y="152400"/>
            <a:ext cx="12192000" cy="3675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000" b="1" i="0" dirty="0">
                <a:solidFill>
                  <a:srgbClr val="36363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材料一第</a:t>
            </a:r>
            <a:r>
              <a:rPr lang="en-US" altLang="zh-CN" sz="2000" b="1" i="0" dirty="0">
                <a:solidFill>
                  <a:srgbClr val="36363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i="0" dirty="0">
                <a:solidFill>
                  <a:srgbClr val="363636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段：    </a:t>
            </a:r>
            <a:endParaRPr lang="en-US" altLang="zh-CN" sz="2000" b="1" i="0" dirty="0">
              <a:solidFill>
                <a:srgbClr val="363636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000" b="1" i="0" dirty="0">
                <a:solidFill>
                  <a:srgbClr val="363636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为什么不用通常的叙述方法来写中国目录学史？因为在他看来，中国目录学虽然源远流长，但发展进程中“时代精神殆无特别之差异”，就是说二千年来目录学形态在本质上没有跳出刘歆开创的模式；硬要划分时期，区别特点，</a:t>
            </a:r>
            <a:r>
              <a:rPr lang="zh-CN" altLang="en-US" sz="20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“强立名义，反觉辞费”</a:t>
            </a:r>
            <a:r>
              <a:rPr lang="zh-CN" altLang="en-US" sz="2000" b="1" i="0" dirty="0">
                <a:solidFill>
                  <a:srgbClr val="363636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。关于</a:t>
            </a:r>
            <a:r>
              <a:rPr lang="zh-CN" altLang="en-US" sz="20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这个问题</a:t>
            </a:r>
            <a:r>
              <a:rPr lang="zh-CN" altLang="en-US" sz="2000" b="1" i="0" dirty="0">
                <a:solidFill>
                  <a:srgbClr val="363636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当然可以见仁见智，中国目录学史也未尝不可用“断代法”来编写</a:t>
            </a:r>
            <a:r>
              <a:rPr lang="zh-CN" altLang="en-US" sz="20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（吕绍虞</a:t>
            </a:r>
            <a:r>
              <a:rPr lang="en-US" altLang="zh-CN" sz="20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中国目录学史稿</a:t>
            </a:r>
            <a:r>
              <a:rPr lang="en-US" altLang="zh-CN" sz="20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即用分期断代法论述），</a:t>
            </a:r>
            <a:r>
              <a:rPr lang="zh-CN" altLang="en-US" sz="2000" b="1" i="0" dirty="0">
                <a:solidFill>
                  <a:srgbClr val="363636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但我们对</a:t>
            </a:r>
            <a:r>
              <a:rPr lang="zh-CN" altLang="en-US" sz="2000" b="1" i="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他</a:t>
            </a:r>
            <a:r>
              <a:rPr lang="zh-CN" altLang="en-US" sz="2000" b="1" i="0" dirty="0">
                <a:solidFill>
                  <a:srgbClr val="363636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敢于学术创新的肯定是无须见仁见智的。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FF793F4-EA69-4B12-B476-59DA55FF278C}"/>
              </a:ext>
            </a:extLst>
          </p:cNvPr>
          <p:cNvSpPr txBox="1"/>
          <p:nvPr/>
        </p:nvSpPr>
        <p:spPr>
          <a:xfrm>
            <a:off x="170302" y="4166208"/>
            <a:ext cx="11851396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zh-CN" sz="2400" b="1" i="0" dirty="0">
                <a:solidFill>
                  <a:srgbClr val="363636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B. 《</a:t>
            </a:r>
            <a:r>
              <a:rPr lang="zh-CN" altLang="en-US" sz="2400" b="1" i="0" dirty="0">
                <a:solidFill>
                  <a:srgbClr val="363636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中国目录学史</a:t>
            </a:r>
            <a:r>
              <a:rPr lang="en-US" altLang="zh-CN" sz="2400" b="1" i="0" dirty="0">
                <a:solidFill>
                  <a:srgbClr val="363636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400" b="1" i="0" dirty="0">
                <a:solidFill>
                  <a:srgbClr val="363636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的各篇“采多样之体例”，好处是尊重史事，缺点是强立名义。</a:t>
            </a:r>
            <a:endParaRPr lang="en-US" altLang="zh-CN" sz="2400" b="1" i="0" dirty="0">
              <a:solidFill>
                <a:srgbClr val="363636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i="0" dirty="0">
              <a:solidFill>
                <a:srgbClr val="363636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2. A.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文章举吕绍虞著作作为对比，意在指出姚名达的方法存在争议，需要反思。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C7C7DD4-528F-4C72-99B5-6630B23475F7}"/>
              </a:ext>
            </a:extLst>
          </p:cNvPr>
          <p:cNvSpPr txBox="1"/>
          <p:nvPr/>
        </p:nvSpPr>
        <p:spPr>
          <a:xfrm>
            <a:off x="4935557" y="4815424"/>
            <a:ext cx="1630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张冠李戴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D1E552D-073E-4B33-822A-1EA30815711E}"/>
              </a:ext>
            </a:extLst>
          </p:cNvPr>
          <p:cNvSpPr txBox="1"/>
          <p:nvPr/>
        </p:nvSpPr>
        <p:spPr>
          <a:xfrm>
            <a:off x="4935557" y="6083078"/>
            <a:ext cx="1630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混淆是非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750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9845F44-C624-4845-8C58-3933EADE3605}"/>
              </a:ext>
            </a:extLst>
          </p:cNvPr>
          <p:cNvSpPr txBox="1"/>
          <p:nvPr/>
        </p:nvSpPr>
        <p:spPr>
          <a:xfrm>
            <a:off x="2926080" y="1345498"/>
            <a:ext cx="633984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作业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小黄本第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382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页；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2.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金考卷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2021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年全国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卷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乙卷（一）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1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3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题，（二）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4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5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260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1742</Words>
  <Application>Microsoft Office PowerPoint</Application>
  <PresentationFormat>宽屏</PresentationFormat>
  <Paragraphs>110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等线</vt:lpstr>
      <vt:lpstr>等线 Light</vt:lpstr>
      <vt:lpstr>方正姚体</vt:lpstr>
      <vt:lpstr>仿宋</vt:lpstr>
      <vt:lpstr>黑体</vt:lpstr>
      <vt:lpstr>楷体</vt:lpstr>
      <vt:lpstr>宋体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31</cp:revision>
  <dcterms:created xsi:type="dcterms:W3CDTF">2022-02-21T09:27:59Z</dcterms:created>
  <dcterms:modified xsi:type="dcterms:W3CDTF">2022-02-24T02:18:02Z</dcterms:modified>
</cp:coreProperties>
</file>