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29" r:id="rId3"/>
    <p:sldId id="426" r:id="rId4"/>
    <p:sldId id="427" r:id="rId5"/>
    <p:sldId id="428" r:id="rId6"/>
    <p:sldId id="409" r:id="rId7"/>
    <p:sldId id="410" r:id="rId8"/>
    <p:sldId id="411" r:id="rId9"/>
    <p:sldId id="412" r:id="rId10"/>
    <p:sldId id="413" r:id="rId11"/>
    <p:sldId id="425" r:id="rId12"/>
    <p:sldId id="414" r:id="rId13"/>
    <p:sldId id="415" r:id="rId14"/>
    <p:sldId id="416" r:id="rId15"/>
    <p:sldId id="419" r:id="rId16"/>
    <p:sldId id="417" r:id="rId17"/>
    <p:sldId id="418" r:id="rId18"/>
    <p:sldId id="420" r:id="rId19"/>
    <p:sldId id="454" r:id="rId20"/>
    <p:sldId id="455" r:id="rId21"/>
    <p:sldId id="430" r:id="rId22"/>
    <p:sldId id="431" r:id="rId23"/>
    <p:sldId id="432" r:id="rId24"/>
    <p:sldId id="433" r:id="rId25"/>
    <p:sldId id="434" r:id="rId26"/>
    <p:sldId id="435"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4" Type="http://schemas.openxmlformats.org/officeDocument/2006/relationships/image" Target="../media/image13.emf"/><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image" Target="../media/image15.emf"/></Relationships>
</file>

<file path=ppt/drawings/_rels/vmlDrawing4.vml.rels><?xml version="1.0" encoding="UTF-8" standalone="yes"?>
<Relationships xmlns="http://schemas.openxmlformats.org/package/2006/relationships"><Relationship Id="rId4" Type="http://schemas.openxmlformats.org/officeDocument/2006/relationships/image" Target="../media/image20.emf"/><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image" Target="../media/image1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6.vml.rels><?xml version="1.0" encoding="UTF-8" standalone="yes"?>
<Relationships xmlns="http://schemas.openxmlformats.org/package/2006/relationships"><Relationship Id="rId4" Type="http://schemas.openxmlformats.org/officeDocument/2006/relationships/image" Target="../media/image25.emf"/><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image" Target="../media/image22.emf"/></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8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lgn="l"/>
                <a:tab pos="1609725" algn="l"/>
                <a:tab pos="1609725" algn="l"/>
                <a:tab pos="1609725" algn="l"/>
                <a:tab pos="1609725" algn="l"/>
                <a:tab pos="1609725" algn="l"/>
                <a:tab pos="1609725" algn="l"/>
                <a:tab pos="1609725" algn="l"/>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3.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64.xml"/><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5.xml"/><Relationship Id="rId1" Type="http://schemas.openxmlformats.org/officeDocument/2006/relationships/image" Target="../media/image5.emf"/></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6.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8.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9.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3.xml"/></Relationships>
</file>

<file path=ppt/slides/_rels/slide20.xml.rels><?xml version="1.0" encoding="UTF-8" standalone="yes"?>
<Relationships xmlns="http://schemas.openxmlformats.org/package/2006/relationships"><Relationship Id="rId8" Type="http://schemas.openxmlformats.org/officeDocument/2006/relationships/vmlDrawing" Target="../drawings/vmlDrawing1.vml"/><Relationship Id="rId7"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oleObject" Target="../embeddings/oleObject2.bin"/><Relationship Id="rId4" Type="http://schemas.openxmlformats.org/officeDocument/2006/relationships/image" Target="../media/image8.emf"/><Relationship Id="rId3" Type="http://schemas.openxmlformats.org/officeDocument/2006/relationships/oleObject" Target="../embeddings/oleObject1.bin"/><Relationship Id="rId2" Type="http://schemas.openxmlformats.org/officeDocument/2006/relationships/image" Target="NULL" TargetMode="External"/><Relationship Id="rId1" Type="http://schemas.openxmlformats.org/officeDocument/2006/relationships/image" Target="../media/image7.png"/></Relationships>
</file>

<file path=ppt/slides/_rels/slide2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3.emf"/><Relationship Id="rId7" Type="http://schemas.openxmlformats.org/officeDocument/2006/relationships/oleObject" Target="../embeddings/oleObject6.bin"/><Relationship Id="rId6" Type="http://schemas.openxmlformats.org/officeDocument/2006/relationships/image" Target="../media/image12.emf"/><Relationship Id="rId5" Type="http://schemas.openxmlformats.org/officeDocument/2006/relationships/oleObject" Target="../embeddings/oleObject5.bin"/><Relationship Id="rId4" Type="http://schemas.openxmlformats.org/officeDocument/2006/relationships/image" Target="../media/image11.emf"/><Relationship Id="rId3" Type="http://schemas.openxmlformats.org/officeDocument/2006/relationships/oleObject" Target="../embeddings/oleObject4.bin"/><Relationship Id="rId2" Type="http://schemas.openxmlformats.org/officeDocument/2006/relationships/image" Target="../media/image10.emf"/><Relationship Id="rId10" Type="http://schemas.openxmlformats.org/officeDocument/2006/relationships/vmlDrawing" Target="../drawings/vmlDrawing2.vml"/><Relationship Id="rId1" Type="http://schemas.openxmlformats.org/officeDocument/2006/relationships/oleObject" Target="../embeddings/oleObject3.bin"/></Relationships>
</file>

<file path=ppt/slides/_rels/slide22.xml.rels><?xml version="1.0" encoding="UTF-8" standalone="yes"?>
<Relationships xmlns="http://schemas.openxmlformats.org/package/2006/relationships"><Relationship Id="rId8" Type="http://schemas.openxmlformats.org/officeDocument/2006/relationships/vmlDrawing" Target="../drawings/vmlDrawing3.vml"/><Relationship Id="rId7"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oleObject" Target="../embeddings/oleObject8.bin"/><Relationship Id="rId4" Type="http://schemas.openxmlformats.org/officeDocument/2006/relationships/image" Target="../media/image15.emf"/><Relationship Id="rId3" Type="http://schemas.openxmlformats.org/officeDocument/2006/relationships/oleObject" Target="../embeddings/oleObject7.bin"/><Relationship Id="rId2" Type="http://schemas.openxmlformats.org/officeDocument/2006/relationships/image" Target="NULL" TargetMode="External"/><Relationship Id="rId1" Type="http://schemas.openxmlformats.org/officeDocument/2006/relationships/image" Target="../media/image14.png"/></Relationships>
</file>

<file path=ppt/slides/_rels/slide2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20.emf"/><Relationship Id="rId7" Type="http://schemas.openxmlformats.org/officeDocument/2006/relationships/oleObject" Target="../embeddings/oleObject12.bin"/><Relationship Id="rId6" Type="http://schemas.openxmlformats.org/officeDocument/2006/relationships/image" Target="../media/image19.emf"/><Relationship Id="rId5" Type="http://schemas.openxmlformats.org/officeDocument/2006/relationships/oleObject" Target="../embeddings/oleObject11.bin"/><Relationship Id="rId4" Type="http://schemas.openxmlformats.org/officeDocument/2006/relationships/image" Target="../media/image18.emf"/><Relationship Id="rId3" Type="http://schemas.openxmlformats.org/officeDocument/2006/relationships/oleObject" Target="../embeddings/oleObject10.bin"/><Relationship Id="rId2" Type="http://schemas.openxmlformats.org/officeDocument/2006/relationships/image" Target="../media/image17.emf"/><Relationship Id="rId10" Type="http://schemas.openxmlformats.org/officeDocument/2006/relationships/vmlDrawing" Target="../drawings/vmlDrawing4.vml"/><Relationship Id="rId1" Type="http://schemas.openxmlformats.org/officeDocument/2006/relationships/oleObject" Target="../embeddings/oleObject9.bin"/></Relationships>
</file>

<file path=ppt/slides/_rels/slide24.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1.xml"/><Relationship Id="rId2" Type="http://schemas.openxmlformats.org/officeDocument/2006/relationships/image" Target="../media/image21.emf"/><Relationship Id="rId1" Type="http://schemas.openxmlformats.org/officeDocument/2006/relationships/oleObject" Target="../embeddings/oleObject13.bin"/></Relationships>
</file>

<file path=ppt/slides/_rels/slide25.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25.emf"/><Relationship Id="rId7" Type="http://schemas.openxmlformats.org/officeDocument/2006/relationships/oleObject" Target="../embeddings/oleObject17.bin"/><Relationship Id="rId6" Type="http://schemas.openxmlformats.org/officeDocument/2006/relationships/image" Target="../media/image24.emf"/><Relationship Id="rId5" Type="http://schemas.openxmlformats.org/officeDocument/2006/relationships/oleObject" Target="../embeddings/oleObject16.bin"/><Relationship Id="rId4" Type="http://schemas.openxmlformats.org/officeDocument/2006/relationships/image" Target="../media/image23.emf"/><Relationship Id="rId3" Type="http://schemas.openxmlformats.org/officeDocument/2006/relationships/oleObject" Target="../embeddings/oleObject15.bin"/><Relationship Id="rId2" Type="http://schemas.openxmlformats.org/officeDocument/2006/relationships/image" Target="../media/image22.emf"/><Relationship Id="rId10" Type="http://schemas.openxmlformats.org/officeDocument/2006/relationships/vmlDrawing" Target="../drawings/vmlDrawing6.vml"/><Relationship Id="rId1" Type="http://schemas.openxmlformats.org/officeDocument/2006/relationships/oleObject" Target="../embeddings/oleObject14.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29540" y="0"/>
            <a:ext cx="12249785" cy="4759325"/>
          </a:xfrm>
        </p:spPr>
        <p:txBody>
          <a:bodyPr/>
          <a:p>
            <a:pPr>
              <a:lnSpc>
                <a:spcPct val="100000"/>
              </a:lnSpc>
            </a:pPr>
            <a:r>
              <a:rPr lang="zh-CN" altLang="en-US" sz="2800"/>
              <a:t>四川攀枝花是 20 世纪 60 年代发展起来的工业型城市，受自然地理条件限制，城市建设沿金沙江两侧布局。下图示意攀枝花城市建设用地和工业用地扩展强度与 GDP、工业增加值的关系（注：工业增加值是工业企业在报告期内以货币表现的工业生产活动的最终成果）。用地拓展强度指数用于比较不同时期城市用地扩展的快慢，数值越大，表示扩展越快。据此回答 7-9 </a:t>
            </a:r>
            <a:endParaRPr lang="zh-CN" altLang="en-US" sz="2800"/>
          </a:p>
        </p:txBody>
      </p:sp>
      <p:pic>
        <p:nvPicPr>
          <p:cNvPr id="100" name="图片 99"/>
          <p:cNvPicPr/>
          <p:nvPr/>
        </p:nvPicPr>
        <p:blipFill>
          <a:blip r:embed="rId1"/>
          <a:stretch>
            <a:fillRect/>
          </a:stretch>
        </p:blipFill>
        <p:spPr>
          <a:xfrm>
            <a:off x="6922770" y="2417445"/>
            <a:ext cx="5025390" cy="2673985"/>
          </a:xfrm>
          <a:prstGeom prst="rect">
            <a:avLst/>
          </a:prstGeom>
          <a:noFill/>
          <a:ln w="9525">
            <a:noFill/>
          </a:ln>
        </p:spPr>
      </p:pic>
      <p:sp>
        <p:nvSpPr>
          <p:cNvPr id="4" name="文本框 3"/>
          <p:cNvSpPr txBox="1"/>
          <p:nvPr/>
        </p:nvSpPr>
        <p:spPr>
          <a:xfrm>
            <a:off x="0" y="3075305"/>
            <a:ext cx="8885555" cy="3538220"/>
          </a:xfrm>
          <a:prstGeom prst="rect">
            <a:avLst/>
          </a:prstGeom>
          <a:noFill/>
        </p:spPr>
        <p:txBody>
          <a:bodyPr wrap="none" rtlCol="0" anchor="t">
            <a:spAutoFit/>
          </a:bodyPr>
          <a:p>
            <a:pPr marL="266700" indent="-266700"/>
            <a:r>
              <a:rPr lang="en-US" sz="2800">
                <a:latin typeface="Calibri" panose="020F0502020204030204" charset="0"/>
                <a:ea typeface="宋体" panose="02010600030101010101" pitchFamily="2" charset="-122"/>
                <a:cs typeface="Times New Roman" panose="02020603050405020304" charset="0"/>
                <a:sym typeface="+mn-ea"/>
              </a:rPr>
              <a:t>8.</a:t>
            </a:r>
            <a:r>
              <a:rPr lang="zh-CN" sz="2800">
                <a:latin typeface="Calibri" panose="020F0502020204030204" charset="0"/>
                <a:ea typeface="宋体" panose="02010600030101010101" pitchFamily="2" charset="-122"/>
                <a:sym typeface="+mn-ea"/>
              </a:rPr>
              <a:t>据图中信息判断，攀枝花</a:t>
            </a:r>
            <a:r>
              <a:rPr lang="en-US" sz="2800">
                <a:latin typeface="Calibri" panose="020F0502020204030204" charset="0"/>
                <a:ea typeface="宋体" panose="02010600030101010101" pitchFamily="2" charset="-122"/>
                <a:cs typeface="Times New Roman" panose="02020603050405020304" charset="0"/>
                <a:sym typeface="+mn-ea"/>
              </a:rPr>
              <a:t>A</a:t>
            </a:r>
            <a:r>
              <a:rPr lang="zh-CN" sz="2800">
                <a:latin typeface="Calibri" panose="020F0502020204030204" charset="0"/>
                <a:ea typeface="宋体" panose="02010600030101010101" pitchFamily="2" charset="-122"/>
                <a:sym typeface="+mn-ea"/>
              </a:rPr>
              <a:t>．</a:t>
            </a:r>
            <a:r>
              <a:rPr lang="en-US" sz="2800">
                <a:latin typeface="Calibri" panose="020F0502020204030204" charset="0"/>
                <a:ea typeface="宋体" panose="02010600030101010101" pitchFamily="2" charset="-122"/>
                <a:sym typeface="+mn-ea"/>
              </a:rPr>
              <a:t>1986-1994 </a:t>
            </a:r>
            <a:r>
              <a:rPr lang="zh-CN" sz="2800">
                <a:latin typeface="Calibri" panose="020F0502020204030204" charset="0"/>
                <a:ea typeface="宋体" panose="02010600030101010101" pitchFamily="2" charset="-122"/>
                <a:sym typeface="+mn-ea"/>
              </a:rPr>
              <a:t>年城市用地结构趋于多样</a:t>
            </a:r>
            <a:r>
              <a:rPr lang="en-US" sz="2800">
                <a:latin typeface="Calibri" panose="020F0502020204030204" charset="0"/>
                <a:ea typeface="宋体" panose="02010600030101010101" pitchFamily="2" charset="-122"/>
                <a:cs typeface="Times New Roman" panose="02020603050405020304" charset="0"/>
                <a:sym typeface="+mn-ea"/>
              </a:rPr>
              <a:t>B</a:t>
            </a:r>
            <a:r>
              <a:rPr lang="zh-CN" sz="2800">
                <a:latin typeface="Calibri" panose="020F0502020204030204" charset="0"/>
                <a:ea typeface="宋体" panose="02010600030101010101" pitchFamily="2" charset="-122"/>
                <a:sym typeface="+mn-ea"/>
              </a:rPr>
              <a:t>．</a:t>
            </a:r>
            <a:r>
              <a:rPr lang="en-US" sz="2800">
                <a:latin typeface="Calibri" panose="020F0502020204030204" charset="0"/>
                <a:ea typeface="宋体" panose="02010600030101010101" pitchFamily="2" charset="-122"/>
                <a:sym typeface="+mn-ea"/>
              </a:rPr>
              <a:t>1994-2000 </a:t>
            </a:r>
            <a:r>
              <a:rPr lang="zh-CN" sz="2800">
                <a:latin typeface="Calibri" panose="020F0502020204030204" charset="0"/>
                <a:ea typeface="宋体" panose="02010600030101010101" pitchFamily="2" charset="-122"/>
                <a:sym typeface="+mn-ea"/>
              </a:rPr>
              <a:t>年工业用地面积逐渐缩小</a:t>
            </a:r>
            <a:r>
              <a:rPr lang="en-US" sz="2800">
                <a:latin typeface="Calibri" panose="020F0502020204030204" charset="0"/>
                <a:ea typeface="宋体" panose="02010600030101010101" pitchFamily="2" charset="-122"/>
                <a:cs typeface="Times New Roman" panose="02020603050405020304" charset="0"/>
                <a:sym typeface="+mn-ea"/>
              </a:rPr>
              <a:t>C</a:t>
            </a:r>
            <a:r>
              <a:rPr lang="zh-CN" sz="2800">
                <a:latin typeface="Calibri" panose="020F0502020204030204" charset="0"/>
                <a:ea typeface="宋体" panose="02010600030101010101" pitchFamily="2" charset="-122"/>
                <a:sym typeface="+mn-ea"/>
              </a:rPr>
              <a:t>．</a:t>
            </a:r>
            <a:r>
              <a:rPr lang="en-US" sz="2800">
                <a:latin typeface="Calibri" panose="020F0502020204030204" charset="0"/>
                <a:ea typeface="宋体" panose="02010600030101010101" pitchFamily="2" charset="-122"/>
                <a:sym typeface="+mn-ea"/>
              </a:rPr>
              <a:t>2000-2006 </a:t>
            </a:r>
            <a:r>
              <a:rPr lang="zh-CN" sz="2800">
                <a:latin typeface="Calibri" panose="020F0502020204030204" charset="0"/>
                <a:ea typeface="宋体" panose="02010600030101010101" pitchFamily="2" charset="-122"/>
                <a:sym typeface="+mn-ea"/>
              </a:rPr>
              <a:t>年城市土地利用效率提高</a:t>
            </a:r>
            <a:r>
              <a:rPr lang="en-US" sz="2800">
                <a:latin typeface="Calibri" panose="020F0502020204030204" charset="0"/>
                <a:ea typeface="宋体" panose="02010600030101010101" pitchFamily="2" charset="-122"/>
                <a:cs typeface="Times New Roman" panose="02020603050405020304" charset="0"/>
                <a:sym typeface="+mn-ea"/>
              </a:rPr>
              <a:t>D</a:t>
            </a:r>
            <a:r>
              <a:rPr lang="zh-CN" sz="2800">
                <a:latin typeface="Calibri" panose="020F0502020204030204" charset="0"/>
                <a:ea typeface="宋体" panose="02010600030101010101" pitchFamily="2" charset="-122"/>
                <a:sym typeface="+mn-ea"/>
              </a:rPr>
              <a:t>．</a:t>
            </a:r>
            <a:r>
              <a:rPr lang="en-US" sz="2800">
                <a:latin typeface="Calibri" panose="020F0502020204030204" charset="0"/>
                <a:ea typeface="宋体" panose="02010600030101010101" pitchFamily="2" charset="-122"/>
                <a:sym typeface="+mn-ea"/>
              </a:rPr>
              <a:t>2006-2010 </a:t>
            </a:r>
            <a:r>
              <a:rPr lang="zh-CN" sz="2800">
                <a:latin typeface="Calibri" panose="020F0502020204030204" charset="0"/>
                <a:ea typeface="宋体" panose="02010600030101010101" pitchFamily="2" charset="-122"/>
                <a:sym typeface="+mn-ea"/>
              </a:rPr>
              <a:t>年工业用地增加幅度最大</a:t>
            </a:r>
            <a:r>
              <a:rPr lang="en-US" sz="2800">
                <a:latin typeface="Calibri" panose="020F0502020204030204" charset="0"/>
                <a:ea typeface="宋体" panose="02010600030101010101" pitchFamily="2" charset="-122"/>
                <a:cs typeface="Times New Roman" panose="02020603050405020304" charset="0"/>
                <a:sym typeface="+mn-ea"/>
              </a:rPr>
              <a:t>9.2010-2016 </a:t>
            </a:r>
            <a:r>
              <a:rPr lang="zh-CN" sz="2800">
                <a:latin typeface="Calibri" panose="020F0502020204030204" charset="0"/>
                <a:ea typeface="宋体" panose="02010600030101010101" pitchFamily="2" charset="-122"/>
                <a:sym typeface="+mn-ea"/>
              </a:rPr>
              <a:t>年，攀枝花市 </a:t>
            </a:r>
            <a:r>
              <a:rPr lang="en-US" sz="2800">
                <a:latin typeface="Calibri" panose="020F0502020204030204" charset="0"/>
                <a:ea typeface="宋体" panose="02010600030101010101" pitchFamily="2" charset="-122"/>
                <a:sym typeface="+mn-ea"/>
              </a:rPr>
              <a:t>GDP </a:t>
            </a:r>
            <a:r>
              <a:rPr lang="zh-CN" sz="2800">
                <a:latin typeface="Calibri" panose="020F0502020204030204" charset="0"/>
                <a:ea typeface="宋体" panose="02010600030101010101" pitchFamily="2" charset="-122"/>
                <a:sym typeface="+mn-ea"/>
              </a:rPr>
              <a:t>的快速增长主要得益于</a:t>
            </a:r>
            <a:r>
              <a:rPr lang="en-US" sz="2800">
                <a:latin typeface="Calibri" panose="020F0502020204030204" charset="0"/>
                <a:ea typeface="宋体" panose="02010600030101010101" pitchFamily="2" charset="-122"/>
                <a:cs typeface="Times New Roman" panose="02020603050405020304" charset="0"/>
                <a:sym typeface="+mn-ea"/>
              </a:rPr>
              <a:t>A</a:t>
            </a:r>
            <a:r>
              <a:rPr lang="zh-CN" sz="2800">
                <a:latin typeface="Calibri" panose="020F0502020204030204" charset="0"/>
                <a:ea typeface="宋体" panose="02010600030101010101" pitchFamily="2" charset="-122"/>
                <a:sym typeface="+mn-ea"/>
              </a:rPr>
              <a:t>．工业用地的快速扩张</a:t>
            </a:r>
            <a:r>
              <a:rPr lang="en-US" sz="2800">
                <a:latin typeface="Calibri" panose="020F0502020204030204" charset="0"/>
                <a:ea typeface="宋体" panose="02010600030101010101" pitchFamily="2" charset="-122"/>
                <a:cs typeface="Times New Roman" panose="02020603050405020304" charset="0"/>
                <a:sym typeface="+mn-ea"/>
              </a:rPr>
              <a:t>	B</a:t>
            </a:r>
            <a:r>
              <a:rPr lang="zh-CN" sz="2800">
                <a:latin typeface="Calibri" panose="020F0502020204030204" charset="0"/>
                <a:ea typeface="宋体" panose="02010600030101010101" pitchFamily="2" charset="-122"/>
                <a:sym typeface="+mn-ea"/>
              </a:rPr>
              <a:t>．第三产业发展成为主导</a:t>
            </a:r>
            <a:r>
              <a:rPr lang="en-US" sz="2800">
                <a:latin typeface="Calibri" panose="020F0502020204030204" charset="0"/>
                <a:ea typeface="宋体" panose="02010600030101010101" pitchFamily="2" charset="-122"/>
                <a:cs typeface="Times New Roman" panose="02020603050405020304" charset="0"/>
                <a:sym typeface="+mn-ea"/>
              </a:rPr>
              <a:t>C</a:t>
            </a:r>
            <a:r>
              <a:rPr lang="zh-CN" sz="2800">
                <a:latin typeface="Calibri" panose="020F0502020204030204" charset="0"/>
                <a:ea typeface="宋体" panose="02010600030101010101" pitchFamily="2" charset="-122"/>
                <a:sym typeface="+mn-ea"/>
              </a:rPr>
              <a:t>．产业与城市协同发展</a:t>
            </a:r>
            <a:r>
              <a:rPr lang="en-US" sz="2800">
                <a:latin typeface="Calibri" panose="020F0502020204030204" charset="0"/>
                <a:ea typeface="宋体" panose="02010600030101010101" pitchFamily="2" charset="-122"/>
                <a:cs typeface="Times New Roman" panose="02020603050405020304" charset="0"/>
                <a:sym typeface="+mn-ea"/>
              </a:rPr>
              <a:t>	D</a:t>
            </a:r>
            <a:r>
              <a:rPr lang="zh-CN" sz="2800">
                <a:latin typeface="Calibri" panose="020F0502020204030204" charset="0"/>
                <a:ea typeface="宋体" panose="02010600030101010101" pitchFamily="2" charset="-122"/>
                <a:sym typeface="+mn-ea"/>
              </a:rPr>
              <a:t>．城市空间结构趋向集中</a:t>
            </a:r>
            <a:endParaRPr lang="zh-CN" altLang="en-US" sz="2800"/>
          </a:p>
        </p:txBody>
      </p:sp>
      <p:sp>
        <p:nvSpPr>
          <p:cNvPr id="7" name="笑脸 6"/>
          <p:cNvSpPr/>
          <p:nvPr/>
        </p:nvSpPr>
        <p:spPr>
          <a:xfrm flipH="1">
            <a:off x="123190" y="4103370"/>
            <a:ext cx="76073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flipH="1">
            <a:off x="123190" y="6030595"/>
            <a:ext cx="76073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7" grpId="1" animBg="1"/>
      <p:bldP spid="5" grpId="0" bldLvl="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1532255" y="0"/>
            <a:ext cx="9799320" cy="1504315"/>
          </a:xfrm>
        </p:spPr>
        <p:txBody>
          <a:bodyPr/>
          <a:p>
            <a:r>
              <a:rPr lang="zh-CN" altLang="en-US">
                <a:solidFill>
                  <a:srgbClr val="FF0000"/>
                </a:solidFill>
              </a:rPr>
              <a:t>彩虹总在风雨后</a:t>
            </a:r>
            <a:endParaRPr lang="zh-CN" altLang="en-US">
              <a:solidFill>
                <a:srgbClr val="FF0000"/>
              </a:solidFill>
            </a:endParaRPr>
          </a:p>
        </p:txBody>
      </p:sp>
      <p:sp>
        <p:nvSpPr>
          <p:cNvPr id="3" name="副标题 2"/>
          <p:cNvSpPr>
            <a:spLocks noGrp="1"/>
          </p:cNvSpPr>
          <p:nvPr>
            <p:ph type="subTitle" idx="1"/>
          </p:nvPr>
        </p:nvSpPr>
        <p:spPr/>
        <p:txBody>
          <a:bodyPr/>
          <a:p>
            <a:endParaRPr lang="zh-CN" altLang="en-US"/>
          </a:p>
        </p:txBody>
      </p:sp>
      <p:pic>
        <p:nvPicPr>
          <p:cNvPr id="4" name="图片 3"/>
          <p:cNvPicPr>
            <a:picLocks noChangeAspect="1"/>
          </p:cNvPicPr>
          <p:nvPr/>
        </p:nvPicPr>
        <p:blipFill>
          <a:blip r:embed="rId1"/>
          <a:stretch>
            <a:fillRect/>
          </a:stretch>
        </p:blipFill>
        <p:spPr>
          <a:xfrm>
            <a:off x="64770" y="1504315"/>
            <a:ext cx="6395085" cy="4796155"/>
          </a:xfrm>
          <a:prstGeom prst="rect">
            <a:avLst/>
          </a:prstGeom>
        </p:spPr>
      </p:pic>
      <p:pic>
        <p:nvPicPr>
          <p:cNvPr id="5" name="图片 4"/>
          <p:cNvPicPr>
            <a:picLocks noChangeAspect="1"/>
          </p:cNvPicPr>
          <p:nvPr/>
        </p:nvPicPr>
        <p:blipFill>
          <a:blip r:embed="rId2"/>
          <a:stretch>
            <a:fillRect/>
          </a:stretch>
        </p:blipFill>
        <p:spPr>
          <a:xfrm>
            <a:off x="5320665" y="1835150"/>
            <a:ext cx="6697345" cy="5022850"/>
          </a:xfrm>
          <a:prstGeom prst="rect">
            <a:avLst/>
          </a:prstGeom>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18745" y="0"/>
            <a:ext cx="12310745" cy="4759325"/>
          </a:xfrm>
        </p:spPr>
        <p:txBody>
          <a:bodyPr>
            <a:noAutofit/>
          </a:bodyPr>
          <a:p>
            <a:pPr>
              <a:lnSpc>
                <a:spcPct val="100000"/>
              </a:lnSpc>
            </a:pPr>
            <a:r>
              <a:rPr lang="zh-CN" altLang="en-US" sz="2800"/>
              <a:t>　　“云旅游”主要是指</a:t>
            </a:r>
            <a:r>
              <a:rPr lang="zh-CN" altLang="en-US" sz="2800" b="1">
                <a:solidFill>
                  <a:srgbClr val="FF0000"/>
                </a:solidFill>
              </a:rPr>
              <a:t>用户通过与“远方”的实时互动</a:t>
            </a:r>
            <a:r>
              <a:rPr lang="zh-CN" altLang="en-US" sz="2800"/>
              <a:t>，听取视频或直播中的专业讲解，从而获得自己在线下自由行或跟团游时</a:t>
            </a:r>
            <a:r>
              <a:rPr lang="zh-CN" altLang="en-US" sz="2800">
                <a:solidFill>
                  <a:srgbClr val="FF0000"/>
                </a:solidFill>
              </a:rPr>
              <a:t>很难了解到的故事</a:t>
            </a:r>
            <a:r>
              <a:rPr lang="zh-CN" altLang="en-US" sz="2800"/>
              <a:t>，或者去体验在</a:t>
            </a:r>
            <a:r>
              <a:rPr lang="zh-CN" altLang="en-US" sz="2800">
                <a:solidFill>
                  <a:srgbClr val="FF0000"/>
                </a:solidFill>
              </a:rPr>
              <a:t>线下不敢体验的玩乐项目</a:t>
            </a:r>
            <a:r>
              <a:rPr lang="zh-CN" altLang="en-US" sz="2800"/>
              <a:t>等一种全新的旅游形式。不少景区和博物馆纷纷推出了VR旅游以及在线游览的“云旅游”模式。2020年4月5日，故宫博物院在某直播平台开启“云游故宫”直播，利用移动拍摄、VR沉浸式体验等全新手法传播实景，</a:t>
            </a:r>
            <a:r>
              <a:rPr lang="zh-CN" altLang="en-US" sz="2800" b="1">
                <a:solidFill>
                  <a:srgbClr val="FF0000"/>
                </a:solidFill>
              </a:rPr>
              <a:t>吸引了超过966万网友</a:t>
            </a:r>
            <a:r>
              <a:rPr lang="zh-CN" altLang="en-US" sz="2800"/>
              <a:t>。除“云游故宫”之外，用户还可以进入数字</a:t>
            </a:r>
            <a:r>
              <a:rPr lang="zh-CN" altLang="en-US" sz="2800" b="1">
                <a:solidFill>
                  <a:srgbClr val="FF0000"/>
                </a:solidFill>
              </a:rPr>
              <a:t>文物库查看馆藏5万多套文物，而在数字多宝阁里</a:t>
            </a:r>
            <a:r>
              <a:rPr lang="zh-CN" altLang="en-US" sz="2800"/>
              <a:t>，则能观赏</a:t>
            </a:r>
            <a:r>
              <a:rPr lang="zh-CN" altLang="en-US" sz="2800" b="1">
                <a:solidFill>
                  <a:srgbClr val="FF0000"/>
                </a:solidFill>
              </a:rPr>
              <a:t>3D扫描的故宫展品</a:t>
            </a:r>
            <a:r>
              <a:rPr lang="zh-CN" altLang="en-US" sz="2800"/>
              <a:t>。此外，融合“</a:t>
            </a:r>
            <a:r>
              <a:rPr lang="zh-CN" altLang="en-US" sz="2800">
                <a:solidFill>
                  <a:srgbClr val="FF0000"/>
                </a:solidFill>
              </a:rPr>
              <a:t>主播讲解+文化讲解+直播带货”的“云旅游电商直播”</a:t>
            </a:r>
            <a:r>
              <a:rPr lang="zh-CN" altLang="en-US" sz="2800"/>
              <a:t>，同样成为其他各大博物馆的全新选择。网友们在博物馆讲解员幽默诙谐又极具专业性的直播讲解下“秒懂”文物背后蕴含着的文化与知识，进而对博物馆产生了浓厚的兴趣，并在</a:t>
            </a:r>
            <a:r>
              <a:rPr lang="zh-CN" altLang="en-US" sz="2800" b="1">
                <a:solidFill>
                  <a:srgbClr val="FF0000"/>
                </a:solidFill>
              </a:rPr>
              <a:t>其电商平台官方店铺购买相应的文创商品</a:t>
            </a:r>
            <a:r>
              <a:rPr lang="zh-CN" altLang="en-US" sz="2800"/>
              <a:t>。</a:t>
            </a:r>
            <a:endParaRPr lang="zh-CN" altLang="en-US" sz="2800"/>
          </a:p>
          <a:p>
            <a:pPr>
              <a:lnSpc>
                <a:spcPct val="100000"/>
              </a:lnSpc>
            </a:pPr>
            <a:r>
              <a:rPr lang="zh-CN" altLang="en-US" sz="2800"/>
              <a:t>　　简述与传统旅游方式相比，故宫博物院推广“云旅游”模式的好处。</a:t>
            </a:r>
            <a:endParaRPr lang="zh-CN" altLang="en-US" sz="2800"/>
          </a:p>
        </p:txBody>
      </p:sp>
      <p:sp>
        <p:nvSpPr>
          <p:cNvPr id="100" name="文本框 99"/>
          <p:cNvSpPr txBox="1"/>
          <p:nvPr/>
        </p:nvSpPr>
        <p:spPr>
          <a:xfrm>
            <a:off x="0" y="5184140"/>
            <a:ext cx="12058015" cy="1814830"/>
          </a:xfrm>
          <a:prstGeom prst="rect">
            <a:avLst/>
          </a:prstGeom>
          <a:solidFill>
            <a:schemeClr val="bg1"/>
          </a:solidFill>
          <a:ln w="9525">
            <a:noFill/>
          </a:ln>
        </p:spPr>
        <p:txBody>
          <a:bodyPr wrap="square">
            <a:spAutoFit/>
          </a:bodyPr>
          <a:p>
            <a:pPr indent="0" fontAlgn="auto"/>
            <a:r>
              <a:rPr lang="zh-CN" sz="2800" b="0">
                <a:ea typeface="宋体" panose="02010600030101010101" pitchFamily="2" charset="-122"/>
              </a:rPr>
              <a:t>43.（10分）</a:t>
            </a:r>
            <a:r>
              <a:rPr lang="zh-CN" sz="2800" b="1">
                <a:solidFill>
                  <a:srgbClr val="FF0000"/>
                </a:solidFill>
                <a:ea typeface="宋体" panose="02010600030101010101" pitchFamily="2" charset="-122"/>
              </a:rPr>
              <a:t>突破</a:t>
            </a:r>
            <a:r>
              <a:rPr lang="zh-CN" sz="2800" b="0">
                <a:ea typeface="宋体" panose="02010600030101010101" pitchFamily="2" charset="-122"/>
              </a:rPr>
              <a:t>天气、场地等传统旅游活动的</a:t>
            </a:r>
            <a:r>
              <a:rPr lang="zh-CN" sz="2800" b="1">
                <a:solidFill>
                  <a:srgbClr val="FF0000"/>
                </a:solidFill>
                <a:ea typeface="宋体" panose="02010600030101010101" pitchFamily="2" charset="-122"/>
              </a:rPr>
              <a:t>限制</a:t>
            </a:r>
            <a:r>
              <a:rPr lang="zh-CN" sz="2800" b="0">
                <a:ea typeface="宋体" panose="02010600030101010101" pitchFamily="2" charset="-122"/>
              </a:rPr>
              <a:t>；（2分）扩展博物馆的传播边界，</a:t>
            </a:r>
            <a:r>
              <a:rPr lang="zh-CN" sz="2800" b="1">
                <a:solidFill>
                  <a:srgbClr val="FF0000"/>
                </a:solidFill>
                <a:ea typeface="宋体" panose="02010600030101010101" pitchFamily="2" charset="-122"/>
              </a:rPr>
              <a:t>增强知名度和对游客的吸引力</a:t>
            </a:r>
            <a:r>
              <a:rPr lang="zh-CN" sz="2800" b="0">
                <a:ea typeface="宋体" panose="02010600030101010101" pitchFamily="2" charset="-122"/>
              </a:rPr>
              <a:t>；（2分）降低宣传和推广成本；（2分）通过数字文化旅游产品的开发，</a:t>
            </a:r>
            <a:r>
              <a:rPr lang="zh-CN" sz="2800" b="1">
                <a:solidFill>
                  <a:srgbClr val="FF0000"/>
                </a:solidFill>
                <a:ea typeface="宋体" panose="02010600030101010101" pitchFamily="2" charset="-122"/>
              </a:rPr>
              <a:t>利于文物的保护</a:t>
            </a:r>
            <a:r>
              <a:rPr lang="zh-CN" sz="2800" b="0">
                <a:ea typeface="宋体" panose="02010600030101010101" pitchFamily="2" charset="-122"/>
              </a:rPr>
              <a:t>；（2分）带动文创</a:t>
            </a:r>
            <a:r>
              <a:rPr lang="zh-CN" sz="2800" b="0">
                <a:solidFill>
                  <a:srgbClr val="FF0000"/>
                </a:solidFill>
                <a:ea typeface="宋体" panose="02010600030101010101" pitchFamily="2" charset="-122"/>
              </a:rPr>
              <a:t>产品的销售</a:t>
            </a:r>
            <a:r>
              <a:rPr lang="zh-CN" sz="2800" b="0">
                <a:ea typeface="宋体" panose="02010600030101010101" pitchFamily="2" charset="-122"/>
              </a:rPr>
              <a:t>，增加旅游收入。（2分）</a:t>
            </a:r>
            <a:endParaRPr lang="zh-CN" altLang="en-US"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27635" y="0"/>
            <a:ext cx="12065000" cy="4759325"/>
          </a:xfrm>
        </p:spPr>
        <p:txBody>
          <a:bodyPr/>
          <a:p>
            <a:pPr>
              <a:lnSpc>
                <a:spcPct val="100000"/>
              </a:lnSpc>
            </a:pPr>
            <a:r>
              <a:rPr lang="zh-CN" altLang="en-US" sz="2800"/>
              <a:t>　扶南湖（图7）位于韩国中西部忠清南道，湖口与浅海湾连接。上世纪70年代，为减轻潮水对扶南湖沿岸的影响，</a:t>
            </a:r>
            <a:r>
              <a:rPr lang="zh-CN" altLang="en-US" sz="2800" b="1">
                <a:solidFill>
                  <a:srgbClr val="FF0000"/>
                </a:solidFill>
              </a:rPr>
              <a:t>当地政府修建了众多防波堤，并进行围海造田</a:t>
            </a:r>
            <a:r>
              <a:rPr lang="zh-CN" altLang="en-US" sz="2800"/>
              <a:t>。扶南湖开发造成</a:t>
            </a:r>
            <a:r>
              <a:rPr lang="zh-CN" altLang="en-US" sz="2800" b="1">
                <a:solidFill>
                  <a:srgbClr val="FF0000"/>
                </a:solidFill>
              </a:rPr>
              <a:t>湖水污染严重等问题</a:t>
            </a:r>
            <a:r>
              <a:rPr lang="zh-CN" altLang="en-US" sz="2800"/>
              <a:t>。从2007年开始，政府每年投入110亿韩元资金改善水质。2019年当地开始推进还田于海工程，拆除扶南湖防波堤的一部分，让海水流入，以恢复海滩、沿岸和河口的生态环境。</a:t>
            </a:r>
            <a:endParaRPr lang="zh-CN" altLang="en-US" sz="2800"/>
          </a:p>
        </p:txBody>
      </p:sp>
      <p:sp>
        <p:nvSpPr>
          <p:cNvPr id="100" name="文本框 99"/>
          <p:cNvSpPr txBox="1"/>
          <p:nvPr/>
        </p:nvSpPr>
        <p:spPr>
          <a:xfrm>
            <a:off x="248285" y="2844800"/>
            <a:ext cx="5003165" cy="1814830"/>
          </a:xfrm>
          <a:prstGeom prst="rect">
            <a:avLst/>
          </a:prstGeom>
          <a:noFill/>
          <a:ln w="9525">
            <a:noFill/>
          </a:ln>
        </p:spPr>
        <p:txBody>
          <a:bodyPr wrap="square">
            <a:spAutoFit/>
          </a:bodyPr>
          <a:p>
            <a:pPr indent="266700"/>
            <a:r>
              <a:rPr lang="zh-CN" sz="2800" b="1">
                <a:solidFill>
                  <a:srgbClr val="FF0000"/>
                </a:solidFill>
                <a:latin typeface="Calibri" panose="020F0502020204030204" charset="0"/>
                <a:ea typeface="宋体" panose="02010600030101010101" pitchFamily="2" charset="-122"/>
              </a:rPr>
              <a:t>分析</a:t>
            </a:r>
            <a:r>
              <a:rPr lang="zh-CN" sz="2800" b="1">
                <a:solidFill>
                  <a:srgbClr val="FF0000"/>
                </a:solidFill>
                <a:latin typeface="Calibri" panose="020F0502020204030204" charset="0"/>
                <a:ea typeface="宋体" panose="02010600030101010101" pitchFamily="2" charset="-122"/>
              </a:rPr>
              <a:t>修建防波堤后</a:t>
            </a:r>
            <a:r>
              <a:rPr lang="zh-CN" sz="2800" b="0">
                <a:latin typeface="Calibri" panose="020F0502020204030204" charset="0"/>
                <a:ea typeface="宋体" panose="02010600030101010101" pitchFamily="2" charset="-122"/>
              </a:rPr>
              <a:t>扶南湖</a:t>
            </a:r>
            <a:r>
              <a:rPr lang="zh-CN" sz="2800" b="1">
                <a:solidFill>
                  <a:srgbClr val="FF0000"/>
                </a:solidFill>
                <a:latin typeface="Calibri" panose="020F0502020204030204" charset="0"/>
                <a:ea typeface="宋体" panose="02010600030101010101" pitchFamily="2" charset="-122"/>
              </a:rPr>
              <a:t>水污染严重</a:t>
            </a:r>
            <a:r>
              <a:rPr lang="zh-CN" sz="2800" b="0">
                <a:latin typeface="Calibri" panose="020F0502020204030204" charset="0"/>
                <a:ea typeface="宋体" panose="02010600030101010101" pitchFamily="2" charset="-122"/>
              </a:rPr>
              <a:t>的主要</a:t>
            </a:r>
            <a:r>
              <a:rPr lang="zh-CN" sz="2800" b="1">
                <a:solidFill>
                  <a:srgbClr val="FF0000"/>
                </a:solidFill>
                <a:latin typeface="Calibri" panose="020F0502020204030204" charset="0"/>
                <a:ea typeface="宋体" panose="02010600030101010101" pitchFamily="2" charset="-122"/>
              </a:rPr>
              <a:t>原因</a:t>
            </a:r>
            <a:r>
              <a:rPr lang="zh-CN" sz="2800" b="0">
                <a:latin typeface="Calibri" panose="020F0502020204030204" charset="0"/>
                <a:ea typeface="宋体" panose="02010600030101010101" pitchFamily="2" charset="-122"/>
              </a:rPr>
              <a:t>，并说明还田于海等工程建设对生态建设的启示。</a:t>
            </a:r>
            <a:endParaRPr lang="zh-CN" altLang="en-US" sz="2800"/>
          </a:p>
        </p:txBody>
      </p:sp>
      <p:sp>
        <p:nvSpPr>
          <p:cNvPr id="4" name="文本框 3"/>
          <p:cNvSpPr txBox="1"/>
          <p:nvPr/>
        </p:nvSpPr>
        <p:spPr>
          <a:xfrm>
            <a:off x="127635" y="4326255"/>
            <a:ext cx="10167620" cy="2676525"/>
          </a:xfrm>
          <a:prstGeom prst="rect">
            <a:avLst/>
          </a:prstGeom>
          <a:solidFill>
            <a:schemeClr val="bg1"/>
          </a:solidFill>
          <a:ln w="9525">
            <a:noFill/>
          </a:ln>
        </p:spPr>
        <p:txBody>
          <a:bodyPr wrap="square">
            <a:spAutoFit/>
          </a:bodyPr>
          <a:p>
            <a:pPr indent="0"/>
            <a:r>
              <a:rPr lang="zh-CN" sz="2800" b="0">
                <a:ea typeface="宋体" panose="02010600030101010101" pitchFamily="2" charset="-122"/>
              </a:rPr>
              <a:t>44.（10分）原因：扶南湖沿岸</a:t>
            </a:r>
            <a:r>
              <a:rPr lang="zh-CN" sz="2800" b="1">
                <a:solidFill>
                  <a:srgbClr val="FF0000"/>
                </a:solidFill>
                <a:ea typeface="宋体" panose="02010600030101010101" pitchFamily="2" charset="-122"/>
              </a:rPr>
              <a:t>工农业发达，排污量大</a:t>
            </a:r>
            <a:r>
              <a:rPr lang="zh-CN" sz="2800" b="0">
                <a:ea typeface="宋体" panose="02010600030101010101" pitchFamily="2" charset="-122"/>
              </a:rPr>
              <a:t>；（2分）防波堤的修建阻挡海</a:t>
            </a:r>
            <a:r>
              <a:rPr lang="zh-CN" sz="2800" b="1">
                <a:solidFill>
                  <a:srgbClr val="FF0000"/>
                </a:solidFill>
                <a:ea typeface="宋体" panose="02010600030101010101" pitchFamily="2" charset="-122"/>
              </a:rPr>
              <a:t>水与湖水的水体交换</a:t>
            </a:r>
            <a:r>
              <a:rPr lang="zh-CN" sz="2800" b="0">
                <a:ea typeface="宋体" panose="02010600030101010101" pitchFamily="2" charset="-122"/>
              </a:rPr>
              <a:t>，污染物易富集；（2分）水体</a:t>
            </a:r>
            <a:r>
              <a:rPr lang="zh-CN" sz="2800" b="1">
                <a:solidFill>
                  <a:srgbClr val="FF0000"/>
                </a:solidFill>
                <a:ea typeface="宋体" panose="02010600030101010101" pitchFamily="2" charset="-122"/>
              </a:rPr>
              <a:t>自净能力减弱</a:t>
            </a:r>
            <a:r>
              <a:rPr lang="zh-CN" sz="2800" b="0">
                <a:ea typeface="宋体" panose="02010600030101010101" pitchFamily="2" charset="-122"/>
              </a:rPr>
              <a:t>，加剧污染。（2分）启示：正确处理人地关系，坚持</a:t>
            </a:r>
            <a:r>
              <a:rPr lang="zh-CN" sz="2800" b="1">
                <a:solidFill>
                  <a:srgbClr val="FF0000"/>
                </a:solidFill>
                <a:ea typeface="宋体" panose="02010600030101010101" pitchFamily="2" charset="-122"/>
              </a:rPr>
              <a:t>人地协调发展</a:t>
            </a:r>
            <a:r>
              <a:rPr lang="zh-CN" sz="2800" b="0">
                <a:ea typeface="宋体" panose="02010600030101010101" pitchFamily="2" charset="-122"/>
              </a:rPr>
              <a:t>；顺应自然，</a:t>
            </a:r>
            <a:r>
              <a:rPr lang="zh-CN" sz="2800" b="1">
                <a:solidFill>
                  <a:srgbClr val="FF0000"/>
                </a:solidFill>
                <a:ea typeface="宋体" panose="02010600030101010101" pitchFamily="2" charset="-122"/>
              </a:rPr>
              <a:t>因地制宜，分区治理</a:t>
            </a:r>
            <a:r>
              <a:rPr lang="zh-CN" sz="2800" b="0">
                <a:ea typeface="宋体" panose="02010600030101010101" pitchFamily="2" charset="-122"/>
              </a:rPr>
              <a:t>；</a:t>
            </a:r>
            <a:r>
              <a:rPr lang="zh-CN" sz="2800" b="1">
                <a:solidFill>
                  <a:srgbClr val="FF0000"/>
                </a:solidFill>
                <a:ea typeface="宋体" panose="02010600030101010101" pitchFamily="2" charset="-122"/>
              </a:rPr>
              <a:t>减少不合理的开发利用</a:t>
            </a:r>
            <a:r>
              <a:rPr lang="zh-CN" sz="2800" b="0">
                <a:ea typeface="宋体" panose="02010600030101010101" pitchFamily="2" charset="-122"/>
              </a:rPr>
              <a:t>，推动自然修复。（任答2点得4分）</a:t>
            </a:r>
            <a:endParaRPr lang="zh-CN" altLang="en-US" sz="2800"/>
          </a:p>
        </p:txBody>
      </p:sp>
      <p:pic>
        <p:nvPicPr>
          <p:cNvPr id="7" name="图片 7" descr="dl8"/>
          <p:cNvPicPr>
            <a:picLocks noChangeAspect="1"/>
          </p:cNvPicPr>
          <p:nvPr/>
        </p:nvPicPr>
        <p:blipFill>
          <a:blip r:embed="rId1"/>
          <a:stretch>
            <a:fillRect/>
          </a:stretch>
        </p:blipFill>
        <p:spPr>
          <a:xfrm>
            <a:off x="9399905" y="2326640"/>
            <a:ext cx="2555240" cy="2921635"/>
          </a:xfrm>
          <a:prstGeom prst="rect">
            <a:avLst/>
          </a:prstGeom>
          <a:noFill/>
          <a:ln>
            <a:noFill/>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zh-CN" altLang="zh-CN"/>
              <a:t>环境保护</a:t>
            </a:r>
            <a:endParaRPr lang="zh-CN" altLang="zh-CN"/>
          </a:p>
        </p:txBody>
      </p:sp>
      <p:sp>
        <p:nvSpPr>
          <p:cNvPr id="3" name="副标题 2"/>
          <p:cNvSpPr>
            <a:spLocks noGrp="1"/>
          </p:cNvSpPr>
          <p:nvPr>
            <p:ph type="subTitle" idx="1"/>
            <p:custDataLst>
              <p:tags r:id="rId2"/>
            </p:custDataLst>
          </p:nvPr>
        </p:nvSpPr>
        <p:spPr/>
        <p:txBody>
          <a:bodyPr/>
          <a:p>
            <a:r>
              <a:rPr lang="zh-CN" altLang="en-US"/>
              <a:t>单击输入您的封面副标题</a:t>
            </a:r>
            <a:endParaRPr lang="zh-CN" altLang="en-US"/>
          </a:p>
        </p:txBody>
      </p:sp>
    </p:spTree>
    <p:custDataLst>
      <p:tags r:id="rId3"/>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环境问题（类型）</a:t>
            </a:r>
            <a:endParaRPr lang="zh-CN" altLang="en-US"/>
          </a:p>
        </p:txBody>
      </p:sp>
      <p:sp>
        <p:nvSpPr>
          <p:cNvPr id="3" name="内容占位符 2"/>
          <p:cNvSpPr>
            <a:spLocks noGrp="1"/>
          </p:cNvSpPr>
          <p:nvPr>
            <p:ph idx="1"/>
          </p:nvPr>
        </p:nvSpPr>
        <p:spPr/>
        <p:txBody>
          <a:bodyPr/>
          <a:p>
            <a:r>
              <a:rPr lang="zh-CN" altLang="en-US" sz="4000"/>
              <a:t>环境污染</a:t>
            </a:r>
            <a:r>
              <a:rPr lang="zh-CN" altLang="en-US" sz="4000" b="1">
                <a:solidFill>
                  <a:srgbClr val="FF0000"/>
                </a:solidFill>
              </a:rPr>
              <a:t>（水</a:t>
            </a:r>
            <a:r>
              <a:rPr lang="en-US" altLang="zh-CN" sz="4000" b="1">
                <a:solidFill>
                  <a:srgbClr val="FF0000"/>
                </a:solidFill>
              </a:rPr>
              <a:t>—</a:t>
            </a:r>
            <a:r>
              <a:rPr sz="4000" b="1">
                <a:solidFill>
                  <a:srgbClr val="FF0000"/>
                </a:solidFill>
              </a:rPr>
              <a:t>富营养化</a:t>
            </a:r>
            <a:r>
              <a:rPr lang="zh-CN" altLang="en-US" sz="4000" b="1">
                <a:solidFill>
                  <a:srgbClr val="FF0000"/>
                </a:solidFill>
              </a:rPr>
              <a:t>、大气</a:t>
            </a:r>
            <a:r>
              <a:rPr lang="en-US" altLang="zh-CN" sz="4000" b="1">
                <a:solidFill>
                  <a:srgbClr val="FF0000"/>
                </a:solidFill>
              </a:rPr>
              <a:t>——</a:t>
            </a:r>
            <a:r>
              <a:rPr sz="4000" b="1">
                <a:solidFill>
                  <a:srgbClr val="FF0000"/>
                </a:solidFill>
              </a:rPr>
              <a:t>雾霾</a:t>
            </a:r>
            <a:r>
              <a:rPr lang="zh-CN" altLang="en-US" sz="4000" b="1">
                <a:solidFill>
                  <a:srgbClr val="FF0000"/>
                </a:solidFill>
              </a:rPr>
              <a:t>、土壤</a:t>
            </a:r>
            <a:r>
              <a:rPr lang="en-US" altLang="zh-CN" sz="4000" b="1">
                <a:solidFill>
                  <a:srgbClr val="FF0000"/>
                </a:solidFill>
              </a:rPr>
              <a:t>——</a:t>
            </a:r>
            <a:r>
              <a:rPr sz="4000" b="1">
                <a:solidFill>
                  <a:srgbClr val="FF0000"/>
                </a:solidFill>
              </a:rPr>
              <a:t>重金属</a:t>
            </a:r>
            <a:r>
              <a:rPr lang="zh-CN" altLang="en-US" sz="4000" b="1">
                <a:solidFill>
                  <a:srgbClr val="FF0000"/>
                </a:solidFill>
              </a:rPr>
              <a:t>、固体废弃物</a:t>
            </a:r>
            <a:endParaRPr lang="zh-CN" altLang="en-US" sz="4000" b="1">
              <a:solidFill>
                <a:srgbClr val="FF0000"/>
              </a:solidFill>
            </a:endParaRPr>
          </a:p>
          <a:p>
            <a:r>
              <a:rPr lang="zh-CN" altLang="en-US" sz="4000"/>
              <a:t>生态破坏问题</a:t>
            </a:r>
            <a:r>
              <a:rPr lang="en-US" altLang="zh-CN" sz="4000" b="1">
                <a:solidFill>
                  <a:srgbClr val="FF0000"/>
                </a:solidFill>
              </a:rPr>
              <a:t>(</a:t>
            </a:r>
            <a:r>
              <a:rPr sz="4000" b="1">
                <a:solidFill>
                  <a:srgbClr val="FF0000"/>
                </a:solidFill>
              </a:rPr>
              <a:t>土地问题</a:t>
            </a:r>
            <a:r>
              <a:rPr lang="en-US" altLang="zh-CN" sz="4000" b="1">
                <a:solidFill>
                  <a:srgbClr val="FF0000"/>
                </a:solidFill>
              </a:rPr>
              <a:t>——</a:t>
            </a:r>
            <a:r>
              <a:rPr sz="4000" b="1">
                <a:solidFill>
                  <a:srgbClr val="FF0000"/>
                </a:solidFill>
              </a:rPr>
              <a:t>荒漠化、水土流失；生物</a:t>
            </a:r>
            <a:r>
              <a:rPr lang="en-US" altLang="zh-CN" sz="4000" b="1">
                <a:solidFill>
                  <a:srgbClr val="FF0000"/>
                </a:solidFill>
              </a:rPr>
              <a:t>——</a:t>
            </a:r>
            <a:r>
              <a:rPr sz="4000" b="1">
                <a:solidFill>
                  <a:srgbClr val="FF0000"/>
                </a:solidFill>
              </a:rPr>
              <a:t>多样性，物种入侵</a:t>
            </a:r>
            <a:endParaRPr sz="4000" b="1">
              <a:solidFill>
                <a:srgbClr val="FF0000"/>
              </a:solidFill>
            </a:endParaRPr>
          </a:p>
          <a:p>
            <a:r>
              <a:rPr lang="zh-CN" altLang="en-US" sz="4000"/>
              <a:t>资源问题（土地、水、生物、</a:t>
            </a:r>
            <a:r>
              <a:rPr lang="zh-CN" altLang="en-US" sz="4000" b="1">
                <a:solidFill>
                  <a:srgbClr val="FF0000"/>
                </a:solidFill>
              </a:rPr>
              <a:t>矿产</a:t>
            </a:r>
            <a:r>
              <a:rPr lang="en-US" altLang="zh-CN" sz="4000" b="1">
                <a:solidFill>
                  <a:srgbClr val="FF0000"/>
                </a:solidFill>
              </a:rPr>
              <a:t>——</a:t>
            </a:r>
            <a:r>
              <a:rPr sz="4000" b="1">
                <a:solidFill>
                  <a:srgbClr val="FF0000"/>
                </a:solidFill>
              </a:rPr>
              <a:t>枯竭</a:t>
            </a:r>
            <a:endParaRPr lang="zh-CN" altLang="en-US" sz="4000"/>
          </a:p>
          <a:p>
            <a:endParaRPr lang="zh-CN" altLang="en-US" sz="4000"/>
          </a:p>
        </p:txBody>
      </p:sp>
      <p:sp>
        <p:nvSpPr>
          <p:cNvPr id="4" name="文本框 3"/>
          <p:cNvSpPr txBox="1"/>
          <p:nvPr/>
        </p:nvSpPr>
        <p:spPr>
          <a:xfrm>
            <a:off x="8382000" y="168275"/>
            <a:ext cx="2369185" cy="1322070"/>
          </a:xfrm>
          <a:prstGeom prst="rect">
            <a:avLst/>
          </a:prstGeom>
          <a:noFill/>
        </p:spPr>
        <p:txBody>
          <a:bodyPr wrap="square" rtlCol="0">
            <a:spAutoFit/>
          </a:bodyPr>
          <a:p>
            <a:r>
              <a:rPr lang="zh-CN" altLang="en-US" sz="4000" b="1">
                <a:solidFill>
                  <a:srgbClr val="FF0000"/>
                </a:solidFill>
              </a:rPr>
              <a:t>全球变暖，臭氧空洞</a:t>
            </a:r>
            <a:endParaRPr lang="zh-CN" altLang="en-US" sz="4000" b="1">
              <a:solidFill>
                <a:srgbClr val="FF0000"/>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原因</a:t>
            </a:r>
            <a:endParaRPr lang="zh-CN" altLang="en-US"/>
          </a:p>
        </p:txBody>
      </p:sp>
      <p:sp>
        <p:nvSpPr>
          <p:cNvPr id="3" name="内容占位符 2"/>
          <p:cNvSpPr>
            <a:spLocks noGrp="1"/>
          </p:cNvSpPr>
          <p:nvPr>
            <p:ph idx="1"/>
          </p:nvPr>
        </p:nvSpPr>
        <p:spPr/>
        <p:txBody>
          <a:bodyPr/>
          <a:p>
            <a:r>
              <a:rPr lang="zh-CN" altLang="en-US" sz="4800"/>
              <a:t>自然原因：</a:t>
            </a:r>
            <a:r>
              <a:rPr lang="zh-CN" altLang="en-US" sz="4800" b="1">
                <a:solidFill>
                  <a:srgbClr val="FF0000"/>
                </a:solidFill>
              </a:rPr>
              <a:t>（区域环境的特点</a:t>
            </a:r>
            <a:r>
              <a:rPr lang="en-US" altLang="zh-CN" sz="4800" b="1">
                <a:solidFill>
                  <a:srgbClr val="FF0000"/>
                </a:solidFill>
              </a:rPr>
              <a:t>+</a:t>
            </a:r>
            <a:r>
              <a:rPr sz="4800" b="1">
                <a:solidFill>
                  <a:srgbClr val="FF0000"/>
                </a:solidFill>
              </a:rPr>
              <a:t>自然环境要素的特性）</a:t>
            </a:r>
            <a:endParaRPr lang="zh-CN" altLang="en-US" sz="4800"/>
          </a:p>
          <a:p>
            <a:r>
              <a:rPr lang="zh-CN" altLang="en-US" sz="4800"/>
              <a:t>人文原因</a:t>
            </a:r>
            <a:r>
              <a:rPr lang="zh-CN" altLang="en-US" sz="4800" b="1">
                <a:solidFill>
                  <a:srgbClr val="FF0000"/>
                </a:solidFill>
              </a:rPr>
              <a:t>（生活</a:t>
            </a:r>
            <a:r>
              <a:rPr lang="en-US" altLang="zh-CN" sz="4800" b="1">
                <a:solidFill>
                  <a:srgbClr val="FF0000"/>
                </a:solidFill>
              </a:rPr>
              <a:t>+</a:t>
            </a:r>
            <a:r>
              <a:rPr sz="4800" b="1">
                <a:solidFill>
                  <a:srgbClr val="FF0000"/>
                </a:solidFill>
              </a:rPr>
              <a:t>产生活动）</a:t>
            </a:r>
            <a:endParaRPr sz="4800" b="1">
              <a:solidFill>
                <a:srgbClr val="FF0000"/>
              </a:solidFill>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影响（危害）</a:t>
            </a:r>
            <a:endParaRPr lang="zh-CN" altLang="en-US"/>
          </a:p>
        </p:txBody>
      </p:sp>
      <p:sp>
        <p:nvSpPr>
          <p:cNvPr id="3" name="内容占位符 2"/>
          <p:cNvSpPr>
            <a:spLocks noGrp="1"/>
          </p:cNvSpPr>
          <p:nvPr>
            <p:ph idx="1"/>
          </p:nvPr>
        </p:nvSpPr>
        <p:spPr/>
        <p:txBody>
          <a:bodyPr/>
          <a:p>
            <a:r>
              <a:rPr lang="zh-CN" altLang="en-US" sz="4800"/>
              <a:t>自然环境</a:t>
            </a:r>
            <a:r>
              <a:rPr lang="zh-CN" altLang="en-US" sz="4800" b="1">
                <a:solidFill>
                  <a:srgbClr val="FF0000"/>
                </a:solidFill>
              </a:rPr>
              <a:t>（气、水、生、土、地）</a:t>
            </a:r>
            <a:endParaRPr lang="zh-CN" altLang="en-US" sz="4800"/>
          </a:p>
          <a:p>
            <a:r>
              <a:rPr lang="zh-CN" altLang="en-US" sz="4800"/>
              <a:t>社会经济（生活</a:t>
            </a:r>
            <a:r>
              <a:rPr lang="en-US" altLang="zh-CN" sz="4800"/>
              <a:t>+</a:t>
            </a:r>
            <a:r>
              <a:rPr sz="4800"/>
              <a:t>生产）</a:t>
            </a:r>
            <a:endParaRPr sz="4800"/>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措施</a:t>
            </a:r>
            <a:r>
              <a:rPr lang="en-US" altLang="zh-CN"/>
              <a:t>——</a:t>
            </a:r>
            <a:r>
              <a:rPr>
                <a:solidFill>
                  <a:srgbClr val="FF0000"/>
                </a:solidFill>
              </a:rPr>
              <a:t>人地协调</a:t>
            </a:r>
            <a:r>
              <a:rPr lang="en-US" altLang="zh-CN">
                <a:solidFill>
                  <a:srgbClr val="FF0000"/>
                </a:solidFill>
              </a:rPr>
              <a:t>——</a:t>
            </a:r>
            <a:r>
              <a:rPr>
                <a:solidFill>
                  <a:srgbClr val="FF0000"/>
                </a:solidFill>
              </a:rPr>
              <a:t>可持续发展</a:t>
            </a:r>
            <a:endParaRPr>
              <a:solidFill>
                <a:srgbClr val="FF0000"/>
              </a:solidFill>
            </a:endParaRPr>
          </a:p>
        </p:txBody>
      </p:sp>
      <p:sp>
        <p:nvSpPr>
          <p:cNvPr id="3" name="内容占位符 2"/>
          <p:cNvSpPr>
            <a:spLocks noGrp="1"/>
          </p:cNvSpPr>
          <p:nvPr>
            <p:ph idx="1"/>
          </p:nvPr>
        </p:nvSpPr>
        <p:spPr/>
        <p:txBody>
          <a:bodyPr/>
          <a:p>
            <a:r>
              <a:rPr lang="en-US" altLang="zh-CN" sz="4000"/>
              <a:t>1</a:t>
            </a:r>
            <a:r>
              <a:rPr sz="4000"/>
              <a:t>、</a:t>
            </a:r>
            <a:r>
              <a:rPr lang="zh-CN" altLang="en-US" sz="4000"/>
              <a:t>针对原因找措施</a:t>
            </a:r>
            <a:endParaRPr lang="zh-CN" altLang="en-US" sz="4000"/>
          </a:p>
          <a:p>
            <a:r>
              <a:rPr lang="en-US" altLang="zh-CN" sz="4000"/>
              <a:t>2</a:t>
            </a:r>
            <a:r>
              <a:rPr sz="4000"/>
              <a:t>、从源头</a:t>
            </a:r>
            <a:r>
              <a:rPr lang="en-US" altLang="zh-CN" sz="4000"/>
              <a:t>——</a:t>
            </a:r>
            <a:r>
              <a:rPr sz="4000"/>
              <a:t>过程</a:t>
            </a:r>
            <a:r>
              <a:rPr lang="en-US" altLang="zh-CN" sz="4000"/>
              <a:t>——</a:t>
            </a:r>
            <a:r>
              <a:rPr sz="4000"/>
              <a:t>末端</a:t>
            </a:r>
            <a:endParaRPr sz="4000"/>
          </a:p>
          <a:p>
            <a:r>
              <a:rPr sz="4000"/>
              <a:t>（清洁生产、生态农业、循环经济）</a:t>
            </a:r>
            <a:endParaRPr sz="4000"/>
          </a:p>
          <a:p>
            <a:r>
              <a:rPr lang="en-US" altLang="zh-CN" sz="4000"/>
              <a:t>3</a:t>
            </a:r>
            <a:r>
              <a:rPr sz="4000"/>
              <a:t>、从国家、政府、个人三个层面</a:t>
            </a:r>
            <a:endParaRPr sz="4000"/>
          </a:p>
          <a:p>
            <a:endParaRPr sz="4000"/>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自然环境要素的</a:t>
            </a:r>
            <a:r>
              <a:rPr lang="zh-CN" altLang="en-US">
                <a:solidFill>
                  <a:srgbClr val="FF0000"/>
                </a:solidFill>
              </a:rPr>
              <a:t>意义</a:t>
            </a:r>
            <a:endParaRPr lang="zh-CN" altLang="en-US">
              <a:solidFill>
                <a:srgbClr val="FF0000"/>
              </a:solidFill>
            </a:endParaRPr>
          </a:p>
        </p:txBody>
      </p:sp>
      <p:sp>
        <p:nvSpPr>
          <p:cNvPr id="3" name="内容占位符 2"/>
          <p:cNvSpPr>
            <a:spLocks noGrp="1"/>
          </p:cNvSpPr>
          <p:nvPr>
            <p:ph idx="1"/>
          </p:nvPr>
        </p:nvSpPr>
        <p:spPr>
          <a:xfrm>
            <a:off x="511245" y="2632765"/>
            <a:ext cx="10969200" cy="4759200"/>
          </a:xfrm>
        </p:spPr>
        <p:txBody>
          <a:bodyPr/>
          <a:p>
            <a:r>
              <a:rPr lang="zh-CN" altLang="en-US" sz="4400"/>
              <a:t>对其他自然环境要素的影响</a:t>
            </a:r>
            <a:endParaRPr lang="zh-CN" altLang="en-US" sz="4400"/>
          </a:p>
          <a:p>
            <a:r>
              <a:rPr lang="zh-CN" altLang="en-US" sz="4400"/>
              <a:t>生活和生产</a:t>
            </a:r>
            <a:endParaRPr lang="zh-CN" altLang="en-US" sz="4400"/>
          </a:p>
        </p:txBody>
      </p:sp>
      <p:sp>
        <p:nvSpPr>
          <p:cNvPr id="4" name="文本框 3"/>
          <p:cNvSpPr txBox="1"/>
          <p:nvPr/>
        </p:nvSpPr>
        <p:spPr>
          <a:xfrm>
            <a:off x="7049135" y="240030"/>
            <a:ext cx="4243070" cy="645160"/>
          </a:xfrm>
          <a:prstGeom prst="rect">
            <a:avLst/>
          </a:prstGeom>
          <a:noFill/>
        </p:spPr>
        <p:txBody>
          <a:bodyPr wrap="square" rtlCol="0">
            <a:spAutoFit/>
          </a:bodyPr>
          <a:p>
            <a:r>
              <a:rPr lang="zh-CN" altLang="en-US" sz="3600" b="1">
                <a:solidFill>
                  <a:srgbClr val="FF0000"/>
                </a:solidFill>
              </a:rPr>
              <a:t>地球之肺</a:t>
            </a:r>
            <a:r>
              <a:rPr lang="en-US" altLang="zh-CN" sz="3600" b="1">
                <a:solidFill>
                  <a:srgbClr val="FF0000"/>
                </a:solidFill>
              </a:rPr>
              <a:t>——</a:t>
            </a:r>
            <a:r>
              <a:rPr lang="zh-CN" altLang="en-US" sz="3600" b="1">
                <a:solidFill>
                  <a:srgbClr val="FF0000"/>
                </a:solidFill>
              </a:rPr>
              <a:t>森林</a:t>
            </a:r>
            <a:endParaRPr lang="zh-CN" altLang="en-US" sz="3600" b="1">
              <a:solidFill>
                <a:srgbClr val="FF0000"/>
              </a:solidFill>
            </a:endParaRPr>
          </a:p>
        </p:txBody>
      </p:sp>
      <p:sp>
        <p:nvSpPr>
          <p:cNvPr id="5" name="文本框 4"/>
          <p:cNvSpPr txBox="1"/>
          <p:nvPr/>
        </p:nvSpPr>
        <p:spPr>
          <a:xfrm>
            <a:off x="7176135" y="1111885"/>
            <a:ext cx="3434080" cy="583565"/>
          </a:xfrm>
          <a:prstGeom prst="rect">
            <a:avLst/>
          </a:prstGeom>
          <a:noFill/>
        </p:spPr>
        <p:txBody>
          <a:bodyPr wrap="none" rtlCol="0">
            <a:spAutoFit/>
          </a:bodyPr>
          <a:p>
            <a:r>
              <a:rPr lang="zh-CN" altLang="en-US" sz="3200" b="1">
                <a:solidFill>
                  <a:srgbClr val="FF0000"/>
                </a:solidFill>
              </a:rPr>
              <a:t>地球之肾</a:t>
            </a:r>
            <a:r>
              <a:rPr lang="en-US" altLang="zh-CN" sz="3200" b="1">
                <a:solidFill>
                  <a:srgbClr val="FF0000"/>
                </a:solidFill>
              </a:rPr>
              <a:t>——</a:t>
            </a:r>
            <a:r>
              <a:rPr lang="zh-CN" altLang="en-US" sz="3200" b="1">
                <a:solidFill>
                  <a:srgbClr val="FF0000"/>
                </a:solidFill>
              </a:rPr>
              <a:t>湿地</a:t>
            </a:r>
            <a:endParaRPr lang="zh-CN" altLang="en-US" sz="3200" b="1">
              <a:solidFill>
                <a:srgbClr val="FF0000"/>
              </a:solidFill>
            </a:endParaRPr>
          </a:p>
        </p:txBody>
      </p:sp>
      <p:sp>
        <p:nvSpPr>
          <p:cNvPr id="6" name="文本框 5"/>
          <p:cNvSpPr txBox="1"/>
          <p:nvPr/>
        </p:nvSpPr>
        <p:spPr>
          <a:xfrm>
            <a:off x="7736840" y="1921510"/>
            <a:ext cx="3840480" cy="583565"/>
          </a:xfrm>
          <a:prstGeom prst="rect">
            <a:avLst/>
          </a:prstGeom>
          <a:noFill/>
        </p:spPr>
        <p:txBody>
          <a:bodyPr wrap="none" rtlCol="0">
            <a:spAutoFit/>
          </a:bodyPr>
          <a:p>
            <a:r>
              <a:rPr lang="zh-CN" altLang="en-US" sz="3200" b="1">
                <a:solidFill>
                  <a:srgbClr val="FF0000"/>
                </a:solidFill>
              </a:rPr>
              <a:t>地球之心脏</a:t>
            </a:r>
            <a:r>
              <a:rPr lang="en-US" altLang="zh-CN" sz="3200" b="1">
                <a:solidFill>
                  <a:srgbClr val="FF0000"/>
                </a:solidFill>
              </a:rPr>
              <a:t>——</a:t>
            </a:r>
            <a:r>
              <a:rPr lang="zh-CN" altLang="en-US" sz="3200" b="1">
                <a:solidFill>
                  <a:srgbClr val="FF0000"/>
                </a:solidFill>
              </a:rPr>
              <a:t>海洋</a:t>
            </a:r>
            <a:endParaRPr lang="zh-CN" altLang="en-US" sz="3200" b="1">
              <a:solidFill>
                <a:srgbClr val="FF0000"/>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3685" y="120650"/>
            <a:ext cx="11918950" cy="4759325"/>
          </a:xfrm>
        </p:spPr>
        <p:txBody>
          <a:bodyPr>
            <a:normAutofit lnSpcReduction="10000"/>
          </a:bodyPr>
          <a:p>
            <a:pPr>
              <a:lnSpc>
                <a:spcPct val="100000"/>
              </a:lnSpc>
            </a:pPr>
            <a:r>
              <a:rPr lang="zh-CN" altLang="en-US" sz="2800"/>
              <a:t>44[地理——选修6：环境保护]（10分）</a:t>
            </a:r>
            <a:r>
              <a:rPr lang="zh-CN" altLang="en-US" sz="2800" b="1">
                <a:solidFill>
                  <a:srgbClr val="FF0000"/>
                </a:solidFill>
              </a:rPr>
              <a:t>（</a:t>
            </a:r>
            <a:r>
              <a:rPr lang="en-US" altLang="zh-CN" sz="2800" b="1">
                <a:solidFill>
                  <a:srgbClr val="FF0000"/>
                </a:solidFill>
              </a:rPr>
              <a:t>2018</a:t>
            </a:r>
            <a:r>
              <a:rPr sz="2800" b="1">
                <a:solidFill>
                  <a:srgbClr val="FF0000"/>
                </a:solidFill>
              </a:rPr>
              <a:t>年</a:t>
            </a:r>
            <a:r>
              <a:rPr lang="en-US" altLang="zh-CN" sz="2800" b="1">
                <a:solidFill>
                  <a:srgbClr val="FF0000"/>
                </a:solidFill>
              </a:rPr>
              <a:t>1</a:t>
            </a:r>
            <a:r>
              <a:rPr sz="2800" b="1">
                <a:solidFill>
                  <a:srgbClr val="FF0000"/>
                </a:solidFill>
              </a:rPr>
              <a:t>卷）</a:t>
            </a:r>
            <a:endParaRPr lang="zh-CN" altLang="en-US" sz="2800" b="1">
              <a:solidFill>
                <a:srgbClr val="FF0000"/>
              </a:solidFill>
            </a:endParaRPr>
          </a:p>
          <a:p>
            <a:pPr>
              <a:lnSpc>
                <a:spcPct val="100000"/>
              </a:lnSpc>
            </a:pPr>
            <a:r>
              <a:rPr lang="zh-CN" altLang="en-US" sz="2800"/>
              <a:t>在斯匹次卑尔根岛（位置见图11）一座山体的120米深处，建有世界种子库（通过约100米长的隧道进入），存有近100万包人类栽培的主要植物的种子样本，以预防自然灾害、战争、气候变化等因素导致的物种消失的风险。该种子库在自然状态下可以保持种子样本安全达百年以上。</a:t>
            </a:r>
            <a:endParaRPr lang="zh-CN" altLang="en-US" sz="2800"/>
          </a:p>
          <a:p>
            <a:r>
              <a:rPr lang="zh-CN" altLang="en-US" sz="2800"/>
              <a:t> 说明世界种子库选址的有利条件，以及在全球变暖趋势下可能遭遇的环境风险</a:t>
            </a:r>
            <a:endParaRPr lang="zh-CN" altLang="en-US" sz="2800"/>
          </a:p>
        </p:txBody>
      </p:sp>
      <p:pic>
        <p:nvPicPr>
          <p:cNvPr id="6" name="图片 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8230235" y="3368040"/>
            <a:ext cx="3897630" cy="3371850"/>
          </a:xfrm>
          <a:prstGeom prst="rect">
            <a:avLst/>
          </a:prstGeom>
          <a:noFill/>
          <a:ln>
            <a:noFill/>
          </a:ln>
        </p:spPr>
      </p:pic>
      <p:sp>
        <p:nvSpPr>
          <p:cNvPr id="4" name="文本框 3"/>
          <p:cNvSpPr txBox="1"/>
          <p:nvPr/>
        </p:nvSpPr>
        <p:spPr>
          <a:xfrm>
            <a:off x="273685" y="3747135"/>
            <a:ext cx="8524875" cy="2830195"/>
          </a:xfrm>
          <a:prstGeom prst="rect">
            <a:avLst/>
          </a:prstGeom>
          <a:solidFill>
            <a:schemeClr val="bg1"/>
          </a:solidFill>
        </p:spPr>
        <p:txBody>
          <a:bodyPr wrap="square" rtlCol="0">
            <a:spAutoFit/>
          </a:bodyPr>
          <a:p>
            <a:pPr algn="just" fontAlgn="auto">
              <a:lnSpc>
                <a:spcPct val="100000"/>
              </a:lnSpc>
              <a:spcBef>
                <a:spcPts val="1200"/>
              </a:spcBef>
            </a:pPr>
            <a:r>
              <a:rPr lang="zh-CN" altLang="en-US" sz="2800" dirty="0">
                <a:solidFill>
                  <a:srgbClr val="C00000"/>
                </a:solidFill>
                <a:cs typeface="+mn-ea"/>
                <a:sym typeface="+mn-lt"/>
              </a:rPr>
              <a:t>有利条件</a:t>
            </a:r>
            <a:r>
              <a:rPr lang="en-US" altLang="zh-CN" sz="2800" dirty="0">
                <a:solidFill>
                  <a:srgbClr val="C00000"/>
                </a:solidFill>
                <a:cs typeface="+mn-ea"/>
                <a:sym typeface="+mn-lt"/>
              </a:rPr>
              <a:t>:</a:t>
            </a:r>
            <a:r>
              <a:rPr lang="zh-CN" altLang="en-US" sz="2800" dirty="0">
                <a:solidFill>
                  <a:srgbClr val="C00000"/>
                </a:solidFill>
                <a:cs typeface="+mn-ea"/>
                <a:sym typeface="+mn-lt"/>
              </a:rPr>
              <a:t>该岛位于北极圈内（冰原地区），终年严寒、冰冻；</a:t>
            </a:r>
            <a:r>
              <a:rPr lang="en-US" altLang="zh-CN" sz="2800" dirty="0">
                <a:solidFill>
                  <a:srgbClr val="C00000"/>
                </a:solidFill>
                <a:cs typeface="+mn-ea"/>
                <a:sym typeface="+mn-lt"/>
              </a:rPr>
              <a:t>(3</a:t>
            </a:r>
            <a:r>
              <a:rPr lang="zh-CN" altLang="en-US" sz="2800" dirty="0">
                <a:solidFill>
                  <a:srgbClr val="C00000"/>
                </a:solidFill>
                <a:cs typeface="+mn-ea"/>
                <a:sym typeface="+mn-lt"/>
              </a:rPr>
              <a:t>分</a:t>
            </a:r>
            <a:r>
              <a:rPr lang="en-US" altLang="zh-CN" sz="2800" dirty="0">
                <a:solidFill>
                  <a:srgbClr val="C00000"/>
                </a:solidFill>
                <a:cs typeface="+mn-ea"/>
                <a:sym typeface="+mn-lt"/>
              </a:rPr>
              <a:t>)</a:t>
            </a:r>
            <a:r>
              <a:rPr lang="zh-CN" altLang="en-US" sz="2800" dirty="0">
                <a:solidFill>
                  <a:srgbClr val="C00000"/>
                </a:solidFill>
                <a:cs typeface="+mn-ea"/>
                <a:sym typeface="+mn-lt"/>
              </a:rPr>
              <a:t>处于北冰洋中，人类活动影响小可能遭遇的环境风险；</a:t>
            </a:r>
            <a:r>
              <a:rPr lang="en-US" altLang="zh-CN" sz="2800" dirty="0">
                <a:solidFill>
                  <a:srgbClr val="C00000"/>
                </a:solidFill>
                <a:cs typeface="+mn-ea"/>
                <a:sym typeface="+mn-lt"/>
              </a:rPr>
              <a:t>(3</a:t>
            </a:r>
            <a:r>
              <a:rPr lang="zh-CN" altLang="en-US" sz="2800" dirty="0">
                <a:solidFill>
                  <a:srgbClr val="C00000"/>
                </a:solidFill>
                <a:cs typeface="+mn-ea"/>
                <a:sym typeface="+mn-lt"/>
              </a:rPr>
              <a:t>分</a:t>
            </a:r>
            <a:r>
              <a:rPr lang="en-US" altLang="zh-CN" sz="2800" dirty="0">
                <a:solidFill>
                  <a:srgbClr val="C00000"/>
                </a:solidFill>
                <a:cs typeface="+mn-ea"/>
                <a:sym typeface="+mn-lt"/>
              </a:rPr>
              <a:t>)</a:t>
            </a:r>
            <a:endParaRPr lang="zh-CN" altLang="en-US" sz="2800" dirty="0">
              <a:solidFill>
                <a:srgbClr val="C00000"/>
              </a:solidFill>
              <a:cs typeface="+mn-ea"/>
              <a:sym typeface="+mn-lt"/>
            </a:endParaRPr>
          </a:p>
          <a:p>
            <a:pPr algn="just" fontAlgn="auto">
              <a:lnSpc>
                <a:spcPct val="100000"/>
              </a:lnSpc>
              <a:spcBef>
                <a:spcPts val="1200"/>
              </a:spcBef>
            </a:pPr>
            <a:r>
              <a:rPr lang="zh-CN" altLang="en-US" sz="2800" dirty="0">
                <a:solidFill>
                  <a:srgbClr val="C00000"/>
                </a:solidFill>
                <a:cs typeface="+mn-ea"/>
                <a:sym typeface="+mn-lt"/>
              </a:rPr>
              <a:t>随着全球变暖，（在极端高温天气下）该岛上的冰雪（永冻层）融化（融水可能渗入进出种子库的隧道），威胁种子库的安全。</a:t>
            </a:r>
            <a:r>
              <a:rPr lang="en-US" altLang="zh-CN" sz="2800" dirty="0">
                <a:solidFill>
                  <a:srgbClr val="C00000"/>
                </a:solidFill>
                <a:cs typeface="+mn-ea"/>
                <a:sym typeface="+mn-lt"/>
              </a:rPr>
              <a:t>(4</a:t>
            </a:r>
            <a:r>
              <a:rPr lang="zh-CN" altLang="en-US" sz="2800" dirty="0">
                <a:solidFill>
                  <a:srgbClr val="C00000"/>
                </a:solidFill>
                <a:cs typeface="+mn-ea"/>
                <a:sym typeface="+mn-lt"/>
              </a:rPr>
              <a:t>分</a:t>
            </a:r>
            <a:r>
              <a:rPr lang="en-US" altLang="zh-CN" sz="2800" dirty="0">
                <a:solidFill>
                  <a:srgbClr val="C00000"/>
                </a:solidFill>
                <a:cs typeface="+mn-ea"/>
                <a:sym typeface="+mn-lt"/>
              </a:rPr>
              <a:t>)</a:t>
            </a:r>
            <a:endParaRPr lang="en-US" altLang="zh-CN" sz="2800" dirty="0">
              <a:solidFill>
                <a:srgbClr val="C00000"/>
              </a:solidFill>
              <a:cs typeface="+mn-ea"/>
              <a:sym typeface="+mn-lt"/>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0" y="0"/>
            <a:ext cx="12192000" cy="4759325"/>
          </a:xfrm>
        </p:spPr>
        <p:txBody>
          <a:bodyPr>
            <a:noAutofit/>
          </a:bodyPr>
          <a:p>
            <a:pPr>
              <a:lnSpc>
                <a:spcPct val="100000"/>
              </a:lnSpc>
            </a:pPr>
            <a:r>
              <a:rPr lang="zh-CN" altLang="en-US" sz="2800"/>
              <a:t>素有“华北之肾”之称的白洋淀具有重要的生态服务价值.白洋淀分布广泛的芦苇， 曾是当地居民收入的重要支撑.但前些年由于其经济价值减弱，居民管护芦苇的积极性 下降，大量芦苇弃收，出现了芦苇倒伏水中的现象.雄安新区设立后，管委会全面贯彻 习近平总书记关于“建设雄安新区，一定要把白洋淀修复好、保护好”的指示精神，高 度重视白洋淀的生态环境保护，积极推行芦苇的资源化综合利用，大大提高了当地居民 管护、收割芦苇的积极性. </a:t>
            </a:r>
            <a:endParaRPr lang="zh-CN" altLang="en-US" sz="2800"/>
          </a:p>
          <a:p>
            <a:pPr>
              <a:lnSpc>
                <a:spcPct val="100000"/>
              </a:lnSpc>
            </a:pPr>
            <a:r>
              <a:rPr lang="zh-CN" altLang="en-US" sz="2800"/>
              <a:t>（1）指出芦苇对白洋淀生态功能的作用。（6分） </a:t>
            </a:r>
            <a:endParaRPr lang="zh-CN" altLang="en-US" sz="2800"/>
          </a:p>
          <a:p>
            <a:pPr>
              <a:lnSpc>
                <a:spcPct val="100000"/>
              </a:lnSpc>
            </a:pPr>
            <a:r>
              <a:rPr lang="zh-CN" altLang="en-US" sz="2800"/>
              <a:t>（2）说明当地居民积极管护、收割芦苇对白洋淀生态环境保护的意义。（4分）</a:t>
            </a:r>
            <a:endParaRPr lang="zh-CN" altLang="en-US" sz="2800"/>
          </a:p>
          <a:p>
            <a:pPr>
              <a:lnSpc>
                <a:spcPct val="100000"/>
              </a:lnSpc>
            </a:pPr>
            <a:r>
              <a:rPr lang="zh-CN" altLang="en-US" sz="2800"/>
              <a:t>.。</a:t>
            </a:r>
            <a:endParaRPr lang="zh-CN" altLang="en-US" sz="2800"/>
          </a:p>
        </p:txBody>
      </p:sp>
      <p:sp>
        <p:nvSpPr>
          <p:cNvPr id="4" name="文本框 3"/>
          <p:cNvSpPr txBox="1"/>
          <p:nvPr/>
        </p:nvSpPr>
        <p:spPr>
          <a:xfrm>
            <a:off x="8183245" y="2964180"/>
            <a:ext cx="2938780" cy="583565"/>
          </a:xfrm>
          <a:prstGeom prst="rect">
            <a:avLst/>
          </a:prstGeom>
          <a:noFill/>
        </p:spPr>
        <p:txBody>
          <a:bodyPr wrap="none" rtlCol="0" anchor="t">
            <a:spAutoFit/>
          </a:bodyPr>
          <a:p>
            <a:pPr>
              <a:lnSpc>
                <a:spcPct val="100000"/>
              </a:lnSpc>
            </a:pPr>
            <a:r>
              <a:rPr lang="zh-CN" altLang="en-US" sz="3200" b="1">
                <a:solidFill>
                  <a:srgbClr val="FF0000"/>
                </a:solidFill>
                <a:sym typeface="+mn-ea"/>
              </a:rPr>
              <a:t>（</a:t>
            </a:r>
            <a:r>
              <a:rPr lang="en-US" altLang="zh-CN" sz="3200" b="1">
                <a:solidFill>
                  <a:srgbClr val="FF0000"/>
                </a:solidFill>
                <a:sym typeface="+mn-ea"/>
              </a:rPr>
              <a:t>2018</a:t>
            </a:r>
            <a:r>
              <a:rPr sz="3200" b="1">
                <a:solidFill>
                  <a:srgbClr val="FF0000"/>
                </a:solidFill>
                <a:sym typeface="+mn-ea"/>
              </a:rPr>
              <a:t>年</a:t>
            </a:r>
            <a:r>
              <a:rPr lang="en-US" altLang="zh-CN" sz="3200" b="1">
                <a:solidFill>
                  <a:srgbClr val="FF0000"/>
                </a:solidFill>
                <a:sym typeface="+mn-ea"/>
              </a:rPr>
              <a:t>1</a:t>
            </a:r>
            <a:r>
              <a:rPr sz="3200" b="1">
                <a:solidFill>
                  <a:srgbClr val="FF0000"/>
                </a:solidFill>
                <a:sym typeface="+mn-ea"/>
              </a:rPr>
              <a:t>卷）</a:t>
            </a:r>
            <a:endParaRPr lang="zh-CN" altLang="en-US" sz="3200"/>
          </a:p>
        </p:txBody>
      </p:sp>
      <p:sp>
        <p:nvSpPr>
          <p:cNvPr id="5" name="文本框 4"/>
          <p:cNvSpPr txBox="1"/>
          <p:nvPr/>
        </p:nvSpPr>
        <p:spPr>
          <a:xfrm>
            <a:off x="359410" y="4612640"/>
            <a:ext cx="11473815" cy="2245360"/>
          </a:xfrm>
          <a:prstGeom prst="rect">
            <a:avLst/>
          </a:prstGeom>
          <a:solidFill>
            <a:schemeClr val="bg1"/>
          </a:solidFill>
        </p:spPr>
        <p:txBody>
          <a:bodyPr wrap="square" rtlCol="0" anchor="t">
            <a:spAutoFit/>
          </a:bodyPr>
          <a:p>
            <a:pPr>
              <a:lnSpc>
                <a:spcPct val="100000"/>
              </a:lnSpc>
            </a:pPr>
            <a:r>
              <a:rPr lang="zh-CN" altLang="en-US" sz="2800">
                <a:sym typeface="+mn-ea"/>
              </a:rPr>
              <a:t>答：吸收水体和淤泥中的营养物质，</a:t>
            </a:r>
            <a:r>
              <a:rPr lang="zh-CN" altLang="en-US" sz="2800" b="1">
                <a:solidFill>
                  <a:srgbClr val="FF0000"/>
                </a:solidFill>
                <a:sym typeface="+mn-ea"/>
              </a:rPr>
              <a:t>减缓水体富营养化</a:t>
            </a:r>
            <a:r>
              <a:rPr lang="zh-CN" altLang="en-US" sz="2800">
                <a:sym typeface="+mn-ea"/>
              </a:rPr>
              <a:t>进程；吸收污染物（重金属等）, 起到净化水体、稳定</a:t>
            </a:r>
            <a:r>
              <a:rPr lang="zh-CN" altLang="en-US" sz="2800" b="1">
                <a:solidFill>
                  <a:srgbClr val="FF0000"/>
                </a:solidFill>
                <a:sym typeface="+mn-ea"/>
              </a:rPr>
              <a:t>水体自净能力</a:t>
            </a:r>
            <a:r>
              <a:rPr lang="zh-CN" altLang="en-US" sz="2800">
                <a:sym typeface="+mn-ea"/>
              </a:rPr>
              <a:t>的作用，提高水环境质量：为鸟类等多种动物 提供栖息地，维护</a:t>
            </a:r>
            <a:r>
              <a:rPr lang="zh-CN" altLang="en-US" sz="2800" b="1">
                <a:solidFill>
                  <a:srgbClr val="FF0000"/>
                </a:solidFill>
                <a:sym typeface="+mn-ea"/>
              </a:rPr>
              <a:t>生物多</a:t>
            </a:r>
            <a:r>
              <a:rPr lang="zh-CN" altLang="en-US" sz="2800">
                <a:sym typeface="+mn-ea"/>
              </a:rPr>
              <a:t>样性。 </a:t>
            </a:r>
            <a:endParaRPr lang="zh-CN" altLang="en-US" sz="2800"/>
          </a:p>
          <a:p>
            <a:pPr>
              <a:lnSpc>
                <a:spcPct val="100000"/>
              </a:lnSpc>
            </a:pPr>
            <a:r>
              <a:rPr lang="zh-CN" altLang="en-US" sz="2800">
                <a:sym typeface="+mn-ea"/>
              </a:rPr>
              <a:t>2.答：管护好芦苇，可维持芦苇对白洋淀</a:t>
            </a:r>
            <a:r>
              <a:rPr lang="zh-CN" altLang="en-US" sz="2800" b="1">
                <a:solidFill>
                  <a:srgbClr val="FF0000"/>
                </a:solidFill>
                <a:sym typeface="+mn-ea"/>
              </a:rPr>
              <a:t>水体的净化功能</a:t>
            </a:r>
            <a:r>
              <a:rPr lang="zh-CN" altLang="en-US" sz="2800">
                <a:sym typeface="+mn-ea"/>
              </a:rPr>
              <a:t>，利于改良水质，提高白洋淀 生态环境质量；收割芦苇，</a:t>
            </a:r>
            <a:r>
              <a:rPr lang="zh-CN" altLang="en-US" sz="2800" b="1">
                <a:solidFill>
                  <a:srgbClr val="FF0000"/>
                </a:solidFill>
                <a:sym typeface="+mn-ea"/>
              </a:rPr>
              <a:t>能减少芦苇倒伏、腐烂数量</a:t>
            </a:r>
            <a:endParaRPr lang="zh-CN" altLang="en-US" sz="2800" b="1">
              <a:solidFill>
                <a:srgbClr val="FF0000"/>
              </a:solidFill>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23825" y="433705"/>
            <a:ext cx="11657965" cy="4759325"/>
          </a:xfrm>
        </p:spPr>
        <p:txBody>
          <a:bodyPr/>
          <a:p>
            <a:pPr>
              <a:lnSpc>
                <a:spcPct val="100000"/>
              </a:lnSpc>
            </a:pPr>
            <a:r>
              <a:rPr lang="zh-CN" altLang="en-US" sz="2800"/>
              <a:t>“洪水一片天，枯水一条线”是鄱阳湖的真实写 照，“堑秋湖”是鄱阳湖区一种传统的捕鱼作业模式。渔民在湖滩筑堤，形成一个个碟形湖，以便秋季鄱阳 湖退水时截留更多的水和鱼。10 月份一些以水生动物为食物的侯鸟陆续迁入湖区越冬，渔民也开始在碟 形湖放水捕鱼，至次年 1 月，碟形湖水干鱼</a:t>
            </a:r>
            <a:r>
              <a:rPr sz="2800">
                <a:sym typeface="+mn-ea"/>
              </a:rPr>
              <a:t>尽</a:t>
            </a:r>
            <a:r>
              <a:rPr lang="zh-CN" altLang="en-US" sz="2800"/>
              <a:t>。3 月份侯鸟陆续迁离。  </a:t>
            </a:r>
            <a:endParaRPr lang="zh-CN" altLang="en-US" sz="2800"/>
          </a:p>
          <a:p>
            <a:pPr>
              <a:lnSpc>
                <a:spcPct val="100000"/>
              </a:lnSpc>
            </a:pPr>
            <a:r>
              <a:rPr lang="zh-CN" altLang="en-US" sz="2800"/>
              <a:t>分析“堑秋湖”捕鱼模式对鄱阳湖区候鸟越冬的积极和消极影响，并针对其消极影响提出改进建议。</a:t>
            </a:r>
            <a:endParaRPr lang="zh-CN" altLang="en-US" sz="2800"/>
          </a:p>
        </p:txBody>
      </p:sp>
      <p:sp>
        <p:nvSpPr>
          <p:cNvPr id="4" name="文本框 3"/>
          <p:cNvSpPr txBox="1"/>
          <p:nvPr/>
        </p:nvSpPr>
        <p:spPr>
          <a:xfrm>
            <a:off x="214630" y="3771900"/>
            <a:ext cx="11904980" cy="3107690"/>
          </a:xfrm>
          <a:prstGeom prst="rect">
            <a:avLst/>
          </a:prstGeom>
          <a:solidFill>
            <a:schemeClr val="bg1"/>
          </a:solidFill>
        </p:spPr>
        <p:txBody>
          <a:bodyPr wrap="square" rtlCol="0" anchor="t">
            <a:spAutoFit/>
          </a:bodyPr>
          <a:p>
            <a:r>
              <a:rPr lang="zh-CN" altLang="en-US" sz="2800" b="1">
                <a:solidFill>
                  <a:srgbClr val="FF0000"/>
                </a:solidFill>
              </a:rPr>
              <a:t>积极影响</a:t>
            </a:r>
            <a:r>
              <a:rPr lang="zh-CN" altLang="en-US" sz="2800"/>
              <a:t>：扩大了鄱阳湖区越冬候鸟觅食和栖息的范围。</a:t>
            </a:r>
            <a:endParaRPr lang="zh-CN" altLang="en-US" sz="2800"/>
          </a:p>
          <a:p>
            <a:r>
              <a:rPr lang="zh-CN" altLang="en-US" sz="2800" b="1">
                <a:solidFill>
                  <a:srgbClr val="FF0000"/>
                </a:solidFill>
              </a:rPr>
              <a:t>消极影响</a:t>
            </a:r>
            <a:r>
              <a:rPr lang="zh-CN" altLang="en-US" sz="2800"/>
              <a:t>：碟形湖水干鱼尽的时间早于候鸟迁离的时间，减少候鸟食物来源和缩小栖息地范围。</a:t>
            </a:r>
            <a:endParaRPr lang="zh-CN" altLang="en-US" sz="2800"/>
          </a:p>
          <a:p>
            <a:endParaRPr lang="zh-CN" altLang="en-US" sz="2800"/>
          </a:p>
          <a:p>
            <a:r>
              <a:rPr lang="zh-CN" altLang="en-US" sz="2800" b="1">
                <a:solidFill>
                  <a:srgbClr val="FF0000"/>
                </a:solidFill>
              </a:rPr>
              <a:t>改进建议</a:t>
            </a:r>
            <a:r>
              <a:rPr lang="zh-CN" altLang="en-US" sz="2800"/>
              <a:t>：采用分批次轮流放水，或延长放水时间，或只捕大鱼留下底水和小鱼等方式，以保证候鸟在迁离前有足够的食物和栖息地。依法对湖区生态环境进行保护，对渔民为护鸟而产生的经济损失给予适当补贴</a:t>
            </a:r>
            <a:endParaRPr lang="zh-CN" altLang="en-US"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17500" y="347345"/>
            <a:ext cx="11711940" cy="4759325"/>
          </a:xfrm>
        </p:spPr>
        <p:txBody>
          <a:bodyPr>
            <a:noAutofit/>
          </a:bodyPr>
          <a:p>
            <a:pPr>
              <a:lnSpc>
                <a:spcPct val="100000"/>
              </a:lnSpc>
            </a:pPr>
            <a:r>
              <a:rPr lang="zh-CN" altLang="en-US" sz="2800"/>
              <a:t>“装配式”建筑方式类似于“搭积木”一样建2018年高考地理试题分项版解析专题15环境保护造房子，即将梁、柱、墙板、阳台、楼梯等部件设计成一系列的模块，在工厂里制作好，然后运到建筑施工现场进行拼装。而传统建筑施工中，则是把钢筋、水泥、沙石、混凝土等建筑材料直接运至建筑现场进行施工。</a:t>
            </a:r>
            <a:endParaRPr lang="zh-CN" altLang="en-US" sz="2800"/>
          </a:p>
          <a:p>
            <a:pPr>
              <a:lnSpc>
                <a:spcPct val="100000"/>
              </a:lnSpc>
            </a:pPr>
            <a:endParaRPr lang="zh-CN" altLang="en-US" sz="2800"/>
          </a:p>
          <a:p>
            <a:pPr>
              <a:lnSpc>
                <a:spcPct val="100000"/>
              </a:lnSpc>
            </a:pPr>
            <a:r>
              <a:rPr lang="zh-CN" altLang="en-US" sz="2800"/>
              <a:t>从环境保护角度，说明采用“装配式”建筑方式的优点</a:t>
            </a:r>
            <a:endParaRPr lang="zh-CN" altLang="en-US" sz="2800"/>
          </a:p>
        </p:txBody>
      </p:sp>
      <p:sp>
        <p:nvSpPr>
          <p:cNvPr id="4" name="文本框 3"/>
          <p:cNvSpPr txBox="1"/>
          <p:nvPr/>
        </p:nvSpPr>
        <p:spPr>
          <a:xfrm>
            <a:off x="579755" y="4171315"/>
            <a:ext cx="10688320" cy="2245360"/>
          </a:xfrm>
          <a:prstGeom prst="rect">
            <a:avLst/>
          </a:prstGeom>
          <a:solidFill>
            <a:schemeClr val="bg1"/>
          </a:solidFill>
        </p:spPr>
        <p:txBody>
          <a:bodyPr wrap="square" rtlCol="0" anchor="t">
            <a:spAutoFit/>
          </a:bodyPr>
          <a:p>
            <a:r>
              <a:rPr lang="zh-CN" altLang="en-US" sz="2800"/>
              <a:t>【答案】 在</a:t>
            </a:r>
            <a:r>
              <a:rPr lang="zh-CN" altLang="en-US" sz="2800">
                <a:solidFill>
                  <a:srgbClr val="FF0000"/>
                </a:solidFill>
              </a:rPr>
              <a:t>工厂里进行集中</a:t>
            </a:r>
            <a:r>
              <a:rPr lang="zh-CN" altLang="en-US" sz="2800"/>
              <a:t>生产建筑的部件（部品），可减少</a:t>
            </a:r>
            <a:r>
              <a:rPr lang="zh-CN" altLang="en-US" sz="2800">
                <a:solidFill>
                  <a:srgbClr val="FF0000"/>
                </a:solidFill>
              </a:rPr>
              <a:t>扬（灰）尘和废水排放</a:t>
            </a:r>
            <a:r>
              <a:rPr lang="zh-CN" altLang="en-US" sz="2800"/>
              <a:t>，降低</a:t>
            </a:r>
            <a:r>
              <a:rPr lang="zh-CN" altLang="en-US" sz="2800">
                <a:solidFill>
                  <a:srgbClr val="FF0000"/>
                </a:solidFill>
              </a:rPr>
              <a:t>噪声污染</a:t>
            </a:r>
            <a:r>
              <a:rPr lang="zh-CN" altLang="en-US" sz="2800"/>
              <a:t>，降低能耗。（5分）可减少现场施工过程中产生的</a:t>
            </a:r>
            <a:r>
              <a:rPr lang="zh-CN" altLang="en-US" sz="2800" b="1">
                <a:solidFill>
                  <a:srgbClr val="FF0000"/>
                </a:solidFill>
              </a:rPr>
              <a:t>建筑废弃物</a:t>
            </a:r>
            <a:r>
              <a:rPr lang="zh-CN" altLang="en-US" sz="2800"/>
              <a:t>，以及减少废弃物对周边</a:t>
            </a:r>
            <a:r>
              <a:rPr lang="zh-CN" altLang="en-US" sz="2800" b="1">
                <a:solidFill>
                  <a:srgbClr val="FF0000"/>
                </a:solidFill>
              </a:rPr>
              <a:t>土地的占用</a:t>
            </a:r>
            <a:r>
              <a:rPr lang="zh-CN" altLang="en-US" sz="2800"/>
              <a:t>。（3分）</a:t>
            </a:r>
            <a:r>
              <a:rPr lang="zh-CN" altLang="en-US" sz="2800" b="1">
                <a:solidFill>
                  <a:srgbClr val="FF0000"/>
                </a:solidFill>
              </a:rPr>
              <a:t>运输装卸过程中</a:t>
            </a:r>
            <a:r>
              <a:rPr lang="zh-CN" altLang="en-US" sz="2800"/>
              <a:t>，散落少，污染小。（2分）（其他合理答案酌情评分，但本题总分不得超过10分。）</a:t>
            </a:r>
            <a:endParaRPr lang="zh-CN" altLang="en-US"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509325"/>
            <a:ext cx="10969200" cy="4759200"/>
          </a:xfrm>
        </p:spPr>
        <p:txBody>
          <a:bodyPr/>
          <a:p>
            <a:r>
              <a:rPr lang="zh-CN" altLang="en-US" sz="2800"/>
              <a:t>44．[地理——选修6：环境保护]（10分）(2017年全国1卷）</a:t>
            </a:r>
            <a:endParaRPr lang="zh-CN" altLang="en-US" sz="2800"/>
          </a:p>
          <a:p>
            <a:r>
              <a:rPr lang="zh-CN" altLang="en-US" sz="2800"/>
              <a:t>干旱区的柽柳为耐旱灌木，侧向枝条多，种子多，不易发生病虫害，移栽易成活，近年来，某东北林区的公路绿化中引种了柽柳，生长良好，然而不久，在公路两侧的天然林中，发现了柽柳幼苗。</a:t>
            </a:r>
            <a:endParaRPr lang="zh-CN" altLang="en-US" sz="2800"/>
          </a:p>
          <a:p>
            <a:r>
              <a:rPr lang="zh-CN" altLang="en-US" sz="2800"/>
              <a:t>分析该林区潜在的柽柳入侵天然林的危害。</a:t>
            </a:r>
            <a:endParaRPr lang="zh-CN" altLang="en-US" sz="2800"/>
          </a:p>
        </p:txBody>
      </p:sp>
      <p:sp>
        <p:nvSpPr>
          <p:cNvPr id="5" name="文本框 4"/>
          <p:cNvSpPr txBox="1"/>
          <p:nvPr/>
        </p:nvSpPr>
        <p:spPr>
          <a:xfrm>
            <a:off x="838835" y="4346575"/>
            <a:ext cx="9707245" cy="1814830"/>
          </a:xfrm>
          <a:prstGeom prst="rect">
            <a:avLst/>
          </a:prstGeom>
          <a:solidFill>
            <a:schemeClr val="bg1"/>
          </a:solidFill>
        </p:spPr>
        <p:txBody>
          <a:bodyPr wrap="square" rtlCol="0" anchor="t">
            <a:spAutoFit/>
          </a:bodyPr>
          <a:p>
            <a:r>
              <a:rPr lang="zh-CN" altLang="en-US" sz="2800"/>
              <a:t>【答案】柽柳</a:t>
            </a:r>
            <a:r>
              <a:rPr lang="zh-CN" altLang="en-US" sz="2800" b="1">
                <a:solidFill>
                  <a:srgbClr val="FF0000"/>
                </a:solidFill>
              </a:rPr>
              <a:t>种子多</a:t>
            </a:r>
            <a:r>
              <a:rPr lang="zh-CN" altLang="en-US" sz="2800"/>
              <a:t>，繁殖快（易扩散），侵占其他植物的</a:t>
            </a:r>
            <a:r>
              <a:rPr lang="zh-CN" altLang="en-US" sz="2800" b="1">
                <a:solidFill>
                  <a:srgbClr val="FF0000"/>
                </a:solidFill>
              </a:rPr>
              <a:t>生存空间</a:t>
            </a:r>
            <a:r>
              <a:rPr lang="zh-CN" altLang="en-US" sz="2800"/>
              <a:t>；</a:t>
            </a:r>
            <a:r>
              <a:rPr lang="zh-CN" altLang="en-US" sz="2800" b="1">
                <a:solidFill>
                  <a:srgbClr val="FF0000"/>
                </a:solidFill>
              </a:rPr>
              <a:t>侧向枝条多</a:t>
            </a:r>
            <a:r>
              <a:rPr lang="zh-CN" altLang="en-US" sz="2800"/>
              <a:t>，妨碍</a:t>
            </a:r>
            <a:r>
              <a:rPr lang="zh-CN" altLang="en-US" sz="2800" b="1">
                <a:solidFill>
                  <a:srgbClr val="FF0000"/>
                </a:solidFill>
              </a:rPr>
              <a:t>其他乔木幼苗的生长</a:t>
            </a:r>
            <a:r>
              <a:rPr lang="zh-CN" altLang="en-US" sz="2800"/>
              <a:t>，导致森林结构变化（乔木林向灌木林演化）。</a:t>
            </a:r>
            <a:r>
              <a:rPr lang="zh-CN" altLang="en-US" sz="2800" b="1">
                <a:solidFill>
                  <a:srgbClr val="FF0000"/>
                </a:solidFill>
              </a:rPr>
              <a:t>破坏食物链，减少植食动物数量</a:t>
            </a:r>
            <a:r>
              <a:rPr lang="zh-CN" altLang="en-US" sz="2800"/>
              <a:t>。</a:t>
            </a:r>
            <a:endParaRPr lang="zh-CN" altLang="en-US" sz="2800"/>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369625"/>
            <a:ext cx="10969200" cy="4759200"/>
          </a:xfrm>
        </p:spPr>
        <p:txBody>
          <a:bodyPr/>
          <a:p>
            <a:r>
              <a:rPr lang="zh-CN" altLang="en-US" sz="2800"/>
              <a:t>44.[地理——选修6：环境保护]（10分）（2017年全国2卷）</a:t>
            </a:r>
            <a:endParaRPr lang="zh-CN" altLang="en-US" sz="2800"/>
          </a:p>
          <a:p>
            <a:r>
              <a:rPr lang="zh-CN" altLang="en-US" sz="2800"/>
              <a:t>我国南方红壤丘陵地区因受人为干扰，地表植被遭到破坏，土壤侵蚀严重，出现“红色荒漠”（图8）.为治理这一环境问题，20世纪80年代，当地采用仍共种植松树和自然恢复等方式造林育林，形成了不同的植被景观。</a:t>
            </a:r>
            <a:endParaRPr lang="zh-CN" altLang="en-US" sz="2800"/>
          </a:p>
        </p:txBody>
      </p:sp>
      <p:pic>
        <p:nvPicPr>
          <p:cNvPr id="4" name="图片 2"/>
          <p:cNvPicPr>
            <a:picLocks noChangeAspect="1"/>
          </p:cNvPicPr>
          <p:nvPr/>
        </p:nvPicPr>
        <p:blipFill>
          <a:blip r:embed="rId1"/>
          <a:stretch>
            <a:fillRect/>
          </a:stretch>
        </p:blipFill>
        <p:spPr>
          <a:xfrm>
            <a:off x="6038215" y="3391535"/>
            <a:ext cx="5212715" cy="2969260"/>
          </a:xfrm>
          <a:prstGeom prst="rect">
            <a:avLst/>
          </a:prstGeom>
          <a:noFill/>
          <a:ln>
            <a:noFill/>
          </a:ln>
        </p:spPr>
      </p:pic>
      <p:sp>
        <p:nvSpPr>
          <p:cNvPr id="101" name="文本框 100"/>
          <p:cNvSpPr txBox="1"/>
          <p:nvPr/>
        </p:nvSpPr>
        <p:spPr>
          <a:xfrm>
            <a:off x="95885" y="3625850"/>
            <a:ext cx="6104255" cy="953135"/>
          </a:xfrm>
          <a:prstGeom prst="rect">
            <a:avLst/>
          </a:prstGeom>
          <a:noFill/>
          <a:ln w="9525">
            <a:noFill/>
          </a:ln>
        </p:spPr>
        <p:txBody>
          <a:bodyPr wrap="square">
            <a:spAutoFit/>
          </a:bodyPr>
          <a:p>
            <a:pPr indent="266700"/>
            <a:r>
              <a:rPr lang="zh-CN" sz="2800" b="0">
                <a:latin typeface="Times New Roman" panose="02020603050405020304" charset="0"/>
                <a:ea typeface="宋体" panose="02010600030101010101" pitchFamily="2" charset="-122"/>
              </a:rPr>
              <a:t>分析自然恢复的次生林比人工松林防水土流失效果更好的原因</a:t>
            </a:r>
            <a:r>
              <a:rPr lang="zh-CN" sz="1050" b="0">
                <a:latin typeface="Times New Roman" panose="02020603050405020304" charset="0"/>
                <a:ea typeface="宋体" panose="02010600030101010101" pitchFamily="2" charset="-122"/>
              </a:rPr>
              <a:t>。</a:t>
            </a:r>
            <a:endParaRPr lang="zh-CN" altLang="en-US"/>
          </a:p>
        </p:txBody>
      </p:sp>
      <p:sp>
        <p:nvSpPr>
          <p:cNvPr id="5" name="文本框 4"/>
          <p:cNvSpPr txBox="1"/>
          <p:nvPr/>
        </p:nvSpPr>
        <p:spPr>
          <a:xfrm>
            <a:off x="95885" y="4816475"/>
            <a:ext cx="8877935" cy="1814830"/>
          </a:xfrm>
          <a:prstGeom prst="rect">
            <a:avLst/>
          </a:prstGeom>
          <a:solidFill>
            <a:schemeClr val="bg1"/>
          </a:solidFill>
        </p:spPr>
        <p:txBody>
          <a:bodyPr wrap="square" rtlCol="0" anchor="t">
            <a:spAutoFit/>
          </a:bodyPr>
          <a:p>
            <a:r>
              <a:rPr lang="zh-CN" altLang="en-US" sz="2800"/>
              <a:t>【答案】植被</a:t>
            </a:r>
            <a:r>
              <a:rPr lang="zh-CN" altLang="en-US" sz="2800">
                <a:solidFill>
                  <a:srgbClr val="FF0000"/>
                </a:solidFill>
              </a:rPr>
              <a:t>结构更复杂</a:t>
            </a:r>
            <a:r>
              <a:rPr lang="zh-CN" altLang="en-US" sz="2800"/>
              <a:t>，</a:t>
            </a:r>
            <a:r>
              <a:rPr lang="zh-CN" altLang="en-US" sz="2800">
                <a:solidFill>
                  <a:srgbClr val="FF0000"/>
                </a:solidFill>
              </a:rPr>
              <a:t>截留降水</a:t>
            </a:r>
            <a:r>
              <a:rPr lang="zh-CN" altLang="en-US" sz="2800"/>
              <a:t>效果更好；地表植被更丰富，</a:t>
            </a:r>
            <a:r>
              <a:rPr lang="zh-CN" altLang="en-US" sz="2800" b="1">
                <a:solidFill>
                  <a:srgbClr val="FF0000"/>
                </a:solidFill>
              </a:rPr>
              <a:t>延缓地表径流汇流速度</a:t>
            </a:r>
            <a:r>
              <a:rPr lang="zh-CN" altLang="en-US" sz="2800"/>
              <a:t>，地表水</a:t>
            </a:r>
            <a:r>
              <a:rPr lang="zh-CN" altLang="en-US" sz="2800">
                <a:solidFill>
                  <a:srgbClr val="FF0000"/>
                </a:solidFill>
              </a:rPr>
              <a:t>下渗作用更强</a:t>
            </a:r>
            <a:r>
              <a:rPr lang="zh-CN" altLang="en-US" sz="2800"/>
              <a:t>，涵养水源效果；</a:t>
            </a:r>
            <a:r>
              <a:rPr lang="zh-CN" altLang="en-US" sz="2800" b="1">
                <a:solidFill>
                  <a:srgbClr val="FF0000"/>
                </a:solidFill>
              </a:rPr>
              <a:t>地下根系</a:t>
            </a:r>
            <a:r>
              <a:rPr lang="zh-CN" altLang="en-US" sz="2800"/>
              <a:t>更发达，固土能力更强；</a:t>
            </a:r>
            <a:r>
              <a:rPr lang="zh-CN" altLang="en-US" sz="2800" b="1">
                <a:solidFill>
                  <a:srgbClr val="FF0000"/>
                </a:solidFill>
              </a:rPr>
              <a:t>植被多样性</a:t>
            </a:r>
            <a:r>
              <a:rPr lang="zh-CN" altLang="en-US" sz="2800"/>
              <a:t>更好，水土保持更稳定。</a:t>
            </a:r>
            <a:endParaRPr lang="zh-CN" altLang="en-US" sz="2800"/>
          </a:p>
        </p:txBody>
      </p:sp>
    </p:spTree>
    <p:custDataLst>
      <p:tags r:id="rId2"/>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1575" y="875720"/>
            <a:ext cx="10969200" cy="4759200"/>
          </a:xfrm>
        </p:spPr>
        <p:txBody>
          <a:bodyPr/>
          <a:p>
            <a:r>
              <a:rPr lang="zh-CN" altLang="en-US"/>
              <a:t>【2017全国卷Ⅲ】43．[地理——选修6：环境保护]（10分）</a:t>
            </a:r>
            <a:endParaRPr lang="zh-CN" altLang="en-US"/>
          </a:p>
          <a:p>
            <a:endParaRPr lang="zh-CN" altLang="en-US"/>
          </a:p>
          <a:p>
            <a:r>
              <a:rPr lang="zh-CN" altLang="en-US" sz="2800"/>
              <a:t>人们受经济利益驱动，砍伐热带雨林，种植橡胶、油棕等热带经济作物。观测发现，在一些地区，人工种植的橡胶林内湿度明显低于雨林。</a:t>
            </a:r>
            <a:endParaRPr lang="zh-CN" altLang="en-US" sz="2800"/>
          </a:p>
          <a:p>
            <a:r>
              <a:rPr lang="zh-CN" altLang="en-US" sz="2800"/>
              <a:t>分析这些地区人工种植的橡胶林比雨林湿度低的原因。</a:t>
            </a:r>
            <a:endParaRPr lang="zh-CN" altLang="en-US" sz="2800"/>
          </a:p>
        </p:txBody>
      </p:sp>
      <p:sp>
        <p:nvSpPr>
          <p:cNvPr id="4" name="文本框 3"/>
          <p:cNvSpPr txBox="1"/>
          <p:nvPr/>
        </p:nvSpPr>
        <p:spPr>
          <a:xfrm>
            <a:off x="611505" y="4692015"/>
            <a:ext cx="10063480" cy="1383665"/>
          </a:xfrm>
          <a:prstGeom prst="rect">
            <a:avLst/>
          </a:prstGeom>
          <a:solidFill>
            <a:schemeClr val="bg1"/>
          </a:solidFill>
        </p:spPr>
        <p:txBody>
          <a:bodyPr wrap="square" rtlCol="0" anchor="t">
            <a:spAutoFit/>
          </a:bodyPr>
          <a:p>
            <a:r>
              <a:rPr lang="zh-CN" altLang="en-US" sz="2800"/>
              <a:t>（天然林层次丰富，林冠密度高，）人工种植的橡胶林层次单一，林冠密度较低，</a:t>
            </a:r>
            <a:r>
              <a:rPr lang="zh-CN" altLang="en-US" sz="2800" b="1">
                <a:solidFill>
                  <a:srgbClr val="FF0000"/>
                </a:solidFill>
              </a:rPr>
              <a:t>截留的降水量</a:t>
            </a:r>
            <a:r>
              <a:rPr lang="zh-CN" altLang="en-US" sz="2800"/>
              <a:t>较少。地表（缺乏草本、灌木等的保护，）</a:t>
            </a:r>
            <a:r>
              <a:rPr lang="zh-CN" altLang="en-US" sz="2800" b="1">
                <a:solidFill>
                  <a:srgbClr val="FF0000"/>
                </a:solidFill>
              </a:rPr>
              <a:t>水分易散失</a:t>
            </a:r>
            <a:r>
              <a:rPr lang="zh-CN" altLang="en-US" sz="2800"/>
              <a:t>。土壤裸露，</a:t>
            </a:r>
            <a:r>
              <a:rPr lang="zh-CN" altLang="en-US" sz="2800" b="1">
                <a:solidFill>
                  <a:srgbClr val="FF0000"/>
                </a:solidFill>
              </a:rPr>
              <a:t>土壤蓄水能力较低</a:t>
            </a:r>
            <a:r>
              <a:rPr lang="zh-CN" altLang="en-US" sz="2800"/>
              <a:t>。</a:t>
            </a:r>
            <a:endParaRPr lang="zh-CN" altLang="en-US"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77235" y="240085"/>
            <a:ext cx="10969200" cy="4759200"/>
          </a:xfrm>
        </p:spPr>
        <p:txBody>
          <a:bodyPr/>
          <a:p>
            <a:r>
              <a:rPr lang="zh-CN" altLang="en-US" sz="2800"/>
              <a:t>目前，野味市场被认为是新型冠快肺炎疫情的重要源头之一。据参与野生动物保护志愿者介绍，盗猎野生动物如今已形成有规模的产业链，非法盗猎者通常会将野生动物卖给养殖场或有经营许可证的商家，再由养殖场或商家以合法名义对外出售。</a:t>
            </a:r>
            <a:endParaRPr lang="zh-CN" altLang="en-US" sz="2800"/>
          </a:p>
          <a:p>
            <a:r>
              <a:rPr lang="zh-CN" altLang="en-US" sz="2800"/>
              <a:t>简述非法盗猎、销售野生动物行为的危害及防治措施。</a:t>
            </a:r>
            <a:endParaRPr lang="zh-CN" altLang="en-US" sz="2800"/>
          </a:p>
        </p:txBody>
      </p:sp>
      <p:sp>
        <p:nvSpPr>
          <p:cNvPr id="101" name="文本框 100"/>
          <p:cNvSpPr txBox="1"/>
          <p:nvPr/>
        </p:nvSpPr>
        <p:spPr>
          <a:xfrm>
            <a:off x="333375" y="3421380"/>
            <a:ext cx="10351135" cy="3107690"/>
          </a:xfrm>
          <a:prstGeom prst="rect">
            <a:avLst/>
          </a:prstGeom>
          <a:solidFill>
            <a:schemeClr val="bg1"/>
          </a:solidFill>
          <a:ln w="9525">
            <a:noFill/>
          </a:ln>
        </p:spPr>
        <p:txBody>
          <a:bodyPr wrap="square">
            <a:spAutoFit/>
          </a:bodyPr>
          <a:p>
            <a:pPr indent="203200"/>
            <a:r>
              <a:rPr lang="zh-CN" sz="2800" b="1">
                <a:solidFill>
                  <a:srgbClr val="FF0000"/>
                </a:solidFill>
                <a:ea typeface="宋体" panose="02010600030101010101" pitchFamily="2" charset="-122"/>
              </a:rPr>
              <a:t>危害</a:t>
            </a:r>
            <a:r>
              <a:rPr lang="zh-CN" sz="2800" b="0">
                <a:ea typeface="宋体" panose="02010600030101010101" pitchFamily="2" charset="-122"/>
                <a:cs typeface="Times New Roman" panose="02020603050405020304" charset="0"/>
              </a:rPr>
              <a:t>:易导致生态失衡、生物多样性减少、物种灭绝、疾病传播等。 (4分)</a:t>
            </a:r>
            <a:endParaRPr lang="zh-CN" sz="2800" b="0">
              <a:ea typeface="宋体" panose="02010600030101010101" pitchFamily="2" charset="-122"/>
            </a:endParaRPr>
          </a:p>
          <a:p>
            <a:pPr indent="203200"/>
            <a:r>
              <a:rPr lang="zh-CN" sz="2800" b="1">
                <a:solidFill>
                  <a:srgbClr val="FF0000"/>
                </a:solidFill>
                <a:ea typeface="宋体" panose="02010600030101010101" pitchFamily="2" charset="-122"/>
              </a:rPr>
              <a:t>措施</a:t>
            </a:r>
            <a:r>
              <a:rPr lang="zh-CN" sz="2800" b="0">
                <a:ea typeface="宋体" panose="02010600030101010101" pitchFamily="2" charset="-122"/>
                <a:cs typeface="Times New Roman" panose="02020603050405020304" charset="0"/>
              </a:rPr>
              <a:t>:加强和扩大野生动物保护宣传，提高社会</a:t>
            </a:r>
            <a:r>
              <a:rPr lang="zh-CN" sz="2800" b="1">
                <a:solidFill>
                  <a:srgbClr val="FF0000"/>
                </a:solidFill>
                <a:ea typeface="宋体" panose="02010600030101010101" pitchFamily="2" charset="-122"/>
                <a:cs typeface="Times New Roman" panose="02020603050405020304" charset="0"/>
              </a:rPr>
              <a:t>公众</a:t>
            </a:r>
            <a:r>
              <a:rPr lang="zh-CN" sz="2800" b="0">
                <a:ea typeface="宋体" panose="02010600030101010101" pitchFamily="2" charset="-122"/>
                <a:cs typeface="Times New Roman" panose="02020603050405020304" charset="0"/>
              </a:rPr>
              <a:t>保护野生动物的</a:t>
            </a:r>
            <a:r>
              <a:rPr lang="zh-CN" sz="2800" b="1">
                <a:solidFill>
                  <a:srgbClr val="FF0000"/>
                </a:solidFill>
                <a:ea typeface="宋体" panose="02010600030101010101" pitchFamily="2" charset="-122"/>
                <a:cs typeface="Times New Roman" panose="02020603050405020304" charset="0"/>
              </a:rPr>
              <a:t>意识</a:t>
            </a:r>
            <a:r>
              <a:rPr lang="zh-CN" sz="2800" b="0">
                <a:ea typeface="宋体" panose="02010600030101010101" pitchFamily="2" charset="-122"/>
                <a:cs typeface="Times New Roman" panose="02020603050405020304" charset="0"/>
              </a:rPr>
              <a:t>，全民参与打击违法行为；加大打击和</a:t>
            </a:r>
            <a:r>
              <a:rPr lang="zh-CN" sz="2800" b="1">
                <a:solidFill>
                  <a:srgbClr val="FF0000"/>
                </a:solidFill>
                <a:ea typeface="宋体" panose="02010600030101010101" pitchFamily="2" charset="-122"/>
                <a:cs typeface="Times New Roman" panose="02020603050405020304" charset="0"/>
              </a:rPr>
              <a:t>执法力度</a:t>
            </a:r>
            <a:r>
              <a:rPr lang="zh-CN" sz="2800" b="0">
                <a:ea typeface="宋体" panose="02010600030101010101" pitchFamily="2" charset="-122"/>
                <a:cs typeface="Times New Roman" panose="02020603050405020304" charset="0"/>
              </a:rPr>
              <a:t>，加大处罚力度；健全和完善</a:t>
            </a:r>
            <a:r>
              <a:rPr lang="zh-CN" sz="2800" b="1">
                <a:solidFill>
                  <a:srgbClr val="FF0000"/>
                </a:solidFill>
                <a:ea typeface="宋体" panose="02010600030101010101" pitchFamily="2" charset="-122"/>
                <a:cs typeface="Times New Roman" panose="02020603050405020304" charset="0"/>
              </a:rPr>
              <a:t>《野生动物保护法》</a:t>
            </a:r>
            <a:r>
              <a:rPr lang="zh-CN" sz="2800" b="0">
                <a:ea typeface="宋体" panose="02010600030101010101" pitchFamily="2" charset="-122"/>
                <a:cs typeface="Times New Roman" panose="02020603050405020304" charset="0"/>
              </a:rPr>
              <a:t>，禁止滥捕猎杀、交易野生动物:加强对互联网的管理，全面清理网上非法贩卖野生动物的信息；集中清理整顿非法经营市场。(6 分，答对三点即可)</a:t>
            </a:r>
            <a:endParaRPr lang="zh-CN" altLang="en-US"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blinds(horizontal)">
                                      <p:cBhvr>
                                        <p:cTn id="7"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71545" y="552505"/>
            <a:ext cx="10969200" cy="4759200"/>
          </a:xfrm>
        </p:spPr>
        <p:txBody>
          <a:bodyPr/>
          <a:p>
            <a:pPr>
              <a:lnSpc>
                <a:spcPct val="100000"/>
              </a:lnSpc>
            </a:pPr>
            <a:r>
              <a:rPr lang="zh-CN" altLang="en-US" sz="2800"/>
              <a:t>新华社北京2月5日电   近日，中共中央办公厅、国务院办公厅印发了《农村人居环境整治三年行动方案》。其中指出，改善农村人居环境，建设美丽宜居乡村，是实施乡村振兴战略的一项重要任务。近年来，农村人居环境建设取得显著成效，同时，我国农村人居环境状况很不平衡，脏乱差问题在一些地区还比较突出，与全面建成小康社会要求和农民群众期盼还有较大差距，仍然是经济社会发展的突出短板。</a:t>
            </a:r>
            <a:endParaRPr lang="zh-CN" altLang="en-US" sz="2800"/>
          </a:p>
        </p:txBody>
      </p:sp>
      <p:sp>
        <p:nvSpPr>
          <p:cNvPr id="101" name="文本框 100"/>
          <p:cNvSpPr txBox="1"/>
          <p:nvPr/>
        </p:nvSpPr>
        <p:spPr>
          <a:xfrm>
            <a:off x="1175385" y="4154170"/>
            <a:ext cx="8969375" cy="953135"/>
          </a:xfrm>
          <a:prstGeom prst="rect">
            <a:avLst/>
          </a:prstGeom>
          <a:noFill/>
          <a:ln w="9525">
            <a:noFill/>
          </a:ln>
        </p:spPr>
        <p:txBody>
          <a:bodyPr wrap="square">
            <a:spAutoFit/>
          </a:bodyPr>
          <a:p>
            <a:pPr indent="0"/>
            <a:r>
              <a:rPr lang="zh-CN" sz="2800" b="0">
                <a:solidFill>
                  <a:srgbClr val="000000"/>
                </a:solidFill>
                <a:ea typeface="宋体" panose="02010600030101010101" pitchFamily="2" charset="-122"/>
              </a:rPr>
              <a:t>为整治农村人居环境，提升农村人居环境水平，请你提出合理的措施</a:t>
            </a:r>
            <a:endParaRPr lang="zh-CN" altLang="en-US" sz="2800"/>
          </a:p>
        </p:txBody>
      </p:sp>
      <p:sp>
        <p:nvSpPr>
          <p:cNvPr id="4" name="文本框 3"/>
          <p:cNvSpPr txBox="1"/>
          <p:nvPr/>
        </p:nvSpPr>
        <p:spPr>
          <a:xfrm>
            <a:off x="452120" y="5107305"/>
            <a:ext cx="10631170" cy="1814830"/>
          </a:xfrm>
          <a:prstGeom prst="rect">
            <a:avLst/>
          </a:prstGeom>
          <a:solidFill>
            <a:schemeClr val="bg1"/>
          </a:solidFill>
          <a:ln w="9525">
            <a:noFill/>
          </a:ln>
        </p:spPr>
        <p:txBody>
          <a:bodyPr wrap="square">
            <a:spAutoFit/>
          </a:bodyPr>
          <a:p>
            <a:pPr indent="0"/>
            <a:r>
              <a:rPr lang="zh-CN" sz="2800" b="0">
                <a:solidFill>
                  <a:srgbClr val="000000"/>
                </a:solidFill>
                <a:ea typeface="宋体" panose="02010600030101010101" pitchFamily="2" charset="-122"/>
              </a:rPr>
              <a:t>推进农村</a:t>
            </a:r>
            <a:r>
              <a:rPr lang="zh-CN" sz="2800" b="0">
                <a:solidFill>
                  <a:srgbClr val="FF0000"/>
                </a:solidFill>
                <a:ea typeface="宋体" panose="02010600030101010101" pitchFamily="2" charset="-122"/>
              </a:rPr>
              <a:t>生活垃圾治理</a:t>
            </a:r>
            <a:r>
              <a:rPr lang="zh-CN" sz="2800" b="0">
                <a:solidFill>
                  <a:srgbClr val="000000"/>
                </a:solidFill>
                <a:ea typeface="宋体" panose="02010600030101010101" pitchFamily="2" charset="-122"/>
              </a:rPr>
              <a:t>；开展</a:t>
            </a:r>
            <a:r>
              <a:rPr lang="zh-CN" sz="2800" b="1">
                <a:solidFill>
                  <a:srgbClr val="FF0000"/>
                </a:solidFill>
                <a:ea typeface="宋体" panose="02010600030101010101" pitchFamily="2" charset="-122"/>
              </a:rPr>
              <a:t>厕所粪污治理</a:t>
            </a:r>
            <a:r>
              <a:rPr lang="zh-CN" sz="2800" b="0">
                <a:solidFill>
                  <a:srgbClr val="000000"/>
                </a:solidFill>
                <a:ea typeface="宋体" panose="02010600030101010101" pitchFamily="2" charset="-122"/>
              </a:rPr>
              <a:t>；推进农村</a:t>
            </a:r>
            <a:r>
              <a:rPr lang="zh-CN" sz="2800" b="1">
                <a:solidFill>
                  <a:srgbClr val="FF0000"/>
                </a:solidFill>
                <a:ea typeface="宋体" panose="02010600030101010101" pitchFamily="2" charset="-122"/>
              </a:rPr>
              <a:t>生活污水治理</a:t>
            </a:r>
            <a:r>
              <a:rPr lang="zh-CN" sz="2800" b="0">
                <a:solidFill>
                  <a:srgbClr val="000000"/>
                </a:solidFill>
                <a:ea typeface="宋体" panose="02010600030101010101" pitchFamily="2" charset="-122"/>
              </a:rPr>
              <a:t>；加强农村</a:t>
            </a:r>
            <a:r>
              <a:rPr lang="zh-CN" sz="2800" b="1">
                <a:solidFill>
                  <a:srgbClr val="FF0000"/>
                </a:solidFill>
                <a:ea typeface="宋体" panose="02010600030101010101" pitchFamily="2" charset="-122"/>
              </a:rPr>
              <a:t>基础设施建设</a:t>
            </a:r>
            <a:r>
              <a:rPr lang="zh-CN" sz="2800" b="0">
                <a:solidFill>
                  <a:srgbClr val="000000"/>
                </a:solidFill>
                <a:ea typeface="宋体" panose="02010600030101010101" pitchFamily="2" charset="-122"/>
              </a:rPr>
              <a:t>；加强村庄</a:t>
            </a:r>
            <a:r>
              <a:rPr lang="zh-CN" sz="2800" b="1">
                <a:solidFill>
                  <a:srgbClr val="FF0000"/>
                </a:solidFill>
                <a:ea typeface="宋体" panose="02010600030101010101" pitchFamily="2" charset="-122"/>
              </a:rPr>
              <a:t>规划管理</a:t>
            </a:r>
            <a:r>
              <a:rPr lang="zh-CN" sz="2800" b="0">
                <a:solidFill>
                  <a:srgbClr val="000000"/>
                </a:solidFill>
                <a:ea typeface="宋体" panose="02010600030101010101" pitchFamily="2" charset="-122"/>
              </a:rPr>
              <a:t>；建立完善村规民约；提高农村</a:t>
            </a:r>
            <a:r>
              <a:rPr lang="zh-CN" sz="2800" b="1">
                <a:solidFill>
                  <a:srgbClr val="FF0000"/>
                </a:solidFill>
                <a:ea typeface="宋体" panose="02010600030101010101" pitchFamily="2" charset="-122"/>
              </a:rPr>
              <a:t>文明健康意识</a:t>
            </a:r>
            <a:r>
              <a:rPr lang="zh-CN" sz="2800" b="0">
                <a:solidFill>
                  <a:srgbClr val="000000"/>
                </a:solidFill>
                <a:ea typeface="宋体" panose="02010600030101010101" pitchFamily="2" charset="-122"/>
              </a:rPr>
              <a:t>；加大政府投入；调动社会力量积极参与。</a:t>
            </a:r>
            <a:endParaRPr lang="zh-CN" altLang="en-US"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52" name="Picture 3" descr="E:\新建文件夹 (2)\图片\命题点1.TIF"/>
          <p:cNvPicPr>
            <a:picLocks noChangeAspect="1"/>
          </p:cNvPicPr>
          <p:nvPr/>
        </p:nvPicPr>
        <p:blipFill>
          <a:blip r:embed="rId1" r:link="rId2"/>
          <a:stretch>
            <a:fillRect/>
          </a:stretch>
        </p:blipFill>
        <p:spPr>
          <a:xfrm>
            <a:off x="59373" y="908050"/>
            <a:ext cx="11941175" cy="504825"/>
          </a:xfrm>
          <a:prstGeom prst="rect">
            <a:avLst/>
          </a:prstGeom>
          <a:noFill/>
          <a:ln w="9525">
            <a:noFill/>
          </a:ln>
        </p:spPr>
      </p:pic>
      <p:graphicFrame>
        <p:nvGraphicFramePr>
          <p:cNvPr id="2050" name="Object 4"/>
          <p:cNvGraphicFramePr/>
          <p:nvPr/>
        </p:nvGraphicFramePr>
        <p:xfrm>
          <a:off x="300673" y="963613"/>
          <a:ext cx="11588750" cy="593725"/>
        </p:xfrm>
        <a:graphic>
          <a:graphicData uri="http://schemas.openxmlformats.org/presentationml/2006/ole">
            <mc:AlternateContent xmlns:mc="http://schemas.openxmlformats.org/markup-compatibility/2006">
              <mc:Choice xmlns:v="urn:schemas-microsoft-com:vml" Requires="v">
                <p:oleObj spid="_x0000_s3077" name="" r:id="rId3" imgW="11590020" imgH="595630" progId="Word.Document.12">
                  <p:embed/>
                </p:oleObj>
              </mc:Choice>
              <mc:Fallback>
                <p:oleObj name="" r:id="rId3" imgW="11590020" imgH="595630" progId="Word.Document.12">
                  <p:embed/>
                  <p:pic>
                    <p:nvPicPr>
                      <p:cNvPr id="0" name="图片 3076"/>
                      <p:cNvPicPr/>
                      <p:nvPr/>
                    </p:nvPicPr>
                    <p:blipFill>
                      <a:blip r:embed="rId4"/>
                      <a:stretch>
                        <a:fillRect/>
                      </a:stretch>
                    </p:blipFill>
                    <p:spPr>
                      <a:xfrm>
                        <a:off x="300673" y="963613"/>
                        <a:ext cx="11588750" cy="593725"/>
                      </a:xfrm>
                      <a:prstGeom prst="rect">
                        <a:avLst/>
                      </a:prstGeom>
                      <a:noFill/>
                      <a:ln w="38100">
                        <a:noFill/>
                        <a:miter/>
                      </a:ln>
                    </p:spPr>
                  </p:pic>
                </p:oleObj>
              </mc:Fallback>
            </mc:AlternateContent>
          </a:graphicData>
        </a:graphic>
      </p:graphicFrame>
      <p:graphicFrame>
        <p:nvGraphicFramePr>
          <p:cNvPr id="2051" name="Object 5"/>
          <p:cNvGraphicFramePr/>
          <p:nvPr/>
        </p:nvGraphicFramePr>
        <p:xfrm>
          <a:off x="300673" y="1557338"/>
          <a:ext cx="11588750" cy="4402137"/>
        </p:xfrm>
        <a:graphic>
          <a:graphicData uri="http://schemas.openxmlformats.org/presentationml/2006/ole">
            <mc:AlternateContent xmlns:mc="http://schemas.openxmlformats.org/markup-compatibility/2006">
              <mc:Choice xmlns:v="urn:schemas-microsoft-com:vml" Requires="v">
                <p:oleObj spid="_x0000_s3078" name="" r:id="rId5" imgW="11590020" imgH="4404360" progId="Word.Document.12">
                  <p:embed/>
                </p:oleObj>
              </mc:Choice>
              <mc:Fallback>
                <p:oleObj name="" r:id="rId5" imgW="11590020" imgH="4404360" progId="Word.Document.12">
                  <p:embed/>
                  <p:pic>
                    <p:nvPicPr>
                      <p:cNvPr id="0" name="图片 3077"/>
                      <p:cNvPicPr/>
                      <p:nvPr/>
                    </p:nvPicPr>
                    <p:blipFill>
                      <a:blip r:embed="rId6"/>
                      <a:stretch>
                        <a:fillRect/>
                      </a:stretch>
                    </p:blipFill>
                    <p:spPr>
                      <a:xfrm>
                        <a:off x="300673" y="1557338"/>
                        <a:ext cx="11588750" cy="4402137"/>
                      </a:xfrm>
                      <a:prstGeom prst="rect">
                        <a:avLst/>
                      </a:prstGeom>
                      <a:noFill/>
                      <a:ln w="38100">
                        <a:noFill/>
                        <a:miter/>
                      </a:ln>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36196" name="Object 4"/>
          <p:cNvGraphicFramePr/>
          <p:nvPr/>
        </p:nvGraphicFramePr>
        <p:xfrm>
          <a:off x="300673" y="5157788"/>
          <a:ext cx="11588750" cy="1187450"/>
        </p:xfrm>
        <a:graphic>
          <a:graphicData uri="http://schemas.openxmlformats.org/presentationml/2006/ole">
            <mc:AlternateContent xmlns:mc="http://schemas.openxmlformats.org/markup-compatibility/2006">
              <mc:Choice xmlns:v="urn:schemas-microsoft-com:vml" Requires="v">
                <p:oleObj spid="_x0000_s3079" name="" r:id="rId1" imgW="11590020" imgH="1188720" progId="Word.Document.12">
                  <p:embed/>
                </p:oleObj>
              </mc:Choice>
              <mc:Fallback>
                <p:oleObj name="" r:id="rId1" imgW="11590020" imgH="1188720" progId="Word.Document.12">
                  <p:embed/>
                  <p:pic>
                    <p:nvPicPr>
                      <p:cNvPr id="0" name="图片 3078"/>
                      <p:cNvPicPr/>
                      <p:nvPr/>
                    </p:nvPicPr>
                    <p:blipFill>
                      <a:blip r:embed="rId2"/>
                      <a:stretch>
                        <a:fillRect/>
                      </a:stretch>
                    </p:blipFill>
                    <p:spPr>
                      <a:xfrm>
                        <a:off x="300673" y="5157788"/>
                        <a:ext cx="11588750" cy="1187450"/>
                      </a:xfrm>
                      <a:prstGeom prst="rect">
                        <a:avLst/>
                      </a:prstGeom>
                      <a:noFill/>
                      <a:ln w="38100">
                        <a:noFill/>
                        <a:miter/>
                      </a:ln>
                    </p:spPr>
                  </p:pic>
                </p:oleObj>
              </mc:Fallback>
            </mc:AlternateContent>
          </a:graphicData>
        </a:graphic>
      </p:graphicFrame>
      <p:graphicFrame>
        <p:nvGraphicFramePr>
          <p:cNvPr id="3075" name="Object 1"/>
          <p:cNvGraphicFramePr/>
          <p:nvPr/>
        </p:nvGraphicFramePr>
        <p:xfrm>
          <a:off x="300673" y="981075"/>
          <a:ext cx="11588750" cy="4132263"/>
        </p:xfrm>
        <a:graphic>
          <a:graphicData uri="http://schemas.openxmlformats.org/presentationml/2006/ole">
            <mc:AlternateContent xmlns:mc="http://schemas.openxmlformats.org/markup-compatibility/2006">
              <mc:Choice xmlns:v="urn:schemas-microsoft-com:vml" Requires="v">
                <p:oleObj spid="_x0000_s3080" name="" r:id="rId3" imgW="11590020" imgH="4133215" progId="Word.Document.12">
                  <p:embed/>
                </p:oleObj>
              </mc:Choice>
              <mc:Fallback>
                <p:oleObj name="" r:id="rId3" imgW="11590020" imgH="4133215" progId="Word.Document.12">
                  <p:embed/>
                  <p:pic>
                    <p:nvPicPr>
                      <p:cNvPr id="0" name="图片 3079"/>
                      <p:cNvPicPr/>
                      <p:nvPr/>
                    </p:nvPicPr>
                    <p:blipFill>
                      <a:blip r:embed="rId4"/>
                      <a:stretch>
                        <a:fillRect/>
                      </a:stretch>
                    </p:blipFill>
                    <p:spPr>
                      <a:xfrm>
                        <a:off x="300673" y="981075"/>
                        <a:ext cx="11588750" cy="4132263"/>
                      </a:xfrm>
                      <a:prstGeom prst="rect">
                        <a:avLst/>
                      </a:prstGeom>
                      <a:noFill/>
                      <a:ln w="38100">
                        <a:noFill/>
                        <a:miter/>
                      </a:ln>
                    </p:spPr>
                  </p:pic>
                </p:oleObj>
              </mc:Fallback>
            </mc:AlternateContent>
          </a:graphicData>
        </a:graphic>
      </p:graphicFrame>
      <p:graphicFrame>
        <p:nvGraphicFramePr>
          <p:cNvPr id="136194" name="Object 2"/>
          <p:cNvGraphicFramePr/>
          <p:nvPr/>
        </p:nvGraphicFramePr>
        <p:xfrm>
          <a:off x="6701473" y="2311400"/>
          <a:ext cx="5275262" cy="396875"/>
        </p:xfrm>
        <a:graphic>
          <a:graphicData uri="http://schemas.openxmlformats.org/presentationml/2006/ole">
            <mc:AlternateContent xmlns:mc="http://schemas.openxmlformats.org/markup-compatibility/2006">
              <mc:Choice xmlns:v="urn:schemas-microsoft-com:vml" Requires="v">
                <p:oleObj spid="_x0000_s3085" name="" r:id="rId5" imgW="5276215" imgH="397510" progId="Word.Document.12">
                  <p:embed/>
                </p:oleObj>
              </mc:Choice>
              <mc:Fallback>
                <p:oleObj name="" r:id="rId5" imgW="5276215" imgH="397510" progId="Word.Document.12">
                  <p:embed/>
                  <p:pic>
                    <p:nvPicPr>
                      <p:cNvPr id="0" name="图片 3084"/>
                      <p:cNvPicPr/>
                      <p:nvPr/>
                    </p:nvPicPr>
                    <p:blipFill>
                      <a:blip r:embed="rId6"/>
                      <a:stretch>
                        <a:fillRect/>
                      </a:stretch>
                    </p:blipFill>
                    <p:spPr>
                      <a:xfrm>
                        <a:off x="6701473" y="2311400"/>
                        <a:ext cx="5275262" cy="396875"/>
                      </a:xfrm>
                      <a:prstGeom prst="rect">
                        <a:avLst/>
                      </a:prstGeom>
                      <a:noFill/>
                      <a:ln w="38100">
                        <a:noFill/>
                        <a:miter/>
                      </a:ln>
                    </p:spPr>
                  </p:pic>
                </p:oleObj>
              </mc:Fallback>
            </mc:AlternateContent>
          </a:graphicData>
        </a:graphic>
      </p:graphicFrame>
      <p:graphicFrame>
        <p:nvGraphicFramePr>
          <p:cNvPr id="136195" name="Object 3"/>
          <p:cNvGraphicFramePr/>
          <p:nvPr/>
        </p:nvGraphicFramePr>
        <p:xfrm>
          <a:off x="8184198" y="2997200"/>
          <a:ext cx="5275262" cy="396875"/>
        </p:xfrm>
        <a:graphic>
          <a:graphicData uri="http://schemas.openxmlformats.org/presentationml/2006/ole">
            <mc:AlternateContent xmlns:mc="http://schemas.openxmlformats.org/markup-compatibility/2006">
              <mc:Choice xmlns:v="urn:schemas-microsoft-com:vml" Requires="v">
                <p:oleObj spid="_x0000_s3084" name="" r:id="rId7" imgW="5276215" imgH="397510" progId="Word.Document.12">
                  <p:embed/>
                </p:oleObj>
              </mc:Choice>
              <mc:Fallback>
                <p:oleObj name="" r:id="rId7" imgW="5276215" imgH="397510" progId="Word.Document.12">
                  <p:embed/>
                  <p:pic>
                    <p:nvPicPr>
                      <p:cNvPr id="0" name="图片 3083"/>
                      <p:cNvPicPr/>
                      <p:nvPr/>
                    </p:nvPicPr>
                    <p:blipFill>
                      <a:blip r:embed="rId8"/>
                      <a:stretch>
                        <a:fillRect/>
                      </a:stretch>
                    </p:blipFill>
                    <p:spPr>
                      <a:xfrm>
                        <a:off x="8184198" y="2997200"/>
                        <a:ext cx="5275262" cy="396875"/>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61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619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61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4" name="Picture 3" descr="E:\新建文件夹 (2)\图片\命题点2.TIF"/>
          <p:cNvPicPr>
            <a:picLocks noChangeAspect="1"/>
          </p:cNvPicPr>
          <p:nvPr/>
        </p:nvPicPr>
        <p:blipFill>
          <a:blip r:embed="rId1" r:link="rId2"/>
          <a:stretch>
            <a:fillRect/>
          </a:stretch>
        </p:blipFill>
        <p:spPr>
          <a:xfrm>
            <a:off x="59373" y="1182688"/>
            <a:ext cx="11941175" cy="504825"/>
          </a:xfrm>
          <a:prstGeom prst="rect">
            <a:avLst/>
          </a:prstGeom>
          <a:noFill/>
          <a:ln w="9525">
            <a:noFill/>
          </a:ln>
        </p:spPr>
      </p:pic>
      <p:graphicFrame>
        <p:nvGraphicFramePr>
          <p:cNvPr id="15362" name="Object 4"/>
          <p:cNvGraphicFramePr/>
          <p:nvPr/>
        </p:nvGraphicFramePr>
        <p:xfrm>
          <a:off x="407035" y="1255713"/>
          <a:ext cx="11588750" cy="593725"/>
        </p:xfrm>
        <a:graphic>
          <a:graphicData uri="http://schemas.openxmlformats.org/presentationml/2006/ole">
            <mc:AlternateContent xmlns:mc="http://schemas.openxmlformats.org/markup-compatibility/2006">
              <mc:Choice xmlns:v="urn:schemas-microsoft-com:vml" Requires="v">
                <p:oleObj spid="_x0000_s3088" name="" r:id="rId3" imgW="11590020" imgH="595630" progId="Word.Document.12">
                  <p:embed/>
                </p:oleObj>
              </mc:Choice>
              <mc:Fallback>
                <p:oleObj name="" r:id="rId3" imgW="11590020" imgH="595630" progId="Word.Document.12">
                  <p:embed/>
                  <p:pic>
                    <p:nvPicPr>
                      <p:cNvPr id="0" name="图片 3087"/>
                      <p:cNvPicPr/>
                      <p:nvPr/>
                    </p:nvPicPr>
                    <p:blipFill>
                      <a:blip r:embed="rId4"/>
                      <a:stretch>
                        <a:fillRect/>
                      </a:stretch>
                    </p:blipFill>
                    <p:spPr>
                      <a:xfrm>
                        <a:off x="407035" y="1255713"/>
                        <a:ext cx="11588750" cy="593725"/>
                      </a:xfrm>
                      <a:prstGeom prst="rect">
                        <a:avLst/>
                      </a:prstGeom>
                      <a:noFill/>
                      <a:ln w="38100">
                        <a:noFill/>
                        <a:miter/>
                      </a:ln>
                    </p:spPr>
                  </p:pic>
                </p:oleObj>
              </mc:Fallback>
            </mc:AlternateContent>
          </a:graphicData>
        </a:graphic>
      </p:graphicFrame>
      <p:graphicFrame>
        <p:nvGraphicFramePr>
          <p:cNvPr id="15363" name="Object 5"/>
          <p:cNvGraphicFramePr/>
          <p:nvPr/>
        </p:nvGraphicFramePr>
        <p:xfrm>
          <a:off x="302260" y="1903413"/>
          <a:ext cx="11588750" cy="3109912"/>
        </p:xfrm>
        <a:graphic>
          <a:graphicData uri="http://schemas.openxmlformats.org/presentationml/2006/ole">
            <mc:AlternateContent xmlns:mc="http://schemas.openxmlformats.org/markup-compatibility/2006">
              <mc:Choice xmlns:v="urn:schemas-microsoft-com:vml" Requires="v">
                <p:oleObj spid="_x0000_s3089" name="" r:id="rId5" imgW="11590020" imgH="3112135" progId="Word.Document.12">
                  <p:embed/>
                </p:oleObj>
              </mc:Choice>
              <mc:Fallback>
                <p:oleObj name="" r:id="rId5" imgW="11590020" imgH="3112135" progId="Word.Document.12">
                  <p:embed/>
                  <p:pic>
                    <p:nvPicPr>
                      <p:cNvPr id="0" name="图片 3088"/>
                      <p:cNvPicPr/>
                      <p:nvPr/>
                    </p:nvPicPr>
                    <p:blipFill>
                      <a:blip r:embed="rId6"/>
                      <a:stretch>
                        <a:fillRect/>
                      </a:stretch>
                    </p:blipFill>
                    <p:spPr>
                      <a:xfrm>
                        <a:off x="302260" y="1903413"/>
                        <a:ext cx="11588750" cy="3109912"/>
                      </a:xfrm>
                      <a:prstGeom prst="rect">
                        <a:avLst/>
                      </a:prstGeom>
                      <a:noFill/>
                      <a:ln w="38100">
                        <a:noFill/>
                        <a:miter/>
                      </a:ln>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03428" name="Object 4"/>
          <p:cNvGraphicFramePr/>
          <p:nvPr/>
        </p:nvGraphicFramePr>
        <p:xfrm>
          <a:off x="302260" y="4724400"/>
          <a:ext cx="11588750" cy="1187450"/>
        </p:xfrm>
        <a:graphic>
          <a:graphicData uri="http://schemas.openxmlformats.org/presentationml/2006/ole">
            <mc:AlternateContent xmlns:mc="http://schemas.openxmlformats.org/markup-compatibility/2006">
              <mc:Choice xmlns:v="urn:schemas-microsoft-com:vml" Requires="v">
                <p:oleObj spid="_x0000_s3090" name="" r:id="rId1" imgW="11590020" imgH="1188720" progId="Word.Document.12">
                  <p:embed/>
                </p:oleObj>
              </mc:Choice>
              <mc:Fallback>
                <p:oleObj name="" r:id="rId1" imgW="11590020" imgH="1188720" progId="Word.Document.12">
                  <p:embed/>
                  <p:pic>
                    <p:nvPicPr>
                      <p:cNvPr id="0" name="图片 3089"/>
                      <p:cNvPicPr/>
                      <p:nvPr/>
                    </p:nvPicPr>
                    <p:blipFill>
                      <a:blip r:embed="rId2"/>
                      <a:stretch>
                        <a:fillRect/>
                      </a:stretch>
                    </p:blipFill>
                    <p:spPr>
                      <a:xfrm>
                        <a:off x="302260" y="4724400"/>
                        <a:ext cx="11588750" cy="1187450"/>
                      </a:xfrm>
                      <a:prstGeom prst="rect">
                        <a:avLst/>
                      </a:prstGeom>
                      <a:noFill/>
                      <a:ln w="38100">
                        <a:noFill/>
                        <a:miter/>
                      </a:ln>
                    </p:spPr>
                  </p:pic>
                </p:oleObj>
              </mc:Fallback>
            </mc:AlternateContent>
          </a:graphicData>
        </a:graphic>
      </p:graphicFrame>
      <p:graphicFrame>
        <p:nvGraphicFramePr>
          <p:cNvPr id="16387" name="Object 1"/>
          <p:cNvGraphicFramePr/>
          <p:nvPr/>
        </p:nvGraphicFramePr>
        <p:xfrm>
          <a:off x="300673" y="1196975"/>
          <a:ext cx="11588750" cy="3402013"/>
        </p:xfrm>
        <a:graphic>
          <a:graphicData uri="http://schemas.openxmlformats.org/presentationml/2006/ole">
            <mc:AlternateContent xmlns:mc="http://schemas.openxmlformats.org/markup-compatibility/2006">
              <mc:Choice xmlns:v="urn:schemas-microsoft-com:vml" Requires="v">
                <p:oleObj spid="_x0000_s3091" name="" r:id="rId3" imgW="11590020" imgH="3402965" progId="Word.Document.12">
                  <p:embed/>
                </p:oleObj>
              </mc:Choice>
              <mc:Fallback>
                <p:oleObj name="" r:id="rId3" imgW="11590020" imgH="3402965" progId="Word.Document.12">
                  <p:embed/>
                  <p:pic>
                    <p:nvPicPr>
                      <p:cNvPr id="0" name="图片 3090"/>
                      <p:cNvPicPr/>
                      <p:nvPr/>
                    </p:nvPicPr>
                    <p:blipFill>
                      <a:blip r:embed="rId4"/>
                      <a:stretch>
                        <a:fillRect/>
                      </a:stretch>
                    </p:blipFill>
                    <p:spPr>
                      <a:xfrm>
                        <a:off x="300673" y="1196975"/>
                        <a:ext cx="11588750" cy="3402013"/>
                      </a:xfrm>
                      <a:prstGeom prst="rect">
                        <a:avLst/>
                      </a:prstGeom>
                      <a:noFill/>
                      <a:ln w="38100">
                        <a:noFill/>
                        <a:miter/>
                      </a:ln>
                    </p:spPr>
                  </p:pic>
                </p:oleObj>
              </mc:Fallback>
            </mc:AlternateContent>
          </a:graphicData>
        </a:graphic>
      </p:graphicFrame>
      <p:graphicFrame>
        <p:nvGraphicFramePr>
          <p:cNvPr id="103426" name="Object 2"/>
          <p:cNvGraphicFramePr/>
          <p:nvPr/>
        </p:nvGraphicFramePr>
        <p:xfrm>
          <a:off x="6612573" y="2420938"/>
          <a:ext cx="5275262" cy="396875"/>
        </p:xfrm>
        <a:graphic>
          <a:graphicData uri="http://schemas.openxmlformats.org/presentationml/2006/ole">
            <mc:AlternateContent xmlns:mc="http://schemas.openxmlformats.org/markup-compatibility/2006">
              <mc:Choice xmlns:v="urn:schemas-microsoft-com:vml" Requires="v">
                <p:oleObj spid="_x0000_s3096" name="" r:id="rId5" imgW="5276215" imgH="397510" progId="Word.Document.12">
                  <p:embed/>
                </p:oleObj>
              </mc:Choice>
              <mc:Fallback>
                <p:oleObj name="" r:id="rId5" imgW="5276215" imgH="397510" progId="Word.Document.12">
                  <p:embed/>
                  <p:pic>
                    <p:nvPicPr>
                      <p:cNvPr id="0" name="图片 3095"/>
                      <p:cNvPicPr/>
                      <p:nvPr/>
                    </p:nvPicPr>
                    <p:blipFill>
                      <a:blip r:embed="rId6"/>
                      <a:stretch>
                        <a:fillRect/>
                      </a:stretch>
                    </p:blipFill>
                    <p:spPr>
                      <a:xfrm>
                        <a:off x="6612573" y="2420938"/>
                        <a:ext cx="5275262" cy="396875"/>
                      </a:xfrm>
                      <a:prstGeom prst="rect">
                        <a:avLst/>
                      </a:prstGeom>
                      <a:noFill/>
                      <a:ln w="38100">
                        <a:noFill/>
                        <a:miter/>
                      </a:ln>
                    </p:spPr>
                  </p:pic>
                </p:oleObj>
              </mc:Fallback>
            </mc:AlternateContent>
          </a:graphicData>
        </a:graphic>
      </p:graphicFrame>
      <p:graphicFrame>
        <p:nvGraphicFramePr>
          <p:cNvPr id="103427" name="Object 3"/>
          <p:cNvGraphicFramePr/>
          <p:nvPr/>
        </p:nvGraphicFramePr>
        <p:xfrm>
          <a:off x="6129973" y="3967163"/>
          <a:ext cx="5275262" cy="396875"/>
        </p:xfrm>
        <a:graphic>
          <a:graphicData uri="http://schemas.openxmlformats.org/presentationml/2006/ole">
            <mc:AlternateContent xmlns:mc="http://schemas.openxmlformats.org/markup-compatibility/2006">
              <mc:Choice xmlns:v="urn:schemas-microsoft-com:vml" Requires="v">
                <p:oleObj spid="_x0000_s3095" name="" r:id="rId7" imgW="5276215" imgH="397510" progId="Word.Document.12">
                  <p:embed/>
                </p:oleObj>
              </mc:Choice>
              <mc:Fallback>
                <p:oleObj name="" r:id="rId7" imgW="5276215" imgH="397510" progId="Word.Document.12">
                  <p:embed/>
                  <p:pic>
                    <p:nvPicPr>
                      <p:cNvPr id="0" name="图片 3094"/>
                      <p:cNvPicPr/>
                      <p:nvPr/>
                    </p:nvPicPr>
                    <p:blipFill>
                      <a:blip r:embed="rId8"/>
                      <a:stretch>
                        <a:fillRect/>
                      </a:stretch>
                    </p:blipFill>
                    <p:spPr>
                      <a:xfrm>
                        <a:off x="6129973" y="3967163"/>
                        <a:ext cx="5275262" cy="396875"/>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4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34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4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7410" name="Object 1"/>
          <p:cNvGraphicFramePr/>
          <p:nvPr/>
        </p:nvGraphicFramePr>
        <p:xfrm>
          <a:off x="302260" y="1647825"/>
          <a:ext cx="11588750" cy="3562350"/>
        </p:xfrm>
        <a:graphic>
          <a:graphicData uri="http://schemas.openxmlformats.org/presentationml/2006/ole">
            <mc:AlternateContent xmlns:mc="http://schemas.openxmlformats.org/markup-compatibility/2006">
              <mc:Choice xmlns:v="urn:schemas-microsoft-com:vml" Requires="v">
                <p:oleObj spid="_x0000_s3094" name="" r:id="rId1" imgW="11590020" imgH="3564890" progId="Word.Document.12">
                  <p:embed/>
                </p:oleObj>
              </mc:Choice>
              <mc:Fallback>
                <p:oleObj name="" r:id="rId1" imgW="11590020" imgH="3564890" progId="Word.Document.12">
                  <p:embed/>
                  <p:pic>
                    <p:nvPicPr>
                      <p:cNvPr id="0" name="图片 3093"/>
                      <p:cNvPicPr/>
                      <p:nvPr/>
                    </p:nvPicPr>
                    <p:blipFill>
                      <a:blip r:embed="rId2"/>
                      <a:stretch>
                        <a:fillRect/>
                      </a:stretch>
                    </p:blipFill>
                    <p:spPr>
                      <a:xfrm>
                        <a:off x="302260" y="1647825"/>
                        <a:ext cx="11588750" cy="3562350"/>
                      </a:xfrm>
                      <a:prstGeom prst="rect">
                        <a:avLst/>
                      </a:prstGeom>
                      <a:noFill/>
                      <a:ln w="38100">
                        <a:noFill/>
                        <a:miter/>
                      </a:ln>
                    </p:spPr>
                  </p:pic>
                </p:oleObj>
              </mc:Fallback>
            </mc:AlternateContent>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8434" name="Object 1"/>
          <p:cNvGraphicFramePr/>
          <p:nvPr/>
        </p:nvGraphicFramePr>
        <p:xfrm>
          <a:off x="300673" y="1125538"/>
          <a:ext cx="11588750" cy="3070225"/>
        </p:xfrm>
        <a:graphic>
          <a:graphicData uri="http://schemas.openxmlformats.org/presentationml/2006/ole">
            <mc:AlternateContent xmlns:mc="http://schemas.openxmlformats.org/markup-compatibility/2006">
              <mc:Choice xmlns:v="urn:schemas-microsoft-com:vml" Requires="v">
                <p:oleObj spid="_x0000_s3092" name="" r:id="rId1" imgW="11590020" imgH="3070860" progId="Word.Document.12">
                  <p:embed/>
                </p:oleObj>
              </mc:Choice>
              <mc:Fallback>
                <p:oleObj name="" r:id="rId1" imgW="11590020" imgH="3070860" progId="Word.Document.12">
                  <p:embed/>
                  <p:pic>
                    <p:nvPicPr>
                      <p:cNvPr id="0" name="图片 3091"/>
                      <p:cNvPicPr/>
                      <p:nvPr/>
                    </p:nvPicPr>
                    <p:blipFill>
                      <a:blip r:embed="rId2"/>
                      <a:stretch>
                        <a:fillRect/>
                      </a:stretch>
                    </p:blipFill>
                    <p:spPr>
                      <a:xfrm>
                        <a:off x="300673" y="1125538"/>
                        <a:ext cx="11588750" cy="3070225"/>
                      </a:xfrm>
                      <a:prstGeom prst="rect">
                        <a:avLst/>
                      </a:prstGeom>
                      <a:noFill/>
                      <a:ln w="38100">
                        <a:noFill/>
                        <a:miter/>
                      </a:ln>
                    </p:spPr>
                  </p:pic>
                </p:oleObj>
              </mc:Fallback>
            </mc:AlternateContent>
          </a:graphicData>
        </a:graphic>
      </p:graphicFrame>
      <p:graphicFrame>
        <p:nvGraphicFramePr>
          <p:cNvPr id="101378" name="Object 2"/>
          <p:cNvGraphicFramePr/>
          <p:nvPr/>
        </p:nvGraphicFramePr>
        <p:xfrm>
          <a:off x="6437948" y="2349500"/>
          <a:ext cx="5275262" cy="396875"/>
        </p:xfrm>
        <a:graphic>
          <a:graphicData uri="http://schemas.openxmlformats.org/presentationml/2006/ole">
            <mc:AlternateContent xmlns:mc="http://schemas.openxmlformats.org/markup-compatibility/2006">
              <mc:Choice xmlns:v="urn:schemas-microsoft-com:vml" Requires="v">
                <p:oleObj spid="_x0000_s3093" name="" r:id="rId3" imgW="5276215" imgH="397510" progId="Word.Document.12">
                  <p:embed/>
                </p:oleObj>
              </mc:Choice>
              <mc:Fallback>
                <p:oleObj name="" r:id="rId3" imgW="5276215" imgH="397510" progId="Word.Document.12">
                  <p:embed/>
                  <p:pic>
                    <p:nvPicPr>
                      <p:cNvPr id="0" name="图片 3092"/>
                      <p:cNvPicPr/>
                      <p:nvPr/>
                    </p:nvPicPr>
                    <p:blipFill>
                      <a:blip r:embed="rId4"/>
                      <a:stretch>
                        <a:fillRect/>
                      </a:stretch>
                    </p:blipFill>
                    <p:spPr>
                      <a:xfrm>
                        <a:off x="6437948" y="2349500"/>
                        <a:ext cx="5275262" cy="396875"/>
                      </a:xfrm>
                      <a:prstGeom prst="rect">
                        <a:avLst/>
                      </a:prstGeom>
                      <a:noFill/>
                      <a:ln w="38100">
                        <a:noFill/>
                        <a:miter/>
                      </a:ln>
                    </p:spPr>
                  </p:pic>
                </p:oleObj>
              </mc:Fallback>
            </mc:AlternateContent>
          </a:graphicData>
        </a:graphic>
      </p:graphicFrame>
      <p:graphicFrame>
        <p:nvGraphicFramePr>
          <p:cNvPr id="101379" name="Object 3"/>
          <p:cNvGraphicFramePr/>
          <p:nvPr/>
        </p:nvGraphicFramePr>
        <p:xfrm>
          <a:off x="6437948" y="2960688"/>
          <a:ext cx="5275262" cy="396875"/>
        </p:xfrm>
        <a:graphic>
          <a:graphicData uri="http://schemas.openxmlformats.org/presentationml/2006/ole">
            <mc:AlternateContent xmlns:mc="http://schemas.openxmlformats.org/markup-compatibility/2006">
              <mc:Choice xmlns:v="urn:schemas-microsoft-com:vml" Requires="v">
                <p:oleObj spid="_x0000_s3097" name="" r:id="rId5" imgW="5276215" imgH="397510" progId="Word.Document.12">
                  <p:embed/>
                </p:oleObj>
              </mc:Choice>
              <mc:Fallback>
                <p:oleObj name="" r:id="rId5" imgW="5276215" imgH="397510" progId="Word.Document.12">
                  <p:embed/>
                  <p:pic>
                    <p:nvPicPr>
                      <p:cNvPr id="0" name="图片 3096"/>
                      <p:cNvPicPr/>
                      <p:nvPr/>
                    </p:nvPicPr>
                    <p:blipFill>
                      <a:blip r:embed="rId6"/>
                      <a:stretch>
                        <a:fillRect/>
                      </a:stretch>
                    </p:blipFill>
                    <p:spPr>
                      <a:xfrm>
                        <a:off x="6437948" y="2960688"/>
                        <a:ext cx="5275262" cy="396875"/>
                      </a:xfrm>
                      <a:prstGeom prst="rect">
                        <a:avLst/>
                      </a:prstGeom>
                      <a:noFill/>
                      <a:ln w="38100">
                        <a:noFill/>
                        <a:miter/>
                      </a:ln>
                    </p:spPr>
                  </p:pic>
                </p:oleObj>
              </mc:Fallback>
            </mc:AlternateContent>
          </a:graphicData>
        </a:graphic>
      </p:graphicFrame>
      <p:graphicFrame>
        <p:nvGraphicFramePr>
          <p:cNvPr id="101380" name="Object 4"/>
          <p:cNvGraphicFramePr/>
          <p:nvPr/>
        </p:nvGraphicFramePr>
        <p:xfrm>
          <a:off x="302260" y="4311650"/>
          <a:ext cx="11588750" cy="1781175"/>
        </p:xfrm>
        <a:graphic>
          <a:graphicData uri="http://schemas.openxmlformats.org/presentationml/2006/ole">
            <mc:AlternateContent xmlns:mc="http://schemas.openxmlformats.org/markup-compatibility/2006">
              <mc:Choice xmlns:v="urn:schemas-microsoft-com:vml" Requires="v">
                <p:oleObj spid="_x0000_s3100" name="" r:id="rId7" imgW="11590020" imgH="1783080" progId="Word.Document.12">
                  <p:embed/>
                </p:oleObj>
              </mc:Choice>
              <mc:Fallback>
                <p:oleObj name="" r:id="rId7" imgW="11590020" imgH="1783080" progId="Word.Document.12">
                  <p:embed/>
                  <p:pic>
                    <p:nvPicPr>
                      <p:cNvPr id="0" name="图片 3099"/>
                      <p:cNvPicPr/>
                      <p:nvPr/>
                    </p:nvPicPr>
                    <p:blipFill>
                      <a:blip r:embed="rId8"/>
                      <a:stretch>
                        <a:fillRect/>
                      </a:stretch>
                    </p:blipFill>
                    <p:spPr>
                      <a:xfrm>
                        <a:off x="302260" y="4311650"/>
                        <a:ext cx="11588750" cy="1781175"/>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13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137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13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205176"/>
</p:tagLst>
</file>

<file path=ppt/tags/tag64.xml><?xml version="1.0" encoding="utf-8"?>
<p:tagLst xmlns:p="http://schemas.openxmlformats.org/presentationml/2006/main">
  <p:tag name="KSO_WM_BEAUTIFY_FLAG" val="#wm#"/>
  <p:tag name="KSO_WM_TEMPLATE_CATEGORY" val="custom"/>
  <p:tag name="KSO_WM_TEMPLATE_INDEX" val="20205176"/>
</p:tagLst>
</file>

<file path=ppt/tags/tag65.xml><?xml version="1.0" encoding="utf-8"?>
<p:tagLst xmlns:p="http://schemas.openxmlformats.org/presentationml/2006/main">
  <p:tag name="KSO_WM_BEAUTIFY_FLAG" val="#wm#"/>
  <p:tag name="KSO_WM_TEMPLATE_CATEGORY" val="custom"/>
  <p:tag name="KSO_WM_TEMPLATE_INDEX" val="20205176"/>
</p:tagLst>
</file>

<file path=ppt/tags/tag66.xml><?xml version="1.0" encoding="utf-8"?>
<p:tagLst xmlns:p="http://schemas.openxmlformats.org/presentationml/2006/main">
  <p:tag name="KSO_WM_BEAUTIFY_FLAG" val="#wm#"/>
  <p:tag name="KSO_WM_TEMPLATE_CATEGORY" val="custom"/>
  <p:tag name="KSO_WM_TEMPLATE_INDEX" val="20205176"/>
</p:tagLst>
</file>

<file path=ppt/tags/tag67.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176_1*a*1"/>
  <p:tag name="KSO_WM_TEMPLATE_CATEGORY" val="custom"/>
  <p:tag name="KSO_WM_TEMPLATE_INDEX" val="20205176"/>
  <p:tag name="KSO_WM_UNIT_LAYERLEVEL" val="1"/>
  <p:tag name="KSO_WM_TAG_VERSION" val="1.0"/>
  <p:tag name="KSO_WM_BEAUTIFY_FLAG" val="#wm#"/>
</p:tagLst>
</file>

<file path=ppt/tags/tag68.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176_1*b*1"/>
  <p:tag name="KSO_WM_TEMPLATE_CATEGORY" val="custom"/>
  <p:tag name="KSO_WM_TEMPLATE_INDEX" val="20205176"/>
  <p:tag name="KSO_WM_UNIT_LAYERLEVEL" val="1"/>
  <p:tag name="KSO_WM_TAG_VERSION" val="1.0"/>
  <p:tag name="KSO_WM_BEAUTIFY_FLAG" val="#wm#"/>
</p:tagLst>
</file>

<file path=ppt/tags/tag69.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70.xml><?xml version="1.0" encoding="utf-8"?>
<p:tagLst xmlns:p="http://schemas.openxmlformats.org/presentationml/2006/main">
  <p:tag name="KSO_WM_BEAUTIFY_FLAG" val="#wm#"/>
  <p:tag name="KSO_WM_TEMPLATE_CATEGORY" val="custom"/>
  <p:tag name="KSO_WM_TEMPLATE_INDEX" val="20205176"/>
</p:tagLst>
</file>

<file path=ppt/tags/tag71.xml><?xml version="1.0" encoding="utf-8"?>
<p:tagLst xmlns:p="http://schemas.openxmlformats.org/presentationml/2006/main">
  <p:tag name="KSO_WM_BEAUTIFY_FLAG" val="#wm#"/>
  <p:tag name="KSO_WM_TEMPLATE_CATEGORY" val="custom"/>
  <p:tag name="KSO_WM_TEMPLATE_INDEX" val="20205176"/>
</p:tagLst>
</file>

<file path=ppt/tags/tag72.xml><?xml version="1.0" encoding="utf-8"?>
<p:tagLst xmlns:p="http://schemas.openxmlformats.org/presentationml/2006/main">
  <p:tag name="KSO_WM_BEAUTIFY_FLAG" val="#wm#"/>
  <p:tag name="KSO_WM_TEMPLATE_CATEGORY" val="custom"/>
  <p:tag name="KSO_WM_TEMPLATE_INDEX" val="20205176"/>
</p:tagLst>
</file>

<file path=ppt/tags/tag73.xml><?xml version="1.0" encoding="utf-8"?>
<p:tagLst xmlns:p="http://schemas.openxmlformats.org/presentationml/2006/main">
  <p:tag name="KSO_WM_BEAUTIFY_FLAG" val="#wm#"/>
  <p:tag name="KSO_WM_TEMPLATE_CATEGORY" val="custom"/>
  <p:tag name="KSO_WM_TEMPLATE_INDEX" val="20205176"/>
</p:tagLst>
</file>

<file path=ppt/tags/tag74.xml><?xml version="1.0" encoding="utf-8"?>
<p:tagLst xmlns:p="http://schemas.openxmlformats.org/presentationml/2006/main">
  <p:tag name="KSO_WM_BEAUTIFY_FLAG" val="#wm#"/>
  <p:tag name="KSO_WM_TEMPLATE_CATEGORY" val="custom"/>
  <p:tag name="KSO_WM_TEMPLATE_INDEX" val="20205176"/>
</p:tagLst>
</file>

<file path=ppt/tags/tag75.xml><?xml version="1.0" encoding="utf-8"?>
<p:tagLst xmlns:p="http://schemas.openxmlformats.org/presentationml/2006/main">
  <p:tag name="KSO_WM_BEAUTIFY_FLAG" val="#wm#"/>
  <p:tag name="KSO_WM_TEMPLATE_CATEGORY" val="custom"/>
  <p:tag name="KSO_WM_TEMPLATE_INDEX" val="20205176"/>
</p:tagLst>
</file>

<file path=ppt/tags/tag76.xml><?xml version="1.0" encoding="utf-8"?>
<p:tagLst xmlns:p="http://schemas.openxmlformats.org/presentationml/2006/main">
  <p:tag name="KSO_WM_BEAUTIFY_FLAG" val="#wm#"/>
  <p:tag name="KSO_WM_TEMPLATE_CATEGORY" val="custom"/>
  <p:tag name="KSO_WM_TEMPLATE_INDEX" val="20205176"/>
</p:tagLst>
</file>

<file path=ppt/tags/tag77.xml><?xml version="1.0" encoding="utf-8"?>
<p:tagLst xmlns:p="http://schemas.openxmlformats.org/presentationml/2006/main">
  <p:tag name="KSO_WM_BEAUTIFY_FLAG" val="#wm#"/>
  <p:tag name="KSO_WM_TEMPLATE_CATEGORY" val="custom"/>
  <p:tag name="KSO_WM_TEMPLATE_INDEX" val="20205176"/>
</p:tagLst>
</file>

<file path=ppt/tags/tag78.xml><?xml version="1.0" encoding="utf-8"?>
<p:tagLst xmlns:p="http://schemas.openxmlformats.org/presentationml/2006/main">
  <p:tag name="KSO_WM_BEAUTIFY_FLAG" val="#wm#"/>
  <p:tag name="KSO_WM_TEMPLATE_CATEGORY" val="custom"/>
  <p:tag name="KSO_WM_TEMPLATE_INDEX" val="20205176"/>
</p:tagLst>
</file>

<file path=ppt/tags/tag79.xml><?xml version="1.0" encoding="utf-8"?>
<p:tagLst xmlns:p="http://schemas.openxmlformats.org/presentationml/2006/main">
  <p:tag name="KSO_WM_BEAUTIFY_FLAG" val="#wm#"/>
  <p:tag name="KSO_WM_TEMPLATE_CATEGORY" val="custom"/>
  <p:tag name="KSO_WM_TEMPLATE_INDEX" val="20205176"/>
</p:tagLst>
</file>

<file path=ppt/tags/tag80.xml><?xml version="1.0" encoding="utf-8"?>
<p:tagLst xmlns:p="http://schemas.openxmlformats.org/presentationml/2006/main">
  <p:tag name="KSO_WM_BEAUTIFY_FLAG" val="#wm#"/>
  <p:tag name="KSO_WM_TEMPLATE_CATEGORY" val="custom"/>
  <p:tag name="KSO_WM_TEMPLATE_INDEX" val="20205176"/>
</p:tagLst>
</file>

<file path=ppt/tags/tag81.xml><?xml version="1.0" encoding="utf-8"?>
<p:tagLst xmlns:p="http://schemas.openxmlformats.org/presentationml/2006/main">
  <p:tag name="KSO_WM_BEAUTIFY_FLAG" val="#wm#"/>
  <p:tag name="KSO_WM_TEMPLATE_CATEGORY" val="custom"/>
  <p:tag name="KSO_WM_TEMPLATE_INDEX" val="20205176"/>
</p:tagLst>
</file>

<file path=ppt/tags/tag82.xml><?xml version="1.0" encoding="utf-8"?>
<p:tagLst xmlns:p="http://schemas.openxmlformats.org/presentationml/2006/main">
  <p:tag name="KSO_WM_BEAUTIFY_FLAG" val="#wm#"/>
  <p:tag name="KSO_WM_TEMPLATE_CATEGORY" val="custom"/>
  <p:tag name="KSO_WM_TEMPLATE_INDEX" val="20205176"/>
</p:tagLst>
</file>

<file path=ppt/tags/tag83.xml><?xml version="1.0" encoding="utf-8"?>
<p:tagLst xmlns:p="http://schemas.openxmlformats.org/presentationml/2006/main">
  <p:tag name="KSO_WM_BEAUTIFY_FLAG" val="#wm#"/>
  <p:tag name="KSO_WM_TEMPLATE_CATEGORY" val="custom"/>
  <p:tag name="KSO_WM_TEMPLATE_INDEX" val="20205176"/>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4249</Words>
  <Application>WPS 演示</Application>
  <PresentationFormat>宽屏</PresentationFormat>
  <Paragraphs>130</Paragraphs>
  <Slides>25</Slides>
  <Notes>4</Notes>
  <HiddenSlides>0</HiddenSlides>
  <MMClips>0</MMClips>
  <ScaleCrop>false</ScaleCrop>
  <HeadingPairs>
    <vt:vector size="8" baseType="variant">
      <vt:variant>
        <vt:lpstr>已用的字体</vt:lpstr>
      </vt:variant>
      <vt:variant>
        <vt:i4>8</vt:i4>
      </vt:variant>
      <vt:variant>
        <vt:lpstr>主题</vt:lpstr>
      </vt:variant>
      <vt:variant>
        <vt:i4>1</vt:i4>
      </vt:variant>
      <vt:variant>
        <vt:lpstr>嵌入 OLE 服务器</vt:lpstr>
      </vt:variant>
      <vt:variant>
        <vt:i4>17</vt:i4>
      </vt:variant>
      <vt:variant>
        <vt:lpstr>幻灯片标题</vt:lpstr>
      </vt:variant>
      <vt:variant>
        <vt:i4>25</vt:i4>
      </vt:variant>
    </vt:vector>
  </HeadingPairs>
  <TitlesOfParts>
    <vt:vector size="51" baseType="lpstr">
      <vt:lpstr>Arial</vt:lpstr>
      <vt:lpstr>宋体</vt:lpstr>
      <vt:lpstr>Wingdings</vt:lpstr>
      <vt:lpstr>微软雅黑</vt:lpstr>
      <vt:lpstr>Wingdings</vt:lpstr>
      <vt:lpstr>Calibri</vt:lpstr>
      <vt:lpstr>Times New Roman</vt:lpstr>
      <vt:lpstr>Arial Unicode MS</vt:lpstr>
      <vt:lpstr>Office 主题​​</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PowerPoint 演示文稿</vt:lpstr>
      <vt:lpstr>彩虹总在风雨后</vt:lpstr>
      <vt:lpstr>PowerPoint 演示文稿</vt:lpstr>
      <vt:lpstr>PowerPoint 演示文稿</vt:lpstr>
      <vt:lpstr>环境保护</vt:lpstr>
      <vt:lpstr>环境问题（类型）</vt:lpstr>
      <vt:lpstr>原因</vt:lpstr>
      <vt:lpstr>影响（危害）</vt:lpstr>
      <vt:lpstr>措施——人地协调——可持续发展</vt:lpstr>
      <vt:lpstr>自然环境要素的意义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飘渺</cp:lastModifiedBy>
  <cp:revision>181</cp:revision>
  <dcterms:created xsi:type="dcterms:W3CDTF">2019-06-19T02:08:00Z</dcterms:created>
  <dcterms:modified xsi:type="dcterms:W3CDTF">2020-06-19T09:39:08Z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