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603" y="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现代文阅读训练二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7000" y="686435"/>
            <a:ext cx="11892280" cy="6059805"/>
          </a:xfrm>
        </p:spPr>
        <p:txBody>
          <a:bodyPr/>
          <a:lstStyle/>
          <a:p>
            <a:pPr fontAlgn="ctr">
              <a:lnSpc>
                <a:spcPct val="100000"/>
              </a:lnSpc>
            </a:pPr>
            <a:r>
              <a:rPr lang="en-US" altLang="zh-CN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16.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①别出心裁地将农村戏设计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使用交响乐伴奏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en-US" altLang="zh-CN" kern="10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ctr">
              <a:lnSpc>
                <a:spcPct val="100000"/>
              </a:lnSpc>
            </a:pP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选拔笛子演奏员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淘汰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了两名国家级演员；</a:t>
            </a:r>
            <a:endParaRPr lang="en-US" altLang="zh-CN" kern="10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ctr">
              <a:lnSpc>
                <a:spcPct val="100000"/>
              </a:lnSpc>
            </a:pP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③到本地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乡下去采风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en-US" altLang="zh-CN" kern="10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ctr">
              <a:lnSpc>
                <a:spcPct val="100000"/>
              </a:lnSpc>
            </a:pP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带</a:t>
            </a:r>
            <a:r>
              <a:rPr lang="zh-CN" altLang="en-US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失明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女孩回剧组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en-US" b="1" kern="100" dirty="0">
                <a:solidFill>
                  <a:srgbClr val="0000FF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指导</a:t>
            </a:r>
            <a:r>
              <a:rPr lang="zh-CN" altLang="zh-CN" b="1" kern="100" dirty="0">
                <a:solidFill>
                  <a:srgbClr val="0000FF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她练习笛子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演奏（每点</a:t>
            </a:r>
            <a:r>
              <a:rPr lang="en-US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分，共</a:t>
            </a:r>
            <a:r>
              <a:rPr lang="en-US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en-US" altLang="zh-CN" kern="10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ctr">
              <a:lnSpc>
                <a:spcPct val="100000"/>
              </a:lnSpc>
            </a:pPr>
            <a:endParaRPr lang="zh-CN" altLang="zh-CN" kern="10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ctr">
              <a:lnSpc>
                <a:spcPct val="100000"/>
              </a:lnSpc>
            </a:pPr>
            <a:r>
              <a:rPr lang="en-US" altLang="zh-CN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17.</a:t>
            </a:r>
            <a:r>
              <a:rPr lang="zh-CN" altLang="zh-CN" kern="10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kern="100" dirty="0">
                <a:latin typeface="Calibri" panose="020F0502020204030204" charset="0"/>
                <a:ea typeface="楷体" panose="02010609060101010101" pitchFamily="49" charset="-122"/>
                <a:cs typeface="Times New Roman" panose="02020603050405020304" pitchFamily="18" charset="0"/>
              </a:rPr>
              <a:t>吴大咖闭目品味，睁开眼睛时，双眼全是泪花。</a:t>
            </a:r>
            <a:endParaRPr lang="zh-CN" altLang="zh-CN" kern="10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20040" indent="-64135" fontAlgn="ctr">
              <a:lnSpc>
                <a:spcPct val="100000"/>
              </a:lnSpc>
            </a:pPr>
            <a:r>
              <a:rPr lang="zh-CN" altLang="en-US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运用了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动作描写和神态</a:t>
            </a:r>
            <a:r>
              <a:rPr lang="zh-CN" altLang="zh-CN" b="1" kern="100" spc="-20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描写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（答到</a:t>
            </a:r>
            <a:r>
              <a:rPr lang="zh-CN" altLang="zh-CN" b="1" u="sng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神态描写才得</a:t>
            </a:r>
            <a:r>
              <a:rPr lang="en-US" altLang="zh-CN" b="1" u="sng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b="1" u="sng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），</a:t>
            </a:r>
            <a:endParaRPr lang="en-US" altLang="zh-CN" kern="100" spc="-2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20040" indent="-64135" fontAlgn="ctr">
              <a:lnSpc>
                <a:spcPct val="100000"/>
              </a:lnSpc>
            </a:pPr>
            <a:r>
              <a:rPr lang="zh-CN" altLang="en-US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闭目品味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”的动作和“</a:t>
            </a:r>
            <a:r>
              <a:rPr lang="zh-CN" altLang="zh-CN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双眼全是泪花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”的神态描写，</a:t>
            </a:r>
            <a:endParaRPr lang="en-US" altLang="zh-CN" kern="100" spc="-20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20040" indent="-64135" fontAlgn="ctr">
              <a:lnSpc>
                <a:spcPct val="100000"/>
              </a:lnSpc>
            </a:pPr>
            <a:r>
              <a:rPr lang="zh-CN" altLang="en-US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zh-CN" b="1" u="sng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细腻地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表达了吴大咖欣赏盲女演奏的纯净笛音时的</a:t>
            </a:r>
            <a:r>
              <a:rPr lang="zh-CN" altLang="zh-CN" b="1" u="sng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感动</a:t>
            </a:r>
            <a:r>
              <a:rPr lang="zh-CN" altLang="en-US" b="1" u="sng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（欣慰）</a:t>
            </a:r>
            <a:r>
              <a:rPr lang="zh-CN" altLang="zh-CN" kern="100" spc="-20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之情</a:t>
            </a:r>
            <a:r>
              <a:rPr lang="zh-CN" altLang="zh-CN" b="1" kern="100" spc="-20" dirty="0">
                <a:solidFill>
                  <a:srgbClr val="0000FF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en-US" b="1" kern="100" spc="-20" dirty="0">
                <a:solidFill>
                  <a:srgbClr val="0000FF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 ②③同时答到 </a:t>
            </a:r>
            <a:r>
              <a:rPr lang="en-US" altLang="zh-CN" b="1" kern="100" spc="-20" dirty="0">
                <a:solidFill>
                  <a:srgbClr val="0000FF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kern="100" spc="-20" dirty="0">
                <a:solidFill>
                  <a:srgbClr val="0000FF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分）。</a:t>
            </a:r>
            <a:endParaRPr lang="zh-CN" altLang="zh-CN" b="1" kern="100" dirty="0">
              <a:solidFill>
                <a:srgbClr val="0000FF"/>
              </a:solidFill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7000" y="827405"/>
            <a:ext cx="11892280" cy="5918835"/>
          </a:xfrm>
        </p:spPr>
        <p:txBody>
          <a:bodyPr>
            <a:normAutofit/>
          </a:bodyPr>
          <a:lstStyle/>
          <a:p>
            <a:r>
              <a:rPr lang="en-US" altLang="zh-CN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18.</a:t>
            </a:r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小说中的吴大咖有怎样的性格特点？请概括出他的两个特点并分别举出相对应的例子。（</a:t>
            </a:r>
            <a:r>
              <a:rPr lang="en-US" altLang="zh-CN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分）</a:t>
            </a:r>
            <a:endParaRPr lang="en-US" altLang="zh-CN" kern="100" spc="-20" dirty="0">
              <a:latin typeface="黑体" panose="02010600030101010101" pitchFamily="49" charset="-122"/>
              <a:ea typeface="黑体" panose="02010600030101010101" pitchFamily="49" charset="-122"/>
              <a:cs typeface="Times New Roman" panose="02020603050405020304" pitchFamily="18" charset="0"/>
            </a:endParaRPr>
          </a:p>
          <a:p>
            <a:endParaRPr lang="zh-CN" altLang="en-US" kern="100" spc="-20" dirty="0">
              <a:latin typeface="黑体" panose="02010600030101010101" pitchFamily="49" charset="-122"/>
              <a:ea typeface="黑体" panose="0201060003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en-US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精益求精（一丝不苟）</a:t>
            </a:r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：从在选拔笛子演奏员时候，“鸡蛋里挑骨头”，多次打断演奏现场可看出。（</a:t>
            </a:r>
            <a:r>
              <a:rPr lang="zh-CN" altLang="en-US" kern="100" spc="-2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挑剔、吹毛求疵、严格不得分</a:t>
            </a:r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）</a:t>
            </a:r>
          </a:p>
          <a:p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en-US" b="1" kern="100" spc="-2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坚持自我（固执、执着坚定、坚持己见）</a:t>
            </a:r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：从他别出心裁非要使用交响乐伴奏，态度坚决，对反对的声音一概置之不理可看出。（任选两点，共</a:t>
            </a:r>
            <a:r>
              <a:rPr lang="en-US" altLang="zh-CN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kern="100" spc="-20" dirty="0"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分，其他性格分析合理也可）。</a:t>
            </a:r>
            <a:endParaRPr lang="en-US" altLang="zh-CN" kern="100" spc="-20" dirty="0">
              <a:latin typeface="黑体" panose="02010600030101010101" pitchFamily="49" charset="-122"/>
              <a:ea typeface="黑体" panose="0201060003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kern="100" spc="-2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（尽职尽责、谦和友善、直率</a:t>
            </a:r>
            <a:r>
              <a:rPr lang="en-US" altLang="zh-CN" kern="100" spc="-2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kern="100" spc="-20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cs typeface="Times New Roman" panose="02020603050405020304" pitchFamily="18" charset="0"/>
              </a:rPr>
              <a:t>）</a:t>
            </a:r>
          </a:p>
          <a:p>
            <a:endParaRPr lang="zh-CN" altLang="en-US" b="1" kern="100" spc="-2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9860" y="931545"/>
            <a:ext cx="11892280" cy="5513070"/>
          </a:xfrm>
        </p:spPr>
        <p:txBody>
          <a:bodyPr>
            <a:normAutofit lnSpcReduction="20000"/>
          </a:bodyPr>
          <a:lstStyle/>
          <a:p>
            <a:pPr fontAlgn="auto">
              <a:lnSpc>
                <a:spcPct val="140000"/>
              </a:lnSpc>
            </a:pPr>
            <a:r>
              <a:rPr lang="en-US" altLang="zh-CN" dirty="0"/>
              <a:t>19.</a:t>
            </a:r>
            <a:r>
              <a:rPr lang="zh-CN" altLang="en-US" dirty="0"/>
              <a:t>小说在结尾处才交代吴大咖否定前两位优秀的笛子演奏员的原因，请问这样安排有什么妙处？（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</a:p>
          <a:p>
            <a:pPr fontAlgn="auto">
              <a:lnSpc>
                <a:spcPct val="140000"/>
              </a:lnSpc>
            </a:pPr>
            <a:r>
              <a:rPr lang="zh-CN" altLang="en-US" dirty="0"/>
              <a:t>①	样安排</a:t>
            </a:r>
            <a:r>
              <a:rPr lang="zh-CN" altLang="en-US" u="sng" dirty="0">
                <a:solidFill>
                  <a:srgbClr val="FF0000"/>
                </a:solidFill>
              </a:rPr>
              <a:t>回应了前文否定两位优秀的笛子演奏员的悬念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前后照应</a:t>
            </a:r>
            <a:r>
              <a:rPr lang="zh-CN" altLang="en-US" dirty="0"/>
              <a:t>，使文章结构严密。（红色字是得分点，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</a:p>
          <a:p>
            <a:pPr fontAlgn="auto">
              <a:lnSpc>
                <a:spcPct val="140000"/>
              </a:lnSpc>
            </a:pPr>
            <a:r>
              <a:rPr lang="zh-CN" altLang="en-US" dirty="0"/>
              <a:t>②这样安排将吴大咖对三位笛子演奏者的看法与评价放到一起，</a:t>
            </a:r>
            <a:r>
              <a:rPr lang="zh-CN" altLang="en-US" b="1" dirty="0">
                <a:solidFill>
                  <a:srgbClr val="FF0000"/>
                </a:solidFill>
              </a:rPr>
              <a:t>对比反衬</a:t>
            </a:r>
            <a:r>
              <a:rPr lang="zh-CN" altLang="en-US" dirty="0"/>
              <a:t>了</a:t>
            </a:r>
            <a:r>
              <a:rPr lang="zh-CN" altLang="en-US" u="sng" dirty="0">
                <a:solidFill>
                  <a:srgbClr val="FF0000"/>
                </a:solidFill>
              </a:rPr>
              <a:t>盲女干净纯洁的笛音和清纯脱俗</a:t>
            </a:r>
            <a:r>
              <a:rPr lang="zh-CN" altLang="en-US" dirty="0"/>
              <a:t>的品质（</a:t>
            </a:r>
            <a:r>
              <a:rPr lang="en-US" altLang="zh-CN" dirty="0"/>
              <a:t>1</a:t>
            </a:r>
            <a:r>
              <a:rPr lang="zh-CN" altLang="en-US" dirty="0"/>
              <a:t>分）。</a:t>
            </a:r>
          </a:p>
          <a:p>
            <a:pPr fontAlgn="auto">
              <a:lnSpc>
                <a:spcPct val="140000"/>
              </a:lnSpc>
            </a:pPr>
            <a:r>
              <a:rPr lang="zh-CN" altLang="en-US" dirty="0"/>
              <a:t>②	用了</a:t>
            </a:r>
            <a:r>
              <a:rPr lang="zh-CN" altLang="en-US" b="1" dirty="0">
                <a:solidFill>
                  <a:srgbClr val="FF0000"/>
                </a:solidFill>
              </a:rPr>
              <a:t>卒章显志（点明中心）</a:t>
            </a:r>
            <a:r>
              <a:rPr lang="zh-CN" altLang="en-US" dirty="0"/>
              <a:t>的艺术手法，使文章</a:t>
            </a:r>
            <a:r>
              <a:rPr lang="zh-CN" altLang="en-US" u="sng" dirty="0">
                <a:solidFill>
                  <a:srgbClr val="FF0000"/>
                </a:solidFill>
              </a:rPr>
              <a:t>呼唤纯净、清除欲望、不慕名利的主题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分）更加突出。</a:t>
            </a:r>
            <a:endParaRPr lang="en-US" altLang="zh-CN" dirty="0"/>
          </a:p>
          <a:p>
            <a:pPr fontAlgn="auto">
              <a:lnSpc>
                <a:spcPct val="140000"/>
              </a:lnSpc>
            </a:pPr>
            <a:r>
              <a:rPr lang="zh-CN" altLang="en-US" b="1" dirty="0">
                <a:solidFill>
                  <a:srgbClr val="0000FF"/>
                </a:solidFill>
              </a:rPr>
              <a:t>（结构、写法、主题各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分）。</a:t>
            </a:r>
          </a:p>
          <a:p>
            <a:pPr fontAlgn="auto">
              <a:lnSpc>
                <a:spcPct val="140000"/>
              </a:lnSpc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7000" y="734060"/>
            <a:ext cx="11892280" cy="6012180"/>
          </a:xfrm>
        </p:spPr>
        <p:txBody>
          <a:bodyPr/>
          <a:lstStyle/>
          <a:p>
            <a:r>
              <a:rPr lang="en-US" altLang="zh-CN" dirty="0"/>
              <a:t>20</a:t>
            </a:r>
            <a:r>
              <a:rPr lang="zh-CN" altLang="en-US" dirty="0"/>
              <a:t>．小说为什么以“笛音”为标题？请联系全文，谈谈你的理解。（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①</a:t>
            </a:r>
            <a:r>
              <a:rPr lang="zh-CN" altLang="en-US" b="1" dirty="0">
                <a:solidFill>
                  <a:srgbClr val="FF0000"/>
                </a:solidFill>
              </a:rPr>
              <a:t>故事情节</a:t>
            </a:r>
            <a:r>
              <a:rPr lang="zh-CN" altLang="en-US" dirty="0"/>
              <a:t>围绕吴大咖寻找最干净的笛音展开，</a:t>
            </a:r>
            <a:r>
              <a:rPr lang="zh-CN" altLang="en-US" b="1" dirty="0">
                <a:solidFill>
                  <a:srgbClr val="FF0000"/>
                </a:solidFill>
              </a:rPr>
              <a:t>“笛音”是贯穿全文的线索</a:t>
            </a:r>
            <a:r>
              <a:rPr lang="zh-CN" altLang="en-US" dirty="0"/>
              <a:t>。</a:t>
            </a:r>
            <a:r>
              <a:rPr lang="zh-CN" altLang="en-US" b="1" dirty="0">
                <a:solidFill>
                  <a:srgbClr val="0000FF"/>
                </a:solidFill>
              </a:rPr>
              <a:t>（结构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</a:p>
          <a:p>
            <a:r>
              <a:rPr lang="zh-CN" altLang="en-US" dirty="0"/>
              <a:t>②“笛音”不仅能表现前两个演奏员的匠气和欲望及</a:t>
            </a:r>
            <a:r>
              <a:rPr lang="zh-CN" altLang="en-US" b="1" dirty="0">
                <a:solidFill>
                  <a:srgbClr val="FF0000"/>
                </a:solidFill>
              </a:rPr>
              <a:t>盲女的纯净内心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分），还能表现出</a:t>
            </a:r>
            <a:r>
              <a:rPr lang="zh-CN" altLang="en-US" b="1" dirty="0">
                <a:solidFill>
                  <a:srgbClr val="FF0000"/>
                </a:solidFill>
              </a:rPr>
              <a:t>吴大咖对“最干净的笛音”的执着追寻</a:t>
            </a:r>
            <a:r>
              <a:rPr lang="zh-CN" altLang="en-US" dirty="0">
                <a:sym typeface="+mn-ea"/>
              </a:rPr>
              <a:t>（</a:t>
            </a:r>
            <a:r>
              <a:rPr lang="en-US" altLang="zh-CN" dirty="0">
                <a:sym typeface="+mn-ea"/>
              </a:rPr>
              <a:t>1</a:t>
            </a:r>
            <a:r>
              <a:rPr lang="zh-CN" altLang="en-US" dirty="0">
                <a:sym typeface="+mn-ea"/>
              </a:rPr>
              <a:t>分）</a:t>
            </a:r>
            <a:r>
              <a:rPr lang="zh-CN" altLang="en-US" b="1" dirty="0">
                <a:solidFill>
                  <a:srgbClr val="0000FF"/>
                </a:solidFill>
              </a:rPr>
              <a:t>（人物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分）。</a:t>
            </a:r>
          </a:p>
          <a:p>
            <a:r>
              <a:rPr lang="zh-CN" altLang="en-US" dirty="0"/>
              <a:t>③	暗示文章主题，</a:t>
            </a:r>
            <a:r>
              <a:rPr lang="zh-CN" altLang="en-US" b="1" dirty="0">
                <a:solidFill>
                  <a:srgbClr val="FF0000"/>
                </a:solidFill>
              </a:rPr>
              <a:t>借用“笛音”悠扬动听</a:t>
            </a:r>
            <a:r>
              <a:rPr lang="zh-CN" altLang="en-US" dirty="0"/>
              <a:t>的意境来暗示文章</a:t>
            </a:r>
            <a:r>
              <a:rPr lang="zh-CN" altLang="en-US" b="1" dirty="0">
                <a:solidFill>
                  <a:srgbClr val="FF0000"/>
                </a:solidFill>
              </a:rPr>
              <a:t>追求美好、呼唤纯净、清除欲望、不慕名利的主题</a:t>
            </a:r>
            <a:r>
              <a:rPr lang="zh-CN" altLang="en-US" dirty="0"/>
              <a:t>，同时使标题具有诗意的美感。</a:t>
            </a:r>
            <a:r>
              <a:rPr lang="zh-CN" altLang="en-US" b="1" dirty="0">
                <a:solidFill>
                  <a:srgbClr val="0000FF"/>
                </a:solidFill>
              </a:rPr>
              <a:t>（主题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endParaRPr lang="en-US" altLang="zh-CN" b="1" dirty="0">
              <a:solidFill>
                <a:srgbClr val="0000FF"/>
              </a:solidFill>
            </a:endParaRPr>
          </a:p>
          <a:p>
            <a:r>
              <a:rPr lang="zh-CN" altLang="en-US" b="1" dirty="0">
                <a:solidFill>
                  <a:srgbClr val="0000FF"/>
                </a:solidFill>
              </a:rPr>
              <a:t>主题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情节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人物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结构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写法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571</Words>
  <Application>Microsoft Office PowerPoint</Application>
  <PresentationFormat>宽屏</PresentationFormat>
  <Paragraphs>26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黑体</vt:lpstr>
      <vt:lpstr>楷体</vt:lpstr>
      <vt:lpstr>宋体</vt:lpstr>
      <vt:lpstr>微软雅黑</vt:lpstr>
      <vt:lpstr>Arial</vt:lpstr>
      <vt:lpstr>Calibri</vt:lpstr>
      <vt:lpstr>Times New Roman</vt:lpstr>
      <vt:lpstr>Office 主题</vt:lpstr>
      <vt:lpstr>现代文阅读训练二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现代文阅读训练二</dc:title>
  <dc:creator>MENGRANCUI</dc:creator>
  <cp:lastModifiedBy>MENGRANCUI</cp:lastModifiedBy>
  <cp:revision>7</cp:revision>
  <dcterms:created xsi:type="dcterms:W3CDTF">2022-03-09T08:18:00Z</dcterms:created>
  <dcterms:modified xsi:type="dcterms:W3CDTF">2022-03-10T07:26:26Z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DD8A9EBCCAFD46AE8B50A966F8C04B66</vt:lpwstr>
  </property>
  <property fmtid="{D5CDD505-2E9C-101B-9397-08002B2CF9AE}" pid="3" name="KSOProductBuildVer">
    <vt:lpwstr>2052-11.1.0.11365</vt:lpwstr>
  </property>
</Properties>
</file>