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3" r:id="rId2"/>
  </p:sldMasterIdLst>
  <p:notesMasterIdLst>
    <p:notesMasterId r:id="rId13"/>
  </p:notesMasterIdLst>
  <p:sldIdLst>
    <p:sldId id="323" r:id="rId3"/>
    <p:sldId id="365" r:id="rId4"/>
    <p:sldId id="257" r:id="rId5"/>
    <p:sldId id="290" r:id="rId6"/>
    <p:sldId id="288" r:id="rId7"/>
    <p:sldId id="281" r:id="rId8"/>
    <p:sldId id="364" r:id="rId9"/>
    <p:sldId id="370" r:id="rId10"/>
    <p:sldId id="371" r:id="rId11"/>
    <p:sldId id="369" r:id="rId12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6">
          <p15:clr>
            <a:srgbClr val="A4A3A4"/>
          </p15:clr>
        </p15:guide>
        <p15:guide id="2" pos="2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7B9CF"/>
    <a:srgbClr val="000099"/>
    <a:srgbClr val="003399"/>
    <a:srgbClr val="FF6600"/>
    <a:srgbClr val="990000"/>
    <a:srgbClr val="84C6D8"/>
    <a:srgbClr val="BFE2EB"/>
    <a:srgbClr val="A5D6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6"/>
        <p:guide pos="2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3" cy="4500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页眉占位符 1">
            <a:extLst>
              <a:ext uri="{FF2B5EF4-FFF2-40B4-BE49-F238E27FC236}">
                <a16:creationId xmlns:a16="http://schemas.microsoft.com/office/drawing/2014/main" id="{859CDB31-D127-4F9B-AB8C-D025BDEC791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47" name="日期占位符 2">
            <a:extLst>
              <a:ext uri="{FF2B5EF4-FFF2-40B4-BE49-F238E27FC236}">
                <a16:creationId xmlns:a16="http://schemas.microsoft.com/office/drawing/2014/main" id="{DDE4AC11-4281-4C7A-A03A-74905F078E0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274D58D-17DD-4EFF-86B3-0D45A4D52032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148" name="幻灯片图像占位符 3">
            <a:extLst>
              <a:ext uri="{FF2B5EF4-FFF2-40B4-BE49-F238E27FC236}">
                <a16:creationId xmlns:a16="http://schemas.microsoft.com/office/drawing/2014/main" id="{C74E9FC9-6C96-46CB-8D9B-000DA4AD0432}"/>
              </a:ext>
            </a:extLst>
          </p:cNvPr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6149" name="备注占位符 4">
            <a:extLst>
              <a:ext uri="{FF2B5EF4-FFF2-40B4-BE49-F238E27FC236}">
                <a16:creationId xmlns:a16="http://schemas.microsoft.com/office/drawing/2014/main" id="{FC357B13-3352-4727-8669-8641388D154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150" name="页脚占位符 5">
            <a:extLst>
              <a:ext uri="{FF2B5EF4-FFF2-40B4-BE49-F238E27FC236}">
                <a16:creationId xmlns:a16="http://schemas.microsoft.com/office/drawing/2014/main" id="{DFFFFABE-DE60-4971-BB85-7418971D217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51" name="灯片编号占位符 6">
            <a:extLst>
              <a:ext uri="{FF2B5EF4-FFF2-40B4-BE49-F238E27FC236}">
                <a16:creationId xmlns:a16="http://schemas.microsoft.com/office/drawing/2014/main" id="{064D0863-4093-4E42-9CF2-F898BA5F68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48B556F-A682-4A2A-B1A3-8B3A420211C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F325DF-ED01-4E94-9A59-82C55070EF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21AF7-1D91-4B4A-AFF2-5D3A3F94E804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F68DE8-2278-448D-97D5-FF638028C5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FA5E6D-7AEA-4B29-923D-D064CF1F54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28593-7566-4CBC-93CD-FE8F5C625F5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6257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DA72C6-4417-4EC3-BC9E-A14DA9B027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4EE87-2123-4E65-A247-F04366DCA96A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69C2A9-8A2E-458A-8C76-845F01E1DC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7FFCCB-A10B-463B-816A-B66928DAA4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2C3C0-6FD1-407F-8E6E-7306EC6DB54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7791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910575-B950-4C02-8CA2-7DAFC03F7D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FF781-8FD6-4333-9B86-646CAC3F2A46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196CF8-D790-4845-A102-B6E9B80339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9D492C-C4AA-4BF0-8705-191B751CCF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FD2DC-63E6-41EE-A72C-1EA966F639D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6345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EE59912F-E73A-49EF-9F14-33235F2F33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095AF-3845-494B-B6C4-601F3892EE30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D7C112B0-22C1-4679-8C3E-634331756F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8E360E4-8766-49D3-999C-F3D797D7AE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41141-4F4B-4004-BDBE-523ECE0F162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0897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B8FD81EC-3B96-444A-A91B-5EB148A142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D25F8-0794-433D-A89D-B63EC0B84F5A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F1CA9396-870D-4A38-8955-AE977579E8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5E1A9F0-0380-41B6-A10C-3905319449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FB543-E243-4623-8492-74F88A4A230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85413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282D9DA1-48CB-4D95-9F6C-B83377ACBF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3B8F6-94FF-4802-89F9-B46E8C2114FA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868B0E0A-ED0C-4EA5-9C1C-6B8E07D98B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9303631-3B5A-46C8-94CC-3CB18A4B69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28AB4-E79A-44D2-8811-693943B801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837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E75A960B-9E7A-4E78-836B-D3F22DA15F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786BE-A883-4AA5-8AF5-57E8946DE282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300CF36E-681D-4AF2-9BD5-8D822FE63F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6AB5E163-50DB-4750-8378-3B74C1919F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0DE76-1B3E-4390-ADBE-5D9DE3CCE7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6166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C6B7AAC3-8677-4296-9B37-1AFEE935B0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C3257-7E72-424D-BDF6-DDBDD76D048B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8FCED7D1-2001-4A9D-8FEA-5F48DE2A3B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81B903AD-6DC7-47EA-8540-597DC6F72C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32244-BE17-4406-B8F9-65A45604B46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3504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BD123A3-FAA4-42CB-9748-0532D2DE8B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54DA9-16D4-45E5-91AE-E7E7891F3D48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E5443651-8995-4383-BEF3-296B999AB0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7457133-F109-4068-B8A8-90542C32C5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E8F15-FF42-4286-9AEA-0C5F42ACE74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4247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BAC6A6-A472-4F2D-A25A-868F3ED175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76542-A9E4-47E4-93E7-1E2C38CBE18E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155470-BFCE-420C-971E-2FD65E7059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26B120-A50F-43D9-8865-FAA7752567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4C9A4-C190-4414-9640-667CCBF3137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362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62FF198-DC2D-48D1-9C53-2661EC13F2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0FACC-F161-402F-855A-5E0C9ED3DD81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AB91A6-87CD-4649-B638-4459EF1EFE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E21CA4-2245-4D54-B89F-9601C2CD9E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4E472-6A12-47FC-BEDE-B68B3C8D545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4630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2411363-C00D-4E65-8857-78DC18139B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06D30-B3E0-4749-9F78-03FA24D059E9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5136C0-FE80-44CC-BBBA-4F9D742C6B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EB1625-F74C-4ABC-B9BF-D85EF13068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49654-B814-48F0-A6AF-A8DDD2E8666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3531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03D3BD-1E9A-4DCD-9368-F1B6168753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E5568-5EF0-497C-87C2-F668DBAE13DD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A5D348-5FFB-4276-A1AD-B8962DB4B9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34DDBD1-5CF8-46AF-A5FF-A9BAB514D7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0F497-4BE6-4880-B9B0-21A5964B4F1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4835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FAE669C-3361-4B45-872F-1749772BDA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31F67-8FF2-4777-BDD6-4ED0011C74DF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B79057-B720-40F9-A868-8F7AB01841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6C2311-B6A7-4B0A-BFBF-B8A00BE8CB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C9D98-B1A0-4F21-9F4A-DF66F25BAFD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41721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CFC243A8-540C-43DA-944B-64D0DB8CF0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B5E2B-A8C0-4EF0-B8C3-B91814A33FFD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FB045A11-EF6E-4B5E-8467-540552E73F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5A8A3A3-66A2-4FDF-A571-A629FCD39A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EC058-4FEE-45CB-ACE2-B35DF2C6699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8952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49FA2312-B445-41B4-AC7E-4CEECFCEE6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A9522-8863-49FB-8BBE-08FAA5017C34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5D3101D4-3041-4666-BF37-2B78CE5CCD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D645DC7-B63A-47EE-A499-828948CDB4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983E2-2B04-4ACF-89EA-23AFB71895E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5345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CCC06E08-99ED-48F5-B2A9-4516583ECB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24605-BC00-4B5A-A83A-BA6418B53746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B1DF2E8-BC22-4B85-A2BB-54BE057397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A19E774F-C718-4551-B27C-3F5093269C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AF0D3-D842-408F-BAA9-A37477C1917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1719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A6AEA9E6-AADA-4E43-9FA6-1DAE9D865E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2E40E-2D89-4852-A7AA-2E5623FA75C7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7DDDE1D3-46EA-440A-AA7A-04EAF954E2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589534FD-79BD-4EFE-807D-B0F7EDB3EC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89A61-3CEB-4B27-81D7-B8B54B02298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7587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A0FB3B4B-BD77-4939-851A-230EC0F00A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F0CBF-B9DA-407A-853D-BE1DE5D27672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68A5EBD0-2819-4D77-B1CA-482F238015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B77E3AC2-7266-48F2-B83C-FC04EBC44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BB874-C693-4F9C-A3F7-7F6154C6E0A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14806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C753D67D-437B-4598-8383-FEB056E0CC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DAF5D-E41E-47EC-A7C0-E53B5254C4E4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563A2EC-CF41-440F-8760-6CB7009A92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E6E32B8-F62A-4E27-B439-C39EFA45DD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C9ACE-A9B4-4AA3-95F0-FAD6A0F7D6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87227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8E9498-04CF-4000-AE69-4E7867A64C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2C84D-E4BD-4BCC-BF3B-6E2E67FBED57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933C65-9AED-41D6-83D1-F3175E6885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55C020-C3D7-4FA9-984A-8FE11FFAAE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6E274-56A0-4610-9BC2-603AFD2D62C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6418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9C4371-91DB-4723-8CB7-B914B17844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34678-2155-4FC1-8909-94FF84535DFD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B62A43-0747-4A5C-9CCC-BE70F3E37C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A7A842-3C05-4A07-8546-5A232A2651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51CDA-1F1E-4DE6-9912-DA766B1C4BC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90168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80DF8AF8-BAA3-4851-8775-1BB2545CD2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69BF8946-FA2F-41E3-8B06-D45751CD2D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07A4EE74-C19E-4388-9269-2553FCEB01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5E74D0EE-01A0-4150-A2D8-FD2A682155D8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46678998-6BF7-4EA6-A9F4-FC83991D9EB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5C4E3338-2D6C-43AE-9E32-2EA4A36C751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B3155DC8-8A93-45B8-9FDC-0B534296C8A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>
            <a:extLst>
              <a:ext uri="{FF2B5EF4-FFF2-40B4-BE49-F238E27FC236}">
                <a16:creationId xmlns:a16="http://schemas.microsoft.com/office/drawing/2014/main" id="{168E2774-84FA-45CD-9C34-CBAE48CC42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5123" name="文本占位符 2">
            <a:extLst>
              <a:ext uri="{FF2B5EF4-FFF2-40B4-BE49-F238E27FC236}">
                <a16:creationId xmlns:a16="http://schemas.microsoft.com/office/drawing/2014/main" id="{52C205EB-9364-40B6-A366-1168134269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5124" name="日期占位符 3">
            <a:extLst>
              <a:ext uri="{FF2B5EF4-FFF2-40B4-BE49-F238E27FC236}">
                <a16:creationId xmlns:a16="http://schemas.microsoft.com/office/drawing/2014/main" id="{52DD73B6-1EEA-42FB-9D5C-68599BC175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11C089B2-9181-4C67-BA15-E575F12AE878}" type="datetimeFigureOut">
              <a:rPr lang="zh-CN" altLang="en-US"/>
              <a:pPr>
                <a:defRPr/>
              </a:pPr>
              <a:t>2020/4/25</a:t>
            </a:fld>
            <a:endParaRPr lang="en-US" altLang="zh-CN"/>
          </a:p>
        </p:txBody>
      </p:sp>
      <p:sp>
        <p:nvSpPr>
          <p:cNvPr id="5125" name="页脚占位符 4">
            <a:extLst>
              <a:ext uri="{FF2B5EF4-FFF2-40B4-BE49-F238E27FC236}">
                <a16:creationId xmlns:a16="http://schemas.microsoft.com/office/drawing/2014/main" id="{F47C19E1-FA87-4A9D-868B-13CD5A5EF95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6" name="灯片编号占位符 5">
            <a:extLst>
              <a:ext uri="{FF2B5EF4-FFF2-40B4-BE49-F238E27FC236}">
                <a16:creationId xmlns:a16="http://schemas.microsoft.com/office/drawing/2014/main" id="{1A5A28AF-6D08-494E-ABCA-8EFD28D2F00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C1A5AEEA-45C2-4EEC-A736-EB2C0344A4C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B1DCB054-0E54-4768-9388-E2E0F14E5A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6787" y="908832"/>
            <a:ext cx="6887927" cy="6588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zh-CN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9.4流体压强与流速的关系</a:t>
            </a:r>
          </a:p>
        </p:txBody>
      </p:sp>
      <p:sp>
        <p:nvSpPr>
          <p:cNvPr id="7171" name="Text Box 3">
            <a:extLst>
              <a:ext uri="{FF2B5EF4-FFF2-40B4-BE49-F238E27FC236}">
                <a16:creationId xmlns:a16="http://schemas.microsoft.com/office/drawing/2014/main" id="{2AA96DDC-E697-4288-BB77-7A2517F97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49" y="3879030"/>
            <a:ext cx="8566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chemeClr val="hlink"/>
                </a:solidFill>
                <a:latin typeface="Calibri" panose="020F0502020204030204" pitchFamily="34" charset="0"/>
              </a:rPr>
              <a:t>流体</a:t>
            </a:r>
            <a:r>
              <a:rPr lang="zh-CN" altLang="en-US" sz="4400" b="1" dirty="0">
                <a:latin typeface="Calibri" panose="020F0502020204030204" pitchFamily="34" charset="0"/>
              </a:rPr>
              <a:t>：具有流动性的液体和气体。</a:t>
            </a:r>
            <a:endParaRPr lang="zh-CN" altLang="en-US" sz="4400" b="1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8A6BC57-183D-4DE3-B363-CADB2147E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6786" y="2213919"/>
            <a:ext cx="688792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广州番禺王耀强</a:t>
            </a:r>
            <a:endParaRPr lang="zh-CN" altLang="zh-CN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13D7544B-47C2-48D2-861B-53A03AA14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811" y="159263"/>
            <a:ext cx="6345423" cy="6539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>
            <a:extLst>
              <a:ext uri="{FF2B5EF4-FFF2-40B4-BE49-F238E27FC236}">
                <a16:creationId xmlns:a16="http://schemas.microsoft.com/office/drawing/2014/main" id="{166A5BB1-8DF1-4CBB-B35D-4FA132295357}"/>
              </a:ext>
            </a:extLst>
          </p:cNvPr>
          <p:cNvGrpSpPr>
            <a:grpSpLocks/>
          </p:cNvGrpSpPr>
          <p:nvPr/>
        </p:nvGrpSpPr>
        <p:grpSpPr bwMode="auto">
          <a:xfrm>
            <a:off x="5111750" y="1268413"/>
            <a:ext cx="4321175" cy="4406900"/>
            <a:chOff x="0" y="0"/>
            <a:chExt cx="4322" cy="4820"/>
          </a:xfrm>
        </p:grpSpPr>
        <p:pic>
          <p:nvPicPr>
            <p:cNvPr id="9223" name="Picture 2">
              <a:extLst>
                <a:ext uri="{FF2B5EF4-FFF2-40B4-BE49-F238E27FC236}">
                  <a16:creationId xmlns:a16="http://schemas.microsoft.com/office/drawing/2014/main" id="{E54A826A-D5C6-441E-8D9E-1E26894D55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50" t="12198" b="9145"/>
            <a:stretch>
              <a:fillRect/>
            </a:stretch>
          </p:blipFill>
          <p:spPr bwMode="auto">
            <a:xfrm>
              <a:off x="0" y="0"/>
              <a:ext cx="4323" cy="4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9224" name="AutoShape 4">
              <a:extLst>
                <a:ext uri="{FF2B5EF4-FFF2-40B4-BE49-F238E27FC236}">
                  <a16:creationId xmlns:a16="http://schemas.microsoft.com/office/drawing/2014/main" id="{9D4F2C46-8AB6-4A6A-8450-7F4C63958D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" y="1986"/>
              <a:ext cx="142" cy="282"/>
            </a:xfrm>
            <a:prstGeom prst="downArrow">
              <a:avLst>
                <a:gd name="adj1" fmla="val 50000"/>
                <a:gd name="adj2" fmla="val 49648"/>
              </a:avLst>
            </a:prstGeom>
            <a:solidFill>
              <a:srgbClr val="990000"/>
            </a:solidFill>
            <a:ln w="9525">
              <a:solidFill>
                <a:srgbClr val="99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225" name="AutoShape 5">
              <a:extLst>
                <a:ext uri="{FF2B5EF4-FFF2-40B4-BE49-F238E27FC236}">
                  <a16:creationId xmlns:a16="http://schemas.microsoft.com/office/drawing/2014/main" id="{B323DEEE-D90B-4FE6-ACA6-C967BAD00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5" y="4040"/>
              <a:ext cx="142" cy="780"/>
            </a:xfrm>
            <a:prstGeom prst="upArrow">
              <a:avLst>
                <a:gd name="adj1" fmla="val 50000"/>
                <a:gd name="adj2" fmla="val 137324"/>
              </a:avLst>
            </a:prstGeom>
            <a:solidFill>
              <a:srgbClr val="990000"/>
            </a:solidFill>
            <a:ln w="9525">
              <a:solidFill>
                <a:srgbClr val="99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9219" name="TextBox 2">
            <a:extLst>
              <a:ext uri="{FF2B5EF4-FFF2-40B4-BE49-F238E27FC236}">
                <a16:creationId xmlns:a16="http://schemas.microsoft.com/office/drawing/2014/main" id="{A735832F-478C-439C-9994-70B8FEC7F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3" y="142875"/>
            <a:ext cx="1417637" cy="587375"/>
          </a:xfrm>
          <a:prstGeom prst="rect">
            <a:avLst/>
          </a:prstGeom>
          <a:gradFill rotWithShape="1">
            <a:gsLst>
              <a:gs pos="0">
                <a:srgbClr val="9EEAFF"/>
              </a:gs>
              <a:gs pos="35001">
                <a:srgbClr val="BBEFFF"/>
              </a:gs>
              <a:gs pos="100000">
                <a:srgbClr val="E4F9FF"/>
              </a:gs>
            </a:gsLst>
            <a:lin ang="5400000" scaled="1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做一做</a:t>
            </a:r>
          </a:p>
        </p:txBody>
      </p:sp>
      <p:pic>
        <p:nvPicPr>
          <p:cNvPr id="9220" name="Picture 24">
            <a:extLst>
              <a:ext uri="{FF2B5EF4-FFF2-40B4-BE49-F238E27FC236}">
                <a16:creationId xmlns:a16="http://schemas.microsoft.com/office/drawing/2014/main" id="{0C8B991B-A8CE-435F-8256-B264ED854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5222875" cy="4340225"/>
          </a:xfrm>
          <a:prstGeom prst="rect">
            <a:avLst/>
          </a:prstGeom>
          <a:solidFill>
            <a:schemeClr val="bg1"/>
          </a:solidFill>
          <a:ln w="28575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9221" name="TextBox 4">
            <a:extLst>
              <a:ext uri="{FF2B5EF4-FFF2-40B4-BE49-F238E27FC236}">
                <a16:creationId xmlns:a16="http://schemas.microsoft.com/office/drawing/2014/main" id="{FD19999B-82FF-4617-AA58-437E3F35C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142875"/>
            <a:ext cx="72898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宋体" panose="02010600030101010101" pitchFamily="2" charset="-122"/>
              </a:rPr>
              <a:t>  吹气，猜想乒乓球会怎样？</a:t>
            </a:r>
          </a:p>
        </p:txBody>
      </p:sp>
      <p:sp>
        <p:nvSpPr>
          <p:cNvPr id="9222" name="TextBox 4">
            <a:extLst>
              <a:ext uri="{FF2B5EF4-FFF2-40B4-BE49-F238E27FC236}">
                <a16:creationId xmlns:a16="http://schemas.microsoft.com/office/drawing/2014/main" id="{05DBCDFC-47F1-49E2-9C5F-DD98F59ED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938" y="5684838"/>
            <a:ext cx="9215438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900" b="1">
                <a:latin typeface="宋体" panose="02010600030101010101" pitchFamily="2" charset="-122"/>
              </a:rPr>
              <a:t>伯努利升力：</a:t>
            </a:r>
            <a:r>
              <a:rPr lang="zh-CN" altLang="en-US" sz="3900" b="1"/>
              <a:t>流体的流速越快，压强越小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>
            <a:extLst>
              <a:ext uri="{FF2B5EF4-FFF2-40B4-BE49-F238E27FC236}">
                <a16:creationId xmlns:a16="http://schemas.microsoft.com/office/drawing/2014/main" id="{A5717016-6F79-487E-BBD7-EF2295FC340B}"/>
              </a:ext>
            </a:extLst>
          </p:cNvPr>
          <p:cNvGrpSpPr>
            <a:grpSpLocks/>
          </p:cNvGrpSpPr>
          <p:nvPr/>
        </p:nvGrpSpPr>
        <p:grpSpPr bwMode="auto">
          <a:xfrm>
            <a:off x="252413" y="53975"/>
            <a:ext cx="8550275" cy="6527800"/>
            <a:chOff x="0" y="0"/>
            <a:chExt cx="2223" cy="1756"/>
          </a:xfrm>
        </p:grpSpPr>
        <p:pic>
          <p:nvPicPr>
            <p:cNvPr id="10243" name="Picture 19" descr="地铁安全线1">
              <a:extLst>
                <a:ext uri="{FF2B5EF4-FFF2-40B4-BE49-F238E27FC236}">
                  <a16:creationId xmlns:a16="http://schemas.microsoft.com/office/drawing/2014/main" id="{696A4030-BBDA-435F-98FA-979343D6FF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brigh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223" cy="15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244" name="Text Box 41">
              <a:extLst>
                <a:ext uri="{FF2B5EF4-FFF2-40B4-BE49-F238E27FC236}">
                  <a16:creationId xmlns:a16="http://schemas.microsoft.com/office/drawing/2014/main" id="{F523ACA4-CD40-4BAF-96C6-5BA341EDFA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" y="1452"/>
              <a:ext cx="1497" cy="304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7964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r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C0000"/>
                  </a:solidFill>
                  <a:latin typeface="宋体" panose="02010600030101010101" pitchFamily="2" charset="-122"/>
                </a:rPr>
                <a:t>地 铁  安  全  线</a:t>
              </a:r>
            </a:p>
            <a:p>
              <a:pPr algn="ctr" eaLnBrk="1" hangingPunct="1">
                <a:lnSpc>
                  <a:spcPct val="8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latin typeface="宋体" panose="02010600030101010101" pitchFamily="2" charset="-122"/>
                </a:rPr>
                <a:t>（甚至要安装屏蔽门）</a:t>
              </a:r>
              <a:endParaRPr lang="en-US" altLang="zh-CN" b="1"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铁路站台上的安全线">
            <a:extLst>
              <a:ext uri="{FF2B5EF4-FFF2-40B4-BE49-F238E27FC236}">
                <a16:creationId xmlns:a16="http://schemas.microsoft.com/office/drawing/2014/main" id="{7B086B6E-0812-4B86-9FFD-66E04683B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584325"/>
            <a:ext cx="5084763" cy="427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>
            <a:extLst>
              <a:ext uri="{FF2B5EF4-FFF2-40B4-BE49-F238E27FC236}">
                <a16:creationId xmlns:a16="http://schemas.microsoft.com/office/drawing/2014/main" id="{F7DE1C0D-5CB3-4289-9054-752C489D9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728663"/>
            <a:ext cx="3886200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4">
            <a:extLst>
              <a:ext uri="{FF2B5EF4-FFF2-40B4-BE49-F238E27FC236}">
                <a16:creationId xmlns:a16="http://schemas.microsoft.com/office/drawing/2014/main" id="{AB3E322A-6E01-4B34-B9B4-72F6ABD40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863" y="4078288"/>
            <a:ext cx="8640762" cy="24558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机翼上方空气和下方空气同时从机翼前端经不同路径到达后端。时间</a:t>
            </a:r>
            <a:r>
              <a:rPr lang="zh-CN" altLang="en-US" b="1" u="sng">
                <a:solidFill>
                  <a:srgbClr val="000000"/>
                </a:solidFill>
                <a:latin typeface="宋体" panose="02010600030101010101" pitchFamily="2" charset="-122"/>
              </a:rPr>
              <a:t>相同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，但路程长短</a:t>
            </a:r>
            <a:r>
              <a:rPr lang="zh-CN" altLang="en-US" b="1" u="sng">
                <a:solidFill>
                  <a:srgbClr val="000000"/>
                </a:solidFill>
                <a:latin typeface="宋体" panose="02010600030101010101" pitchFamily="2" charset="-122"/>
              </a:rPr>
              <a:t>不同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（1）上方空气流速______，压强______。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（2）下方空气流速______，压强______。</a:t>
            </a:r>
          </a:p>
        </p:txBody>
      </p:sp>
      <p:sp>
        <p:nvSpPr>
          <p:cNvPr id="12292" name="TextBox 5">
            <a:extLst>
              <a:ext uri="{FF2B5EF4-FFF2-40B4-BE49-F238E27FC236}">
                <a16:creationId xmlns:a16="http://schemas.microsoft.com/office/drawing/2014/main" id="{BACF5416-95A9-4DA5-A981-AA9FED040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5292725"/>
            <a:ext cx="5889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快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67F26FE-3BB6-4025-BF4E-FDD66A9B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6164263"/>
            <a:ext cx="182086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5">
            <a:extLst>
              <a:ext uri="{FF2B5EF4-FFF2-40B4-BE49-F238E27FC236}">
                <a16:creationId xmlns:a16="http://schemas.microsoft.com/office/drawing/2014/main" id="{31171ACF-D403-4967-BB46-4F5C836CC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7650" y="5292725"/>
            <a:ext cx="5889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</a:p>
        </p:txBody>
      </p:sp>
      <p:sp>
        <p:nvSpPr>
          <p:cNvPr id="12295" name="TextBox 5">
            <a:extLst>
              <a:ext uri="{FF2B5EF4-FFF2-40B4-BE49-F238E27FC236}">
                <a16:creationId xmlns:a16="http://schemas.microsoft.com/office/drawing/2014/main" id="{C6AE891F-BF75-40F6-BE31-70C4A879D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5878513"/>
            <a:ext cx="588962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慢</a:t>
            </a:r>
          </a:p>
        </p:txBody>
      </p:sp>
      <p:sp>
        <p:nvSpPr>
          <p:cNvPr id="12296" name="TextBox 5">
            <a:extLst>
              <a:ext uri="{FF2B5EF4-FFF2-40B4-BE49-F238E27FC236}">
                <a16:creationId xmlns:a16="http://schemas.microsoft.com/office/drawing/2014/main" id="{64C17AE2-11B8-4744-85C9-DD42C771F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2100" y="5922963"/>
            <a:ext cx="588963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</a:t>
            </a:r>
          </a:p>
        </p:txBody>
      </p:sp>
      <p:pic>
        <p:nvPicPr>
          <p:cNvPr id="3" name="图片 8">
            <a:extLst>
              <a:ext uri="{FF2B5EF4-FFF2-40B4-BE49-F238E27FC236}">
                <a16:creationId xmlns:a16="http://schemas.microsoft.com/office/drawing/2014/main" id="{94D2D088-F4BB-4448-AC38-6259B7903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1" t="29001" r="18008" b="31625"/>
          <a:stretch>
            <a:fillRect/>
          </a:stretch>
        </p:blipFill>
        <p:spPr bwMode="auto">
          <a:xfrm>
            <a:off x="0" y="144463"/>
            <a:ext cx="9159875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297" name="直接箭头连接符 4">
            <a:extLst>
              <a:ext uri="{FF2B5EF4-FFF2-40B4-BE49-F238E27FC236}">
                <a16:creationId xmlns:a16="http://schemas.microsoft.com/office/drawing/2014/main" id="{59528C88-E832-4C00-81C5-299189E855A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197350" y="549275"/>
            <a:ext cx="0" cy="854075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8" name="直接箭头连接符 13">
            <a:extLst>
              <a:ext uri="{FF2B5EF4-FFF2-40B4-BE49-F238E27FC236}">
                <a16:creationId xmlns:a16="http://schemas.microsoft.com/office/drawing/2014/main" id="{2E727040-423B-4CC7-A1B1-D99A2735920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197350" y="2484438"/>
            <a:ext cx="14288" cy="1516062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TextBox 5">
            <a:extLst>
              <a:ext uri="{FF2B5EF4-FFF2-40B4-BE49-F238E27FC236}">
                <a16:creationId xmlns:a16="http://schemas.microsoft.com/office/drawing/2014/main" id="{7B9AEE5F-7BCA-4284-AB98-6661F1CBA1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9938" y="2676525"/>
            <a:ext cx="121285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8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慢</a:t>
            </a: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30ED633A-C23C-4656-BD77-B206C9D13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-203200"/>
            <a:ext cx="121285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8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4" grpId="0" autoUpdateAnimBg="0"/>
      <p:bldP spid="12295" grpId="0" autoUpdateAnimBg="0"/>
      <p:bldP spid="12296" grpId="0" autoUpdateAnimBg="0"/>
      <p:bldP spid="17" grpId="0" autoUpdateAnimBg="0"/>
      <p:bldP spid="1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93840344-6925-40EF-921E-AC5C2DEF1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44463"/>
            <a:ext cx="5194506" cy="598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>
            <a:extLst>
              <a:ext uri="{FF2B5EF4-FFF2-40B4-BE49-F238E27FC236}">
                <a16:creationId xmlns:a16="http://schemas.microsoft.com/office/drawing/2014/main" id="{0AC11A12-9AA8-4B5D-B50C-49FA457E6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228" y="3546474"/>
            <a:ext cx="4814887" cy="316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3FAFBE91-1A29-4A4D-B4DE-5CAEE9F48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519" y="2770188"/>
            <a:ext cx="828055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、</a:t>
            </a:r>
            <a:r>
              <a:rPr lang="en-US" altLang="zh-CN" sz="3600" b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、</a:t>
            </a:r>
            <a:r>
              <a:rPr lang="en-US" altLang="zh-CN" sz="3600" b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三处，哪里的流速较快？为什么？</a:t>
            </a:r>
            <a:endParaRPr lang="zh-CN" altLang="zh-CN" sz="3600" b="1" dirty="0">
              <a:latin typeface="宋体" panose="02010600030101010101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2DCAD459-EE85-450E-BFE9-1E4108CCD7ED}"/>
              </a:ext>
            </a:extLst>
          </p:cNvPr>
          <p:cNvGrpSpPr/>
          <p:nvPr/>
        </p:nvGrpSpPr>
        <p:grpSpPr>
          <a:xfrm>
            <a:off x="463190" y="0"/>
            <a:ext cx="8079562" cy="2430162"/>
            <a:chOff x="362695" y="-261246"/>
            <a:chExt cx="8079562" cy="2430162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A66E362C-A91E-462B-A9C1-42E12C3CE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695" y="548808"/>
              <a:ext cx="7380492" cy="1620108"/>
            </a:xfrm>
            <a:prstGeom prst="rect">
              <a:avLst/>
            </a:prstGeom>
          </p:spPr>
        </p:pic>
        <p:pic>
          <p:nvPicPr>
            <p:cNvPr id="22530" name="Picture 2" descr="滴水的水龙头简笔画图片">
              <a:extLst>
                <a:ext uri="{FF2B5EF4-FFF2-40B4-BE49-F238E27FC236}">
                  <a16:creationId xmlns:a16="http://schemas.microsoft.com/office/drawing/2014/main" id="{B645DBAB-C1D1-4B6C-8B3E-02E6F5FABD3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58" t="9728" r="23776" b="40275"/>
            <a:stretch/>
          </p:blipFill>
          <p:spPr bwMode="auto">
            <a:xfrm>
              <a:off x="6154524" y="-261246"/>
              <a:ext cx="2287733" cy="243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2">
            <a:extLst>
              <a:ext uri="{FF2B5EF4-FFF2-40B4-BE49-F238E27FC236}">
                <a16:creationId xmlns:a16="http://schemas.microsoft.com/office/drawing/2014/main" id="{5911D3C5-4701-40AE-A80A-118290083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34" y="5412307"/>
            <a:ext cx="8595573" cy="137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三车道变一车道，堵车后，</a:t>
            </a:r>
            <a:r>
              <a:rPr lang="en-US" altLang="zh-CN" sz="3600" b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、</a:t>
            </a:r>
            <a:r>
              <a:rPr lang="en-US" altLang="zh-CN" sz="3600" b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处，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pPr marL="0"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哪里的车速较快？</a:t>
            </a:r>
            <a:endParaRPr lang="zh-CN" altLang="zh-CN" sz="3600" b="1" dirty="0">
              <a:latin typeface="宋体" panose="02010600030101010101" pitchFamily="2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11257D2D-FFB0-4B33-B0BA-F0B91DFF3EB6}"/>
              </a:ext>
            </a:extLst>
          </p:cNvPr>
          <p:cNvGrpSpPr/>
          <p:nvPr/>
        </p:nvGrpSpPr>
        <p:grpSpPr>
          <a:xfrm>
            <a:off x="1543262" y="3546391"/>
            <a:ext cx="6300420" cy="1845123"/>
            <a:chOff x="971760" y="3434293"/>
            <a:chExt cx="6300420" cy="1845123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DE10487D-7F80-48CE-B614-D49127EEC079}"/>
                </a:ext>
              </a:extLst>
            </p:cNvPr>
            <p:cNvGrpSpPr/>
            <p:nvPr/>
          </p:nvGrpSpPr>
          <p:grpSpPr>
            <a:xfrm>
              <a:off x="971760" y="3434293"/>
              <a:ext cx="6300420" cy="1845123"/>
              <a:chOff x="971760" y="3434293"/>
              <a:chExt cx="6300420" cy="1845123"/>
            </a:xfrm>
          </p:grpSpPr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id="{19F528CF-3D00-4195-8D00-BAF75971D2C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53" t="19093" r="10225" b="29654"/>
              <a:stretch/>
            </p:blipFill>
            <p:spPr>
              <a:xfrm>
                <a:off x="971760" y="3434293"/>
                <a:ext cx="6300420" cy="1845123"/>
              </a:xfrm>
              <a:prstGeom prst="rect">
                <a:avLst/>
              </a:prstGeom>
            </p:spPr>
          </p:pic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id="{DC057F8C-B4BF-4BA3-8FDA-33B6F8DBE6DA}"/>
                  </a:ext>
                </a:extLst>
              </p:cNvPr>
              <p:cNvCxnSpPr/>
              <p:nvPr/>
            </p:nvCxnSpPr>
            <p:spPr bwMode="auto">
              <a:xfrm>
                <a:off x="1073784" y="4149048"/>
                <a:ext cx="3498216" cy="0"/>
              </a:xfrm>
              <a:prstGeom prst="line">
                <a:avLst/>
              </a:prstGeom>
              <a:solidFill>
                <a:schemeClr val="accent1"/>
              </a:solidFill>
              <a:ln w="57150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5" name="直接连接符 14">
                <a:extLst>
                  <a:ext uri="{FF2B5EF4-FFF2-40B4-BE49-F238E27FC236}">
                    <a16:creationId xmlns:a16="http://schemas.microsoft.com/office/drawing/2014/main" id="{791050D0-6C4B-471E-8976-68D7D3ABFFF1}"/>
                  </a:ext>
                </a:extLst>
              </p:cNvPr>
              <p:cNvCxnSpPr/>
              <p:nvPr/>
            </p:nvCxnSpPr>
            <p:spPr bwMode="auto">
              <a:xfrm>
                <a:off x="1073784" y="4644081"/>
                <a:ext cx="3498216" cy="0"/>
              </a:xfrm>
              <a:prstGeom prst="line">
                <a:avLst/>
              </a:prstGeom>
              <a:solidFill>
                <a:schemeClr val="accent1"/>
              </a:solidFill>
              <a:ln w="57150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sp>
          <p:nvSpPr>
            <p:cNvPr id="11" name="Rectangle 2">
              <a:extLst>
                <a:ext uri="{FF2B5EF4-FFF2-40B4-BE49-F238E27FC236}">
                  <a16:creationId xmlns:a16="http://schemas.microsoft.com/office/drawing/2014/main" id="{EDDE35B9-FF4F-41A6-9D67-82EDF777F5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6076" y="4027448"/>
              <a:ext cx="462048" cy="658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A</a:t>
              </a:r>
              <a:endPara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2" name="Rectangle 2">
              <a:extLst>
                <a:ext uri="{FF2B5EF4-FFF2-40B4-BE49-F238E27FC236}">
                  <a16:creationId xmlns:a16="http://schemas.microsoft.com/office/drawing/2014/main" id="{90FA0761-E1FC-4429-A61D-E355B32679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91066" y="4149048"/>
              <a:ext cx="462048" cy="658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B</a:t>
              </a:r>
              <a:endPara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2099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>
            <a:extLst>
              <a:ext uri="{FF2B5EF4-FFF2-40B4-BE49-F238E27FC236}">
                <a16:creationId xmlns:a16="http://schemas.microsoft.com/office/drawing/2014/main" id="{475840F5-4031-41E4-BFB3-2471AAD874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736" y="3099594"/>
            <a:ext cx="8775584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eaLnBrk="1" hangingPunct="1"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堵塞后，</a:t>
            </a:r>
            <a:r>
              <a:rPr lang="en-US" altLang="zh-CN" sz="2800" b="1" dirty="0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车道的车流量是</a:t>
            </a:r>
            <a:r>
              <a:rPr lang="en-US" altLang="zh-CN" sz="2800" b="1" dirty="0">
                <a:latin typeface="宋体" panose="02010600030101010101" pitchFamily="2" charset="-122"/>
              </a:rPr>
              <a:t>30</a:t>
            </a:r>
            <a:r>
              <a:rPr lang="zh-CN" altLang="en-US" sz="2800" b="1" dirty="0">
                <a:latin typeface="宋体" panose="02010600030101010101" pitchFamily="2" charset="-122"/>
              </a:rPr>
              <a:t>车</a:t>
            </a:r>
            <a:r>
              <a:rPr lang="en-US" altLang="zh-CN" sz="2800" b="1" dirty="0">
                <a:latin typeface="宋体" panose="02010600030101010101" pitchFamily="2" charset="-122"/>
              </a:rPr>
              <a:t>/min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zh-CN" altLang="zh-CN" sz="2800" b="1" dirty="0">
              <a:latin typeface="宋体" panose="02010600030101010101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4EA85EF-299A-4631-AE95-E12FCAD92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081" y="1572878"/>
            <a:ext cx="5127081" cy="1454770"/>
          </a:xfrm>
          <a:prstGeom prst="rect">
            <a:avLst/>
          </a:prstGeom>
        </p:spPr>
      </p:pic>
      <p:sp>
        <p:nvSpPr>
          <p:cNvPr id="21" name="Rectangle 2">
            <a:extLst>
              <a:ext uri="{FF2B5EF4-FFF2-40B4-BE49-F238E27FC236}">
                <a16:creationId xmlns:a16="http://schemas.microsoft.com/office/drawing/2014/main" id="{5BBA9773-D895-4139-9FD3-02DDD4428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943" y="368796"/>
            <a:ext cx="202021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“车流量”</a:t>
            </a:r>
            <a:endParaRPr lang="zh-CN" altLang="zh-CN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3A123E5F-C49E-4A47-9928-81CE07271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409" y="3758406"/>
            <a:ext cx="8430276" cy="145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则</a:t>
            </a:r>
            <a:r>
              <a:rPr lang="en-US" altLang="zh-CN" sz="2800" b="1" dirty="0"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处，每车道的车流量是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车</a:t>
            </a:r>
            <a:r>
              <a:rPr lang="en-US" altLang="zh-CN" sz="2800" b="1" dirty="0">
                <a:latin typeface="宋体" panose="02010600030101010101" pitchFamily="2" charset="-122"/>
              </a:rPr>
              <a:t>/min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mar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即，车辆每分钟只能向前挪动大约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个车位的距离。</a:t>
            </a:r>
            <a:endParaRPr lang="zh-CN" altLang="zh-CN" sz="2800" b="1" dirty="0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453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3FAFBE91-1A29-4A4D-B4DE-5CAEE9F48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211" y="2430161"/>
            <a:ext cx="828055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、</a:t>
            </a:r>
            <a:r>
              <a:rPr lang="en-US" altLang="zh-CN" sz="3600" b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、</a:t>
            </a:r>
            <a:r>
              <a:rPr lang="en-US" altLang="zh-CN" sz="3600" b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三处，哪里的流速较快？为什么？</a:t>
            </a:r>
            <a:endParaRPr lang="zh-CN" altLang="zh-CN" sz="3600" b="1" dirty="0">
              <a:latin typeface="宋体" panose="02010600030101010101" pitchFamily="2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12905326-02AE-4C10-A8F4-1E384E6C68F7}"/>
              </a:ext>
            </a:extLst>
          </p:cNvPr>
          <p:cNvGrpSpPr/>
          <p:nvPr/>
        </p:nvGrpSpPr>
        <p:grpSpPr>
          <a:xfrm>
            <a:off x="224384" y="0"/>
            <a:ext cx="8079562" cy="2430162"/>
            <a:chOff x="362695" y="-261246"/>
            <a:chExt cx="8079562" cy="2430162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397E5BD1-A57A-4578-B46D-464EE0B56E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695" y="548808"/>
              <a:ext cx="7380492" cy="1620108"/>
            </a:xfrm>
            <a:prstGeom prst="rect">
              <a:avLst/>
            </a:prstGeom>
          </p:spPr>
        </p:pic>
        <p:pic>
          <p:nvPicPr>
            <p:cNvPr id="8" name="Picture 2" descr="滴水的水龙头简笔画图片">
              <a:extLst>
                <a:ext uri="{FF2B5EF4-FFF2-40B4-BE49-F238E27FC236}">
                  <a16:creationId xmlns:a16="http://schemas.microsoft.com/office/drawing/2014/main" id="{84B0A2E7-7F9B-4927-8BC4-F6F64467B5A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58" t="9728" r="23776" b="40275"/>
            <a:stretch/>
          </p:blipFill>
          <p:spPr bwMode="auto">
            <a:xfrm>
              <a:off x="6154524" y="-261246"/>
              <a:ext cx="2287733" cy="243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DD1145C8-932E-4BA2-904A-AFC12480A6A1}"/>
              </a:ext>
            </a:extLst>
          </p:cNvPr>
          <p:cNvGrpSpPr/>
          <p:nvPr/>
        </p:nvGrpSpPr>
        <p:grpSpPr>
          <a:xfrm>
            <a:off x="984307" y="3088973"/>
            <a:ext cx="7175385" cy="3568396"/>
            <a:chOff x="224384" y="3240660"/>
            <a:chExt cx="7175385" cy="3568396"/>
          </a:xfrm>
        </p:grpSpPr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7E2DA447-08DB-4413-A39B-E8B31816B4F7}"/>
                </a:ext>
              </a:extLst>
            </p:cNvPr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49" t="1514" r="11201" b="31523"/>
            <a:stretch/>
          </p:blipFill>
          <p:spPr bwMode="auto">
            <a:xfrm>
              <a:off x="224384" y="3240660"/>
              <a:ext cx="6132742" cy="3372777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Picture 2" descr="滴水的水龙头简笔画图片">
              <a:extLst>
                <a:ext uri="{FF2B5EF4-FFF2-40B4-BE49-F238E27FC236}">
                  <a16:creationId xmlns:a16="http://schemas.microsoft.com/office/drawing/2014/main" id="{337AE869-B61E-4C84-B8C8-8A5D0333514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58" t="9728" r="23776" b="40275"/>
            <a:stretch/>
          </p:blipFill>
          <p:spPr bwMode="auto">
            <a:xfrm>
              <a:off x="5112036" y="4378895"/>
              <a:ext cx="2287733" cy="243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EBC954C8-4769-4B32-BF3C-42DA856B1598}"/>
              </a:ext>
            </a:extLst>
          </p:cNvPr>
          <p:cNvCxnSpPr/>
          <p:nvPr/>
        </p:nvCxnSpPr>
        <p:spPr bwMode="auto">
          <a:xfrm>
            <a:off x="1691808" y="6008191"/>
            <a:ext cx="346523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5924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_5">
  <a:themeElements>
    <a:clrScheme name="Office 主题_5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_5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_5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Pages>0</Pages>
  <Words>205</Words>
  <Characters>0</Characters>
  <Application>Microsoft Office PowerPoint</Application>
  <DocSecurity>0</DocSecurity>
  <PresentationFormat>全屏显示(4:3)</PresentationFormat>
  <Lines>0</Lines>
  <Paragraphs>27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华文楷体</vt:lpstr>
      <vt:lpstr>隶书</vt:lpstr>
      <vt:lpstr>宋体</vt:lpstr>
      <vt:lpstr>Arial</vt:lpstr>
      <vt:lpstr>Calibri</vt:lpstr>
      <vt:lpstr>Office 主题</vt:lpstr>
      <vt:lpstr>Office 主题_5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subject/>
  <dc:creator>人民教育电子音像出版社</dc:creator>
  <cp:keywords/>
  <dc:description/>
  <cp:lastModifiedBy>sci man</cp:lastModifiedBy>
  <cp:revision>115</cp:revision>
  <dcterms:created xsi:type="dcterms:W3CDTF">2012-10-03T00:40:27Z</dcterms:created>
  <dcterms:modified xsi:type="dcterms:W3CDTF">2020-04-25T06:25:53Z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2052-9.1.0.4468</vt:lpwstr>
  </property>
</Properties>
</file>