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2492896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CN" sz="6000" b="1" dirty="0" smtClean="0"/>
              <a:t>P19 </a:t>
            </a:r>
            <a:r>
              <a:rPr lang="zh-CN" altLang="en-US" sz="6000" b="1" dirty="0" smtClean="0"/>
              <a:t>目标检测</a:t>
            </a:r>
            <a:endParaRPr lang="zh-CN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32659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85026"/>
          <p:cNvSpPr txBox="1">
            <a:spLocks noChangeArrowheads="1"/>
          </p:cNvSpPr>
          <p:nvPr/>
        </p:nvSpPr>
        <p:spPr bwMode="auto">
          <a:xfrm>
            <a:off x="395536" y="1109913"/>
            <a:ext cx="3975720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lnSpc>
                <a:spcPts val="36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b="1" dirty="0" smtClean="0">
                <a:ea typeface="楷体_GB2312" pitchFamily="49" charset="-122"/>
              </a:rPr>
              <a:t>1. </a:t>
            </a:r>
            <a:r>
              <a:rPr lang="zh-CN" altLang="en-US" sz="3600" b="1" dirty="0" smtClean="0">
                <a:ea typeface="楷体_GB2312" pitchFamily="49" charset="-122"/>
              </a:rPr>
              <a:t>挂断电话 </a:t>
            </a:r>
            <a:endParaRPr lang="en-US" altLang="zh-CN" sz="36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b="1" dirty="0" smtClean="0">
                <a:solidFill>
                  <a:srgbClr val="FF0000"/>
                </a:solidFill>
                <a:ea typeface="楷体_GB2312" pitchFamily="49" charset="-122"/>
              </a:rPr>
              <a:t>hang up</a:t>
            </a: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b="1" dirty="0" smtClean="0">
                <a:ea typeface="楷体_GB2312" pitchFamily="49" charset="-122"/>
              </a:rPr>
              <a:t>3. </a:t>
            </a:r>
            <a:r>
              <a:rPr lang="zh-CN" altLang="en-US" sz="3600" b="1" dirty="0" smtClean="0">
                <a:ea typeface="楷体_GB2312" pitchFamily="49" charset="-122"/>
              </a:rPr>
              <a:t>专心致志于</a:t>
            </a:r>
            <a:endParaRPr lang="en-US" altLang="zh-CN" sz="36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ea typeface="楷体_GB2312" pitchFamily="49" charset="-122"/>
              </a:rPr>
              <a:t>be buried in</a:t>
            </a: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b="1" dirty="0" smtClean="0">
                <a:ea typeface="楷体_GB2312" pitchFamily="49" charset="-122"/>
              </a:rPr>
              <a:t>5. </a:t>
            </a:r>
            <a:r>
              <a:rPr lang="zh-CN" altLang="en-US" sz="3600" b="1" dirty="0" smtClean="0">
                <a:ea typeface="楷体_GB2312" pitchFamily="49" charset="-122"/>
              </a:rPr>
              <a:t>在视野外</a:t>
            </a:r>
            <a:endParaRPr lang="en-US" altLang="zh-CN" sz="36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ea typeface="楷体_GB2312" pitchFamily="49" charset="-122"/>
              </a:rPr>
              <a:t>out of sight </a:t>
            </a: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b="1" dirty="0" smtClean="0">
                <a:ea typeface="楷体_GB2312" pitchFamily="49" charset="-122"/>
              </a:rPr>
              <a:t>7. </a:t>
            </a:r>
            <a:r>
              <a:rPr lang="zh-CN" altLang="en-US" sz="3600" b="1" dirty="0" smtClean="0">
                <a:ea typeface="楷体_GB2312" pitchFamily="49" charset="-122"/>
              </a:rPr>
              <a:t>嗅觉</a:t>
            </a:r>
            <a:endParaRPr lang="en-US" altLang="zh-CN" sz="36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ea typeface="楷体_GB2312" pitchFamily="49" charset="-122"/>
              </a:rPr>
              <a:t>a sense of smell</a:t>
            </a: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b="1" dirty="0" smtClean="0">
                <a:ea typeface="楷体_GB2312" pitchFamily="49" charset="-122"/>
              </a:rPr>
              <a:t>9. </a:t>
            </a:r>
            <a:r>
              <a:rPr lang="zh-CN" altLang="en-US" sz="3600" b="1" dirty="0" smtClean="0">
                <a:ea typeface="楷体_GB2312" pitchFamily="49" charset="-122"/>
              </a:rPr>
              <a:t>转身背对着</a:t>
            </a:r>
            <a:endParaRPr lang="en-US" altLang="zh-CN" sz="36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ea typeface="楷体_GB2312" pitchFamily="49" charset="-122"/>
              </a:rPr>
              <a:t>turn one’s back on</a:t>
            </a:r>
            <a:endParaRPr lang="zh-CN" altLang="en-US" sz="36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5" name="文本框 385026"/>
          <p:cNvSpPr txBox="1">
            <a:spLocks noChangeArrowheads="1"/>
          </p:cNvSpPr>
          <p:nvPr/>
        </p:nvSpPr>
        <p:spPr bwMode="auto">
          <a:xfrm>
            <a:off x="4572000" y="1109913"/>
            <a:ext cx="4392488" cy="4914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lnSpc>
                <a:spcPts val="32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ea typeface="楷体_GB2312" pitchFamily="49" charset="-122"/>
              </a:rPr>
              <a:t>2. </a:t>
            </a:r>
            <a:r>
              <a:rPr lang="zh-CN" altLang="en-US" sz="3200" b="1" dirty="0" smtClean="0">
                <a:ea typeface="楷体_GB2312" pitchFamily="49" charset="-122"/>
              </a:rPr>
              <a:t>搜寻</a:t>
            </a:r>
            <a:endParaRPr lang="en-US" altLang="zh-CN" sz="32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search</a:t>
            </a:r>
            <a:r>
              <a:rPr lang="en-US" altLang="zh-CN" sz="3200" b="1" dirty="0" smtClean="0">
                <a:ea typeface="楷体_GB2312" pitchFamily="49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for/in</a:t>
            </a:r>
            <a:r>
              <a:rPr lang="en-US" altLang="zh-CN" sz="3200" b="1" dirty="0" smtClean="0">
                <a:ea typeface="楷体_GB2312" pitchFamily="49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search</a:t>
            </a:r>
            <a:r>
              <a:rPr lang="en-US" altLang="zh-CN" sz="3200" b="1" dirty="0" smtClean="0">
                <a:ea typeface="楷体_GB2312" pitchFamily="49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of</a:t>
            </a:r>
          </a:p>
          <a:p>
            <a:pPr eaLnBrk="1" fontAlgn="base" hangingPunct="1">
              <a:lnSpc>
                <a:spcPts val="32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ea typeface="楷体_GB2312" pitchFamily="49" charset="-122"/>
              </a:rPr>
              <a:t>4. </a:t>
            </a:r>
            <a:r>
              <a:rPr lang="zh-CN" altLang="en-US" sz="3200" b="1" dirty="0" smtClean="0">
                <a:ea typeface="楷体_GB2312" pitchFamily="49" charset="-122"/>
              </a:rPr>
              <a:t>一看见</a:t>
            </a:r>
            <a:endParaRPr lang="en-US" altLang="zh-CN" sz="32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at the sight of</a:t>
            </a:r>
          </a:p>
          <a:p>
            <a:pPr eaLnBrk="1" fontAlgn="base" hangingPunct="1">
              <a:lnSpc>
                <a:spcPts val="32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ea typeface="楷体_GB2312" pitchFamily="49" charset="-122"/>
              </a:rPr>
              <a:t>6. </a:t>
            </a:r>
            <a:r>
              <a:rPr lang="zh-CN" altLang="en-US" sz="3200" b="1" dirty="0" smtClean="0">
                <a:ea typeface="楷体_GB2312" pitchFamily="49" charset="-122"/>
              </a:rPr>
              <a:t>指向</a:t>
            </a:r>
            <a:endParaRPr lang="en-US" altLang="zh-CN" sz="32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point at/to</a:t>
            </a:r>
          </a:p>
          <a:p>
            <a:pPr eaLnBrk="1" fontAlgn="base" hangingPunct="1">
              <a:lnSpc>
                <a:spcPts val="32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ea typeface="楷体_GB2312" pitchFamily="49" charset="-122"/>
              </a:rPr>
              <a:t>8. </a:t>
            </a:r>
            <a:r>
              <a:rPr lang="zh-CN" altLang="en-US" sz="3200" b="1" dirty="0" smtClean="0">
                <a:ea typeface="楷体_GB2312" pitchFamily="49" charset="-122"/>
              </a:rPr>
              <a:t>发出噪音</a:t>
            </a:r>
            <a:endParaRPr lang="en-US" altLang="zh-CN" sz="32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make a noise</a:t>
            </a:r>
          </a:p>
          <a:p>
            <a:pPr eaLnBrk="1" fontAlgn="base" hangingPunct="1">
              <a:lnSpc>
                <a:spcPts val="32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ea typeface="楷体_GB2312" pitchFamily="49" charset="-122"/>
              </a:rPr>
              <a:t>10. </a:t>
            </a:r>
            <a:r>
              <a:rPr lang="zh-CN" altLang="en-US" sz="3200" b="1" dirty="0" smtClean="0">
                <a:ea typeface="楷体_GB2312" pitchFamily="49" charset="-122"/>
              </a:rPr>
              <a:t>突然大笑起来</a:t>
            </a:r>
            <a:endParaRPr lang="en-US" altLang="zh-CN" sz="3200" b="1" dirty="0" smtClean="0">
              <a:ea typeface="楷体_GB2312" pitchFamily="49" charset="-122"/>
            </a:endParaRP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burst into laughter/</a:t>
            </a:r>
          </a:p>
          <a:p>
            <a:pPr eaLnBrk="1" fontAlgn="base" hangingPunct="1">
              <a:lnSpc>
                <a:spcPts val="36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ea typeface="楷体_GB2312" pitchFamily="49" charset="-122"/>
              </a:rPr>
              <a:t>burst out laughing</a:t>
            </a:r>
            <a:endParaRPr lang="zh-CN" altLang="en-US" sz="32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999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417421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zh-CN" altLang="en-US" b="1" dirty="0" smtClean="0"/>
              <a:t>在漆黑的房间里他摸索着走到了床边，寻找开关。</a:t>
            </a:r>
            <a:r>
              <a:rPr lang="en-US" altLang="zh-CN" b="1" dirty="0" smtClean="0"/>
              <a:t>(feel one’s way)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He felt his way to the bed in the dark room, in search of the switch.</a:t>
            </a:r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He felt his way to the bed in the dark room, 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searching for the </a:t>
            </a: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switch.</a:t>
            </a:r>
          </a:p>
          <a:p>
            <a:pPr marL="0" indent="0">
              <a:buNone/>
            </a:pP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9627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/>
              <a:t>2. </a:t>
            </a:r>
            <a:r>
              <a:rPr lang="zh-CN" altLang="en-US" b="1" dirty="0"/>
              <a:t>约翰正在房间学习突然听到了一声尖叫。</a:t>
            </a:r>
            <a:r>
              <a:rPr lang="en-US" altLang="zh-CN" b="1" dirty="0"/>
              <a:t>(when)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John was studying in the room when he heard a scream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.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endParaRPr lang="en-US" altLang="zh-CN" b="1" dirty="0">
              <a:solidFill>
                <a:srgbClr val="FF0000"/>
              </a:solidFill>
              <a:latin typeface="Calibri" pitchFamily="34" charset="0"/>
              <a:ea typeface="楷体_GB2312" pitchFamily="49" charset="-122"/>
            </a:endParaRP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zh-CN" altLang="en-US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我们正在上课突然校长进来了。</a:t>
            </a:r>
            <a:endParaRPr lang="en-US" altLang="zh-CN" b="1" dirty="0">
              <a:solidFill>
                <a:srgbClr val="FF0000"/>
              </a:solidFill>
              <a:latin typeface="Calibri" pitchFamily="34" charset="0"/>
              <a:ea typeface="楷体_GB2312" pitchFamily="49" charset="-122"/>
            </a:endParaRP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We were having a class when the principal came in.</a:t>
            </a:r>
            <a:endParaRPr lang="zh-CN" altLang="en-US" b="1" dirty="0">
              <a:solidFill>
                <a:srgbClr val="FF0000"/>
              </a:solidFill>
              <a:latin typeface="Calibri" pitchFamily="34" charset="0"/>
              <a:ea typeface="楷体_GB2312" pitchFamily="49" charset="-122"/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9371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/>
              <a:t>3. </a:t>
            </a:r>
            <a:r>
              <a:rPr lang="zh-CN" altLang="en-US" b="1" dirty="0" smtClean="0"/>
              <a:t>我抬头看她的眼睛时，她朝我微笑并伸出双手抓住了我的手。</a:t>
            </a:r>
            <a:r>
              <a:rPr lang="en-US" altLang="zh-CN" b="1" dirty="0" smtClean="0"/>
              <a:t>(look up, reach)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When I looked up into her eyes, she smiled at me and reached out her hands to grasp mine.</a:t>
            </a:r>
          </a:p>
          <a:p>
            <a:pPr marL="0" indent="0">
              <a:buNone/>
            </a:pPr>
            <a:r>
              <a:rPr lang="en-US" altLang="zh-CN" b="1" dirty="0" smtClean="0"/>
              <a:t>4. </a:t>
            </a:r>
            <a:r>
              <a:rPr lang="zh-CN" altLang="en-US" b="1" dirty="0" smtClean="0"/>
              <a:t>她紧紧地拥抱着丈夫，眼睛里噙满了感激</a:t>
            </a:r>
            <a:r>
              <a:rPr lang="en-US" altLang="zh-CN" b="1" dirty="0" smtClean="0"/>
              <a:t>(gratitude)</a:t>
            </a:r>
            <a:r>
              <a:rPr lang="zh-CN" altLang="en-US" b="1" dirty="0" smtClean="0"/>
              <a:t>的泪水。</a:t>
            </a:r>
            <a:r>
              <a:rPr lang="en-US" altLang="zh-CN" b="1" dirty="0" smtClean="0"/>
              <a:t>(</a:t>
            </a:r>
            <a:r>
              <a:rPr lang="zh-CN" altLang="en-US" b="1" dirty="0" smtClean="0"/>
              <a:t>并列句</a:t>
            </a:r>
            <a:r>
              <a:rPr lang="en-US" altLang="zh-CN" b="1" dirty="0" smtClean="0"/>
              <a:t>)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She hugged her husband tightly, and her eyes were filled with tears of gratitude.</a:t>
            </a:r>
          </a:p>
          <a:p>
            <a:pPr marL="0" indent="0">
              <a:buNone/>
            </a:pP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609353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dirty="0" smtClean="0"/>
              <a:t>5. </a:t>
            </a:r>
            <a:r>
              <a:rPr lang="zh-CN" altLang="en-US" b="1" dirty="0" smtClean="0"/>
              <a:t>我不知道小说里到底是什么使他放声痛哭。</a:t>
            </a:r>
            <a:r>
              <a:rPr lang="en-US" altLang="zh-CN" b="1" dirty="0" smtClean="0"/>
              <a:t>(</a:t>
            </a:r>
            <a:r>
              <a:rPr lang="zh-CN" altLang="en-US" b="1" dirty="0" smtClean="0"/>
              <a:t>强调句</a:t>
            </a:r>
            <a:r>
              <a:rPr lang="en-US" altLang="zh-CN" b="1" dirty="0" smtClean="0"/>
              <a:t>)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I don’t know what it was in the novel that made him burst into tears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.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endParaRPr lang="en-US" altLang="zh-CN" b="1" dirty="0">
              <a:solidFill>
                <a:srgbClr val="FF0000"/>
              </a:solidFill>
              <a:latin typeface="Calibri" pitchFamily="34" charset="0"/>
              <a:ea typeface="楷体_GB2312" pitchFamily="49" charset="-122"/>
            </a:endParaRP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 smtClean="0">
                <a:latin typeface="Calibri" pitchFamily="34" charset="0"/>
                <a:ea typeface="楷体_GB2312" pitchFamily="49" charset="-122"/>
              </a:rPr>
              <a:t>I went camping in the mountain with my friend last summer.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Calibri" pitchFamily="34" charset="0"/>
                <a:ea typeface="楷体_GB2312" pitchFamily="49" charset="-122"/>
              </a:rPr>
              <a:t>1.It was 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in the mountain </a:t>
            </a:r>
            <a:r>
              <a:rPr lang="en-US" altLang="zh-CN" b="1" dirty="0" smtClean="0">
                <a:solidFill>
                  <a:srgbClr val="0070C0"/>
                </a:solidFill>
                <a:latin typeface="Calibri" pitchFamily="34" charset="0"/>
                <a:ea typeface="楷体_GB2312" pitchFamily="49" charset="-122"/>
              </a:rPr>
              <a:t>that</a:t>
            </a:r>
            <a:r>
              <a:rPr lang="en-US" altLang="zh-CN" b="1" dirty="0" smtClean="0">
                <a:latin typeface="Calibri" pitchFamily="34" charset="0"/>
                <a:ea typeface="楷体_GB2312" pitchFamily="49" charset="-122"/>
              </a:rPr>
              <a:t> </a:t>
            </a:r>
            <a:r>
              <a:rPr lang="en-US" altLang="zh-CN" b="1" dirty="0" smtClean="0">
                <a:solidFill>
                  <a:srgbClr val="00B050"/>
                </a:solidFill>
                <a:latin typeface="Calibri" pitchFamily="34" charset="0"/>
                <a:ea typeface="楷体_GB2312" pitchFamily="49" charset="-122"/>
              </a:rPr>
              <a:t>I went camping with my friends last summer.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Calibri" pitchFamily="34" charset="0"/>
                <a:ea typeface="楷体_GB2312" pitchFamily="49" charset="-122"/>
              </a:rPr>
              <a:t>2.It was 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my friend </a:t>
            </a:r>
            <a:r>
              <a:rPr lang="en-US" altLang="zh-CN" b="1" dirty="0" smtClean="0">
                <a:solidFill>
                  <a:srgbClr val="0070C0"/>
                </a:solidFill>
                <a:latin typeface="Calibri" pitchFamily="34" charset="0"/>
                <a:ea typeface="楷体_GB2312" pitchFamily="49" charset="-122"/>
              </a:rPr>
              <a:t>that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 </a:t>
            </a:r>
            <a:r>
              <a:rPr lang="en-US" altLang="zh-CN" b="1" dirty="0" smtClean="0">
                <a:solidFill>
                  <a:srgbClr val="00B050"/>
                </a:solidFill>
                <a:latin typeface="Calibri" pitchFamily="34" charset="0"/>
                <a:ea typeface="楷体_GB2312" pitchFamily="49" charset="-122"/>
              </a:rPr>
              <a:t>I went camping with in the mountain last summer.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Calibri" pitchFamily="34" charset="0"/>
                <a:ea typeface="楷体_GB2312" pitchFamily="49" charset="-122"/>
              </a:rPr>
              <a:t>3.It was 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last summer </a:t>
            </a:r>
            <a:r>
              <a:rPr lang="en-US" altLang="zh-CN" b="1" dirty="0" smtClean="0">
                <a:solidFill>
                  <a:srgbClr val="0070C0"/>
                </a:solidFill>
                <a:latin typeface="Calibri" pitchFamily="34" charset="0"/>
                <a:ea typeface="楷体_GB2312" pitchFamily="49" charset="-122"/>
              </a:rPr>
              <a:t>that</a:t>
            </a:r>
            <a:r>
              <a:rPr lang="en-US" altLang="zh-CN" b="1" dirty="0" smtClean="0">
                <a:solidFill>
                  <a:srgbClr val="FF0000"/>
                </a:solidFill>
                <a:latin typeface="Calibri" pitchFamily="34" charset="0"/>
                <a:ea typeface="楷体_GB2312" pitchFamily="49" charset="-122"/>
              </a:rPr>
              <a:t> </a:t>
            </a:r>
            <a:r>
              <a:rPr lang="en-US" altLang="zh-CN" b="1" dirty="0" smtClean="0">
                <a:solidFill>
                  <a:srgbClr val="00B050"/>
                </a:solidFill>
                <a:latin typeface="Calibri" pitchFamily="34" charset="0"/>
                <a:ea typeface="楷体_GB2312" pitchFamily="49" charset="-122"/>
              </a:rPr>
              <a:t>I went camping in the mountain with friends. </a:t>
            </a: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endParaRPr lang="en-US" altLang="zh-CN" b="1" dirty="0" smtClean="0">
              <a:solidFill>
                <a:srgbClr val="FF0000"/>
              </a:solidFill>
              <a:latin typeface="Calibri" pitchFamily="34" charset="0"/>
              <a:ea typeface="楷体_GB2312" pitchFamily="49" charset="-122"/>
            </a:endParaRP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endParaRPr lang="en-US" altLang="zh-CN" b="1" dirty="0" smtClean="0">
              <a:latin typeface="Calibri" pitchFamily="34" charset="0"/>
              <a:ea typeface="楷体_GB2312" pitchFamily="49" charset="-122"/>
            </a:endParaRPr>
          </a:p>
          <a:p>
            <a:pPr marL="0" indent="0" fontAlgn="base">
              <a:lnSpc>
                <a:spcPts val="3600"/>
              </a:lnSpc>
              <a:spcAft>
                <a:spcPct val="0"/>
              </a:spcAft>
              <a:buNone/>
            </a:pPr>
            <a:endParaRPr lang="zh-CN" altLang="en-US" b="1" dirty="0">
              <a:latin typeface="Calibri" pitchFamily="34" charset="0"/>
              <a:ea typeface="楷体_GB2312" pitchFamily="49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771800" y="3176756"/>
            <a:ext cx="25922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6339093" y="3181511"/>
            <a:ext cx="161728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057143" y="3184393"/>
            <a:ext cx="68483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2696" y="3621810"/>
            <a:ext cx="129614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1372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1. </a:t>
            </a:r>
            <a:r>
              <a:rPr lang="en-US" altLang="zh-CN" sz="3600" b="1" dirty="0">
                <a:solidFill>
                  <a:srgbClr val="FF0000"/>
                </a:solidFill>
              </a:rPr>
              <a:t>f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ind it difficult to follow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2. came/walked to me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3. was reading the text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4. listening to me for a while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5. gave me a big smile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6. Her smile shone on the whole day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468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404</Words>
  <Application>Microsoft Office PowerPoint</Application>
  <PresentationFormat>全屏显示(4:3)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P19 目标检测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P19 目标检测</dc:title>
  <dc:creator>Administrator</dc:creator>
  <cp:lastModifiedBy>admin</cp:lastModifiedBy>
  <cp:revision>7</cp:revision>
  <dcterms:created xsi:type="dcterms:W3CDTF">2018-10-10T02:39:26Z</dcterms:created>
  <dcterms:modified xsi:type="dcterms:W3CDTF">2018-10-10T11:16:10Z</dcterms:modified>
</cp:coreProperties>
</file>