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102"/>
      </p:cViewPr>
      <p:guideLst>
        <p:guide orient="horz" pos="2159"/>
        <p:guide pos="284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1DECBA4-22AD-4DEC-B803-7659DFF47041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81FF902-6F7C-45A7-857A-C4FA964D26D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 userDrawn="1"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pic>
        <p:nvPicPr>
          <p:cNvPr id="5" name="图片 2" descr="出版社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7788" y="76200"/>
            <a:ext cx="20081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公众号二维码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368425" y="549275"/>
            <a:ext cx="539750" cy="517525"/>
          </a:xfrm>
          <a:prstGeom prst="rect">
            <a:avLst/>
          </a:prstGeom>
          <a:noFill/>
        </p:spPr>
      </p:pic>
      <p:sp>
        <p:nvSpPr>
          <p:cNvPr id="7" name="Text Box 12"/>
          <p:cNvSpPr txBox="1">
            <a:spLocks noChangeArrowheads="1"/>
          </p:cNvSpPr>
          <p:nvPr userDrawn="1"/>
        </p:nvSpPr>
        <p:spPr bwMode="auto">
          <a:xfrm>
            <a:off x="179388" y="620713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000"/>
              <a:t>欢迎扫码关注“新编日语入门”公众号</a:t>
            </a: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8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2D5F3-7E0F-4AF2-842F-1C4F606123FD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10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FC5EA-415F-49B6-9A9C-866DBA7BAB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16F02-CE91-494B-B285-CE4454958317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9D5F9-CE34-43C8-9D78-9E577FF731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C3542-DB26-4842-87D8-A9FB5DF88AC0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149A9-6E7F-49A2-B6D0-CA7307AD1A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BC03A-0959-47D8-AEE0-22FA656DE150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43AD5-BB1F-45A3-8067-4275F32350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52312-B764-4C48-B281-64D0CD34BD48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A82A4-3A5F-456B-8BD1-D6EA7CBC08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BCC35-42A3-4374-9621-7879E2865EDC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7E711-6A90-49B5-8FC2-7442D1FFF5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85074-145F-4D8A-A399-59A6374532DD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D9628-44D0-4EBB-BE39-F004D421FF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35E24-E3C7-4BD1-8281-EE93EE23E1DB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68274-BA0C-465C-B063-2031F0D96D9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DAF22-11AF-47CA-8BE7-F06971DBF87F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6D053-926A-4C65-B440-777EA82FB7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06EC1-1C36-48DF-82F3-A5FE064B5CAC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FA483-5315-4C6A-88A9-EAD2FA1222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05F18-C52D-4F01-888D-70952AEA19C5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8FB0D-B0E8-46A2-83B4-8CE807BF73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2362200"/>
            <a:ext cx="7693025" cy="3724275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2438400" y="624840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791200" y="6248400"/>
            <a:ext cx="2897188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138" y="6242050"/>
            <a:ext cx="587375" cy="4889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DD987-72FA-42ED-BF56-7B95E1E4FD9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1D4A79-08D4-4FF0-AC9F-7F37284B7929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830D61C-057C-445A-9339-0DA70296E1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pic>
        <p:nvPicPr>
          <p:cNvPr id="1040" name="图片 1" descr="出版社LOGO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77788" y="76200"/>
            <a:ext cx="20081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0" r:id="rId4"/>
    <p:sldLayoutId id="2147483664" r:id="rId5"/>
    <p:sldLayoutId id="2147483659" r:id="rId6"/>
    <p:sldLayoutId id="2147483665" r:id="rId7"/>
    <p:sldLayoutId id="2147483666" r:id="rId8"/>
    <p:sldLayoutId id="2147483667" r:id="rId9"/>
    <p:sldLayoutId id="2147483658" r:id="rId10"/>
    <p:sldLayoutId id="2147483668" r:id="rId11"/>
    <p:sldLayoutId id="2147483669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28625" y="4758161"/>
            <a:ext cx="8458200" cy="1222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en-US" sz="4000" b="1" dirty="0" smtClean="0"/>
              <a:t>第一課　日本語</a:t>
            </a:r>
            <a:endParaRPr lang="zh-CN" altLang="en-US" sz="4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 panose="05020102010507070707"/>
              <a:buNone/>
              <a:defRPr/>
            </a:pPr>
            <a:endParaRPr lang="zh-CN" altLang="en-US" dirty="0"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Grp="1" noChangeArrowheads="1"/>
          </p:cNvSpPr>
          <p:nvPr>
            <p:ph type="title"/>
          </p:nvPr>
        </p:nvSpPr>
        <p:spPr>
          <a:xfrm>
            <a:off x="401638" y="423863"/>
            <a:ext cx="8686800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en-US" dirty="0" smtClean="0"/>
              <a:t>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第一節　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仮名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zh-CN" altLang="en-US" dirty="0" smtClean="0"/>
              <a:t>日语</a:t>
            </a:r>
            <a:r>
              <a:rPr lang="zh-CN" altLang="en-US" dirty="0"/>
              <a:t>假名历史简介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zh-CN" altLang="en-US" smtClean="0">
                <a:ea typeface="楷体" pitchFamily="49" charset="-122"/>
              </a:rPr>
              <a:t>公元五世纪中叶之后，日本人民创造了用汉字作为表间符来书写日语的方法。</a:t>
            </a:r>
          </a:p>
          <a:p>
            <a:pPr>
              <a:lnSpc>
                <a:spcPct val="90000"/>
              </a:lnSpc>
            </a:pPr>
            <a:r>
              <a:rPr lang="zh-CN" altLang="en-US" smtClean="0">
                <a:ea typeface="楷体" pitchFamily="49" charset="-122"/>
              </a:rPr>
              <a:t>八世纪后，被广泛使用。古代著名诗歌集</a:t>
            </a:r>
            <a:r>
              <a:rPr lang="en-US" altLang="zh-CN" smtClean="0">
                <a:ea typeface="楷体" pitchFamily="49" charset="-122"/>
              </a:rPr>
              <a:t>《</a:t>
            </a:r>
            <a:r>
              <a:rPr lang="zh-CN" altLang="en-US" smtClean="0">
                <a:ea typeface="楷体" pitchFamily="49" charset="-122"/>
              </a:rPr>
              <a:t>万叶集</a:t>
            </a:r>
            <a:r>
              <a:rPr lang="en-US" altLang="zh-CN" smtClean="0">
                <a:ea typeface="楷体" pitchFamily="49" charset="-122"/>
              </a:rPr>
              <a:t>》</a:t>
            </a:r>
            <a:r>
              <a:rPr lang="zh-CN" altLang="en-US" smtClean="0">
                <a:ea typeface="楷体" pitchFamily="49" charset="-122"/>
              </a:rPr>
              <a:t>便是其中的代表。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mtClean="0">
                <a:ea typeface="楷体" pitchFamily="49" charset="-122"/>
              </a:rPr>
              <a:t>如：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mtClean="0">
                <a:ea typeface="楷体" pitchFamily="49" charset="-122"/>
              </a:rPr>
              <a:t>日语中的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zh-CN" altLang="en-US" smtClean="0">
                <a:ea typeface="楷体" pitchFamily="49" charset="-122"/>
              </a:rPr>
              <a:t>山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zh-CN" altLang="en-US" smtClean="0">
                <a:ea typeface="楷体" pitchFamily="49" charset="-122"/>
              </a:rPr>
              <a:t>读</a:t>
            </a:r>
            <a:r>
              <a:rPr lang="ja-JP" altLang="en-US" smtClean="0">
                <a:ea typeface="楷体" pitchFamily="49" charset="-122"/>
              </a:rPr>
              <a:t>やま、</a:t>
            </a:r>
            <a:r>
              <a:rPr lang="zh-CN" altLang="en-US" smtClean="0">
                <a:latin typeface="华文楷体"/>
                <a:ea typeface="楷体" pitchFamily="49" charset="-122"/>
              </a:rPr>
              <a:t>在</a:t>
            </a:r>
            <a:r>
              <a:rPr lang="en-US" altLang="zh-CN" smtClean="0">
                <a:latin typeface="华文楷体"/>
                <a:ea typeface="楷体" pitchFamily="49" charset="-122"/>
              </a:rPr>
              <a:t>《</a:t>
            </a:r>
            <a:r>
              <a:rPr lang="zh-CN" altLang="en-US" smtClean="0">
                <a:latin typeface="华文楷体"/>
                <a:ea typeface="楷体" pitchFamily="49" charset="-122"/>
              </a:rPr>
              <a:t>万叶集</a:t>
            </a:r>
            <a:r>
              <a:rPr lang="en-US" altLang="zh-CN" smtClean="0">
                <a:latin typeface="华文楷体"/>
                <a:ea typeface="楷体" pitchFamily="49" charset="-122"/>
              </a:rPr>
              <a:t>》</a:t>
            </a:r>
            <a:r>
              <a:rPr lang="zh-CN" altLang="en-US" smtClean="0">
                <a:latin typeface="华文楷体"/>
                <a:ea typeface="楷体" pitchFamily="49" charset="-122"/>
              </a:rPr>
              <a:t>中就用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zh-CN" altLang="en-US" smtClean="0">
                <a:latin typeface="华文楷体"/>
                <a:ea typeface="楷体" pitchFamily="49" charset="-122"/>
              </a:rPr>
              <a:t>也麻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zh-CN" altLang="en-US" smtClean="0">
                <a:latin typeface="华文楷体"/>
                <a:ea typeface="楷体" pitchFamily="49" charset="-122"/>
              </a:rPr>
              <a:t>两个汉字书写。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ja-JP" altLang="en-US" smtClean="0">
                <a:latin typeface="楷体"/>
                <a:ea typeface="楷体" pitchFamily="49" charset="-122"/>
              </a:rPr>
              <a:t>“</a:t>
            </a:r>
            <a:r>
              <a:rPr lang="ja-JP" altLang="en-US" smtClean="0">
                <a:ea typeface="楷体" pitchFamily="49" charset="-122"/>
              </a:rPr>
              <a:t>桜</a:t>
            </a:r>
            <a:r>
              <a:rPr lang="ja-JP" altLang="en-US" smtClean="0">
                <a:latin typeface="楷体"/>
                <a:ea typeface="楷体" pitchFamily="49" charset="-122"/>
              </a:rPr>
              <a:t>”</a:t>
            </a:r>
            <a:r>
              <a:rPr lang="zh-CN" altLang="en-US" smtClean="0">
                <a:latin typeface="华文楷体"/>
                <a:ea typeface="楷体" pitchFamily="49" charset="-122"/>
              </a:rPr>
              <a:t>读作</a:t>
            </a:r>
            <a:r>
              <a:rPr lang="ja-JP" altLang="en-US" smtClean="0">
                <a:ea typeface="楷体" pitchFamily="49" charset="-122"/>
              </a:rPr>
              <a:t>さくら、</a:t>
            </a:r>
            <a:r>
              <a:rPr lang="zh-CN" altLang="en-US" smtClean="0">
                <a:latin typeface="华文楷体"/>
                <a:ea typeface="楷体" pitchFamily="49" charset="-122"/>
              </a:rPr>
              <a:t>就用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zh-CN" altLang="en-US" smtClean="0">
                <a:latin typeface="华文楷体"/>
                <a:ea typeface="楷体" pitchFamily="49" charset="-122"/>
              </a:rPr>
              <a:t>散久良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zh-CN" altLang="en-US" smtClean="0">
                <a:latin typeface="华文楷体"/>
                <a:ea typeface="楷体" pitchFamily="49" charset="-122"/>
              </a:rPr>
              <a:t>三个汉字来写。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/>
              <a:t>片假名</a:t>
            </a:r>
            <a:r>
              <a:rPr lang="en-US" altLang="zh-CN"/>
              <a:t>&amp;</a:t>
            </a:r>
            <a:r>
              <a:rPr lang="zh-CN" altLang="en-US"/>
              <a:t>平假名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>
                <a:ea typeface="楷体" pitchFamily="49" charset="-122"/>
              </a:rPr>
              <a:t>片假名和平假名都是以汉字为基础创造的表音文字。一般书写和印刷都用平假名，片假名通常用来表示外来语和特殊词汇。</a:t>
            </a:r>
          </a:p>
          <a:p>
            <a:endParaRPr lang="en-US" altLang="zh-CN" smtClean="0"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五十音図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pic>
        <p:nvPicPr>
          <p:cNvPr id="19458" name="内容占位符 3" descr="ce4b2ebbe8fdaf4e869839c37829e3a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217613"/>
            <a:ext cx="8099425" cy="56403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0825" y="1268413"/>
          <a:ext cx="8642350" cy="2305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481"/>
                <a:gridCol w="1870364"/>
                <a:gridCol w="1234423"/>
                <a:gridCol w="1234423"/>
                <a:gridCol w="1234423"/>
                <a:gridCol w="1234423"/>
                <a:gridCol w="1234423"/>
              </a:tblGrid>
              <a:tr h="768085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あ行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う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え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680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ア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イ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ウ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エ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680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e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o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79388" y="1123950"/>
          <a:ext cx="8713787" cy="5545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2880320"/>
                <a:gridCol w="2070230"/>
                <a:gridCol w="2178242"/>
              </a:tblGrid>
              <a:tr h="924103">
                <a:tc row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あい       ①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a  </a:t>
                      </a: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爱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92410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いえ 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</a:t>
                      </a:r>
                      <a:r>
                        <a:rPr lang="ja-JP" sz="3200" kern="100" dirty="0" smtClean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②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  e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房子</a:t>
                      </a:r>
                    </a:p>
                  </a:txBody>
                  <a:tcPr marL="68580" marR="68580" marT="0" marB="0"/>
                </a:tc>
              </a:tr>
              <a:tr h="92410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うえ </a:t>
                      </a:r>
                      <a:r>
                        <a:rPr lang="en-US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</a:t>
                      </a: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u  e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上面</a:t>
                      </a:r>
                    </a:p>
                  </a:txBody>
                  <a:tcPr marL="68580" marR="68580" marT="0" marB="0"/>
                </a:tc>
              </a:tr>
              <a:tr h="92410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いい</a:t>
                      </a: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え 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</a:t>
                      </a:r>
                      <a:r>
                        <a:rPr lang="ja-JP" sz="3200" kern="100" dirty="0" smtClean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②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</a:t>
                      </a: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　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e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不；不是</a:t>
                      </a:r>
                    </a:p>
                  </a:txBody>
                  <a:tcPr marL="68580" marR="68580" marT="0" marB="0"/>
                </a:tc>
              </a:tr>
              <a:tr h="92410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あおい   ②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a  o  </a:t>
                      </a: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蓝</a:t>
                      </a: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色</a:t>
                      </a:r>
                    </a:p>
                  </a:txBody>
                  <a:tcPr marL="68580" marR="68580" marT="0" marB="0"/>
                </a:tc>
              </a:tr>
              <a:tr h="92410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あおい　いえ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蓝</a:t>
                      </a: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色的房子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484313"/>
          <a:ext cx="9144000" cy="2551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021"/>
                <a:gridCol w="2060550"/>
                <a:gridCol w="1306286"/>
                <a:gridCol w="1306286"/>
                <a:gridCol w="1306286"/>
                <a:gridCol w="1306286"/>
                <a:gridCol w="1306286"/>
              </a:tblGrid>
              <a:tr h="663899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か行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か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く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け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こ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6389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カ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キ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ク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ケ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コ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90444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ke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ko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123950"/>
          <a:ext cx="9144000" cy="5853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7664"/>
                <a:gridCol w="3024336"/>
                <a:gridCol w="2286000"/>
                <a:gridCol w="2286000"/>
              </a:tblGrid>
              <a:tr h="693077">
                <a:tc row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かお</a:t>
                      </a:r>
                      <a:r>
                        <a:rPr lang="en-US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  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ka o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脸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930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えき</a:t>
                      </a:r>
                      <a:r>
                        <a:rPr lang="en-US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    </a:t>
                      </a: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e ki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车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站</a:t>
                      </a:r>
                    </a:p>
                  </a:txBody>
                  <a:tcPr marL="68580" marR="68580" marT="0" marB="0"/>
                </a:tc>
              </a:tr>
              <a:tr h="6930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こえ　 </a:t>
                      </a:r>
                      <a:r>
                        <a:rPr lang="en-US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</a:t>
                      </a: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ko e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声音</a:t>
                      </a:r>
                    </a:p>
                  </a:txBody>
                  <a:tcPr marL="68580" marR="68580" marT="0" marB="0"/>
                </a:tc>
              </a:tr>
              <a:tr h="6930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あかい</a:t>
                      </a:r>
                      <a:r>
                        <a:rPr lang="en-US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a ka 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色的</a:t>
                      </a:r>
                    </a:p>
                  </a:txBody>
                  <a:tcPr marL="68580" marR="68580" marT="0" marB="0"/>
                </a:tc>
              </a:tr>
              <a:tr h="6930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おおきい   ③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o o ki 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大的</a:t>
                      </a:r>
                    </a:p>
                  </a:txBody>
                  <a:tcPr marL="68580" marR="68580" marT="0" marB="0"/>
                </a:tc>
              </a:tr>
              <a:tr h="6930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いく　 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 ku 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去</a:t>
                      </a:r>
                    </a:p>
                  </a:txBody>
                  <a:tcPr marL="68580" marR="68580" marT="0" marB="0"/>
                </a:tc>
              </a:tr>
              <a:tr h="693077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あかい　かお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红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色的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脸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9307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おおきい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えき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大的</a:t>
                      </a: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车</a:t>
                      </a: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站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0825" y="1268413"/>
          <a:ext cx="8893175" cy="2468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4"/>
                <a:gridCol w="2036654"/>
                <a:gridCol w="1270354"/>
                <a:gridCol w="1270354"/>
                <a:gridCol w="1270354"/>
                <a:gridCol w="1270354"/>
                <a:gridCol w="1270354"/>
              </a:tblGrid>
              <a:tr h="768085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さ行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さ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す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せ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そ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680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サ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シ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ス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セ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ソ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680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se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so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33363" y="1268413"/>
          <a:ext cx="8910637" cy="5121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408"/>
                <a:gridCol w="3091196"/>
                <a:gridCol w="2227802"/>
                <a:gridCol w="2227802"/>
              </a:tblGrid>
              <a:tr h="730742">
                <a:tc row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あさ　 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　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a sa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早上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3074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すし</a:t>
                      </a:r>
                      <a:r>
                        <a:rPr lang="en-US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  </a:t>
                      </a: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su si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寿司</a:t>
                      </a:r>
                    </a:p>
                  </a:txBody>
                  <a:tcPr marL="68580" marR="68580" marT="0" marB="0"/>
                </a:tc>
              </a:tr>
              <a:tr h="73074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うそ</a:t>
                      </a:r>
                      <a:r>
                        <a:rPr lang="en-US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  </a:t>
                      </a:r>
                      <a:r>
                        <a:rPr lang="zh-CN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u so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谎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言</a:t>
                      </a:r>
                    </a:p>
                  </a:txBody>
                  <a:tcPr marL="68580" marR="68580" marT="0" marB="0"/>
                </a:tc>
              </a:tr>
              <a:tr h="73074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せかい　 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se ka 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世界</a:t>
                      </a:r>
                    </a:p>
                  </a:txBody>
                  <a:tcPr marL="68580" marR="68580" marT="0" marB="0"/>
                </a:tc>
              </a:tr>
              <a:tr h="73074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すき　   </a:t>
                      </a:r>
                      <a:r>
                        <a:rPr lang="en-US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</a:t>
                      </a: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②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su ki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喜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欢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3074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おいしい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o i si 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美味的</a:t>
                      </a:r>
                    </a:p>
                  </a:txBody>
                  <a:tcPr marL="68580" marR="68580" marT="0" marB="0"/>
                </a:tc>
              </a:tr>
              <a:tr h="730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おいしい　すし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好吃的寿司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554163"/>
          <a:ext cx="8964613" cy="2468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552"/>
                <a:gridCol w="2021730"/>
                <a:gridCol w="1280641"/>
                <a:gridCol w="1280641"/>
                <a:gridCol w="1280641"/>
                <a:gridCol w="1280641"/>
                <a:gridCol w="1280641"/>
              </a:tblGrid>
              <a:tr h="696954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た行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た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つ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て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と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9695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タ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チ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ツ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テ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ト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9695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te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to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92" name="Group 44"/>
          <p:cNvGraphicFramePr>
            <a:graphicFrameLocks noGrp="1"/>
          </p:cNvGraphicFramePr>
          <p:nvPr>
            <p:ph idx="1"/>
          </p:nvPr>
        </p:nvGraphicFramePr>
        <p:xfrm>
          <a:off x="142875" y="765175"/>
          <a:ext cx="8893175" cy="5854700"/>
        </p:xfrm>
        <a:graphic>
          <a:graphicData uri="http://schemas.openxmlformats.org/drawingml/2006/table">
            <a:tbl>
              <a:tblPr/>
              <a:tblGrid>
                <a:gridCol w="827088"/>
                <a:gridCol w="3024187"/>
                <a:gridCol w="2592388"/>
                <a:gridCol w="2449512"/>
              </a:tblGrid>
              <a:tr h="715963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うた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　   ②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u ta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歌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あした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si ta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明天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あいさつ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i sa tu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打招呼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ちかてつ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ti ka te tu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地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铁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けいたい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ke i ta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手提；手机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ちいさい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ti i sa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小的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たかい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ta ka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贵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的；高的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いつ　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tu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什么时候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515350" cy="2522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912"/>
                <a:gridCol w="3456384"/>
                <a:gridCol w="720080"/>
                <a:gridCol w="2664296"/>
              </a:tblGrid>
              <a:tr h="840970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ちいさい　せかい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小的世界</a:t>
                      </a:r>
                    </a:p>
                  </a:txBody>
                  <a:tcPr marL="68580" marR="68580" marT="0" marB="0"/>
                </a:tc>
              </a:tr>
              <a:tr h="84097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たかい　けいたい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贵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的手机</a:t>
                      </a:r>
                    </a:p>
                  </a:txBody>
                  <a:tcPr marL="68580" marR="68580" marT="0" marB="0"/>
                </a:tc>
              </a:tr>
              <a:tr h="84097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えき と ちかてつ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车站和地铁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554163"/>
          <a:ext cx="8964613" cy="2468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553"/>
                <a:gridCol w="2021729"/>
                <a:gridCol w="1280642"/>
                <a:gridCol w="1280642"/>
                <a:gridCol w="1280642"/>
                <a:gridCol w="1280642"/>
                <a:gridCol w="1280642"/>
              </a:tblGrid>
              <a:tr h="792964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な行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な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に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ぬ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ね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の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9296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ナ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ニ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ヌ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ノ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9296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na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ni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nu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ne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no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64" name="Group 44"/>
          <p:cNvGraphicFramePr>
            <a:graphicFrameLocks noGrp="1"/>
          </p:cNvGraphicFramePr>
          <p:nvPr>
            <p:ph idx="1"/>
          </p:nvPr>
        </p:nvGraphicFramePr>
        <p:xfrm>
          <a:off x="0" y="908050"/>
          <a:ext cx="9144000" cy="5854700"/>
        </p:xfrm>
        <a:graphic>
          <a:graphicData uri="http://schemas.openxmlformats.org/drawingml/2006/table">
            <a:tbl>
              <a:tblPr/>
              <a:tblGrid>
                <a:gridCol w="1116013"/>
                <a:gridCol w="3455987"/>
                <a:gridCol w="2286000"/>
                <a:gridCol w="2286000"/>
              </a:tblGrid>
              <a:tr h="693738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あに 　    ①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ni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哥哥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あね　   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ne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姐姐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いぬ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nu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狗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ねこ　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ne ko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猫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にく       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ni ku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さかな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sa ka na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鱼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おかね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ka ne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钱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937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あなた   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na ta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0825" y="1484313"/>
          <a:ext cx="8893175" cy="4389437"/>
        </p:xfrm>
        <a:graphic>
          <a:graphicData uri="http://schemas.openxmlformats.org/drawingml/2006/table">
            <a:tbl>
              <a:tblPr/>
              <a:tblGrid>
                <a:gridCol w="1441450"/>
                <a:gridCol w="3500438"/>
                <a:gridCol w="1728787"/>
                <a:gridCol w="2222500"/>
              </a:tblGrid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なに　  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na ni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什么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ない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na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没有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活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用</a:t>
                      </a: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いぬ　の　いえ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小狗的房子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すき　な　かお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喜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微软雅黑" pitchFamily="34" charset="-122"/>
                        </a:rPr>
                        <a:t>欢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的脸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いい　ね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好啊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なに　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Times New Roman" pitchFamily="18" charset="0"/>
                        </a:rPr>
                        <a:t>什么事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515350" cy="2379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791"/>
                <a:gridCol w="1838259"/>
                <a:gridCol w="1216525"/>
                <a:gridCol w="1216525"/>
                <a:gridCol w="1216525"/>
                <a:gridCol w="1216525"/>
                <a:gridCol w="1216525"/>
              </a:tblGrid>
              <a:tr h="792964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は行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ひ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ふ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へ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ほ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9296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ハ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ヒ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フ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ヘ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ホ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9296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he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ho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557338"/>
          <a:ext cx="8839200" cy="4937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832"/>
                <a:gridCol w="3464768"/>
                <a:gridCol w="2209800"/>
                <a:gridCol w="2209800"/>
              </a:tblGrid>
              <a:tr h="660512">
                <a:tc row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はい　</a:t>
                      </a: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ha 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是；是的</a:t>
                      </a:r>
                    </a:p>
                  </a:txBody>
                  <a:tcPr marL="68580" marR="68580" marT="0" marB="0"/>
                </a:tc>
              </a:tr>
              <a:tr h="66051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はな</a:t>
                      </a:r>
                      <a:r>
                        <a:rPr lang="en-US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 </a:t>
                      </a: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②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ha na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鲜</a:t>
                      </a: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花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6051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はし　    ①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ha si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筷子</a:t>
                      </a:r>
                    </a:p>
                  </a:txBody>
                  <a:tcPr marL="68580" marR="68580" marT="0" marB="0"/>
                </a:tc>
              </a:tr>
              <a:tr h="66051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さいふ　</a:t>
                      </a: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sa i hu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钱</a:t>
                      </a: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包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6051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ひと</a:t>
                      </a:r>
                      <a:r>
                        <a:rPr lang="en-US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        </a:t>
                      </a: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hi to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人</a:t>
                      </a:r>
                    </a:p>
                  </a:txBody>
                  <a:tcPr marL="68580" marR="68580" marT="0" marB="0"/>
                </a:tc>
              </a:tr>
              <a:tr h="66051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へた　    ②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he ta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6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笨拙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23850" y="1341438"/>
          <a:ext cx="8659813" cy="511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8888"/>
                <a:gridCol w="4104456"/>
                <a:gridCol w="576064"/>
                <a:gridCol w="2520280"/>
              </a:tblGrid>
              <a:tr h="1023039">
                <a:tc row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はい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是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；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是的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102303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いいえ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不；不是的</a:t>
                      </a:r>
                    </a:p>
                  </a:txBody>
                  <a:tcPr marL="68580" marR="68580" marT="0" marB="0"/>
                </a:tc>
              </a:tr>
              <a:tr h="102303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へた　な　ひと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笨拙的人</a:t>
                      </a:r>
                    </a:p>
                  </a:txBody>
                  <a:tcPr marL="68580" marR="68580" marT="0" marB="0"/>
                </a:tc>
              </a:tr>
              <a:tr h="102303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すし　は　おいしい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寿司很美味</a:t>
                      </a:r>
                    </a:p>
                  </a:txBody>
                  <a:tcPr marL="68580" marR="68580" marT="0" marB="0"/>
                </a:tc>
              </a:tr>
              <a:tr h="102303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えき　へ　いく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去车站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35877" name="Group 37"/>
          <p:cNvGraphicFramePr>
            <a:graphicFrameLocks noGrp="1"/>
          </p:cNvGraphicFramePr>
          <p:nvPr>
            <p:ph idx="1"/>
          </p:nvPr>
        </p:nvGraphicFramePr>
        <p:xfrm>
          <a:off x="125413" y="1557338"/>
          <a:ext cx="8839200" cy="2195512"/>
        </p:xfrm>
        <a:graphic>
          <a:graphicData uri="http://schemas.openxmlformats.org/drawingml/2006/table">
            <a:tbl>
              <a:tblPr/>
              <a:tblGrid>
                <a:gridCol w="595312"/>
                <a:gridCol w="1930400"/>
                <a:gridCol w="1262063"/>
                <a:gridCol w="1263650"/>
                <a:gridCol w="1262062"/>
                <a:gridCol w="1263650"/>
                <a:gridCol w="1262063"/>
              </a:tblGrid>
              <a:tr h="720725">
                <a:tc rowSpan="3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ま行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平仮名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ま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む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め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も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片仮名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マ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ミ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ローマ字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08" name="Group 44"/>
          <p:cNvGraphicFramePr>
            <a:graphicFrameLocks noGrp="1"/>
          </p:cNvGraphicFramePr>
          <p:nvPr>
            <p:ph idx="1"/>
          </p:nvPr>
        </p:nvGraphicFramePr>
        <p:xfrm>
          <a:off x="179388" y="908050"/>
          <a:ext cx="8713787" cy="5854700"/>
        </p:xfrm>
        <a:graphic>
          <a:graphicData uri="http://schemas.openxmlformats.org/drawingml/2006/table">
            <a:tbl>
              <a:tblPr/>
              <a:tblGrid>
                <a:gridCol w="1008062"/>
                <a:gridCol w="2952750"/>
                <a:gridCol w="2573338"/>
                <a:gridCol w="2179637"/>
              </a:tblGrid>
              <a:tr h="684213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まち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 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ma ti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城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镇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みみ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mi mi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耳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朵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め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 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眼睛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きもち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ki mo ti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心情；情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ママ　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ma ma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妈妈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うまい　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u ma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美味的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むかつく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mu ka tu ku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生气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します　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si ma su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做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515350" cy="2379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0896"/>
                <a:gridCol w="3600400"/>
                <a:gridCol w="792088"/>
                <a:gridCol w="2592288"/>
              </a:tblGrid>
              <a:tr h="792964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みみ　と め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耳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朵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和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眼睛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9296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おおきい　め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大眼睛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9296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あいさつ　します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打招呼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59813" cy="2468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799"/>
                <a:gridCol w="2160240"/>
                <a:gridCol w="1080120"/>
                <a:gridCol w="1041233"/>
                <a:gridCol w="1237098"/>
                <a:gridCol w="1237098"/>
                <a:gridCol w="1237098"/>
              </a:tblGrid>
              <a:tr h="720956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や行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や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ゆ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よ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2095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ヤ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ユ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ヨ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2095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ya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yu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yo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80" name="Group 44"/>
          <p:cNvGraphicFramePr>
            <a:graphicFrameLocks noGrp="1"/>
          </p:cNvGraphicFramePr>
          <p:nvPr>
            <p:ph idx="1"/>
          </p:nvPr>
        </p:nvGraphicFramePr>
        <p:xfrm>
          <a:off x="107950" y="836613"/>
          <a:ext cx="8785225" cy="5854700"/>
        </p:xfrm>
        <a:graphic>
          <a:graphicData uri="http://schemas.openxmlformats.org/drawingml/2006/table">
            <a:tbl>
              <a:tblPr/>
              <a:tblGrid>
                <a:gridCol w="647700"/>
                <a:gridCol w="3097213"/>
                <a:gridCol w="2843212"/>
                <a:gridCol w="2197100"/>
              </a:tblGrid>
              <a:tr h="684213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へや　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he ya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房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间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ゆめ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yu me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梦想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なやみ　     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na ya mi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烦恼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おはよう　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ha yo 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早上好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おやすみ　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ya su mi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晚安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よい　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yo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好的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やさしい　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ya sa si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温柔的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いや　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ya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讨厌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0825" y="1341438"/>
          <a:ext cx="8659813" cy="219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3744416"/>
                <a:gridCol w="576064"/>
                <a:gridCol w="2755032"/>
              </a:tblGrid>
              <a:tr h="672951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いや　な　ひと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讨厌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的人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7295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ひと　の　なやみ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人的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烦恼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7295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やさしい　ママ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温柔的妈妈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554163"/>
          <a:ext cx="8893175" cy="2468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902"/>
                <a:gridCol w="2011881"/>
                <a:gridCol w="1183279"/>
                <a:gridCol w="1270354"/>
                <a:gridCol w="1270354"/>
                <a:gridCol w="1270354"/>
                <a:gridCol w="1270354"/>
              </a:tblGrid>
              <a:tr h="720956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ら行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ら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り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る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れ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2095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ラ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リ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ル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レ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72095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ri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ru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re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ro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52" name="Group 44"/>
          <p:cNvGraphicFramePr>
            <a:graphicFrameLocks noGrp="1"/>
          </p:cNvGraphicFramePr>
          <p:nvPr>
            <p:ph idx="1"/>
          </p:nvPr>
        </p:nvGraphicFramePr>
        <p:xfrm>
          <a:off x="0" y="836613"/>
          <a:ext cx="9144000" cy="5854700"/>
        </p:xfrm>
        <a:graphic>
          <a:graphicData uri="http://schemas.openxmlformats.org/drawingml/2006/table">
            <a:tbl>
              <a:tblPr/>
              <a:tblGrid>
                <a:gridCol w="468313"/>
                <a:gridCol w="3240087"/>
                <a:gridCol w="2808288"/>
                <a:gridCol w="2627312"/>
              </a:tblGrid>
              <a:tr h="708025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さくら            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sa ku ra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樱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花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むり    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mu ri 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不合理；为难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きらい　  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ki ra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讨厌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；不喜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きれい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ki re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漂亮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しつれい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si tu re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失礼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おもしろい　④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mo si ro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有趣的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いくら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ku ra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多少钱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おかえり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ka e ri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回家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3" name="Group 41"/>
          <p:cNvGraphicFramePr>
            <a:graphicFrameLocks noGrp="1"/>
          </p:cNvGraphicFramePr>
          <p:nvPr>
            <p:ph idx="1"/>
          </p:nvPr>
        </p:nvGraphicFramePr>
        <p:xfrm>
          <a:off x="107950" y="692150"/>
          <a:ext cx="8964613" cy="6030913"/>
        </p:xfrm>
        <a:graphic>
          <a:graphicData uri="http://schemas.openxmlformats.org/drawingml/2006/table">
            <a:tbl>
              <a:tblPr/>
              <a:tblGrid>
                <a:gridCol w="539750"/>
                <a:gridCol w="3941763"/>
                <a:gridCol w="2241550"/>
                <a:gridCol w="224155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さようなら          ④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sa yo u na ra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再见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あります　          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ri ma su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60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する              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su ru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做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62000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HGｺﾞｼｯｸE"/>
                          <a:cs typeface="HGｺﾞｼｯｸE"/>
                        </a:rPr>
                        <a:t>活</a:t>
                      </a:r>
                      <a:endParaRPr kumimoji="0" lang="en-US" altLang="ja-JP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HGｺﾞｼｯｸE"/>
                        <a:cs typeface="HGｺﾞｼｯｸE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HGｺﾞｼｯｸE"/>
                          <a:cs typeface="HGｺﾞｼｯｸE"/>
                        </a:rPr>
                        <a:t>用</a:t>
                      </a:r>
                      <a:endParaRPr kumimoji="0" lang="en-US" altLang="ja-JP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HGｺﾞｼｯｸE"/>
                        <a:cs typeface="HGｺﾞｼｯｸE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HGｺﾞｼｯｸE"/>
                          <a:cs typeface="HGｺﾞｼｯｸE"/>
                        </a:rPr>
                        <a:t>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おかえり  なさい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欢迎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回家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604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いくら　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多少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钱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62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あります　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有吗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604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きれい　な　さくら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漂亮的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樱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花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052513"/>
          <a:ext cx="91440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552"/>
                <a:gridCol w="2073020"/>
                <a:gridCol w="1306286"/>
                <a:gridCol w="1306286"/>
                <a:gridCol w="1306286"/>
                <a:gridCol w="1306286"/>
                <a:gridCol w="1306286"/>
              </a:tblGrid>
              <a:tr h="1026170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わ行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わ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を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102617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ワ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ヲ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102617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wa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6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wo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10261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撥音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6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6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ん</a:t>
                      </a:r>
                      <a:endParaRPr lang="zh-CN" sz="36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6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24" name="Group 44"/>
          <p:cNvGraphicFramePr>
            <a:graphicFrameLocks noGrp="1"/>
          </p:cNvGraphicFramePr>
          <p:nvPr>
            <p:ph idx="1"/>
          </p:nvPr>
        </p:nvGraphicFramePr>
        <p:xfrm>
          <a:off x="71438" y="836613"/>
          <a:ext cx="8964612" cy="5854700"/>
        </p:xfrm>
        <a:graphic>
          <a:graphicData uri="http://schemas.openxmlformats.org/drawingml/2006/table">
            <a:tbl>
              <a:tblPr/>
              <a:tblGrid>
                <a:gridCol w="1223962"/>
                <a:gridCol w="3259138"/>
                <a:gridCol w="2239962"/>
                <a:gridCol w="2241550"/>
              </a:tblGrid>
              <a:tr h="708025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わたし          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wa ta si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我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かいわ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ka i wa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会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话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せんせい　  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se n se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老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师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ほん　　　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ho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书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にほん        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ni ho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日本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みなさん　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mi na sa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大家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ほんとう　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ho n to 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真的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かわいい　  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ka wa i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可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爱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37" name="Group 33"/>
          <p:cNvGraphicFramePr>
            <a:graphicFrameLocks noGrp="1"/>
          </p:cNvGraphicFramePr>
          <p:nvPr>
            <p:ph idx="1"/>
          </p:nvPr>
        </p:nvGraphicFramePr>
        <p:xfrm>
          <a:off x="304800" y="1052513"/>
          <a:ext cx="8659813" cy="5208587"/>
        </p:xfrm>
        <a:graphic>
          <a:graphicData uri="http://schemas.openxmlformats.org/drawingml/2006/table">
            <a:tbl>
              <a:tblPr/>
              <a:tblGrid>
                <a:gridCol w="522288"/>
                <a:gridCol w="3365500"/>
                <a:gridCol w="2916237"/>
                <a:gridCol w="1855788"/>
              </a:tblGrid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かわいい　    ③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ka wa i i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可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爱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的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こんにちは　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ko n ni ti wa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你好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すみません　④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su mi ma se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对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不起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15494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HGｺﾞｼｯｸE"/>
                          <a:cs typeface="HGｺﾞｼｯｸE"/>
                        </a:rPr>
                        <a:t>活用例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  <a:ea typeface="华文楷体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おもしろい　</a:t>
                      </a:r>
                      <a:endParaRPr kumimoji="0" lang="en-US" altLang="ja-JP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ほん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有趣的书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302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かいわ を します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说话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；</a:t>
                      </a: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对话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濁音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376363"/>
          <a:ext cx="9144000" cy="5119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63072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 smtClean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が　ガ </a:t>
                      </a:r>
                      <a:r>
                        <a:rPr lang="en-US" sz="2800" kern="100" dirty="0" smtClean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28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ga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ぎ　ギ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28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gi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ぐ　グ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gu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げ　ゲ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ge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ご　ゴ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go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3072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ざ　ザ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za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じ　ジ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28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zi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ず　ズ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28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zu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ぜ　ゼ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ze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ぞ　ゾ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zo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3072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だ　ダ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da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ぢ　ヂ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28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di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づ　ヅ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du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　デ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de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ど　ド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do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63072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ば　バ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ba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び　ビ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bi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ぶ　ブ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bu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べ　ベ </a:t>
                      </a:r>
                      <a:r>
                        <a:rPr lang="en-US" sz="28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be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ぼ　ボ </a:t>
                      </a: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28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bo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半濁音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1463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7360"/>
                <a:gridCol w="1737360"/>
                <a:gridCol w="1737360"/>
                <a:gridCol w="1737360"/>
                <a:gridCol w="1737360"/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ぱ　パ 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pa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ぴ　ピ 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pi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ぷ　プ 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pu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ぺ　ペ 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pe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ぽ　ポ 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po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12" name="Group 36"/>
          <p:cNvGraphicFramePr>
            <a:graphicFrameLocks noGrp="1"/>
          </p:cNvGraphicFramePr>
          <p:nvPr>
            <p:ph idx="1"/>
          </p:nvPr>
        </p:nvGraphicFramePr>
        <p:xfrm>
          <a:off x="107950" y="1412875"/>
          <a:ext cx="8964613" cy="2195513"/>
        </p:xfrm>
        <a:graphic>
          <a:graphicData uri="http://schemas.openxmlformats.org/drawingml/2006/table">
            <a:tbl>
              <a:tblPr/>
              <a:tblGrid>
                <a:gridCol w="611188"/>
                <a:gridCol w="1949450"/>
                <a:gridCol w="1281112"/>
                <a:gridCol w="1281113"/>
                <a:gridCol w="1281112"/>
                <a:gridCol w="1279525"/>
                <a:gridCol w="1281113"/>
              </a:tblGrid>
              <a:tr h="720725">
                <a:tc rowSpan="3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が行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平仮名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が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ぎ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ぐ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げ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ご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片仮名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ガ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ギ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グ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ゲ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ゴ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ローマ字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44" name="Group 44"/>
          <p:cNvGraphicFramePr>
            <a:graphicFrameLocks noGrp="1"/>
          </p:cNvGraphicFramePr>
          <p:nvPr>
            <p:ph idx="1"/>
          </p:nvPr>
        </p:nvGraphicFramePr>
        <p:xfrm>
          <a:off x="0" y="765175"/>
          <a:ext cx="9144000" cy="5854700"/>
        </p:xfrm>
        <a:graphic>
          <a:graphicData uri="http://schemas.openxmlformats.org/drawingml/2006/table">
            <a:tbl>
              <a:tblPr/>
              <a:tblGrid>
                <a:gridCol w="684213"/>
                <a:gridCol w="3382962"/>
                <a:gridCol w="2790825"/>
                <a:gridCol w="2286000"/>
              </a:tblGrid>
              <a:tr h="708025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がくせい        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ga ku se i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学生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ぎんこう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gi n ko 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华文楷体"/>
                        </a:rPr>
                        <a:t>银行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えいが    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e i ga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电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影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しごと    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si go to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工作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にほんご　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ni ho n go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日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语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げんき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ge n ki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有精神的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ありがとう　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ri ga to 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谢谢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08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ぐちる            ②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gu ti ru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华文楷体"/>
                        </a:rPr>
                        <a:t>抱怨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56" name="Group 32"/>
          <p:cNvGraphicFramePr>
            <a:graphicFrameLocks noGrp="1"/>
          </p:cNvGraphicFramePr>
          <p:nvPr>
            <p:ph idx="1"/>
          </p:nvPr>
        </p:nvGraphicFramePr>
        <p:xfrm>
          <a:off x="142875" y="1052513"/>
          <a:ext cx="8893175" cy="3659187"/>
        </p:xfrm>
        <a:graphic>
          <a:graphicData uri="http://schemas.openxmlformats.org/drawingml/2006/table">
            <a:tbl>
              <a:tblPr/>
              <a:tblGrid>
                <a:gridCol w="611188"/>
                <a:gridCol w="4608512"/>
                <a:gridCol w="504825"/>
                <a:gridCol w="3168650"/>
              </a:tblGrid>
              <a:tr h="720725">
                <a:tc rowSpan="5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活用例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げんき　な　がくせい　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有活力的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的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学生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がくせい　が　げんき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学生很有活力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えき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が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おおきい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车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站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很大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かお　が　あかい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脸红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20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げんき　な　がくせい　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有活力的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的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学生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49" name="内容占位符 3"/>
          <p:cNvGraphicFramePr>
            <a:graphicFrameLocks noGrp="1"/>
          </p:cNvGraphicFramePr>
          <p:nvPr>
            <p:ph idx="1"/>
          </p:nvPr>
        </p:nvGraphicFramePr>
        <p:xfrm>
          <a:off x="142875" y="1412875"/>
          <a:ext cx="8893175" cy="2306638"/>
        </p:xfrm>
        <a:graphic>
          <a:graphicData uri="http://schemas.openxmlformats.org/drawingml/2006/table">
            <a:tbl>
              <a:tblPr/>
              <a:tblGrid>
                <a:gridCol w="611188"/>
                <a:gridCol w="1928812"/>
                <a:gridCol w="1271588"/>
                <a:gridCol w="1270000"/>
                <a:gridCol w="1270000"/>
                <a:gridCol w="1270000"/>
                <a:gridCol w="1271587"/>
              </a:tblGrid>
              <a:tr h="768350">
                <a:tc rowSpan="3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ざ行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平仮名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ざ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ず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ぜ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699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片仮名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ザ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ジ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ズ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ゼ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ゾ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683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ローマ字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312" name="Group 40"/>
          <p:cNvGraphicFramePr>
            <a:graphicFrameLocks noGrp="1"/>
          </p:cNvGraphicFramePr>
          <p:nvPr>
            <p:ph idx="1"/>
          </p:nvPr>
        </p:nvGraphicFramePr>
        <p:xfrm>
          <a:off x="179388" y="765175"/>
          <a:ext cx="8686800" cy="5854700"/>
        </p:xfrm>
        <a:graphic>
          <a:graphicData uri="http://schemas.openxmlformats.org/drawingml/2006/table">
            <a:tbl>
              <a:tblPr/>
              <a:tblGrid>
                <a:gridCol w="522287"/>
                <a:gridCol w="2897188"/>
                <a:gridCol w="2736850"/>
                <a:gridCol w="2530475"/>
              </a:tblGrid>
              <a:tr h="371475">
                <a:tc rowSpan="7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かぞく          ①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ka zo ku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家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人；家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族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じかん  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zi ka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时间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にほんじん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④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ni ho n zi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日本人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ぜひ  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ze hi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务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必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；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一定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しずか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si zu ka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安静的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ざんねん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za n ne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遗憾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はじめまして</a:t>
                      </a:r>
                      <a:endParaRPr kumimoji="0" lang="en-US" altLang="ja-JP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       ④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ha zi me ma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si te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初次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见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面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7" name="内容占位符 3"/>
          <p:cNvGraphicFramePr>
            <a:graphicFrameLocks noGrp="1"/>
          </p:cNvGraphicFramePr>
          <p:nvPr>
            <p:ph idx="1"/>
          </p:nvPr>
        </p:nvGraphicFramePr>
        <p:xfrm>
          <a:off x="107950" y="1557338"/>
          <a:ext cx="8839200" cy="3170237"/>
        </p:xfrm>
        <a:graphic>
          <a:graphicData uri="http://schemas.openxmlformats.org/drawingml/2006/table">
            <a:tbl>
              <a:tblPr/>
              <a:tblGrid>
                <a:gridCol w="595313"/>
                <a:gridCol w="4895850"/>
                <a:gridCol w="1138237"/>
                <a:gridCol w="2209800"/>
              </a:tblGrid>
              <a:tr h="792163">
                <a:tc rowSpan="4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活用例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わたし　の　かぞく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我的家人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937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じかん　が　ない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没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时间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921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おはよう　ございます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早上好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921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ありがとう　ございます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谢谢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您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1" name="内容占位符 3"/>
          <p:cNvGraphicFramePr>
            <a:graphicFrameLocks noGrp="1"/>
          </p:cNvGraphicFramePr>
          <p:nvPr>
            <p:ph idx="1"/>
          </p:nvPr>
        </p:nvGraphicFramePr>
        <p:xfrm>
          <a:off x="125413" y="1557338"/>
          <a:ext cx="8839200" cy="2235200"/>
        </p:xfrm>
        <a:graphic>
          <a:graphicData uri="http://schemas.openxmlformats.org/drawingml/2006/table">
            <a:tbl>
              <a:tblPr/>
              <a:tblGrid>
                <a:gridCol w="522287"/>
                <a:gridCol w="2003425"/>
                <a:gridCol w="1262063"/>
                <a:gridCol w="1263650"/>
                <a:gridCol w="1262062"/>
                <a:gridCol w="1263650"/>
                <a:gridCol w="1262063"/>
              </a:tblGrid>
              <a:tr h="744538">
                <a:tc rowSpan="3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だ行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平仮名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だ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ぢ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づ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で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ど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461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片仮名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ダ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ヅ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デ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ド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445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ローマ字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de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88" name="Group 44"/>
          <p:cNvGraphicFramePr>
            <a:graphicFrameLocks noGrp="1"/>
          </p:cNvGraphicFramePr>
          <p:nvPr>
            <p:ph idx="1"/>
          </p:nvPr>
        </p:nvGraphicFramePr>
        <p:xfrm>
          <a:off x="0" y="692150"/>
          <a:ext cx="9144000" cy="7318375"/>
        </p:xfrm>
        <a:graphic>
          <a:graphicData uri="http://schemas.openxmlformats.org/drawingml/2006/table">
            <a:tbl>
              <a:tblPr/>
              <a:tblGrid>
                <a:gridCol w="611188"/>
                <a:gridCol w="3529012"/>
                <a:gridCol w="2717800"/>
                <a:gridCol w="2286000"/>
              </a:tblGrid>
              <a:tr h="715963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だいがく　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da i ga ku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大学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だいがくせい　 ④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da i ga ku se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大学生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わだい　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wa da i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话题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みぢか                 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mi di ka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身边的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そうです          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so u de su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是的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どうぞ     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do u zo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请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どうも　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do u mo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非常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；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很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159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いただきます     ④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ta da ki ma su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开始吃饭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773238"/>
          <a:ext cx="86868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808"/>
                <a:gridCol w="4248472"/>
                <a:gridCol w="1080120"/>
                <a:gridCol w="2619400"/>
              </a:tblGrid>
              <a:tr h="152187">
                <a:tc row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だいがくせい　です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我是大学生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そう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です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ね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是的啊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いい　です　ね　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好呀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ちかてつ　で　いく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坐地铁去</a:t>
                      </a: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みぢか　な　わだい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身边的话题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19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792"/>
                <a:gridCol w="1887150"/>
                <a:gridCol w="1240971"/>
                <a:gridCol w="1240971"/>
                <a:gridCol w="1240971"/>
                <a:gridCol w="1240971"/>
                <a:gridCol w="1240971"/>
              </a:tblGrid>
              <a:tr h="370840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ば行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ば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び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ぶ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べ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ぼ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バ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ビ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ブ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ベ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ボ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be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bo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内容占位符 4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389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784"/>
                <a:gridCol w="3384376"/>
                <a:gridCol w="2607940"/>
                <a:gridCol w="2171700"/>
              </a:tblGrid>
              <a:tr h="370840">
                <a:tc row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ぼく            </a:t>
                      </a:r>
                      <a:r>
                        <a:rPr lang="en-US" sz="32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①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bo ku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我</a:t>
                      </a: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ぶかつ　    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bu ka tu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俱乐部活动</a:t>
                      </a: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ぶんか　    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bu n ka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文化</a:t>
                      </a: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バス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ba su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公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车</a:t>
                      </a:r>
                      <a:r>
                        <a:rPr lang="en-US" sz="32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(bus)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テレビ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te re bi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电视</a:t>
                      </a:r>
                      <a:r>
                        <a:rPr lang="en-US" sz="32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(TV)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べんとう　③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be n to 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便当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19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792"/>
                <a:gridCol w="4536504"/>
                <a:gridCol w="1383804"/>
                <a:gridCol w="2171700"/>
              </a:tblGrid>
              <a:tr h="370840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バス　で　いく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坐公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车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去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おかね　が　あれば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有钱的话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19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784"/>
                <a:gridCol w="1959158"/>
                <a:gridCol w="1240971"/>
                <a:gridCol w="1240971"/>
                <a:gridCol w="1240971"/>
                <a:gridCol w="1240971"/>
                <a:gridCol w="1240971"/>
              </a:tblGrid>
              <a:tr h="370840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ぱ行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平仮名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ぱ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ぴ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ぷ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ぺ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ぽ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片仮名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パ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ピ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プ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ペ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ポ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ローマ字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pa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pi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pu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pe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po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24" name="Group 36"/>
          <p:cNvGraphicFramePr>
            <a:graphicFrameLocks noGrp="1"/>
          </p:cNvGraphicFramePr>
          <p:nvPr>
            <p:ph idx="1"/>
          </p:nvPr>
        </p:nvGraphicFramePr>
        <p:xfrm>
          <a:off x="250825" y="1114425"/>
          <a:ext cx="8686800" cy="5122863"/>
        </p:xfrm>
        <a:graphic>
          <a:graphicData uri="http://schemas.openxmlformats.org/drawingml/2006/table">
            <a:tbl>
              <a:tblPr/>
              <a:tblGrid>
                <a:gridCol w="666750"/>
                <a:gridCol w="3676650"/>
                <a:gridCol w="2171700"/>
                <a:gridCol w="2171700"/>
              </a:tblGrid>
              <a:tr h="152400">
                <a:tc rowSpan="6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ピアノ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ja-JP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pi a no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钢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琴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ポイント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po i n to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MS Mincho" pitchFamily="49" charset="-128"/>
                        </a:rPr>
                        <a:t>积分；点数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パソコン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pa so ko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个人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电脑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プロ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pu ro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华文楷体"/>
                        </a:rPr>
                        <a:t>职业选手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ペン            ①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pe n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华文楷体"/>
                        </a:rPr>
                        <a:t>笔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371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ぺこぺこ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pe ko pe ko</a:t>
                      </a: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微软雅黑" pitchFamily="34" charset="-122"/>
                        </a:rPr>
                        <a:t>饿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1463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912"/>
                <a:gridCol w="4248472"/>
                <a:gridCol w="591716"/>
                <a:gridCol w="2171700"/>
              </a:tblGrid>
              <a:tr h="370840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ポイント　が　たかい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 dirty="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积分高</a:t>
                      </a: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ぺこぺこ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です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肚子</a:t>
                      </a: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饿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84802" y="6350"/>
            <a:ext cx="6858897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拗音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graphicFrame>
        <p:nvGraphicFramePr>
          <p:cNvPr id="65538" name="内容占位符 3"/>
          <p:cNvGraphicFramePr>
            <a:graphicFrameLocks noGrp="1"/>
          </p:cNvGraphicFramePr>
          <p:nvPr>
            <p:ph idx="1"/>
          </p:nvPr>
        </p:nvGraphicFramePr>
        <p:xfrm>
          <a:off x="277813" y="822325"/>
          <a:ext cx="8686800" cy="6035675"/>
        </p:xfrm>
        <a:graphic>
          <a:graphicData uri="http://schemas.openxmlformats.org/drawingml/2006/table">
            <a:tbl>
              <a:tblPr/>
              <a:tblGrid>
                <a:gridCol w="2895600"/>
                <a:gridCol w="2895600"/>
                <a:gridCol w="2895600"/>
              </a:tblGrid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きゃ　キャ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kya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きゅ　キュ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kyu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きょ　キョ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kyo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しゃ　シャ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しゅ　シュ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しょ　ショ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ちゃ　チャ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ちゅ　チュ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ちょ　チョ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にゃ　ニャ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にゅ　ニュ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にょ　ニョ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nyo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ひゃ　ヒャ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ひゅ　ヒュ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ひょ　ヒョ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みゃ　ミャ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みゅ　ミュ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みょ　ミョ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myo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りゃ　リャ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rya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りゅ　リュ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ryu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りょ　リョ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ryo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ぎゃ　ギャ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ぎゅ　ギュ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ぎょ　ギョ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じゃ　ジャ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jya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じゅ　ジュ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jyu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じょ　ジョ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jyo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びゃ　ビャ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bya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びゅ　ビュ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byu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びょ　ビョ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byo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ぴゃ　ピャ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pya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ぴゅ　ピュ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pyu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ぴょ　ピョ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pyo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79388" y="692150"/>
          <a:ext cx="8686800" cy="5853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792"/>
                <a:gridCol w="3168352"/>
                <a:gridCol w="2751956"/>
                <a:gridCol w="2171700"/>
              </a:tblGrid>
              <a:tr h="370840">
                <a:tc rowSpan="7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しゃしん         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sya si n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照片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ちゃいろ         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tya i ro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茶色</a:t>
                      </a: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しゅみ             ①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syu mi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兴</a:t>
                      </a:r>
                      <a:r>
                        <a:rPr lang="zh-CN" sz="3200" kern="10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趣；爱好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じゃま             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jya ma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打</a:t>
                      </a: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扰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りょこう </a:t>
                      </a: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 </a:t>
                      </a: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ryo ko u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旅行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 smtClean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おきゃくさま ④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o kya ku sa ma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客人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ちゃんと　     ⓪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tya n to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确实地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19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800"/>
                <a:gridCol w="4752528"/>
                <a:gridCol w="432048"/>
                <a:gridCol w="2835424"/>
              </a:tblGrid>
              <a:tr h="370840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活用例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りょこう　の　しゃしん</a:t>
                      </a:r>
                      <a:endParaRPr lang="zh-CN" sz="32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旅行的照片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お　じゃま　します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3200" kern="100">
                        <a:latin typeface="MS Mincho" panose="02020609040205080304" pitchFamily="49" charset="-128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打</a:t>
                      </a: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扰</a:t>
                      </a:r>
                      <a:r>
                        <a:rPr lang="ja-JP" sz="3200" kern="100" dirty="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了</a:t>
                      </a:r>
                      <a:endParaRPr lang="zh-CN" sz="32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9562" y="339725"/>
            <a:ext cx="8686801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2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節　長音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graphicFrame>
        <p:nvGraphicFramePr>
          <p:cNvPr id="68644" name="Group 36"/>
          <p:cNvGraphicFramePr>
            <a:graphicFrameLocks noGrp="1"/>
          </p:cNvGraphicFramePr>
          <p:nvPr>
            <p:ph idx="1"/>
          </p:nvPr>
        </p:nvGraphicFramePr>
        <p:xfrm>
          <a:off x="0" y="1125538"/>
          <a:ext cx="9144000" cy="5675312"/>
        </p:xfrm>
        <a:graphic>
          <a:graphicData uri="http://schemas.openxmlformats.org/drawingml/2006/table">
            <a:tbl>
              <a:tblPr/>
              <a:tblGrid>
                <a:gridCol w="5003800"/>
                <a:gridCol w="2663825"/>
                <a:gridCol w="1476375"/>
              </a:tblGrid>
              <a:tr h="601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规则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例子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中文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15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「あ」段假名后加「あ」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おかあさん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妈妈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915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「い」段假名后加「い」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おにいさん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哥哥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915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「う」段假名后加「う」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つうやく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翻译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1163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「え」段假名后加「い」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或</a:t>
                      </a: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「え」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せんせい</a:t>
                      </a:r>
                      <a:endParaRPr kumimoji="0" lang="en-US" altLang="ja-JP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おねえさん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老师</a:t>
                      </a: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姐姐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1096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「お」段假名后加「う」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或</a:t>
                      </a: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「お」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おとうさん</a:t>
                      </a:r>
                      <a:endParaRPr kumimoji="0" lang="en-US" altLang="ja-JP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おおさか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爸爸</a:t>
                      </a: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大阪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69693" name="Group 61"/>
          <p:cNvGraphicFramePr>
            <a:graphicFrameLocks noGrp="1"/>
          </p:cNvGraphicFramePr>
          <p:nvPr>
            <p:ph idx="1"/>
          </p:nvPr>
        </p:nvGraphicFramePr>
        <p:xfrm>
          <a:off x="179388" y="274638"/>
          <a:ext cx="8740775" cy="6572250"/>
        </p:xfrm>
        <a:graphic>
          <a:graphicData uri="http://schemas.openxmlformats.org/drawingml/2006/table">
            <a:tbl>
              <a:tblPr/>
              <a:tblGrid>
                <a:gridCol w="431800"/>
                <a:gridCol w="2808287"/>
                <a:gridCol w="2881313"/>
                <a:gridCol w="2619375"/>
              </a:tblGrid>
              <a:tr h="527050">
                <a:tc rowSpan="11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長音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おかあさん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k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a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sa n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妈妈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おにいさん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n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i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sa n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哥哥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26670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くうき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333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u u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ki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空气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おねえさん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n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e e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sa n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姐姐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26670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おおきい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000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o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ki i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大的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せんせい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se n s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e i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老师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おとうさん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t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u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sa n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爸爸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おばあさん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b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a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sa n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奶奶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おじいさん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z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i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sa n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爷爷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いもうと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m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u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to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妹妹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527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ローマ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200025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ro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-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ma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罗马（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45454"/>
                          </a:solidFill>
                          <a:effectLst/>
                          <a:latin typeface="宋体" charset="-122"/>
                          <a:ea typeface="宋体" charset="-122"/>
                          <a:cs typeface="Arial" charset="0"/>
                        </a:rPr>
                        <a:t>Roma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13335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华文楷体"/>
                          <a:cs typeface="华文楷体"/>
                        </a:rPr>
                        <a:t>片假名的长音用“</a:t>
                      </a:r>
                      <a:r>
                        <a:rPr kumimoji="0" lang="ja-JP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HGｺﾞｼｯｸE"/>
                          <a:cs typeface="HGｺﾞｼｯｸE"/>
                        </a:rPr>
                        <a:t>－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华文楷体"/>
                          <a:cs typeface="华文楷体"/>
                        </a:rPr>
                        <a:t>”</a:t>
                      </a: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  <a:ea typeface="华文楷体"/>
                          <a:cs typeface="华文楷体"/>
                        </a:rPr>
                        <a:t>表示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79388" y="1052513"/>
          <a:ext cx="8964612" cy="5645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8116"/>
                <a:gridCol w="3794128"/>
                <a:gridCol w="2241122"/>
                <a:gridCol w="2241122"/>
              </a:tblGrid>
              <a:tr h="350236">
                <a:tc rowSpan="10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拗長音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単語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きょう　 </a:t>
                      </a: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  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kyo u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今天</a:t>
                      </a: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にゅうもん　   ⓪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nyu u mo n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入门</a:t>
                      </a: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べんきょう　   ⓪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be n kyo u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学</a:t>
                      </a:r>
                      <a:r>
                        <a:rPr lang="ja-JP" sz="24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びしょうじょ   ②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bi syo u jyo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美少女</a:t>
                      </a: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きょうざい　   ⓪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kyo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u </a:t>
                      </a:r>
                      <a:r>
                        <a:rPr lang="en-US" sz="24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za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</a:t>
                      </a:r>
                      <a:r>
                        <a:rPr lang="en-US" sz="24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i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教材</a:t>
                      </a: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とうきょう </a:t>
                      </a: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to u </a:t>
                      </a:r>
                      <a:r>
                        <a:rPr lang="en-US" sz="24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kyo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u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东</a:t>
                      </a: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MS Mincho" panose="02020609040205080304" pitchFamily="49" charset="-128"/>
                        </a:rPr>
                        <a:t>京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りょうり </a:t>
                      </a: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  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ryo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u </a:t>
                      </a:r>
                      <a:r>
                        <a:rPr lang="en-US" sz="2400" kern="100" dirty="0" err="1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ri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料理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れんしゅう </a:t>
                      </a: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⓪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re n syu u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微软雅黑" panose="020B0503020204020204" charset="-122"/>
                        </a:rPr>
                        <a:t>练习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ちゅうごく </a:t>
                      </a: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   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tyu u go ku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中国</a:t>
                      </a:r>
                    </a:p>
                  </a:txBody>
                  <a:tcPr marL="68580" marR="68580" marT="0" marB="0"/>
                </a:tc>
              </a:tr>
              <a:tr h="5662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ちょうど　       ⓪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tyo u do 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正好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1462" y="339725"/>
            <a:ext cx="8686801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333399"/>
                </a:solidFill>
                <a:latin typeface="MS Mincho" panose="02020609040205080304" pitchFamily="49" charset="-128"/>
                <a:ea typeface="MS Mincho" panose="02020609040205080304" pitchFamily="49" charset="-128"/>
                <a:cs typeface="Times New Roman" panose="02020603050405020304" pitchFamily="18" charset="0"/>
              </a:rPr>
              <a:t>促音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71682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mtClean="0">
                <a:latin typeface="楷体" pitchFamily="49" charset="-122"/>
                <a:ea typeface="楷体" pitchFamily="49" charset="-122"/>
              </a:rPr>
              <a:t>日语中有一种顿挫的音节，即堵住气流，形成一个短促的顿挫停顿一拍，然后放开阻塞，使气流急冲而出，发后面的音，这种音节叫做 ，书写时平假名用小的 ，片假名用小的 ，写在假名的右下角。</a:t>
            </a:r>
            <a:endParaRPr lang="ja-JP" altLang="en-US" smtClean="0">
              <a:latin typeface="楷体" pitchFamily="49" charset="-122"/>
              <a:ea typeface="楷体" pitchFamily="49" charset="-122"/>
              <a:cs typeface="HGｺﾞｼｯｸE"/>
            </a:endParaRPr>
          </a:p>
          <a:p>
            <a:pPr>
              <a:lnSpc>
                <a:spcPct val="90000"/>
              </a:lnSpc>
            </a:pPr>
            <a:r>
              <a:rPr lang="ja-JP" altLang="en-US" smtClean="0">
                <a:latin typeface="楷体" pitchFamily="49" charset="-122"/>
                <a:ea typeface="楷体" pitchFamily="49" charset="-122"/>
              </a:rPr>
              <a:t>促音除外来语和某些方言外，一般发生在「か」行、「さ」行、「た」行、「ぱ」行假名之前。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根据各类促音的发音部位的不同，大致可将促音分成三种。</a:t>
            </a:r>
          </a:p>
          <a:p>
            <a:endParaRPr lang="zh-CN" altLang="en-US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018" name="AutoShape 4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9248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en-US" dirty="0">
                <a:latin typeface="华文楷体" panose="02010600040101010101" charset="-122"/>
                <a:ea typeface="华文楷体" panose="02010600040101010101" charset="-122"/>
              </a:rPr>
              <a:t>舌间促音</a:t>
            </a:r>
            <a:r>
              <a:rPr lang="ja-JP" altLang="en-US" dirty="0">
                <a:ea typeface="MS PGothic" panose="020B0600070205080204" pitchFamily="34" charset="-128"/>
              </a:rPr>
              <a:t>（っ「さ」行、っ「た」行）</a:t>
            </a:r>
            <a:r>
              <a:rPr lang="zh-CN" altLang="en-US" dirty="0"/>
              <a:t> </a:t>
            </a:r>
          </a:p>
        </p:txBody>
      </p:sp>
      <p:graphicFrame>
        <p:nvGraphicFramePr>
          <p:cNvPr id="72733" name="Group 29"/>
          <p:cNvGraphicFramePr>
            <a:graphicFrameLocks noGrp="1"/>
          </p:cNvGraphicFramePr>
          <p:nvPr>
            <p:ph idx="1"/>
          </p:nvPr>
        </p:nvGraphicFramePr>
        <p:xfrm>
          <a:off x="685800" y="1371600"/>
          <a:ext cx="7051675" cy="5414963"/>
        </p:xfrm>
        <a:graphic>
          <a:graphicData uri="http://schemas.openxmlformats.org/drawingml/2006/table">
            <a:tbl>
              <a:tblPr/>
              <a:tblGrid>
                <a:gridCol w="2806700"/>
                <a:gridCol w="2244725"/>
                <a:gridCol w="2000250"/>
              </a:tblGrid>
              <a:tr h="1001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がっさく 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合作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合作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きって   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切手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邮票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チャット   ①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（外来语）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网络聊天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きっさてん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喫茶店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咖啡厅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しゅっちょう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出張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出差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85800" indent="-685800" fontAlgn="auto">
              <a:spcAft>
                <a:spcPts val="0"/>
              </a:spcAft>
              <a:defRPr/>
            </a:pPr>
            <a:r>
              <a:rPr lang="ja-JP" altLang="en-US" dirty="0">
                <a:latin typeface="华文楷体" panose="02010600040101010101" charset="-122"/>
                <a:ea typeface="华文楷体" panose="02010600040101010101" charset="-122"/>
              </a:rPr>
              <a:t>吼头促音</a:t>
            </a:r>
            <a:r>
              <a:rPr lang="ja-JP" altLang="en-US" dirty="0">
                <a:ea typeface="MS PGothic" panose="020B0600070205080204" pitchFamily="34" charset="-128"/>
              </a:rPr>
              <a:t>（っ「か」行）</a:t>
            </a:r>
            <a:endParaRPr lang="zh-CN" altLang="en-US" dirty="0">
              <a:ea typeface="MS PGothic" panose="020B0600070205080204" pitchFamily="34" charset="-128"/>
            </a:endParaRPr>
          </a:p>
        </p:txBody>
      </p:sp>
      <p:graphicFrame>
        <p:nvGraphicFramePr>
          <p:cNvPr id="73749" name="Group 21"/>
          <p:cNvGraphicFramePr>
            <a:graphicFrameLocks noGrp="1"/>
          </p:cNvGraphicFramePr>
          <p:nvPr>
            <p:ph idx="1"/>
          </p:nvPr>
        </p:nvGraphicFramePr>
        <p:xfrm>
          <a:off x="838200" y="2362200"/>
          <a:ext cx="7550150" cy="2844800"/>
        </p:xfrm>
        <a:graphic>
          <a:graphicData uri="http://schemas.openxmlformats.org/drawingml/2006/table">
            <a:tbl>
              <a:tblPr/>
              <a:tblGrid>
                <a:gridCol w="2517775"/>
                <a:gridCol w="2517775"/>
                <a:gridCol w="2514600"/>
              </a:tblGrid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にっき  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日記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日记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8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がっこう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学校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学校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サッカー  ①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（外来语）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足球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85800" indent="-685800" fontAlgn="auto">
              <a:spcAft>
                <a:spcPts val="0"/>
              </a:spcAft>
              <a:defRPr/>
            </a:pPr>
            <a:r>
              <a:rPr lang="ja-JP" altLang="en-US" dirty="0">
                <a:latin typeface="华文楷体" panose="02010600040101010101" charset="-122"/>
                <a:ea typeface="华文楷体" panose="02010600040101010101" charset="-122"/>
              </a:rPr>
              <a:t>双唇促音</a:t>
            </a:r>
            <a:r>
              <a:rPr lang="ja-JP" altLang="en-US" dirty="0">
                <a:ea typeface="MS PGothic" panose="020B0600070205080204" pitchFamily="34" charset="-128"/>
              </a:rPr>
              <a:t>（っ「ぱ」行）</a:t>
            </a:r>
            <a:endParaRPr lang="zh-CN" altLang="en-US" dirty="0">
              <a:ea typeface="MS PGothic" panose="020B0600070205080204" pitchFamily="34" charset="-128"/>
            </a:endParaRPr>
          </a:p>
        </p:txBody>
      </p:sp>
      <p:graphicFrame>
        <p:nvGraphicFramePr>
          <p:cNvPr id="74773" name="Group 21"/>
          <p:cNvGraphicFramePr>
            <a:graphicFrameLocks noGrp="1"/>
          </p:cNvGraphicFramePr>
          <p:nvPr>
            <p:ph idx="1"/>
          </p:nvPr>
        </p:nvGraphicFramePr>
        <p:xfrm>
          <a:off x="838200" y="2362200"/>
          <a:ext cx="7837488" cy="3206750"/>
        </p:xfrm>
        <a:graphic>
          <a:graphicData uri="http://schemas.openxmlformats.org/drawingml/2006/table">
            <a:tbl>
              <a:tblPr/>
              <a:tblGrid>
                <a:gridCol w="2613025"/>
                <a:gridCol w="2614613"/>
                <a:gridCol w="2609850"/>
              </a:tblGrid>
              <a:tr h="882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はっぱ   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葉っぱ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叶子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きっぷ   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切符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门票、车票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2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げっぺい 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  <a:sym typeface="+mn-ea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ja-JP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月餅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月饼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820" name="Group 44"/>
          <p:cNvGraphicFramePr>
            <a:graphicFrameLocks noGrp="1"/>
          </p:cNvGraphicFramePr>
          <p:nvPr/>
        </p:nvGraphicFramePr>
        <p:xfrm>
          <a:off x="107950" y="693738"/>
          <a:ext cx="8893175" cy="5975350"/>
        </p:xfrm>
        <a:graphic>
          <a:graphicData uri="http://schemas.openxmlformats.org/drawingml/2006/table">
            <a:tbl>
              <a:tblPr/>
              <a:tblGrid>
                <a:gridCol w="571500"/>
                <a:gridCol w="2886075"/>
                <a:gridCol w="2879725"/>
                <a:gridCol w="2555875"/>
              </a:tblGrid>
              <a:tr h="606425">
                <a:tc rowSpan="8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促音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単語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がっこう　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ga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 k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u</a:t>
                      </a: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学校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2128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ほっかいどう ③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ho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 k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i do u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北海道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064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かっこう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ka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 k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 u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外表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；外貌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064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ざっし　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  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za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 s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杂志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064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ぜったい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⓪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ze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 t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i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绝对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6358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ショッピング  ①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syo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p p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i n gu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购物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921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サッカー　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  </a:t>
                      </a:r>
                      <a:r>
                        <a:rPr kumimoji="0" lang="ja-JP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①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sa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k k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a -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足球（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soccer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064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チケット　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  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②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ti ke 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t t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o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票（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ticket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charset="-122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3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節　簡単な日常用語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graphicFrame>
        <p:nvGraphicFramePr>
          <p:cNvPr id="4" name="表格占位符 3"/>
          <p:cNvGraphicFramePr>
            <a:graphicFrameLocks noGrp="1"/>
          </p:cNvGraphicFramePr>
          <p:nvPr>
            <p:ph type="tbl" idx="1"/>
          </p:nvPr>
        </p:nvGraphicFramePr>
        <p:xfrm>
          <a:off x="0" y="1773238"/>
          <a:ext cx="8893175" cy="194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8407"/>
                <a:gridCol w="808407"/>
                <a:gridCol w="808407"/>
                <a:gridCol w="808407"/>
                <a:gridCol w="808407"/>
                <a:gridCol w="529965"/>
                <a:gridCol w="792088"/>
                <a:gridCol w="792088"/>
                <a:gridCol w="792088"/>
                <a:gridCol w="936104"/>
                <a:gridCol w="1008110"/>
              </a:tblGrid>
              <a:tr h="6298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0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13143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れい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ゼロ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いち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に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さん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よんし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ご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ろく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しち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なな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はち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きゅう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く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じゅう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62" name="Group 38"/>
          <p:cNvGraphicFramePr>
            <a:graphicFrameLocks noGrp="1"/>
          </p:cNvGraphicFramePr>
          <p:nvPr/>
        </p:nvGraphicFramePr>
        <p:xfrm>
          <a:off x="468313" y="765175"/>
          <a:ext cx="8280400" cy="5815013"/>
        </p:xfrm>
        <a:graphic>
          <a:graphicData uri="http://schemas.openxmlformats.org/drawingml/2006/table">
            <a:tbl>
              <a:tblPr/>
              <a:tblGrid>
                <a:gridCol w="4140200"/>
                <a:gridCol w="4140200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おはようございます。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早上好。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charset="-122"/>
                        <a:ea typeface="宋体" charset="-122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こんにちは。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你好。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こんばんは。 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晚上好。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おやすみなさい。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晚安。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宋体" charset="-122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さようなら。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再见。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おかえりなさい。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你回来了。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宋体" charset="-122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ただいま。 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我回来了。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宋体" charset="-122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14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ありがとうございます。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谢谢您。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すみません。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对不起。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おねがいします。 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拜托了。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70" name="Group 22"/>
          <p:cNvGraphicFramePr>
            <a:graphicFrameLocks noGrp="1"/>
          </p:cNvGraphicFramePr>
          <p:nvPr/>
        </p:nvGraphicFramePr>
        <p:xfrm>
          <a:off x="468313" y="1341438"/>
          <a:ext cx="8062912" cy="3624262"/>
        </p:xfrm>
        <a:graphic>
          <a:graphicData uri="http://schemas.openxmlformats.org/drawingml/2006/table">
            <a:tbl>
              <a:tblPr/>
              <a:tblGrid>
                <a:gridCol w="4030662"/>
                <a:gridCol w="4032250"/>
              </a:tblGrid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はじめましょう。 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开始吧！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宋体" charset="-122"/>
                        <a:ea typeface="宋体" charset="-122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79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おわりましょう。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结束吧！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やすみましょう。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休息吧！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がんばりましょう。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加油吧！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MS Mincho" pitchFamily="49" charset="-128"/>
                          <a:cs typeface="华文楷体"/>
                        </a:rPr>
                        <a:t>わかりました。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MS Mincho" pitchFamily="49" charset="-128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  <a:cs typeface="华文楷体"/>
                        </a:rPr>
                        <a:t>知道了。</a:t>
                      </a:r>
                      <a:endParaRPr kumimoji="0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宋体" charset="-122"/>
                        <a:cs typeface="华文楷体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</TotalTime>
  <Words>3207</Words>
  <Application>WPS 演示</Application>
  <PresentationFormat>On-screen Show (4:3)</PresentationFormat>
  <Paragraphs>1040</Paragraphs>
  <Slides>62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演示文稿设计模板</vt:lpstr>
      </vt:variant>
      <vt:variant>
        <vt:i4>10</vt:i4>
      </vt:variant>
      <vt:variant>
        <vt:lpstr>幻灯片标题</vt:lpstr>
      </vt:variant>
      <vt:variant>
        <vt:i4>62</vt:i4>
      </vt:variant>
    </vt:vector>
  </HeadingPairs>
  <TitlesOfParts>
    <vt:vector size="87" baseType="lpstr">
      <vt:lpstr>Franklin Gothic Book</vt:lpstr>
      <vt:lpstr>华文楷体</vt:lpstr>
      <vt:lpstr>Arial</vt:lpstr>
      <vt:lpstr>Franklin Gothic Medium</vt:lpstr>
      <vt:lpstr>隶书</vt:lpstr>
      <vt:lpstr>Wingdings 2</vt:lpstr>
      <vt:lpstr>Calibri</vt:lpstr>
      <vt:lpstr>宋体</vt:lpstr>
      <vt:lpstr>楷体</vt:lpstr>
      <vt:lpstr>Wingdings</vt:lpstr>
      <vt:lpstr>Times New Roman</vt:lpstr>
      <vt:lpstr>MS Mincho</vt:lpstr>
      <vt:lpstr>微软雅黑</vt:lpstr>
      <vt:lpstr>HGｺﾞｼｯｸE</vt:lpstr>
      <vt:lpstr>+mn-ea</vt:lpstr>
      <vt:lpstr>跋涉</vt:lpstr>
      <vt:lpstr>跋涉</vt:lpstr>
      <vt:lpstr>跋涉</vt:lpstr>
      <vt:lpstr>跋涉</vt:lpstr>
      <vt:lpstr>跋涉</vt:lpstr>
      <vt:lpstr>跋涉</vt:lpstr>
      <vt:lpstr>跋涉</vt:lpstr>
      <vt:lpstr>跋涉</vt:lpstr>
      <vt:lpstr>跋涉</vt:lpstr>
      <vt:lpstr>跋涉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  <vt:lpstr>幻灯片 59</vt:lpstr>
      <vt:lpstr>幻灯片 60</vt:lpstr>
      <vt:lpstr>幻灯片 61</vt:lpstr>
      <vt:lpstr>幻灯片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第一課　日本語</dc:title>
  <dc:creator>ivan</dc:creator>
  <cp:lastModifiedBy>li</cp:lastModifiedBy>
  <cp:revision>75</cp:revision>
  <dcterms:created xsi:type="dcterms:W3CDTF">2019-01-07T03:27:00Z</dcterms:created>
  <dcterms:modified xsi:type="dcterms:W3CDTF">2019-05-20T15:24:52Z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