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48"/>
  </p:notesMasterIdLst>
  <p:sldIdLst>
    <p:sldId id="319" r:id="rId2"/>
    <p:sldId id="359" r:id="rId3"/>
    <p:sldId id="321" r:id="rId4"/>
    <p:sldId id="518" r:id="rId5"/>
    <p:sldId id="519" r:id="rId6"/>
    <p:sldId id="520" r:id="rId7"/>
    <p:sldId id="521" r:id="rId8"/>
    <p:sldId id="522" r:id="rId9"/>
    <p:sldId id="564" r:id="rId10"/>
    <p:sldId id="523" r:id="rId11"/>
    <p:sldId id="543" r:id="rId12"/>
    <p:sldId id="540" r:id="rId13"/>
    <p:sldId id="541" r:id="rId14"/>
    <p:sldId id="544" r:id="rId15"/>
    <p:sldId id="542" r:id="rId16"/>
    <p:sldId id="545" r:id="rId17"/>
    <p:sldId id="527" r:id="rId18"/>
    <p:sldId id="528" r:id="rId19"/>
    <p:sldId id="529" r:id="rId20"/>
    <p:sldId id="530" r:id="rId21"/>
    <p:sldId id="531" r:id="rId22"/>
    <p:sldId id="532" r:id="rId23"/>
    <p:sldId id="546" r:id="rId24"/>
    <p:sldId id="533" r:id="rId25"/>
    <p:sldId id="547" r:id="rId26"/>
    <p:sldId id="548" r:id="rId27"/>
    <p:sldId id="549" r:id="rId28"/>
    <p:sldId id="552" r:id="rId29"/>
    <p:sldId id="550" r:id="rId30"/>
    <p:sldId id="551" r:id="rId31"/>
    <p:sldId id="535" r:id="rId32"/>
    <p:sldId id="536" r:id="rId33"/>
    <p:sldId id="537" r:id="rId34"/>
    <p:sldId id="324" r:id="rId35"/>
    <p:sldId id="556" r:id="rId36"/>
    <p:sldId id="557" r:id="rId37"/>
    <p:sldId id="558" r:id="rId38"/>
    <p:sldId id="559" r:id="rId39"/>
    <p:sldId id="560" r:id="rId40"/>
    <p:sldId id="561" r:id="rId41"/>
    <p:sldId id="562" r:id="rId42"/>
    <p:sldId id="360" r:id="rId43"/>
    <p:sldId id="553" r:id="rId44"/>
    <p:sldId id="554" r:id="rId45"/>
    <p:sldId id="555" r:id="rId46"/>
    <p:sldId id="325" r:id="rId47"/>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48">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CC"/>
    <a:srgbClr val="FFFFCC"/>
    <a:srgbClr val="FF9999"/>
    <a:srgbClr val="FF7C80"/>
    <a:srgbClr val="FF0000"/>
    <a:srgbClr val="FF3300"/>
    <a:srgbClr val="FF66CC"/>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3" autoAdjust="0"/>
    <p:restoredTop sz="93726" autoAdjust="0"/>
  </p:normalViewPr>
  <p:slideViewPr>
    <p:cSldViewPr>
      <p:cViewPr varScale="1">
        <p:scale>
          <a:sx n="107" d="100"/>
          <a:sy n="107" d="100"/>
        </p:scale>
        <p:origin x="1734" y="102"/>
      </p:cViewPr>
      <p:guideLst>
        <p:guide orient="horz" pos="2148"/>
        <p:guide pos="2880"/>
      </p:guideLst>
    </p:cSldViewPr>
  </p:slideViewPr>
  <p:outlineViewPr>
    <p:cViewPr>
      <p:scale>
        <a:sx n="33" d="100"/>
        <a:sy n="33" d="100"/>
      </p:scale>
      <p:origin x="0" y="45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F705D4F5-2A00-4E27-AEF2-80C13BE5D5CE}"/>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id="{BA0618BD-E351-42EE-975E-90F3B1F27D6C}"/>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a:defRPr/>
            </a:pPr>
            <a:endParaRPr lang="zh-CN" altLang="en-US"/>
          </a:p>
        </p:txBody>
      </p:sp>
      <p:sp>
        <p:nvSpPr>
          <p:cNvPr id="4" name="幻灯片图像占位符 3">
            <a:extLst>
              <a:ext uri="{FF2B5EF4-FFF2-40B4-BE49-F238E27FC236}">
                <a16:creationId xmlns:a16="http://schemas.microsoft.com/office/drawing/2014/main" id="{DC27F63C-05A9-416E-A863-BBBC9B5A77C2}"/>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id="{10B155A7-50BF-4074-ABF3-D1E110FC3817}"/>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id="{C7ABB3A0-486F-4E36-9D00-70E0BC57E110}"/>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81E306B1-7FF3-4B86-8EAC-E71DA8DDB2C9}"/>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Calibri" panose="020F0502020204030204" pitchFamily="34" charset="0"/>
              </a:defRPr>
            </a:lvl1pPr>
          </a:lstStyle>
          <a:p>
            <a:fld id="{8DEE4125-DE79-41D6-BF2D-D8354257E312}" type="slidenum">
              <a:rPr lang="zh-CN" altLang="en-US"/>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日期占位符 1">
            <a:extLst>
              <a:ext uri="{FF2B5EF4-FFF2-40B4-BE49-F238E27FC236}">
                <a16:creationId xmlns:a16="http://schemas.microsoft.com/office/drawing/2014/main" id="{24798301-6B6F-4FD1-A27C-23BAB866A0AA}"/>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40441B01-946D-49AC-8D6B-968BAB3FD20F}"/>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43F2BD85-83E7-43E2-BBDC-C4951BAD9681}"/>
              </a:ext>
            </a:extLst>
          </p:cNvPr>
          <p:cNvSpPr>
            <a:spLocks noGrp="1"/>
          </p:cNvSpPr>
          <p:nvPr>
            <p:ph type="sldNum" sz="quarter" idx="12"/>
          </p:nvPr>
        </p:nvSpPr>
        <p:spPr/>
        <p:txBody>
          <a:bodyPr/>
          <a:lstStyle>
            <a:lvl1pPr>
              <a:defRPr/>
            </a:lvl1pPr>
          </a:lstStyle>
          <a:p>
            <a:fld id="{D35E9E08-E2F8-40C2-BB95-55ABC1493990}" type="slidenum">
              <a:rPr lang="en-US" altLang="zh-CN"/>
              <a:pPr/>
              <a:t>‹#›</a:t>
            </a:fld>
            <a:endParaRPr lang="en-US" altLang="zh-CN"/>
          </a:p>
        </p:txBody>
      </p:sp>
    </p:spTree>
    <p:extLst>
      <p:ext uri="{BB962C8B-B14F-4D97-AF65-F5344CB8AC3E}">
        <p14:creationId xmlns:p14="http://schemas.microsoft.com/office/powerpoint/2010/main" val="2428536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237BB319-9A86-4F39-B4BE-234752473DEB}"/>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D9E0DDD1-78E8-4E69-8ACD-024CBD5D814C}"/>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1A56E2C9-EB45-4F13-9244-463CC5985F46}"/>
              </a:ext>
            </a:extLst>
          </p:cNvPr>
          <p:cNvSpPr>
            <a:spLocks noGrp="1"/>
          </p:cNvSpPr>
          <p:nvPr>
            <p:ph type="sldNum" sz="quarter" idx="12"/>
          </p:nvPr>
        </p:nvSpPr>
        <p:spPr/>
        <p:txBody>
          <a:bodyPr/>
          <a:lstStyle>
            <a:lvl1pPr>
              <a:defRPr/>
            </a:lvl1pPr>
          </a:lstStyle>
          <a:p>
            <a:fld id="{25A8F069-5D87-4B86-A586-52CE23A9AE33}" type="slidenum">
              <a:rPr lang="en-US" altLang="zh-CN"/>
              <a:pPr/>
              <a:t>‹#›</a:t>
            </a:fld>
            <a:endParaRPr lang="en-US" altLang="zh-CN"/>
          </a:p>
        </p:txBody>
      </p:sp>
    </p:spTree>
    <p:extLst>
      <p:ext uri="{BB962C8B-B14F-4D97-AF65-F5344CB8AC3E}">
        <p14:creationId xmlns:p14="http://schemas.microsoft.com/office/powerpoint/2010/main" val="216348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日期占位符 1">
            <a:extLst>
              <a:ext uri="{FF2B5EF4-FFF2-40B4-BE49-F238E27FC236}">
                <a16:creationId xmlns:a16="http://schemas.microsoft.com/office/drawing/2014/main" id="{74CE8C15-5C6E-42C6-BEBD-739D072A0C5B}"/>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F47BB2A2-BD2B-40F2-82FB-6E4F6114C7E4}"/>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E472D81E-C9F0-4E71-AF80-8DDED14FE18C}"/>
              </a:ext>
            </a:extLst>
          </p:cNvPr>
          <p:cNvSpPr>
            <a:spLocks noGrp="1"/>
          </p:cNvSpPr>
          <p:nvPr>
            <p:ph type="sldNum" sz="quarter" idx="12"/>
          </p:nvPr>
        </p:nvSpPr>
        <p:spPr/>
        <p:txBody>
          <a:bodyPr/>
          <a:lstStyle>
            <a:lvl1pPr>
              <a:defRPr/>
            </a:lvl1pPr>
          </a:lstStyle>
          <a:p>
            <a:fld id="{D02FEE31-8F85-4104-B594-95661B7298F5}" type="slidenum">
              <a:rPr lang="en-US" altLang="zh-CN"/>
              <a:pPr/>
              <a:t>‹#›</a:t>
            </a:fld>
            <a:endParaRPr lang="en-US" altLang="zh-CN"/>
          </a:p>
        </p:txBody>
      </p:sp>
    </p:spTree>
    <p:extLst>
      <p:ext uri="{BB962C8B-B14F-4D97-AF65-F5344CB8AC3E}">
        <p14:creationId xmlns:p14="http://schemas.microsoft.com/office/powerpoint/2010/main" val="1474589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
            <a:extLst>
              <a:ext uri="{FF2B5EF4-FFF2-40B4-BE49-F238E27FC236}">
                <a16:creationId xmlns:a16="http://schemas.microsoft.com/office/drawing/2014/main" id="{C7E1D858-0B3F-444A-9F15-07F53E9219B9}"/>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D56B2797-EDE3-4F9A-B5CC-60804F324A96}"/>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B34C6081-E1C0-4123-9844-E7758A97C697}"/>
              </a:ext>
            </a:extLst>
          </p:cNvPr>
          <p:cNvSpPr>
            <a:spLocks noGrp="1"/>
          </p:cNvSpPr>
          <p:nvPr>
            <p:ph type="sldNum" sz="quarter" idx="12"/>
          </p:nvPr>
        </p:nvSpPr>
        <p:spPr/>
        <p:txBody>
          <a:bodyPr/>
          <a:lstStyle>
            <a:lvl1pPr>
              <a:defRPr/>
            </a:lvl1pPr>
          </a:lstStyle>
          <a:p>
            <a:fld id="{FC1B074E-3A30-44CB-87E2-1521F0C02440}" type="slidenum">
              <a:rPr lang="en-US" altLang="zh-CN"/>
              <a:pPr/>
              <a:t>‹#›</a:t>
            </a:fld>
            <a:endParaRPr lang="en-US" altLang="zh-CN"/>
          </a:p>
        </p:txBody>
      </p:sp>
    </p:spTree>
    <p:extLst>
      <p:ext uri="{BB962C8B-B14F-4D97-AF65-F5344CB8AC3E}">
        <p14:creationId xmlns:p14="http://schemas.microsoft.com/office/powerpoint/2010/main" val="3832807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
            <a:extLst>
              <a:ext uri="{FF2B5EF4-FFF2-40B4-BE49-F238E27FC236}">
                <a16:creationId xmlns:a16="http://schemas.microsoft.com/office/drawing/2014/main" id="{6A10FB81-0543-4BBB-A042-B21BF868920C}"/>
              </a:ext>
            </a:extLst>
          </p:cNvPr>
          <p:cNvSpPr>
            <a:spLocks noGrp="1"/>
          </p:cNvSpPr>
          <p:nvPr>
            <p:ph type="dt" sz="half" idx="10"/>
          </p:nvPr>
        </p:nvSpPr>
        <p:spPr/>
        <p:txBody>
          <a:bodyPr/>
          <a:lstStyle>
            <a:lvl1pPr>
              <a:defRPr/>
            </a:lvl1pPr>
          </a:lstStyle>
          <a:p>
            <a:pPr>
              <a:defRPr/>
            </a:pPr>
            <a:endParaRPr lang="en-US"/>
          </a:p>
        </p:txBody>
      </p:sp>
      <p:sp>
        <p:nvSpPr>
          <p:cNvPr id="8" name="页脚占位符 2">
            <a:extLst>
              <a:ext uri="{FF2B5EF4-FFF2-40B4-BE49-F238E27FC236}">
                <a16:creationId xmlns:a16="http://schemas.microsoft.com/office/drawing/2014/main" id="{CE1340FF-A2E1-45C8-8F90-BA1D62869F9D}"/>
              </a:ext>
            </a:extLst>
          </p:cNvPr>
          <p:cNvSpPr>
            <a:spLocks noGrp="1"/>
          </p:cNvSpPr>
          <p:nvPr>
            <p:ph type="ftr" sz="quarter" idx="11"/>
          </p:nvPr>
        </p:nvSpPr>
        <p:spPr/>
        <p:txBody>
          <a:bodyPr/>
          <a:lstStyle>
            <a:lvl1pPr>
              <a:defRPr/>
            </a:lvl1pPr>
          </a:lstStyle>
          <a:p>
            <a:pPr>
              <a:defRPr/>
            </a:pPr>
            <a:endParaRPr lang="en-US"/>
          </a:p>
        </p:txBody>
      </p:sp>
      <p:sp>
        <p:nvSpPr>
          <p:cNvPr id="9" name="灯片编号占位符 3">
            <a:extLst>
              <a:ext uri="{FF2B5EF4-FFF2-40B4-BE49-F238E27FC236}">
                <a16:creationId xmlns:a16="http://schemas.microsoft.com/office/drawing/2014/main" id="{FA872821-7029-4E06-8F91-40D8F1246B6C}"/>
              </a:ext>
            </a:extLst>
          </p:cNvPr>
          <p:cNvSpPr>
            <a:spLocks noGrp="1"/>
          </p:cNvSpPr>
          <p:nvPr>
            <p:ph type="sldNum" sz="quarter" idx="12"/>
          </p:nvPr>
        </p:nvSpPr>
        <p:spPr/>
        <p:txBody>
          <a:bodyPr/>
          <a:lstStyle>
            <a:lvl1pPr>
              <a:defRPr/>
            </a:lvl1pPr>
          </a:lstStyle>
          <a:p>
            <a:fld id="{1D2DEFED-2FC5-4683-8389-A63BAF5CBACF}" type="slidenum">
              <a:rPr lang="en-US" altLang="zh-CN"/>
              <a:pPr/>
              <a:t>‹#›</a:t>
            </a:fld>
            <a:endParaRPr lang="en-US" altLang="zh-CN"/>
          </a:p>
        </p:txBody>
      </p:sp>
    </p:spTree>
    <p:extLst>
      <p:ext uri="{BB962C8B-B14F-4D97-AF65-F5344CB8AC3E}">
        <p14:creationId xmlns:p14="http://schemas.microsoft.com/office/powerpoint/2010/main" val="2842388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
            <a:extLst>
              <a:ext uri="{FF2B5EF4-FFF2-40B4-BE49-F238E27FC236}">
                <a16:creationId xmlns:a16="http://schemas.microsoft.com/office/drawing/2014/main" id="{90FFD836-93C5-4F0B-9E00-130F1D3769B5}"/>
              </a:ext>
            </a:extLst>
          </p:cNvPr>
          <p:cNvSpPr>
            <a:spLocks noGrp="1"/>
          </p:cNvSpPr>
          <p:nvPr>
            <p:ph type="dt" sz="half" idx="10"/>
          </p:nvPr>
        </p:nvSpPr>
        <p:spPr/>
        <p:txBody>
          <a:bodyPr/>
          <a:lstStyle>
            <a:lvl1pPr>
              <a:defRPr/>
            </a:lvl1pPr>
          </a:lstStyle>
          <a:p>
            <a:pPr>
              <a:defRPr/>
            </a:pPr>
            <a:endParaRPr lang="en-US"/>
          </a:p>
        </p:txBody>
      </p:sp>
      <p:sp>
        <p:nvSpPr>
          <p:cNvPr id="4" name="页脚占位符 2">
            <a:extLst>
              <a:ext uri="{FF2B5EF4-FFF2-40B4-BE49-F238E27FC236}">
                <a16:creationId xmlns:a16="http://schemas.microsoft.com/office/drawing/2014/main" id="{AE649CBD-E351-4AFC-AEF3-04CFC174147B}"/>
              </a:ext>
            </a:extLst>
          </p:cNvPr>
          <p:cNvSpPr>
            <a:spLocks noGrp="1"/>
          </p:cNvSpPr>
          <p:nvPr>
            <p:ph type="ftr" sz="quarter" idx="11"/>
          </p:nvPr>
        </p:nvSpPr>
        <p:spPr/>
        <p:txBody>
          <a:bodyPr/>
          <a:lstStyle>
            <a:lvl1pPr>
              <a:defRPr/>
            </a:lvl1pPr>
          </a:lstStyle>
          <a:p>
            <a:pPr>
              <a:defRPr/>
            </a:pPr>
            <a:endParaRPr lang="en-US"/>
          </a:p>
        </p:txBody>
      </p:sp>
      <p:sp>
        <p:nvSpPr>
          <p:cNvPr id="5" name="灯片编号占位符 3">
            <a:extLst>
              <a:ext uri="{FF2B5EF4-FFF2-40B4-BE49-F238E27FC236}">
                <a16:creationId xmlns:a16="http://schemas.microsoft.com/office/drawing/2014/main" id="{78123D0F-78D3-4493-9133-5196259B08C5}"/>
              </a:ext>
            </a:extLst>
          </p:cNvPr>
          <p:cNvSpPr>
            <a:spLocks noGrp="1"/>
          </p:cNvSpPr>
          <p:nvPr>
            <p:ph type="sldNum" sz="quarter" idx="12"/>
          </p:nvPr>
        </p:nvSpPr>
        <p:spPr/>
        <p:txBody>
          <a:bodyPr/>
          <a:lstStyle>
            <a:lvl1pPr>
              <a:defRPr/>
            </a:lvl1pPr>
          </a:lstStyle>
          <a:p>
            <a:fld id="{1AE97990-9C34-4B44-B6ED-BFB3A4DD2188}" type="slidenum">
              <a:rPr lang="en-US" altLang="zh-CN"/>
              <a:pPr/>
              <a:t>‹#›</a:t>
            </a:fld>
            <a:endParaRPr lang="en-US" altLang="zh-CN"/>
          </a:p>
        </p:txBody>
      </p:sp>
    </p:spTree>
    <p:extLst>
      <p:ext uri="{BB962C8B-B14F-4D97-AF65-F5344CB8AC3E}">
        <p14:creationId xmlns:p14="http://schemas.microsoft.com/office/powerpoint/2010/main" val="1389099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F4FCBB6-6D5A-433B-A3D6-199DC55B05F0}"/>
              </a:ext>
            </a:extLst>
          </p:cNvPr>
          <p:cNvSpPr>
            <a:spLocks noGrp="1"/>
          </p:cNvSpPr>
          <p:nvPr>
            <p:ph type="dt" sz="half" idx="10"/>
          </p:nvPr>
        </p:nvSpPr>
        <p:spPr/>
        <p:txBody>
          <a:bodyPr/>
          <a:lstStyle>
            <a:lvl1pPr>
              <a:defRPr/>
            </a:lvl1pPr>
          </a:lstStyle>
          <a:p>
            <a:pPr>
              <a:defRPr/>
            </a:pPr>
            <a:endParaRPr lang="en-US"/>
          </a:p>
        </p:txBody>
      </p:sp>
      <p:sp>
        <p:nvSpPr>
          <p:cNvPr id="3" name="页脚占位符 2">
            <a:extLst>
              <a:ext uri="{FF2B5EF4-FFF2-40B4-BE49-F238E27FC236}">
                <a16:creationId xmlns:a16="http://schemas.microsoft.com/office/drawing/2014/main" id="{BA3EA967-2ED4-4BCA-9ADE-B97D85B64FA4}"/>
              </a:ext>
            </a:extLst>
          </p:cNvPr>
          <p:cNvSpPr>
            <a:spLocks noGrp="1"/>
          </p:cNvSpPr>
          <p:nvPr>
            <p:ph type="ftr" sz="quarter" idx="11"/>
          </p:nvPr>
        </p:nvSpPr>
        <p:spPr/>
        <p:txBody>
          <a:bodyPr/>
          <a:lstStyle>
            <a:lvl1pPr>
              <a:defRPr/>
            </a:lvl1pPr>
          </a:lstStyle>
          <a:p>
            <a:pPr>
              <a:defRPr/>
            </a:pPr>
            <a:endParaRPr lang="en-US"/>
          </a:p>
        </p:txBody>
      </p:sp>
      <p:sp>
        <p:nvSpPr>
          <p:cNvPr id="4" name="灯片编号占位符 3">
            <a:extLst>
              <a:ext uri="{FF2B5EF4-FFF2-40B4-BE49-F238E27FC236}">
                <a16:creationId xmlns:a16="http://schemas.microsoft.com/office/drawing/2014/main" id="{C121B7D9-4A53-4BC3-BF64-D7F0429A626C}"/>
              </a:ext>
            </a:extLst>
          </p:cNvPr>
          <p:cNvSpPr>
            <a:spLocks noGrp="1"/>
          </p:cNvSpPr>
          <p:nvPr>
            <p:ph type="sldNum" sz="quarter" idx="12"/>
          </p:nvPr>
        </p:nvSpPr>
        <p:spPr/>
        <p:txBody>
          <a:bodyPr/>
          <a:lstStyle>
            <a:lvl1pPr>
              <a:defRPr/>
            </a:lvl1pPr>
          </a:lstStyle>
          <a:p>
            <a:fld id="{BE0700D9-8DC1-4E35-8243-0174433ED910}" type="slidenum">
              <a:rPr lang="en-US" altLang="zh-CN"/>
              <a:pPr/>
              <a:t>‹#›</a:t>
            </a:fld>
            <a:endParaRPr lang="en-US" altLang="zh-CN"/>
          </a:p>
        </p:txBody>
      </p:sp>
    </p:spTree>
    <p:extLst>
      <p:ext uri="{BB962C8B-B14F-4D97-AF65-F5344CB8AC3E}">
        <p14:creationId xmlns:p14="http://schemas.microsoft.com/office/powerpoint/2010/main" val="864791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88DD34C4-FB27-43F6-8563-FECE0DF30FC3}"/>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699F775C-1465-42AE-A32E-EE25A861B038}"/>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6318869F-DD47-4620-9760-C6650670891A}"/>
              </a:ext>
            </a:extLst>
          </p:cNvPr>
          <p:cNvSpPr>
            <a:spLocks noGrp="1"/>
          </p:cNvSpPr>
          <p:nvPr>
            <p:ph type="sldNum" sz="quarter" idx="12"/>
          </p:nvPr>
        </p:nvSpPr>
        <p:spPr/>
        <p:txBody>
          <a:bodyPr/>
          <a:lstStyle>
            <a:lvl1pPr>
              <a:defRPr/>
            </a:lvl1pPr>
          </a:lstStyle>
          <a:p>
            <a:fld id="{9C4D0A47-AB43-44D1-BD79-D8F9D0E0DC25}" type="slidenum">
              <a:rPr lang="en-US" altLang="zh-CN"/>
              <a:pPr/>
              <a:t>‹#›</a:t>
            </a:fld>
            <a:endParaRPr lang="en-US" altLang="zh-CN"/>
          </a:p>
        </p:txBody>
      </p:sp>
    </p:spTree>
    <p:extLst>
      <p:ext uri="{BB962C8B-B14F-4D97-AF65-F5344CB8AC3E}">
        <p14:creationId xmlns:p14="http://schemas.microsoft.com/office/powerpoint/2010/main" val="4198445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65BEC181-2965-49F9-8124-B3C1125054D8}"/>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70BA5B73-1CA4-473D-B1CF-C13ABB29BA25}"/>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5371C052-9E97-4FE6-BCBE-432B464D39B2}"/>
              </a:ext>
            </a:extLst>
          </p:cNvPr>
          <p:cNvSpPr>
            <a:spLocks noGrp="1"/>
          </p:cNvSpPr>
          <p:nvPr>
            <p:ph type="sldNum" sz="quarter" idx="12"/>
          </p:nvPr>
        </p:nvSpPr>
        <p:spPr/>
        <p:txBody>
          <a:bodyPr/>
          <a:lstStyle>
            <a:lvl1pPr>
              <a:defRPr/>
            </a:lvl1pPr>
          </a:lstStyle>
          <a:p>
            <a:fld id="{679E1190-4F3E-4BE5-B860-530B7B2BB96A}" type="slidenum">
              <a:rPr lang="en-US" altLang="zh-CN"/>
              <a:pPr/>
              <a:t>‹#›</a:t>
            </a:fld>
            <a:endParaRPr lang="en-US" altLang="zh-CN"/>
          </a:p>
        </p:txBody>
      </p:sp>
    </p:spTree>
    <p:extLst>
      <p:ext uri="{BB962C8B-B14F-4D97-AF65-F5344CB8AC3E}">
        <p14:creationId xmlns:p14="http://schemas.microsoft.com/office/powerpoint/2010/main" val="3957754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20FBC74E-D9AF-47D4-B6BC-B5C0ACCB9870}"/>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DB3A4B54-8831-4989-B938-1823583F60AD}"/>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97EA60A5-9EAB-4971-8CC0-22B25487E2F4}"/>
              </a:ext>
            </a:extLst>
          </p:cNvPr>
          <p:cNvSpPr>
            <a:spLocks noGrp="1"/>
          </p:cNvSpPr>
          <p:nvPr>
            <p:ph type="sldNum" sz="quarter" idx="12"/>
          </p:nvPr>
        </p:nvSpPr>
        <p:spPr/>
        <p:txBody>
          <a:bodyPr/>
          <a:lstStyle>
            <a:lvl1pPr>
              <a:defRPr/>
            </a:lvl1pPr>
          </a:lstStyle>
          <a:p>
            <a:fld id="{B8178A36-23AC-4988-8355-365F48CF45FE}" type="slidenum">
              <a:rPr lang="en-US" altLang="zh-CN"/>
              <a:pPr/>
              <a:t>‹#›</a:t>
            </a:fld>
            <a:endParaRPr lang="en-US" altLang="zh-CN"/>
          </a:p>
        </p:txBody>
      </p:sp>
    </p:spTree>
    <p:extLst>
      <p:ext uri="{BB962C8B-B14F-4D97-AF65-F5344CB8AC3E}">
        <p14:creationId xmlns:p14="http://schemas.microsoft.com/office/powerpoint/2010/main" val="405527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23BC7347-A835-4DE7-B6A7-1FD18149539D}"/>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2B0BE8D7-1DFC-4C97-B59A-207BFA8F937A}"/>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69C2C5B1-CDD0-4E59-B636-106F709CA8F1}"/>
              </a:ext>
            </a:extLst>
          </p:cNvPr>
          <p:cNvSpPr>
            <a:spLocks noGrp="1"/>
          </p:cNvSpPr>
          <p:nvPr>
            <p:ph type="sldNum" sz="quarter" idx="12"/>
          </p:nvPr>
        </p:nvSpPr>
        <p:spPr/>
        <p:txBody>
          <a:bodyPr/>
          <a:lstStyle>
            <a:lvl1pPr>
              <a:defRPr/>
            </a:lvl1pPr>
          </a:lstStyle>
          <a:p>
            <a:fld id="{00907038-5765-4875-B257-D760AD70BBD0}" type="slidenum">
              <a:rPr lang="en-US" altLang="zh-CN"/>
              <a:pPr/>
              <a:t>‹#›</a:t>
            </a:fld>
            <a:endParaRPr lang="en-US" altLang="zh-CN"/>
          </a:p>
        </p:txBody>
      </p:sp>
    </p:spTree>
    <p:extLst>
      <p:ext uri="{BB962C8B-B14F-4D97-AF65-F5344CB8AC3E}">
        <p14:creationId xmlns:p14="http://schemas.microsoft.com/office/powerpoint/2010/main" val="3894371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文本占位符 2"/>
          <p:cNvSpPr>
            <a:spLocks noGrp="1"/>
          </p:cNvSpPr>
          <p:nvPr>
            <p:ph type="body" sz="half" idx="1"/>
          </p:nvPr>
        </p:nvSpPr>
        <p:spPr>
          <a:xfrm>
            <a:off x="6286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291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a:extLst>
              <a:ext uri="{FF2B5EF4-FFF2-40B4-BE49-F238E27FC236}">
                <a16:creationId xmlns:a16="http://schemas.microsoft.com/office/drawing/2014/main" id="{8F72CA9E-4346-4C82-94DE-924C1171765E}"/>
              </a:ext>
            </a:extLst>
          </p:cNvPr>
          <p:cNvSpPr>
            <a:spLocks noGrp="1"/>
          </p:cNvSpPr>
          <p:nvPr>
            <p:ph type="dt" sz="half" idx="10"/>
          </p:nvPr>
        </p:nvSpPr>
        <p:spPr/>
        <p:txBody>
          <a:bodyPr/>
          <a:lstStyle>
            <a:lvl1pPr>
              <a:defRPr/>
            </a:lvl1pPr>
          </a:lstStyle>
          <a:p>
            <a:pPr>
              <a:defRPr/>
            </a:pPr>
            <a:endParaRPr lang="zh-CN" altLang="en-US"/>
          </a:p>
        </p:txBody>
      </p:sp>
      <p:sp>
        <p:nvSpPr>
          <p:cNvPr id="6" name="页脚占位符 4">
            <a:extLst>
              <a:ext uri="{FF2B5EF4-FFF2-40B4-BE49-F238E27FC236}">
                <a16:creationId xmlns:a16="http://schemas.microsoft.com/office/drawing/2014/main" id="{A69BCF3B-F07A-4563-9B0F-E208CFFB1FF1}"/>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EC1060D-A83C-4C59-BBC3-DAC69E9D4022}"/>
              </a:ext>
            </a:extLst>
          </p:cNvPr>
          <p:cNvSpPr>
            <a:spLocks noGrp="1"/>
          </p:cNvSpPr>
          <p:nvPr>
            <p:ph type="sldNum" sz="quarter" idx="12"/>
          </p:nvPr>
        </p:nvSpPr>
        <p:spPr/>
        <p:txBody>
          <a:bodyPr/>
          <a:lstStyle>
            <a:lvl1pPr>
              <a:defRPr/>
            </a:lvl1pPr>
          </a:lstStyle>
          <a:p>
            <a:fld id="{EEA7B8A9-6745-40B4-93E4-B8637EA26DD0}" type="slidenum">
              <a:rPr lang="zh-CN" altLang="en-US"/>
              <a:pPr/>
              <a:t>‹#›</a:t>
            </a:fld>
            <a:endParaRPr lang="zh-CN" altLang="en-US"/>
          </a:p>
        </p:txBody>
      </p:sp>
    </p:spTree>
    <p:extLst>
      <p:ext uri="{BB962C8B-B14F-4D97-AF65-F5344CB8AC3E}">
        <p14:creationId xmlns:p14="http://schemas.microsoft.com/office/powerpoint/2010/main" val="4116916581"/>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2">
            <a:extLst>
              <a:ext uri="{FF2B5EF4-FFF2-40B4-BE49-F238E27FC236}">
                <a16:creationId xmlns:a16="http://schemas.microsoft.com/office/drawing/2014/main" id="{D0953889-8A91-4D66-A45A-4617949EC9A6}"/>
              </a:ext>
            </a:extLst>
          </p:cNvPr>
          <p:cNvSpPr>
            <a:spLocks noGrp="1"/>
          </p:cNvSpPr>
          <p:nvPr>
            <p:ph type="dt" sz="half" idx="10"/>
          </p:nvPr>
        </p:nvSpPr>
        <p:spPr/>
        <p:txBody>
          <a:bodyPr/>
          <a:lstStyle>
            <a:lvl1pPr>
              <a:defRPr/>
            </a:lvl1pPr>
          </a:lstStyle>
          <a:p>
            <a:pPr>
              <a:defRPr/>
            </a:pPr>
            <a:endParaRPr lang="en-US" altLang="zh-CN"/>
          </a:p>
        </p:txBody>
      </p:sp>
      <p:sp>
        <p:nvSpPr>
          <p:cNvPr id="4" name="页脚占位符 3">
            <a:extLst>
              <a:ext uri="{FF2B5EF4-FFF2-40B4-BE49-F238E27FC236}">
                <a16:creationId xmlns:a16="http://schemas.microsoft.com/office/drawing/2014/main" id="{EDB82E46-3513-4A71-9627-3A370C75338E}"/>
              </a:ext>
            </a:extLst>
          </p:cNvPr>
          <p:cNvSpPr>
            <a:spLocks noGrp="1"/>
          </p:cNvSpPr>
          <p:nvPr>
            <p:ph type="ftr" sz="quarter" idx="11"/>
          </p:nvPr>
        </p:nvSpPr>
        <p:spPr>
          <a:xfrm>
            <a:off x="3124200" y="6356350"/>
            <a:ext cx="2895600" cy="365125"/>
          </a:xfrm>
        </p:spPr>
        <p:txBody>
          <a:bodyPr/>
          <a:lstStyle>
            <a:lvl1pPr>
              <a:defRPr/>
            </a:lvl1pPr>
          </a:lstStyle>
          <a:p>
            <a:pPr>
              <a:defRPr/>
            </a:pPr>
            <a:endParaRPr lang="zh-CN" altLang="en-US"/>
          </a:p>
        </p:txBody>
      </p:sp>
      <p:sp>
        <p:nvSpPr>
          <p:cNvPr id="5" name="灯片编号占位符 4">
            <a:extLst>
              <a:ext uri="{FF2B5EF4-FFF2-40B4-BE49-F238E27FC236}">
                <a16:creationId xmlns:a16="http://schemas.microsoft.com/office/drawing/2014/main" id="{2C537CA9-4C58-49BE-B88F-D933EB533A76}"/>
              </a:ext>
            </a:extLst>
          </p:cNvPr>
          <p:cNvSpPr>
            <a:spLocks noGrp="1"/>
          </p:cNvSpPr>
          <p:nvPr>
            <p:ph type="sldNum" sz="quarter" idx="12"/>
          </p:nvPr>
        </p:nvSpPr>
        <p:spPr>
          <a:xfrm>
            <a:off x="6553200" y="6356350"/>
            <a:ext cx="2133600" cy="365125"/>
          </a:xfrm>
        </p:spPr>
        <p:txBody>
          <a:bodyPr/>
          <a:lstStyle>
            <a:lvl1pPr>
              <a:defRPr/>
            </a:lvl1pPr>
          </a:lstStyle>
          <a:p>
            <a:fld id="{B99B4515-9C4D-4D73-9A25-B4CF7B506B87}" type="slidenum">
              <a:rPr lang="zh-CN" altLang="en-US"/>
              <a:pPr/>
              <a:t>‹#›</a:t>
            </a:fld>
            <a:endParaRPr lang="zh-CN" altLang="en-US"/>
          </a:p>
        </p:txBody>
      </p:sp>
    </p:spTree>
    <p:extLst>
      <p:ext uri="{BB962C8B-B14F-4D97-AF65-F5344CB8AC3E}">
        <p14:creationId xmlns:p14="http://schemas.microsoft.com/office/powerpoint/2010/main" val="3480870236"/>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任意多边形 6">
            <a:extLst>
              <a:ext uri="{FF2B5EF4-FFF2-40B4-BE49-F238E27FC236}">
                <a16:creationId xmlns:a16="http://schemas.microsoft.com/office/drawing/2014/main" id="{2A2A1736-6E2A-4111-B6CA-02A17B4C52F2}"/>
              </a:ext>
            </a:extLst>
          </p:cNvPr>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sp>
        <p:nvSpPr>
          <p:cNvPr id="8" name="任意多边形 7">
            <a:extLst>
              <a:ext uri="{FF2B5EF4-FFF2-40B4-BE49-F238E27FC236}">
                <a16:creationId xmlns:a16="http://schemas.microsoft.com/office/drawing/2014/main" id="{213DEA7F-D5A1-461F-B34F-E00B4D02D5B1}"/>
              </a:ext>
            </a:extLst>
          </p:cNvPr>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grpSp>
        <p:nvGrpSpPr>
          <p:cNvPr id="1028" name="组合 1">
            <a:extLst>
              <a:ext uri="{FF2B5EF4-FFF2-40B4-BE49-F238E27FC236}">
                <a16:creationId xmlns:a16="http://schemas.microsoft.com/office/drawing/2014/main" id="{724FF424-F3D6-464F-9177-95D1D31872F6}"/>
              </a:ext>
            </a:extLst>
          </p:cNvPr>
          <p:cNvGrpSpPr/>
          <p:nvPr/>
        </p:nvGrpSpPr>
        <p:grpSpPr>
          <a:xfrm>
            <a:off x="-19053" y="203199"/>
            <a:ext cx="9180516" cy="647701"/>
            <a:chOff x="-19045" y="216550"/>
            <a:chExt cx="9180548" cy="649224"/>
          </a:xfrm>
        </p:grpSpPr>
        <p:sp>
          <p:nvSpPr>
            <p:cNvPr id="12" name="任意多边形 11">
              <a:extLst>
                <a:ext uri="{FF2B5EF4-FFF2-40B4-BE49-F238E27FC236}">
                  <a16:creationId xmlns:a16="http://schemas.microsoft.com/office/drawing/2014/main" id="{9CF2E1A5-7594-415E-A371-7655A396DDCB}"/>
                </a:ext>
              </a:extLst>
            </p:cNvPr>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sp>
          <p:nvSpPr>
            <p:cNvPr id="13" name="任意多边形 12">
              <a:extLst>
                <a:ext uri="{FF2B5EF4-FFF2-40B4-BE49-F238E27FC236}">
                  <a16:creationId xmlns:a16="http://schemas.microsoft.com/office/drawing/2014/main" id="{80D1D74E-5CF5-4687-8A54-2994E9595E84}"/>
                </a:ext>
              </a:extLst>
            </p:cNvPr>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grpSp>
      <p:pic>
        <p:nvPicPr>
          <p:cNvPr id="1029" name="Picture 10" descr="英语周报标志">
            <a:extLst>
              <a:ext uri="{FF2B5EF4-FFF2-40B4-BE49-F238E27FC236}">
                <a16:creationId xmlns:a16="http://schemas.microsoft.com/office/drawing/2014/main" id="{BE11008F-73DF-41D7-9083-BE18DA13DD2C}"/>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6200" y="95250"/>
            <a:ext cx="18288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Text Box 11">
            <a:extLst>
              <a:ext uri="{FF2B5EF4-FFF2-40B4-BE49-F238E27FC236}">
                <a16:creationId xmlns:a16="http://schemas.microsoft.com/office/drawing/2014/main" id="{82EB357F-6773-4DAE-B6D6-921814363F75}"/>
              </a:ext>
            </a:extLst>
          </p:cNvPr>
          <p:cNvSpPr txBox="1">
            <a:spLocks noChangeArrowheads="1"/>
          </p:cNvSpPr>
          <p:nvPr/>
        </p:nvSpPr>
        <p:spPr bwMode="auto">
          <a:xfrm>
            <a:off x="6875463" y="76200"/>
            <a:ext cx="2192337" cy="369888"/>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dirty="0">
                <a:solidFill>
                  <a:srgbClr val="5F5F5F"/>
                </a:solidFill>
                <a:latin typeface="Comic Sans MS" panose="030F0702030302020204" pitchFamily="66" charset="0"/>
              </a:rPr>
              <a:t>Unit 6  Grammar</a:t>
            </a:r>
          </a:p>
        </p:txBody>
      </p:sp>
      <p:sp>
        <p:nvSpPr>
          <p:cNvPr id="1031" name="标题占位符 8">
            <a:extLst>
              <a:ext uri="{FF2B5EF4-FFF2-40B4-BE49-F238E27FC236}">
                <a16:creationId xmlns:a16="http://schemas.microsoft.com/office/drawing/2014/main" id="{4661FEA1-0CCB-498A-A6CA-F577DCF32D41}"/>
              </a:ext>
            </a:extLst>
          </p:cNvPr>
          <p:cNvSpPr>
            <a:spLocks noGrp="1" noChangeArrowheads="1"/>
          </p:cNvSpPr>
          <p:nvPr>
            <p:ph type="title" idx="4294967295"/>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1032" name="文本占位符 29">
            <a:extLst>
              <a:ext uri="{FF2B5EF4-FFF2-40B4-BE49-F238E27FC236}">
                <a16:creationId xmlns:a16="http://schemas.microsoft.com/office/drawing/2014/main" id="{22E0BD85-8D39-44C7-980E-A5E8028958BB}"/>
              </a:ext>
            </a:extLst>
          </p:cNvPr>
          <p:cNvSpPr>
            <a:spLocks noGrp="1" noChangeArrowheads="1"/>
          </p:cNvSpPr>
          <p:nvPr>
            <p:ph type="body" idx="4294967295"/>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4" name="日期占位符 1">
            <a:extLst>
              <a:ext uri="{FF2B5EF4-FFF2-40B4-BE49-F238E27FC236}">
                <a16:creationId xmlns:a16="http://schemas.microsoft.com/office/drawing/2014/main" id="{F7A975FC-AA6C-4F12-8E35-A63BC89F0760}"/>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6" name="页脚占位符 2">
            <a:extLst>
              <a:ext uri="{FF2B5EF4-FFF2-40B4-BE49-F238E27FC236}">
                <a16:creationId xmlns:a16="http://schemas.microsoft.com/office/drawing/2014/main" id="{22AFE6E4-274D-4C9A-85CE-0CA529F86799}"/>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7" name="灯片编号占位符 3">
            <a:extLst>
              <a:ext uri="{FF2B5EF4-FFF2-40B4-BE49-F238E27FC236}">
                <a16:creationId xmlns:a16="http://schemas.microsoft.com/office/drawing/2014/main" id="{221A0A45-ECDD-48C0-9C0A-46BA240B7437}"/>
              </a:ext>
            </a:extLst>
          </p:cNvPr>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 typeface="Arial" panose="020B0604020202020204" pitchFamily="34" charset="0"/>
              <a:buChar char="•"/>
              <a:defRPr sz="1200" noProof="1" dirty="0">
                <a:solidFill>
                  <a:srgbClr val="045C75"/>
                </a:solidFill>
                <a:latin typeface="Comic Sans MS" panose="030F0702030302020204" pitchFamily="66" charset="0"/>
              </a:defRPr>
            </a:lvl1pPr>
          </a:lstStyle>
          <a:p>
            <a:fld id="{3D2EFF8A-7B49-4248-A5BB-69277A2CFDD3}"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81" r:id="rId1"/>
    <p:sldLayoutId id="2147483680" r:id="rId2"/>
    <p:sldLayoutId id="2147483679" r:id="rId3"/>
    <p:sldLayoutId id="2147483678" r:id="rId4"/>
    <p:sldLayoutId id="2147483677" r:id="rId5"/>
    <p:sldLayoutId id="2147483676" r:id="rId6"/>
    <p:sldLayoutId id="2147483675" r:id="rId7"/>
    <p:sldLayoutId id="2147483674" r:id="rId8"/>
    <p:sldLayoutId id="2147483673" r:id="rId9"/>
    <p:sldLayoutId id="2147483672" r:id="rId10"/>
    <p:sldLayoutId id="2147483671" r:id="rId11"/>
    <p:sldLayoutId id="2147483682" r:id="rId12"/>
    <p:sldLayoutId id="2147483683" r:id="rId13"/>
  </p:sldLayoutIdLst>
  <p:txStyles>
    <p:title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fontAlgn="base">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063" algn="l" rtl="0" fontAlgn="base">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fontAlgn="base">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088" indent="-209550" algn="l" rtl="0" fontAlgn="base">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 name="流程图: 文档 5">
            <a:extLst>
              <a:ext uri="{FF2B5EF4-FFF2-40B4-BE49-F238E27FC236}">
                <a16:creationId xmlns:a16="http://schemas.microsoft.com/office/drawing/2014/main" id="{A497713A-5ED0-4495-AAA2-A22DF93808A8}"/>
              </a:ext>
            </a:extLst>
          </p:cNvPr>
          <p:cNvSpPr>
            <a:spLocks noChangeArrowheads="1"/>
          </p:cNvSpPr>
          <p:nvPr/>
        </p:nvSpPr>
        <p:spPr bwMode="auto">
          <a:xfrm flipV="1">
            <a:off x="0" y="4456113"/>
            <a:ext cx="9144000" cy="2428875"/>
          </a:xfrm>
          <a:prstGeom prst="flowChartDocument">
            <a:avLst/>
          </a:prstGeom>
          <a:solidFill>
            <a:srgbClr val="FFFFCC"/>
          </a:solidFill>
          <a:ln>
            <a:noFill/>
          </a:ln>
        </p:spPr>
        <p:txBody>
          <a:bodyPr anchor="ctr"/>
          <a:lstStyle/>
          <a:p>
            <a:pPr algn="ctr">
              <a:buFontTx/>
              <a:buNone/>
              <a:defRPr/>
            </a:pPr>
            <a:endPar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alibri" panose="020F0502020204030204" pitchFamily="34" charset="0"/>
            </a:endParaRPr>
          </a:p>
        </p:txBody>
      </p:sp>
      <p:pic>
        <p:nvPicPr>
          <p:cNvPr id="5123" name="图片 18" descr="小孩狗.jpg">
            <a:extLst>
              <a:ext uri="{FF2B5EF4-FFF2-40B4-BE49-F238E27FC236}">
                <a16:creationId xmlns:a16="http://schemas.microsoft.com/office/drawing/2014/main" id="{CEB03587-25AA-401D-9F05-35F696664B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3000" y="2349500"/>
            <a:ext cx="4319588"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副标题 2">
            <a:extLst>
              <a:ext uri="{FF2B5EF4-FFF2-40B4-BE49-F238E27FC236}">
                <a16:creationId xmlns:a16="http://schemas.microsoft.com/office/drawing/2014/main" id="{74FC648C-EEC1-4506-9204-2512990991B4}"/>
              </a:ext>
            </a:extLst>
          </p:cNvPr>
          <p:cNvSpPr>
            <a:spLocks noGrp="1"/>
          </p:cNvSpPr>
          <p:nvPr>
            <p:ph type="subTitle" idx="4294967295"/>
          </p:nvPr>
        </p:nvSpPr>
        <p:spPr>
          <a:xfrm>
            <a:off x="4716016" y="1484783"/>
            <a:ext cx="2160236" cy="576064"/>
          </a:xfrm>
          <a:solidFill>
            <a:srgbClr val="FF0000">
              <a:alpha val="50000"/>
            </a:srgbClr>
          </a:solidFill>
          <a:ln>
            <a:miter lim="800000"/>
          </a:ln>
          <a:extLst/>
        </p:spPr>
        <p:txBody>
          <a:bodyPr>
            <a:noAutofit/>
          </a:bodyPr>
          <a:lstStyle/>
          <a:p>
            <a:pPr marL="0" indent="0" algn="ctr">
              <a:buFont typeface="Wingdings 2" panose="05020102010507070707" pitchFamily="18" charset="2"/>
              <a:buNone/>
              <a:defRPr/>
            </a:pPr>
            <a:r>
              <a:rPr lang="en-US" altLang="zh-CN" sz="3200" b="1">
                <a:ln w="12700">
                  <a:solidFill>
                    <a:srgbClr val="FFFF00"/>
                  </a:solidFill>
                  <a:prstDash val="solid"/>
                </a:ln>
                <a:solidFill>
                  <a:srgbClr val="FFFF00"/>
                </a:solidFill>
                <a:cs typeface="Times New Roman" panose="02020603050405020304" pitchFamily="18" charset="0"/>
              </a:rPr>
              <a:t>Grammar</a:t>
            </a:r>
          </a:p>
        </p:txBody>
      </p:sp>
      <p:sp>
        <p:nvSpPr>
          <p:cNvPr id="5125" name="TextBox 4">
            <a:extLst>
              <a:ext uri="{FF2B5EF4-FFF2-40B4-BE49-F238E27FC236}">
                <a16:creationId xmlns:a16="http://schemas.microsoft.com/office/drawing/2014/main" id="{F9C59DEC-FE27-46A1-A06F-7C162FD4E6DA}"/>
              </a:ext>
            </a:extLst>
          </p:cNvPr>
          <p:cNvSpPr txBox="1">
            <a:spLocks noChangeArrowheads="1"/>
          </p:cNvSpPr>
          <p:nvPr/>
        </p:nvSpPr>
        <p:spPr bwMode="auto">
          <a:xfrm>
            <a:off x="4427538" y="549275"/>
            <a:ext cx="2736850" cy="646113"/>
          </a:xfrm>
          <a:prstGeom prst="rect">
            <a:avLst/>
          </a:prstGeom>
          <a:solidFill>
            <a:srgbClr val="FF0000">
              <a:alpha val="4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FFFF00"/>
                </a:solidFill>
                <a:latin typeface="Times New Roman" panose="02020603050405020304" pitchFamily="18" charset="0"/>
                <a:ea typeface="微软雅黑" panose="020B0503020204020204" pitchFamily="34" charset="-122"/>
              </a:rPr>
              <a:t>Unit 6  Pets</a:t>
            </a:r>
          </a:p>
        </p:txBody>
      </p:sp>
      <p:pic>
        <p:nvPicPr>
          <p:cNvPr id="5126" name="图片 9" descr="18.jpg">
            <a:extLst>
              <a:ext uri="{FF2B5EF4-FFF2-40B4-BE49-F238E27FC236}">
                <a16:creationId xmlns:a16="http://schemas.microsoft.com/office/drawing/2014/main" id="{E793EBFC-6AA9-4FA8-B6C2-9309E2F1FB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25" y="908050"/>
            <a:ext cx="3240088" cy="243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图片 17" descr="20.jpg">
            <a:extLst>
              <a:ext uri="{FF2B5EF4-FFF2-40B4-BE49-F238E27FC236}">
                <a16:creationId xmlns:a16="http://schemas.microsoft.com/office/drawing/2014/main" id="{C1049DB6-D9C7-4507-A573-6B483C012D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3263" y="4178300"/>
            <a:ext cx="3240087"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280" name="直接连接符 8">
            <a:extLst>
              <a:ext uri="{FF2B5EF4-FFF2-40B4-BE49-F238E27FC236}">
                <a16:creationId xmlns:a16="http://schemas.microsoft.com/office/drawing/2014/main" id="{A292F333-115B-4B95-B0BF-FF6092492D25}"/>
              </a:ext>
            </a:extLst>
          </p:cNvPr>
          <p:cNvCxnSpPr>
            <a:cxnSpLocks noChangeShapeType="1"/>
          </p:cNvCxnSpPr>
          <p:nvPr/>
        </p:nvCxnSpPr>
        <p:spPr bwMode="auto">
          <a:xfrm>
            <a:off x="5219700" y="3632200"/>
            <a:ext cx="2232025" cy="0"/>
          </a:xfrm>
          <a:prstGeom prst="line">
            <a:avLst/>
          </a:prstGeom>
          <a:noFill/>
          <a:ln w="12700">
            <a:solidFill>
              <a:srgbClr val="008000"/>
            </a:solidFill>
            <a:round/>
            <a:headEnd/>
            <a:tailEnd type="oval" w="med" len="med"/>
          </a:ln>
          <a:extLst>
            <a:ext uri="{909E8E84-426E-40DD-AFC4-6F175D3DCCD1}">
              <a14:hiddenFill xmlns:a14="http://schemas.microsoft.com/office/drawing/2010/main">
                <a:noFill/>
              </a14:hiddenFill>
            </a:ext>
          </a:extLst>
        </p:spPr>
      </p:cxnSp>
      <p:cxnSp>
        <p:nvCxnSpPr>
          <p:cNvPr id="54286" name="直接连接符 8">
            <a:extLst>
              <a:ext uri="{FF2B5EF4-FFF2-40B4-BE49-F238E27FC236}">
                <a16:creationId xmlns:a16="http://schemas.microsoft.com/office/drawing/2014/main" id="{F1A9D147-BE6E-4291-A2AF-009541CB4B3C}"/>
              </a:ext>
            </a:extLst>
          </p:cNvPr>
          <p:cNvCxnSpPr>
            <a:cxnSpLocks noChangeShapeType="1"/>
          </p:cNvCxnSpPr>
          <p:nvPr/>
        </p:nvCxnSpPr>
        <p:spPr bwMode="auto">
          <a:xfrm>
            <a:off x="5219700" y="1833563"/>
            <a:ext cx="2232025" cy="0"/>
          </a:xfrm>
          <a:prstGeom prst="line">
            <a:avLst/>
          </a:prstGeom>
          <a:noFill/>
          <a:ln w="12700">
            <a:solidFill>
              <a:srgbClr val="FF0066"/>
            </a:solidFill>
            <a:round/>
            <a:headEnd/>
            <a:tailEnd type="oval" w="med" len="med"/>
          </a:ln>
          <a:extLst>
            <a:ext uri="{909E8E84-426E-40DD-AFC4-6F175D3DCCD1}">
              <a14:hiddenFill xmlns:a14="http://schemas.microsoft.com/office/drawing/2010/main">
                <a:noFill/>
              </a14:hiddenFill>
            </a:ext>
          </a:extLst>
        </p:spPr>
      </p:cxnSp>
      <p:cxnSp>
        <p:nvCxnSpPr>
          <p:cNvPr id="54289" name="直接连接符 8">
            <a:extLst>
              <a:ext uri="{FF2B5EF4-FFF2-40B4-BE49-F238E27FC236}">
                <a16:creationId xmlns:a16="http://schemas.microsoft.com/office/drawing/2014/main" id="{EFF23D2B-ABCF-4F85-8F8F-78D258156691}"/>
              </a:ext>
            </a:extLst>
          </p:cNvPr>
          <p:cNvCxnSpPr>
            <a:cxnSpLocks noChangeShapeType="1"/>
          </p:cNvCxnSpPr>
          <p:nvPr/>
        </p:nvCxnSpPr>
        <p:spPr bwMode="auto">
          <a:xfrm>
            <a:off x="1187450" y="4470400"/>
            <a:ext cx="2232025" cy="0"/>
          </a:xfrm>
          <a:prstGeom prst="line">
            <a:avLst/>
          </a:prstGeom>
          <a:noFill/>
          <a:ln w="12700">
            <a:solidFill>
              <a:srgbClr val="0070C0"/>
            </a:solidFill>
            <a:round/>
            <a:headEnd type="oval" w="med" len="med"/>
            <a:tailEnd/>
          </a:ln>
          <a:extLst>
            <a:ext uri="{909E8E84-426E-40DD-AFC4-6F175D3DCCD1}">
              <a14:hiddenFill xmlns:a14="http://schemas.microsoft.com/office/drawing/2010/main">
                <a:noFill/>
              </a14:hiddenFill>
            </a:ext>
          </a:extLst>
        </p:spPr>
      </p:cxnSp>
      <p:cxnSp>
        <p:nvCxnSpPr>
          <p:cNvPr id="54292" name="直接连接符 8">
            <a:extLst>
              <a:ext uri="{FF2B5EF4-FFF2-40B4-BE49-F238E27FC236}">
                <a16:creationId xmlns:a16="http://schemas.microsoft.com/office/drawing/2014/main" id="{802A7C38-FD10-47D0-A70E-8858F245D09F}"/>
              </a:ext>
            </a:extLst>
          </p:cNvPr>
          <p:cNvCxnSpPr>
            <a:cxnSpLocks noChangeShapeType="1"/>
          </p:cNvCxnSpPr>
          <p:nvPr/>
        </p:nvCxnSpPr>
        <p:spPr bwMode="auto">
          <a:xfrm>
            <a:off x="1187450" y="2751138"/>
            <a:ext cx="2232025" cy="0"/>
          </a:xfrm>
          <a:prstGeom prst="line">
            <a:avLst/>
          </a:prstGeom>
          <a:noFill/>
          <a:ln w="12700">
            <a:solidFill>
              <a:srgbClr val="FF6600"/>
            </a:solidFill>
            <a:round/>
            <a:headEnd type="oval" w="med" len="med"/>
            <a:tailEnd/>
          </a:ln>
          <a:extLst>
            <a:ext uri="{909E8E84-426E-40DD-AFC4-6F175D3DCCD1}">
              <a14:hiddenFill xmlns:a14="http://schemas.microsoft.com/office/drawing/2010/main">
                <a:noFill/>
              </a14:hiddenFill>
            </a:ext>
          </a:extLst>
        </p:spPr>
      </p:cxnSp>
      <p:sp>
        <p:nvSpPr>
          <p:cNvPr id="16" name="环形箭头 15">
            <a:extLst>
              <a:ext uri="{FF2B5EF4-FFF2-40B4-BE49-F238E27FC236}">
                <a16:creationId xmlns:a16="http://schemas.microsoft.com/office/drawing/2014/main" id="{A3F33C43-0940-4F07-AFAA-6AC018964DA5}"/>
              </a:ext>
            </a:extLst>
          </p:cNvPr>
          <p:cNvSpPr/>
          <p:nvPr/>
        </p:nvSpPr>
        <p:spPr>
          <a:xfrm rot="20563910" flipH="1">
            <a:off x="3276079" y="1919238"/>
            <a:ext cx="1625369" cy="1625367"/>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9" name="环形箭头 18">
            <a:extLst>
              <a:ext uri="{FF2B5EF4-FFF2-40B4-BE49-F238E27FC236}">
                <a16:creationId xmlns:a16="http://schemas.microsoft.com/office/drawing/2014/main" id="{DE020ABD-E0FF-4423-98B0-508BBA9B4F02}"/>
              </a:ext>
            </a:extLst>
          </p:cNvPr>
          <p:cNvSpPr/>
          <p:nvPr/>
        </p:nvSpPr>
        <p:spPr>
          <a:xfrm rot="1326258">
            <a:off x="3806724" y="2819094"/>
            <a:ext cx="1625369" cy="1625373"/>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0" name="环形箭头 19">
            <a:extLst>
              <a:ext uri="{FF2B5EF4-FFF2-40B4-BE49-F238E27FC236}">
                <a16:creationId xmlns:a16="http://schemas.microsoft.com/office/drawing/2014/main" id="{B70F7D7D-49C2-4F5B-96D2-A1A4C313DE5D}"/>
              </a:ext>
            </a:extLst>
          </p:cNvPr>
          <p:cNvSpPr/>
          <p:nvPr/>
        </p:nvSpPr>
        <p:spPr>
          <a:xfrm rot="20563910" flipH="1">
            <a:off x="3207643" y="3657009"/>
            <a:ext cx="1625373" cy="1625367"/>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4" name="环形箭头 23">
            <a:extLst>
              <a:ext uri="{FF2B5EF4-FFF2-40B4-BE49-F238E27FC236}">
                <a16:creationId xmlns:a16="http://schemas.microsoft.com/office/drawing/2014/main" id="{B78AB696-C9DA-49A4-8A0B-9A45D60D06DA}"/>
              </a:ext>
            </a:extLst>
          </p:cNvPr>
          <p:cNvSpPr/>
          <p:nvPr/>
        </p:nvSpPr>
        <p:spPr>
          <a:xfrm rot="1326258">
            <a:off x="3792605" y="997452"/>
            <a:ext cx="1625369"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5" name="TextBox 24">
            <a:extLst>
              <a:ext uri="{FF2B5EF4-FFF2-40B4-BE49-F238E27FC236}">
                <a16:creationId xmlns:a16="http://schemas.microsoft.com/office/drawing/2014/main" id="{AC559AE4-D6A9-41E6-BC45-702FCF420F3B}"/>
              </a:ext>
            </a:extLst>
          </p:cNvPr>
          <p:cNvSpPr txBox="1">
            <a:spLocks noChangeArrowheads="1"/>
          </p:cNvSpPr>
          <p:nvPr/>
        </p:nvSpPr>
        <p:spPr bwMode="auto">
          <a:xfrm>
            <a:off x="4375150" y="1487488"/>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1</a:t>
            </a:r>
            <a:endParaRPr lang="zh-CN" altLang="en-US" sz="3600">
              <a:solidFill>
                <a:srgbClr val="404040"/>
              </a:solidFill>
              <a:latin typeface="Bodoni MT Black" panose="02070A03080606020203" pitchFamily="18" charset="0"/>
            </a:endParaRPr>
          </a:p>
        </p:txBody>
      </p:sp>
      <p:sp>
        <p:nvSpPr>
          <p:cNvPr id="26" name="TextBox 25">
            <a:extLst>
              <a:ext uri="{FF2B5EF4-FFF2-40B4-BE49-F238E27FC236}">
                <a16:creationId xmlns:a16="http://schemas.microsoft.com/office/drawing/2014/main" id="{EC194D49-2C3F-42A5-8B5C-25E3D21421A4}"/>
              </a:ext>
            </a:extLst>
          </p:cNvPr>
          <p:cNvSpPr txBox="1">
            <a:spLocks noChangeArrowheads="1"/>
          </p:cNvSpPr>
          <p:nvPr/>
        </p:nvSpPr>
        <p:spPr bwMode="auto">
          <a:xfrm>
            <a:off x="3844925" y="2363788"/>
            <a:ext cx="4873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2</a:t>
            </a:r>
            <a:endParaRPr lang="zh-CN" altLang="en-US" sz="3600">
              <a:solidFill>
                <a:srgbClr val="404040"/>
              </a:solidFill>
              <a:latin typeface="Bodoni MT Black" panose="02070A03080606020203" pitchFamily="18" charset="0"/>
            </a:endParaRPr>
          </a:p>
        </p:txBody>
      </p:sp>
      <p:sp>
        <p:nvSpPr>
          <p:cNvPr id="27" name="TextBox 26">
            <a:extLst>
              <a:ext uri="{FF2B5EF4-FFF2-40B4-BE49-F238E27FC236}">
                <a16:creationId xmlns:a16="http://schemas.microsoft.com/office/drawing/2014/main" id="{B1C4BAC8-E6D9-4336-B522-1D88EF6DD5F9}"/>
              </a:ext>
            </a:extLst>
          </p:cNvPr>
          <p:cNvSpPr txBox="1">
            <a:spLocks noChangeArrowheads="1"/>
          </p:cNvSpPr>
          <p:nvPr/>
        </p:nvSpPr>
        <p:spPr bwMode="auto">
          <a:xfrm>
            <a:off x="4360863" y="3230563"/>
            <a:ext cx="4889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3</a:t>
            </a:r>
            <a:endParaRPr lang="zh-CN" altLang="en-US" sz="3600">
              <a:solidFill>
                <a:srgbClr val="404040"/>
              </a:solidFill>
              <a:latin typeface="Bodoni MT Black" panose="02070A03080606020203" pitchFamily="18" charset="0"/>
            </a:endParaRPr>
          </a:p>
        </p:txBody>
      </p:sp>
      <p:sp>
        <p:nvSpPr>
          <p:cNvPr id="28" name="TextBox 27">
            <a:extLst>
              <a:ext uri="{FF2B5EF4-FFF2-40B4-BE49-F238E27FC236}">
                <a16:creationId xmlns:a16="http://schemas.microsoft.com/office/drawing/2014/main" id="{5A5BF931-17D1-40A4-8053-B8177A2CA5EE}"/>
              </a:ext>
            </a:extLst>
          </p:cNvPr>
          <p:cNvSpPr txBox="1">
            <a:spLocks noChangeArrowheads="1"/>
          </p:cNvSpPr>
          <p:nvPr/>
        </p:nvSpPr>
        <p:spPr bwMode="auto">
          <a:xfrm>
            <a:off x="3776663" y="4117975"/>
            <a:ext cx="487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4</a:t>
            </a:r>
            <a:endParaRPr lang="zh-CN" altLang="en-US" sz="3600">
              <a:solidFill>
                <a:srgbClr val="404040"/>
              </a:solidFill>
              <a:latin typeface="Bodoni MT Black" panose="02070A03080606020203" pitchFamily="18" charset="0"/>
            </a:endParaRPr>
          </a:p>
        </p:txBody>
      </p:sp>
      <p:sp>
        <p:nvSpPr>
          <p:cNvPr id="6157" name="TextBox 32">
            <a:extLst>
              <a:ext uri="{FF2B5EF4-FFF2-40B4-BE49-F238E27FC236}">
                <a16:creationId xmlns:a16="http://schemas.microsoft.com/office/drawing/2014/main" id="{F281956C-E279-4A36-9149-BFC4B203A8CE}"/>
              </a:ext>
            </a:extLst>
          </p:cNvPr>
          <p:cNvSpPr txBox="1">
            <a:spLocks noChangeArrowheads="1"/>
          </p:cNvSpPr>
          <p:nvPr/>
        </p:nvSpPr>
        <p:spPr bwMode="auto">
          <a:xfrm>
            <a:off x="3851275" y="260350"/>
            <a:ext cx="10080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latin typeface="宋体" panose="02010600030101010101" pitchFamily="2" charset="-122"/>
              </a:rPr>
              <a:t>目录</a:t>
            </a:r>
          </a:p>
        </p:txBody>
      </p:sp>
      <p:sp>
        <p:nvSpPr>
          <p:cNvPr id="36" name="TextBox 27">
            <a:extLst>
              <a:ext uri="{FF2B5EF4-FFF2-40B4-BE49-F238E27FC236}">
                <a16:creationId xmlns:a16="http://schemas.microsoft.com/office/drawing/2014/main" id="{B06DFEA3-3C42-43FE-B983-95C4A8A1970A}"/>
              </a:ext>
            </a:extLst>
          </p:cNvPr>
          <p:cNvSpPr txBox="1">
            <a:spLocks noChangeArrowheads="1"/>
          </p:cNvSpPr>
          <p:nvPr/>
        </p:nvSpPr>
        <p:spPr bwMode="auto">
          <a:xfrm>
            <a:off x="5724525" y="1320800"/>
            <a:ext cx="172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Lead-in</a:t>
            </a:r>
            <a:endParaRPr lang="zh-CN" altLang="en-US" sz="2800" b="1">
              <a:latin typeface="Times New Roman" panose="02020603050405020304" pitchFamily="18" charset="0"/>
              <a:ea typeface="微软雅黑" panose="020B0503020204020204" pitchFamily="34" charset="-122"/>
            </a:endParaRPr>
          </a:p>
        </p:txBody>
      </p:sp>
      <p:sp>
        <p:nvSpPr>
          <p:cNvPr id="46" name="TextBox 27">
            <a:extLst>
              <a:ext uri="{FF2B5EF4-FFF2-40B4-BE49-F238E27FC236}">
                <a16:creationId xmlns:a16="http://schemas.microsoft.com/office/drawing/2014/main" id="{C949BB9E-D4EE-4B48-B848-6C143FFB735D}"/>
              </a:ext>
            </a:extLst>
          </p:cNvPr>
          <p:cNvSpPr txBox="1">
            <a:spLocks noChangeArrowheads="1"/>
          </p:cNvSpPr>
          <p:nvPr/>
        </p:nvSpPr>
        <p:spPr bwMode="auto">
          <a:xfrm>
            <a:off x="827088" y="2206625"/>
            <a:ext cx="26638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While-Learning</a:t>
            </a:r>
            <a:endParaRPr lang="zh-CN" altLang="en-US" sz="2800" b="1">
              <a:latin typeface="Times New Roman" panose="02020603050405020304" pitchFamily="18" charset="0"/>
              <a:ea typeface="微软雅黑" panose="020B0503020204020204" pitchFamily="34" charset="-122"/>
            </a:endParaRPr>
          </a:p>
        </p:txBody>
      </p:sp>
      <p:sp>
        <p:nvSpPr>
          <p:cNvPr id="47" name="TextBox 27">
            <a:extLst>
              <a:ext uri="{FF2B5EF4-FFF2-40B4-BE49-F238E27FC236}">
                <a16:creationId xmlns:a16="http://schemas.microsoft.com/office/drawing/2014/main" id="{E863BC57-A5D3-4197-9FE9-35BDA79D3F9D}"/>
              </a:ext>
            </a:extLst>
          </p:cNvPr>
          <p:cNvSpPr txBox="1">
            <a:spLocks noChangeArrowheads="1"/>
          </p:cNvSpPr>
          <p:nvPr/>
        </p:nvSpPr>
        <p:spPr bwMode="auto">
          <a:xfrm>
            <a:off x="5329238" y="3121025"/>
            <a:ext cx="25177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Post-Learning</a:t>
            </a:r>
            <a:endParaRPr lang="zh-CN" altLang="en-US" sz="2800" b="1">
              <a:latin typeface="Times New Roman" panose="02020603050405020304" pitchFamily="18" charset="0"/>
              <a:ea typeface="微软雅黑" panose="020B0503020204020204" pitchFamily="34" charset="-122"/>
            </a:endParaRPr>
          </a:p>
        </p:txBody>
      </p:sp>
      <p:sp>
        <p:nvSpPr>
          <p:cNvPr id="49" name="TextBox 27">
            <a:extLst>
              <a:ext uri="{FF2B5EF4-FFF2-40B4-BE49-F238E27FC236}">
                <a16:creationId xmlns:a16="http://schemas.microsoft.com/office/drawing/2014/main" id="{3E494329-8DD2-4150-A2B3-1AAF5FBF1F48}"/>
              </a:ext>
            </a:extLst>
          </p:cNvPr>
          <p:cNvSpPr txBox="1">
            <a:spLocks noChangeArrowheads="1"/>
          </p:cNvSpPr>
          <p:nvPr/>
        </p:nvSpPr>
        <p:spPr bwMode="auto">
          <a:xfrm>
            <a:off x="1763713" y="3960813"/>
            <a:ext cx="1584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Review</a:t>
            </a:r>
            <a:endParaRPr lang="zh-CN" altLang="en-US" sz="2800" b="1">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nodeType="afterGroup">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nodeType="afterGroup">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par>
                          <p:cTn id="47" fill="hold" nodeType="afterGroup">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nodeType="afterGroup">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par>
                          <p:cTn id="67" fill="hold" nodeType="afterGroup">
                            <p:stCondLst>
                              <p:cond delay="10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p:cTn id="75" dur="500" fill="hold"/>
                                        <p:tgtEl>
                                          <p:spTgt spid="46"/>
                                        </p:tgtEl>
                                        <p:attrNameLst>
                                          <p:attrName>ppt_w</p:attrName>
                                        </p:attrNameLst>
                                      </p:cBhvr>
                                      <p:tavLst>
                                        <p:tav tm="0">
                                          <p:val>
                                            <p:fltVal val="0"/>
                                          </p:val>
                                        </p:tav>
                                        <p:tav tm="100000">
                                          <p:val>
                                            <p:strVal val="#ppt_w"/>
                                          </p:val>
                                        </p:tav>
                                      </p:tavLst>
                                    </p:anim>
                                    <p:anim calcmode="lin" valueType="num">
                                      <p:cBhvr>
                                        <p:cTn id="76" dur="500" fill="hold"/>
                                        <p:tgtEl>
                                          <p:spTgt spid="46"/>
                                        </p:tgtEl>
                                        <p:attrNameLst>
                                          <p:attrName>ppt_h</p:attrName>
                                        </p:attrNameLst>
                                      </p:cBhvr>
                                      <p:tavLst>
                                        <p:tav tm="0">
                                          <p:val>
                                            <p:fltVal val="0"/>
                                          </p:val>
                                        </p:tav>
                                        <p:tav tm="100000">
                                          <p:val>
                                            <p:strVal val="#ppt_h"/>
                                          </p:val>
                                        </p:tav>
                                      </p:tavLst>
                                    </p:anim>
                                    <p:animEffect transition="in" filter="fade">
                                      <p:cBhvr>
                                        <p:cTn id="77" dur="500"/>
                                        <p:tgtEl>
                                          <p:spTgt spid="46"/>
                                        </p:tgtEl>
                                      </p:cBhvr>
                                    </p:animEffect>
                                  </p:childTnLst>
                                </p:cTn>
                              </p:par>
                            </p:childTnLst>
                          </p:cTn>
                        </p:par>
                        <p:par>
                          <p:cTn id="78" fill="hold" nodeType="afterGroup">
                            <p:stCondLst>
                              <p:cond delay="1500"/>
                            </p:stCondLst>
                            <p:childTnLst>
                              <p:par>
                                <p:cTn id="79" presetID="53" presetClass="entr" presetSubtype="16"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p:cTn id="81" dur="500" fill="hold"/>
                                        <p:tgtEl>
                                          <p:spTgt spid="47"/>
                                        </p:tgtEl>
                                        <p:attrNameLst>
                                          <p:attrName>ppt_w</p:attrName>
                                        </p:attrNameLst>
                                      </p:cBhvr>
                                      <p:tavLst>
                                        <p:tav tm="0">
                                          <p:val>
                                            <p:fltVal val="0"/>
                                          </p:val>
                                        </p:tav>
                                        <p:tav tm="100000">
                                          <p:val>
                                            <p:strVal val="#ppt_w"/>
                                          </p:val>
                                        </p:tav>
                                      </p:tavLst>
                                    </p:anim>
                                    <p:anim calcmode="lin" valueType="num">
                                      <p:cBhvr>
                                        <p:cTn id="82" dur="500" fill="hold"/>
                                        <p:tgtEl>
                                          <p:spTgt spid="47"/>
                                        </p:tgtEl>
                                        <p:attrNameLst>
                                          <p:attrName>ppt_h</p:attrName>
                                        </p:attrNameLst>
                                      </p:cBhvr>
                                      <p:tavLst>
                                        <p:tav tm="0">
                                          <p:val>
                                            <p:fltVal val="0"/>
                                          </p:val>
                                        </p:tav>
                                        <p:tav tm="100000">
                                          <p:val>
                                            <p:strVal val="#ppt_h"/>
                                          </p:val>
                                        </p:tav>
                                      </p:tavLst>
                                    </p:anim>
                                    <p:animEffect transition="in" filter="fade">
                                      <p:cBhvr>
                                        <p:cTn id="83" dur="500"/>
                                        <p:tgtEl>
                                          <p:spTgt spid="47"/>
                                        </p:tgtEl>
                                      </p:cBhvr>
                                    </p:animEffect>
                                  </p:childTnLst>
                                </p:cTn>
                              </p:par>
                            </p:childTnLst>
                          </p:cTn>
                        </p:par>
                        <p:par>
                          <p:cTn id="84" fill="hold" nodeType="afterGroup">
                            <p:stCondLst>
                              <p:cond delay="2000"/>
                            </p:stCondLst>
                            <p:childTnLst>
                              <p:par>
                                <p:cTn id="85" presetID="53" presetClass="entr" presetSubtype="16" fill="hold" grpId="0"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p:cTn id="87" dur="500" fill="hold"/>
                                        <p:tgtEl>
                                          <p:spTgt spid="49"/>
                                        </p:tgtEl>
                                        <p:attrNameLst>
                                          <p:attrName>ppt_w</p:attrName>
                                        </p:attrNameLst>
                                      </p:cBhvr>
                                      <p:tavLst>
                                        <p:tav tm="0">
                                          <p:val>
                                            <p:fltVal val="0"/>
                                          </p:val>
                                        </p:tav>
                                        <p:tav tm="100000">
                                          <p:val>
                                            <p:strVal val="#ppt_w"/>
                                          </p:val>
                                        </p:tav>
                                      </p:tavLst>
                                    </p:anim>
                                    <p:anim calcmode="lin" valueType="num">
                                      <p:cBhvr>
                                        <p:cTn id="88" dur="500" fill="hold"/>
                                        <p:tgtEl>
                                          <p:spTgt spid="49"/>
                                        </p:tgtEl>
                                        <p:attrNameLst>
                                          <p:attrName>ppt_h</p:attrName>
                                        </p:attrNameLst>
                                      </p:cBhvr>
                                      <p:tavLst>
                                        <p:tav tm="0">
                                          <p:val>
                                            <p:fltVal val="0"/>
                                          </p:val>
                                        </p:tav>
                                        <p:tav tm="100000">
                                          <p:val>
                                            <p:strVal val="#ppt_h"/>
                                          </p:val>
                                        </p:tav>
                                      </p:tavLst>
                                    </p:anim>
                                    <p:animEffect transition="in" filter="fade">
                                      <p:cBhvr>
                                        <p:cTn id="8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36"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A0B0B6D5-0DF4-4BE4-9C1C-37F6CDCE9E17}"/>
              </a:ext>
            </a:extLst>
          </p:cNvPr>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7170" name="TextBox 4">
            <a:extLst>
              <a:ext uri="{FF2B5EF4-FFF2-40B4-BE49-F238E27FC236}">
                <a16:creationId xmlns:a16="http://schemas.microsoft.com/office/drawing/2014/main" id="{685030FE-0B1A-4DBB-99D6-246CCE2A8AD0}"/>
              </a:ext>
            </a:extLst>
          </p:cNvPr>
          <p:cNvSpPr txBox="1">
            <a:spLocks noChangeArrowheads="1"/>
          </p:cNvSpPr>
          <p:nvPr/>
        </p:nvSpPr>
        <p:spPr bwMode="auto">
          <a:xfrm>
            <a:off x="2911475" y="3414713"/>
            <a:ext cx="34718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 Lead-in</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文本框 20483">
            <a:extLst>
              <a:ext uri="{FF2B5EF4-FFF2-40B4-BE49-F238E27FC236}">
                <a16:creationId xmlns:a16="http://schemas.microsoft.com/office/drawing/2014/main" id="{621FBDB6-75B6-4369-9610-9F488B3CEE6A}"/>
              </a:ext>
            </a:extLst>
          </p:cNvPr>
          <p:cNvSpPr txBox="1">
            <a:spLocks noChangeArrowheads="1"/>
          </p:cNvSpPr>
          <p:nvPr/>
        </p:nvSpPr>
        <p:spPr bwMode="auto">
          <a:xfrm>
            <a:off x="5670550" y="5332413"/>
            <a:ext cx="21494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buFontTx/>
              <a:buNone/>
              <a:defRPr/>
            </a:pPr>
            <a:r>
              <a:rPr lang="en-US" altLang="zh-CN" sz="4800">
                <a:solidFill>
                  <a:srgbClr val="FF0000"/>
                </a:solidFill>
                <a:latin typeface="+mn-lt"/>
              </a:rPr>
              <a:t> widely</a:t>
            </a:r>
          </a:p>
        </p:txBody>
      </p:sp>
      <p:sp>
        <p:nvSpPr>
          <p:cNvPr id="3077" name="矩形 20484">
            <a:extLst>
              <a:ext uri="{FF2B5EF4-FFF2-40B4-BE49-F238E27FC236}">
                <a16:creationId xmlns:a16="http://schemas.microsoft.com/office/drawing/2014/main" id="{91F65AAA-3525-499C-B600-B31FD58B2075}"/>
              </a:ext>
            </a:extLst>
          </p:cNvPr>
          <p:cNvSpPr>
            <a:spLocks noChangeArrowheads="1"/>
          </p:cNvSpPr>
          <p:nvPr/>
        </p:nvSpPr>
        <p:spPr bwMode="auto">
          <a:xfrm>
            <a:off x="304800" y="1295400"/>
            <a:ext cx="1295400" cy="8651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0" hangingPunct="0">
              <a:buFontTx/>
              <a:buNone/>
              <a:defRPr/>
            </a:pPr>
            <a:r>
              <a:rPr lang="en-US" altLang="zh-CN" sz="3600" b="1">
                <a:solidFill>
                  <a:schemeClr val="bg1"/>
                </a:solidFill>
                <a:latin typeface="+mn-lt"/>
              </a:rPr>
              <a:t>read</a:t>
            </a:r>
          </a:p>
        </p:txBody>
      </p:sp>
      <p:sp>
        <p:nvSpPr>
          <p:cNvPr id="2" name="文本框 1">
            <a:extLst>
              <a:ext uri="{FF2B5EF4-FFF2-40B4-BE49-F238E27FC236}">
                <a16:creationId xmlns:a16="http://schemas.microsoft.com/office/drawing/2014/main" id="{B2ABF9A2-5299-4322-BA1A-67B690BF57A3}"/>
              </a:ext>
            </a:extLst>
          </p:cNvPr>
          <p:cNvSpPr txBox="1">
            <a:spLocks noChangeArrowheads="1"/>
          </p:cNvSpPr>
          <p:nvPr/>
        </p:nvSpPr>
        <p:spPr bwMode="auto">
          <a:xfrm>
            <a:off x="828675" y="5407025"/>
            <a:ext cx="73437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buFontTx/>
              <a:buNone/>
              <a:defRPr/>
            </a:pPr>
            <a:r>
              <a:rPr lang="en-US" altLang="zh-CN" sz="4800" dirty="0">
                <a:solidFill>
                  <a:srgbClr val="FF0000"/>
                </a:solidFill>
                <a:latin typeface="+mn-lt"/>
              </a:rPr>
              <a:t>    </a:t>
            </a:r>
            <a:r>
              <a:rPr lang="en-US" altLang="zh-CN" sz="4800" dirty="0">
                <a:latin typeface="+mn-lt"/>
              </a:rPr>
              <a:t>The old man read______.</a:t>
            </a:r>
          </a:p>
        </p:txBody>
      </p:sp>
      <p:pic>
        <p:nvPicPr>
          <p:cNvPr id="8196" name="图片 4">
            <a:extLst>
              <a:ext uri="{FF2B5EF4-FFF2-40B4-BE49-F238E27FC236}">
                <a16:creationId xmlns:a16="http://schemas.microsoft.com/office/drawing/2014/main" id="{5C846E36-E187-4DB3-AD69-1E2D52616A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6775" y="1412875"/>
            <a:ext cx="512445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 fill="hold"/>
                                        <p:tgtEl>
                                          <p:spTgt spid="2"/>
                                        </p:tgtEl>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0484"/>
                                        </p:tgtEl>
                                        <p:attrNameLst>
                                          <p:attrName>style.visibility</p:attrName>
                                        </p:attrNameLst>
                                      </p:cBhvr>
                                      <p:to>
                                        <p:strVal val="visible"/>
                                      </p:to>
                                    </p:set>
                                    <p:anim calcmode="lin" valueType="num">
                                      <p:cBhvr>
                                        <p:cTn id="12" dur="1" fill="hold"/>
                                        <p:tgtEl>
                                          <p:spTgt spid="2048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文本框 21506">
            <a:extLst>
              <a:ext uri="{FF2B5EF4-FFF2-40B4-BE49-F238E27FC236}">
                <a16:creationId xmlns:a16="http://schemas.microsoft.com/office/drawing/2014/main" id="{46ADF845-572A-4E9E-9CDB-CA01EC96C6BF}"/>
              </a:ext>
            </a:extLst>
          </p:cNvPr>
          <p:cNvSpPr txBox="1">
            <a:spLocks noChangeArrowheads="1"/>
          </p:cNvSpPr>
          <p:nvPr/>
        </p:nvSpPr>
        <p:spPr bwMode="auto">
          <a:xfrm>
            <a:off x="3854773" y="5632789"/>
            <a:ext cx="240188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buFontTx/>
              <a:buNone/>
              <a:defRPr/>
            </a:pPr>
            <a:r>
              <a:rPr lang="en-US" altLang="zh-CN" sz="4000" dirty="0">
                <a:solidFill>
                  <a:srgbClr val="FF0000"/>
                </a:solidFill>
                <a:latin typeface="+mn-lt"/>
              </a:rPr>
              <a:t>happily</a:t>
            </a:r>
          </a:p>
        </p:txBody>
      </p:sp>
      <p:sp>
        <p:nvSpPr>
          <p:cNvPr id="4100" name="矩形 21507">
            <a:extLst>
              <a:ext uri="{FF2B5EF4-FFF2-40B4-BE49-F238E27FC236}">
                <a16:creationId xmlns:a16="http://schemas.microsoft.com/office/drawing/2014/main" id="{495BBB07-EDA9-4DF7-95A5-0BF9B27B943C}"/>
              </a:ext>
            </a:extLst>
          </p:cNvPr>
          <p:cNvSpPr>
            <a:spLocks noChangeArrowheads="1"/>
          </p:cNvSpPr>
          <p:nvPr/>
        </p:nvSpPr>
        <p:spPr bwMode="auto">
          <a:xfrm>
            <a:off x="252413" y="979488"/>
            <a:ext cx="1295400" cy="86518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0" hangingPunct="0">
              <a:buFontTx/>
              <a:buNone/>
              <a:defRPr/>
            </a:pPr>
            <a:r>
              <a:rPr lang="en-US" altLang="zh-CN" sz="3600" b="1" dirty="0">
                <a:solidFill>
                  <a:schemeClr val="bg1"/>
                </a:solidFill>
                <a:latin typeface="+mn-lt"/>
              </a:rPr>
              <a:t>play</a:t>
            </a:r>
          </a:p>
        </p:txBody>
      </p:sp>
      <p:sp>
        <p:nvSpPr>
          <p:cNvPr id="2" name="文本框 1">
            <a:extLst>
              <a:ext uri="{FF2B5EF4-FFF2-40B4-BE49-F238E27FC236}">
                <a16:creationId xmlns:a16="http://schemas.microsoft.com/office/drawing/2014/main" id="{EF61ADF4-F3D0-4433-A4A4-E9DFA6C9B923}"/>
              </a:ext>
            </a:extLst>
          </p:cNvPr>
          <p:cNvSpPr txBox="1">
            <a:spLocks noChangeArrowheads="1"/>
          </p:cNvSpPr>
          <p:nvPr/>
        </p:nvSpPr>
        <p:spPr bwMode="auto">
          <a:xfrm>
            <a:off x="1330325" y="4699000"/>
            <a:ext cx="6481763"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buFontTx/>
              <a:buNone/>
              <a:defRPr/>
            </a:pPr>
            <a:r>
              <a:rPr lang="en-US" altLang="zh-CN" sz="4000" dirty="0">
                <a:latin typeface="+mn-lt"/>
              </a:rPr>
              <a:t>The boys are _______.</a:t>
            </a:r>
          </a:p>
          <a:p>
            <a:pPr eaLnBrk="0" hangingPunct="0">
              <a:spcBef>
                <a:spcPct val="50000"/>
              </a:spcBef>
              <a:buFontTx/>
              <a:buNone/>
              <a:defRPr/>
            </a:pPr>
            <a:r>
              <a:rPr lang="en-US" altLang="zh-CN" sz="4000" dirty="0">
                <a:latin typeface="+mn-lt"/>
              </a:rPr>
              <a:t>They play ________.</a:t>
            </a:r>
          </a:p>
        </p:txBody>
      </p:sp>
      <p:sp>
        <p:nvSpPr>
          <p:cNvPr id="3" name="文本框 2">
            <a:extLst>
              <a:ext uri="{FF2B5EF4-FFF2-40B4-BE49-F238E27FC236}">
                <a16:creationId xmlns:a16="http://schemas.microsoft.com/office/drawing/2014/main" id="{60814951-C25C-4217-944A-2F3D68DDD02A}"/>
              </a:ext>
            </a:extLst>
          </p:cNvPr>
          <p:cNvSpPr txBox="1">
            <a:spLocks noChangeArrowheads="1"/>
          </p:cNvSpPr>
          <p:nvPr/>
        </p:nvSpPr>
        <p:spPr bwMode="auto">
          <a:xfrm>
            <a:off x="4211960" y="4535826"/>
            <a:ext cx="14382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buFontTx/>
              <a:buNone/>
              <a:defRPr/>
            </a:pPr>
            <a:r>
              <a:rPr lang="en-US" altLang="zh-CN" sz="4000" dirty="0">
                <a:solidFill>
                  <a:srgbClr val="FF0000"/>
                </a:solidFill>
                <a:latin typeface="+mn-lt"/>
              </a:rPr>
              <a:t>happy</a:t>
            </a:r>
            <a:endParaRPr lang="zh-CN" altLang="en-US" sz="4000" dirty="0">
              <a:latin typeface="+mn-lt"/>
            </a:endParaRPr>
          </a:p>
        </p:txBody>
      </p:sp>
      <p:pic>
        <p:nvPicPr>
          <p:cNvPr id="9223" name="Picture 7" descr="https://timgsa.baidu.com/timg?image&amp;quality=80&amp;size=b9999_10000&amp;sec=1546590790047&amp;di=7cfe665e79b9f03dc92829dd66f9c048&amp;imgtype=0&amp;src=http%3A%2F%2Fbpic.588ku.com%2Felement_origin_min_pic%2F16%2F09%2F17%2F0057dc1abcca04a.jpg%2521%2Ffwfh%2F804x708%2Fquality%2F90%2Funsharp%2Ftrue%2Fcompress%2Ftrue">
            <a:extLst>
              <a:ext uri="{FF2B5EF4-FFF2-40B4-BE49-F238E27FC236}">
                <a16:creationId xmlns:a16="http://schemas.microsoft.com/office/drawing/2014/main" id="{4F8CC5C1-CA42-4727-8D37-4273F3192C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0801" y="1070939"/>
            <a:ext cx="4103737" cy="36176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anim to="" calcmode="lin" valueType="num">
                                      <p:cBhvr>
                                        <p:cTn id="7" dur="1" fill="hold"/>
                                        <p:tgtEl>
                                          <p:spTgt spid="2">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499"/>
                                          </p:stCondLst>
                                        </p:cTn>
                                        <p:tgtEl>
                                          <p:spTgt spid="2">
                                            <p:txEl>
                                              <p:pRg st="1" end="1"/>
                                            </p:txEl>
                                          </p:spTgt>
                                        </p:tgtEl>
                                        <p:attrNameLst>
                                          <p:attrName>style.visibility</p:attrName>
                                        </p:attrNameLst>
                                      </p:cBhvr>
                                      <p:to>
                                        <p:strVal val="visible"/>
                                      </p:to>
                                    </p:set>
                                    <p:anim to="" calcmode="lin" valueType="num">
                                      <p:cBhvr>
                                        <p:cTn id="12" dur="1" fill="hold"/>
                                        <p:tgtEl>
                                          <p:spTgt spid="2">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ssolv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499"/>
                                          </p:stCondLst>
                                        </p:cTn>
                                        <p:tgtEl>
                                          <p:spTgt spid="21507">
                                            <p:txEl>
                                              <p:pRg st="0" end="0"/>
                                            </p:txEl>
                                          </p:spTgt>
                                        </p:tgtEl>
                                        <p:attrNameLst>
                                          <p:attrName>style.visibility</p:attrName>
                                        </p:attrNameLst>
                                      </p:cBhvr>
                                      <p:to>
                                        <p:strVal val="visible"/>
                                      </p:to>
                                    </p:set>
                                    <p:anim to="" calcmode="lin" valueType="num">
                                      <p:cBhvr>
                                        <p:cTn id="22" dur="1" fill="hold"/>
                                        <p:tgtEl>
                                          <p:spTgt spid="21507">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autoUpdateAnimBg="0"/>
      <p:bldP spid="2" grpId="0" build="p" autoUpdateAnimBg="0"/>
      <p:bldP spid="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图片 22529" descr="loudly">
            <a:extLst>
              <a:ext uri="{FF2B5EF4-FFF2-40B4-BE49-F238E27FC236}">
                <a16:creationId xmlns:a16="http://schemas.microsoft.com/office/drawing/2014/main" id="{70DBA99C-8C96-45B4-A15F-6DD8E3CE8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549275"/>
            <a:ext cx="3900487"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文本框 22530">
            <a:extLst>
              <a:ext uri="{FF2B5EF4-FFF2-40B4-BE49-F238E27FC236}">
                <a16:creationId xmlns:a16="http://schemas.microsoft.com/office/drawing/2014/main" id="{9083AD00-C48B-4574-8186-BAC206FCE8FD}"/>
              </a:ext>
            </a:extLst>
          </p:cNvPr>
          <p:cNvSpPr txBox="1">
            <a:spLocks noChangeArrowheads="1"/>
          </p:cNvSpPr>
          <p:nvPr/>
        </p:nvSpPr>
        <p:spPr bwMode="auto">
          <a:xfrm>
            <a:off x="5551488" y="5451475"/>
            <a:ext cx="22828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buFontTx/>
              <a:buNone/>
              <a:defRPr/>
            </a:pPr>
            <a:r>
              <a:rPr lang="en-US" altLang="zh-CN" sz="4000" dirty="0">
                <a:solidFill>
                  <a:srgbClr val="FF0000"/>
                </a:solidFill>
                <a:latin typeface="+mn-lt"/>
              </a:rPr>
              <a:t>loudly</a:t>
            </a:r>
          </a:p>
        </p:txBody>
      </p:sp>
      <p:sp>
        <p:nvSpPr>
          <p:cNvPr id="5124" name="矩形 22531">
            <a:extLst>
              <a:ext uri="{FF2B5EF4-FFF2-40B4-BE49-F238E27FC236}">
                <a16:creationId xmlns:a16="http://schemas.microsoft.com/office/drawing/2014/main" id="{A59D0D14-EF09-4F66-B473-4FF5E8B24E7C}"/>
              </a:ext>
            </a:extLst>
          </p:cNvPr>
          <p:cNvSpPr>
            <a:spLocks noChangeArrowheads="1"/>
          </p:cNvSpPr>
          <p:nvPr/>
        </p:nvSpPr>
        <p:spPr bwMode="auto">
          <a:xfrm>
            <a:off x="252413" y="979488"/>
            <a:ext cx="1295400" cy="865187"/>
          </a:xfrm>
          <a:prstGeom prst="rect">
            <a:avLst/>
          </a:prstGeom>
          <a:solidFill>
            <a:srgbClr val="0000FF"/>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0" hangingPunct="0">
              <a:buFontTx/>
              <a:buNone/>
              <a:defRPr/>
            </a:pPr>
            <a:r>
              <a:rPr lang="en-US" altLang="zh-CN" sz="3600" b="1" dirty="0">
                <a:solidFill>
                  <a:schemeClr val="bg1"/>
                </a:solidFill>
                <a:latin typeface="+mn-lt"/>
              </a:rPr>
              <a:t>shout</a:t>
            </a:r>
          </a:p>
        </p:txBody>
      </p:sp>
      <p:sp>
        <p:nvSpPr>
          <p:cNvPr id="2" name="文本框 1">
            <a:extLst>
              <a:ext uri="{FF2B5EF4-FFF2-40B4-BE49-F238E27FC236}">
                <a16:creationId xmlns:a16="http://schemas.microsoft.com/office/drawing/2014/main" id="{A3690CA7-5911-4361-8560-35319603CB94}"/>
              </a:ext>
            </a:extLst>
          </p:cNvPr>
          <p:cNvSpPr txBox="1">
            <a:spLocks noChangeArrowheads="1"/>
          </p:cNvSpPr>
          <p:nvPr/>
        </p:nvSpPr>
        <p:spPr bwMode="auto">
          <a:xfrm>
            <a:off x="1368284" y="5600839"/>
            <a:ext cx="741521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buFontTx/>
              <a:buNone/>
              <a:defRPr/>
            </a:pPr>
            <a:r>
              <a:rPr lang="en-US" altLang="zh-CN" sz="4000" dirty="0">
                <a:solidFill>
                  <a:srgbClr val="FF0000"/>
                </a:solidFill>
                <a:latin typeface="+mn-lt"/>
              </a:rPr>
              <a:t>    </a:t>
            </a:r>
            <a:r>
              <a:rPr lang="en-US" altLang="zh-CN" sz="4000" dirty="0">
                <a:latin typeface="+mn-lt"/>
              </a:rPr>
              <a:t>The man shouts _______.</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 fill="hold"/>
                                        <p:tgtEl>
                                          <p:spTgt spid="2"/>
                                        </p:tgtEl>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2531"/>
                                        </p:tgtEl>
                                        <p:attrNameLst>
                                          <p:attrName>style.visibility</p:attrName>
                                        </p:attrNameLst>
                                      </p:cBhvr>
                                      <p:to>
                                        <p:strVal val="visible"/>
                                      </p:to>
                                    </p:set>
                                    <p:anim calcmode="lin" valueType="num">
                                      <p:cBhvr>
                                        <p:cTn id="12" dur="1" fill="hold"/>
                                        <p:tgtEl>
                                          <p:spTgt spid="22531"/>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文本框 26626">
            <a:extLst>
              <a:ext uri="{FF2B5EF4-FFF2-40B4-BE49-F238E27FC236}">
                <a16:creationId xmlns:a16="http://schemas.microsoft.com/office/drawing/2014/main" id="{044EFC16-24EE-473E-8A1A-5FA69150228D}"/>
              </a:ext>
            </a:extLst>
          </p:cNvPr>
          <p:cNvSpPr txBox="1">
            <a:spLocks noChangeArrowheads="1"/>
          </p:cNvSpPr>
          <p:nvPr/>
        </p:nvSpPr>
        <p:spPr bwMode="auto">
          <a:xfrm>
            <a:off x="4867275" y="5451475"/>
            <a:ext cx="215106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buFontTx/>
              <a:buNone/>
              <a:defRPr/>
            </a:pPr>
            <a:r>
              <a:rPr lang="en-US" altLang="zh-CN" sz="4000">
                <a:solidFill>
                  <a:srgbClr val="FF0000"/>
                </a:solidFill>
                <a:latin typeface="+mn-lt"/>
              </a:rPr>
              <a:t>rudely</a:t>
            </a:r>
          </a:p>
        </p:txBody>
      </p:sp>
      <p:sp>
        <p:nvSpPr>
          <p:cNvPr id="6148" name="矩形 26627">
            <a:extLst>
              <a:ext uri="{FF2B5EF4-FFF2-40B4-BE49-F238E27FC236}">
                <a16:creationId xmlns:a16="http://schemas.microsoft.com/office/drawing/2014/main" id="{3C9B3BA9-0525-4D68-9B79-AA10D6446451}"/>
              </a:ext>
            </a:extLst>
          </p:cNvPr>
          <p:cNvSpPr>
            <a:spLocks noChangeArrowheads="1"/>
          </p:cNvSpPr>
          <p:nvPr/>
        </p:nvSpPr>
        <p:spPr bwMode="auto">
          <a:xfrm>
            <a:off x="252413" y="1123950"/>
            <a:ext cx="1709737" cy="8651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0" hangingPunct="0">
              <a:buFontTx/>
              <a:buNone/>
              <a:defRPr/>
            </a:pPr>
            <a:r>
              <a:rPr lang="en-US" altLang="zh-CN" sz="3600" b="1" dirty="0">
                <a:solidFill>
                  <a:schemeClr val="bg1"/>
                </a:solidFill>
                <a:latin typeface="+mn-lt"/>
              </a:rPr>
              <a:t>quarrel</a:t>
            </a:r>
          </a:p>
        </p:txBody>
      </p:sp>
      <p:sp>
        <p:nvSpPr>
          <p:cNvPr id="2" name="文本框 1">
            <a:extLst>
              <a:ext uri="{FF2B5EF4-FFF2-40B4-BE49-F238E27FC236}">
                <a16:creationId xmlns:a16="http://schemas.microsoft.com/office/drawing/2014/main" id="{16B5E3FA-AE1B-40D5-B57C-6830164D5434}"/>
              </a:ext>
            </a:extLst>
          </p:cNvPr>
          <p:cNvSpPr txBox="1">
            <a:spLocks noChangeArrowheads="1"/>
          </p:cNvSpPr>
          <p:nvPr/>
        </p:nvSpPr>
        <p:spPr bwMode="auto">
          <a:xfrm>
            <a:off x="1020762" y="5451475"/>
            <a:ext cx="71024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buFontTx/>
              <a:buNone/>
              <a:defRPr/>
            </a:pPr>
            <a:r>
              <a:rPr lang="en-US" altLang="zh-CN" sz="4000" dirty="0">
                <a:solidFill>
                  <a:srgbClr val="FF0000"/>
                </a:solidFill>
                <a:latin typeface="+mn-lt"/>
              </a:rPr>
              <a:t>    </a:t>
            </a:r>
            <a:r>
              <a:rPr lang="en-US" altLang="zh-CN" sz="4000" dirty="0">
                <a:latin typeface="+mn-lt"/>
              </a:rPr>
              <a:t>They quarrels _______.</a:t>
            </a:r>
          </a:p>
        </p:txBody>
      </p:sp>
      <p:pic>
        <p:nvPicPr>
          <p:cNvPr id="11268" name="图片 2">
            <a:extLst>
              <a:ext uri="{FF2B5EF4-FFF2-40B4-BE49-F238E27FC236}">
                <a16:creationId xmlns:a16="http://schemas.microsoft.com/office/drawing/2014/main" id="{E9FF3A6F-7DAF-4012-8696-F575391F81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1617663"/>
            <a:ext cx="456565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 fill="hold"/>
                                        <p:tgtEl>
                                          <p:spTgt spid="2"/>
                                        </p:tgtEl>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6627"/>
                                        </p:tgtEl>
                                        <p:attrNameLst>
                                          <p:attrName>style.visibility</p:attrName>
                                        </p:attrNameLst>
                                      </p:cBhvr>
                                      <p:to>
                                        <p:strVal val="visible"/>
                                      </p:to>
                                    </p:set>
                                    <p:anim calcmode="lin" valueType="num">
                                      <p:cBhvr>
                                        <p:cTn id="12" dur="1" fill="hold"/>
                                        <p:tgtEl>
                                          <p:spTgt spid="2662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E5EBE84-85B7-44B6-98AF-479A11660CF6}"/>
              </a:ext>
            </a:extLst>
          </p:cNvPr>
          <p:cNvSpPr>
            <a:spLocks noGrp="1"/>
          </p:cNvSpPr>
          <p:nvPr>
            <p:ph type="title"/>
          </p:nvPr>
        </p:nvSpPr>
        <p:spPr>
          <a:xfrm>
            <a:off x="755576" y="4214234"/>
            <a:ext cx="7787208" cy="1892826"/>
          </a:xfrm>
          <a:extLst/>
        </p:spPr>
        <p:txBody>
          <a:bodyPr wrap="square">
            <a:spAutoFit/>
          </a:bodyPr>
          <a:lstStyle/>
          <a:p>
            <a:pPr>
              <a:defRPr/>
            </a:pPr>
            <a:r>
              <a:rPr lang="en-US" altLang="zh-CN" sz="6000" i="1" noProof="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What kind of words are they?</a:t>
            </a:r>
          </a:p>
        </p:txBody>
      </p:sp>
      <p:sp>
        <p:nvSpPr>
          <p:cNvPr id="12290" name="文本框 20483">
            <a:extLst>
              <a:ext uri="{FF2B5EF4-FFF2-40B4-BE49-F238E27FC236}">
                <a16:creationId xmlns:a16="http://schemas.microsoft.com/office/drawing/2014/main" id="{C60AE040-8652-4EE8-A1A2-4C4DFB4CCD96}"/>
              </a:ext>
            </a:extLst>
          </p:cNvPr>
          <p:cNvSpPr txBox="1">
            <a:spLocks noChangeArrowheads="1"/>
          </p:cNvSpPr>
          <p:nvPr/>
        </p:nvSpPr>
        <p:spPr bwMode="auto">
          <a:xfrm>
            <a:off x="4366741" y="848906"/>
            <a:ext cx="21494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4000" dirty="0">
                <a:solidFill>
                  <a:srgbClr val="FF0000"/>
                </a:solidFill>
                <a:latin typeface="Times New Roman" panose="02020603050405020304" pitchFamily="18" charset="0"/>
              </a:rPr>
              <a:t> widely</a:t>
            </a:r>
          </a:p>
        </p:txBody>
      </p:sp>
      <p:sp>
        <p:nvSpPr>
          <p:cNvPr id="12291" name="文本框 3">
            <a:extLst>
              <a:ext uri="{FF2B5EF4-FFF2-40B4-BE49-F238E27FC236}">
                <a16:creationId xmlns:a16="http://schemas.microsoft.com/office/drawing/2014/main" id="{91C5A5D8-9CBA-441D-979B-204D0B7D9B23}"/>
              </a:ext>
            </a:extLst>
          </p:cNvPr>
          <p:cNvSpPr txBox="1">
            <a:spLocks noChangeArrowheads="1"/>
          </p:cNvSpPr>
          <p:nvPr/>
        </p:nvSpPr>
        <p:spPr bwMode="auto">
          <a:xfrm>
            <a:off x="136524" y="897077"/>
            <a:ext cx="786606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4000" dirty="0">
                <a:solidFill>
                  <a:srgbClr val="FF0000"/>
                </a:solidFill>
                <a:latin typeface="Times New Roman" panose="02020603050405020304" pitchFamily="18" charset="0"/>
              </a:rPr>
              <a:t>    </a:t>
            </a:r>
            <a:r>
              <a:rPr lang="en-US" altLang="zh-CN" sz="4000" dirty="0">
                <a:latin typeface="Times New Roman" panose="02020603050405020304" pitchFamily="18" charset="0"/>
              </a:rPr>
              <a:t>The old man read_______.</a:t>
            </a:r>
          </a:p>
        </p:txBody>
      </p:sp>
      <p:sp>
        <p:nvSpPr>
          <p:cNvPr id="12292" name="文本框 21506">
            <a:extLst>
              <a:ext uri="{FF2B5EF4-FFF2-40B4-BE49-F238E27FC236}">
                <a16:creationId xmlns:a16="http://schemas.microsoft.com/office/drawing/2014/main" id="{9AABF940-E358-4CC5-BF91-1E582C72C334}"/>
              </a:ext>
            </a:extLst>
          </p:cNvPr>
          <p:cNvSpPr txBox="1">
            <a:spLocks noChangeArrowheads="1"/>
          </p:cNvSpPr>
          <p:nvPr/>
        </p:nvSpPr>
        <p:spPr bwMode="auto">
          <a:xfrm>
            <a:off x="2987824" y="2361020"/>
            <a:ext cx="24018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4000">
                <a:solidFill>
                  <a:srgbClr val="FF0000"/>
                </a:solidFill>
                <a:latin typeface="Times New Roman" panose="02020603050405020304" pitchFamily="18" charset="0"/>
              </a:rPr>
              <a:t>happily</a:t>
            </a:r>
          </a:p>
        </p:txBody>
      </p:sp>
      <p:sp>
        <p:nvSpPr>
          <p:cNvPr id="12293" name="文本框 4">
            <a:extLst>
              <a:ext uri="{FF2B5EF4-FFF2-40B4-BE49-F238E27FC236}">
                <a16:creationId xmlns:a16="http://schemas.microsoft.com/office/drawing/2014/main" id="{0842EC18-7B06-4B72-973E-7A8E1972CF37}"/>
              </a:ext>
            </a:extLst>
          </p:cNvPr>
          <p:cNvSpPr txBox="1">
            <a:spLocks noChangeArrowheads="1"/>
          </p:cNvSpPr>
          <p:nvPr/>
        </p:nvSpPr>
        <p:spPr bwMode="auto">
          <a:xfrm>
            <a:off x="683568" y="1554660"/>
            <a:ext cx="6481763"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endParaRPr lang="en-US" altLang="zh-CN" sz="4000" dirty="0">
              <a:latin typeface="Times New Roman" panose="02020603050405020304" pitchFamily="18" charset="0"/>
            </a:endParaRPr>
          </a:p>
          <a:p>
            <a:pPr eaLnBrk="0" hangingPunct="0">
              <a:spcBef>
                <a:spcPct val="50000"/>
              </a:spcBef>
            </a:pPr>
            <a:r>
              <a:rPr lang="en-US" altLang="zh-CN" sz="4000" dirty="0">
                <a:latin typeface="Times New Roman" panose="02020603050405020304" pitchFamily="18" charset="0"/>
              </a:rPr>
              <a:t>They play ________.</a:t>
            </a:r>
          </a:p>
        </p:txBody>
      </p:sp>
      <p:sp>
        <p:nvSpPr>
          <p:cNvPr id="12294" name="文本框 22530">
            <a:extLst>
              <a:ext uri="{FF2B5EF4-FFF2-40B4-BE49-F238E27FC236}">
                <a16:creationId xmlns:a16="http://schemas.microsoft.com/office/drawing/2014/main" id="{BDA192A2-D547-4F06-A9CD-FABC11FF3B13}"/>
              </a:ext>
            </a:extLst>
          </p:cNvPr>
          <p:cNvSpPr txBox="1">
            <a:spLocks noChangeArrowheads="1"/>
          </p:cNvSpPr>
          <p:nvPr/>
        </p:nvSpPr>
        <p:spPr bwMode="auto">
          <a:xfrm>
            <a:off x="4366741" y="3324553"/>
            <a:ext cx="22828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4000" dirty="0">
                <a:solidFill>
                  <a:srgbClr val="FF0000"/>
                </a:solidFill>
                <a:latin typeface="Times New Roman" panose="02020603050405020304" pitchFamily="18" charset="0"/>
              </a:rPr>
              <a:t>loudly</a:t>
            </a:r>
          </a:p>
        </p:txBody>
      </p:sp>
      <p:sp>
        <p:nvSpPr>
          <p:cNvPr id="12295" name="文本框 6">
            <a:extLst>
              <a:ext uri="{FF2B5EF4-FFF2-40B4-BE49-F238E27FC236}">
                <a16:creationId xmlns:a16="http://schemas.microsoft.com/office/drawing/2014/main" id="{49BC6AF8-5F41-4C5D-B6EC-EDE1C09DA79D}"/>
              </a:ext>
            </a:extLst>
          </p:cNvPr>
          <p:cNvSpPr txBox="1">
            <a:spLocks noChangeArrowheads="1"/>
          </p:cNvSpPr>
          <p:nvPr/>
        </p:nvSpPr>
        <p:spPr bwMode="auto">
          <a:xfrm>
            <a:off x="193429" y="3324553"/>
            <a:ext cx="61382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4000" dirty="0">
                <a:solidFill>
                  <a:srgbClr val="FF0000"/>
                </a:solidFill>
                <a:latin typeface="Times New Roman" panose="02020603050405020304" pitchFamily="18" charset="0"/>
              </a:rPr>
              <a:t>    </a:t>
            </a:r>
            <a:r>
              <a:rPr lang="en-US" altLang="zh-CN" sz="4000" dirty="0">
                <a:latin typeface="Times New Roman" panose="02020603050405020304" pitchFamily="18" charset="0"/>
              </a:rPr>
              <a:t>The man shouts _______.</a:t>
            </a:r>
          </a:p>
        </p:txBody>
      </p:sp>
      <p:sp>
        <p:nvSpPr>
          <p:cNvPr id="12296" name="文本框 26626">
            <a:extLst>
              <a:ext uri="{FF2B5EF4-FFF2-40B4-BE49-F238E27FC236}">
                <a16:creationId xmlns:a16="http://schemas.microsoft.com/office/drawing/2014/main" id="{D2A464DC-7A0F-41E0-B4A4-B7CF0102E83C}"/>
              </a:ext>
            </a:extLst>
          </p:cNvPr>
          <p:cNvSpPr txBox="1">
            <a:spLocks noChangeArrowheads="1"/>
          </p:cNvSpPr>
          <p:nvPr/>
        </p:nvSpPr>
        <p:spPr bwMode="auto">
          <a:xfrm>
            <a:off x="3766344" y="1598354"/>
            <a:ext cx="215106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4000" dirty="0">
                <a:solidFill>
                  <a:srgbClr val="FF0000"/>
                </a:solidFill>
                <a:latin typeface="Times New Roman" panose="02020603050405020304" pitchFamily="18" charset="0"/>
              </a:rPr>
              <a:t>rudely</a:t>
            </a:r>
          </a:p>
        </p:txBody>
      </p:sp>
      <p:sp>
        <p:nvSpPr>
          <p:cNvPr id="12297" name="文本框 7">
            <a:extLst>
              <a:ext uri="{FF2B5EF4-FFF2-40B4-BE49-F238E27FC236}">
                <a16:creationId xmlns:a16="http://schemas.microsoft.com/office/drawing/2014/main" id="{A36640FC-5153-41D8-AED5-FE235E4AB230}"/>
              </a:ext>
            </a:extLst>
          </p:cNvPr>
          <p:cNvSpPr txBox="1">
            <a:spLocks noChangeArrowheads="1"/>
          </p:cNvSpPr>
          <p:nvPr/>
        </p:nvSpPr>
        <p:spPr bwMode="auto">
          <a:xfrm>
            <a:off x="161925" y="1653134"/>
            <a:ext cx="59210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4000" dirty="0">
                <a:solidFill>
                  <a:srgbClr val="FF0000"/>
                </a:solidFill>
                <a:latin typeface="Times New Roman" panose="02020603050405020304" pitchFamily="18" charset="0"/>
              </a:rPr>
              <a:t>    </a:t>
            </a:r>
            <a:r>
              <a:rPr lang="en-US" altLang="zh-CN" sz="4000" dirty="0">
                <a:latin typeface="Times New Roman" panose="02020603050405020304" pitchFamily="18" charset="0"/>
              </a:rPr>
              <a:t>They quarrels _______.</a:t>
            </a:r>
          </a:p>
        </p:txBody>
      </p:sp>
      <p:sp>
        <p:nvSpPr>
          <p:cNvPr id="9" name="矩形 8">
            <a:extLst>
              <a:ext uri="{FF2B5EF4-FFF2-40B4-BE49-F238E27FC236}">
                <a16:creationId xmlns:a16="http://schemas.microsoft.com/office/drawing/2014/main" id="{83505861-5795-4189-9F5A-BA3640C99B9A}"/>
              </a:ext>
            </a:extLst>
          </p:cNvPr>
          <p:cNvSpPr/>
          <p:nvPr/>
        </p:nvSpPr>
        <p:spPr>
          <a:xfrm>
            <a:off x="1856336" y="1935829"/>
            <a:ext cx="4773728" cy="1938992"/>
          </a:xfrm>
          <a:prstGeom prst="rect">
            <a:avLst/>
          </a:prstGeom>
          <a:gradFill>
            <a:gsLst>
              <a:gs pos="0">
                <a:srgbClr val="7B32B2"/>
              </a:gs>
              <a:gs pos="100000">
                <a:srgbClr val="401A5D"/>
              </a:gs>
            </a:gsLst>
            <a:lin ang="5400000" scaled="0"/>
          </a:gradFill>
          <a:ln>
            <a:noFill/>
          </a:ln>
        </p:spPr>
        <p:txBody>
          <a:bodyPr wrap="square">
            <a:spAutoFit/>
          </a:bodyPr>
          <a:lstStyle/>
          <a:p>
            <a:pPr algn="ctr">
              <a:buFontTx/>
              <a:buNone/>
              <a:defRPr/>
            </a:pPr>
            <a:r>
              <a:rPr lang="en-US" altLang="zh-CN" sz="6000" b="1" noProof="1">
                <a:ln w="25400" cmpd="sng">
                  <a:solidFill>
                    <a:srgbClr val="68C4A5">
                      <a:alpha val="94000"/>
                    </a:srgbClr>
                  </a:solidFill>
                  <a:prstDash val="solid"/>
                </a:ln>
                <a:blipFill>
                  <a:blip r:embed="rId2">
                    <a:alphaModFix amt="99000"/>
                  </a:blip>
                  <a:tile tx="139700" ty="0" sx="59000" sy="42000" flip="none" algn="b"/>
                </a:blipFill>
                <a:effectLst>
                  <a:glow rad="63500">
                    <a:srgbClr val="F1D66F">
                      <a:alpha val="37000"/>
                    </a:srgbClr>
                  </a:glow>
                </a:effectLst>
                <a:latin typeface="Times New Roman" panose="02020603050405020304" pitchFamily="18" charset="0"/>
                <a:cs typeface="+mn-ea"/>
              </a:rPr>
              <a:t>Adverb</a:t>
            </a:r>
            <a:endParaRPr lang="en-US" altLang="zh-CN" sz="6000" b="1" noProof="1">
              <a:ln w="25400" cmpd="sng">
                <a:solidFill>
                  <a:srgbClr val="68C4A5">
                    <a:alpha val="94000"/>
                  </a:srgbClr>
                </a:solidFill>
                <a:prstDash val="solid"/>
              </a:ln>
              <a:blipFill>
                <a:blip r:embed="rId2">
                  <a:alphaModFix amt="99000"/>
                </a:blip>
                <a:tile tx="139700" ty="0" sx="59000" sy="42000" flip="none" algn="b"/>
              </a:blipFill>
              <a:effectLst>
                <a:glow rad="63500">
                  <a:srgbClr val="F1D66F">
                    <a:alpha val="37000"/>
                  </a:srgbClr>
                </a:glow>
              </a:effectLst>
              <a:latin typeface="Times New Roman" panose="02020603050405020304" pitchFamily="18" charset="0"/>
            </a:endParaRPr>
          </a:p>
          <a:p>
            <a:pPr algn="ctr">
              <a:buFontTx/>
              <a:buNone/>
              <a:defRPr/>
            </a:pPr>
            <a:r>
              <a:rPr lang="en-US" altLang="zh-CN" sz="6000" b="1" noProof="1">
                <a:ln w="25400" cmpd="sng">
                  <a:solidFill>
                    <a:srgbClr val="68C4A5">
                      <a:alpha val="94000"/>
                    </a:srgbClr>
                  </a:solidFill>
                  <a:prstDash val="solid"/>
                </a:ln>
                <a:blipFill>
                  <a:blip r:embed="rId2">
                    <a:alphaModFix amt="99000"/>
                  </a:blip>
                  <a:tile tx="139700" ty="0" sx="59000" sy="42000" flip="none" algn="b"/>
                </a:blipFill>
                <a:effectLst>
                  <a:glow rad="63500">
                    <a:srgbClr val="F1D66F">
                      <a:alpha val="37000"/>
                    </a:srgbClr>
                  </a:glow>
                </a:effectLst>
                <a:latin typeface="Times New Roman" panose="02020603050405020304" pitchFamily="18" charset="0"/>
                <a:cs typeface="+mn-ea"/>
              </a:rPr>
              <a:t>adv.</a:t>
            </a:r>
            <a:endParaRPr lang="en-US" altLang="zh-CN" sz="6000" b="1" noProof="1">
              <a:ln w="25400" cmpd="sng">
                <a:solidFill>
                  <a:srgbClr val="68C4A5">
                    <a:alpha val="94000"/>
                  </a:srgbClr>
                </a:solidFill>
                <a:prstDash val="solid"/>
              </a:ln>
              <a:blipFill>
                <a:blip r:embed="rId2">
                  <a:alphaModFix amt="99000"/>
                </a:blip>
                <a:tile tx="139700" ty="0" sx="59000" sy="42000" flip="none" algn="b"/>
              </a:blipFill>
              <a:effectLst>
                <a:glow rad="63500">
                  <a:srgbClr val="F1D66F">
                    <a:alpha val="37000"/>
                  </a:srgbClr>
                </a:glow>
              </a:effectLst>
              <a:latin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CE652B98-3C70-4DB6-9603-92E5B80BCB10}"/>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3314" name="TextBox 4">
            <a:extLst>
              <a:ext uri="{FF2B5EF4-FFF2-40B4-BE49-F238E27FC236}">
                <a16:creationId xmlns:a16="http://schemas.microsoft.com/office/drawing/2014/main" id="{97354AD0-89EF-45B0-8ED7-3E35B4598AC6}"/>
              </a:ext>
            </a:extLst>
          </p:cNvPr>
          <p:cNvSpPr txBox="1">
            <a:spLocks noChangeArrowheads="1"/>
          </p:cNvSpPr>
          <p:nvPr/>
        </p:nvSpPr>
        <p:spPr bwMode="auto">
          <a:xfrm>
            <a:off x="1763713" y="3414713"/>
            <a:ext cx="5421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II While-Learning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标题 32769">
            <a:extLst>
              <a:ext uri="{FF2B5EF4-FFF2-40B4-BE49-F238E27FC236}">
                <a16:creationId xmlns:a16="http://schemas.microsoft.com/office/drawing/2014/main" id="{6B699DB6-5ED1-49FF-8CCF-BD1F3AEB2E21}"/>
              </a:ext>
            </a:extLst>
          </p:cNvPr>
          <p:cNvSpPr>
            <a:spLocks noGrp="1" noChangeArrowheads="1"/>
          </p:cNvSpPr>
          <p:nvPr>
            <p:ph type="title"/>
          </p:nvPr>
        </p:nvSpPr>
        <p:spPr>
          <a:xfrm>
            <a:off x="457200" y="533400"/>
            <a:ext cx="7772400" cy="1143000"/>
          </a:xfrm>
        </p:spPr>
        <p:txBody>
          <a:bodyPr/>
          <a:lstStyle/>
          <a:p>
            <a:r>
              <a:rPr lang="en-US" altLang="zh-CN" sz="6700">
                <a:solidFill>
                  <a:srgbClr val="FF3300"/>
                </a:solidFill>
              </a:rPr>
              <a:t>     adverbs    </a:t>
            </a:r>
            <a:r>
              <a:rPr lang="zh-CN" altLang="en-US" sz="6700">
                <a:solidFill>
                  <a:srgbClr val="FF3300"/>
                </a:solidFill>
              </a:rPr>
              <a:t>副词</a:t>
            </a:r>
          </a:p>
        </p:txBody>
      </p:sp>
      <p:sp>
        <p:nvSpPr>
          <p:cNvPr id="32771" name="内容占位符 32770">
            <a:extLst>
              <a:ext uri="{FF2B5EF4-FFF2-40B4-BE49-F238E27FC236}">
                <a16:creationId xmlns:a16="http://schemas.microsoft.com/office/drawing/2014/main" id="{0B7AD943-14E5-43BA-8923-EEE30E60E321}"/>
              </a:ext>
            </a:extLst>
          </p:cNvPr>
          <p:cNvSpPr>
            <a:spLocks noGrp="1" noChangeArrowheads="1"/>
          </p:cNvSpPr>
          <p:nvPr>
            <p:ph idx="1"/>
          </p:nvPr>
        </p:nvSpPr>
        <p:spPr>
          <a:xfrm>
            <a:off x="473075" y="2044700"/>
            <a:ext cx="8197850" cy="3527425"/>
          </a:xfrm>
        </p:spPr>
        <p:txBody>
          <a:bodyPr>
            <a:spAutoFit/>
          </a:bodyPr>
          <a:lstStyle/>
          <a:p>
            <a:pPr>
              <a:lnSpc>
                <a:spcPct val="150000"/>
              </a:lnSpc>
              <a:buFont typeface="Wingdings" panose="05000000000000000000" pitchFamily="2" charset="2"/>
              <a:buChar char="u"/>
            </a:pPr>
            <a:r>
              <a:rPr lang="zh-CN" altLang="en-US" sz="3600" b="1">
                <a:solidFill>
                  <a:srgbClr val="0070C0"/>
                </a:solidFill>
              </a:rPr>
              <a:t>副词的基本形式：（形容词</a:t>
            </a:r>
            <a:r>
              <a:rPr lang="en-US" altLang="zh-CN" sz="3600" b="1">
                <a:solidFill>
                  <a:srgbClr val="0070C0"/>
                </a:solidFill>
              </a:rPr>
              <a:t>+</a:t>
            </a:r>
            <a:r>
              <a:rPr lang="zh-CN" altLang="en-US" sz="3600" b="1">
                <a:solidFill>
                  <a:srgbClr val="0070C0"/>
                </a:solidFill>
              </a:rPr>
              <a:t>）</a:t>
            </a:r>
            <a:r>
              <a:rPr lang="en-US" altLang="zh-CN" sz="3600" b="1">
                <a:solidFill>
                  <a:srgbClr val="0070C0"/>
                </a:solidFill>
              </a:rPr>
              <a:t>ly</a:t>
            </a:r>
            <a:r>
              <a:rPr lang="zh-CN" altLang="en-US" sz="3600" b="1">
                <a:solidFill>
                  <a:srgbClr val="0070C0"/>
                </a:solidFill>
              </a:rPr>
              <a:t>结尾</a:t>
            </a:r>
          </a:p>
          <a:p>
            <a:pPr>
              <a:lnSpc>
                <a:spcPct val="150000"/>
              </a:lnSpc>
              <a:buFont typeface="Wingdings" panose="05000000000000000000" pitchFamily="2" charset="2"/>
              <a:buChar char="u"/>
            </a:pPr>
            <a:r>
              <a:rPr lang="zh-CN" altLang="en-US" sz="3600" b="1">
                <a:solidFill>
                  <a:srgbClr val="0070C0"/>
                </a:solidFill>
              </a:rPr>
              <a:t>副词的主要作用：用来修饰动词、形容词、其他副词或整个句子，说明时间、地点、程度、方式等。</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p:cTn id="7" dur="500" fill="hold"/>
                                        <p:tgtEl>
                                          <p:spTgt spid="3277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277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2771">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0" presetClass="entr" presetSubtype="0" fill="hold" nodeType="clickEffect">
                                  <p:stCondLst>
                                    <p:cond delay="0"/>
                                  </p:stCondLst>
                                  <p:childTnLst>
                                    <p:set>
                                      <p:cBhvr>
                                        <p:cTn id="13" dur="1" fill="hold">
                                          <p:stCondLst>
                                            <p:cond delay="0"/>
                                          </p:stCondLst>
                                        </p:cTn>
                                        <p:tgtEl>
                                          <p:spTgt spid="32771">
                                            <p:txEl>
                                              <p:pRg st="1" end="1"/>
                                            </p:txEl>
                                          </p:spTgt>
                                        </p:tgtEl>
                                        <p:attrNameLst>
                                          <p:attrName>style.visibility</p:attrName>
                                        </p:attrNameLst>
                                      </p:cBhvr>
                                      <p:to>
                                        <p:strVal val="visible"/>
                                      </p:to>
                                    </p:set>
                                    <p:animEffect transition="in" filter="wedge">
                                      <p:cBhvr>
                                        <p:cTn id="14" dur="2000"/>
                                        <p:tgtEl>
                                          <p:spTgt spid="327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文本框 33793">
            <a:extLst>
              <a:ext uri="{FF2B5EF4-FFF2-40B4-BE49-F238E27FC236}">
                <a16:creationId xmlns:a16="http://schemas.microsoft.com/office/drawing/2014/main" id="{8290A33A-9B10-432F-9BD4-81FC1DC2F700}"/>
              </a:ext>
            </a:extLst>
          </p:cNvPr>
          <p:cNvSpPr txBox="1">
            <a:spLocks noChangeArrowheads="1"/>
          </p:cNvSpPr>
          <p:nvPr/>
        </p:nvSpPr>
        <p:spPr bwMode="auto">
          <a:xfrm>
            <a:off x="439738" y="684213"/>
            <a:ext cx="8185150" cy="584200"/>
          </a:xfrm>
          <a:prstGeom prst="rect">
            <a:avLst/>
          </a:prstGeom>
          <a:gradFill rotWithShape="1">
            <a:gsLst>
              <a:gs pos="0">
                <a:srgbClr val="9EE256"/>
              </a:gs>
              <a:gs pos="100000">
                <a:srgbClr val="52762D"/>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0" hangingPunct="0"/>
            <a:r>
              <a:rPr lang="en-US" altLang="zh-CN" sz="3200">
                <a:solidFill>
                  <a:schemeClr val="bg1"/>
                </a:solidFill>
                <a:latin typeface="Times New Roman" panose="02020603050405020304" pitchFamily="18" charset="0"/>
              </a:rPr>
              <a:t>Find out the adv. and what do they use for?</a:t>
            </a:r>
          </a:p>
        </p:txBody>
      </p:sp>
      <p:sp>
        <p:nvSpPr>
          <p:cNvPr id="15362" name="文本框 33794">
            <a:extLst>
              <a:ext uri="{FF2B5EF4-FFF2-40B4-BE49-F238E27FC236}">
                <a16:creationId xmlns:a16="http://schemas.microsoft.com/office/drawing/2014/main" id="{2FB6BA25-F88D-49D0-A7B7-28F6C9945015}"/>
              </a:ext>
            </a:extLst>
          </p:cNvPr>
          <p:cNvSpPr txBox="1">
            <a:spLocks noChangeArrowheads="1"/>
          </p:cNvSpPr>
          <p:nvPr/>
        </p:nvSpPr>
        <p:spPr bwMode="auto">
          <a:xfrm>
            <a:off x="179388" y="1366838"/>
            <a:ext cx="63785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en-US" altLang="zh-CN" sz="3600" b="1">
                <a:latin typeface="Times New Roman" panose="02020603050405020304" pitchFamily="18" charset="0"/>
              </a:rPr>
              <a:t>The boy can run quickly.</a:t>
            </a:r>
          </a:p>
          <a:p>
            <a:pPr eaLnBrk="0" hangingPunct="0"/>
            <a:endParaRPr lang="en-US" altLang="zh-CN" sz="3600" b="1">
              <a:latin typeface="Times New Roman" panose="02020603050405020304" pitchFamily="18" charset="0"/>
            </a:endParaRPr>
          </a:p>
          <a:p>
            <a:pPr eaLnBrk="0" hangingPunct="0"/>
            <a:r>
              <a:rPr lang="en-US" altLang="zh-CN" sz="3600" b="1">
                <a:latin typeface="Times New Roman" panose="02020603050405020304" pitchFamily="18" charset="0"/>
              </a:rPr>
              <a:t>The girl looks really beautiful.</a:t>
            </a:r>
          </a:p>
          <a:p>
            <a:pPr eaLnBrk="0" hangingPunct="0"/>
            <a:endParaRPr lang="en-US" altLang="zh-CN" sz="3600" b="1">
              <a:latin typeface="Times New Roman" panose="02020603050405020304" pitchFamily="18" charset="0"/>
            </a:endParaRPr>
          </a:p>
          <a:p>
            <a:pPr eaLnBrk="0" hangingPunct="0"/>
            <a:r>
              <a:rPr lang="en-US" altLang="zh-CN" sz="3600" b="1">
                <a:latin typeface="Times New Roman" panose="02020603050405020304" pitchFamily="18" charset="0"/>
              </a:rPr>
              <a:t>She sings very well.</a:t>
            </a:r>
          </a:p>
          <a:p>
            <a:pPr eaLnBrk="0" hangingPunct="0"/>
            <a:endParaRPr lang="en-US" altLang="zh-CN" sz="3600" b="1">
              <a:latin typeface="Times New Roman" panose="02020603050405020304" pitchFamily="18" charset="0"/>
            </a:endParaRPr>
          </a:p>
          <a:p>
            <a:pPr eaLnBrk="0" hangingPunct="0"/>
            <a:r>
              <a:rPr lang="en-US" altLang="zh-CN" sz="3600" b="1">
                <a:latin typeface="Times New Roman" panose="02020603050405020304" pitchFamily="18" charset="0"/>
              </a:rPr>
              <a:t>Luckily, the lost girl was found.</a:t>
            </a:r>
          </a:p>
          <a:p>
            <a:pPr eaLnBrk="0" hangingPunct="0"/>
            <a:endParaRPr lang="en-US" altLang="zh-CN" sz="3600" b="1">
              <a:latin typeface="Times New Roman" panose="02020603050405020304" pitchFamily="18" charset="0"/>
            </a:endParaRPr>
          </a:p>
        </p:txBody>
      </p:sp>
      <p:sp>
        <p:nvSpPr>
          <p:cNvPr id="33796" name="矩形 33795">
            <a:extLst>
              <a:ext uri="{FF2B5EF4-FFF2-40B4-BE49-F238E27FC236}">
                <a16:creationId xmlns:a16="http://schemas.microsoft.com/office/drawing/2014/main" id="{9B65E41D-3AEF-434F-B974-53BC3E306497}"/>
              </a:ext>
            </a:extLst>
          </p:cNvPr>
          <p:cNvSpPr>
            <a:spLocks noChangeArrowheads="1"/>
          </p:cNvSpPr>
          <p:nvPr/>
        </p:nvSpPr>
        <p:spPr bwMode="auto">
          <a:xfrm>
            <a:off x="3563938" y="1371600"/>
            <a:ext cx="1873250" cy="6477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endParaRPr lang="zh-CN" altLang="en-US">
              <a:latin typeface="Times New Roman" panose="02020603050405020304" pitchFamily="18" charset="0"/>
            </a:endParaRPr>
          </a:p>
        </p:txBody>
      </p:sp>
      <p:sp>
        <p:nvSpPr>
          <p:cNvPr id="33797" name="矩形 33796">
            <a:extLst>
              <a:ext uri="{FF2B5EF4-FFF2-40B4-BE49-F238E27FC236}">
                <a16:creationId xmlns:a16="http://schemas.microsoft.com/office/drawing/2014/main" id="{6E66D4F9-B130-40BD-8E2E-5E6A7A3766F4}"/>
              </a:ext>
            </a:extLst>
          </p:cNvPr>
          <p:cNvSpPr>
            <a:spLocks noChangeArrowheads="1"/>
          </p:cNvSpPr>
          <p:nvPr/>
        </p:nvSpPr>
        <p:spPr bwMode="auto">
          <a:xfrm>
            <a:off x="2994025" y="2514600"/>
            <a:ext cx="1217613" cy="6477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endParaRPr lang="zh-CN" altLang="en-US">
              <a:latin typeface="Times New Roman" panose="02020603050405020304" pitchFamily="18" charset="0"/>
            </a:endParaRPr>
          </a:p>
        </p:txBody>
      </p:sp>
      <p:sp>
        <p:nvSpPr>
          <p:cNvPr id="33798" name="矩形 33797">
            <a:extLst>
              <a:ext uri="{FF2B5EF4-FFF2-40B4-BE49-F238E27FC236}">
                <a16:creationId xmlns:a16="http://schemas.microsoft.com/office/drawing/2014/main" id="{C183DDDB-4329-496B-BCFF-464680CC03E7}"/>
              </a:ext>
            </a:extLst>
          </p:cNvPr>
          <p:cNvSpPr>
            <a:spLocks noChangeArrowheads="1"/>
          </p:cNvSpPr>
          <p:nvPr/>
        </p:nvSpPr>
        <p:spPr bwMode="auto">
          <a:xfrm>
            <a:off x="2098675" y="3586163"/>
            <a:ext cx="1049338" cy="6477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endParaRPr lang="zh-CN" altLang="en-US">
              <a:latin typeface="Times New Roman" panose="02020603050405020304" pitchFamily="18" charset="0"/>
            </a:endParaRPr>
          </a:p>
        </p:txBody>
      </p:sp>
      <p:sp>
        <p:nvSpPr>
          <p:cNvPr id="33799" name="矩形 33798">
            <a:extLst>
              <a:ext uri="{FF2B5EF4-FFF2-40B4-BE49-F238E27FC236}">
                <a16:creationId xmlns:a16="http://schemas.microsoft.com/office/drawing/2014/main" id="{A2E7FE80-B566-42D1-B411-E9597CEAD1E1}"/>
              </a:ext>
            </a:extLst>
          </p:cNvPr>
          <p:cNvSpPr>
            <a:spLocks noChangeArrowheads="1"/>
          </p:cNvSpPr>
          <p:nvPr/>
        </p:nvSpPr>
        <p:spPr bwMode="auto">
          <a:xfrm>
            <a:off x="304800" y="4648200"/>
            <a:ext cx="1676400" cy="6477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endParaRPr lang="zh-CN" altLang="en-US">
              <a:latin typeface="Times New Roman" panose="02020603050405020304" pitchFamily="18" charset="0"/>
            </a:endParaRPr>
          </a:p>
        </p:txBody>
      </p:sp>
      <p:sp>
        <p:nvSpPr>
          <p:cNvPr id="33800" name="文本框 33799">
            <a:extLst>
              <a:ext uri="{FF2B5EF4-FFF2-40B4-BE49-F238E27FC236}">
                <a16:creationId xmlns:a16="http://schemas.microsoft.com/office/drawing/2014/main" id="{DF7786CE-3CC3-4C0C-B500-14F0D6890755}"/>
              </a:ext>
            </a:extLst>
          </p:cNvPr>
          <p:cNvSpPr txBox="1">
            <a:spLocks noChangeArrowheads="1"/>
          </p:cNvSpPr>
          <p:nvPr/>
        </p:nvSpPr>
        <p:spPr bwMode="auto">
          <a:xfrm>
            <a:off x="6443663" y="1412875"/>
            <a:ext cx="2479675" cy="64135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zh-CN" altLang="en-US" sz="3600" b="1">
                <a:solidFill>
                  <a:srgbClr val="6600CC"/>
                </a:solidFill>
                <a:latin typeface="Times New Roman" panose="02020603050405020304" pitchFamily="18" charset="0"/>
              </a:rPr>
              <a:t>修饰动词</a:t>
            </a:r>
          </a:p>
        </p:txBody>
      </p:sp>
      <p:sp>
        <p:nvSpPr>
          <p:cNvPr id="33801" name="文本框 33800">
            <a:extLst>
              <a:ext uri="{FF2B5EF4-FFF2-40B4-BE49-F238E27FC236}">
                <a16:creationId xmlns:a16="http://schemas.microsoft.com/office/drawing/2014/main" id="{1A1A979D-B7DC-4B2E-BB9A-3F51C32CEF96}"/>
              </a:ext>
            </a:extLst>
          </p:cNvPr>
          <p:cNvSpPr txBox="1">
            <a:spLocks noChangeArrowheads="1"/>
          </p:cNvSpPr>
          <p:nvPr/>
        </p:nvSpPr>
        <p:spPr bwMode="auto">
          <a:xfrm>
            <a:off x="5867400" y="3048000"/>
            <a:ext cx="3024188" cy="64135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zh-CN" altLang="en-US" sz="3600" b="1">
                <a:solidFill>
                  <a:srgbClr val="6600CC"/>
                </a:solidFill>
                <a:latin typeface="Times New Roman" panose="02020603050405020304" pitchFamily="18" charset="0"/>
              </a:rPr>
              <a:t>修饰形容词</a:t>
            </a:r>
          </a:p>
        </p:txBody>
      </p:sp>
      <p:sp>
        <p:nvSpPr>
          <p:cNvPr id="33802" name="文本框 33801">
            <a:extLst>
              <a:ext uri="{FF2B5EF4-FFF2-40B4-BE49-F238E27FC236}">
                <a16:creationId xmlns:a16="http://schemas.microsoft.com/office/drawing/2014/main" id="{CD8C7B67-63BC-4F88-AF51-B91B6D0C83D7}"/>
              </a:ext>
            </a:extLst>
          </p:cNvPr>
          <p:cNvSpPr txBox="1">
            <a:spLocks noChangeArrowheads="1"/>
          </p:cNvSpPr>
          <p:nvPr/>
        </p:nvSpPr>
        <p:spPr bwMode="auto">
          <a:xfrm>
            <a:off x="4953000" y="3962400"/>
            <a:ext cx="2479675" cy="64135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zh-CN" altLang="en-US" sz="3600" b="1">
                <a:solidFill>
                  <a:srgbClr val="6600CC"/>
                </a:solidFill>
                <a:latin typeface="Times New Roman" panose="02020603050405020304" pitchFamily="18" charset="0"/>
              </a:rPr>
              <a:t>修饰副词</a:t>
            </a:r>
          </a:p>
        </p:txBody>
      </p:sp>
      <p:sp>
        <p:nvSpPr>
          <p:cNvPr id="33803" name="文本框 33802">
            <a:extLst>
              <a:ext uri="{FF2B5EF4-FFF2-40B4-BE49-F238E27FC236}">
                <a16:creationId xmlns:a16="http://schemas.microsoft.com/office/drawing/2014/main" id="{D28DD8DE-FD5D-417C-BE4A-EA4DBDFB055A}"/>
              </a:ext>
            </a:extLst>
          </p:cNvPr>
          <p:cNvSpPr txBox="1">
            <a:spLocks noChangeArrowheads="1"/>
          </p:cNvSpPr>
          <p:nvPr/>
        </p:nvSpPr>
        <p:spPr bwMode="auto">
          <a:xfrm>
            <a:off x="4953000" y="5486400"/>
            <a:ext cx="3671888" cy="64135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zh-CN" altLang="en-US" sz="3600" b="1">
                <a:solidFill>
                  <a:srgbClr val="6600CC"/>
                </a:solidFill>
                <a:latin typeface="Times New Roman" panose="02020603050405020304" pitchFamily="18" charset="0"/>
              </a:rPr>
              <a:t>修饰整个句子</a:t>
            </a:r>
          </a:p>
        </p:txBody>
      </p:sp>
      <p:cxnSp>
        <p:nvCxnSpPr>
          <p:cNvPr id="3" name="直接连接符 2">
            <a:extLst>
              <a:ext uri="{FF2B5EF4-FFF2-40B4-BE49-F238E27FC236}">
                <a16:creationId xmlns:a16="http://schemas.microsoft.com/office/drawing/2014/main" id="{DD8DF492-1F42-4F24-A07A-D6DEFAB7578C}"/>
              </a:ext>
            </a:extLst>
          </p:cNvPr>
          <p:cNvCxnSpPr/>
          <p:nvPr/>
        </p:nvCxnSpPr>
        <p:spPr>
          <a:xfrm>
            <a:off x="2627313" y="1941513"/>
            <a:ext cx="855662" cy="0"/>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a16="http://schemas.microsoft.com/office/drawing/2014/main" id="{465ACE55-61C7-4B19-A6D1-89213B7FE3E0}"/>
              </a:ext>
            </a:extLst>
          </p:cNvPr>
          <p:cNvCxnSpPr/>
          <p:nvPr/>
        </p:nvCxnSpPr>
        <p:spPr>
          <a:xfrm>
            <a:off x="4284663" y="3048000"/>
            <a:ext cx="2003425" cy="20638"/>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2D5ACC2A-C8C7-4A18-B5AA-6C24272B3D16}"/>
              </a:ext>
            </a:extLst>
          </p:cNvPr>
          <p:cNvCxnSpPr/>
          <p:nvPr/>
        </p:nvCxnSpPr>
        <p:spPr>
          <a:xfrm>
            <a:off x="3097213" y="4175125"/>
            <a:ext cx="1114425" cy="12700"/>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8C73AB79-8329-41BD-BB0E-84FF4DC0C0D0}"/>
              </a:ext>
            </a:extLst>
          </p:cNvPr>
          <p:cNvCxnSpPr/>
          <p:nvPr/>
        </p:nvCxnSpPr>
        <p:spPr>
          <a:xfrm>
            <a:off x="2098675" y="5275263"/>
            <a:ext cx="5065713" cy="52387"/>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7" name="下弧形箭头 6">
            <a:extLst>
              <a:ext uri="{FF2B5EF4-FFF2-40B4-BE49-F238E27FC236}">
                <a16:creationId xmlns:a16="http://schemas.microsoft.com/office/drawing/2014/main" id="{F91DE49A-9733-4ED9-BB0B-2B9FB06253AB}"/>
              </a:ext>
            </a:extLst>
          </p:cNvPr>
          <p:cNvSpPr/>
          <p:nvPr/>
        </p:nvSpPr>
        <p:spPr>
          <a:xfrm flipH="1">
            <a:off x="3411538" y="1982788"/>
            <a:ext cx="1025525" cy="290512"/>
          </a:xfrm>
          <a:prstGeom prst="curvedUpArrow">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endParaRPr>
          </a:p>
        </p:txBody>
      </p:sp>
      <p:sp>
        <p:nvSpPr>
          <p:cNvPr id="9" name="下弧形箭头 8">
            <a:extLst>
              <a:ext uri="{FF2B5EF4-FFF2-40B4-BE49-F238E27FC236}">
                <a16:creationId xmlns:a16="http://schemas.microsoft.com/office/drawing/2014/main" id="{67F44FE3-9CCE-4FE8-971D-15DB475C8F3F}"/>
              </a:ext>
            </a:extLst>
          </p:cNvPr>
          <p:cNvSpPr/>
          <p:nvPr/>
        </p:nvSpPr>
        <p:spPr>
          <a:xfrm>
            <a:off x="4078288" y="3162300"/>
            <a:ext cx="1106487" cy="422275"/>
          </a:xfrm>
          <a:prstGeom prst="curvedUpArrow">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endParaRPr>
          </a:p>
        </p:txBody>
      </p:sp>
      <p:sp>
        <p:nvSpPr>
          <p:cNvPr id="10" name="下弧形箭头 9">
            <a:extLst>
              <a:ext uri="{FF2B5EF4-FFF2-40B4-BE49-F238E27FC236}">
                <a16:creationId xmlns:a16="http://schemas.microsoft.com/office/drawing/2014/main" id="{9EA02D2A-D747-4770-B63D-DC37AAFA5F48}"/>
              </a:ext>
            </a:extLst>
          </p:cNvPr>
          <p:cNvSpPr/>
          <p:nvPr/>
        </p:nvSpPr>
        <p:spPr>
          <a:xfrm>
            <a:off x="2998788" y="4233863"/>
            <a:ext cx="1106487" cy="422275"/>
          </a:xfrm>
          <a:prstGeom prst="curvedUpArrow">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endParaRPr>
          </a:p>
        </p:txBody>
      </p:sp>
      <p:sp>
        <p:nvSpPr>
          <p:cNvPr id="11" name="下弧形箭头 10">
            <a:extLst>
              <a:ext uri="{FF2B5EF4-FFF2-40B4-BE49-F238E27FC236}">
                <a16:creationId xmlns:a16="http://schemas.microsoft.com/office/drawing/2014/main" id="{ABAEE54F-3EDB-4F08-AC36-83DBA9A2154F}"/>
              </a:ext>
            </a:extLst>
          </p:cNvPr>
          <p:cNvSpPr/>
          <p:nvPr/>
        </p:nvSpPr>
        <p:spPr>
          <a:xfrm>
            <a:off x="1347788" y="5327650"/>
            <a:ext cx="2506662" cy="422275"/>
          </a:xfrm>
          <a:prstGeom prst="curvedUpArrow">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3796"/>
                                        </p:tgtEl>
                                        <p:attrNameLst>
                                          <p:attrName>style.visibility</p:attrName>
                                        </p:attrNameLst>
                                      </p:cBhvr>
                                      <p:to>
                                        <p:strVal val="visible"/>
                                      </p:to>
                                    </p:set>
                                    <p:animEffect transition="in" filter="wipe(down)">
                                      <p:cBhvr>
                                        <p:cTn id="7" dur="500"/>
                                        <p:tgtEl>
                                          <p:spTgt spid="337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33797"/>
                                        </p:tgtEl>
                                        <p:attrNameLst>
                                          <p:attrName>style.visibility</p:attrName>
                                        </p:attrNameLst>
                                      </p:cBhvr>
                                      <p:to>
                                        <p:strVal val="visible"/>
                                      </p:to>
                                    </p:set>
                                    <p:animEffect transition="in" filter="wipe(down)">
                                      <p:cBhvr>
                                        <p:cTn id="12" dur="500"/>
                                        <p:tgtEl>
                                          <p:spTgt spid="3379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33798"/>
                                        </p:tgtEl>
                                        <p:attrNameLst>
                                          <p:attrName>style.visibility</p:attrName>
                                        </p:attrNameLst>
                                      </p:cBhvr>
                                      <p:to>
                                        <p:strVal val="visible"/>
                                      </p:to>
                                    </p:set>
                                    <p:animEffect transition="in" filter="wipe(down)">
                                      <p:cBhvr>
                                        <p:cTn id="17" dur="500"/>
                                        <p:tgtEl>
                                          <p:spTgt spid="3379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33799"/>
                                        </p:tgtEl>
                                        <p:attrNameLst>
                                          <p:attrName>style.visibility</p:attrName>
                                        </p:attrNameLst>
                                      </p:cBhvr>
                                      <p:to>
                                        <p:strVal val="visible"/>
                                      </p:to>
                                    </p:set>
                                    <p:animEffect transition="in" filter="wipe(down)">
                                      <p:cBhvr>
                                        <p:cTn id="22" dur="500"/>
                                        <p:tgtEl>
                                          <p:spTgt spid="3379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7" presetClass="entr" presetSubtype="1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17" presetClass="entr" presetSubtype="1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33800"/>
                                        </p:tgtEl>
                                        <p:attrNameLst>
                                          <p:attrName>style.visibility</p:attrName>
                                        </p:attrNameLst>
                                      </p:cBhvr>
                                      <p:to>
                                        <p:strVal val="visible"/>
                                      </p:to>
                                    </p:set>
                                    <p:animEffect transition="in" filter="blinds(horizontal)">
                                      <p:cBhvr>
                                        <p:cTn id="39" dur="500"/>
                                        <p:tgtEl>
                                          <p:spTgt spid="33800"/>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7" presetClass="entr" presetSubtype="10" fill="hold" nodeType="click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33801"/>
                                        </p:tgtEl>
                                        <p:attrNameLst>
                                          <p:attrName>style.visibility</p:attrName>
                                        </p:attrNameLst>
                                      </p:cBhvr>
                                      <p:to>
                                        <p:strVal val="visible"/>
                                      </p:to>
                                    </p:set>
                                    <p:animEffect transition="in" filter="blinds(horizontal)">
                                      <p:cBhvr>
                                        <p:cTn id="54" dur="500"/>
                                        <p:tgtEl>
                                          <p:spTgt spid="33801"/>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7" presetClass="entr" presetSubtype="10" fill="hold" nodeType="click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500" fill="hold"/>
                                        <p:tgtEl>
                                          <p:spTgt spid="5"/>
                                        </p:tgtEl>
                                        <p:attrNameLst>
                                          <p:attrName>ppt_w</p:attrName>
                                        </p:attrNameLst>
                                      </p:cBhvr>
                                      <p:tavLst>
                                        <p:tav tm="0">
                                          <p:val>
                                            <p:fltVal val="0"/>
                                          </p:val>
                                        </p:tav>
                                        <p:tav tm="100000">
                                          <p:val>
                                            <p:strVal val="#ppt_w"/>
                                          </p:val>
                                        </p:tav>
                                      </p:tavLst>
                                    </p:anim>
                                    <p:anim calcmode="lin" valueType="num">
                                      <p:cBhvr>
                                        <p:cTn id="60" dur="500" fill="hold"/>
                                        <p:tgtEl>
                                          <p:spTgt spid="5"/>
                                        </p:tgtEl>
                                        <p:attrNameLst>
                                          <p:attrName>ppt_h</p:attrName>
                                        </p:attrNameLst>
                                      </p:cBhvr>
                                      <p:tavLst>
                                        <p:tav tm="0">
                                          <p:val>
                                            <p:strVal val="#ppt_h"/>
                                          </p:val>
                                        </p:tav>
                                        <p:tav tm="100000">
                                          <p:val>
                                            <p:strVal val="#ppt_h"/>
                                          </p:val>
                                        </p:tav>
                                      </p:tavLst>
                                    </p:anim>
                                  </p:childTnLst>
                                </p:cTn>
                              </p:par>
                              <p:par>
                                <p:cTn id="61" presetID="17" presetClass="entr" presetSubtype="10"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3" presetClass="entr" presetSubtype="10" fill="hold" grpId="0" nodeType="clickEffect">
                                  <p:stCondLst>
                                    <p:cond delay="0"/>
                                  </p:stCondLst>
                                  <p:childTnLst>
                                    <p:set>
                                      <p:cBhvr>
                                        <p:cTn id="68" dur="1" fill="hold">
                                          <p:stCondLst>
                                            <p:cond delay="0"/>
                                          </p:stCondLst>
                                        </p:cTn>
                                        <p:tgtEl>
                                          <p:spTgt spid="33802"/>
                                        </p:tgtEl>
                                        <p:attrNameLst>
                                          <p:attrName>style.visibility</p:attrName>
                                        </p:attrNameLst>
                                      </p:cBhvr>
                                      <p:to>
                                        <p:strVal val="visible"/>
                                      </p:to>
                                    </p:set>
                                    <p:animEffect transition="in" filter="blinds(horizontal)">
                                      <p:cBhvr>
                                        <p:cTn id="69" dur="500"/>
                                        <p:tgtEl>
                                          <p:spTgt spid="33802"/>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17" presetClass="entr" presetSubtype="10" fill="hold" nodeType="click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500" fill="hold"/>
                                        <p:tgtEl>
                                          <p:spTgt spid="6"/>
                                        </p:tgtEl>
                                        <p:attrNameLst>
                                          <p:attrName>ppt_w</p:attrName>
                                        </p:attrNameLst>
                                      </p:cBhvr>
                                      <p:tavLst>
                                        <p:tav tm="0">
                                          <p:val>
                                            <p:fltVal val="0"/>
                                          </p:val>
                                        </p:tav>
                                        <p:tav tm="100000">
                                          <p:val>
                                            <p:strVal val="#ppt_w"/>
                                          </p:val>
                                        </p:tav>
                                      </p:tavLst>
                                    </p:anim>
                                    <p:anim calcmode="lin" valueType="num">
                                      <p:cBhvr>
                                        <p:cTn id="75" dur="500" fill="hold"/>
                                        <p:tgtEl>
                                          <p:spTgt spid="6"/>
                                        </p:tgtEl>
                                        <p:attrNameLst>
                                          <p:attrName>ppt_h</p:attrName>
                                        </p:attrNameLst>
                                      </p:cBhvr>
                                      <p:tavLst>
                                        <p:tav tm="0">
                                          <p:val>
                                            <p:strVal val="#ppt_h"/>
                                          </p:val>
                                        </p:tav>
                                        <p:tav tm="100000">
                                          <p:val>
                                            <p:strVal val="#ppt_h"/>
                                          </p:val>
                                        </p:tav>
                                      </p:tavLst>
                                    </p:anim>
                                  </p:childTnLst>
                                </p:cTn>
                              </p:par>
                              <p:par>
                                <p:cTn id="76" presetID="17" presetClass="entr" presetSubtype="10"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fltVal val="0"/>
                                          </p:val>
                                        </p:tav>
                                        <p:tav tm="100000">
                                          <p:val>
                                            <p:strVal val="#ppt_w"/>
                                          </p:val>
                                        </p:tav>
                                      </p:tavLst>
                                    </p:anim>
                                    <p:anim calcmode="lin" valueType="num">
                                      <p:cBhvr>
                                        <p:cTn id="79"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3" presetClass="entr" presetSubtype="10" fill="hold" grpId="0" nodeType="clickEffect">
                                  <p:stCondLst>
                                    <p:cond delay="0"/>
                                  </p:stCondLst>
                                  <p:childTnLst>
                                    <p:set>
                                      <p:cBhvr>
                                        <p:cTn id="83" dur="1" fill="hold">
                                          <p:stCondLst>
                                            <p:cond delay="0"/>
                                          </p:stCondLst>
                                        </p:cTn>
                                        <p:tgtEl>
                                          <p:spTgt spid="33803"/>
                                        </p:tgtEl>
                                        <p:attrNameLst>
                                          <p:attrName>style.visibility</p:attrName>
                                        </p:attrNameLst>
                                      </p:cBhvr>
                                      <p:to>
                                        <p:strVal val="visible"/>
                                      </p:to>
                                    </p:set>
                                    <p:animEffect transition="in" filter="blinds(horizontal)">
                                      <p:cBhvr>
                                        <p:cTn id="84" dur="500"/>
                                        <p:tgtEl>
                                          <p:spTgt spid="338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0" grpId="0" bldLvl="0" animBg="1"/>
      <p:bldP spid="33801" grpId="0" bldLvl="0" animBg="1"/>
      <p:bldP spid="33802" grpId="0" bldLvl="0" animBg="1"/>
      <p:bldP spid="33803" grpId="0" bldLvl="0" animBg="1"/>
      <p:bldP spid="7" grpId="0" animBg="1"/>
      <p:bldP spid="9"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 Box 5">
            <a:extLst>
              <a:ext uri="{FF2B5EF4-FFF2-40B4-BE49-F238E27FC236}">
                <a16:creationId xmlns:a16="http://schemas.microsoft.com/office/drawing/2014/main" id="{3BED4257-0880-486F-83B6-155AC2059A1A}"/>
              </a:ext>
            </a:extLst>
          </p:cNvPr>
          <p:cNvSpPr>
            <a:spLocks noGrp="1" noChangeArrowheads="1"/>
          </p:cNvSpPr>
          <p:nvPr>
            <p:ph type="body" idx="4294967295"/>
          </p:nvPr>
        </p:nvSpPr>
        <p:spPr>
          <a:xfrm>
            <a:off x="431800" y="765175"/>
            <a:ext cx="7740650" cy="1008063"/>
          </a:xfrm>
        </p:spPr>
        <p:txBody>
          <a:bodyPr/>
          <a:lstStyle/>
          <a:p>
            <a:pPr>
              <a:spcBef>
                <a:spcPct val="0"/>
              </a:spcBef>
              <a:buFont typeface="Arial" panose="020B0604020202020204" pitchFamily="34" charset="0"/>
              <a:buNone/>
            </a:pPr>
            <a:r>
              <a:rPr lang="en-US" altLang="zh-CN" sz="2800"/>
              <a:t>   We can use adverbs to talk about how something happens or is done.</a:t>
            </a:r>
          </a:p>
        </p:txBody>
      </p:sp>
      <p:sp>
        <p:nvSpPr>
          <p:cNvPr id="16386" name="Rectangle 2">
            <a:extLst>
              <a:ext uri="{FF2B5EF4-FFF2-40B4-BE49-F238E27FC236}">
                <a16:creationId xmlns:a16="http://schemas.microsoft.com/office/drawing/2014/main" id="{398A7E15-FDD1-4236-B533-230AE91777C3}"/>
              </a:ext>
            </a:extLst>
          </p:cNvPr>
          <p:cNvSpPr txBox="1">
            <a:spLocks noChangeArrowheads="1"/>
          </p:cNvSpPr>
          <p:nvPr/>
        </p:nvSpPr>
        <p:spPr bwMode="auto">
          <a:xfrm>
            <a:off x="1836738" y="260350"/>
            <a:ext cx="6983412"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3200" b="1">
                <a:solidFill>
                  <a:srgbClr val="7030A0"/>
                </a:solidFill>
                <a:latin typeface="Times New Roman" panose="02020603050405020304" pitchFamily="18" charset="0"/>
              </a:rPr>
              <a:t>A   Using adverbs with verbs</a:t>
            </a:r>
          </a:p>
        </p:txBody>
      </p:sp>
      <p:sp>
        <p:nvSpPr>
          <p:cNvPr id="16387" name="Rectangle 3">
            <a:extLst>
              <a:ext uri="{FF2B5EF4-FFF2-40B4-BE49-F238E27FC236}">
                <a16:creationId xmlns:a16="http://schemas.microsoft.com/office/drawing/2014/main" id="{CF281287-CA6E-4938-90E4-A8A34753786F}"/>
              </a:ext>
            </a:extLst>
          </p:cNvPr>
          <p:cNvSpPr txBox="1">
            <a:spLocks noChangeArrowheads="1"/>
          </p:cNvSpPr>
          <p:nvPr/>
        </p:nvSpPr>
        <p:spPr bwMode="auto">
          <a:xfrm>
            <a:off x="1066800" y="1773238"/>
            <a:ext cx="6889750"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20000"/>
              </a:spcBef>
            </a:pPr>
            <a:r>
              <a:rPr lang="en-US" altLang="zh-CN" sz="2800">
                <a:latin typeface="Times New Roman" panose="02020603050405020304" pitchFamily="18" charset="0"/>
              </a:rPr>
              <a:t>The cat is </a:t>
            </a:r>
            <a:r>
              <a:rPr lang="en-US" altLang="zh-CN" sz="2800">
                <a:solidFill>
                  <a:srgbClr val="C00000"/>
                </a:solidFill>
                <a:latin typeface="Times New Roman" panose="02020603050405020304" pitchFamily="18" charset="0"/>
              </a:rPr>
              <a:t>sleeping peacefully</a:t>
            </a:r>
            <a:r>
              <a:rPr lang="en-US" altLang="zh-CN" sz="2800">
                <a:latin typeface="Times New Roman" panose="02020603050405020304" pitchFamily="18" charset="0"/>
              </a:rPr>
              <a:t>.                        </a:t>
            </a:r>
          </a:p>
          <a:p>
            <a:pPr>
              <a:spcBef>
                <a:spcPct val="20000"/>
              </a:spcBef>
            </a:pPr>
            <a:r>
              <a:rPr lang="en-US" altLang="zh-CN" sz="2800">
                <a:latin typeface="Times New Roman" panose="02020603050405020304" pitchFamily="18" charset="0"/>
              </a:rPr>
              <a:t>The girl is </a:t>
            </a:r>
            <a:r>
              <a:rPr lang="en-US" altLang="zh-CN" sz="2800">
                <a:solidFill>
                  <a:srgbClr val="C00000"/>
                </a:solidFill>
                <a:latin typeface="Times New Roman" panose="02020603050405020304" pitchFamily="18" charset="0"/>
              </a:rPr>
              <a:t>talking</a:t>
            </a:r>
            <a:r>
              <a:rPr lang="en-US" altLang="zh-CN" sz="2800">
                <a:latin typeface="Times New Roman" panose="02020603050405020304" pitchFamily="18" charset="0"/>
              </a:rPr>
              <a:t> with her mum </a:t>
            </a:r>
            <a:r>
              <a:rPr lang="en-US" altLang="zh-CN" sz="2800">
                <a:solidFill>
                  <a:srgbClr val="C00000"/>
                </a:solidFill>
                <a:latin typeface="Times New Roman" panose="02020603050405020304" pitchFamily="18" charset="0"/>
              </a:rPr>
              <a:t>happily</a:t>
            </a:r>
            <a:r>
              <a:rPr lang="en-US" altLang="zh-CN" sz="2800">
                <a:latin typeface="Times New Roman" panose="02020603050405020304" pitchFamily="18" charset="0"/>
              </a:rPr>
              <a:t>.</a:t>
            </a:r>
          </a:p>
        </p:txBody>
      </p:sp>
      <p:grpSp>
        <p:nvGrpSpPr>
          <p:cNvPr id="16388" name="Group 5">
            <a:extLst>
              <a:ext uri="{FF2B5EF4-FFF2-40B4-BE49-F238E27FC236}">
                <a16:creationId xmlns:a16="http://schemas.microsoft.com/office/drawing/2014/main" id="{9ADF3B82-A58B-482C-952A-E640599F24AD}"/>
              </a:ext>
            </a:extLst>
          </p:cNvPr>
          <p:cNvGrpSpPr>
            <a:grpSpLocks/>
          </p:cNvGrpSpPr>
          <p:nvPr/>
        </p:nvGrpSpPr>
        <p:grpSpPr bwMode="auto">
          <a:xfrm>
            <a:off x="1057275" y="1755775"/>
            <a:ext cx="6769100" cy="898525"/>
            <a:chOff x="0" y="0"/>
            <a:chExt cx="8136904" cy="1440160"/>
          </a:xfrm>
        </p:grpSpPr>
        <p:cxnSp>
          <p:nvCxnSpPr>
            <p:cNvPr id="16389" name="直接连接符 10">
              <a:extLst>
                <a:ext uri="{FF2B5EF4-FFF2-40B4-BE49-F238E27FC236}">
                  <a16:creationId xmlns:a16="http://schemas.microsoft.com/office/drawing/2014/main" id="{CEE77F34-F1ED-4BCC-8619-EAC74B81E297}"/>
                </a:ext>
              </a:extLst>
            </p:cNvPr>
            <p:cNvCxnSpPr>
              <a:cxnSpLocks noChangeShapeType="1"/>
            </p:cNvCxnSpPr>
            <p:nvPr/>
          </p:nvCxnSpPr>
          <p:spPr bwMode="auto">
            <a:xfrm>
              <a:off x="0" y="9527"/>
              <a:ext cx="0" cy="1430633"/>
            </a:xfrm>
            <a:prstGeom prst="line">
              <a:avLst/>
            </a:prstGeom>
            <a:noFill/>
            <a:ln w="76200">
              <a:solidFill>
                <a:srgbClr val="C00000"/>
              </a:solidFill>
              <a:round/>
              <a:headEnd/>
              <a:tailEnd/>
            </a:ln>
            <a:extLst>
              <a:ext uri="{909E8E84-426E-40DD-AFC4-6F175D3DCCD1}">
                <a14:hiddenFill xmlns:a14="http://schemas.microsoft.com/office/drawing/2010/main">
                  <a:noFill/>
                </a14:hiddenFill>
              </a:ext>
            </a:extLst>
          </p:spPr>
        </p:cxnSp>
        <p:cxnSp>
          <p:nvCxnSpPr>
            <p:cNvPr id="16390" name="直接连接符 11">
              <a:extLst>
                <a:ext uri="{FF2B5EF4-FFF2-40B4-BE49-F238E27FC236}">
                  <a16:creationId xmlns:a16="http://schemas.microsoft.com/office/drawing/2014/main" id="{E41E935A-9EB0-4E9B-AFB0-329B26BF472A}"/>
                </a:ext>
              </a:extLst>
            </p:cNvPr>
            <p:cNvCxnSpPr>
              <a:cxnSpLocks noChangeShapeType="1"/>
            </p:cNvCxnSpPr>
            <p:nvPr/>
          </p:nvCxnSpPr>
          <p:spPr bwMode="auto">
            <a:xfrm>
              <a:off x="8136904" y="0"/>
              <a:ext cx="0" cy="1440160"/>
            </a:xfrm>
            <a:prstGeom prst="line">
              <a:avLst/>
            </a:prstGeom>
            <a:noFill/>
            <a:ln w="76200">
              <a:solidFill>
                <a:srgbClr val="C00000"/>
              </a:solidFill>
              <a:round/>
              <a:headEnd/>
              <a:tailEnd/>
            </a:ln>
            <a:extLst>
              <a:ext uri="{909E8E84-426E-40DD-AFC4-6F175D3DCCD1}">
                <a14:hiddenFill xmlns:a14="http://schemas.microsoft.com/office/drawing/2010/main">
                  <a:noFill/>
                </a14:hiddenFill>
              </a:ext>
            </a:extLst>
          </p:spPr>
        </p:cxnSp>
      </p:grpSp>
      <p:grpSp>
        <p:nvGrpSpPr>
          <p:cNvPr id="16391" name="Group 8">
            <a:extLst>
              <a:ext uri="{FF2B5EF4-FFF2-40B4-BE49-F238E27FC236}">
                <a16:creationId xmlns:a16="http://schemas.microsoft.com/office/drawing/2014/main" id="{F155794B-2A20-4A5F-860E-8EF1A7581353}"/>
              </a:ext>
            </a:extLst>
          </p:cNvPr>
          <p:cNvGrpSpPr>
            <a:grpSpLocks/>
          </p:cNvGrpSpPr>
          <p:nvPr/>
        </p:nvGrpSpPr>
        <p:grpSpPr bwMode="auto">
          <a:xfrm>
            <a:off x="406400" y="5084763"/>
            <a:ext cx="8424863" cy="1446212"/>
            <a:chOff x="0" y="0"/>
            <a:chExt cx="8424936" cy="1863638"/>
          </a:xfrm>
        </p:grpSpPr>
        <p:sp>
          <p:nvSpPr>
            <p:cNvPr id="16392" name="同侧圆角矩形 16">
              <a:extLst>
                <a:ext uri="{FF2B5EF4-FFF2-40B4-BE49-F238E27FC236}">
                  <a16:creationId xmlns:a16="http://schemas.microsoft.com/office/drawing/2014/main" id="{31D43E9A-C002-4293-8C5C-9F158069FA32}"/>
                </a:ext>
              </a:extLst>
            </p:cNvPr>
            <p:cNvSpPr>
              <a:spLocks noChangeArrowheads="1"/>
            </p:cNvSpPr>
            <p:nvPr/>
          </p:nvSpPr>
          <p:spPr bwMode="auto">
            <a:xfrm>
              <a:off x="271465" y="0"/>
              <a:ext cx="2447946" cy="707814"/>
            </a:xfrm>
            <a:custGeom>
              <a:avLst/>
              <a:gdLst>
                <a:gd name="T0" fmla="*/ 117971 w 2447946"/>
                <a:gd name="T1" fmla="*/ 0 h 707814"/>
                <a:gd name="T2" fmla="*/ 2329975 w 2447946"/>
                <a:gd name="T3" fmla="*/ 0 h 707814"/>
                <a:gd name="T4" fmla="*/ 2447946 w 2447946"/>
                <a:gd name="T5" fmla="*/ 117971 h 707814"/>
                <a:gd name="T6" fmla="*/ 2447946 w 2447946"/>
                <a:gd name="T7" fmla="*/ 707814 h 707814"/>
                <a:gd name="T8" fmla="*/ 0 w 2447946"/>
                <a:gd name="T9" fmla="*/ 707814 h 707814"/>
                <a:gd name="T10" fmla="*/ 0 w 2447946"/>
                <a:gd name="T11" fmla="*/ 117971 h 707814"/>
                <a:gd name="T12" fmla="*/ 117971 w 2447946"/>
                <a:gd name="T13" fmla="*/ 0 h 707814"/>
              </a:gdLst>
              <a:ahLst/>
              <a:cxnLst>
                <a:cxn ang="0">
                  <a:pos x="T0" y="T1"/>
                </a:cxn>
                <a:cxn ang="0">
                  <a:pos x="T2" y="T3"/>
                </a:cxn>
                <a:cxn ang="0">
                  <a:pos x="T4" y="T5"/>
                </a:cxn>
                <a:cxn ang="0">
                  <a:pos x="T6" y="T7"/>
                </a:cxn>
                <a:cxn ang="0">
                  <a:pos x="T8" y="T9"/>
                </a:cxn>
                <a:cxn ang="0">
                  <a:pos x="T10" y="T11"/>
                </a:cxn>
                <a:cxn ang="0">
                  <a:pos x="T12" y="T13"/>
                </a:cxn>
              </a:cxnLst>
              <a:rect l="0" t="0" r="r" b="b"/>
              <a:pathLst>
                <a:path w="2447946" h="707814">
                  <a:moveTo>
                    <a:pt x="117971" y="0"/>
                  </a:moveTo>
                  <a:lnTo>
                    <a:pt x="2329975" y="0"/>
                  </a:lnTo>
                  <a:cubicBezTo>
                    <a:pt x="2395129" y="0"/>
                    <a:pt x="2447946" y="52817"/>
                    <a:pt x="2447946" y="117971"/>
                  </a:cubicBezTo>
                  <a:lnTo>
                    <a:pt x="2447946" y="707814"/>
                  </a:lnTo>
                  <a:lnTo>
                    <a:pt x="0" y="707814"/>
                  </a:lnTo>
                  <a:lnTo>
                    <a:pt x="0" y="117971"/>
                  </a:lnTo>
                  <a:cubicBezTo>
                    <a:pt x="0" y="52817"/>
                    <a:pt x="52817" y="0"/>
                    <a:pt x="117971" y="0"/>
                  </a:cubicBezTo>
                  <a:close/>
                </a:path>
              </a:pathLst>
            </a:custGeom>
            <a:solidFill>
              <a:srgbClr val="F2DCDB"/>
            </a:solidFill>
            <a:ln w="25400">
              <a:solidFill>
                <a:srgbClr val="C00000"/>
              </a:solidFill>
              <a:round/>
              <a:headEnd/>
              <a:tailE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6393" name="圆角矩形 17">
              <a:extLst>
                <a:ext uri="{FF2B5EF4-FFF2-40B4-BE49-F238E27FC236}">
                  <a16:creationId xmlns:a16="http://schemas.microsoft.com/office/drawing/2014/main" id="{F5D1BD9A-81DD-4BE8-8B0C-8791B87FCF7D}"/>
                </a:ext>
              </a:extLst>
            </p:cNvPr>
            <p:cNvSpPr>
              <a:spLocks noChangeArrowheads="1"/>
            </p:cNvSpPr>
            <p:nvPr/>
          </p:nvSpPr>
          <p:spPr bwMode="auto">
            <a:xfrm>
              <a:off x="0" y="488924"/>
              <a:ext cx="8424936" cy="1374714"/>
            </a:xfrm>
            <a:prstGeom prst="roundRect">
              <a:avLst>
                <a:gd name="adj" fmla="val 16667"/>
              </a:avLst>
            </a:prstGeom>
            <a:solidFill>
              <a:schemeClr val="bg1"/>
            </a:solidFill>
            <a:ln w="25400">
              <a:solidFill>
                <a:srgbClr val="C00000"/>
              </a:solidFill>
              <a:round/>
              <a:headEnd/>
              <a:tailEnd/>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solidFill>
                  <a:srgbClr val="FFFFFF"/>
                </a:solidFill>
                <a:latin typeface="Times New Roman" panose="02020603050405020304" pitchFamily="18" charset="0"/>
              </a:endParaRPr>
            </a:p>
          </p:txBody>
        </p:sp>
      </p:grpSp>
      <p:sp>
        <p:nvSpPr>
          <p:cNvPr id="16394" name="Rectangle 2">
            <a:extLst>
              <a:ext uri="{FF2B5EF4-FFF2-40B4-BE49-F238E27FC236}">
                <a16:creationId xmlns:a16="http://schemas.microsoft.com/office/drawing/2014/main" id="{C5CD2FA4-C800-4F8E-B066-AF50CEC3390D}"/>
              </a:ext>
            </a:extLst>
          </p:cNvPr>
          <p:cNvSpPr txBox="1">
            <a:spLocks noChangeArrowheads="1"/>
          </p:cNvSpPr>
          <p:nvPr/>
        </p:nvSpPr>
        <p:spPr bwMode="auto">
          <a:xfrm>
            <a:off x="620713" y="5067300"/>
            <a:ext cx="25923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400" b="1" i="1">
                <a:solidFill>
                  <a:srgbClr val="3333CC"/>
                </a:solidFill>
                <a:latin typeface="Times New Roman" panose="02020603050405020304" pitchFamily="18" charset="0"/>
              </a:rPr>
              <a:t>Work out the rule</a:t>
            </a:r>
          </a:p>
        </p:txBody>
      </p:sp>
      <p:sp>
        <p:nvSpPr>
          <p:cNvPr id="16395" name="Text Box 3">
            <a:extLst>
              <a:ext uri="{FF2B5EF4-FFF2-40B4-BE49-F238E27FC236}">
                <a16:creationId xmlns:a16="http://schemas.microsoft.com/office/drawing/2014/main" id="{C88130DB-0A18-4A7D-A343-ABC836171A6F}"/>
              </a:ext>
            </a:extLst>
          </p:cNvPr>
          <p:cNvSpPr txBox="1">
            <a:spLocks noChangeArrowheads="1"/>
          </p:cNvSpPr>
          <p:nvPr/>
        </p:nvSpPr>
        <p:spPr bwMode="auto">
          <a:xfrm>
            <a:off x="652463" y="5538788"/>
            <a:ext cx="79311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latin typeface="Times New Roman" panose="02020603050405020304" pitchFamily="18" charset="0"/>
              </a:rPr>
              <a:t>We usually put the adverb (after/before) the main verb or the object.</a:t>
            </a:r>
          </a:p>
        </p:txBody>
      </p:sp>
      <p:sp>
        <p:nvSpPr>
          <p:cNvPr id="4109" name="椭圆 20">
            <a:extLst>
              <a:ext uri="{FF2B5EF4-FFF2-40B4-BE49-F238E27FC236}">
                <a16:creationId xmlns:a16="http://schemas.microsoft.com/office/drawing/2014/main" id="{8D0E472F-E552-4DEB-A594-132ABF547DB5}"/>
              </a:ext>
            </a:extLst>
          </p:cNvPr>
          <p:cNvSpPr>
            <a:spLocks noChangeArrowheads="1"/>
          </p:cNvSpPr>
          <p:nvPr/>
        </p:nvSpPr>
        <p:spPr bwMode="auto">
          <a:xfrm>
            <a:off x="3995738" y="5516563"/>
            <a:ext cx="776287" cy="468312"/>
          </a:xfrm>
          <a:prstGeom prst="ellipse">
            <a:avLst/>
          </a:prstGeom>
          <a:noFill/>
          <a:ln w="25400">
            <a:solidFill>
              <a:srgbClr val="C00000"/>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solidFill>
                <a:srgbClr val="000000"/>
              </a:solidFill>
              <a:latin typeface="Times New Roman" panose="02020603050405020304" pitchFamily="18" charset="0"/>
            </a:endParaRPr>
          </a:p>
        </p:txBody>
      </p:sp>
      <p:pic>
        <p:nvPicPr>
          <p:cNvPr id="16397" name="Picture 14">
            <a:extLst>
              <a:ext uri="{FF2B5EF4-FFF2-40B4-BE49-F238E27FC236}">
                <a16:creationId xmlns:a16="http://schemas.microsoft.com/office/drawing/2014/main" id="{60B0D2C2-0BF1-4E51-A5F1-76C1013E4F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2708275"/>
            <a:ext cx="2871787"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8" name="AutoShape 15">
            <a:extLst>
              <a:ext uri="{FF2B5EF4-FFF2-40B4-BE49-F238E27FC236}">
                <a16:creationId xmlns:a16="http://schemas.microsoft.com/office/drawing/2014/main" id="{A37F3797-BD04-45E2-A87D-04BC854C1204}"/>
              </a:ext>
            </a:extLst>
          </p:cNvPr>
          <p:cNvSpPr>
            <a:spLocks noChangeArrowheads="1"/>
          </p:cNvSpPr>
          <p:nvPr/>
        </p:nvSpPr>
        <p:spPr bwMode="auto">
          <a:xfrm>
            <a:off x="3924300" y="2852738"/>
            <a:ext cx="4248150" cy="1296987"/>
          </a:xfrm>
          <a:prstGeom prst="wedgeRoundRectCallout">
            <a:avLst>
              <a:gd name="adj1" fmla="val -43750"/>
              <a:gd name="adj2" fmla="val 70000"/>
              <a:gd name="adj3" fmla="val 16667"/>
            </a:avLst>
          </a:prstGeom>
          <a:solidFill>
            <a:schemeClr val="bg1"/>
          </a:solidFill>
          <a:ln w="28575">
            <a:solidFill>
              <a:schemeClr val="tx2"/>
            </a:solid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200">
                <a:latin typeface="Times New Roman" panose="02020603050405020304" pitchFamily="18" charset="0"/>
              </a:rPr>
              <a:t>A dog </a:t>
            </a:r>
            <a:r>
              <a:rPr lang="en-US" altLang="zh-CN" sz="2200" b="1">
                <a:latin typeface="Times New Roman" panose="02020603050405020304" pitchFamily="18" charset="0"/>
              </a:rPr>
              <a:t>will love </a:t>
            </a:r>
            <a:r>
              <a:rPr lang="en-US" altLang="zh-CN" sz="2200">
                <a:latin typeface="Times New Roman" panose="02020603050405020304" pitchFamily="18" charset="0"/>
              </a:rPr>
              <a:t>you </a:t>
            </a:r>
            <a:r>
              <a:rPr lang="en-US" altLang="zh-CN" sz="2200" b="1">
                <a:latin typeface="Times New Roman" panose="02020603050405020304" pitchFamily="18" charset="0"/>
              </a:rPr>
              <a:t>faithfully </a:t>
            </a:r>
            <a:r>
              <a:rPr lang="en-US" altLang="zh-CN" sz="2200">
                <a:latin typeface="Times New Roman" panose="02020603050405020304" pitchFamily="18" charset="0"/>
              </a:rPr>
              <a:t>and bring you lots of happiness for many years.</a:t>
            </a:r>
            <a:endParaRPr lang="zh-CN" altLang="en-US" sz="2200">
              <a:latin typeface="Times New Roman" panose="02020603050405020304" pitchFamily="18" charset="0"/>
            </a:endParaRPr>
          </a:p>
        </p:txBody>
      </p:sp>
      <p:sp>
        <p:nvSpPr>
          <p:cNvPr id="16399" name="TextBox 1">
            <a:extLst>
              <a:ext uri="{FF2B5EF4-FFF2-40B4-BE49-F238E27FC236}">
                <a16:creationId xmlns:a16="http://schemas.microsoft.com/office/drawing/2014/main" id="{A059F70E-2AA5-4935-996F-8B7F1163BD86}"/>
              </a:ext>
            </a:extLst>
          </p:cNvPr>
          <p:cNvSpPr txBox="1">
            <a:spLocks noChangeArrowheads="1"/>
          </p:cNvSpPr>
          <p:nvPr/>
        </p:nvSpPr>
        <p:spPr bwMode="auto">
          <a:xfrm>
            <a:off x="4211638" y="4581525"/>
            <a:ext cx="29527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olidFill>
                  <a:srgbClr val="0070C0"/>
                </a:solidFill>
              </a:rPr>
              <a:t>副词通常在主要动词</a:t>
            </a:r>
            <a:endParaRPr lang="en-US" altLang="zh-CN" sz="2400">
              <a:solidFill>
                <a:srgbClr val="0070C0"/>
              </a:solidFill>
            </a:endParaRPr>
          </a:p>
          <a:p>
            <a:r>
              <a:rPr lang="zh-CN" altLang="en-US" sz="2400">
                <a:solidFill>
                  <a:srgbClr val="0070C0"/>
                </a:solidFill>
              </a:rPr>
              <a:t>或宾语的后面</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09"/>
                                        </p:tgtEl>
                                        <p:attrNameLst>
                                          <p:attrName>style.visibility</p:attrName>
                                        </p:attrNameLst>
                                      </p:cBhvr>
                                      <p:to>
                                        <p:strVal val="visible"/>
                                      </p:to>
                                    </p:set>
                                    <p:animEffect transition="in" filter="fade">
                                      <p:cBhvr>
                                        <p:cTn id="7" dur="500"/>
                                        <p:tgtEl>
                                          <p:spTgt spid="4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a:extLst>
              <a:ext uri="{FF2B5EF4-FFF2-40B4-BE49-F238E27FC236}">
                <a16:creationId xmlns:a16="http://schemas.microsoft.com/office/drawing/2014/main" id="{52E08DB3-6B50-4AE9-9442-7BB76F256C90}"/>
              </a:ext>
            </a:extLst>
          </p:cNvPr>
          <p:cNvSpPr>
            <a:spLocks noGrp="1" noChangeArrowheads="1"/>
          </p:cNvSpPr>
          <p:nvPr>
            <p:ph type="title" idx="4294967295"/>
          </p:nvPr>
        </p:nvSpPr>
        <p:spPr>
          <a:xfrm>
            <a:off x="395288" y="981075"/>
            <a:ext cx="8353425" cy="477838"/>
          </a:xfrm>
        </p:spPr>
        <p:txBody>
          <a:bodyPr>
            <a:spAutoFit/>
          </a:bodyPr>
          <a:lstStyle/>
          <a:p>
            <a:r>
              <a:rPr lang="en-US" altLang="zh-CN" sz="2800" b="1"/>
              <a:t>Many adverbs are formed by adding </a:t>
            </a:r>
            <a:r>
              <a:rPr lang="en-US" altLang="zh-CN" sz="2800" b="1" i="1"/>
              <a:t>–ly</a:t>
            </a:r>
            <a:r>
              <a:rPr lang="en-US" altLang="zh-CN" sz="2800" b="1"/>
              <a:t> to adjectives:</a:t>
            </a:r>
          </a:p>
        </p:txBody>
      </p:sp>
      <p:graphicFrame>
        <p:nvGraphicFramePr>
          <p:cNvPr id="5124" name="Group 4">
            <a:extLst>
              <a:ext uri="{FF2B5EF4-FFF2-40B4-BE49-F238E27FC236}">
                <a16:creationId xmlns:a16="http://schemas.microsoft.com/office/drawing/2014/main" id="{1C459767-1B24-4D4B-B9FC-18B03857E1E5}"/>
              </a:ext>
            </a:extLst>
          </p:cNvPr>
          <p:cNvGraphicFramePr>
            <a:graphicFrameLocks noGrp="1"/>
          </p:cNvGraphicFramePr>
          <p:nvPr/>
        </p:nvGraphicFramePr>
        <p:xfrm>
          <a:off x="534988" y="1735138"/>
          <a:ext cx="7997825" cy="3505433"/>
        </p:xfrm>
        <a:graphic>
          <a:graphicData uri="http://schemas.openxmlformats.org/drawingml/2006/table">
            <a:tbl>
              <a:tblPr/>
              <a:tblGrid>
                <a:gridCol w="3821112">
                  <a:extLst>
                    <a:ext uri="{9D8B030D-6E8A-4147-A177-3AD203B41FA5}">
                      <a16:colId xmlns:a16="http://schemas.microsoft.com/office/drawing/2014/main" val="20000"/>
                    </a:ext>
                  </a:extLst>
                </a:gridCol>
                <a:gridCol w="1868488">
                  <a:extLst>
                    <a:ext uri="{9D8B030D-6E8A-4147-A177-3AD203B41FA5}">
                      <a16:colId xmlns:a16="http://schemas.microsoft.com/office/drawing/2014/main" val="20001"/>
                    </a:ext>
                  </a:extLst>
                </a:gridCol>
                <a:gridCol w="2308225">
                  <a:extLst>
                    <a:ext uri="{9D8B030D-6E8A-4147-A177-3AD203B41FA5}">
                      <a16:colId xmlns:a16="http://schemas.microsoft.com/office/drawing/2014/main" val="20002"/>
                    </a:ext>
                  </a:extLst>
                </a:gridCol>
              </a:tblGrid>
              <a:tr h="579385">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1" i="0" u="none" strike="noStrike" cap="none" normalizeH="0" baseline="0" dirty="0">
                          <a:ln>
                            <a:noFill/>
                          </a:ln>
                          <a:solidFill>
                            <a:srgbClr val="FFFFFF"/>
                          </a:solidFill>
                          <a:effectLst/>
                          <a:latin typeface="Times New Roman" panose="02020603050405020304" pitchFamily="18" charset="0"/>
                          <a:ea typeface="宋体" panose="02010600030101010101" pitchFamily="2" charset="-122"/>
                          <a:cs typeface="Times New Roman" panose="02020603050405020304" pitchFamily="18" charset="0"/>
                        </a:rPr>
                        <a:t>Adjectives</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1" i="0" u="none" strike="noStrike" cap="none" normalizeH="0" baseline="0">
                          <a:ln>
                            <a:noFill/>
                          </a:ln>
                          <a:solidFill>
                            <a:srgbClr val="FFFFFF"/>
                          </a:solidFill>
                          <a:effectLst/>
                          <a:latin typeface="Times New Roman" panose="02020603050405020304" pitchFamily="18" charset="0"/>
                          <a:ea typeface="宋体" panose="02010600030101010101" pitchFamily="2" charset="-122"/>
                          <a:cs typeface="Times New Roman" panose="02020603050405020304" pitchFamily="18" charset="0"/>
                        </a:rPr>
                        <a:t>Changes</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1" i="0" u="none" strike="noStrike" cap="none" normalizeH="0" baseline="0">
                          <a:ln>
                            <a:noFill/>
                          </a:ln>
                          <a:solidFill>
                            <a:srgbClr val="FFFFFF"/>
                          </a:solidFill>
                          <a:effectLst/>
                          <a:latin typeface="Times New Roman" panose="02020603050405020304" pitchFamily="18" charset="0"/>
                          <a:ea typeface="宋体" panose="02010600030101010101" pitchFamily="2" charset="-122"/>
                          <a:cs typeface="Times New Roman" panose="02020603050405020304" pitchFamily="18" charset="0"/>
                        </a:rPr>
                        <a:t>Examples</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0"/>
                  </a:ext>
                </a:extLst>
              </a:tr>
              <a:tr h="944794">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Most adjectives</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+ly</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quick---quickly</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01"/>
                  </a:ext>
                </a:extLst>
              </a:tr>
              <a:tr h="518113">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Adjectives ending in –y</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y + ily</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easy---easily</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extLst>
                  <a:ext uri="{0D108BD9-81ED-4DB2-BD59-A6C34878D82A}">
                    <a16:rowId xmlns:a16="http://schemas.microsoft.com/office/drawing/2014/main" val="10002"/>
                  </a:ext>
                </a:extLst>
              </a:tr>
              <a:tr h="944794">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Adjectives ending in a consonant + -le</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e + y</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simple---simply</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03"/>
                  </a:ext>
                </a:extLst>
              </a:tr>
              <a:tr h="518113">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Adjectives ending in -ll</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y</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full---fully</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extLst>
                  <a:ext uri="{0D108BD9-81ED-4DB2-BD59-A6C34878D82A}">
                    <a16:rowId xmlns:a16="http://schemas.microsoft.com/office/drawing/2014/main" val="10004"/>
                  </a:ext>
                </a:extLst>
              </a:tr>
            </a:tbl>
          </a:graphicData>
        </a:graphic>
      </p:graphicFrame>
      <p:sp>
        <p:nvSpPr>
          <p:cNvPr id="17436" name="Line 30">
            <a:extLst>
              <a:ext uri="{FF2B5EF4-FFF2-40B4-BE49-F238E27FC236}">
                <a16:creationId xmlns:a16="http://schemas.microsoft.com/office/drawing/2014/main" id="{A4781CE1-34C5-4385-9A66-4CD537446E99}"/>
              </a:ext>
            </a:extLst>
          </p:cNvPr>
          <p:cNvSpPr>
            <a:spLocks noChangeShapeType="1"/>
          </p:cNvSpPr>
          <p:nvPr/>
        </p:nvSpPr>
        <p:spPr bwMode="auto">
          <a:xfrm>
            <a:off x="4427538" y="3571875"/>
            <a:ext cx="288925" cy="1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7437" name="Line 31">
            <a:extLst>
              <a:ext uri="{FF2B5EF4-FFF2-40B4-BE49-F238E27FC236}">
                <a16:creationId xmlns:a16="http://schemas.microsoft.com/office/drawing/2014/main" id="{D450E174-F0E1-4134-BC50-54A20987DE42}"/>
              </a:ext>
            </a:extLst>
          </p:cNvPr>
          <p:cNvSpPr>
            <a:spLocks noChangeShapeType="1"/>
          </p:cNvSpPr>
          <p:nvPr/>
        </p:nvSpPr>
        <p:spPr bwMode="auto">
          <a:xfrm>
            <a:off x="4357688" y="4076700"/>
            <a:ext cx="2873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占位符 8193">
            <a:extLst>
              <a:ext uri="{FF2B5EF4-FFF2-40B4-BE49-F238E27FC236}">
                <a16:creationId xmlns:a16="http://schemas.microsoft.com/office/drawing/2014/main" id="{75519772-CFF0-4DEC-8BA0-CD5B1BA4FCEB}"/>
              </a:ext>
            </a:extLst>
          </p:cNvPr>
          <p:cNvSpPr>
            <a:spLocks noGrp="1" noChangeArrowheads="1"/>
          </p:cNvSpPr>
          <p:nvPr>
            <p:ph type="body" sz="half" idx="1"/>
          </p:nvPr>
        </p:nvSpPr>
        <p:spPr>
          <a:xfrm>
            <a:off x="395288" y="746125"/>
            <a:ext cx="8424862" cy="954088"/>
          </a:xfrm>
        </p:spPr>
        <p:txBody>
          <a:bodyPr>
            <a:spAutoFit/>
          </a:bodyPr>
          <a:lstStyle/>
          <a:p>
            <a:pPr>
              <a:lnSpc>
                <a:spcPct val="90000"/>
              </a:lnSpc>
              <a:buFont typeface="Arial" panose="020B0604020202020204" pitchFamily="34" charset="0"/>
              <a:buNone/>
            </a:pPr>
            <a:r>
              <a:rPr lang="en-US" altLang="zh-CN" sz="2800"/>
              <a:t>1.</a:t>
            </a:r>
            <a:r>
              <a:rPr lang="zh-CN" altLang="en-US" sz="2800"/>
              <a:t>许多副词是由形容词加-</a:t>
            </a:r>
            <a:r>
              <a:rPr lang="en-US" altLang="zh-CN" sz="2800"/>
              <a:t>ly </a:t>
            </a:r>
            <a:r>
              <a:rPr lang="zh-CN" altLang="en-US" sz="2800"/>
              <a:t>构成的。</a:t>
            </a:r>
            <a:endParaRPr lang="en-US" altLang="zh-CN" sz="2800"/>
          </a:p>
          <a:p>
            <a:pPr>
              <a:lnSpc>
                <a:spcPct val="90000"/>
              </a:lnSpc>
              <a:buFont typeface="Arial" panose="020B0604020202020204" pitchFamily="34" charset="0"/>
              <a:buNone/>
            </a:pPr>
            <a:r>
              <a:rPr lang="zh-CN" altLang="en-US" sz="2800"/>
              <a:t>形容词变副词的一般规律如下表</a:t>
            </a:r>
            <a:r>
              <a:rPr lang="en-US" altLang="zh-CN" sz="2800"/>
              <a:t>:</a:t>
            </a:r>
          </a:p>
        </p:txBody>
      </p:sp>
      <p:graphicFrame>
        <p:nvGraphicFramePr>
          <p:cNvPr id="8195" name="内容占位符 8194">
            <a:extLst>
              <a:ext uri="{FF2B5EF4-FFF2-40B4-BE49-F238E27FC236}">
                <a16:creationId xmlns:a16="http://schemas.microsoft.com/office/drawing/2014/main" id="{5B806ED7-0218-433E-A407-900200B1E737}"/>
              </a:ext>
            </a:extLst>
          </p:cNvPr>
          <p:cNvGraphicFramePr>
            <a:graphicFrameLocks noGrp="1"/>
          </p:cNvGraphicFramePr>
          <p:nvPr>
            <p:ph sz="half" idx="1"/>
          </p:nvPr>
        </p:nvGraphicFramePr>
        <p:xfrm>
          <a:off x="538163" y="1824038"/>
          <a:ext cx="8137525" cy="4556276"/>
        </p:xfrm>
        <a:graphic>
          <a:graphicData uri="http://schemas.openxmlformats.org/drawingml/2006/table">
            <a:tbl>
              <a:tblPr/>
              <a:tblGrid>
                <a:gridCol w="3745805">
                  <a:extLst>
                    <a:ext uri="{9D8B030D-6E8A-4147-A177-3AD203B41FA5}">
                      <a16:colId xmlns:a16="http://schemas.microsoft.com/office/drawing/2014/main" val="20000"/>
                    </a:ext>
                  </a:extLst>
                </a:gridCol>
                <a:gridCol w="2088258">
                  <a:extLst>
                    <a:ext uri="{9D8B030D-6E8A-4147-A177-3AD203B41FA5}">
                      <a16:colId xmlns:a16="http://schemas.microsoft.com/office/drawing/2014/main" val="20001"/>
                    </a:ext>
                  </a:extLst>
                </a:gridCol>
                <a:gridCol w="2303462">
                  <a:extLst>
                    <a:ext uri="{9D8B030D-6E8A-4147-A177-3AD203B41FA5}">
                      <a16:colId xmlns:a16="http://schemas.microsoft.com/office/drawing/2014/main" val="20002"/>
                    </a:ext>
                  </a:extLst>
                </a:gridCol>
              </a:tblGrid>
              <a:tr h="8958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构成相应副</a:t>
                      </a:r>
                    </a:p>
                    <a:p>
                      <a:pPr marL="0" lvl="0" indent="0">
                        <a:buNone/>
                      </a:pPr>
                      <a:r>
                        <a:rPr lang="zh-CN" altLang="en-US" sz="2400" baseline="0" dirty="0">
                          <a:latin typeface="Times New Roman" panose="02020603050405020304" pitchFamily="18" charset="0"/>
                        </a:rPr>
                        <a:t>词的方法</a:t>
                      </a: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a:latin typeface="Times New Roman" panose="02020603050405020304" pitchFamily="18" charset="0"/>
                        </a:rPr>
                        <a:t>举例</a:t>
                      </a: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958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大多数形容词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在词尾加-</a:t>
                      </a:r>
                      <a:r>
                        <a:rPr lang="en-US" altLang="x-none" sz="2400" baseline="0" dirty="0">
                          <a:latin typeface="Times New Roman" panose="02020603050405020304" pitchFamily="18" charset="0"/>
                        </a:rPr>
                        <a:t>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careful-carefully</a:t>
                      </a:r>
                    </a:p>
                    <a:p>
                      <a:pPr marL="0" lvl="0" indent="0">
                        <a:buNone/>
                      </a:pPr>
                      <a:r>
                        <a:rPr lang="en-US" altLang="x-none" sz="2400" baseline="0" dirty="0">
                          <a:latin typeface="Times New Roman" panose="02020603050405020304" pitchFamily="18" charset="0"/>
                        </a:rPr>
                        <a:t>slow-slowly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958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以辅音字母加-</a:t>
                      </a:r>
                      <a:r>
                        <a:rPr lang="en-US" altLang="x-none" sz="2400" baseline="0" dirty="0">
                          <a:latin typeface="Times New Roman" panose="02020603050405020304" pitchFamily="18" charset="0"/>
                        </a:rPr>
                        <a:t>y</a:t>
                      </a:r>
                      <a:r>
                        <a:rPr lang="zh-CN" altLang="en-US" sz="2400" baseline="0" dirty="0">
                          <a:latin typeface="Times New Roman" panose="02020603050405020304" pitchFamily="18" charset="0"/>
                        </a:rPr>
                        <a:t>结尾的形容词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先将</a:t>
                      </a:r>
                      <a:r>
                        <a:rPr lang="en-US" altLang="x-none" sz="2400" baseline="0" dirty="0">
                          <a:latin typeface="Times New Roman" panose="02020603050405020304" pitchFamily="18" charset="0"/>
                        </a:rPr>
                        <a:t>y</a:t>
                      </a:r>
                      <a:r>
                        <a:rPr lang="zh-CN" altLang="en-US" sz="2400" baseline="0" dirty="0">
                          <a:latin typeface="Times New Roman" panose="02020603050405020304" pitchFamily="18" charset="0"/>
                        </a:rPr>
                        <a:t>改为</a:t>
                      </a:r>
                      <a:r>
                        <a:rPr lang="en-US" altLang="x-none" sz="2400" baseline="0" dirty="0">
                          <a:latin typeface="Times New Roman" panose="02020603050405020304" pitchFamily="18" charset="0"/>
                        </a:rPr>
                        <a:t>i,</a:t>
                      </a:r>
                    </a:p>
                    <a:p>
                      <a:pPr marL="0" lvl="0" indent="0">
                        <a:buNone/>
                      </a:pPr>
                      <a:r>
                        <a:rPr lang="zh-CN" altLang="en-US" sz="2400" baseline="0" dirty="0">
                          <a:latin typeface="Times New Roman" panose="02020603050405020304" pitchFamily="18" charset="0"/>
                        </a:rPr>
                        <a:t>再加-</a:t>
                      </a:r>
                      <a:r>
                        <a:rPr lang="en-US" altLang="x-none" sz="2400" baseline="0" dirty="0">
                          <a:latin typeface="Times New Roman" panose="02020603050405020304" pitchFamily="18" charset="0"/>
                        </a:rPr>
                        <a:t>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heavy-heavily</a:t>
                      </a:r>
                    </a:p>
                    <a:p>
                      <a:pPr marL="0" lvl="0" indent="0">
                        <a:buNone/>
                      </a:pPr>
                      <a:r>
                        <a:rPr lang="en-US" altLang="x-none" sz="2400" baseline="0" dirty="0">
                          <a:latin typeface="Times New Roman" panose="02020603050405020304" pitchFamily="18" charset="0"/>
                        </a:rPr>
                        <a:t>easy-easily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958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绝大多数以-</a:t>
                      </a:r>
                      <a:r>
                        <a:rPr lang="en-US" altLang="x-none" sz="2400" baseline="0" dirty="0">
                          <a:latin typeface="Times New Roman" panose="02020603050405020304" pitchFamily="18" charset="0"/>
                        </a:rPr>
                        <a:t>e</a:t>
                      </a:r>
                      <a:r>
                        <a:rPr lang="zh-CN" altLang="en-US" sz="2400" baseline="0" dirty="0">
                          <a:latin typeface="Times New Roman" panose="02020603050405020304" pitchFamily="18" charset="0"/>
                        </a:rPr>
                        <a:t>结尾的形容词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在词尾加-</a:t>
                      </a:r>
                      <a:r>
                        <a:rPr lang="en-US" altLang="x-none" sz="2400" baseline="0" dirty="0">
                          <a:latin typeface="Times New Roman" panose="02020603050405020304" pitchFamily="18" charset="0"/>
                        </a:rPr>
                        <a:t>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polite-politely</a:t>
                      </a:r>
                    </a:p>
                    <a:p>
                      <a:pPr marL="0" lvl="0" indent="0">
                        <a:buNone/>
                      </a:pPr>
                      <a:r>
                        <a:rPr lang="en-US" altLang="x-none" sz="2400" baseline="0" dirty="0">
                          <a:latin typeface="Times New Roman" panose="02020603050405020304" pitchFamily="18" charset="0"/>
                        </a:rPr>
                        <a:t>wide-widely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1374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少数以-</a:t>
                      </a:r>
                      <a:r>
                        <a:rPr lang="en-US" altLang="x-none" sz="2400" baseline="0" dirty="0">
                          <a:latin typeface="Times New Roman" panose="02020603050405020304" pitchFamily="18" charset="0"/>
                        </a:rPr>
                        <a:t>e</a:t>
                      </a:r>
                      <a:r>
                        <a:rPr lang="zh-CN" altLang="en-US" sz="2400" baseline="0" dirty="0">
                          <a:latin typeface="Times New Roman" panose="02020603050405020304" pitchFamily="18" charset="0"/>
                        </a:rPr>
                        <a:t>结尾的形容词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先去</a:t>
                      </a:r>
                      <a:r>
                        <a:rPr lang="en-US" altLang="x-none" sz="2400" baseline="0" dirty="0">
                          <a:latin typeface="Times New Roman" panose="02020603050405020304" pitchFamily="18" charset="0"/>
                        </a:rPr>
                        <a:t>e</a:t>
                      </a:r>
                      <a:r>
                        <a:rPr lang="zh-CN" altLang="en-US" sz="2400" baseline="0" dirty="0">
                          <a:latin typeface="Times New Roman" panose="02020603050405020304" pitchFamily="18" charset="0"/>
                        </a:rPr>
                        <a:t>再加-</a:t>
                      </a:r>
                      <a:r>
                        <a:rPr lang="en-US" altLang="x-none" sz="2400" baseline="0" dirty="0">
                          <a:latin typeface="Times New Roman" panose="02020603050405020304" pitchFamily="18" charset="0"/>
                        </a:rPr>
                        <a:t>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true-truly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71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以-</a:t>
                      </a:r>
                      <a:r>
                        <a:rPr lang="en-US" altLang="x-none" sz="2400" baseline="0" dirty="0">
                          <a:latin typeface="Times New Roman" panose="02020603050405020304" pitchFamily="18" charset="0"/>
                        </a:rPr>
                        <a:t>ll</a:t>
                      </a:r>
                      <a:r>
                        <a:rPr lang="zh-CN" altLang="en-US" sz="2400" baseline="0" dirty="0">
                          <a:latin typeface="Times New Roman" panose="02020603050405020304" pitchFamily="18" charset="0"/>
                        </a:rPr>
                        <a:t>结尾的形容词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在词尾加-</a:t>
                      </a:r>
                      <a:r>
                        <a:rPr lang="en-US" altLang="x-none" sz="2400" baseline="0" dirty="0">
                          <a:latin typeface="Times New Roman" panose="02020603050405020304" pitchFamily="18" charset="0"/>
                        </a:rPr>
                        <a:t>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full-fully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2" name="文本框 1">
            <a:extLst>
              <a:ext uri="{FF2B5EF4-FFF2-40B4-BE49-F238E27FC236}">
                <a16:creationId xmlns:a16="http://schemas.microsoft.com/office/drawing/2014/main" id="{3280359C-343E-4EFE-99C2-2B7B15B408FE}"/>
              </a:ext>
            </a:extLst>
          </p:cNvPr>
          <p:cNvSpPr txBox="1"/>
          <p:nvPr/>
        </p:nvSpPr>
        <p:spPr>
          <a:xfrm>
            <a:off x="2987824" y="116630"/>
            <a:ext cx="3438524" cy="646333"/>
          </a:xfrm>
          <a:prstGeom prst="rect">
            <a:avLst/>
          </a:prstGeom>
          <a:noFill/>
        </p:spPr>
        <p:txBody>
          <a:bodyPr>
            <a:spAutoFit/>
          </a:bodyPr>
          <a:lstStyle/>
          <a:p>
            <a:pPr>
              <a:buFontTx/>
              <a:buNone/>
              <a:defRPr/>
            </a:pPr>
            <a:r>
              <a:rPr lang="zh-CN" altLang="en-US" sz="3600" noProof="1">
                <a:ln w="22225">
                  <a:solidFill>
                    <a:schemeClr val="accent2"/>
                  </a:solidFill>
                  <a:prstDash val="solid"/>
                </a:ln>
                <a:solidFill>
                  <a:srgbClr val="002060"/>
                </a:solidFill>
                <a:latin typeface="Times New Roman" panose="02020603050405020304" pitchFamily="18" charset="0"/>
                <a:cs typeface="+mn-ea"/>
                <a:sym typeface="+mn-ea"/>
              </a:rPr>
              <a:t>副词的构成</a:t>
            </a:r>
            <a:endParaRPr lang="zh-CN" altLang="en-US" sz="3600" noProof="1">
              <a:ln w="22225">
                <a:solidFill>
                  <a:schemeClr val="accent2"/>
                </a:solidFill>
                <a:prstDash val="solid"/>
              </a:ln>
              <a:solidFill>
                <a:srgbClr val="002060"/>
              </a:solidFill>
              <a:latin typeface="Times New Roman" panose="02020603050405020304" pitchFamily="18" charset="0"/>
              <a:sym typeface="+mn-ea"/>
            </a:endParaRP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4" descr="http://picm.photophoto.cn/005/002/006/0020060005.jpg">
            <a:extLst>
              <a:ext uri="{FF2B5EF4-FFF2-40B4-BE49-F238E27FC236}">
                <a16:creationId xmlns:a16="http://schemas.microsoft.com/office/drawing/2014/main" id="{4B4925F6-DFB8-47FC-8979-CB60554C87C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476"/>
          <a:stretch>
            <a:fillRect/>
          </a:stretch>
        </p:blipFill>
        <p:spPr bwMode="auto">
          <a:xfrm>
            <a:off x="6683375" y="5192713"/>
            <a:ext cx="1908175" cy="141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组合 16">
            <a:extLst>
              <a:ext uri="{FF2B5EF4-FFF2-40B4-BE49-F238E27FC236}">
                <a16:creationId xmlns:a16="http://schemas.microsoft.com/office/drawing/2014/main" id="{DDAAF431-9CD4-4DAC-AEE3-FFFC19452A2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713" y="1770063"/>
            <a:ext cx="8107362" cy="360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2">
            <a:extLst>
              <a:ext uri="{FF2B5EF4-FFF2-40B4-BE49-F238E27FC236}">
                <a16:creationId xmlns:a16="http://schemas.microsoft.com/office/drawing/2014/main" id="{5C222703-A727-4E9F-A0A3-C6BE65A7150A}"/>
              </a:ext>
            </a:extLst>
          </p:cNvPr>
          <p:cNvSpPr>
            <a:spLocks noGrp="1" noChangeArrowheads="1"/>
          </p:cNvSpPr>
          <p:nvPr>
            <p:ph type="title" idx="4294967295"/>
          </p:nvPr>
        </p:nvSpPr>
        <p:spPr>
          <a:xfrm>
            <a:off x="2843213" y="1760538"/>
            <a:ext cx="3455987" cy="504825"/>
          </a:xfrm>
        </p:spPr>
        <p:txBody>
          <a:bodyPr/>
          <a:lstStyle/>
          <a:p>
            <a:r>
              <a:rPr lang="en-US" altLang="zh-CN" sz="2800" b="1">
                <a:solidFill>
                  <a:srgbClr val="7030A0"/>
                </a:solidFill>
              </a:rPr>
              <a:t>Things to remember</a:t>
            </a:r>
          </a:p>
        </p:txBody>
      </p:sp>
      <p:sp>
        <p:nvSpPr>
          <p:cNvPr id="6148" name="Text Box 3">
            <a:extLst>
              <a:ext uri="{FF2B5EF4-FFF2-40B4-BE49-F238E27FC236}">
                <a16:creationId xmlns:a16="http://schemas.microsoft.com/office/drawing/2014/main" id="{8A07E29D-787F-47F1-93E1-9D5489821250}"/>
              </a:ext>
            </a:extLst>
          </p:cNvPr>
          <p:cNvSpPr txBox="1">
            <a:spLocks noChangeArrowheads="1"/>
          </p:cNvSpPr>
          <p:nvPr/>
        </p:nvSpPr>
        <p:spPr bwMode="auto">
          <a:xfrm>
            <a:off x="582613" y="2476500"/>
            <a:ext cx="8008937"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5000"/>
              </a:lnSpc>
              <a:spcBef>
                <a:spcPct val="15000"/>
              </a:spcBef>
            </a:pPr>
            <a:r>
              <a:rPr lang="en-US" altLang="zh-CN" sz="2800" b="1">
                <a:latin typeface="Times New Roman" panose="02020603050405020304" pitchFamily="18" charset="0"/>
              </a:rPr>
              <a:t>hard, fast, late</a:t>
            </a:r>
          </a:p>
          <a:p>
            <a:pPr>
              <a:lnSpc>
                <a:spcPct val="115000"/>
              </a:lnSpc>
              <a:spcBef>
                <a:spcPct val="15000"/>
              </a:spcBef>
            </a:pPr>
            <a:r>
              <a:rPr lang="en-US" altLang="zh-CN" sz="2800">
                <a:latin typeface="Times New Roman" panose="02020603050405020304" pitchFamily="18" charset="0"/>
              </a:rPr>
              <a:t>These </a:t>
            </a:r>
            <a:r>
              <a:rPr lang="en-US" altLang="zh-CN" sz="2800" b="1">
                <a:latin typeface="Times New Roman" panose="02020603050405020304" pitchFamily="18" charset="0"/>
              </a:rPr>
              <a:t>adverbs </a:t>
            </a:r>
            <a:r>
              <a:rPr lang="en-US" altLang="zh-CN" sz="2800">
                <a:latin typeface="Times New Roman" panose="02020603050405020304" pitchFamily="18" charset="0"/>
              </a:rPr>
              <a:t>have the same form as adjectives. </a:t>
            </a:r>
          </a:p>
          <a:p>
            <a:pPr>
              <a:lnSpc>
                <a:spcPct val="115000"/>
              </a:lnSpc>
              <a:spcBef>
                <a:spcPct val="15000"/>
              </a:spcBef>
            </a:pPr>
            <a:r>
              <a:rPr lang="en-US" altLang="zh-CN" sz="2800">
                <a:latin typeface="Times New Roman" panose="02020603050405020304" pitchFamily="18" charset="0"/>
              </a:rPr>
              <a:t>He is a </a:t>
            </a:r>
            <a:r>
              <a:rPr lang="en-US" altLang="zh-CN" sz="2800" b="1">
                <a:latin typeface="Times New Roman" panose="02020603050405020304" pitchFamily="18" charset="0"/>
              </a:rPr>
              <a:t>hard </a:t>
            </a:r>
            <a:r>
              <a:rPr lang="en-US" altLang="zh-CN" sz="2800">
                <a:latin typeface="Times New Roman" panose="02020603050405020304" pitchFamily="18" charset="0"/>
              </a:rPr>
              <a:t>worker. He works </a:t>
            </a:r>
            <a:r>
              <a:rPr lang="en-US" altLang="zh-CN" sz="2800" b="1">
                <a:latin typeface="Times New Roman" panose="02020603050405020304" pitchFamily="18" charset="0"/>
              </a:rPr>
              <a:t>hard</a:t>
            </a:r>
            <a:r>
              <a:rPr lang="en-US" altLang="zh-CN" sz="2800">
                <a:latin typeface="Times New Roman" panose="02020603050405020304" pitchFamily="18" charset="0"/>
              </a:rPr>
              <a:t>.</a:t>
            </a:r>
          </a:p>
          <a:p>
            <a:pPr>
              <a:lnSpc>
                <a:spcPct val="115000"/>
              </a:lnSpc>
              <a:spcBef>
                <a:spcPct val="15000"/>
              </a:spcBef>
            </a:pPr>
            <a:r>
              <a:rPr lang="en-US" altLang="zh-CN" sz="2800">
                <a:latin typeface="Times New Roman" panose="02020603050405020304" pitchFamily="18" charset="0"/>
              </a:rPr>
              <a:t>She is a </a:t>
            </a:r>
            <a:r>
              <a:rPr lang="en-US" altLang="zh-CN" sz="2800" b="1">
                <a:latin typeface="Times New Roman" panose="02020603050405020304" pitchFamily="18" charset="0"/>
              </a:rPr>
              <a:t>fast</a:t>
            </a:r>
            <a:r>
              <a:rPr lang="en-US" altLang="zh-CN" sz="2800">
                <a:latin typeface="Times New Roman" panose="02020603050405020304" pitchFamily="18" charset="0"/>
              </a:rPr>
              <a:t> runner. She can run </a:t>
            </a:r>
            <a:r>
              <a:rPr lang="en-US" altLang="zh-CN" sz="2800" b="1">
                <a:latin typeface="Times New Roman" panose="02020603050405020304" pitchFamily="18" charset="0"/>
              </a:rPr>
              <a:t>fast</a:t>
            </a:r>
            <a:r>
              <a:rPr lang="en-US" altLang="zh-CN" sz="2800">
                <a:latin typeface="Times New Roman" panose="02020603050405020304" pitchFamily="18" charset="0"/>
              </a:rPr>
              <a:t>.</a:t>
            </a:r>
          </a:p>
          <a:p>
            <a:pPr>
              <a:lnSpc>
                <a:spcPct val="115000"/>
              </a:lnSpc>
              <a:spcBef>
                <a:spcPct val="15000"/>
              </a:spcBef>
            </a:pPr>
            <a:r>
              <a:rPr lang="en-US" altLang="zh-CN" sz="2800">
                <a:latin typeface="Times New Roman" panose="02020603050405020304" pitchFamily="18" charset="0"/>
              </a:rPr>
              <a:t>Do you like </a:t>
            </a:r>
            <a:r>
              <a:rPr lang="en-US" altLang="zh-CN" sz="2800" b="1">
                <a:latin typeface="Times New Roman" panose="02020603050405020304" pitchFamily="18" charset="0"/>
              </a:rPr>
              <a:t>late</a:t>
            </a:r>
            <a:r>
              <a:rPr lang="en-US" altLang="zh-CN" sz="2800">
                <a:latin typeface="Times New Roman" panose="02020603050405020304" pitchFamily="18" charset="0"/>
              </a:rPr>
              <a:t> dinners? No, I do not like to eat </a:t>
            </a:r>
            <a:r>
              <a:rPr lang="en-US" altLang="zh-CN" sz="2800" b="1">
                <a:latin typeface="Times New Roman" panose="02020603050405020304" pitchFamily="18" charset="0"/>
              </a:rPr>
              <a:t>late</a:t>
            </a:r>
            <a:r>
              <a:rPr lang="en-US" altLang="zh-CN" sz="2800">
                <a:latin typeface="Times New Roman" panose="02020603050405020304" pitchFamily="18" charset="0"/>
              </a:rPr>
              <a:t>.</a:t>
            </a:r>
          </a:p>
        </p:txBody>
      </p:sp>
      <p:sp>
        <p:nvSpPr>
          <p:cNvPr id="6" name="矩形 5">
            <a:extLst>
              <a:ext uri="{FF2B5EF4-FFF2-40B4-BE49-F238E27FC236}">
                <a16:creationId xmlns:a16="http://schemas.microsoft.com/office/drawing/2014/main" id="{77A7DDD7-F82E-4206-A71A-3FB7B7C07A4C}"/>
              </a:ext>
            </a:extLst>
          </p:cNvPr>
          <p:cNvSpPr>
            <a:spLocks noChangeArrowheads="1"/>
          </p:cNvSpPr>
          <p:nvPr/>
        </p:nvSpPr>
        <p:spPr bwMode="auto">
          <a:xfrm>
            <a:off x="582613" y="561975"/>
            <a:ext cx="7904162"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en-US" altLang="zh-CN" sz="2800">
                <a:latin typeface="Times New Roman" panose="02020603050405020304" pitchFamily="18" charset="0"/>
              </a:rPr>
              <a:t>2. </a:t>
            </a:r>
            <a:r>
              <a:rPr lang="zh-CN" altLang="en-US" sz="2800">
                <a:latin typeface="Times New Roman" panose="02020603050405020304" pitchFamily="18" charset="0"/>
              </a:rPr>
              <a:t>有些词既</a:t>
            </a:r>
            <a:r>
              <a:rPr lang="en-US" altLang="zh-CN" sz="3200" b="1">
                <a:solidFill>
                  <a:srgbClr val="C00000"/>
                </a:solidFill>
                <a:latin typeface="Times New Roman" panose="02020603050405020304" pitchFamily="18" charset="0"/>
              </a:rPr>
              <a:t>可以作形容词，也可以作副词</a:t>
            </a:r>
            <a:r>
              <a:rPr lang="zh-CN" altLang="en-US" sz="2400">
                <a:latin typeface="Times New Roman" panose="02020603050405020304" pitchFamily="18" charset="0"/>
              </a:rPr>
              <a:t>。</a:t>
            </a:r>
            <a:r>
              <a:rPr lang="zh-CN" altLang="en-US" sz="2800">
                <a:latin typeface="Times New Roman" panose="02020603050405020304" pitchFamily="18" charset="0"/>
              </a:rPr>
              <a:t>常见的有：</a:t>
            </a:r>
            <a:r>
              <a:rPr lang="en-US" altLang="zh-CN" sz="3200" b="1">
                <a:solidFill>
                  <a:srgbClr val="002060"/>
                </a:solidFill>
                <a:latin typeface="Times New Roman" panose="02020603050405020304" pitchFamily="18" charset="0"/>
              </a:rPr>
              <a:t>early, fast, late, hard, high</a:t>
            </a:r>
            <a:r>
              <a:rPr lang="zh-CN" altLang="en-US" sz="2800">
                <a:latin typeface="Times New Roman" panose="02020603050405020304" pitchFamily="18" charset="0"/>
              </a:rPr>
              <a:t>等。</a:t>
            </a:r>
            <a:endParaRPr lang="zh-CN" altLang="en-US" sz="2400">
              <a:latin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par>
                                <p:cTn id="9" presetID="16" presetClass="entr" presetSubtype="21" fill="hold" grpId="0" nodeType="withEffect">
                                  <p:stCondLst>
                                    <p:cond delay="0"/>
                                  </p:stCondLst>
                                  <p:childTnLst>
                                    <p:set>
                                      <p:cBhvr>
                                        <p:cTn id="10" dur="1" fill="hold">
                                          <p:stCondLst>
                                            <p:cond delay="0"/>
                                          </p:stCondLst>
                                        </p:cTn>
                                        <p:tgtEl>
                                          <p:spTgt spid="6147"/>
                                        </p:tgtEl>
                                        <p:attrNameLst>
                                          <p:attrName>style.visibility</p:attrName>
                                        </p:attrNameLst>
                                      </p:cBhvr>
                                      <p:to>
                                        <p:strVal val="visible"/>
                                      </p:to>
                                    </p:set>
                                    <p:animEffect transition="in" filter="barn(inVertical)">
                                      <p:cBhvr>
                                        <p:cTn id="11" dur="500"/>
                                        <p:tgtEl>
                                          <p:spTgt spid="614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6148"/>
                                        </p:tgtEl>
                                        <p:attrNameLst>
                                          <p:attrName>style.visibility</p:attrName>
                                        </p:attrNameLst>
                                      </p:cBhvr>
                                      <p:to>
                                        <p:strVal val="visible"/>
                                      </p:to>
                                    </p:set>
                                    <p:anim calcmode="lin" valueType="num">
                                      <p:cBhvr additive="base">
                                        <p:cTn id="16" dur="500" fill="hold"/>
                                        <p:tgtEl>
                                          <p:spTgt spid="6148"/>
                                        </p:tgtEl>
                                        <p:attrNameLst>
                                          <p:attrName>ppt_x</p:attrName>
                                        </p:attrNameLst>
                                      </p:cBhvr>
                                      <p:tavLst>
                                        <p:tav tm="0">
                                          <p:val>
                                            <p:strVal val="#ppt_x"/>
                                          </p:val>
                                        </p:tav>
                                        <p:tav tm="100000">
                                          <p:val>
                                            <p:strVal val="#ppt_x"/>
                                          </p:val>
                                        </p:tav>
                                      </p:tavLst>
                                    </p:anim>
                                    <p:anim calcmode="lin" valueType="num">
                                      <p:cBhvr additive="base">
                                        <p:cTn id="17"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3"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组合 16">
            <a:extLst>
              <a:ext uri="{FF2B5EF4-FFF2-40B4-BE49-F238E27FC236}">
                <a16:creationId xmlns:a16="http://schemas.microsoft.com/office/drawing/2014/main" id="{F2BF2051-34AD-4DCB-ADC4-0B6EDF782812}"/>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875" y="2047875"/>
            <a:ext cx="8107363" cy="282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2">
            <a:extLst>
              <a:ext uri="{FF2B5EF4-FFF2-40B4-BE49-F238E27FC236}">
                <a16:creationId xmlns:a16="http://schemas.microsoft.com/office/drawing/2014/main" id="{025C897D-C99C-4A0B-A6F7-44810FEAE1B3}"/>
              </a:ext>
            </a:extLst>
          </p:cNvPr>
          <p:cNvSpPr>
            <a:spLocks noGrp="1" noChangeArrowheads="1"/>
          </p:cNvSpPr>
          <p:nvPr>
            <p:ph type="title" idx="4294967295"/>
          </p:nvPr>
        </p:nvSpPr>
        <p:spPr>
          <a:xfrm>
            <a:off x="2843213" y="1989138"/>
            <a:ext cx="3455987" cy="504825"/>
          </a:xfrm>
        </p:spPr>
        <p:txBody>
          <a:bodyPr/>
          <a:lstStyle/>
          <a:p>
            <a:r>
              <a:rPr lang="en-US" altLang="zh-CN" sz="2800" b="1">
                <a:solidFill>
                  <a:srgbClr val="7030A0"/>
                </a:solidFill>
              </a:rPr>
              <a:t>Things to remember</a:t>
            </a:r>
          </a:p>
        </p:txBody>
      </p:sp>
      <p:sp>
        <p:nvSpPr>
          <p:cNvPr id="6148" name="Text Box 3">
            <a:extLst>
              <a:ext uri="{FF2B5EF4-FFF2-40B4-BE49-F238E27FC236}">
                <a16:creationId xmlns:a16="http://schemas.microsoft.com/office/drawing/2014/main" id="{CA204736-44CB-4098-904A-E327BC67307F}"/>
              </a:ext>
            </a:extLst>
          </p:cNvPr>
          <p:cNvSpPr txBox="1">
            <a:spLocks noChangeArrowheads="1"/>
          </p:cNvSpPr>
          <p:nvPr/>
        </p:nvSpPr>
        <p:spPr bwMode="auto">
          <a:xfrm>
            <a:off x="582613" y="2703513"/>
            <a:ext cx="8008937"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5000"/>
              </a:lnSpc>
              <a:spcBef>
                <a:spcPct val="15000"/>
              </a:spcBef>
            </a:pPr>
            <a:r>
              <a:rPr lang="en-US" altLang="zh-CN" sz="2800" b="1">
                <a:latin typeface="Times New Roman" panose="02020603050405020304" pitchFamily="18" charset="0"/>
              </a:rPr>
              <a:t>good, well</a:t>
            </a:r>
          </a:p>
          <a:p>
            <a:pPr>
              <a:lnSpc>
                <a:spcPct val="115000"/>
              </a:lnSpc>
              <a:spcBef>
                <a:spcPct val="15000"/>
              </a:spcBef>
            </a:pPr>
            <a:r>
              <a:rPr lang="en-US" altLang="zh-CN" sz="2800">
                <a:latin typeface="Times New Roman" panose="02020603050405020304" pitchFamily="18" charset="0"/>
              </a:rPr>
              <a:t>Good is </a:t>
            </a:r>
            <a:r>
              <a:rPr lang="en-US" altLang="zh-CN" sz="2800" b="1">
                <a:latin typeface="Times New Roman" panose="02020603050405020304" pitchFamily="18" charset="0"/>
              </a:rPr>
              <a:t>an adjective</a:t>
            </a:r>
            <a:r>
              <a:rPr lang="en-US" altLang="zh-CN" sz="2800">
                <a:latin typeface="Times New Roman" panose="02020603050405020304" pitchFamily="18" charset="0"/>
              </a:rPr>
              <a:t>; well is </a:t>
            </a:r>
            <a:r>
              <a:rPr lang="en-US" altLang="zh-CN" sz="2800" b="1">
                <a:latin typeface="Times New Roman" panose="02020603050405020304" pitchFamily="18" charset="0"/>
              </a:rPr>
              <a:t>an adverb</a:t>
            </a:r>
            <a:r>
              <a:rPr lang="en-US" altLang="zh-CN" sz="2800">
                <a:latin typeface="Times New Roman" panose="02020603050405020304" pitchFamily="18" charset="0"/>
              </a:rPr>
              <a:t>.</a:t>
            </a:r>
          </a:p>
          <a:p>
            <a:pPr>
              <a:lnSpc>
                <a:spcPct val="115000"/>
              </a:lnSpc>
              <a:spcBef>
                <a:spcPct val="15000"/>
              </a:spcBef>
            </a:pPr>
            <a:r>
              <a:rPr lang="en-US" altLang="zh-CN" sz="2800">
                <a:latin typeface="Times New Roman" panose="02020603050405020304" pitchFamily="18" charset="0"/>
              </a:rPr>
              <a:t>Is she a </a:t>
            </a:r>
            <a:r>
              <a:rPr lang="en-US" altLang="zh-CN" sz="2800" b="1">
                <a:latin typeface="Times New Roman" panose="02020603050405020304" pitchFamily="18" charset="0"/>
              </a:rPr>
              <a:t>good</a:t>
            </a:r>
            <a:r>
              <a:rPr lang="en-US" altLang="zh-CN" sz="2800">
                <a:latin typeface="Times New Roman" panose="02020603050405020304" pitchFamily="18" charset="0"/>
              </a:rPr>
              <a:t> singer? Yes, she sings </a:t>
            </a:r>
            <a:r>
              <a:rPr lang="en-US" altLang="zh-CN" sz="2800" b="1">
                <a:latin typeface="Times New Roman" panose="02020603050405020304" pitchFamily="18" charset="0"/>
              </a:rPr>
              <a:t>well</a:t>
            </a:r>
            <a:r>
              <a:rPr lang="en-US" altLang="zh-CN" sz="2800">
                <a:latin typeface="Times New Roman" panose="02020603050405020304" pitchFamily="18" charset="0"/>
              </a:rPr>
              <a:t>.</a:t>
            </a:r>
          </a:p>
        </p:txBody>
      </p:sp>
      <p:pic>
        <p:nvPicPr>
          <p:cNvPr id="20484" name="Picture 4" descr="http://picm.photophoto.cn/005/002/006/0020060005.jpg">
            <a:extLst>
              <a:ext uri="{FF2B5EF4-FFF2-40B4-BE49-F238E27FC236}">
                <a16:creationId xmlns:a16="http://schemas.microsoft.com/office/drawing/2014/main" id="{34E3F758-C292-4A0D-B8F3-10F3F5C1D30A}"/>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b="5476"/>
          <a:stretch>
            <a:fillRect/>
          </a:stretch>
        </p:blipFill>
        <p:spPr bwMode="auto">
          <a:xfrm>
            <a:off x="6716713" y="5000625"/>
            <a:ext cx="2087562"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a:extLst>
              <a:ext uri="{FF2B5EF4-FFF2-40B4-BE49-F238E27FC236}">
                <a16:creationId xmlns:a16="http://schemas.microsoft.com/office/drawing/2014/main" id="{7F3EC53B-8D8C-401E-A45D-0FE8FEC156AF}"/>
              </a:ext>
            </a:extLst>
          </p:cNvPr>
          <p:cNvSpPr>
            <a:spLocks noChangeArrowheads="1"/>
          </p:cNvSpPr>
          <p:nvPr/>
        </p:nvSpPr>
        <p:spPr bwMode="auto">
          <a:xfrm>
            <a:off x="1303338" y="900113"/>
            <a:ext cx="53562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en-US" altLang="zh-CN" sz="2800">
                <a:latin typeface="Times New Roman" panose="02020603050405020304" pitchFamily="18" charset="0"/>
              </a:rPr>
              <a:t>3. good</a:t>
            </a:r>
            <a:r>
              <a:rPr lang="zh-CN" altLang="en-US" sz="2800">
                <a:latin typeface="Times New Roman" panose="02020603050405020304" pitchFamily="18" charset="0"/>
              </a:rPr>
              <a:t>是</a:t>
            </a:r>
            <a:r>
              <a:rPr lang="en-US" altLang="zh-CN" sz="3200" b="1">
                <a:solidFill>
                  <a:srgbClr val="C00000"/>
                </a:solidFill>
                <a:latin typeface="Times New Roman" panose="02020603050405020304" pitchFamily="18" charset="0"/>
              </a:rPr>
              <a:t>形容词，</a:t>
            </a:r>
            <a:r>
              <a:rPr lang="en-US" altLang="zh-CN" sz="2800">
                <a:latin typeface="Times New Roman" panose="02020603050405020304" pitchFamily="18" charset="0"/>
              </a:rPr>
              <a:t>well</a:t>
            </a:r>
            <a:r>
              <a:rPr lang="zh-CN" altLang="en-US" sz="2800">
                <a:latin typeface="Times New Roman" panose="02020603050405020304" pitchFamily="18" charset="0"/>
              </a:rPr>
              <a:t>是</a:t>
            </a:r>
            <a:r>
              <a:rPr lang="en-US" altLang="zh-CN" sz="3200" b="1">
                <a:solidFill>
                  <a:srgbClr val="C00000"/>
                </a:solidFill>
                <a:latin typeface="Times New Roman" panose="02020603050405020304" pitchFamily="18" charset="0"/>
              </a:rPr>
              <a:t>副词</a:t>
            </a:r>
            <a:r>
              <a:rPr lang="zh-CN" altLang="en-US" sz="2400">
                <a:latin typeface="Times New Roman" panose="02020603050405020304" pitchFamily="18" charset="0"/>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par>
                                <p:cTn id="9" presetID="16" presetClass="entr" presetSubtype="21" fill="hold" grpId="0" nodeType="withEffect">
                                  <p:stCondLst>
                                    <p:cond delay="0"/>
                                  </p:stCondLst>
                                  <p:childTnLst>
                                    <p:set>
                                      <p:cBhvr>
                                        <p:cTn id="10" dur="1" fill="hold">
                                          <p:stCondLst>
                                            <p:cond delay="0"/>
                                          </p:stCondLst>
                                        </p:cTn>
                                        <p:tgtEl>
                                          <p:spTgt spid="6147"/>
                                        </p:tgtEl>
                                        <p:attrNameLst>
                                          <p:attrName>style.visibility</p:attrName>
                                        </p:attrNameLst>
                                      </p:cBhvr>
                                      <p:to>
                                        <p:strVal val="visible"/>
                                      </p:to>
                                    </p:set>
                                    <p:animEffect transition="in" filter="barn(inVertical)">
                                      <p:cBhvr>
                                        <p:cTn id="11" dur="500"/>
                                        <p:tgtEl>
                                          <p:spTgt spid="614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6148"/>
                                        </p:tgtEl>
                                        <p:attrNameLst>
                                          <p:attrName>style.visibility</p:attrName>
                                        </p:attrNameLst>
                                      </p:cBhvr>
                                      <p:to>
                                        <p:strVal val="visible"/>
                                      </p:to>
                                    </p:set>
                                    <p:anim calcmode="lin" valueType="num">
                                      <p:cBhvr additive="base">
                                        <p:cTn id="16" dur="500" fill="hold"/>
                                        <p:tgtEl>
                                          <p:spTgt spid="6148"/>
                                        </p:tgtEl>
                                        <p:attrNameLst>
                                          <p:attrName>ppt_x</p:attrName>
                                        </p:attrNameLst>
                                      </p:cBhvr>
                                      <p:tavLst>
                                        <p:tav tm="0">
                                          <p:val>
                                            <p:strVal val="#ppt_x"/>
                                          </p:val>
                                        </p:tav>
                                        <p:tav tm="100000">
                                          <p:val>
                                            <p:strVal val="#ppt_x"/>
                                          </p:val>
                                        </p:tav>
                                      </p:tavLst>
                                    </p:anim>
                                    <p:anim calcmode="lin" valueType="num">
                                      <p:cBhvr additive="base">
                                        <p:cTn id="17"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3"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文本框 38913">
            <a:extLst>
              <a:ext uri="{FF2B5EF4-FFF2-40B4-BE49-F238E27FC236}">
                <a16:creationId xmlns:a16="http://schemas.microsoft.com/office/drawing/2014/main" id="{B4A911E0-5070-4072-AE23-3AA04CFADB6F}"/>
              </a:ext>
            </a:extLst>
          </p:cNvPr>
          <p:cNvSpPr txBox="1">
            <a:spLocks noChangeArrowheads="1"/>
          </p:cNvSpPr>
          <p:nvPr/>
        </p:nvSpPr>
        <p:spPr bwMode="auto">
          <a:xfrm>
            <a:off x="362272" y="1124744"/>
            <a:ext cx="8458200" cy="5359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120000"/>
              </a:lnSpc>
            </a:pPr>
            <a:r>
              <a:rPr lang="en-US" altLang="zh-CN" sz="3200" dirty="0">
                <a:latin typeface="Times New Roman" panose="02020603050405020304" pitchFamily="18" charset="0"/>
              </a:rPr>
              <a:t>1. Don’t eat so ___(quick/quickly).</a:t>
            </a:r>
          </a:p>
          <a:p>
            <a:pPr eaLnBrk="0" hangingPunct="0">
              <a:lnSpc>
                <a:spcPct val="120000"/>
              </a:lnSpc>
            </a:pPr>
            <a:r>
              <a:rPr lang="en-US" altLang="zh-CN" sz="3200" dirty="0">
                <a:latin typeface="Times New Roman" panose="02020603050405020304" pitchFamily="18" charset="0"/>
              </a:rPr>
              <a:t>    It’s not good for you.</a:t>
            </a:r>
          </a:p>
          <a:p>
            <a:pPr eaLnBrk="0" hangingPunct="0">
              <a:lnSpc>
                <a:spcPct val="120000"/>
              </a:lnSpc>
            </a:pPr>
            <a:r>
              <a:rPr lang="en-US" altLang="zh-CN" sz="3200" dirty="0">
                <a:latin typeface="Times New Roman" panose="02020603050405020304" pitchFamily="18" charset="0"/>
              </a:rPr>
              <a:t>2. Why are you ___(angry/ angrily)?</a:t>
            </a:r>
          </a:p>
          <a:p>
            <a:pPr eaLnBrk="0" hangingPunct="0">
              <a:lnSpc>
                <a:spcPct val="120000"/>
              </a:lnSpc>
            </a:pPr>
            <a:r>
              <a:rPr lang="en-US" altLang="zh-CN" sz="3200" dirty="0">
                <a:latin typeface="Times New Roman" panose="02020603050405020304" pitchFamily="18" charset="0"/>
              </a:rPr>
              <a:t>    I haven’t done anything.</a:t>
            </a:r>
          </a:p>
          <a:p>
            <a:pPr eaLnBrk="0" hangingPunct="0">
              <a:lnSpc>
                <a:spcPct val="120000"/>
              </a:lnSpc>
            </a:pPr>
            <a:r>
              <a:rPr lang="en-US" altLang="zh-CN" sz="3200" dirty="0">
                <a:latin typeface="Times New Roman" panose="02020603050405020304" pitchFamily="18" charset="0"/>
              </a:rPr>
              <a:t>3. Can you speak ___(slow/ slowly)?</a:t>
            </a:r>
          </a:p>
          <a:p>
            <a:pPr eaLnBrk="0" hangingPunct="0">
              <a:lnSpc>
                <a:spcPct val="120000"/>
              </a:lnSpc>
            </a:pPr>
            <a:r>
              <a:rPr lang="en-US" altLang="zh-CN" sz="3200" dirty="0">
                <a:latin typeface="Times New Roman" panose="02020603050405020304" pitchFamily="18" charset="0"/>
              </a:rPr>
              <a:t>4. Bill is a very ___(careful/carefully) driver.</a:t>
            </a:r>
          </a:p>
          <a:p>
            <a:pPr eaLnBrk="0" hangingPunct="0">
              <a:lnSpc>
                <a:spcPct val="120000"/>
              </a:lnSpc>
            </a:pPr>
            <a:r>
              <a:rPr lang="en-US" altLang="zh-CN" sz="3200" dirty="0">
                <a:latin typeface="Times New Roman" panose="02020603050405020304" pitchFamily="18" charset="0"/>
              </a:rPr>
              <a:t>5. Jane is studying ___(hard/ hardly).</a:t>
            </a:r>
          </a:p>
          <a:p>
            <a:pPr eaLnBrk="0" hangingPunct="0">
              <a:lnSpc>
                <a:spcPct val="120000"/>
              </a:lnSpc>
            </a:pPr>
            <a:r>
              <a:rPr lang="en-US" altLang="zh-CN" sz="3200" dirty="0">
                <a:latin typeface="Times New Roman" panose="02020603050405020304" pitchFamily="18" charset="0"/>
              </a:rPr>
              <a:t>6. Those oranges look ___(nice/nicely). Can I    </a:t>
            </a:r>
          </a:p>
          <a:p>
            <a:pPr eaLnBrk="0" hangingPunct="0">
              <a:lnSpc>
                <a:spcPct val="120000"/>
              </a:lnSpc>
            </a:pPr>
            <a:r>
              <a:rPr lang="en-US" altLang="zh-CN" sz="3200" dirty="0">
                <a:latin typeface="Times New Roman" panose="02020603050405020304" pitchFamily="18" charset="0"/>
              </a:rPr>
              <a:t>    have one?</a:t>
            </a:r>
          </a:p>
        </p:txBody>
      </p:sp>
      <p:pic>
        <p:nvPicPr>
          <p:cNvPr id="38915" name="图片 38914" descr="tick">
            <a:extLst>
              <a:ext uri="{FF2B5EF4-FFF2-40B4-BE49-F238E27FC236}">
                <a16:creationId xmlns:a16="http://schemas.microsoft.com/office/drawing/2014/main" id="{C841B63F-548B-47EC-B61F-6C37567492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974329"/>
            <a:ext cx="1008063"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6" name="图片 38915" descr="tick">
            <a:extLst>
              <a:ext uri="{FF2B5EF4-FFF2-40B4-BE49-F238E27FC236}">
                <a16:creationId xmlns:a16="http://schemas.microsoft.com/office/drawing/2014/main" id="{9C405DFA-3E68-4D25-A346-74E0E38A1D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0800" y="2309813"/>
            <a:ext cx="1008063"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图片 38916" descr="tick">
            <a:extLst>
              <a:ext uri="{FF2B5EF4-FFF2-40B4-BE49-F238E27FC236}">
                <a16:creationId xmlns:a16="http://schemas.microsoft.com/office/drawing/2014/main" id="{BBCADEB9-7DC6-4F48-842A-977CADA130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9612" y="3339779"/>
            <a:ext cx="1008063"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图片 38917" descr="tick">
            <a:extLst>
              <a:ext uri="{FF2B5EF4-FFF2-40B4-BE49-F238E27FC236}">
                <a16:creationId xmlns:a16="http://schemas.microsoft.com/office/drawing/2014/main" id="{6A93EF71-CDC7-4C8D-BFC7-3D68F490A1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6684" y="3885407"/>
            <a:ext cx="1008062"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9" name="图片 38918" descr="tick">
            <a:extLst>
              <a:ext uri="{FF2B5EF4-FFF2-40B4-BE49-F238E27FC236}">
                <a16:creationId xmlns:a16="http://schemas.microsoft.com/office/drawing/2014/main" id="{E4710171-1C11-4535-A52F-81B780CC6E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1550" y="4555188"/>
            <a:ext cx="1008062"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0" name="图片 38919" descr="tick">
            <a:extLst>
              <a:ext uri="{FF2B5EF4-FFF2-40B4-BE49-F238E27FC236}">
                <a16:creationId xmlns:a16="http://schemas.microsoft.com/office/drawing/2014/main" id="{CF8FC379-C77D-4FDC-87B7-4E859AB474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8863" y="5342731"/>
            <a:ext cx="1008062"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矩形 38921">
            <a:extLst>
              <a:ext uri="{FF2B5EF4-FFF2-40B4-BE49-F238E27FC236}">
                <a16:creationId xmlns:a16="http://schemas.microsoft.com/office/drawing/2014/main" id="{9B41735B-6368-4555-94E8-D720CA3D5AC9}"/>
              </a:ext>
            </a:extLst>
          </p:cNvPr>
          <p:cNvSpPr>
            <a:spLocks noChangeArrowheads="1"/>
          </p:cNvSpPr>
          <p:nvPr/>
        </p:nvSpPr>
        <p:spPr bwMode="auto">
          <a:xfrm>
            <a:off x="2743200" y="304800"/>
            <a:ext cx="19875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en-US" altLang="zh-CN" sz="3600" b="1">
                <a:solidFill>
                  <a:srgbClr val="0070C0"/>
                </a:solidFill>
                <a:latin typeface="Comic Sans MS" panose="030F0702030302020204" pitchFamily="66" charset="0"/>
              </a:rPr>
              <a:t>Practice</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slide(fromBottom)">
                                      <p:cBhvr>
                                        <p:cTn id="7" dur="500"/>
                                        <p:tgtEl>
                                          <p:spTgt spid="389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38916"/>
                                        </p:tgtEl>
                                        <p:attrNameLst>
                                          <p:attrName>style.visibility</p:attrName>
                                        </p:attrNameLst>
                                      </p:cBhvr>
                                      <p:to>
                                        <p:strVal val="visible"/>
                                      </p:to>
                                    </p:set>
                                    <p:animEffect transition="in" filter="slide(fromBottom)">
                                      <p:cBhvr>
                                        <p:cTn id="12" dur="500"/>
                                        <p:tgtEl>
                                          <p:spTgt spid="389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38917"/>
                                        </p:tgtEl>
                                        <p:attrNameLst>
                                          <p:attrName>style.visibility</p:attrName>
                                        </p:attrNameLst>
                                      </p:cBhvr>
                                      <p:to>
                                        <p:strVal val="visible"/>
                                      </p:to>
                                    </p:set>
                                    <p:animEffect transition="in" filter="slide(fromBottom)">
                                      <p:cBhvr>
                                        <p:cTn id="17" dur="500"/>
                                        <p:tgtEl>
                                          <p:spTgt spid="3891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38918"/>
                                        </p:tgtEl>
                                        <p:attrNameLst>
                                          <p:attrName>style.visibility</p:attrName>
                                        </p:attrNameLst>
                                      </p:cBhvr>
                                      <p:to>
                                        <p:strVal val="visible"/>
                                      </p:to>
                                    </p:set>
                                    <p:animEffect transition="in" filter="slide(fromBottom)">
                                      <p:cBhvr>
                                        <p:cTn id="22" dur="500"/>
                                        <p:tgtEl>
                                          <p:spTgt spid="3891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38919"/>
                                        </p:tgtEl>
                                        <p:attrNameLst>
                                          <p:attrName>style.visibility</p:attrName>
                                        </p:attrNameLst>
                                      </p:cBhvr>
                                      <p:to>
                                        <p:strVal val="visible"/>
                                      </p:to>
                                    </p:set>
                                    <p:animEffect transition="in" filter="slide(fromBottom)">
                                      <p:cBhvr>
                                        <p:cTn id="27" dur="500"/>
                                        <p:tgtEl>
                                          <p:spTgt spid="3891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nodeType="clickEffect">
                                  <p:stCondLst>
                                    <p:cond delay="0"/>
                                  </p:stCondLst>
                                  <p:childTnLst>
                                    <p:set>
                                      <p:cBhvr>
                                        <p:cTn id="31" dur="1" fill="hold">
                                          <p:stCondLst>
                                            <p:cond delay="0"/>
                                          </p:stCondLst>
                                        </p:cTn>
                                        <p:tgtEl>
                                          <p:spTgt spid="38920"/>
                                        </p:tgtEl>
                                        <p:attrNameLst>
                                          <p:attrName>style.visibility</p:attrName>
                                        </p:attrNameLst>
                                      </p:cBhvr>
                                      <p:to>
                                        <p:strVal val="visible"/>
                                      </p:to>
                                    </p:set>
                                    <p:animEffect transition="in" filter="slide(fromBottom)">
                                      <p:cBhvr>
                                        <p:cTn id="32" dur="500"/>
                                        <p:tgtEl>
                                          <p:spTgt spid="389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文本框 39937">
            <a:extLst>
              <a:ext uri="{FF2B5EF4-FFF2-40B4-BE49-F238E27FC236}">
                <a16:creationId xmlns:a16="http://schemas.microsoft.com/office/drawing/2014/main" id="{F7F3DABA-F261-4315-8214-B4E3CE970C4E}"/>
              </a:ext>
            </a:extLst>
          </p:cNvPr>
          <p:cNvSpPr txBox="1">
            <a:spLocks noChangeArrowheads="1"/>
          </p:cNvSpPr>
          <p:nvPr/>
        </p:nvSpPr>
        <p:spPr bwMode="auto">
          <a:xfrm>
            <a:off x="434280" y="1196752"/>
            <a:ext cx="8458200" cy="4768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120000"/>
              </a:lnSpc>
              <a:buFontTx/>
              <a:buNone/>
              <a:defRPr/>
            </a:pPr>
            <a:r>
              <a:rPr lang="en-US" altLang="zh-CN" sz="3200" dirty="0">
                <a:latin typeface="+mn-lt"/>
              </a:rPr>
              <a:t>7. Please be ___(quiet/quietly). I’m studying.</a:t>
            </a:r>
          </a:p>
          <a:p>
            <a:pPr eaLnBrk="0" hangingPunct="0">
              <a:lnSpc>
                <a:spcPct val="120000"/>
              </a:lnSpc>
              <a:buFontTx/>
              <a:buNone/>
              <a:defRPr/>
            </a:pPr>
            <a:r>
              <a:rPr lang="en-US" altLang="zh-CN" sz="3200" dirty="0">
                <a:latin typeface="+mn-lt"/>
              </a:rPr>
              <a:t>8. ---Where is Diane?</a:t>
            </a:r>
          </a:p>
          <a:p>
            <a:pPr eaLnBrk="0" hangingPunct="0">
              <a:lnSpc>
                <a:spcPct val="120000"/>
              </a:lnSpc>
              <a:buFontTx/>
              <a:buNone/>
              <a:defRPr/>
            </a:pPr>
            <a:r>
              <a:rPr lang="en-US" altLang="zh-CN" sz="3200" dirty="0">
                <a:latin typeface="+mn-lt"/>
              </a:rPr>
              <a:t>    --- She was here but she left___(sudden/  </a:t>
            </a:r>
          </a:p>
          <a:p>
            <a:pPr eaLnBrk="0" hangingPunct="0">
              <a:lnSpc>
                <a:spcPct val="120000"/>
              </a:lnSpc>
              <a:buFontTx/>
              <a:buNone/>
              <a:defRPr/>
            </a:pPr>
            <a:r>
              <a:rPr lang="en-US" altLang="zh-CN" sz="3200" dirty="0">
                <a:latin typeface="+mn-lt"/>
              </a:rPr>
              <a:t>    suddenly)</a:t>
            </a:r>
          </a:p>
          <a:p>
            <a:pPr eaLnBrk="0" hangingPunct="0">
              <a:lnSpc>
                <a:spcPct val="120000"/>
              </a:lnSpc>
              <a:buFontTx/>
              <a:buNone/>
              <a:defRPr/>
            </a:pPr>
            <a:r>
              <a:rPr lang="en-US" altLang="zh-CN" sz="3200" dirty="0">
                <a:latin typeface="+mn-lt"/>
              </a:rPr>
              <a:t>9. He insisted on being paid __(immediate/ </a:t>
            </a:r>
          </a:p>
          <a:p>
            <a:pPr eaLnBrk="0" hangingPunct="0">
              <a:lnSpc>
                <a:spcPct val="120000"/>
              </a:lnSpc>
              <a:buFontTx/>
              <a:buNone/>
              <a:defRPr/>
            </a:pPr>
            <a:r>
              <a:rPr lang="en-US" altLang="zh-CN" sz="3200" dirty="0">
                <a:latin typeface="+mn-lt"/>
              </a:rPr>
              <a:t>    immediately).</a:t>
            </a:r>
          </a:p>
          <a:p>
            <a:pPr eaLnBrk="0" hangingPunct="0">
              <a:lnSpc>
                <a:spcPct val="120000"/>
              </a:lnSpc>
              <a:buFontTx/>
              <a:buNone/>
              <a:defRPr/>
            </a:pPr>
            <a:r>
              <a:rPr lang="en-US" altLang="zh-CN" sz="3200" dirty="0">
                <a:latin typeface="+mn-lt"/>
              </a:rPr>
              <a:t>10. It is ___(impossible/ impossibly) for lost </a:t>
            </a:r>
          </a:p>
          <a:p>
            <a:pPr eaLnBrk="0" hangingPunct="0">
              <a:lnSpc>
                <a:spcPct val="120000"/>
              </a:lnSpc>
              <a:buFontTx/>
              <a:buNone/>
              <a:defRPr/>
            </a:pPr>
            <a:r>
              <a:rPr lang="en-US" altLang="zh-CN" sz="3200" dirty="0">
                <a:latin typeface="+mn-lt"/>
              </a:rPr>
              <a:t>      time to be made up.</a:t>
            </a:r>
          </a:p>
        </p:txBody>
      </p:sp>
      <p:pic>
        <p:nvPicPr>
          <p:cNvPr id="39939" name="图片 39938" descr="tick">
            <a:extLst>
              <a:ext uri="{FF2B5EF4-FFF2-40B4-BE49-F238E27FC236}">
                <a16:creationId xmlns:a16="http://schemas.microsoft.com/office/drawing/2014/main" id="{C7E09F6E-78E2-4AC8-AAA1-BB9936C004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1268413"/>
            <a:ext cx="954088"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图片 39939" descr="tick">
            <a:extLst>
              <a:ext uri="{FF2B5EF4-FFF2-40B4-BE49-F238E27FC236}">
                <a16:creationId xmlns:a16="http://schemas.microsoft.com/office/drawing/2014/main" id="{8A1D1A54-430B-49CD-9AA7-4302D35935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829519"/>
            <a:ext cx="954087"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图片 39940" descr="tick">
            <a:extLst>
              <a:ext uri="{FF2B5EF4-FFF2-40B4-BE49-F238E27FC236}">
                <a16:creationId xmlns:a16="http://schemas.microsoft.com/office/drawing/2014/main" id="{54953305-84C4-49AE-8126-7D0F782A1B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4005064"/>
            <a:ext cx="954088"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2" name="图片 39941" descr="tick">
            <a:extLst>
              <a:ext uri="{FF2B5EF4-FFF2-40B4-BE49-F238E27FC236}">
                <a16:creationId xmlns:a16="http://schemas.microsoft.com/office/drawing/2014/main" id="{C52378F5-1F4E-466A-A72F-42D23A09FC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4653136"/>
            <a:ext cx="954088"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slide(fromBottom)">
                                      <p:cBhvr>
                                        <p:cTn id="7" dur="500"/>
                                        <p:tgtEl>
                                          <p:spTgt spid="399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39940"/>
                                        </p:tgtEl>
                                        <p:attrNameLst>
                                          <p:attrName>style.visibility</p:attrName>
                                        </p:attrNameLst>
                                      </p:cBhvr>
                                      <p:to>
                                        <p:strVal val="visible"/>
                                      </p:to>
                                    </p:set>
                                    <p:animEffect transition="in" filter="slide(fromBottom)">
                                      <p:cBhvr>
                                        <p:cTn id="12" dur="500"/>
                                        <p:tgtEl>
                                          <p:spTgt spid="3994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39941"/>
                                        </p:tgtEl>
                                        <p:attrNameLst>
                                          <p:attrName>style.visibility</p:attrName>
                                        </p:attrNameLst>
                                      </p:cBhvr>
                                      <p:to>
                                        <p:strVal val="visible"/>
                                      </p:to>
                                    </p:set>
                                    <p:animEffect transition="in" filter="slide(fromBottom)">
                                      <p:cBhvr>
                                        <p:cTn id="17" dur="500"/>
                                        <p:tgtEl>
                                          <p:spTgt spid="3994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39942"/>
                                        </p:tgtEl>
                                        <p:attrNameLst>
                                          <p:attrName>style.visibility</p:attrName>
                                        </p:attrNameLst>
                                      </p:cBhvr>
                                      <p:to>
                                        <p:strVal val="visible"/>
                                      </p:to>
                                    </p:set>
                                    <p:animEffect transition="in" filter="slide(fromBottom)">
                                      <p:cBhvr>
                                        <p:cTn id="22" dur="500"/>
                                        <p:tgtEl>
                                          <p:spTgt spid="399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标题 16385">
            <a:extLst>
              <a:ext uri="{FF2B5EF4-FFF2-40B4-BE49-F238E27FC236}">
                <a16:creationId xmlns:a16="http://schemas.microsoft.com/office/drawing/2014/main" id="{CB79F358-1FE7-4C59-9A0D-8D4FB824C9E5}"/>
              </a:ext>
            </a:extLst>
          </p:cNvPr>
          <p:cNvSpPr>
            <a:spLocks noGrp="1" noChangeArrowheads="1"/>
          </p:cNvSpPr>
          <p:nvPr>
            <p:ph type="title"/>
          </p:nvPr>
        </p:nvSpPr>
        <p:spPr>
          <a:xfrm>
            <a:off x="1044575" y="549275"/>
            <a:ext cx="6480175" cy="414338"/>
          </a:xfrm>
        </p:spPr>
        <p:txBody>
          <a:bodyPr>
            <a:spAutoFit/>
          </a:bodyPr>
          <a:lstStyle/>
          <a:p>
            <a:r>
              <a:rPr lang="zh-CN" altLang="en-US" sz="2400" b="1">
                <a:solidFill>
                  <a:schemeClr val="tx1"/>
                </a:solidFill>
              </a:rPr>
              <a:t>请用括号中单词的适当形式完成</a:t>
            </a:r>
            <a:r>
              <a:rPr lang="en-US" altLang="zh-CN" sz="2400" b="1">
                <a:solidFill>
                  <a:schemeClr val="tx1"/>
                </a:solidFill>
              </a:rPr>
              <a:t>Happy</a:t>
            </a:r>
            <a:r>
              <a:rPr lang="zh-CN" altLang="en-US" sz="2400" b="1">
                <a:solidFill>
                  <a:schemeClr val="tx1"/>
                </a:solidFill>
              </a:rPr>
              <a:t>所说的话。</a:t>
            </a:r>
          </a:p>
        </p:txBody>
      </p:sp>
      <p:sp>
        <p:nvSpPr>
          <p:cNvPr id="23554" name="文本占位符 16386">
            <a:extLst>
              <a:ext uri="{FF2B5EF4-FFF2-40B4-BE49-F238E27FC236}">
                <a16:creationId xmlns:a16="http://schemas.microsoft.com/office/drawing/2014/main" id="{0C4A0F8D-BAC2-4DF8-BA3B-B4929E1E41D1}"/>
              </a:ext>
            </a:extLst>
          </p:cNvPr>
          <p:cNvSpPr>
            <a:spLocks noGrp="1" noChangeArrowheads="1"/>
          </p:cNvSpPr>
          <p:nvPr>
            <p:ph idx="1"/>
          </p:nvPr>
        </p:nvSpPr>
        <p:spPr>
          <a:xfrm>
            <a:off x="395288" y="981075"/>
            <a:ext cx="8218487" cy="5145088"/>
          </a:xfrm>
        </p:spPr>
        <p:txBody>
          <a:bodyPr/>
          <a:lstStyle/>
          <a:p>
            <a:pPr>
              <a:lnSpc>
                <a:spcPct val="110000"/>
              </a:lnSpc>
            </a:pPr>
            <a:r>
              <a:rPr lang="en-US" altLang="zh-CN"/>
              <a:t>It is a month since Happy spoke to his workers. All the customers are coming back to Happy’s pet shop. Happy wants to speak to his staff again.</a:t>
            </a:r>
          </a:p>
          <a:p>
            <a:pPr>
              <a:lnSpc>
                <a:spcPct val="110000"/>
              </a:lnSpc>
            </a:pPr>
            <a:r>
              <a:rPr lang="en-US" altLang="zh-CN"/>
              <a:t>You are all behaving ______(good). Everyone is dressing ______(neat) and serves the customers _______(quick). Rose always speaks ______(polite) to everyone. Terence smiles _______(cheerful) all the time. All of you listen to the customers _______(patient). The bills are added up ________(accurate). The customers leave the shop _______(happy). The business is increasing ______(fast). Next month I shall ________(definite) raise your pay.</a:t>
            </a:r>
          </a:p>
        </p:txBody>
      </p:sp>
      <p:sp>
        <p:nvSpPr>
          <p:cNvPr id="16388" name="文本框 16387">
            <a:extLst>
              <a:ext uri="{FF2B5EF4-FFF2-40B4-BE49-F238E27FC236}">
                <a16:creationId xmlns:a16="http://schemas.microsoft.com/office/drawing/2014/main" id="{4805453D-840E-4B39-8F16-E3662B2B692A}"/>
              </a:ext>
            </a:extLst>
          </p:cNvPr>
          <p:cNvSpPr txBox="1">
            <a:spLocks noChangeArrowheads="1"/>
          </p:cNvSpPr>
          <p:nvPr/>
        </p:nvSpPr>
        <p:spPr bwMode="auto">
          <a:xfrm>
            <a:off x="3636963" y="2349500"/>
            <a:ext cx="1079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400">
                <a:solidFill>
                  <a:srgbClr val="FF0000"/>
                </a:solidFill>
                <a:latin typeface="Times New Roman" panose="02020603050405020304" pitchFamily="18" charset="0"/>
              </a:rPr>
              <a:t>well</a:t>
            </a:r>
          </a:p>
        </p:txBody>
      </p:sp>
      <p:sp>
        <p:nvSpPr>
          <p:cNvPr id="16389" name="文本框 16388">
            <a:extLst>
              <a:ext uri="{FF2B5EF4-FFF2-40B4-BE49-F238E27FC236}">
                <a16:creationId xmlns:a16="http://schemas.microsoft.com/office/drawing/2014/main" id="{C87A20E9-56AB-413E-B17E-9E9036D29FAB}"/>
              </a:ext>
            </a:extLst>
          </p:cNvPr>
          <p:cNvSpPr txBox="1">
            <a:spLocks noChangeArrowheads="1"/>
          </p:cNvSpPr>
          <p:nvPr/>
        </p:nvSpPr>
        <p:spPr bwMode="auto">
          <a:xfrm>
            <a:off x="827088" y="2827338"/>
            <a:ext cx="1079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400">
                <a:solidFill>
                  <a:srgbClr val="FF0000"/>
                </a:solidFill>
                <a:latin typeface="Times New Roman" panose="02020603050405020304" pitchFamily="18" charset="0"/>
              </a:rPr>
              <a:t>neatly</a:t>
            </a:r>
          </a:p>
        </p:txBody>
      </p:sp>
      <p:sp>
        <p:nvSpPr>
          <p:cNvPr id="16390" name="文本框 16389">
            <a:extLst>
              <a:ext uri="{FF2B5EF4-FFF2-40B4-BE49-F238E27FC236}">
                <a16:creationId xmlns:a16="http://schemas.microsoft.com/office/drawing/2014/main" id="{D70CEB83-00F9-46A5-B77F-81A289FBA1FE}"/>
              </a:ext>
            </a:extLst>
          </p:cNvPr>
          <p:cNvSpPr txBox="1">
            <a:spLocks noChangeArrowheads="1"/>
          </p:cNvSpPr>
          <p:nvPr/>
        </p:nvSpPr>
        <p:spPr bwMode="auto">
          <a:xfrm>
            <a:off x="6084888" y="2827338"/>
            <a:ext cx="129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400">
                <a:solidFill>
                  <a:srgbClr val="FF0000"/>
                </a:solidFill>
                <a:latin typeface="Times New Roman" panose="02020603050405020304" pitchFamily="18" charset="0"/>
              </a:rPr>
              <a:t>quickly</a:t>
            </a:r>
          </a:p>
        </p:txBody>
      </p:sp>
      <p:sp>
        <p:nvSpPr>
          <p:cNvPr id="16391" name="文本框 16390">
            <a:extLst>
              <a:ext uri="{FF2B5EF4-FFF2-40B4-BE49-F238E27FC236}">
                <a16:creationId xmlns:a16="http://schemas.microsoft.com/office/drawing/2014/main" id="{B314373E-3EC9-4EF5-B851-4BE16EAD2512}"/>
              </a:ext>
            </a:extLst>
          </p:cNvPr>
          <p:cNvSpPr txBox="1">
            <a:spLocks noChangeArrowheads="1"/>
          </p:cNvSpPr>
          <p:nvPr/>
        </p:nvSpPr>
        <p:spPr bwMode="auto">
          <a:xfrm>
            <a:off x="3492500" y="3259138"/>
            <a:ext cx="129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400">
                <a:solidFill>
                  <a:srgbClr val="FF0000"/>
                </a:solidFill>
                <a:latin typeface="Times New Roman" panose="02020603050405020304" pitchFamily="18" charset="0"/>
              </a:rPr>
              <a:t>politely</a:t>
            </a:r>
          </a:p>
        </p:txBody>
      </p:sp>
      <p:sp>
        <p:nvSpPr>
          <p:cNvPr id="16392" name="文本框 16391">
            <a:extLst>
              <a:ext uri="{FF2B5EF4-FFF2-40B4-BE49-F238E27FC236}">
                <a16:creationId xmlns:a16="http://schemas.microsoft.com/office/drawing/2014/main" id="{781B7AF9-C106-45C8-8B45-B32886CE0922}"/>
              </a:ext>
            </a:extLst>
          </p:cNvPr>
          <p:cNvSpPr txBox="1">
            <a:spLocks noChangeArrowheads="1"/>
          </p:cNvSpPr>
          <p:nvPr/>
        </p:nvSpPr>
        <p:spPr bwMode="auto">
          <a:xfrm>
            <a:off x="1619250" y="3716338"/>
            <a:ext cx="158432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200">
                <a:solidFill>
                  <a:srgbClr val="FF0000"/>
                </a:solidFill>
                <a:latin typeface="Times New Roman" panose="02020603050405020304" pitchFamily="18" charset="0"/>
              </a:rPr>
              <a:t>cheerfully</a:t>
            </a:r>
          </a:p>
        </p:txBody>
      </p:sp>
      <p:sp>
        <p:nvSpPr>
          <p:cNvPr id="16393" name="文本框 16392">
            <a:extLst>
              <a:ext uri="{FF2B5EF4-FFF2-40B4-BE49-F238E27FC236}">
                <a16:creationId xmlns:a16="http://schemas.microsoft.com/office/drawing/2014/main" id="{2AB823A0-B262-4C34-B8A7-E37943C35792}"/>
              </a:ext>
            </a:extLst>
          </p:cNvPr>
          <p:cNvSpPr txBox="1">
            <a:spLocks noChangeArrowheads="1"/>
          </p:cNvSpPr>
          <p:nvPr/>
        </p:nvSpPr>
        <p:spPr bwMode="auto">
          <a:xfrm>
            <a:off x="2711450" y="4143375"/>
            <a:ext cx="1512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400">
                <a:solidFill>
                  <a:srgbClr val="FF0000"/>
                </a:solidFill>
                <a:latin typeface="Times New Roman" panose="02020603050405020304" pitchFamily="18" charset="0"/>
              </a:rPr>
              <a:t>patiently</a:t>
            </a:r>
          </a:p>
        </p:txBody>
      </p:sp>
      <p:sp>
        <p:nvSpPr>
          <p:cNvPr id="16394" name="文本框 16393">
            <a:extLst>
              <a:ext uri="{FF2B5EF4-FFF2-40B4-BE49-F238E27FC236}">
                <a16:creationId xmlns:a16="http://schemas.microsoft.com/office/drawing/2014/main" id="{AAFA88BB-10B3-4747-B8C5-3C6C50FE2BEA}"/>
              </a:ext>
            </a:extLst>
          </p:cNvPr>
          <p:cNvSpPr txBox="1">
            <a:spLocks noChangeArrowheads="1"/>
          </p:cNvSpPr>
          <p:nvPr/>
        </p:nvSpPr>
        <p:spPr bwMode="auto">
          <a:xfrm>
            <a:off x="684213" y="4581525"/>
            <a:ext cx="17287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400">
                <a:solidFill>
                  <a:srgbClr val="FF0000"/>
                </a:solidFill>
                <a:latin typeface="Times New Roman" panose="02020603050405020304" pitchFamily="18" charset="0"/>
              </a:rPr>
              <a:t>accurately</a:t>
            </a:r>
          </a:p>
        </p:txBody>
      </p:sp>
      <p:sp>
        <p:nvSpPr>
          <p:cNvPr id="16395" name="文本框 16394">
            <a:extLst>
              <a:ext uri="{FF2B5EF4-FFF2-40B4-BE49-F238E27FC236}">
                <a16:creationId xmlns:a16="http://schemas.microsoft.com/office/drawing/2014/main" id="{36DBE75F-0DCB-48E4-810B-B50447A6D9D0}"/>
              </a:ext>
            </a:extLst>
          </p:cNvPr>
          <p:cNvSpPr txBox="1">
            <a:spLocks noChangeArrowheads="1"/>
          </p:cNvSpPr>
          <p:nvPr/>
        </p:nvSpPr>
        <p:spPr bwMode="auto">
          <a:xfrm>
            <a:off x="755650" y="5013325"/>
            <a:ext cx="12239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400">
                <a:solidFill>
                  <a:srgbClr val="FF0000"/>
                </a:solidFill>
                <a:latin typeface="Times New Roman" panose="02020603050405020304" pitchFamily="18" charset="0"/>
              </a:rPr>
              <a:t>happily</a:t>
            </a:r>
          </a:p>
        </p:txBody>
      </p:sp>
      <p:sp>
        <p:nvSpPr>
          <p:cNvPr id="16396" name="文本框 16395">
            <a:extLst>
              <a:ext uri="{FF2B5EF4-FFF2-40B4-BE49-F238E27FC236}">
                <a16:creationId xmlns:a16="http://schemas.microsoft.com/office/drawing/2014/main" id="{0A582955-1D32-4BEC-A23A-09D8F7B867EF}"/>
              </a:ext>
            </a:extLst>
          </p:cNvPr>
          <p:cNvSpPr txBox="1">
            <a:spLocks noChangeArrowheads="1"/>
          </p:cNvSpPr>
          <p:nvPr/>
        </p:nvSpPr>
        <p:spPr bwMode="auto">
          <a:xfrm>
            <a:off x="6659563" y="4987925"/>
            <a:ext cx="1079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400">
                <a:solidFill>
                  <a:srgbClr val="FF0000"/>
                </a:solidFill>
                <a:latin typeface="Times New Roman" panose="02020603050405020304" pitchFamily="18" charset="0"/>
              </a:rPr>
              <a:t>fast</a:t>
            </a:r>
          </a:p>
        </p:txBody>
      </p:sp>
      <p:sp>
        <p:nvSpPr>
          <p:cNvPr id="16397" name="文本框 16396">
            <a:extLst>
              <a:ext uri="{FF2B5EF4-FFF2-40B4-BE49-F238E27FC236}">
                <a16:creationId xmlns:a16="http://schemas.microsoft.com/office/drawing/2014/main" id="{F0F1C104-C781-4090-98D5-B7854353DF38}"/>
              </a:ext>
            </a:extLst>
          </p:cNvPr>
          <p:cNvSpPr txBox="1">
            <a:spLocks noChangeArrowheads="1"/>
          </p:cNvSpPr>
          <p:nvPr/>
        </p:nvSpPr>
        <p:spPr bwMode="auto">
          <a:xfrm>
            <a:off x="3276600" y="5445125"/>
            <a:ext cx="17287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2400">
                <a:solidFill>
                  <a:srgbClr val="FF0000"/>
                </a:solidFill>
                <a:latin typeface="Times New Roman" panose="02020603050405020304" pitchFamily="18" charset="0"/>
              </a:rPr>
              <a:t>definitely</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additive="base">
                                        <p:cTn id="7" dur="500" fill="hold"/>
                                        <p:tgtEl>
                                          <p:spTgt spid="16388"/>
                                        </p:tgtEl>
                                        <p:attrNameLst>
                                          <p:attrName>ppt_x</p:attrName>
                                        </p:attrNameLst>
                                      </p:cBhvr>
                                      <p:tavLst>
                                        <p:tav tm="0">
                                          <p:val>
                                            <p:strVal val="#ppt_x"/>
                                          </p:val>
                                        </p:tav>
                                        <p:tav tm="100000">
                                          <p:val>
                                            <p:strVal val="#ppt_x"/>
                                          </p:val>
                                        </p:tav>
                                      </p:tavLst>
                                    </p:anim>
                                    <p:anim calcmode="lin" valueType="num">
                                      <p:cBhvr additive="base">
                                        <p:cTn id="8" dur="500" fill="hold"/>
                                        <p:tgtEl>
                                          <p:spTgt spid="1638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389"/>
                                        </p:tgtEl>
                                        <p:attrNameLst>
                                          <p:attrName>style.visibility</p:attrName>
                                        </p:attrNameLst>
                                      </p:cBhvr>
                                      <p:to>
                                        <p:strVal val="visible"/>
                                      </p:to>
                                    </p:set>
                                    <p:anim calcmode="lin" valueType="num">
                                      <p:cBhvr additive="base">
                                        <p:cTn id="13" dur="500" fill="hold"/>
                                        <p:tgtEl>
                                          <p:spTgt spid="16389"/>
                                        </p:tgtEl>
                                        <p:attrNameLst>
                                          <p:attrName>ppt_x</p:attrName>
                                        </p:attrNameLst>
                                      </p:cBhvr>
                                      <p:tavLst>
                                        <p:tav tm="0">
                                          <p:val>
                                            <p:strVal val="#ppt_x"/>
                                          </p:val>
                                        </p:tav>
                                        <p:tav tm="100000">
                                          <p:val>
                                            <p:strVal val="#ppt_x"/>
                                          </p:val>
                                        </p:tav>
                                      </p:tavLst>
                                    </p:anim>
                                    <p:anim calcmode="lin" valueType="num">
                                      <p:cBhvr additive="base">
                                        <p:cTn id="14" dur="500" fill="hold"/>
                                        <p:tgtEl>
                                          <p:spTgt spid="1638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390"/>
                                        </p:tgtEl>
                                        <p:attrNameLst>
                                          <p:attrName>style.visibility</p:attrName>
                                        </p:attrNameLst>
                                      </p:cBhvr>
                                      <p:to>
                                        <p:strVal val="visible"/>
                                      </p:to>
                                    </p:set>
                                    <p:anim calcmode="lin" valueType="num">
                                      <p:cBhvr additive="base">
                                        <p:cTn id="19" dur="500" fill="hold"/>
                                        <p:tgtEl>
                                          <p:spTgt spid="16390"/>
                                        </p:tgtEl>
                                        <p:attrNameLst>
                                          <p:attrName>ppt_x</p:attrName>
                                        </p:attrNameLst>
                                      </p:cBhvr>
                                      <p:tavLst>
                                        <p:tav tm="0">
                                          <p:val>
                                            <p:strVal val="#ppt_x"/>
                                          </p:val>
                                        </p:tav>
                                        <p:tav tm="100000">
                                          <p:val>
                                            <p:strVal val="#ppt_x"/>
                                          </p:val>
                                        </p:tav>
                                      </p:tavLst>
                                    </p:anim>
                                    <p:anim calcmode="lin" valueType="num">
                                      <p:cBhvr additive="base">
                                        <p:cTn id="20"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391"/>
                                        </p:tgtEl>
                                        <p:attrNameLst>
                                          <p:attrName>style.visibility</p:attrName>
                                        </p:attrNameLst>
                                      </p:cBhvr>
                                      <p:to>
                                        <p:strVal val="visible"/>
                                      </p:to>
                                    </p:set>
                                    <p:anim calcmode="lin" valueType="num">
                                      <p:cBhvr additive="base">
                                        <p:cTn id="25" dur="500" fill="hold"/>
                                        <p:tgtEl>
                                          <p:spTgt spid="16391"/>
                                        </p:tgtEl>
                                        <p:attrNameLst>
                                          <p:attrName>ppt_x</p:attrName>
                                        </p:attrNameLst>
                                      </p:cBhvr>
                                      <p:tavLst>
                                        <p:tav tm="0">
                                          <p:val>
                                            <p:strVal val="#ppt_x"/>
                                          </p:val>
                                        </p:tav>
                                        <p:tav tm="100000">
                                          <p:val>
                                            <p:strVal val="#ppt_x"/>
                                          </p:val>
                                        </p:tav>
                                      </p:tavLst>
                                    </p:anim>
                                    <p:anim calcmode="lin" valueType="num">
                                      <p:cBhvr additive="base">
                                        <p:cTn id="26" dur="500" fill="hold"/>
                                        <p:tgtEl>
                                          <p:spTgt spid="1639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392"/>
                                        </p:tgtEl>
                                        <p:attrNameLst>
                                          <p:attrName>style.visibility</p:attrName>
                                        </p:attrNameLst>
                                      </p:cBhvr>
                                      <p:to>
                                        <p:strVal val="visible"/>
                                      </p:to>
                                    </p:set>
                                    <p:anim calcmode="lin" valueType="num">
                                      <p:cBhvr additive="base">
                                        <p:cTn id="31" dur="500" fill="hold"/>
                                        <p:tgtEl>
                                          <p:spTgt spid="16392"/>
                                        </p:tgtEl>
                                        <p:attrNameLst>
                                          <p:attrName>ppt_x</p:attrName>
                                        </p:attrNameLst>
                                      </p:cBhvr>
                                      <p:tavLst>
                                        <p:tav tm="0">
                                          <p:val>
                                            <p:strVal val="#ppt_x"/>
                                          </p:val>
                                        </p:tav>
                                        <p:tav tm="100000">
                                          <p:val>
                                            <p:strVal val="#ppt_x"/>
                                          </p:val>
                                        </p:tav>
                                      </p:tavLst>
                                    </p:anim>
                                    <p:anim calcmode="lin" valueType="num">
                                      <p:cBhvr additive="base">
                                        <p:cTn id="32" dur="500" fill="hold"/>
                                        <p:tgtEl>
                                          <p:spTgt spid="1639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393"/>
                                        </p:tgtEl>
                                        <p:attrNameLst>
                                          <p:attrName>style.visibility</p:attrName>
                                        </p:attrNameLst>
                                      </p:cBhvr>
                                      <p:to>
                                        <p:strVal val="visible"/>
                                      </p:to>
                                    </p:set>
                                    <p:anim calcmode="lin" valueType="num">
                                      <p:cBhvr additive="base">
                                        <p:cTn id="37" dur="500" fill="hold"/>
                                        <p:tgtEl>
                                          <p:spTgt spid="16393"/>
                                        </p:tgtEl>
                                        <p:attrNameLst>
                                          <p:attrName>ppt_x</p:attrName>
                                        </p:attrNameLst>
                                      </p:cBhvr>
                                      <p:tavLst>
                                        <p:tav tm="0">
                                          <p:val>
                                            <p:strVal val="#ppt_x"/>
                                          </p:val>
                                        </p:tav>
                                        <p:tav tm="100000">
                                          <p:val>
                                            <p:strVal val="#ppt_x"/>
                                          </p:val>
                                        </p:tav>
                                      </p:tavLst>
                                    </p:anim>
                                    <p:anim calcmode="lin" valueType="num">
                                      <p:cBhvr additive="base">
                                        <p:cTn id="38" dur="500" fill="hold"/>
                                        <p:tgtEl>
                                          <p:spTgt spid="16393"/>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394"/>
                                        </p:tgtEl>
                                        <p:attrNameLst>
                                          <p:attrName>style.visibility</p:attrName>
                                        </p:attrNameLst>
                                      </p:cBhvr>
                                      <p:to>
                                        <p:strVal val="visible"/>
                                      </p:to>
                                    </p:set>
                                    <p:anim calcmode="lin" valueType="num">
                                      <p:cBhvr additive="base">
                                        <p:cTn id="43" dur="500" fill="hold"/>
                                        <p:tgtEl>
                                          <p:spTgt spid="16394"/>
                                        </p:tgtEl>
                                        <p:attrNameLst>
                                          <p:attrName>ppt_x</p:attrName>
                                        </p:attrNameLst>
                                      </p:cBhvr>
                                      <p:tavLst>
                                        <p:tav tm="0">
                                          <p:val>
                                            <p:strVal val="#ppt_x"/>
                                          </p:val>
                                        </p:tav>
                                        <p:tav tm="100000">
                                          <p:val>
                                            <p:strVal val="#ppt_x"/>
                                          </p:val>
                                        </p:tav>
                                      </p:tavLst>
                                    </p:anim>
                                    <p:anim calcmode="lin" valueType="num">
                                      <p:cBhvr additive="base">
                                        <p:cTn id="44" dur="500" fill="hold"/>
                                        <p:tgtEl>
                                          <p:spTgt spid="16394"/>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395"/>
                                        </p:tgtEl>
                                        <p:attrNameLst>
                                          <p:attrName>style.visibility</p:attrName>
                                        </p:attrNameLst>
                                      </p:cBhvr>
                                      <p:to>
                                        <p:strVal val="visible"/>
                                      </p:to>
                                    </p:set>
                                    <p:anim calcmode="lin" valueType="num">
                                      <p:cBhvr additive="base">
                                        <p:cTn id="49" dur="500" fill="hold"/>
                                        <p:tgtEl>
                                          <p:spTgt spid="16395"/>
                                        </p:tgtEl>
                                        <p:attrNameLst>
                                          <p:attrName>ppt_x</p:attrName>
                                        </p:attrNameLst>
                                      </p:cBhvr>
                                      <p:tavLst>
                                        <p:tav tm="0">
                                          <p:val>
                                            <p:strVal val="#ppt_x"/>
                                          </p:val>
                                        </p:tav>
                                        <p:tav tm="100000">
                                          <p:val>
                                            <p:strVal val="#ppt_x"/>
                                          </p:val>
                                        </p:tav>
                                      </p:tavLst>
                                    </p:anim>
                                    <p:anim calcmode="lin" valueType="num">
                                      <p:cBhvr additive="base">
                                        <p:cTn id="50" dur="500" fill="hold"/>
                                        <p:tgtEl>
                                          <p:spTgt spid="16395"/>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396"/>
                                        </p:tgtEl>
                                        <p:attrNameLst>
                                          <p:attrName>style.visibility</p:attrName>
                                        </p:attrNameLst>
                                      </p:cBhvr>
                                      <p:to>
                                        <p:strVal val="visible"/>
                                      </p:to>
                                    </p:set>
                                    <p:anim calcmode="lin" valueType="num">
                                      <p:cBhvr additive="base">
                                        <p:cTn id="55" dur="500" fill="hold"/>
                                        <p:tgtEl>
                                          <p:spTgt spid="16396"/>
                                        </p:tgtEl>
                                        <p:attrNameLst>
                                          <p:attrName>ppt_x</p:attrName>
                                        </p:attrNameLst>
                                      </p:cBhvr>
                                      <p:tavLst>
                                        <p:tav tm="0">
                                          <p:val>
                                            <p:strVal val="#ppt_x"/>
                                          </p:val>
                                        </p:tav>
                                        <p:tav tm="100000">
                                          <p:val>
                                            <p:strVal val="#ppt_x"/>
                                          </p:val>
                                        </p:tav>
                                      </p:tavLst>
                                    </p:anim>
                                    <p:anim calcmode="lin" valueType="num">
                                      <p:cBhvr additive="base">
                                        <p:cTn id="56" dur="500" fill="hold"/>
                                        <p:tgtEl>
                                          <p:spTgt spid="16396"/>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397"/>
                                        </p:tgtEl>
                                        <p:attrNameLst>
                                          <p:attrName>style.visibility</p:attrName>
                                        </p:attrNameLst>
                                      </p:cBhvr>
                                      <p:to>
                                        <p:strVal val="visible"/>
                                      </p:to>
                                    </p:set>
                                    <p:anim calcmode="lin" valueType="num">
                                      <p:cBhvr additive="base">
                                        <p:cTn id="61" dur="500" fill="hold"/>
                                        <p:tgtEl>
                                          <p:spTgt spid="16397"/>
                                        </p:tgtEl>
                                        <p:attrNameLst>
                                          <p:attrName>ppt_x</p:attrName>
                                        </p:attrNameLst>
                                      </p:cBhvr>
                                      <p:tavLst>
                                        <p:tav tm="0">
                                          <p:val>
                                            <p:strVal val="#ppt_x"/>
                                          </p:val>
                                        </p:tav>
                                        <p:tav tm="100000">
                                          <p:val>
                                            <p:strVal val="#ppt_x"/>
                                          </p:val>
                                        </p:tav>
                                      </p:tavLst>
                                    </p:anim>
                                    <p:anim calcmode="lin" valueType="num">
                                      <p:cBhvr additive="base">
                                        <p:cTn id="62" dur="500" fill="hold"/>
                                        <p:tgtEl>
                                          <p:spTgt spid="163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16389" grpId="0"/>
      <p:bldP spid="16390" grpId="0"/>
      <p:bldP spid="16391" grpId="0"/>
      <p:bldP spid="16392" grpId="0"/>
      <p:bldP spid="16393" grpId="0"/>
      <p:bldP spid="16394" grpId="0"/>
      <p:bldP spid="16395" grpId="0"/>
      <p:bldP spid="16396" grpId="0"/>
      <p:bldP spid="1639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图片 7169">
            <a:extLst>
              <a:ext uri="{FF2B5EF4-FFF2-40B4-BE49-F238E27FC236}">
                <a16:creationId xmlns:a16="http://schemas.microsoft.com/office/drawing/2014/main" id="{3118945B-313C-4588-AE65-676383B0CF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3608388"/>
            <a:ext cx="1676400" cy="225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8" name="Text Box 4">
            <a:extLst>
              <a:ext uri="{FF2B5EF4-FFF2-40B4-BE49-F238E27FC236}">
                <a16:creationId xmlns:a16="http://schemas.microsoft.com/office/drawing/2014/main" id="{0BF6CC46-769C-4078-818B-DD9F43623CC8}"/>
              </a:ext>
            </a:extLst>
          </p:cNvPr>
          <p:cNvSpPr>
            <a:spLocks noGrp="1" noChangeArrowheads="1"/>
          </p:cNvSpPr>
          <p:nvPr>
            <p:ph type="body" idx="4294967295"/>
          </p:nvPr>
        </p:nvSpPr>
        <p:spPr>
          <a:xfrm>
            <a:off x="323850" y="500063"/>
            <a:ext cx="8893175" cy="1014412"/>
          </a:xfrm>
        </p:spPr>
        <p:txBody>
          <a:bodyPr>
            <a:spAutoFit/>
          </a:bodyPr>
          <a:lstStyle/>
          <a:p>
            <a:pPr marL="0" indent="0">
              <a:buFont typeface="Arial" panose="020B0604020202020204" pitchFamily="34" charset="0"/>
              <a:buNone/>
            </a:pPr>
            <a:r>
              <a:rPr lang="en-US" altLang="zh-CN" sz="2000" b="1" i="1"/>
              <a:t>A man called Happy keeps a pet shop, but today Happy is not happy! He is speaking to his workers. Complete the sentences with the correct form of the words in the box. Use each word only once.</a:t>
            </a:r>
          </a:p>
        </p:txBody>
      </p:sp>
      <p:sp>
        <p:nvSpPr>
          <p:cNvPr id="24579" name="Text Box 3">
            <a:extLst>
              <a:ext uri="{FF2B5EF4-FFF2-40B4-BE49-F238E27FC236}">
                <a16:creationId xmlns:a16="http://schemas.microsoft.com/office/drawing/2014/main" id="{5FAF55F5-8930-4298-9068-BFECDAE80DFE}"/>
              </a:ext>
            </a:extLst>
          </p:cNvPr>
          <p:cNvSpPr txBox="1">
            <a:spLocks noChangeArrowheads="1"/>
          </p:cNvSpPr>
          <p:nvPr/>
        </p:nvSpPr>
        <p:spPr bwMode="auto">
          <a:xfrm>
            <a:off x="323850" y="1514475"/>
            <a:ext cx="8640763" cy="523875"/>
          </a:xfrm>
          <a:prstGeom prst="rect">
            <a:avLst/>
          </a:prstGeom>
          <a:solidFill>
            <a:srgbClr val="FFFF66"/>
          </a:solidFill>
          <a:ln w="9525">
            <a:solidFill>
              <a:srgbClr val="FF0000"/>
            </a:solidFill>
            <a:miter lim="800000"/>
            <a:headEnd/>
            <a:tailEnd/>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solidFill>
                  <a:srgbClr val="0000FF"/>
                </a:solidFill>
                <a:latin typeface="Times New Roman" panose="02020603050405020304" pitchFamily="18" charset="0"/>
              </a:rPr>
              <a:t>bad   correct   happy   quick    cheerful    good    patient</a:t>
            </a:r>
          </a:p>
        </p:txBody>
      </p:sp>
      <p:sp>
        <p:nvSpPr>
          <p:cNvPr id="24580" name="圆角矩形标注 2">
            <a:extLst>
              <a:ext uri="{FF2B5EF4-FFF2-40B4-BE49-F238E27FC236}">
                <a16:creationId xmlns:a16="http://schemas.microsoft.com/office/drawing/2014/main" id="{91802E3C-B334-46D7-B6F6-46E702BD410E}"/>
              </a:ext>
            </a:extLst>
          </p:cNvPr>
          <p:cNvSpPr>
            <a:spLocks noChangeArrowheads="1"/>
          </p:cNvSpPr>
          <p:nvPr/>
        </p:nvSpPr>
        <p:spPr bwMode="auto">
          <a:xfrm>
            <a:off x="1908175" y="2133600"/>
            <a:ext cx="7056438" cy="4616450"/>
          </a:xfrm>
          <a:prstGeom prst="wedgeRoundRectCallout">
            <a:avLst>
              <a:gd name="adj1" fmla="val -66981"/>
              <a:gd name="adj2" fmla="val -176"/>
              <a:gd name="adj3" fmla="val 16667"/>
            </a:avLst>
          </a:prstGeom>
          <a:solidFill>
            <a:schemeClr val="bg1"/>
          </a:solidFill>
          <a:ln w="25400">
            <a:solidFill>
              <a:schemeClr val="tx1"/>
            </a:solidFill>
            <a:miter lim="800000"/>
            <a:headEnd/>
            <a:tailEnd/>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90000"/>
              </a:lnSpc>
            </a:pPr>
            <a:endParaRPr lang="zh-CN" altLang="en-US">
              <a:solidFill>
                <a:srgbClr val="000000"/>
              </a:solidFill>
              <a:latin typeface="Times New Roman" panose="02020603050405020304" pitchFamily="18" charset="0"/>
            </a:endParaRPr>
          </a:p>
        </p:txBody>
      </p:sp>
      <p:sp>
        <p:nvSpPr>
          <p:cNvPr id="24581" name="Text Box 4">
            <a:extLst>
              <a:ext uri="{FF2B5EF4-FFF2-40B4-BE49-F238E27FC236}">
                <a16:creationId xmlns:a16="http://schemas.microsoft.com/office/drawing/2014/main" id="{4F298EB1-F332-4781-A256-815BC6C75F4A}"/>
              </a:ext>
            </a:extLst>
          </p:cNvPr>
          <p:cNvSpPr txBox="1">
            <a:spLocks noChangeArrowheads="1"/>
          </p:cNvSpPr>
          <p:nvPr/>
        </p:nvSpPr>
        <p:spPr bwMode="auto">
          <a:xfrm>
            <a:off x="1968500" y="2133600"/>
            <a:ext cx="7140575" cy="448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0000"/>
              </a:lnSpc>
              <a:spcBef>
                <a:spcPct val="10000"/>
              </a:spcBef>
            </a:pPr>
            <a:r>
              <a:rPr lang="en-US" altLang="zh-CN" sz="2800">
                <a:latin typeface="Times New Roman" panose="02020603050405020304" pitchFamily="18" charset="0"/>
              </a:rPr>
              <a:t>My customers are leaving me because You act (1)__________.</a:t>
            </a:r>
          </a:p>
          <a:p>
            <a:pPr>
              <a:lnSpc>
                <a:spcPct val="110000"/>
              </a:lnSpc>
              <a:spcBef>
                <a:spcPct val="10000"/>
              </a:spcBef>
            </a:pPr>
            <a:r>
              <a:rPr lang="en-US" altLang="zh-CN" sz="2800">
                <a:latin typeface="Times New Roman" panose="02020603050405020304" pitchFamily="18" charset="0"/>
              </a:rPr>
              <a:t>In the future, I want you all to smile (2)_______ </a:t>
            </a:r>
          </a:p>
          <a:p>
            <a:pPr>
              <a:lnSpc>
                <a:spcPct val="110000"/>
              </a:lnSpc>
              <a:spcBef>
                <a:spcPct val="10000"/>
              </a:spcBef>
            </a:pPr>
            <a:r>
              <a:rPr lang="en-US" altLang="zh-CN" sz="2800">
                <a:latin typeface="Times New Roman" panose="02020603050405020304" pitchFamily="18" charset="0"/>
              </a:rPr>
              <a:t>at our customers. I want  you to listen to them (3)_________. I want you to work(4)________ and add up all the amounts (5)___________.</a:t>
            </a:r>
          </a:p>
          <a:p>
            <a:pPr>
              <a:lnSpc>
                <a:spcPct val="110000"/>
              </a:lnSpc>
              <a:spcBef>
                <a:spcPct val="10000"/>
              </a:spcBef>
            </a:pPr>
            <a:r>
              <a:rPr lang="en-US" altLang="zh-CN" sz="2800">
                <a:latin typeface="Times New Roman" panose="02020603050405020304" pitchFamily="18" charset="0"/>
              </a:rPr>
              <a:t>Finally, I want you all to dress (6)_____.Do all these things, and I’m sure we’ll work  (7) _______ together.</a:t>
            </a:r>
          </a:p>
        </p:txBody>
      </p:sp>
      <p:sp>
        <p:nvSpPr>
          <p:cNvPr id="7175" name="Text Box 11">
            <a:extLst>
              <a:ext uri="{FF2B5EF4-FFF2-40B4-BE49-F238E27FC236}">
                <a16:creationId xmlns:a16="http://schemas.microsoft.com/office/drawing/2014/main" id="{229F7F6D-4132-475C-8E30-39151934D9E1}"/>
              </a:ext>
            </a:extLst>
          </p:cNvPr>
          <p:cNvSpPr txBox="1">
            <a:spLocks noChangeArrowheads="1"/>
          </p:cNvSpPr>
          <p:nvPr/>
        </p:nvSpPr>
        <p:spPr bwMode="auto">
          <a:xfrm>
            <a:off x="2508250" y="2592388"/>
            <a:ext cx="981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badly</a:t>
            </a:r>
          </a:p>
        </p:txBody>
      </p:sp>
      <p:sp>
        <p:nvSpPr>
          <p:cNvPr id="7176" name="Text Box 11">
            <a:extLst>
              <a:ext uri="{FF2B5EF4-FFF2-40B4-BE49-F238E27FC236}">
                <a16:creationId xmlns:a16="http://schemas.microsoft.com/office/drawing/2014/main" id="{5FF12A46-7CFE-4698-B512-D1FF63B44300}"/>
              </a:ext>
            </a:extLst>
          </p:cNvPr>
          <p:cNvSpPr txBox="1">
            <a:spLocks noChangeArrowheads="1"/>
          </p:cNvSpPr>
          <p:nvPr/>
        </p:nvSpPr>
        <p:spPr bwMode="auto">
          <a:xfrm>
            <a:off x="1930400" y="6026150"/>
            <a:ext cx="1260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happily</a:t>
            </a:r>
          </a:p>
        </p:txBody>
      </p:sp>
      <p:sp>
        <p:nvSpPr>
          <p:cNvPr id="7177" name="Text Box 11">
            <a:extLst>
              <a:ext uri="{FF2B5EF4-FFF2-40B4-BE49-F238E27FC236}">
                <a16:creationId xmlns:a16="http://schemas.microsoft.com/office/drawing/2014/main" id="{DEFE9C84-8C5B-40B2-BBAE-C731600BFA47}"/>
              </a:ext>
            </a:extLst>
          </p:cNvPr>
          <p:cNvSpPr txBox="1">
            <a:spLocks noChangeArrowheads="1"/>
          </p:cNvSpPr>
          <p:nvPr/>
        </p:nvSpPr>
        <p:spPr bwMode="auto">
          <a:xfrm>
            <a:off x="2459038" y="4089400"/>
            <a:ext cx="146526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patiently</a:t>
            </a:r>
          </a:p>
        </p:txBody>
      </p:sp>
      <p:sp>
        <p:nvSpPr>
          <p:cNvPr id="7178" name="Text Box 11">
            <a:extLst>
              <a:ext uri="{FF2B5EF4-FFF2-40B4-BE49-F238E27FC236}">
                <a16:creationId xmlns:a16="http://schemas.microsoft.com/office/drawing/2014/main" id="{AE40584C-7672-42E8-B880-2D43DE506A4D}"/>
              </a:ext>
            </a:extLst>
          </p:cNvPr>
          <p:cNvSpPr txBox="1">
            <a:spLocks noChangeArrowheads="1"/>
          </p:cNvSpPr>
          <p:nvPr/>
        </p:nvSpPr>
        <p:spPr bwMode="auto">
          <a:xfrm>
            <a:off x="7296150" y="4162425"/>
            <a:ext cx="12588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quickly</a:t>
            </a:r>
          </a:p>
        </p:txBody>
      </p:sp>
      <p:sp>
        <p:nvSpPr>
          <p:cNvPr id="7179" name="Text Box 11">
            <a:extLst>
              <a:ext uri="{FF2B5EF4-FFF2-40B4-BE49-F238E27FC236}">
                <a16:creationId xmlns:a16="http://schemas.microsoft.com/office/drawing/2014/main" id="{BF5256BC-9E08-41ED-9A7C-AE44FFD5CFE6}"/>
              </a:ext>
            </a:extLst>
          </p:cNvPr>
          <p:cNvSpPr txBox="1">
            <a:spLocks noChangeArrowheads="1"/>
          </p:cNvSpPr>
          <p:nvPr/>
        </p:nvSpPr>
        <p:spPr bwMode="auto">
          <a:xfrm>
            <a:off x="6372225" y="4573588"/>
            <a:ext cx="14573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correctly</a:t>
            </a:r>
          </a:p>
        </p:txBody>
      </p:sp>
      <p:sp>
        <p:nvSpPr>
          <p:cNvPr id="7180" name="Text Box 11">
            <a:extLst>
              <a:ext uri="{FF2B5EF4-FFF2-40B4-BE49-F238E27FC236}">
                <a16:creationId xmlns:a16="http://schemas.microsoft.com/office/drawing/2014/main" id="{6FA0CC73-5484-4BD7-8A05-487B16E3BD81}"/>
              </a:ext>
            </a:extLst>
          </p:cNvPr>
          <p:cNvSpPr txBox="1">
            <a:spLocks noChangeArrowheads="1"/>
          </p:cNvSpPr>
          <p:nvPr/>
        </p:nvSpPr>
        <p:spPr bwMode="auto">
          <a:xfrm>
            <a:off x="6894513" y="5092700"/>
            <a:ext cx="801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well</a:t>
            </a:r>
          </a:p>
        </p:txBody>
      </p:sp>
      <p:sp>
        <p:nvSpPr>
          <p:cNvPr id="7181" name="Text Box 11">
            <a:extLst>
              <a:ext uri="{FF2B5EF4-FFF2-40B4-BE49-F238E27FC236}">
                <a16:creationId xmlns:a16="http://schemas.microsoft.com/office/drawing/2014/main" id="{65BBF646-5F6C-45CA-8804-C34929341F86}"/>
              </a:ext>
            </a:extLst>
          </p:cNvPr>
          <p:cNvSpPr txBox="1">
            <a:spLocks noChangeArrowheads="1"/>
          </p:cNvSpPr>
          <p:nvPr/>
        </p:nvSpPr>
        <p:spPr bwMode="auto">
          <a:xfrm>
            <a:off x="7505700" y="3149600"/>
            <a:ext cx="16383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cheerfully</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7175"/>
                                        </p:tgtEl>
                                        <p:attrNameLst>
                                          <p:attrName>style.visibility</p:attrName>
                                        </p:attrNameLst>
                                      </p:cBhvr>
                                      <p:to>
                                        <p:strVal val="visible"/>
                                      </p:to>
                                    </p:set>
                                    <p:animEffect transition="in" filter="fade">
                                      <p:cBhvr>
                                        <p:cTn id="7" dur="500"/>
                                        <p:tgtEl>
                                          <p:spTgt spid="7175"/>
                                        </p:tgtEl>
                                      </p:cBhvr>
                                    </p:animEffect>
                                    <p:anim calcmode="lin" valueType="num">
                                      <p:cBhvr>
                                        <p:cTn id="8" dur="500" fill="hold"/>
                                        <p:tgtEl>
                                          <p:spTgt spid="7175"/>
                                        </p:tgtEl>
                                        <p:attrNameLst>
                                          <p:attrName>style.rotation</p:attrName>
                                        </p:attrNameLst>
                                      </p:cBhvr>
                                      <p:tavLst>
                                        <p:tav tm="0">
                                          <p:val>
                                            <p:fltVal val="720"/>
                                          </p:val>
                                        </p:tav>
                                        <p:tav tm="100000">
                                          <p:val>
                                            <p:fltVal val="0"/>
                                          </p:val>
                                        </p:tav>
                                      </p:tavLst>
                                    </p:anim>
                                    <p:anim calcmode="lin" valueType="num">
                                      <p:cBhvr>
                                        <p:cTn id="9" dur="500" fill="hold"/>
                                        <p:tgtEl>
                                          <p:spTgt spid="7175"/>
                                        </p:tgtEl>
                                        <p:attrNameLst>
                                          <p:attrName>ppt_h</p:attrName>
                                        </p:attrNameLst>
                                      </p:cBhvr>
                                      <p:tavLst>
                                        <p:tav tm="0">
                                          <p:val>
                                            <p:fltVal val="0"/>
                                          </p:val>
                                        </p:tav>
                                        <p:tav tm="100000">
                                          <p:val>
                                            <p:strVal val="#ppt_h"/>
                                          </p:val>
                                        </p:tav>
                                      </p:tavLst>
                                    </p:anim>
                                    <p:anim calcmode="lin" valueType="num">
                                      <p:cBhvr>
                                        <p:cTn id="10" dur="500" fill="hold"/>
                                        <p:tgtEl>
                                          <p:spTgt spid="7175"/>
                                        </p:tgtEl>
                                        <p:attrNameLst>
                                          <p:attrName>ppt_w</p:attrName>
                                        </p:attrNameLst>
                                      </p:cBhvr>
                                      <p:tavLst>
                                        <p:tav tm="0">
                                          <p:val>
                                            <p:fltVal val="0"/>
                                          </p:val>
                                        </p:tav>
                                        <p:tav tm="100000">
                                          <p:val>
                                            <p:strVal val="#ppt_w"/>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7181"/>
                                        </p:tgtEl>
                                        <p:attrNameLst>
                                          <p:attrName>style.visibility</p:attrName>
                                        </p:attrNameLst>
                                      </p:cBhvr>
                                      <p:to>
                                        <p:strVal val="visible"/>
                                      </p:to>
                                    </p:set>
                                    <p:animEffect transition="in" filter="fade">
                                      <p:cBhvr>
                                        <p:cTn id="15" dur="500"/>
                                        <p:tgtEl>
                                          <p:spTgt spid="7181"/>
                                        </p:tgtEl>
                                      </p:cBhvr>
                                    </p:animEffect>
                                    <p:anim calcmode="lin" valueType="num">
                                      <p:cBhvr>
                                        <p:cTn id="16" dur="500" fill="hold"/>
                                        <p:tgtEl>
                                          <p:spTgt spid="7181"/>
                                        </p:tgtEl>
                                        <p:attrNameLst>
                                          <p:attrName>style.rotation</p:attrName>
                                        </p:attrNameLst>
                                      </p:cBhvr>
                                      <p:tavLst>
                                        <p:tav tm="0">
                                          <p:val>
                                            <p:fltVal val="720"/>
                                          </p:val>
                                        </p:tav>
                                        <p:tav tm="100000">
                                          <p:val>
                                            <p:fltVal val="0"/>
                                          </p:val>
                                        </p:tav>
                                      </p:tavLst>
                                    </p:anim>
                                    <p:anim calcmode="lin" valueType="num">
                                      <p:cBhvr>
                                        <p:cTn id="17" dur="500" fill="hold"/>
                                        <p:tgtEl>
                                          <p:spTgt spid="7181"/>
                                        </p:tgtEl>
                                        <p:attrNameLst>
                                          <p:attrName>ppt_h</p:attrName>
                                        </p:attrNameLst>
                                      </p:cBhvr>
                                      <p:tavLst>
                                        <p:tav tm="0">
                                          <p:val>
                                            <p:fltVal val="0"/>
                                          </p:val>
                                        </p:tav>
                                        <p:tav tm="100000">
                                          <p:val>
                                            <p:strVal val="#ppt_h"/>
                                          </p:val>
                                        </p:tav>
                                      </p:tavLst>
                                    </p:anim>
                                    <p:anim calcmode="lin" valueType="num">
                                      <p:cBhvr>
                                        <p:cTn id="18" dur="500" fill="hold"/>
                                        <p:tgtEl>
                                          <p:spTgt spid="7181"/>
                                        </p:tgtEl>
                                        <p:attrNameLst>
                                          <p:attrName>ppt_w</p:attrName>
                                        </p:attrNameLst>
                                      </p:cBhvr>
                                      <p:tavLst>
                                        <p:tav tm="0">
                                          <p:val>
                                            <p:fltVal val="0"/>
                                          </p:val>
                                        </p:tav>
                                        <p:tav tm="100000">
                                          <p:val>
                                            <p:strVal val="#ppt_w"/>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7177"/>
                                        </p:tgtEl>
                                        <p:attrNameLst>
                                          <p:attrName>style.visibility</p:attrName>
                                        </p:attrNameLst>
                                      </p:cBhvr>
                                      <p:to>
                                        <p:strVal val="visible"/>
                                      </p:to>
                                    </p:set>
                                    <p:animEffect transition="in" filter="fade">
                                      <p:cBhvr>
                                        <p:cTn id="23" dur="500"/>
                                        <p:tgtEl>
                                          <p:spTgt spid="7177"/>
                                        </p:tgtEl>
                                      </p:cBhvr>
                                    </p:animEffect>
                                    <p:anim calcmode="lin" valueType="num">
                                      <p:cBhvr>
                                        <p:cTn id="24" dur="500" fill="hold"/>
                                        <p:tgtEl>
                                          <p:spTgt spid="7177"/>
                                        </p:tgtEl>
                                        <p:attrNameLst>
                                          <p:attrName>style.rotation</p:attrName>
                                        </p:attrNameLst>
                                      </p:cBhvr>
                                      <p:tavLst>
                                        <p:tav tm="0">
                                          <p:val>
                                            <p:fltVal val="720"/>
                                          </p:val>
                                        </p:tav>
                                        <p:tav tm="100000">
                                          <p:val>
                                            <p:fltVal val="0"/>
                                          </p:val>
                                        </p:tav>
                                      </p:tavLst>
                                    </p:anim>
                                    <p:anim calcmode="lin" valueType="num">
                                      <p:cBhvr>
                                        <p:cTn id="25" dur="500" fill="hold"/>
                                        <p:tgtEl>
                                          <p:spTgt spid="7177"/>
                                        </p:tgtEl>
                                        <p:attrNameLst>
                                          <p:attrName>ppt_h</p:attrName>
                                        </p:attrNameLst>
                                      </p:cBhvr>
                                      <p:tavLst>
                                        <p:tav tm="0">
                                          <p:val>
                                            <p:fltVal val="0"/>
                                          </p:val>
                                        </p:tav>
                                        <p:tav tm="100000">
                                          <p:val>
                                            <p:strVal val="#ppt_h"/>
                                          </p:val>
                                        </p:tav>
                                      </p:tavLst>
                                    </p:anim>
                                    <p:anim calcmode="lin" valueType="num">
                                      <p:cBhvr>
                                        <p:cTn id="26" dur="500" fill="hold"/>
                                        <p:tgtEl>
                                          <p:spTgt spid="7177"/>
                                        </p:tgtEl>
                                        <p:attrNameLst>
                                          <p:attrName>ppt_w</p:attrName>
                                        </p:attrNameLst>
                                      </p:cBhvr>
                                      <p:tavLst>
                                        <p:tav tm="0">
                                          <p:val>
                                            <p:fltVal val="0"/>
                                          </p:val>
                                        </p:tav>
                                        <p:tav tm="100000">
                                          <p:val>
                                            <p:strVal val="#ppt_w"/>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5" presetClass="entr" presetSubtype="0" fill="hold" grpId="0" nodeType="clickEffect">
                                  <p:stCondLst>
                                    <p:cond delay="0"/>
                                  </p:stCondLst>
                                  <p:childTnLst>
                                    <p:set>
                                      <p:cBhvr>
                                        <p:cTn id="30" dur="1" fill="hold">
                                          <p:stCondLst>
                                            <p:cond delay="0"/>
                                          </p:stCondLst>
                                        </p:cTn>
                                        <p:tgtEl>
                                          <p:spTgt spid="7178"/>
                                        </p:tgtEl>
                                        <p:attrNameLst>
                                          <p:attrName>style.visibility</p:attrName>
                                        </p:attrNameLst>
                                      </p:cBhvr>
                                      <p:to>
                                        <p:strVal val="visible"/>
                                      </p:to>
                                    </p:set>
                                    <p:animEffect transition="in" filter="fade">
                                      <p:cBhvr>
                                        <p:cTn id="31" dur="500"/>
                                        <p:tgtEl>
                                          <p:spTgt spid="7178"/>
                                        </p:tgtEl>
                                      </p:cBhvr>
                                    </p:animEffect>
                                    <p:anim calcmode="lin" valueType="num">
                                      <p:cBhvr>
                                        <p:cTn id="32" dur="500" fill="hold"/>
                                        <p:tgtEl>
                                          <p:spTgt spid="7178"/>
                                        </p:tgtEl>
                                        <p:attrNameLst>
                                          <p:attrName>style.rotation</p:attrName>
                                        </p:attrNameLst>
                                      </p:cBhvr>
                                      <p:tavLst>
                                        <p:tav tm="0">
                                          <p:val>
                                            <p:fltVal val="720"/>
                                          </p:val>
                                        </p:tav>
                                        <p:tav tm="100000">
                                          <p:val>
                                            <p:fltVal val="0"/>
                                          </p:val>
                                        </p:tav>
                                      </p:tavLst>
                                    </p:anim>
                                    <p:anim calcmode="lin" valueType="num">
                                      <p:cBhvr>
                                        <p:cTn id="33" dur="500" fill="hold"/>
                                        <p:tgtEl>
                                          <p:spTgt spid="7178"/>
                                        </p:tgtEl>
                                        <p:attrNameLst>
                                          <p:attrName>ppt_h</p:attrName>
                                        </p:attrNameLst>
                                      </p:cBhvr>
                                      <p:tavLst>
                                        <p:tav tm="0">
                                          <p:val>
                                            <p:fltVal val="0"/>
                                          </p:val>
                                        </p:tav>
                                        <p:tav tm="100000">
                                          <p:val>
                                            <p:strVal val="#ppt_h"/>
                                          </p:val>
                                        </p:tav>
                                      </p:tavLst>
                                    </p:anim>
                                    <p:anim calcmode="lin" valueType="num">
                                      <p:cBhvr>
                                        <p:cTn id="34" dur="500" fill="hold"/>
                                        <p:tgtEl>
                                          <p:spTgt spid="7178"/>
                                        </p:tgtEl>
                                        <p:attrNameLst>
                                          <p:attrName>ppt_w</p:attrName>
                                        </p:attrNameLst>
                                      </p:cBhvr>
                                      <p:tavLst>
                                        <p:tav tm="0">
                                          <p:val>
                                            <p:fltVal val="0"/>
                                          </p:val>
                                        </p:tav>
                                        <p:tav tm="100000">
                                          <p:val>
                                            <p:strVal val="#ppt_w"/>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35" presetClass="entr" presetSubtype="0" fill="hold" grpId="0" nodeType="clickEffect">
                                  <p:stCondLst>
                                    <p:cond delay="0"/>
                                  </p:stCondLst>
                                  <p:childTnLst>
                                    <p:set>
                                      <p:cBhvr>
                                        <p:cTn id="38" dur="1" fill="hold">
                                          <p:stCondLst>
                                            <p:cond delay="0"/>
                                          </p:stCondLst>
                                        </p:cTn>
                                        <p:tgtEl>
                                          <p:spTgt spid="7179"/>
                                        </p:tgtEl>
                                        <p:attrNameLst>
                                          <p:attrName>style.visibility</p:attrName>
                                        </p:attrNameLst>
                                      </p:cBhvr>
                                      <p:to>
                                        <p:strVal val="visible"/>
                                      </p:to>
                                    </p:set>
                                    <p:animEffect transition="in" filter="fade">
                                      <p:cBhvr>
                                        <p:cTn id="39" dur="500"/>
                                        <p:tgtEl>
                                          <p:spTgt spid="7179"/>
                                        </p:tgtEl>
                                      </p:cBhvr>
                                    </p:animEffect>
                                    <p:anim calcmode="lin" valueType="num">
                                      <p:cBhvr>
                                        <p:cTn id="40" dur="500" fill="hold"/>
                                        <p:tgtEl>
                                          <p:spTgt spid="7179"/>
                                        </p:tgtEl>
                                        <p:attrNameLst>
                                          <p:attrName>style.rotation</p:attrName>
                                        </p:attrNameLst>
                                      </p:cBhvr>
                                      <p:tavLst>
                                        <p:tav tm="0">
                                          <p:val>
                                            <p:fltVal val="720"/>
                                          </p:val>
                                        </p:tav>
                                        <p:tav tm="100000">
                                          <p:val>
                                            <p:fltVal val="0"/>
                                          </p:val>
                                        </p:tav>
                                      </p:tavLst>
                                    </p:anim>
                                    <p:anim calcmode="lin" valueType="num">
                                      <p:cBhvr>
                                        <p:cTn id="41" dur="500" fill="hold"/>
                                        <p:tgtEl>
                                          <p:spTgt spid="7179"/>
                                        </p:tgtEl>
                                        <p:attrNameLst>
                                          <p:attrName>ppt_h</p:attrName>
                                        </p:attrNameLst>
                                      </p:cBhvr>
                                      <p:tavLst>
                                        <p:tav tm="0">
                                          <p:val>
                                            <p:fltVal val="0"/>
                                          </p:val>
                                        </p:tav>
                                        <p:tav tm="100000">
                                          <p:val>
                                            <p:strVal val="#ppt_h"/>
                                          </p:val>
                                        </p:tav>
                                      </p:tavLst>
                                    </p:anim>
                                    <p:anim calcmode="lin" valueType="num">
                                      <p:cBhvr>
                                        <p:cTn id="42" dur="500" fill="hold"/>
                                        <p:tgtEl>
                                          <p:spTgt spid="7179"/>
                                        </p:tgtEl>
                                        <p:attrNameLst>
                                          <p:attrName>ppt_w</p:attrName>
                                        </p:attrNameLst>
                                      </p:cBhvr>
                                      <p:tavLst>
                                        <p:tav tm="0">
                                          <p:val>
                                            <p:fltVal val="0"/>
                                          </p:val>
                                        </p:tav>
                                        <p:tav tm="100000">
                                          <p:val>
                                            <p:strVal val="#ppt_w"/>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35" presetClass="entr" presetSubtype="0" fill="hold" grpId="0" nodeType="clickEffect">
                                  <p:stCondLst>
                                    <p:cond delay="0"/>
                                  </p:stCondLst>
                                  <p:childTnLst>
                                    <p:set>
                                      <p:cBhvr>
                                        <p:cTn id="46" dur="1" fill="hold">
                                          <p:stCondLst>
                                            <p:cond delay="0"/>
                                          </p:stCondLst>
                                        </p:cTn>
                                        <p:tgtEl>
                                          <p:spTgt spid="7180"/>
                                        </p:tgtEl>
                                        <p:attrNameLst>
                                          <p:attrName>style.visibility</p:attrName>
                                        </p:attrNameLst>
                                      </p:cBhvr>
                                      <p:to>
                                        <p:strVal val="visible"/>
                                      </p:to>
                                    </p:set>
                                    <p:animEffect transition="in" filter="fade">
                                      <p:cBhvr>
                                        <p:cTn id="47" dur="500"/>
                                        <p:tgtEl>
                                          <p:spTgt spid="7180"/>
                                        </p:tgtEl>
                                      </p:cBhvr>
                                    </p:animEffect>
                                    <p:anim calcmode="lin" valueType="num">
                                      <p:cBhvr>
                                        <p:cTn id="48" dur="500" fill="hold"/>
                                        <p:tgtEl>
                                          <p:spTgt spid="7180"/>
                                        </p:tgtEl>
                                        <p:attrNameLst>
                                          <p:attrName>style.rotation</p:attrName>
                                        </p:attrNameLst>
                                      </p:cBhvr>
                                      <p:tavLst>
                                        <p:tav tm="0">
                                          <p:val>
                                            <p:fltVal val="720"/>
                                          </p:val>
                                        </p:tav>
                                        <p:tav tm="100000">
                                          <p:val>
                                            <p:fltVal val="0"/>
                                          </p:val>
                                        </p:tav>
                                      </p:tavLst>
                                    </p:anim>
                                    <p:anim calcmode="lin" valueType="num">
                                      <p:cBhvr>
                                        <p:cTn id="49" dur="500" fill="hold"/>
                                        <p:tgtEl>
                                          <p:spTgt spid="7180"/>
                                        </p:tgtEl>
                                        <p:attrNameLst>
                                          <p:attrName>ppt_h</p:attrName>
                                        </p:attrNameLst>
                                      </p:cBhvr>
                                      <p:tavLst>
                                        <p:tav tm="0">
                                          <p:val>
                                            <p:fltVal val="0"/>
                                          </p:val>
                                        </p:tav>
                                        <p:tav tm="100000">
                                          <p:val>
                                            <p:strVal val="#ppt_h"/>
                                          </p:val>
                                        </p:tav>
                                      </p:tavLst>
                                    </p:anim>
                                    <p:anim calcmode="lin" valueType="num">
                                      <p:cBhvr>
                                        <p:cTn id="50" dur="500" fill="hold"/>
                                        <p:tgtEl>
                                          <p:spTgt spid="7180"/>
                                        </p:tgtEl>
                                        <p:attrNameLst>
                                          <p:attrName>ppt_w</p:attrName>
                                        </p:attrNameLst>
                                      </p:cBhvr>
                                      <p:tavLst>
                                        <p:tav tm="0">
                                          <p:val>
                                            <p:fltVal val="0"/>
                                          </p:val>
                                        </p:tav>
                                        <p:tav tm="100000">
                                          <p:val>
                                            <p:strVal val="#ppt_w"/>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35" presetClass="entr" presetSubtype="0" fill="hold" grpId="0" nodeType="clickEffect">
                                  <p:stCondLst>
                                    <p:cond delay="0"/>
                                  </p:stCondLst>
                                  <p:childTnLst>
                                    <p:set>
                                      <p:cBhvr>
                                        <p:cTn id="54" dur="1" fill="hold">
                                          <p:stCondLst>
                                            <p:cond delay="0"/>
                                          </p:stCondLst>
                                        </p:cTn>
                                        <p:tgtEl>
                                          <p:spTgt spid="7176"/>
                                        </p:tgtEl>
                                        <p:attrNameLst>
                                          <p:attrName>style.visibility</p:attrName>
                                        </p:attrNameLst>
                                      </p:cBhvr>
                                      <p:to>
                                        <p:strVal val="visible"/>
                                      </p:to>
                                    </p:set>
                                    <p:animEffect transition="in" filter="fade">
                                      <p:cBhvr>
                                        <p:cTn id="55" dur="500"/>
                                        <p:tgtEl>
                                          <p:spTgt spid="7176"/>
                                        </p:tgtEl>
                                      </p:cBhvr>
                                    </p:animEffect>
                                    <p:anim calcmode="lin" valueType="num">
                                      <p:cBhvr>
                                        <p:cTn id="56" dur="500" fill="hold"/>
                                        <p:tgtEl>
                                          <p:spTgt spid="7176"/>
                                        </p:tgtEl>
                                        <p:attrNameLst>
                                          <p:attrName>style.rotation</p:attrName>
                                        </p:attrNameLst>
                                      </p:cBhvr>
                                      <p:tavLst>
                                        <p:tav tm="0">
                                          <p:val>
                                            <p:fltVal val="720"/>
                                          </p:val>
                                        </p:tav>
                                        <p:tav tm="100000">
                                          <p:val>
                                            <p:fltVal val="0"/>
                                          </p:val>
                                        </p:tav>
                                      </p:tavLst>
                                    </p:anim>
                                    <p:anim calcmode="lin" valueType="num">
                                      <p:cBhvr>
                                        <p:cTn id="57" dur="500" fill="hold"/>
                                        <p:tgtEl>
                                          <p:spTgt spid="7176"/>
                                        </p:tgtEl>
                                        <p:attrNameLst>
                                          <p:attrName>ppt_h</p:attrName>
                                        </p:attrNameLst>
                                      </p:cBhvr>
                                      <p:tavLst>
                                        <p:tav tm="0">
                                          <p:val>
                                            <p:fltVal val="0"/>
                                          </p:val>
                                        </p:tav>
                                        <p:tav tm="100000">
                                          <p:val>
                                            <p:strVal val="#ppt_h"/>
                                          </p:val>
                                        </p:tav>
                                      </p:tavLst>
                                    </p:anim>
                                    <p:anim calcmode="lin" valueType="num">
                                      <p:cBhvr>
                                        <p:cTn id="58" dur="500" fill="hold"/>
                                        <p:tgtEl>
                                          <p:spTgt spid="717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p:bldP spid="7176" grpId="0"/>
      <p:bldP spid="7177" grpId="0"/>
      <p:bldP spid="7178" grpId="0"/>
      <p:bldP spid="7179" grpId="0"/>
      <p:bldP spid="7180" grpId="0"/>
      <p:bldP spid="718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文本框 53249">
            <a:extLst>
              <a:ext uri="{FF2B5EF4-FFF2-40B4-BE49-F238E27FC236}">
                <a16:creationId xmlns:a16="http://schemas.microsoft.com/office/drawing/2014/main" id="{923D5B5E-5EEA-4F6D-8F27-1BEEA04B05A0}"/>
              </a:ext>
            </a:extLst>
          </p:cNvPr>
          <p:cNvSpPr txBox="1">
            <a:spLocks noChangeArrowheads="1"/>
          </p:cNvSpPr>
          <p:nvPr/>
        </p:nvSpPr>
        <p:spPr bwMode="auto">
          <a:xfrm>
            <a:off x="300038" y="898525"/>
            <a:ext cx="854392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en-US" altLang="zh-CN" sz="3200">
                <a:solidFill>
                  <a:srgbClr val="7030A0"/>
                </a:solidFill>
                <a:latin typeface="Times New Roman" panose="02020603050405020304" pitchFamily="18" charset="0"/>
              </a:rPr>
              <a:t>Read the sentences below. What kind of sentence are they?</a:t>
            </a:r>
          </a:p>
        </p:txBody>
      </p:sp>
      <p:sp>
        <p:nvSpPr>
          <p:cNvPr id="53251" name="文本框 53250">
            <a:extLst>
              <a:ext uri="{FF2B5EF4-FFF2-40B4-BE49-F238E27FC236}">
                <a16:creationId xmlns:a16="http://schemas.microsoft.com/office/drawing/2014/main" id="{603AF0F7-2E00-43EE-953E-6FA259627B3E}"/>
              </a:ext>
            </a:extLst>
          </p:cNvPr>
          <p:cNvSpPr txBox="1">
            <a:spLocks noChangeArrowheads="1"/>
          </p:cNvSpPr>
          <p:nvPr/>
        </p:nvSpPr>
        <p:spPr bwMode="auto">
          <a:xfrm>
            <a:off x="414338" y="2352675"/>
            <a:ext cx="8272462"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en-US" altLang="zh-CN" sz="3200" b="1">
                <a:latin typeface="Times New Roman" panose="02020603050405020304" pitchFamily="18" charset="0"/>
              </a:rPr>
              <a:t>Tom runs </a:t>
            </a:r>
            <a:r>
              <a:rPr lang="en-US" altLang="zh-CN" sz="3200" b="1">
                <a:solidFill>
                  <a:srgbClr val="3333FF"/>
                </a:solidFill>
                <a:latin typeface="Times New Roman" panose="02020603050405020304" pitchFamily="18" charset="0"/>
              </a:rPr>
              <a:t>as quickly as</a:t>
            </a:r>
            <a:r>
              <a:rPr lang="en-US" altLang="zh-CN" sz="3200" b="1">
                <a:latin typeface="Times New Roman" panose="02020603050405020304" pitchFamily="18" charset="0"/>
              </a:rPr>
              <a:t> Jim.</a:t>
            </a:r>
          </a:p>
          <a:p>
            <a:pPr eaLnBrk="0" hangingPunct="0"/>
            <a:endParaRPr lang="en-US" altLang="zh-CN" sz="3200" b="1">
              <a:latin typeface="Times New Roman" panose="02020603050405020304" pitchFamily="18" charset="0"/>
            </a:endParaRPr>
          </a:p>
          <a:p>
            <a:pPr eaLnBrk="0" hangingPunct="0"/>
            <a:r>
              <a:rPr lang="en-US" altLang="zh-CN" sz="3200" b="1">
                <a:latin typeface="Times New Roman" panose="02020603050405020304" pitchFamily="18" charset="0"/>
              </a:rPr>
              <a:t>Tom runs </a:t>
            </a:r>
            <a:r>
              <a:rPr lang="en-US" altLang="zh-CN" sz="3200" b="1">
                <a:solidFill>
                  <a:srgbClr val="3333FF"/>
                </a:solidFill>
                <a:latin typeface="Times New Roman" panose="02020603050405020304" pitchFamily="18" charset="0"/>
              </a:rPr>
              <a:t>more quickly</a:t>
            </a:r>
            <a:r>
              <a:rPr lang="en-US" altLang="zh-CN" sz="3200" b="1">
                <a:latin typeface="Times New Roman" panose="02020603050405020304" pitchFamily="18" charset="0"/>
              </a:rPr>
              <a:t> than Peter.</a:t>
            </a:r>
          </a:p>
          <a:p>
            <a:pPr eaLnBrk="0" hangingPunct="0"/>
            <a:endParaRPr lang="en-US" altLang="zh-CN" sz="3200" b="1">
              <a:latin typeface="Times New Roman" panose="02020603050405020304" pitchFamily="18" charset="0"/>
            </a:endParaRPr>
          </a:p>
          <a:p>
            <a:pPr eaLnBrk="0" hangingPunct="0"/>
            <a:r>
              <a:rPr lang="en-US" altLang="zh-CN" sz="3200" b="1">
                <a:latin typeface="Times New Roman" panose="02020603050405020304" pitchFamily="18" charset="0"/>
              </a:rPr>
              <a:t>Ted runs </a:t>
            </a:r>
            <a:r>
              <a:rPr lang="en-US" altLang="zh-CN" sz="3200" b="1">
                <a:solidFill>
                  <a:srgbClr val="3333FF"/>
                </a:solidFill>
                <a:latin typeface="Times New Roman" panose="02020603050405020304" pitchFamily="18" charset="0"/>
              </a:rPr>
              <a:t>(the) most quickly</a:t>
            </a:r>
            <a:r>
              <a:rPr lang="en-US" altLang="zh-CN" sz="3200" b="1">
                <a:latin typeface="Times New Roman" panose="02020603050405020304" pitchFamily="18" charset="0"/>
              </a:rPr>
              <a:t> of the four.</a:t>
            </a:r>
          </a:p>
          <a:p>
            <a:pPr eaLnBrk="0" hangingPunct="0"/>
            <a:endParaRPr lang="en-US" altLang="zh-CN" sz="3200" b="1">
              <a:latin typeface="Times New Roman" panose="02020603050405020304" pitchFamily="18" charset="0"/>
            </a:endParaRPr>
          </a:p>
          <a:p>
            <a:pPr eaLnBrk="0" hangingPunct="0"/>
            <a:r>
              <a:rPr lang="zh-CN" altLang="en-US" sz="3200" b="1">
                <a:solidFill>
                  <a:srgbClr val="FF0000"/>
                </a:solidFill>
                <a:latin typeface="Times New Roman" panose="02020603050405020304" pitchFamily="18" charset="0"/>
              </a:rPr>
              <a:t>副词的比较级</a:t>
            </a:r>
            <a:r>
              <a:rPr lang="zh-CN" altLang="en-US" sz="3200" b="1">
                <a:latin typeface="Times New Roman" panose="02020603050405020304" pitchFamily="18" charset="0"/>
              </a:rPr>
              <a:t> 与 形容词比较级 类似。</a:t>
            </a:r>
          </a:p>
          <a:p>
            <a:pPr eaLnBrk="0" hangingPunct="0"/>
            <a:r>
              <a:rPr lang="zh-CN" altLang="en-US" sz="3200" b="1">
                <a:solidFill>
                  <a:srgbClr val="FF0000"/>
                </a:solidFill>
                <a:latin typeface="Times New Roman" panose="02020603050405020304" pitchFamily="18" charset="0"/>
              </a:rPr>
              <a:t>副词的最高级</a:t>
            </a:r>
            <a:r>
              <a:rPr lang="zh-CN" altLang="en-US" sz="3200" b="1">
                <a:latin typeface="Times New Roman" panose="02020603050405020304" pitchFamily="18" charset="0"/>
              </a:rPr>
              <a:t> 也与 形容词最高级 类似。</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wipe(down)">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3251">
                                            <p:txEl>
                                              <p:pRg st="2" end="2"/>
                                            </p:txEl>
                                          </p:spTgt>
                                        </p:tgtEl>
                                        <p:attrNameLst>
                                          <p:attrName>style.visibility</p:attrName>
                                        </p:attrNameLst>
                                      </p:cBhvr>
                                      <p:to>
                                        <p:strVal val="visible"/>
                                      </p:to>
                                    </p:set>
                                    <p:animEffect transition="in" filter="wipe(down)">
                                      <p:cBhvr>
                                        <p:cTn id="12" dur="500"/>
                                        <p:tgtEl>
                                          <p:spTgt spid="532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nodeType="clickEffect">
                                  <p:stCondLst>
                                    <p:cond delay="0"/>
                                  </p:stCondLst>
                                  <p:childTnLst>
                                    <p:set>
                                      <p:cBhvr>
                                        <p:cTn id="16" dur="1" fill="hold">
                                          <p:stCondLst>
                                            <p:cond delay="0"/>
                                          </p:stCondLst>
                                        </p:cTn>
                                        <p:tgtEl>
                                          <p:spTgt spid="53251">
                                            <p:txEl>
                                              <p:pRg st="4" end="4"/>
                                            </p:txEl>
                                          </p:spTgt>
                                        </p:tgtEl>
                                        <p:attrNameLst>
                                          <p:attrName>style.visibility</p:attrName>
                                        </p:attrNameLst>
                                      </p:cBhvr>
                                      <p:to>
                                        <p:strVal val="visible"/>
                                      </p:to>
                                    </p:set>
                                    <p:animEffect transition="in" filter="randombar(horizontal)">
                                      <p:cBhvr>
                                        <p:cTn id="17" dur="500"/>
                                        <p:tgtEl>
                                          <p:spTgt spid="53251">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nodeType="clickEffect">
                                  <p:stCondLst>
                                    <p:cond delay="0"/>
                                  </p:stCondLst>
                                  <p:childTnLst>
                                    <p:set>
                                      <p:cBhvr>
                                        <p:cTn id="21" dur="1" fill="hold">
                                          <p:stCondLst>
                                            <p:cond delay="0"/>
                                          </p:stCondLst>
                                        </p:cTn>
                                        <p:tgtEl>
                                          <p:spTgt spid="53251">
                                            <p:txEl>
                                              <p:pRg st="6" end="6"/>
                                            </p:txEl>
                                          </p:spTgt>
                                        </p:tgtEl>
                                        <p:attrNameLst>
                                          <p:attrName>style.visibility</p:attrName>
                                        </p:attrNameLst>
                                      </p:cBhvr>
                                      <p:to>
                                        <p:strVal val="visible"/>
                                      </p:to>
                                    </p:set>
                                    <p:animEffect transition="in" filter="randombar(horizontal)">
                                      <p:cBhvr>
                                        <p:cTn id="22" dur="500"/>
                                        <p:tgtEl>
                                          <p:spTgt spid="53251">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4" presetClass="entr" presetSubtype="10" fill="hold" nodeType="clickEffect">
                                  <p:stCondLst>
                                    <p:cond delay="0"/>
                                  </p:stCondLst>
                                  <p:childTnLst>
                                    <p:set>
                                      <p:cBhvr>
                                        <p:cTn id="26" dur="1" fill="hold">
                                          <p:stCondLst>
                                            <p:cond delay="0"/>
                                          </p:stCondLst>
                                        </p:cTn>
                                        <p:tgtEl>
                                          <p:spTgt spid="53251">
                                            <p:txEl>
                                              <p:pRg st="7" end="7"/>
                                            </p:txEl>
                                          </p:spTgt>
                                        </p:tgtEl>
                                        <p:attrNameLst>
                                          <p:attrName>style.visibility</p:attrName>
                                        </p:attrNameLst>
                                      </p:cBhvr>
                                      <p:to>
                                        <p:strVal val="visible"/>
                                      </p:to>
                                    </p:set>
                                    <p:animEffect transition="in" filter="randombar(horizontal)">
                                      <p:cBhvr>
                                        <p:cTn id="27" dur="500"/>
                                        <p:tgtEl>
                                          <p:spTgt spid="5325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 Box 5">
            <a:extLst>
              <a:ext uri="{FF2B5EF4-FFF2-40B4-BE49-F238E27FC236}">
                <a16:creationId xmlns:a16="http://schemas.microsoft.com/office/drawing/2014/main" id="{9C6ABE4F-8EF1-43CB-BC3D-2B8B4759B656}"/>
              </a:ext>
            </a:extLst>
          </p:cNvPr>
          <p:cNvSpPr txBox="1">
            <a:spLocks noChangeArrowheads="1"/>
          </p:cNvSpPr>
          <p:nvPr/>
        </p:nvSpPr>
        <p:spPr bwMode="auto">
          <a:xfrm>
            <a:off x="323850" y="1468438"/>
            <a:ext cx="85693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rPr>
              <a:t>We have learnt how to compare people or things with adjectives. We can use adverbs to compare how something happens or is done.</a:t>
            </a:r>
          </a:p>
        </p:txBody>
      </p:sp>
      <p:sp>
        <p:nvSpPr>
          <p:cNvPr id="26626" name="Rectangle 2">
            <a:extLst>
              <a:ext uri="{FF2B5EF4-FFF2-40B4-BE49-F238E27FC236}">
                <a16:creationId xmlns:a16="http://schemas.microsoft.com/office/drawing/2014/main" id="{A329ED56-4D50-4C10-A4BE-AC46E87F0155}"/>
              </a:ext>
            </a:extLst>
          </p:cNvPr>
          <p:cNvSpPr txBox="1">
            <a:spLocks noChangeArrowheads="1"/>
          </p:cNvSpPr>
          <p:nvPr/>
        </p:nvSpPr>
        <p:spPr bwMode="auto">
          <a:xfrm>
            <a:off x="342900" y="692150"/>
            <a:ext cx="8405813"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80000"/>
              </a:lnSpc>
            </a:pPr>
            <a:r>
              <a:rPr lang="en-US" altLang="zh-CN" sz="3200" b="1" noProof="1">
                <a:solidFill>
                  <a:srgbClr val="7030A0"/>
                </a:solidFill>
                <a:latin typeface="Times New Roman" panose="02020603050405020304" pitchFamily="18" charset="0"/>
              </a:rPr>
              <a:t>B The comparative and superlative of adverbs</a:t>
            </a:r>
          </a:p>
        </p:txBody>
      </p:sp>
      <p:sp>
        <p:nvSpPr>
          <p:cNvPr id="9220" name="Rectangle 3">
            <a:extLst>
              <a:ext uri="{FF2B5EF4-FFF2-40B4-BE49-F238E27FC236}">
                <a16:creationId xmlns:a16="http://schemas.microsoft.com/office/drawing/2014/main" id="{A8A38686-CC49-4C6E-8FBC-04A59B845F4C}"/>
              </a:ext>
            </a:extLst>
          </p:cNvPr>
          <p:cNvSpPr txBox="1">
            <a:spLocks noChangeArrowheads="1"/>
          </p:cNvSpPr>
          <p:nvPr/>
        </p:nvSpPr>
        <p:spPr bwMode="auto">
          <a:xfrm>
            <a:off x="709613" y="3208338"/>
            <a:ext cx="8039100" cy="235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20000"/>
              </a:spcBef>
            </a:pPr>
            <a:r>
              <a:rPr lang="en-US" altLang="zh-CN" sz="3200">
                <a:latin typeface="Times New Roman" panose="02020603050405020304" pitchFamily="18" charset="0"/>
              </a:rPr>
              <a:t>We can take care of pet dogs </a:t>
            </a:r>
            <a:r>
              <a:rPr lang="en-US" altLang="zh-CN" sz="3200" b="1">
                <a:latin typeface="Times New Roman" panose="02020603050405020304" pitchFamily="18" charset="0"/>
              </a:rPr>
              <a:t>more easily </a:t>
            </a:r>
            <a:r>
              <a:rPr lang="en-US" altLang="zh-CN" sz="3200">
                <a:latin typeface="Times New Roman" panose="02020603050405020304" pitchFamily="18" charset="0"/>
              </a:rPr>
              <a:t>in </a:t>
            </a:r>
          </a:p>
          <a:p>
            <a:pPr>
              <a:spcBef>
                <a:spcPct val="20000"/>
              </a:spcBef>
            </a:pPr>
            <a:r>
              <a:rPr lang="en-US" altLang="zh-CN" sz="3200">
                <a:latin typeface="Times New Roman" panose="02020603050405020304" pitchFamily="18" charset="0"/>
              </a:rPr>
              <a:t>large open spaces </a:t>
            </a:r>
            <a:r>
              <a:rPr lang="en-US" altLang="zh-CN" sz="3200" b="1">
                <a:latin typeface="Times New Roman" panose="02020603050405020304" pitchFamily="18" charset="0"/>
              </a:rPr>
              <a:t>than</a:t>
            </a:r>
            <a:r>
              <a:rPr lang="en-US" altLang="zh-CN" sz="3200">
                <a:latin typeface="Times New Roman" panose="02020603050405020304" pitchFamily="18" charset="0"/>
              </a:rPr>
              <a:t> in small spaces.</a:t>
            </a:r>
          </a:p>
          <a:p>
            <a:pPr>
              <a:spcBef>
                <a:spcPct val="20000"/>
              </a:spcBef>
            </a:pPr>
            <a:r>
              <a:rPr lang="en-US" altLang="zh-CN" sz="3200">
                <a:latin typeface="Times New Roman" panose="02020603050405020304" pitchFamily="18" charset="0"/>
              </a:rPr>
              <a:t>Of all her friends</a:t>
            </a:r>
            <a:r>
              <a:rPr lang="zh-CN" altLang="en-US" sz="3200">
                <a:latin typeface="Times New Roman" panose="02020603050405020304" pitchFamily="18" charset="0"/>
              </a:rPr>
              <a:t>,</a:t>
            </a:r>
            <a:r>
              <a:rPr lang="en-US" altLang="zh-CN" sz="3200">
                <a:latin typeface="Times New Roman" panose="02020603050405020304" pitchFamily="18" charset="0"/>
              </a:rPr>
              <a:t> Emma looked after her pet </a:t>
            </a:r>
          </a:p>
          <a:p>
            <a:pPr>
              <a:spcBef>
                <a:spcPct val="20000"/>
              </a:spcBef>
            </a:pPr>
            <a:r>
              <a:rPr lang="en-US" altLang="zh-CN" sz="3200">
                <a:latin typeface="Times New Roman" panose="02020603050405020304" pitchFamily="18" charset="0"/>
              </a:rPr>
              <a:t>dog (the) </a:t>
            </a:r>
            <a:r>
              <a:rPr lang="en-US" altLang="zh-CN" sz="3200" b="1">
                <a:latin typeface="Times New Roman" panose="02020603050405020304" pitchFamily="18" charset="0"/>
              </a:rPr>
              <a:t>most carefully</a:t>
            </a:r>
            <a:r>
              <a:rPr lang="en-US" altLang="zh-CN" sz="3200">
                <a:latin typeface="Times New Roman" panose="02020603050405020304" pitchFamily="18" charset="0"/>
              </a:rPr>
              <a:t>.</a:t>
            </a:r>
          </a:p>
        </p:txBody>
      </p:sp>
      <p:grpSp>
        <p:nvGrpSpPr>
          <p:cNvPr id="26628" name="组合 9220">
            <a:extLst>
              <a:ext uri="{FF2B5EF4-FFF2-40B4-BE49-F238E27FC236}">
                <a16:creationId xmlns:a16="http://schemas.microsoft.com/office/drawing/2014/main" id="{222845F8-972A-4B7D-8722-1DC00F9C5ACD}"/>
              </a:ext>
            </a:extLst>
          </p:cNvPr>
          <p:cNvGrpSpPr>
            <a:grpSpLocks/>
          </p:cNvGrpSpPr>
          <p:nvPr/>
        </p:nvGrpSpPr>
        <p:grpSpPr bwMode="auto">
          <a:xfrm>
            <a:off x="592138" y="3365500"/>
            <a:ext cx="8137525" cy="1792288"/>
            <a:chOff x="0" y="0"/>
            <a:chExt cx="8136904" cy="1792485"/>
          </a:xfrm>
        </p:grpSpPr>
        <p:cxnSp>
          <p:nvCxnSpPr>
            <p:cNvPr id="26629" name="直接连接符 9">
              <a:extLst>
                <a:ext uri="{FF2B5EF4-FFF2-40B4-BE49-F238E27FC236}">
                  <a16:creationId xmlns:a16="http://schemas.microsoft.com/office/drawing/2014/main" id="{12A275EA-7959-4603-A683-8F45F288B1EE}"/>
                </a:ext>
              </a:extLst>
            </p:cNvPr>
            <p:cNvCxnSpPr>
              <a:cxnSpLocks noChangeShapeType="1"/>
            </p:cNvCxnSpPr>
            <p:nvPr/>
          </p:nvCxnSpPr>
          <p:spPr bwMode="auto">
            <a:xfrm>
              <a:off x="0" y="9526"/>
              <a:ext cx="0" cy="1782959"/>
            </a:xfrm>
            <a:prstGeom prst="line">
              <a:avLst/>
            </a:prstGeom>
            <a:noFill/>
            <a:ln w="76200">
              <a:solidFill>
                <a:srgbClr val="C00000"/>
              </a:solidFill>
              <a:round/>
              <a:headEnd/>
              <a:tailEnd/>
            </a:ln>
            <a:extLst>
              <a:ext uri="{909E8E84-426E-40DD-AFC4-6F175D3DCCD1}">
                <a14:hiddenFill xmlns:a14="http://schemas.microsoft.com/office/drawing/2010/main">
                  <a:noFill/>
                </a14:hiddenFill>
              </a:ext>
            </a:extLst>
          </p:spPr>
        </p:cxnSp>
        <p:cxnSp>
          <p:nvCxnSpPr>
            <p:cNvPr id="26630" name="直接连接符 10">
              <a:extLst>
                <a:ext uri="{FF2B5EF4-FFF2-40B4-BE49-F238E27FC236}">
                  <a16:creationId xmlns:a16="http://schemas.microsoft.com/office/drawing/2014/main" id="{6CCA3367-A61D-4611-B925-C9DFAC297B6D}"/>
                </a:ext>
              </a:extLst>
            </p:cNvPr>
            <p:cNvCxnSpPr>
              <a:cxnSpLocks noChangeShapeType="1"/>
            </p:cNvCxnSpPr>
            <p:nvPr/>
          </p:nvCxnSpPr>
          <p:spPr bwMode="auto">
            <a:xfrm>
              <a:off x="8136904" y="0"/>
              <a:ext cx="0" cy="1792485"/>
            </a:xfrm>
            <a:prstGeom prst="line">
              <a:avLst/>
            </a:prstGeom>
            <a:noFill/>
            <a:ln w="76200">
              <a:solidFill>
                <a:srgbClr val="C00000"/>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1000"/>
                                        <p:tgtEl>
                                          <p:spTgt spid="9220"/>
                                        </p:tgtEl>
                                      </p:cBhvr>
                                    </p:animEffect>
                                    <p:anim calcmode="lin" valueType="num">
                                      <p:cBhvr>
                                        <p:cTn id="8" dur="1000" fill="hold"/>
                                        <p:tgtEl>
                                          <p:spTgt spid="9220"/>
                                        </p:tgtEl>
                                        <p:attrNameLst>
                                          <p:attrName>ppt_x</p:attrName>
                                        </p:attrNameLst>
                                      </p:cBhvr>
                                      <p:tavLst>
                                        <p:tav tm="0">
                                          <p:val>
                                            <p:strVal val="#ppt_x"/>
                                          </p:val>
                                        </p:tav>
                                        <p:tav tm="100000">
                                          <p:val>
                                            <p:strVal val="#ppt_x"/>
                                          </p:val>
                                        </p:tav>
                                      </p:tavLst>
                                    </p:anim>
                                    <p:anim calcmode="lin" valueType="num">
                                      <p:cBhvr>
                                        <p:cTn id="9" dur="1000" fill="hold"/>
                                        <p:tgtEl>
                                          <p:spTgt spid="92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24" name="表格 9223">
            <a:extLst>
              <a:ext uri="{FF2B5EF4-FFF2-40B4-BE49-F238E27FC236}">
                <a16:creationId xmlns:a16="http://schemas.microsoft.com/office/drawing/2014/main" id="{FD6D1365-B4DC-45AD-9021-09D177374AF6}"/>
              </a:ext>
            </a:extLst>
          </p:cNvPr>
          <p:cNvGraphicFramePr/>
          <p:nvPr/>
        </p:nvGraphicFramePr>
        <p:xfrm>
          <a:off x="250825" y="1484313"/>
          <a:ext cx="8489950" cy="3964980"/>
        </p:xfrm>
        <a:graphic>
          <a:graphicData uri="http://schemas.openxmlformats.org/drawingml/2006/table">
            <a:tbl>
              <a:tblPr/>
              <a:tblGrid>
                <a:gridCol w="3017838">
                  <a:extLst>
                    <a:ext uri="{9D8B030D-6E8A-4147-A177-3AD203B41FA5}">
                      <a16:colId xmlns:a16="http://schemas.microsoft.com/office/drawing/2014/main" val="20000"/>
                    </a:ext>
                  </a:extLst>
                </a:gridCol>
                <a:gridCol w="2808287">
                  <a:extLst>
                    <a:ext uri="{9D8B030D-6E8A-4147-A177-3AD203B41FA5}">
                      <a16:colId xmlns:a16="http://schemas.microsoft.com/office/drawing/2014/main" val="20001"/>
                    </a:ext>
                  </a:extLst>
                </a:gridCol>
                <a:gridCol w="2663825">
                  <a:extLst>
                    <a:ext uri="{9D8B030D-6E8A-4147-A177-3AD203B41FA5}">
                      <a16:colId xmlns:a16="http://schemas.microsoft.com/office/drawing/2014/main" val="20002"/>
                    </a:ext>
                  </a:extLst>
                </a:gridCol>
              </a:tblGrid>
              <a:tr h="51826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b="1" dirty="0">
                          <a:solidFill>
                            <a:srgbClr val="FFFFFF"/>
                          </a:solidFill>
                          <a:latin typeface="+mn-lt"/>
                        </a:rPr>
                        <a:t>Adverbs</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b="1" dirty="0">
                          <a:solidFill>
                            <a:srgbClr val="FFFFFF"/>
                          </a:solidFill>
                          <a:latin typeface="+mn-lt"/>
                        </a:rPr>
                        <a:t>Comparatives</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b="1" dirty="0">
                          <a:solidFill>
                            <a:srgbClr val="FFFFFF"/>
                          </a:solidFill>
                          <a:latin typeface="+mn-lt"/>
                        </a:rPr>
                        <a:t>Superlatives</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extLst>
                  <a:ext uri="{0D108BD9-81ED-4DB2-BD59-A6C34878D82A}">
                    <a16:rowId xmlns:a16="http://schemas.microsoft.com/office/drawing/2014/main" val="10000"/>
                  </a:ext>
                </a:extLst>
              </a:tr>
              <a:tr h="944665">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quickly</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more quickly</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(the) most quickly</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extLst>
                  <a:ext uri="{0D108BD9-81ED-4DB2-BD59-A6C34878D82A}">
                    <a16:rowId xmlns:a16="http://schemas.microsoft.com/office/drawing/2014/main" val="10001"/>
                  </a:ext>
                </a:extLst>
              </a:tr>
              <a:tr h="944665">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slowly</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more slowly</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(the) most slowly</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extLst>
                  <a:ext uri="{0D108BD9-81ED-4DB2-BD59-A6C34878D82A}">
                    <a16:rowId xmlns:a16="http://schemas.microsoft.com/office/drawing/2014/main" val="10002"/>
                  </a:ext>
                </a:extLst>
              </a:tr>
              <a:tr h="51826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hard</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harder</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(the) hardest</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extLst>
                  <a:ext uri="{0D108BD9-81ED-4DB2-BD59-A6C34878D82A}">
                    <a16:rowId xmlns:a16="http://schemas.microsoft.com/office/drawing/2014/main" val="10003"/>
                  </a:ext>
                </a:extLst>
              </a:tr>
              <a:tr h="51826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fast</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faster</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(the) fastest</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extLst>
                  <a:ext uri="{0D108BD9-81ED-4DB2-BD59-A6C34878D82A}">
                    <a16:rowId xmlns:a16="http://schemas.microsoft.com/office/drawing/2014/main" val="10004"/>
                  </a:ext>
                </a:extLst>
              </a:tr>
              <a:tr h="51826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late</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later</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800" dirty="0">
                          <a:solidFill>
                            <a:srgbClr val="000000"/>
                          </a:solidFill>
                          <a:latin typeface="+mn-lt"/>
                        </a:rPr>
                        <a:t>(the) latest</a:t>
                      </a:r>
                    </a:p>
                  </a:txBody>
                  <a:tcPr marT="45935" marB="45935">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extLst>
                  <a:ext uri="{0D108BD9-81ED-4DB2-BD59-A6C34878D82A}">
                    <a16:rowId xmlns:a16="http://schemas.microsoft.com/office/drawing/2014/main" val="10005"/>
                  </a:ext>
                </a:extLst>
              </a:tr>
            </a:tbl>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fade">
                                      <p:cBhvr>
                                        <p:cTn id="7" dur="1000"/>
                                        <p:tgtEl>
                                          <p:spTgt spid="9224"/>
                                        </p:tgtEl>
                                      </p:cBhvr>
                                    </p:animEffect>
                                    <p:anim calcmode="lin" valueType="num">
                                      <p:cBhvr>
                                        <p:cTn id="8" dur="1000" fill="hold"/>
                                        <p:tgtEl>
                                          <p:spTgt spid="9224"/>
                                        </p:tgtEl>
                                        <p:attrNameLst>
                                          <p:attrName>ppt_x</p:attrName>
                                        </p:attrNameLst>
                                      </p:cBhvr>
                                      <p:tavLst>
                                        <p:tav tm="0">
                                          <p:val>
                                            <p:strVal val="#ppt_x"/>
                                          </p:val>
                                        </p:tav>
                                        <p:tav tm="100000">
                                          <p:val>
                                            <p:strVal val="#ppt_x"/>
                                          </p:val>
                                        </p:tav>
                                      </p:tavLst>
                                    </p:anim>
                                    <p:anim calcmode="lin" valueType="num">
                                      <p:cBhvr>
                                        <p:cTn id="9" dur="1000" fill="hold"/>
                                        <p:tgtEl>
                                          <p:spTgt spid="92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3" name="组合 10241">
            <a:extLst>
              <a:ext uri="{FF2B5EF4-FFF2-40B4-BE49-F238E27FC236}">
                <a16:creationId xmlns:a16="http://schemas.microsoft.com/office/drawing/2014/main" id="{3BC0647A-C464-435B-8579-3F8772C478D8}"/>
              </a:ext>
            </a:extLst>
          </p:cNvPr>
          <p:cNvGrpSpPr>
            <a:grpSpLocks/>
          </p:cNvGrpSpPr>
          <p:nvPr/>
        </p:nvGrpSpPr>
        <p:grpSpPr bwMode="auto">
          <a:xfrm>
            <a:off x="395288" y="1400175"/>
            <a:ext cx="8424862" cy="3922713"/>
            <a:chOff x="0" y="176049"/>
            <a:chExt cx="8424936" cy="1687589"/>
          </a:xfrm>
        </p:grpSpPr>
        <p:sp>
          <p:nvSpPr>
            <p:cNvPr id="28674" name="同侧圆角矩形 5">
              <a:extLst>
                <a:ext uri="{FF2B5EF4-FFF2-40B4-BE49-F238E27FC236}">
                  <a16:creationId xmlns:a16="http://schemas.microsoft.com/office/drawing/2014/main" id="{A2CB21E5-4EA9-43FC-AF8F-BD8DC47806E6}"/>
                </a:ext>
              </a:extLst>
            </p:cNvPr>
            <p:cNvSpPr>
              <a:spLocks noChangeArrowheads="1"/>
            </p:cNvSpPr>
            <p:nvPr/>
          </p:nvSpPr>
          <p:spPr bwMode="auto">
            <a:xfrm>
              <a:off x="271464" y="176049"/>
              <a:ext cx="2447947" cy="531561"/>
            </a:xfrm>
            <a:custGeom>
              <a:avLst/>
              <a:gdLst>
                <a:gd name="T0" fmla="*/ 117937 w 2447947"/>
                <a:gd name="T1" fmla="*/ 0 h 707609"/>
                <a:gd name="T2" fmla="*/ 2330010 w 2447947"/>
                <a:gd name="T3" fmla="*/ 0 h 707609"/>
                <a:gd name="T4" fmla="*/ 2447947 w 2447947"/>
                <a:gd name="T5" fmla="*/ 117937 h 707609"/>
                <a:gd name="T6" fmla="*/ 2447947 w 2447947"/>
                <a:gd name="T7" fmla="*/ 707609 h 707609"/>
                <a:gd name="T8" fmla="*/ 0 w 2447947"/>
                <a:gd name="T9" fmla="*/ 707609 h 707609"/>
                <a:gd name="T10" fmla="*/ 0 w 2447947"/>
                <a:gd name="T11" fmla="*/ 117937 h 707609"/>
                <a:gd name="T12" fmla="*/ 117937 w 2447947"/>
                <a:gd name="T13" fmla="*/ 0 h 707609"/>
              </a:gdLst>
              <a:ahLst/>
              <a:cxnLst>
                <a:cxn ang="0">
                  <a:pos x="T0" y="T1"/>
                </a:cxn>
                <a:cxn ang="0">
                  <a:pos x="T2" y="T3"/>
                </a:cxn>
                <a:cxn ang="0">
                  <a:pos x="T4" y="T5"/>
                </a:cxn>
                <a:cxn ang="0">
                  <a:pos x="T6" y="T7"/>
                </a:cxn>
                <a:cxn ang="0">
                  <a:pos x="T8" y="T9"/>
                </a:cxn>
                <a:cxn ang="0">
                  <a:pos x="T10" y="T11"/>
                </a:cxn>
                <a:cxn ang="0">
                  <a:pos x="T12" y="T13"/>
                </a:cxn>
              </a:cxnLst>
              <a:rect l="0" t="0" r="r" b="b"/>
              <a:pathLst>
                <a:path w="2447947" h="707609">
                  <a:moveTo>
                    <a:pt x="117937" y="0"/>
                  </a:moveTo>
                  <a:lnTo>
                    <a:pt x="2330010" y="0"/>
                  </a:lnTo>
                  <a:cubicBezTo>
                    <a:pt x="2395145" y="0"/>
                    <a:pt x="2447947" y="52802"/>
                    <a:pt x="2447947" y="117937"/>
                  </a:cubicBezTo>
                  <a:lnTo>
                    <a:pt x="2447947" y="707609"/>
                  </a:lnTo>
                  <a:lnTo>
                    <a:pt x="0" y="707609"/>
                  </a:lnTo>
                  <a:lnTo>
                    <a:pt x="0" y="117937"/>
                  </a:lnTo>
                  <a:cubicBezTo>
                    <a:pt x="0" y="52802"/>
                    <a:pt x="52802" y="0"/>
                    <a:pt x="117937" y="0"/>
                  </a:cubicBezTo>
                  <a:close/>
                </a:path>
              </a:pathLst>
            </a:custGeom>
            <a:solidFill>
              <a:srgbClr val="F2DCDB"/>
            </a:solidFill>
            <a:ln w="25400">
              <a:solidFill>
                <a:srgbClr val="C00000"/>
              </a:solidFill>
              <a:round/>
              <a:headEnd/>
              <a:tailE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28675" name="圆角矩形 6">
              <a:extLst>
                <a:ext uri="{FF2B5EF4-FFF2-40B4-BE49-F238E27FC236}">
                  <a16:creationId xmlns:a16="http://schemas.microsoft.com/office/drawing/2014/main" id="{B2D85098-18E5-4C5C-9959-4EED5A2EFAFF}"/>
                </a:ext>
              </a:extLst>
            </p:cNvPr>
            <p:cNvSpPr>
              <a:spLocks noChangeArrowheads="1"/>
            </p:cNvSpPr>
            <p:nvPr/>
          </p:nvSpPr>
          <p:spPr bwMode="auto">
            <a:xfrm>
              <a:off x="0" y="487413"/>
              <a:ext cx="8424936" cy="1376225"/>
            </a:xfrm>
            <a:prstGeom prst="roundRect">
              <a:avLst>
                <a:gd name="adj" fmla="val 16667"/>
              </a:avLst>
            </a:prstGeom>
            <a:solidFill>
              <a:schemeClr val="bg1"/>
            </a:solidFill>
            <a:ln w="25400">
              <a:solidFill>
                <a:srgbClr val="C00000"/>
              </a:solidFill>
              <a:round/>
              <a:headEnd/>
              <a:tailEnd/>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en-US">
                <a:solidFill>
                  <a:srgbClr val="FFFFFF"/>
                </a:solidFill>
                <a:latin typeface="Times New Roman" panose="02020603050405020304" pitchFamily="18" charset="0"/>
              </a:endParaRPr>
            </a:p>
          </p:txBody>
        </p:sp>
      </p:grpSp>
      <p:sp>
        <p:nvSpPr>
          <p:cNvPr id="28676" name="Rectangle 2">
            <a:extLst>
              <a:ext uri="{FF2B5EF4-FFF2-40B4-BE49-F238E27FC236}">
                <a16:creationId xmlns:a16="http://schemas.microsoft.com/office/drawing/2014/main" id="{8AB9A87F-773E-404C-A8F1-1D5218B3D109}"/>
              </a:ext>
            </a:extLst>
          </p:cNvPr>
          <p:cNvSpPr txBox="1">
            <a:spLocks noChangeArrowheads="1"/>
          </p:cNvSpPr>
          <p:nvPr/>
        </p:nvSpPr>
        <p:spPr bwMode="auto">
          <a:xfrm>
            <a:off x="504825" y="1393825"/>
            <a:ext cx="3203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800" b="1" i="1">
                <a:solidFill>
                  <a:srgbClr val="3333CC"/>
                </a:solidFill>
                <a:latin typeface="Times New Roman" panose="02020603050405020304" pitchFamily="18" charset="0"/>
              </a:rPr>
              <a:t>Work out the rule</a:t>
            </a:r>
          </a:p>
        </p:txBody>
      </p:sp>
      <p:sp>
        <p:nvSpPr>
          <p:cNvPr id="28677" name="Text Box 3">
            <a:extLst>
              <a:ext uri="{FF2B5EF4-FFF2-40B4-BE49-F238E27FC236}">
                <a16:creationId xmlns:a16="http://schemas.microsoft.com/office/drawing/2014/main" id="{028003C3-47E2-49B0-8E65-5E68917088C3}"/>
              </a:ext>
            </a:extLst>
          </p:cNvPr>
          <p:cNvSpPr txBox="1">
            <a:spLocks noChangeArrowheads="1"/>
          </p:cNvSpPr>
          <p:nvPr/>
        </p:nvSpPr>
        <p:spPr bwMode="auto">
          <a:xfrm>
            <a:off x="395288" y="2109788"/>
            <a:ext cx="8567737"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AutoNum type="arabicParenR"/>
            </a:pPr>
            <a:r>
              <a:rPr lang="en-US" altLang="zh-CN" sz="3200">
                <a:latin typeface="Times New Roman" panose="02020603050405020304" pitchFamily="18" charset="0"/>
              </a:rPr>
              <a:t>To form the comparative and superlative of adverbs ending in –ly, we add __________ and ____________ before them.</a:t>
            </a:r>
          </a:p>
          <a:p>
            <a:pPr>
              <a:buFont typeface="Arial" panose="020B0604020202020204" pitchFamily="34" charset="0"/>
              <a:buAutoNum type="arabicParenR"/>
            </a:pPr>
            <a:r>
              <a:rPr lang="en-US" altLang="zh-CN" sz="3200">
                <a:latin typeface="Times New Roman" panose="02020603050405020304" pitchFamily="18" charset="0"/>
              </a:rPr>
              <a:t>For adverbs that do not end in –ly and have the same form as the adjectives, we often add_______ and _______ to them.</a:t>
            </a:r>
          </a:p>
        </p:txBody>
      </p:sp>
      <p:sp>
        <p:nvSpPr>
          <p:cNvPr id="10247" name="Text Box 11">
            <a:extLst>
              <a:ext uri="{FF2B5EF4-FFF2-40B4-BE49-F238E27FC236}">
                <a16:creationId xmlns:a16="http://schemas.microsoft.com/office/drawing/2014/main" id="{454AA2B2-C31B-4813-A8ED-C588E5ECDA0B}"/>
              </a:ext>
            </a:extLst>
          </p:cNvPr>
          <p:cNvSpPr txBox="1">
            <a:spLocks noChangeArrowheads="1"/>
          </p:cNvSpPr>
          <p:nvPr/>
        </p:nvSpPr>
        <p:spPr bwMode="auto">
          <a:xfrm>
            <a:off x="6007100" y="2565400"/>
            <a:ext cx="10271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solidFill>
                  <a:srgbClr val="FF0000"/>
                </a:solidFill>
                <a:latin typeface="Times New Roman" panose="02020603050405020304" pitchFamily="18" charset="0"/>
              </a:rPr>
              <a:t>more</a:t>
            </a:r>
          </a:p>
        </p:txBody>
      </p:sp>
      <p:sp>
        <p:nvSpPr>
          <p:cNvPr id="10248" name="Text Box 11">
            <a:extLst>
              <a:ext uri="{FF2B5EF4-FFF2-40B4-BE49-F238E27FC236}">
                <a16:creationId xmlns:a16="http://schemas.microsoft.com/office/drawing/2014/main" id="{B5A87F5D-FA34-46C5-AF42-9335C1BD8302}"/>
              </a:ext>
            </a:extLst>
          </p:cNvPr>
          <p:cNvSpPr txBox="1">
            <a:spLocks noChangeArrowheads="1"/>
          </p:cNvSpPr>
          <p:nvPr/>
        </p:nvSpPr>
        <p:spPr bwMode="auto">
          <a:xfrm>
            <a:off x="971550" y="3068638"/>
            <a:ext cx="18605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solidFill>
                  <a:srgbClr val="FF0000"/>
                </a:solidFill>
                <a:latin typeface="Times New Roman" panose="02020603050405020304" pitchFamily="18" charset="0"/>
              </a:rPr>
              <a:t>(the) most</a:t>
            </a:r>
          </a:p>
        </p:txBody>
      </p:sp>
      <p:sp>
        <p:nvSpPr>
          <p:cNvPr id="10249" name="Text Box 11">
            <a:extLst>
              <a:ext uri="{FF2B5EF4-FFF2-40B4-BE49-F238E27FC236}">
                <a16:creationId xmlns:a16="http://schemas.microsoft.com/office/drawing/2014/main" id="{6D32ABDF-2AE5-4D46-B9D4-078CF8968E78}"/>
              </a:ext>
            </a:extLst>
          </p:cNvPr>
          <p:cNvSpPr txBox="1">
            <a:spLocks noChangeArrowheads="1"/>
          </p:cNvSpPr>
          <p:nvPr/>
        </p:nvSpPr>
        <p:spPr bwMode="auto">
          <a:xfrm>
            <a:off x="1712913" y="4545013"/>
            <a:ext cx="641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solidFill>
                  <a:srgbClr val="FF0000"/>
                </a:solidFill>
                <a:latin typeface="Times New Roman" panose="02020603050405020304" pitchFamily="18" charset="0"/>
              </a:rPr>
              <a:t>-</a:t>
            </a:r>
            <a:r>
              <a:rPr lang="en-US" altLang="zh-CN" sz="3200">
                <a:solidFill>
                  <a:srgbClr val="FF0000"/>
                </a:solidFill>
                <a:latin typeface="Times New Roman" panose="02020603050405020304" pitchFamily="18" charset="0"/>
              </a:rPr>
              <a:t>er</a:t>
            </a:r>
          </a:p>
        </p:txBody>
      </p:sp>
      <p:sp>
        <p:nvSpPr>
          <p:cNvPr id="10250" name="Text Box 11">
            <a:extLst>
              <a:ext uri="{FF2B5EF4-FFF2-40B4-BE49-F238E27FC236}">
                <a16:creationId xmlns:a16="http://schemas.microsoft.com/office/drawing/2014/main" id="{0256B77F-058A-4E8A-B68F-49661E448603}"/>
              </a:ext>
            </a:extLst>
          </p:cNvPr>
          <p:cNvSpPr txBox="1">
            <a:spLocks noChangeArrowheads="1"/>
          </p:cNvSpPr>
          <p:nvPr/>
        </p:nvSpPr>
        <p:spPr bwMode="auto">
          <a:xfrm>
            <a:off x="4011613" y="4538663"/>
            <a:ext cx="7778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solidFill>
                  <a:srgbClr val="FF0000"/>
                </a:solidFill>
                <a:latin typeface="Times New Roman" panose="02020603050405020304" pitchFamily="18" charset="0"/>
              </a:rPr>
              <a:t>-</a:t>
            </a:r>
            <a:r>
              <a:rPr lang="en-US" altLang="zh-CN" sz="3200">
                <a:solidFill>
                  <a:srgbClr val="FF0000"/>
                </a:solidFill>
                <a:latin typeface="Times New Roman" panose="02020603050405020304" pitchFamily="18" charset="0"/>
              </a:rPr>
              <a:t>est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fade">
                                      <p:cBhvr>
                                        <p:cTn id="7" dur="500"/>
                                        <p:tgtEl>
                                          <p:spTgt spid="10247"/>
                                        </p:tgtEl>
                                      </p:cBhvr>
                                    </p:animEffect>
                                    <p:anim calcmode="lin" valueType="num">
                                      <p:cBhvr>
                                        <p:cTn id="8" dur="500" fill="hold"/>
                                        <p:tgtEl>
                                          <p:spTgt spid="10247"/>
                                        </p:tgtEl>
                                        <p:attrNameLst>
                                          <p:attrName>style.rotation</p:attrName>
                                        </p:attrNameLst>
                                      </p:cBhvr>
                                      <p:tavLst>
                                        <p:tav tm="0">
                                          <p:val>
                                            <p:fltVal val="720"/>
                                          </p:val>
                                        </p:tav>
                                        <p:tav tm="100000">
                                          <p:val>
                                            <p:fltVal val="0"/>
                                          </p:val>
                                        </p:tav>
                                      </p:tavLst>
                                    </p:anim>
                                    <p:anim calcmode="lin" valueType="num">
                                      <p:cBhvr>
                                        <p:cTn id="9" dur="500" fill="hold"/>
                                        <p:tgtEl>
                                          <p:spTgt spid="10247"/>
                                        </p:tgtEl>
                                        <p:attrNameLst>
                                          <p:attrName>ppt_h</p:attrName>
                                        </p:attrNameLst>
                                      </p:cBhvr>
                                      <p:tavLst>
                                        <p:tav tm="0">
                                          <p:val>
                                            <p:fltVal val="0"/>
                                          </p:val>
                                        </p:tav>
                                        <p:tav tm="100000">
                                          <p:val>
                                            <p:strVal val="#ppt_h"/>
                                          </p:val>
                                        </p:tav>
                                      </p:tavLst>
                                    </p:anim>
                                    <p:anim calcmode="lin" valueType="num">
                                      <p:cBhvr>
                                        <p:cTn id="10" dur="500" fill="hold"/>
                                        <p:tgtEl>
                                          <p:spTgt spid="10247"/>
                                        </p:tgtEl>
                                        <p:attrNameLst>
                                          <p:attrName>ppt_w</p:attrName>
                                        </p:attrNameLst>
                                      </p:cBhvr>
                                      <p:tavLst>
                                        <p:tav tm="0">
                                          <p:val>
                                            <p:fltVal val="0"/>
                                          </p:val>
                                        </p:tav>
                                        <p:tav tm="100000">
                                          <p:val>
                                            <p:strVal val="#ppt_w"/>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10248"/>
                                        </p:tgtEl>
                                        <p:attrNameLst>
                                          <p:attrName>style.visibility</p:attrName>
                                        </p:attrNameLst>
                                      </p:cBhvr>
                                      <p:to>
                                        <p:strVal val="visible"/>
                                      </p:to>
                                    </p:set>
                                    <p:animEffect transition="in" filter="fade">
                                      <p:cBhvr>
                                        <p:cTn id="15" dur="500"/>
                                        <p:tgtEl>
                                          <p:spTgt spid="10248"/>
                                        </p:tgtEl>
                                      </p:cBhvr>
                                    </p:animEffect>
                                    <p:anim calcmode="lin" valueType="num">
                                      <p:cBhvr>
                                        <p:cTn id="16" dur="500" fill="hold"/>
                                        <p:tgtEl>
                                          <p:spTgt spid="10248"/>
                                        </p:tgtEl>
                                        <p:attrNameLst>
                                          <p:attrName>style.rotation</p:attrName>
                                        </p:attrNameLst>
                                      </p:cBhvr>
                                      <p:tavLst>
                                        <p:tav tm="0">
                                          <p:val>
                                            <p:fltVal val="720"/>
                                          </p:val>
                                        </p:tav>
                                        <p:tav tm="100000">
                                          <p:val>
                                            <p:fltVal val="0"/>
                                          </p:val>
                                        </p:tav>
                                      </p:tavLst>
                                    </p:anim>
                                    <p:anim calcmode="lin" valueType="num">
                                      <p:cBhvr>
                                        <p:cTn id="17" dur="500" fill="hold"/>
                                        <p:tgtEl>
                                          <p:spTgt spid="10248"/>
                                        </p:tgtEl>
                                        <p:attrNameLst>
                                          <p:attrName>ppt_h</p:attrName>
                                        </p:attrNameLst>
                                      </p:cBhvr>
                                      <p:tavLst>
                                        <p:tav tm="0">
                                          <p:val>
                                            <p:fltVal val="0"/>
                                          </p:val>
                                        </p:tav>
                                        <p:tav tm="100000">
                                          <p:val>
                                            <p:strVal val="#ppt_h"/>
                                          </p:val>
                                        </p:tav>
                                      </p:tavLst>
                                    </p:anim>
                                    <p:anim calcmode="lin" valueType="num">
                                      <p:cBhvr>
                                        <p:cTn id="18" dur="500" fill="hold"/>
                                        <p:tgtEl>
                                          <p:spTgt spid="10248"/>
                                        </p:tgtEl>
                                        <p:attrNameLst>
                                          <p:attrName>ppt_w</p:attrName>
                                        </p:attrNameLst>
                                      </p:cBhvr>
                                      <p:tavLst>
                                        <p:tav tm="0">
                                          <p:val>
                                            <p:fltVal val="0"/>
                                          </p:val>
                                        </p:tav>
                                        <p:tav tm="100000">
                                          <p:val>
                                            <p:strVal val="#ppt_w"/>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10249"/>
                                        </p:tgtEl>
                                        <p:attrNameLst>
                                          <p:attrName>style.visibility</p:attrName>
                                        </p:attrNameLst>
                                      </p:cBhvr>
                                      <p:to>
                                        <p:strVal val="visible"/>
                                      </p:to>
                                    </p:set>
                                    <p:animEffect transition="in" filter="fade">
                                      <p:cBhvr>
                                        <p:cTn id="23" dur="500"/>
                                        <p:tgtEl>
                                          <p:spTgt spid="10249"/>
                                        </p:tgtEl>
                                      </p:cBhvr>
                                    </p:animEffect>
                                    <p:anim calcmode="lin" valueType="num">
                                      <p:cBhvr>
                                        <p:cTn id="24" dur="500" fill="hold"/>
                                        <p:tgtEl>
                                          <p:spTgt spid="10249"/>
                                        </p:tgtEl>
                                        <p:attrNameLst>
                                          <p:attrName>style.rotation</p:attrName>
                                        </p:attrNameLst>
                                      </p:cBhvr>
                                      <p:tavLst>
                                        <p:tav tm="0">
                                          <p:val>
                                            <p:fltVal val="720"/>
                                          </p:val>
                                        </p:tav>
                                        <p:tav tm="100000">
                                          <p:val>
                                            <p:fltVal val="0"/>
                                          </p:val>
                                        </p:tav>
                                      </p:tavLst>
                                    </p:anim>
                                    <p:anim calcmode="lin" valueType="num">
                                      <p:cBhvr>
                                        <p:cTn id="25" dur="500" fill="hold"/>
                                        <p:tgtEl>
                                          <p:spTgt spid="10249"/>
                                        </p:tgtEl>
                                        <p:attrNameLst>
                                          <p:attrName>ppt_h</p:attrName>
                                        </p:attrNameLst>
                                      </p:cBhvr>
                                      <p:tavLst>
                                        <p:tav tm="0">
                                          <p:val>
                                            <p:fltVal val="0"/>
                                          </p:val>
                                        </p:tav>
                                        <p:tav tm="100000">
                                          <p:val>
                                            <p:strVal val="#ppt_h"/>
                                          </p:val>
                                        </p:tav>
                                      </p:tavLst>
                                    </p:anim>
                                    <p:anim calcmode="lin" valueType="num">
                                      <p:cBhvr>
                                        <p:cTn id="26" dur="500" fill="hold"/>
                                        <p:tgtEl>
                                          <p:spTgt spid="10249"/>
                                        </p:tgtEl>
                                        <p:attrNameLst>
                                          <p:attrName>ppt_w</p:attrName>
                                        </p:attrNameLst>
                                      </p:cBhvr>
                                      <p:tavLst>
                                        <p:tav tm="0">
                                          <p:val>
                                            <p:fltVal val="0"/>
                                          </p:val>
                                        </p:tav>
                                        <p:tav tm="100000">
                                          <p:val>
                                            <p:strVal val="#ppt_w"/>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5" presetClass="entr" presetSubtype="0" fill="hold" grpId="0" nodeType="clickEffect">
                                  <p:stCondLst>
                                    <p:cond delay="0"/>
                                  </p:stCondLst>
                                  <p:childTnLst>
                                    <p:set>
                                      <p:cBhvr>
                                        <p:cTn id="30" dur="1" fill="hold">
                                          <p:stCondLst>
                                            <p:cond delay="0"/>
                                          </p:stCondLst>
                                        </p:cTn>
                                        <p:tgtEl>
                                          <p:spTgt spid="10250"/>
                                        </p:tgtEl>
                                        <p:attrNameLst>
                                          <p:attrName>style.visibility</p:attrName>
                                        </p:attrNameLst>
                                      </p:cBhvr>
                                      <p:to>
                                        <p:strVal val="visible"/>
                                      </p:to>
                                    </p:set>
                                    <p:animEffect transition="in" filter="fade">
                                      <p:cBhvr>
                                        <p:cTn id="31" dur="500"/>
                                        <p:tgtEl>
                                          <p:spTgt spid="10250"/>
                                        </p:tgtEl>
                                      </p:cBhvr>
                                    </p:animEffect>
                                    <p:anim calcmode="lin" valueType="num">
                                      <p:cBhvr>
                                        <p:cTn id="32" dur="500" fill="hold"/>
                                        <p:tgtEl>
                                          <p:spTgt spid="10250"/>
                                        </p:tgtEl>
                                        <p:attrNameLst>
                                          <p:attrName>style.rotation</p:attrName>
                                        </p:attrNameLst>
                                      </p:cBhvr>
                                      <p:tavLst>
                                        <p:tav tm="0">
                                          <p:val>
                                            <p:fltVal val="720"/>
                                          </p:val>
                                        </p:tav>
                                        <p:tav tm="100000">
                                          <p:val>
                                            <p:fltVal val="0"/>
                                          </p:val>
                                        </p:tav>
                                      </p:tavLst>
                                    </p:anim>
                                    <p:anim calcmode="lin" valueType="num">
                                      <p:cBhvr>
                                        <p:cTn id="33" dur="500" fill="hold"/>
                                        <p:tgtEl>
                                          <p:spTgt spid="10250"/>
                                        </p:tgtEl>
                                        <p:attrNameLst>
                                          <p:attrName>ppt_h</p:attrName>
                                        </p:attrNameLst>
                                      </p:cBhvr>
                                      <p:tavLst>
                                        <p:tav tm="0">
                                          <p:val>
                                            <p:fltVal val="0"/>
                                          </p:val>
                                        </p:tav>
                                        <p:tav tm="100000">
                                          <p:val>
                                            <p:strVal val="#ppt_h"/>
                                          </p:val>
                                        </p:tav>
                                      </p:tavLst>
                                    </p:anim>
                                    <p:anim calcmode="lin" valueType="num">
                                      <p:cBhvr>
                                        <p:cTn id="34" dur="500" fill="hold"/>
                                        <p:tgtEl>
                                          <p:spTgt spid="1025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p:bldP spid="10248" grpId="0"/>
      <p:bldP spid="10249" grpId="0"/>
      <p:bldP spid="102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1" name="组合 16">
            <a:extLst>
              <a:ext uri="{FF2B5EF4-FFF2-40B4-BE49-F238E27FC236}">
                <a16:creationId xmlns:a16="http://schemas.microsoft.com/office/drawing/2014/main" id="{D417CD6C-66BC-4BC2-A239-1BAE701411F2}"/>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185863"/>
            <a:ext cx="8418512" cy="404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2" name="Rectangle 2">
            <a:extLst>
              <a:ext uri="{FF2B5EF4-FFF2-40B4-BE49-F238E27FC236}">
                <a16:creationId xmlns:a16="http://schemas.microsoft.com/office/drawing/2014/main" id="{5BE97529-A4FC-492B-BE08-474C9E2834F3}"/>
              </a:ext>
            </a:extLst>
          </p:cNvPr>
          <p:cNvSpPr>
            <a:spLocks noGrp="1" noChangeArrowheads="1"/>
          </p:cNvSpPr>
          <p:nvPr>
            <p:ph type="title" idx="4294967295"/>
          </p:nvPr>
        </p:nvSpPr>
        <p:spPr>
          <a:xfrm>
            <a:off x="2411413" y="1150938"/>
            <a:ext cx="4359275" cy="538162"/>
          </a:xfrm>
        </p:spPr>
        <p:txBody>
          <a:bodyPr>
            <a:spAutoFit/>
          </a:bodyPr>
          <a:lstStyle/>
          <a:p>
            <a:r>
              <a:rPr lang="en-US" altLang="zh-CN" sz="3200" b="1">
                <a:solidFill>
                  <a:srgbClr val="7030A0"/>
                </a:solidFill>
              </a:rPr>
              <a:t>Things to remember</a:t>
            </a:r>
          </a:p>
        </p:txBody>
      </p:sp>
      <p:sp>
        <p:nvSpPr>
          <p:cNvPr id="10253" name="Text Box 3">
            <a:extLst>
              <a:ext uri="{FF2B5EF4-FFF2-40B4-BE49-F238E27FC236}">
                <a16:creationId xmlns:a16="http://schemas.microsoft.com/office/drawing/2014/main" id="{E8040C7D-4B54-4FA9-89AC-12EE1FCB8D9E}"/>
              </a:ext>
            </a:extLst>
          </p:cNvPr>
          <p:cNvSpPr txBox="1">
            <a:spLocks noChangeArrowheads="1"/>
          </p:cNvSpPr>
          <p:nvPr/>
        </p:nvSpPr>
        <p:spPr bwMode="auto">
          <a:xfrm>
            <a:off x="468313" y="1689100"/>
            <a:ext cx="8307387"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a:latin typeface="Times New Roman" panose="02020603050405020304" pitchFamily="18" charset="0"/>
              </a:rPr>
              <a:t>The comparative and superlative forms </a:t>
            </a:r>
            <a:r>
              <a:rPr lang="en-US" altLang="zh-CN" sz="3200">
                <a:latin typeface="Times New Roman" panose="02020603050405020304" pitchFamily="18" charset="0"/>
              </a:rPr>
              <a:t>of </a:t>
            </a:r>
            <a:r>
              <a:rPr lang="en-US" altLang="zh-CN" sz="3200" i="1">
                <a:latin typeface="Times New Roman" panose="02020603050405020304" pitchFamily="18" charset="0"/>
              </a:rPr>
              <a:t>badly, for, little, much</a:t>
            </a:r>
            <a:r>
              <a:rPr lang="en-US" altLang="zh-CN" sz="3200">
                <a:latin typeface="Times New Roman" panose="02020603050405020304" pitchFamily="18" charset="0"/>
              </a:rPr>
              <a:t> and </a:t>
            </a:r>
            <a:r>
              <a:rPr lang="en-US" altLang="zh-CN" sz="3200" i="1">
                <a:latin typeface="Times New Roman" panose="02020603050405020304" pitchFamily="18" charset="0"/>
              </a:rPr>
              <a:t>well </a:t>
            </a:r>
            <a:r>
              <a:rPr lang="en-US" altLang="zh-CN" sz="3200">
                <a:latin typeface="Times New Roman" panose="02020603050405020304" pitchFamily="18" charset="0"/>
              </a:rPr>
              <a:t>and irregular:</a:t>
            </a:r>
          </a:p>
          <a:p>
            <a:r>
              <a:rPr lang="en-US" altLang="zh-CN" sz="3200">
                <a:latin typeface="Times New Roman" panose="02020603050405020304" pitchFamily="18" charset="0"/>
              </a:rPr>
              <a:t>badly----worse----worst                                   much----more----most</a:t>
            </a:r>
          </a:p>
          <a:p>
            <a:r>
              <a:rPr lang="en-US" altLang="zh-CN" sz="3200">
                <a:latin typeface="Times New Roman" panose="02020603050405020304" pitchFamily="18" charset="0"/>
              </a:rPr>
              <a:t>far----farther/further---farthest/furthest     </a:t>
            </a:r>
          </a:p>
          <a:p>
            <a:r>
              <a:rPr lang="en-US" altLang="zh-CN" sz="3200">
                <a:latin typeface="Times New Roman" panose="02020603050405020304" pitchFamily="18" charset="0"/>
              </a:rPr>
              <a:t>well---better---best</a:t>
            </a:r>
          </a:p>
          <a:p>
            <a:r>
              <a:rPr lang="en-US" altLang="zh-CN" sz="3200">
                <a:latin typeface="Times New Roman" panose="02020603050405020304" pitchFamily="18" charset="0"/>
              </a:rPr>
              <a:t>little----less----least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51"/>
                                        </p:tgtEl>
                                        <p:attrNameLst>
                                          <p:attrName>style.visibility</p:attrName>
                                        </p:attrNameLst>
                                      </p:cBhvr>
                                      <p:to>
                                        <p:strVal val="visible"/>
                                      </p:to>
                                    </p:set>
                                    <p:anim calcmode="lin" valueType="num">
                                      <p:cBhvr additive="base">
                                        <p:cTn id="7" dur="500" fill="hold"/>
                                        <p:tgtEl>
                                          <p:spTgt spid="10251"/>
                                        </p:tgtEl>
                                        <p:attrNameLst>
                                          <p:attrName>ppt_x</p:attrName>
                                        </p:attrNameLst>
                                      </p:cBhvr>
                                      <p:tavLst>
                                        <p:tav tm="0">
                                          <p:val>
                                            <p:strVal val="#ppt_x"/>
                                          </p:val>
                                        </p:tav>
                                        <p:tav tm="100000">
                                          <p:val>
                                            <p:strVal val="#ppt_x"/>
                                          </p:val>
                                        </p:tav>
                                      </p:tavLst>
                                    </p:anim>
                                    <p:anim calcmode="lin" valueType="num">
                                      <p:cBhvr additive="base">
                                        <p:cTn id="8" dur="500" fill="hold"/>
                                        <p:tgtEl>
                                          <p:spTgt spid="10251"/>
                                        </p:tgtEl>
                                        <p:attrNameLst>
                                          <p:attrName>ppt_y</p:attrName>
                                        </p:attrNameLst>
                                      </p:cBhvr>
                                      <p:tavLst>
                                        <p:tav tm="0">
                                          <p:val>
                                            <p:strVal val="1+#ppt_h/2"/>
                                          </p:val>
                                        </p:tav>
                                        <p:tav tm="100000">
                                          <p:val>
                                            <p:strVal val="#ppt_y"/>
                                          </p:val>
                                        </p:tav>
                                      </p:tavLst>
                                    </p:anim>
                                  </p:childTnLst>
                                </p:cTn>
                              </p:par>
                              <p:par>
                                <p:cTn id="9" presetID="16" presetClass="entr" presetSubtype="21" fill="hold" grpId="0" nodeType="withEffect">
                                  <p:stCondLst>
                                    <p:cond delay="0"/>
                                  </p:stCondLst>
                                  <p:childTnLst>
                                    <p:set>
                                      <p:cBhvr>
                                        <p:cTn id="10" dur="1" fill="hold">
                                          <p:stCondLst>
                                            <p:cond delay="0"/>
                                          </p:stCondLst>
                                        </p:cTn>
                                        <p:tgtEl>
                                          <p:spTgt spid="10252"/>
                                        </p:tgtEl>
                                        <p:attrNameLst>
                                          <p:attrName>style.visibility</p:attrName>
                                        </p:attrNameLst>
                                      </p:cBhvr>
                                      <p:to>
                                        <p:strVal val="visible"/>
                                      </p:to>
                                    </p:set>
                                    <p:animEffect transition="in" filter="barn(inVertical)">
                                      <p:cBhvr>
                                        <p:cTn id="11" dur="500"/>
                                        <p:tgtEl>
                                          <p:spTgt spid="1025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10253"/>
                                        </p:tgtEl>
                                        <p:attrNameLst>
                                          <p:attrName>style.visibility</p:attrName>
                                        </p:attrNameLst>
                                      </p:cBhvr>
                                      <p:to>
                                        <p:strVal val="visible"/>
                                      </p:to>
                                    </p:set>
                                    <p:anim calcmode="lin" valueType="num">
                                      <p:cBhvr additive="base">
                                        <p:cTn id="16" dur="500" fill="hold"/>
                                        <p:tgtEl>
                                          <p:spTgt spid="10253"/>
                                        </p:tgtEl>
                                        <p:attrNameLst>
                                          <p:attrName>ppt_x</p:attrName>
                                        </p:attrNameLst>
                                      </p:cBhvr>
                                      <p:tavLst>
                                        <p:tav tm="0">
                                          <p:val>
                                            <p:strVal val="#ppt_x"/>
                                          </p:val>
                                        </p:tav>
                                        <p:tav tm="100000">
                                          <p:val>
                                            <p:strVal val="#ppt_x"/>
                                          </p:val>
                                        </p:tav>
                                      </p:tavLst>
                                    </p:anim>
                                    <p:anim calcmode="lin" valueType="num">
                                      <p:cBhvr additive="base">
                                        <p:cTn id="17" dur="500" fill="hold"/>
                                        <p:tgtEl>
                                          <p:spTgt spid="102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2" grpId="0"/>
      <p:bldP spid="1025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24" name="表格 9223">
            <a:extLst>
              <a:ext uri="{FF2B5EF4-FFF2-40B4-BE49-F238E27FC236}">
                <a16:creationId xmlns:a16="http://schemas.microsoft.com/office/drawing/2014/main" id="{951B000D-031A-42C7-8A2E-AA47AAAC34D9}"/>
              </a:ext>
            </a:extLst>
          </p:cNvPr>
          <p:cNvGraphicFramePr/>
          <p:nvPr/>
        </p:nvGraphicFramePr>
        <p:xfrm>
          <a:off x="250825" y="1916113"/>
          <a:ext cx="8489951" cy="4542948"/>
        </p:xfrm>
        <a:graphic>
          <a:graphicData uri="http://schemas.openxmlformats.org/drawingml/2006/table">
            <a:tbl>
              <a:tblPr/>
              <a:tblGrid>
                <a:gridCol w="2592288">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gridCol w="1296144">
                  <a:extLst>
                    <a:ext uri="{9D8B030D-6E8A-4147-A177-3AD203B41FA5}">
                      <a16:colId xmlns:a16="http://schemas.microsoft.com/office/drawing/2014/main" val="20002"/>
                    </a:ext>
                  </a:extLst>
                </a:gridCol>
                <a:gridCol w="1296144">
                  <a:extLst>
                    <a:ext uri="{9D8B030D-6E8A-4147-A177-3AD203B41FA5}">
                      <a16:colId xmlns:a16="http://schemas.microsoft.com/office/drawing/2014/main" val="20003"/>
                    </a:ext>
                  </a:extLst>
                </a:gridCol>
                <a:gridCol w="1793207">
                  <a:extLst>
                    <a:ext uri="{9D8B030D-6E8A-4147-A177-3AD203B41FA5}">
                      <a16:colId xmlns:a16="http://schemas.microsoft.com/office/drawing/2014/main" val="20004"/>
                    </a:ext>
                  </a:extLst>
                </a:gridCol>
              </a:tblGrid>
              <a:tr h="518525">
                <a:tc gridSpan="2">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zh-CN" altLang="en-US" sz="2800" b="1" dirty="0">
                          <a:solidFill>
                            <a:srgbClr val="FFFFFF"/>
                          </a:solidFill>
                          <a:latin typeface="+mn-lt"/>
                        </a:rPr>
                        <a:t>构成方法</a:t>
                      </a:r>
                      <a:endParaRPr lang="en-US" altLang="x-none" sz="2800" b="1" dirty="0">
                        <a:solidFill>
                          <a:srgbClr val="FFFFFF"/>
                        </a:solidFill>
                        <a:latin typeface="+mn-lt"/>
                      </a:endParaRP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12700" cap="flat" cmpd="sng">
                      <a:solidFill>
                        <a:schemeClr val="bg1"/>
                      </a:solidFill>
                      <a:prstDash val="soli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alpha val="100000"/>
                      </a:schemeClr>
                    </a:solidFill>
                  </a:tcPr>
                </a:tc>
                <a:tc hMerge="1">
                  <a:txBody>
                    <a:bodyPr/>
                    <a:lstStyle/>
                    <a:p>
                      <a:endParaRPr lang="zh-CN"/>
                    </a:p>
                  </a:txBody>
                  <a:tcPr marT="45970" marB="45970">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alpha val="100000"/>
                      </a:scheme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zh-CN" altLang="en-US" sz="2800" b="1" dirty="0">
                          <a:solidFill>
                            <a:srgbClr val="FFFFFF"/>
                          </a:solidFill>
                          <a:latin typeface="+mn-lt"/>
                        </a:rPr>
                        <a:t>原级</a:t>
                      </a:r>
                      <a:endParaRPr lang="en-US" altLang="x-none" sz="2800" b="1" dirty="0">
                        <a:solidFill>
                          <a:srgbClr val="FFFFFF"/>
                        </a:solidFill>
                        <a:latin typeface="+mn-lt"/>
                      </a:endParaRP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tc>
                  <a:txBody>
                    <a:bodyPr/>
                    <a:lstStyle/>
                    <a:p>
                      <a:pPr marL="0" lvl="0" indent="0" algn="ctr" eaLnBrk="1" hangingPunct="1">
                        <a:spcBef>
                          <a:spcPct val="0"/>
                        </a:spcBef>
                        <a:buNone/>
                      </a:pPr>
                      <a:r>
                        <a:rPr lang="zh-CN" altLang="en-US" sz="2800" b="1" dirty="0">
                          <a:solidFill>
                            <a:srgbClr val="FFFFFF"/>
                          </a:solidFill>
                          <a:latin typeface="+mn-lt"/>
                        </a:rPr>
                        <a:t>比较级</a:t>
                      </a:r>
                      <a:endParaRPr lang="en-US" altLang="x-none" sz="2800" b="1" dirty="0">
                        <a:solidFill>
                          <a:srgbClr val="FFFFFF"/>
                        </a:solidFill>
                        <a:latin typeface="+mn-lt"/>
                      </a:endParaRP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alpha val="100000"/>
                      </a:scheme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zh-CN" altLang="en-US" sz="2800" b="1" dirty="0">
                          <a:solidFill>
                            <a:srgbClr val="FFFFFF"/>
                          </a:solidFill>
                          <a:latin typeface="+mn-lt"/>
                        </a:rPr>
                        <a:t>最高级</a:t>
                      </a:r>
                      <a:endParaRPr lang="en-US" altLang="x-none" sz="2800" b="1" dirty="0">
                        <a:solidFill>
                          <a:srgbClr val="FFFFFF"/>
                        </a:solidFill>
                        <a:latin typeface="+mn-lt"/>
                      </a:endParaRPr>
                    </a:p>
                  </a:txBody>
                  <a:tcPr marT="45958" marB="45958">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extLst>
                  <a:ext uri="{0D108BD9-81ED-4DB2-BD59-A6C34878D82A}">
                    <a16:rowId xmlns:a16="http://schemas.microsoft.com/office/drawing/2014/main" val="10000"/>
                  </a:ext>
                </a:extLst>
              </a:tr>
              <a:tr h="1798352">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zh-CN" altLang="en-US" sz="2800" dirty="0">
                          <a:solidFill>
                            <a:srgbClr val="000000"/>
                          </a:solidFill>
                          <a:latin typeface="+mn-lt"/>
                        </a:rPr>
                        <a:t>与形容词同形的副词、不以</a:t>
                      </a:r>
                    </a:p>
                    <a:p>
                      <a:pPr marL="0" lvl="0" indent="0" algn="l" eaLnBrk="1" hangingPunct="1">
                        <a:spcBef>
                          <a:spcPct val="0"/>
                        </a:spcBef>
                        <a:buNone/>
                      </a:pPr>
                      <a:r>
                        <a:rPr lang="en-US" altLang="zh-CN" sz="2800" dirty="0">
                          <a:solidFill>
                            <a:srgbClr val="000000"/>
                          </a:solidFill>
                          <a:latin typeface="+mn-lt"/>
                        </a:rPr>
                        <a:t>⁃</a:t>
                      </a:r>
                      <a:r>
                        <a:rPr lang="en-US" altLang="zh-CN" sz="2800" dirty="0" err="1">
                          <a:solidFill>
                            <a:srgbClr val="000000"/>
                          </a:solidFill>
                          <a:latin typeface="+mn-lt"/>
                        </a:rPr>
                        <a:t>ly</a:t>
                      </a:r>
                      <a:r>
                        <a:rPr lang="zh-CN" altLang="en-US" sz="2800" dirty="0">
                          <a:solidFill>
                            <a:srgbClr val="000000"/>
                          </a:solidFill>
                          <a:latin typeface="+mn-lt"/>
                        </a:rPr>
                        <a:t>结尾的副词</a:t>
                      </a:r>
                      <a:endParaRPr lang="en-US" altLang="x-none" sz="2800" dirty="0">
                        <a:solidFill>
                          <a:srgbClr val="000000"/>
                        </a:solidFill>
                        <a:latin typeface="+mn-lt"/>
                      </a:endParaRP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p>
                      <a:pPr marL="0" lvl="0" indent="0" algn="l" eaLnBrk="1" hangingPunct="1">
                        <a:spcBef>
                          <a:spcPct val="0"/>
                        </a:spcBef>
                        <a:buNone/>
                      </a:pPr>
                      <a:r>
                        <a:rPr lang="zh-CN" altLang="en-US" sz="2800" dirty="0">
                          <a:solidFill>
                            <a:srgbClr val="000000"/>
                          </a:solidFill>
                          <a:latin typeface="+mn-lt"/>
                        </a:rPr>
                        <a:t>在词尾</a:t>
                      </a:r>
                    </a:p>
                    <a:p>
                      <a:pPr marL="0" lvl="0" indent="0" algn="l" eaLnBrk="1" hangingPunct="1">
                        <a:spcBef>
                          <a:spcPct val="0"/>
                        </a:spcBef>
                        <a:buNone/>
                      </a:pPr>
                      <a:r>
                        <a:rPr lang="zh-CN" altLang="en-US" sz="2800" dirty="0">
                          <a:solidFill>
                            <a:srgbClr val="000000"/>
                          </a:solidFill>
                          <a:latin typeface="+mn-lt"/>
                        </a:rPr>
                        <a:t>加</a:t>
                      </a:r>
                      <a:r>
                        <a:rPr lang="en-US" altLang="zh-CN" sz="2800" dirty="0">
                          <a:solidFill>
                            <a:srgbClr val="000000"/>
                          </a:solidFill>
                          <a:latin typeface="+mn-lt"/>
                        </a:rPr>
                        <a:t>⁃</a:t>
                      </a:r>
                      <a:r>
                        <a:rPr lang="en-US" altLang="x-none" sz="2800" dirty="0" err="1">
                          <a:solidFill>
                            <a:srgbClr val="000000"/>
                          </a:solidFill>
                          <a:latin typeface="+mn-lt"/>
                        </a:rPr>
                        <a:t>er</a:t>
                      </a:r>
                      <a:r>
                        <a:rPr lang="en-US" altLang="x-none" sz="2800" dirty="0">
                          <a:solidFill>
                            <a:srgbClr val="000000"/>
                          </a:solidFill>
                          <a:latin typeface="+mn-lt"/>
                        </a:rPr>
                        <a:t>，</a:t>
                      </a:r>
                    </a:p>
                    <a:p>
                      <a:pPr marL="0" lvl="0" indent="0" algn="l" eaLnBrk="1" hangingPunct="1">
                        <a:spcBef>
                          <a:spcPct val="0"/>
                        </a:spcBef>
                        <a:buNone/>
                      </a:pPr>
                      <a:r>
                        <a:rPr lang="en-US" altLang="x-none" sz="2800" dirty="0">
                          <a:solidFill>
                            <a:srgbClr val="000000"/>
                          </a:solidFill>
                          <a:latin typeface="+mn-lt"/>
                        </a:rPr>
                        <a:t>⁃</a:t>
                      </a:r>
                      <a:r>
                        <a:rPr lang="en-US" altLang="x-none" sz="2800" dirty="0" err="1">
                          <a:solidFill>
                            <a:srgbClr val="000000"/>
                          </a:solidFill>
                          <a:latin typeface="+mn-lt"/>
                        </a:rPr>
                        <a:t>est</a:t>
                      </a:r>
                      <a:endParaRPr lang="en-US" altLang="x-none" sz="2800" dirty="0">
                        <a:solidFill>
                          <a:srgbClr val="000000"/>
                        </a:solidFill>
                        <a:latin typeface="+mn-lt"/>
                      </a:endParaRP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en-US" altLang="x-none" sz="2800" dirty="0">
                          <a:solidFill>
                            <a:srgbClr val="000000"/>
                          </a:solidFill>
                          <a:latin typeface="+mn-lt"/>
                        </a:rPr>
                        <a:t>fast</a:t>
                      </a:r>
                    </a:p>
                    <a:p>
                      <a:pPr marL="0" lvl="0" indent="0" algn="l" eaLnBrk="1" hangingPunct="1">
                        <a:spcBef>
                          <a:spcPct val="0"/>
                        </a:spcBef>
                        <a:buNone/>
                      </a:pPr>
                      <a:r>
                        <a:rPr lang="en-US" altLang="x-none" sz="2800" dirty="0">
                          <a:solidFill>
                            <a:srgbClr val="000000"/>
                          </a:solidFill>
                          <a:latin typeface="+mn-lt"/>
                        </a:rPr>
                        <a:t>hard</a:t>
                      </a: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p>
                      <a:pPr marL="0" lvl="0" indent="0" algn="l" eaLnBrk="1" hangingPunct="1">
                        <a:spcBef>
                          <a:spcPct val="0"/>
                        </a:spcBef>
                        <a:buNone/>
                      </a:pPr>
                      <a:r>
                        <a:rPr lang="en-US" altLang="x-none" sz="2800" dirty="0">
                          <a:solidFill>
                            <a:srgbClr val="000000"/>
                          </a:solidFill>
                          <a:latin typeface="+mn-lt"/>
                        </a:rPr>
                        <a:t>faster</a:t>
                      </a:r>
                    </a:p>
                    <a:p>
                      <a:pPr marL="0" lvl="0" indent="0" algn="l" eaLnBrk="1" hangingPunct="1">
                        <a:spcBef>
                          <a:spcPct val="0"/>
                        </a:spcBef>
                        <a:buNone/>
                      </a:pPr>
                      <a:r>
                        <a:rPr lang="en-US" altLang="x-none" sz="2800" dirty="0">
                          <a:solidFill>
                            <a:srgbClr val="000000"/>
                          </a:solidFill>
                          <a:latin typeface="+mn-lt"/>
                        </a:rPr>
                        <a:t>harder</a:t>
                      </a: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en-US" altLang="zh-CN" sz="2800" dirty="0">
                          <a:solidFill>
                            <a:srgbClr val="000000"/>
                          </a:solidFill>
                          <a:latin typeface="+mn-lt"/>
                        </a:rPr>
                        <a:t>(</a:t>
                      </a:r>
                      <a:r>
                        <a:rPr lang="en-US" altLang="x-none" sz="2800" dirty="0">
                          <a:solidFill>
                            <a:srgbClr val="000000"/>
                          </a:solidFill>
                          <a:latin typeface="+mn-lt"/>
                        </a:rPr>
                        <a:t>the)</a:t>
                      </a:r>
                    </a:p>
                    <a:p>
                      <a:pPr marL="0" lvl="0" indent="0" algn="l" eaLnBrk="1" hangingPunct="1">
                        <a:spcBef>
                          <a:spcPct val="0"/>
                        </a:spcBef>
                        <a:buNone/>
                      </a:pPr>
                      <a:r>
                        <a:rPr lang="en-US" altLang="x-none" sz="2800" dirty="0">
                          <a:solidFill>
                            <a:srgbClr val="000000"/>
                          </a:solidFill>
                          <a:latin typeface="+mn-lt"/>
                        </a:rPr>
                        <a:t>fastest</a:t>
                      </a:r>
                    </a:p>
                    <a:p>
                      <a:pPr marL="0" lvl="0" indent="0" algn="l" eaLnBrk="1" hangingPunct="1">
                        <a:spcBef>
                          <a:spcPct val="0"/>
                        </a:spcBef>
                        <a:buNone/>
                      </a:pPr>
                      <a:r>
                        <a:rPr lang="en-US" altLang="x-none" sz="2800" dirty="0">
                          <a:solidFill>
                            <a:srgbClr val="000000"/>
                          </a:solidFill>
                          <a:latin typeface="+mn-lt"/>
                        </a:rPr>
                        <a:t>(the)</a:t>
                      </a:r>
                    </a:p>
                    <a:p>
                      <a:pPr marL="0" lvl="0" indent="0" algn="l" eaLnBrk="1" hangingPunct="1">
                        <a:spcBef>
                          <a:spcPct val="0"/>
                        </a:spcBef>
                        <a:buNone/>
                      </a:pPr>
                      <a:r>
                        <a:rPr lang="en-US" altLang="x-none" sz="2800" dirty="0">
                          <a:solidFill>
                            <a:srgbClr val="000000"/>
                          </a:solidFill>
                          <a:latin typeface="+mn-lt"/>
                        </a:rPr>
                        <a:t>hardest</a:t>
                      </a:r>
                    </a:p>
                  </a:txBody>
                  <a:tcPr marT="45958" marB="45958">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extLst>
                  <a:ext uri="{0D108BD9-81ED-4DB2-BD59-A6C34878D82A}">
                    <a16:rowId xmlns:a16="http://schemas.microsoft.com/office/drawing/2014/main" val="10001"/>
                  </a:ext>
                </a:extLst>
              </a:tr>
              <a:tr h="2224960">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zh-CN" altLang="en-US" sz="2800" dirty="0">
                          <a:solidFill>
                            <a:srgbClr val="000000"/>
                          </a:solidFill>
                          <a:latin typeface="+mn-lt"/>
                        </a:rPr>
                        <a:t>以</a:t>
                      </a:r>
                      <a:r>
                        <a:rPr lang="en-US" altLang="zh-CN" sz="2800" dirty="0">
                          <a:solidFill>
                            <a:srgbClr val="000000"/>
                          </a:solidFill>
                          <a:latin typeface="+mn-lt"/>
                        </a:rPr>
                        <a:t>⁃</a:t>
                      </a:r>
                      <a:r>
                        <a:rPr lang="en-US" altLang="x-none" sz="2800" dirty="0" err="1">
                          <a:solidFill>
                            <a:srgbClr val="000000"/>
                          </a:solidFill>
                          <a:latin typeface="+mn-lt"/>
                        </a:rPr>
                        <a:t>ly</a:t>
                      </a:r>
                      <a:r>
                        <a:rPr lang="zh-CN" altLang="en-US" sz="2800" dirty="0">
                          <a:solidFill>
                            <a:srgbClr val="000000"/>
                          </a:solidFill>
                          <a:latin typeface="+mn-lt"/>
                        </a:rPr>
                        <a:t>结尾的</a:t>
                      </a:r>
                      <a:endParaRPr lang="en-US" altLang="zh-CN" sz="2800" dirty="0">
                        <a:solidFill>
                          <a:srgbClr val="000000"/>
                        </a:solidFill>
                        <a:latin typeface="+mn-lt"/>
                      </a:endParaRPr>
                    </a:p>
                    <a:p>
                      <a:pPr marL="0" lvl="0" indent="0" algn="l" eaLnBrk="1" hangingPunct="1">
                        <a:spcBef>
                          <a:spcPct val="0"/>
                        </a:spcBef>
                        <a:buNone/>
                      </a:pPr>
                      <a:r>
                        <a:rPr lang="zh-CN" altLang="en-US" sz="2800" dirty="0">
                          <a:solidFill>
                            <a:srgbClr val="000000"/>
                          </a:solidFill>
                          <a:latin typeface="+mn-lt"/>
                        </a:rPr>
                        <a:t>副词</a:t>
                      </a:r>
                      <a:endParaRPr lang="en-US" altLang="x-none" sz="2800" dirty="0">
                        <a:solidFill>
                          <a:srgbClr val="000000"/>
                        </a:solidFill>
                        <a:latin typeface="+mn-lt"/>
                      </a:endParaRP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p>
                      <a:pPr marL="0" lvl="0" indent="0" algn="l" eaLnBrk="1" hangingPunct="1">
                        <a:spcBef>
                          <a:spcPct val="0"/>
                        </a:spcBef>
                        <a:buNone/>
                      </a:pPr>
                      <a:r>
                        <a:rPr lang="zh-CN" altLang="en-US" sz="2800" dirty="0">
                          <a:solidFill>
                            <a:srgbClr val="000000"/>
                          </a:solidFill>
                          <a:latin typeface="+mn-lt"/>
                        </a:rPr>
                        <a:t>在其前</a:t>
                      </a:r>
                    </a:p>
                    <a:p>
                      <a:pPr marL="0" lvl="0" indent="0" algn="l" eaLnBrk="1" hangingPunct="1">
                        <a:spcBef>
                          <a:spcPct val="0"/>
                        </a:spcBef>
                        <a:buNone/>
                      </a:pPr>
                      <a:r>
                        <a:rPr lang="zh-CN" altLang="en-US" sz="2800" dirty="0">
                          <a:solidFill>
                            <a:srgbClr val="000000"/>
                          </a:solidFill>
                          <a:latin typeface="+mn-lt"/>
                        </a:rPr>
                        <a:t>面加</a:t>
                      </a:r>
                    </a:p>
                    <a:p>
                      <a:pPr marL="0" lvl="0" indent="0" algn="l" eaLnBrk="1" hangingPunct="1">
                        <a:spcBef>
                          <a:spcPct val="0"/>
                        </a:spcBef>
                        <a:buNone/>
                      </a:pPr>
                      <a:r>
                        <a:rPr lang="en-US" altLang="x-none" sz="2800" dirty="0">
                          <a:solidFill>
                            <a:srgbClr val="000000"/>
                          </a:solidFill>
                          <a:latin typeface="+mn-lt"/>
                        </a:rPr>
                        <a:t>more，</a:t>
                      </a:r>
                    </a:p>
                    <a:p>
                      <a:pPr marL="0" lvl="0" indent="0" algn="l" eaLnBrk="1" hangingPunct="1">
                        <a:spcBef>
                          <a:spcPct val="0"/>
                        </a:spcBef>
                        <a:buNone/>
                      </a:pPr>
                      <a:r>
                        <a:rPr lang="en-US" altLang="x-none" sz="2800" dirty="0">
                          <a:solidFill>
                            <a:srgbClr val="000000"/>
                          </a:solidFill>
                          <a:latin typeface="+mn-lt"/>
                        </a:rPr>
                        <a:t>most</a:t>
                      </a:r>
                    </a:p>
                    <a:p>
                      <a:pPr marL="0" lvl="0" indent="0" algn="l" eaLnBrk="1" hangingPunct="1">
                        <a:spcBef>
                          <a:spcPct val="0"/>
                        </a:spcBef>
                        <a:buNone/>
                      </a:pPr>
                      <a:endParaRPr lang="en-US" altLang="x-none" sz="2800" dirty="0">
                        <a:solidFill>
                          <a:srgbClr val="000000"/>
                        </a:solidFill>
                        <a:latin typeface="+mn-lt"/>
                      </a:endParaRP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en-US" altLang="x-none" sz="2800" dirty="0">
                          <a:solidFill>
                            <a:srgbClr val="000000"/>
                          </a:solidFill>
                          <a:latin typeface="+mn-lt"/>
                        </a:rPr>
                        <a:t>quickly</a:t>
                      </a: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p>
                      <a:pPr marL="0" lvl="0" indent="0" algn="l" eaLnBrk="1" hangingPunct="1">
                        <a:spcBef>
                          <a:spcPct val="0"/>
                        </a:spcBef>
                        <a:buNone/>
                      </a:pPr>
                      <a:r>
                        <a:rPr lang="en-US" altLang="x-none" sz="2800" dirty="0">
                          <a:solidFill>
                            <a:srgbClr val="000000"/>
                          </a:solidFill>
                          <a:latin typeface="+mn-lt"/>
                        </a:rPr>
                        <a:t>More quickly</a:t>
                      </a: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en-US" altLang="x-none" sz="2800" dirty="0">
                          <a:solidFill>
                            <a:srgbClr val="000000"/>
                          </a:solidFill>
                          <a:latin typeface="+mn-lt"/>
                        </a:rPr>
                        <a:t>(the) most quickly</a:t>
                      </a:r>
                    </a:p>
                  </a:txBody>
                  <a:tcPr marT="45958" marB="45958">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extLst>
                  <a:ext uri="{0D108BD9-81ED-4DB2-BD59-A6C34878D82A}">
                    <a16:rowId xmlns:a16="http://schemas.microsoft.com/office/drawing/2014/main" val="10002"/>
                  </a:ext>
                </a:extLst>
              </a:tr>
            </a:tbl>
          </a:graphicData>
        </a:graphic>
      </p:graphicFrame>
      <p:sp>
        <p:nvSpPr>
          <p:cNvPr id="3" name="Rectangle 2">
            <a:extLst>
              <a:ext uri="{FF2B5EF4-FFF2-40B4-BE49-F238E27FC236}">
                <a16:creationId xmlns:a16="http://schemas.microsoft.com/office/drawing/2014/main" id="{564FD6A3-05D2-4639-A509-7EFA1BC1E45A}"/>
              </a:ext>
            </a:extLst>
          </p:cNvPr>
          <p:cNvSpPr txBox="1">
            <a:spLocks noChangeArrowheads="1"/>
          </p:cNvSpPr>
          <p:nvPr/>
        </p:nvSpPr>
        <p:spPr bwMode="auto">
          <a:xfrm>
            <a:off x="1763713" y="549275"/>
            <a:ext cx="5256212"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a:buFontTx/>
              <a:buNone/>
              <a:defRPr/>
            </a:pPr>
            <a:r>
              <a:rPr lang="zh-CN" altLang="en-US" sz="3200" b="1" kern="0" dirty="0">
                <a:solidFill>
                  <a:srgbClr val="0033CC"/>
                </a:solidFill>
              </a:rPr>
              <a:t>副词比较级和最高级的构成</a:t>
            </a:r>
            <a:endParaRPr lang="en-US" altLang="zh-CN" sz="3200" b="1" kern="0" dirty="0">
              <a:solidFill>
                <a:srgbClr val="0033CC"/>
              </a:solidFill>
            </a:endParaRPr>
          </a:p>
        </p:txBody>
      </p:sp>
      <p:sp>
        <p:nvSpPr>
          <p:cNvPr id="4" name="Rectangle 2">
            <a:extLst>
              <a:ext uri="{FF2B5EF4-FFF2-40B4-BE49-F238E27FC236}">
                <a16:creationId xmlns:a16="http://schemas.microsoft.com/office/drawing/2014/main" id="{B85B321F-6102-4138-9163-B445327F2125}"/>
              </a:ext>
            </a:extLst>
          </p:cNvPr>
          <p:cNvSpPr txBox="1">
            <a:spLocks noChangeArrowheads="1"/>
          </p:cNvSpPr>
          <p:nvPr/>
        </p:nvSpPr>
        <p:spPr bwMode="auto">
          <a:xfrm>
            <a:off x="755650" y="1196975"/>
            <a:ext cx="26289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a:buFontTx/>
              <a:buNone/>
              <a:defRPr/>
            </a:pPr>
            <a:r>
              <a:rPr lang="en-US" altLang="zh-CN" sz="3200" b="1" kern="0" dirty="0">
                <a:solidFill>
                  <a:schemeClr val="tx1"/>
                </a:solidFill>
              </a:rPr>
              <a:t>1. </a:t>
            </a:r>
            <a:r>
              <a:rPr lang="zh-CN" altLang="en-US" sz="3200" b="1" kern="0" dirty="0">
                <a:solidFill>
                  <a:schemeClr val="tx1"/>
                </a:solidFill>
              </a:rPr>
              <a:t>规则变化</a:t>
            </a:r>
            <a:endParaRPr lang="en-US" altLang="zh-CN" sz="3200" b="1" kern="0" dirty="0">
              <a:solidFill>
                <a:schemeClr val="tx1"/>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fade">
                                      <p:cBhvr>
                                        <p:cTn id="7" dur="1000"/>
                                        <p:tgtEl>
                                          <p:spTgt spid="9224"/>
                                        </p:tgtEl>
                                      </p:cBhvr>
                                    </p:animEffect>
                                    <p:anim calcmode="lin" valueType="num">
                                      <p:cBhvr>
                                        <p:cTn id="8" dur="1000" fill="hold"/>
                                        <p:tgtEl>
                                          <p:spTgt spid="9224"/>
                                        </p:tgtEl>
                                        <p:attrNameLst>
                                          <p:attrName>ppt_x</p:attrName>
                                        </p:attrNameLst>
                                      </p:cBhvr>
                                      <p:tavLst>
                                        <p:tav tm="0">
                                          <p:val>
                                            <p:strVal val="#ppt_x"/>
                                          </p:val>
                                        </p:tav>
                                        <p:tav tm="100000">
                                          <p:val>
                                            <p:strVal val="#ppt_x"/>
                                          </p:val>
                                        </p:tav>
                                      </p:tavLst>
                                    </p:anim>
                                    <p:anim calcmode="lin" valueType="num">
                                      <p:cBhvr>
                                        <p:cTn id="9" dur="1000" fill="hold"/>
                                        <p:tgtEl>
                                          <p:spTgt spid="9224"/>
                                        </p:tgtEl>
                                        <p:attrNameLst>
                                          <p:attrName>ppt_y</p:attrName>
                                        </p:attrNameLst>
                                      </p:cBhvr>
                                      <p:tavLst>
                                        <p:tav tm="0">
                                          <p:val>
                                            <p:strVal val="#ppt_y+.1"/>
                                          </p:val>
                                        </p:tav>
                                        <p:tav tm="100000">
                                          <p:val>
                                            <p:strVal val="#ppt_y"/>
                                          </p:val>
                                        </p:tav>
                                      </p:tavLst>
                                    </p:anim>
                                  </p:childTnLst>
                                </p:cTn>
                              </p:par>
                              <p:par>
                                <p:cTn id="10" presetID="16" presetClass="entr" presetSubtype="21"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4CEAE0B-E1FC-4441-BEC4-6F7474272FB4}"/>
              </a:ext>
            </a:extLst>
          </p:cNvPr>
          <p:cNvSpPr txBox="1">
            <a:spLocks noChangeArrowheads="1"/>
          </p:cNvSpPr>
          <p:nvPr/>
        </p:nvSpPr>
        <p:spPr bwMode="auto">
          <a:xfrm>
            <a:off x="1771650" y="803275"/>
            <a:ext cx="5256213"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a:buFontTx/>
              <a:buNone/>
              <a:defRPr/>
            </a:pPr>
            <a:r>
              <a:rPr lang="zh-CN" altLang="en-US" sz="3200" b="1" kern="0" dirty="0">
                <a:solidFill>
                  <a:srgbClr val="0033CC"/>
                </a:solidFill>
              </a:rPr>
              <a:t>副词比较级和最高级的构成</a:t>
            </a:r>
            <a:endParaRPr lang="en-US" altLang="zh-CN" sz="3200" b="1" kern="0" dirty="0">
              <a:solidFill>
                <a:srgbClr val="0033CC"/>
              </a:solidFill>
            </a:endParaRPr>
          </a:p>
        </p:txBody>
      </p:sp>
      <p:sp>
        <p:nvSpPr>
          <p:cNvPr id="4" name="Rectangle 2">
            <a:extLst>
              <a:ext uri="{FF2B5EF4-FFF2-40B4-BE49-F238E27FC236}">
                <a16:creationId xmlns:a16="http://schemas.microsoft.com/office/drawing/2014/main" id="{BE2111F9-5560-4E43-8612-D6D83BDD7E9A}"/>
              </a:ext>
            </a:extLst>
          </p:cNvPr>
          <p:cNvSpPr txBox="1">
            <a:spLocks noChangeArrowheads="1"/>
          </p:cNvSpPr>
          <p:nvPr/>
        </p:nvSpPr>
        <p:spPr bwMode="auto">
          <a:xfrm>
            <a:off x="796925" y="1811338"/>
            <a:ext cx="2879725"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a:buFontTx/>
              <a:buNone/>
              <a:defRPr/>
            </a:pPr>
            <a:r>
              <a:rPr lang="en-US" altLang="zh-CN" sz="3200" b="1" kern="0" dirty="0">
                <a:solidFill>
                  <a:schemeClr val="tx1"/>
                </a:solidFill>
              </a:rPr>
              <a:t>2. </a:t>
            </a:r>
            <a:r>
              <a:rPr lang="zh-CN" altLang="en-US" sz="3200" b="1" kern="0" dirty="0">
                <a:solidFill>
                  <a:schemeClr val="tx1"/>
                </a:solidFill>
              </a:rPr>
              <a:t>不规则变化</a:t>
            </a:r>
            <a:endParaRPr lang="en-US" altLang="zh-CN" sz="3200" b="1" kern="0" dirty="0">
              <a:solidFill>
                <a:schemeClr val="tx1"/>
              </a:solidFill>
            </a:endParaRPr>
          </a:p>
        </p:txBody>
      </p:sp>
      <p:sp>
        <p:nvSpPr>
          <p:cNvPr id="5" name="Rectangle 2">
            <a:extLst>
              <a:ext uri="{FF2B5EF4-FFF2-40B4-BE49-F238E27FC236}">
                <a16:creationId xmlns:a16="http://schemas.microsoft.com/office/drawing/2014/main" id="{B8135F40-72D8-467C-9AC5-B12F46B17EB4}"/>
              </a:ext>
            </a:extLst>
          </p:cNvPr>
          <p:cNvSpPr txBox="1">
            <a:spLocks noChangeArrowheads="1"/>
          </p:cNvSpPr>
          <p:nvPr/>
        </p:nvSpPr>
        <p:spPr bwMode="auto">
          <a:xfrm>
            <a:off x="539750" y="2349500"/>
            <a:ext cx="8064500" cy="353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marL="360045">
              <a:lnSpc>
                <a:spcPct val="120000"/>
              </a:lnSpc>
              <a:buFontTx/>
              <a:buNone/>
              <a:defRPr/>
            </a:pPr>
            <a:r>
              <a:rPr lang="en-US" altLang="zh-CN" sz="3200" b="1" kern="0" dirty="0">
                <a:solidFill>
                  <a:schemeClr val="tx1"/>
                </a:solidFill>
              </a:rPr>
              <a:t>well-better-(the) best</a:t>
            </a:r>
          </a:p>
          <a:p>
            <a:pPr marL="360045">
              <a:lnSpc>
                <a:spcPct val="120000"/>
              </a:lnSpc>
              <a:buFontTx/>
              <a:buNone/>
              <a:defRPr/>
            </a:pPr>
            <a:r>
              <a:rPr lang="en-US" altLang="zh-CN" sz="3200" b="1" kern="0" dirty="0">
                <a:solidFill>
                  <a:schemeClr val="tx1"/>
                </a:solidFill>
              </a:rPr>
              <a:t>badly-worse-(the)worst</a:t>
            </a:r>
          </a:p>
          <a:p>
            <a:pPr marL="360045">
              <a:lnSpc>
                <a:spcPct val="120000"/>
              </a:lnSpc>
              <a:buFontTx/>
              <a:buNone/>
              <a:defRPr/>
            </a:pPr>
            <a:r>
              <a:rPr lang="en-US" altLang="zh-CN" sz="3200" b="1" kern="0" dirty="0">
                <a:solidFill>
                  <a:schemeClr val="tx1"/>
                </a:solidFill>
              </a:rPr>
              <a:t>much-more-(the) most</a:t>
            </a:r>
          </a:p>
          <a:p>
            <a:pPr marL="360045">
              <a:lnSpc>
                <a:spcPct val="120000"/>
              </a:lnSpc>
              <a:buFontTx/>
              <a:buNone/>
              <a:defRPr/>
            </a:pPr>
            <a:r>
              <a:rPr lang="en-US" altLang="zh-CN" sz="3200" b="1" kern="0" dirty="0">
                <a:solidFill>
                  <a:schemeClr val="tx1"/>
                </a:solidFill>
              </a:rPr>
              <a:t>little-less-(the) least</a:t>
            </a:r>
          </a:p>
          <a:p>
            <a:pPr marL="360045">
              <a:lnSpc>
                <a:spcPct val="120000"/>
              </a:lnSpc>
              <a:buFontTx/>
              <a:buNone/>
              <a:defRPr/>
            </a:pPr>
            <a:r>
              <a:rPr lang="en-US" altLang="zh-CN" sz="3200" b="1" kern="0" dirty="0">
                <a:solidFill>
                  <a:schemeClr val="tx1"/>
                </a:solidFill>
              </a:rPr>
              <a:t>far-farther / further-(the) farthest /furthest</a:t>
            </a:r>
            <a:endParaRPr lang="zh-CN" altLang="en-US" sz="3200" b="1" kern="0" dirty="0">
              <a:solidFill>
                <a:schemeClr val="tx1"/>
              </a:solidFill>
            </a:endParaRPr>
          </a:p>
          <a:p>
            <a:pPr marL="360045">
              <a:lnSpc>
                <a:spcPct val="120000"/>
              </a:lnSpc>
              <a:buFontTx/>
              <a:buNone/>
              <a:defRPr/>
            </a:pPr>
            <a:r>
              <a:rPr lang="zh-CN" altLang="en-US" sz="3200" b="1" kern="0" dirty="0">
                <a:solidFill>
                  <a:srgbClr val="0033CC"/>
                </a:solidFill>
              </a:rPr>
              <a:t>注：副词最高级前面的</a:t>
            </a:r>
            <a:r>
              <a:rPr lang="en-US" altLang="zh-CN" sz="3200" b="1" kern="0" dirty="0">
                <a:solidFill>
                  <a:srgbClr val="0033CC"/>
                </a:solidFill>
              </a:rPr>
              <a:t>the</a:t>
            </a:r>
            <a:r>
              <a:rPr lang="zh-CN" altLang="en-US" sz="3200" b="1" kern="0" dirty="0">
                <a:solidFill>
                  <a:srgbClr val="0033CC"/>
                </a:solidFill>
              </a:rPr>
              <a:t>可以省略。</a:t>
            </a:r>
            <a:endParaRPr lang="en-US" altLang="zh-CN" sz="3200" b="1" kern="0" dirty="0">
              <a:solidFill>
                <a:srgbClr val="0033CC"/>
              </a:solidFill>
            </a:endParaRPr>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a:extLst>
              <a:ext uri="{FF2B5EF4-FFF2-40B4-BE49-F238E27FC236}">
                <a16:creationId xmlns:a16="http://schemas.microsoft.com/office/drawing/2014/main" id="{05BD039C-42E1-48D7-B089-4B8DFF18AE70}"/>
              </a:ext>
            </a:extLst>
          </p:cNvPr>
          <p:cNvSpPr>
            <a:spLocks noChangeArrowheads="1"/>
          </p:cNvSpPr>
          <p:nvPr/>
        </p:nvSpPr>
        <p:spPr bwMode="auto">
          <a:xfrm>
            <a:off x="1835150" y="549275"/>
            <a:ext cx="540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solidFill>
                  <a:srgbClr val="0033CC"/>
                </a:solidFill>
              </a:rPr>
              <a:t>副词比较级和最高级的用法</a:t>
            </a:r>
          </a:p>
        </p:txBody>
      </p:sp>
      <p:graphicFrame>
        <p:nvGraphicFramePr>
          <p:cNvPr id="12291" name="Group 3">
            <a:extLst>
              <a:ext uri="{FF2B5EF4-FFF2-40B4-BE49-F238E27FC236}">
                <a16:creationId xmlns:a16="http://schemas.microsoft.com/office/drawing/2014/main" id="{FE1C6DE8-2FAA-4613-B941-641634D50EED}"/>
              </a:ext>
            </a:extLst>
          </p:cNvPr>
          <p:cNvGraphicFramePr>
            <a:graphicFrameLocks noGrp="1"/>
          </p:cNvGraphicFramePr>
          <p:nvPr>
            <p:ph idx="4294967295"/>
          </p:nvPr>
        </p:nvGraphicFramePr>
        <p:xfrm>
          <a:off x="457200" y="1390650"/>
          <a:ext cx="8229600" cy="4590240"/>
        </p:xfrm>
        <a:graphic>
          <a:graphicData uri="http://schemas.openxmlformats.org/drawingml/2006/table">
            <a:tbl>
              <a:tblPr/>
              <a:tblGrid>
                <a:gridCol w="585788">
                  <a:extLst>
                    <a:ext uri="{9D8B030D-6E8A-4147-A177-3AD203B41FA5}">
                      <a16:colId xmlns:a16="http://schemas.microsoft.com/office/drawing/2014/main" val="20000"/>
                    </a:ext>
                  </a:extLst>
                </a:gridCol>
                <a:gridCol w="2088852">
                  <a:extLst>
                    <a:ext uri="{9D8B030D-6E8A-4147-A177-3AD203B41FA5}">
                      <a16:colId xmlns:a16="http://schemas.microsoft.com/office/drawing/2014/main" val="20001"/>
                    </a:ext>
                  </a:extLst>
                </a:gridCol>
                <a:gridCol w="1440160">
                  <a:extLst>
                    <a:ext uri="{9D8B030D-6E8A-4147-A177-3AD203B41FA5}">
                      <a16:colId xmlns:a16="http://schemas.microsoft.com/office/drawing/2014/main" val="20002"/>
                    </a:ext>
                  </a:extLst>
                </a:gridCol>
                <a:gridCol w="2087563">
                  <a:extLst>
                    <a:ext uri="{9D8B030D-6E8A-4147-A177-3AD203B41FA5}">
                      <a16:colId xmlns:a16="http://schemas.microsoft.com/office/drawing/2014/main" val="20003"/>
                    </a:ext>
                  </a:extLst>
                </a:gridCol>
                <a:gridCol w="2027237">
                  <a:extLst>
                    <a:ext uri="{9D8B030D-6E8A-4147-A177-3AD203B41FA5}">
                      <a16:colId xmlns:a16="http://schemas.microsoft.com/office/drawing/2014/main" val="20004"/>
                    </a:ext>
                  </a:extLst>
                </a:gridCol>
              </a:tblGrid>
              <a:tr h="895951">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等</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级</a:t>
                      </a: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比较程度</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表达方式</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和意义</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例句</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备注</a:t>
                      </a: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3034">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比</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较</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级</a:t>
                      </a: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不同程度</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（两者比较）</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副词比较级</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 than</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a:t>
                      </a: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比</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a:t>
                      </a:r>
                      <a:endPar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He works harder</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than his sister.</a:t>
                      </a:r>
                      <a:endPar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比较级前面可以用</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much, a little, even, still, a lot </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等词修饰。</a:t>
                      </a: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700478">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最</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高</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级</a:t>
                      </a: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不同程度</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（三者或三</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者以上比较）</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(the) + </a:t>
                      </a: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最</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高级</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 in (of) ...</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a:t>
                      </a: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最</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a:t>
                      </a:r>
                      <a:endPar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He works (the) </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hardest in his </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class.</a:t>
                      </a:r>
                      <a:endPar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 Box 4">
            <a:extLst>
              <a:ext uri="{FF2B5EF4-FFF2-40B4-BE49-F238E27FC236}">
                <a16:creationId xmlns:a16="http://schemas.microsoft.com/office/drawing/2014/main" id="{95A698DC-7F3C-4B76-AE39-AD2FEA566D43}"/>
              </a:ext>
            </a:extLst>
          </p:cNvPr>
          <p:cNvSpPr txBox="1">
            <a:spLocks noChangeArrowheads="1"/>
          </p:cNvSpPr>
          <p:nvPr/>
        </p:nvSpPr>
        <p:spPr bwMode="auto">
          <a:xfrm>
            <a:off x="250825" y="820738"/>
            <a:ext cx="8713788"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i="1">
                <a:latin typeface="Times New Roman" panose="02020603050405020304" pitchFamily="18" charset="0"/>
              </a:rPr>
              <a:t>Emma interviewed 40 people to find out which pet centre is the most popular. Help her complete her report with the information from the table below. Use the comparative and superlative of the adverbs in brackets.</a:t>
            </a:r>
          </a:p>
        </p:txBody>
      </p:sp>
      <p:graphicFrame>
        <p:nvGraphicFramePr>
          <p:cNvPr id="11267" name="表格 11266">
            <a:extLst>
              <a:ext uri="{FF2B5EF4-FFF2-40B4-BE49-F238E27FC236}">
                <a16:creationId xmlns:a16="http://schemas.microsoft.com/office/drawing/2014/main" id="{EC104887-C6E5-4AC5-91C0-D7205E65A5B4}"/>
              </a:ext>
            </a:extLst>
          </p:cNvPr>
          <p:cNvGraphicFramePr/>
          <p:nvPr/>
        </p:nvGraphicFramePr>
        <p:xfrm>
          <a:off x="250825" y="3235325"/>
          <a:ext cx="8642350" cy="1993899"/>
        </p:xfrm>
        <a:graphic>
          <a:graphicData uri="http://schemas.openxmlformats.org/drawingml/2006/table">
            <a:tbl>
              <a:tblPr/>
              <a:tblGrid>
                <a:gridCol w="1657350">
                  <a:extLst>
                    <a:ext uri="{9D8B030D-6E8A-4147-A177-3AD203B41FA5}">
                      <a16:colId xmlns:a16="http://schemas.microsoft.com/office/drawing/2014/main" val="20000"/>
                    </a:ext>
                  </a:extLst>
                </a:gridCol>
                <a:gridCol w="2808288">
                  <a:extLst>
                    <a:ext uri="{9D8B030D-6E8A-4147-A177-3AD203B41FA5}">
                      <a16:colId xmlns:a16="http://schemas.microsoft.com/office/drawing/2014/main" val="20001"/>
                    </a:ext>
                  </a:extLst>
                </a:gridCol>
                <a:gridCol w="2087562">
                  <a:extLst>
                    <a:ext uri="{9D8B030D-6E8A-4147-A177-3AD203B41FA5}">
                      <a16:colId xmlns:a16="http://schemas.microsoft.com/office/drawing/2014/main" val="20002"/>
                    </a:ext>
                  </a:extLst>
                </a:gridCol>
                <a:gridCol w="2089150">
                  <a:extLst>
                    <a:ext uri="{9D8B030D-6E8A-4147-A177-3AD203B41FA5}">
                      <a16:colId xmlns:a16="http://schemas.microsoft.com/office/drawing/2014/main" val="20003"/>
                    </a:ext>
                  </a:extLst>
                </a:gridCol>
              </a:tblGrid>
              <a:tr h="398806">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000" b="1" dirty="0">
                          <a:solidFill>
                            <a:srgbClr val="FFFFFF"/>
                          </a:solidFill>
                          <a:latin typeface="+mn-lt"/>
                        </a:rPr>
                        <a:t>Pet centre</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000" b="1" dirty="0">
                          <a:solidFill>
                            <a:srgbClr val="FFFFFF"/>
                          </a:solidFill>
                          <a:latin typeface="+mn-lt"/>
                        </a:rPr>
                        <a:t>Good animal doctors</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000" b="1" dirty="0">
                          <a:solidFill>
                            <a:srgbClr val="FFFFFF"/>
                          </a:solidFill>
                          <a:latin typeface="+mn-lt"/>
                        </a:rPr>
                        <a:t>Good helpers</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000" b="1" dirty="0">
                          <a:solidFill>
                            <a:srgbClr val="FFFFFF"/>
                          </a:solidFill>
                          <a:latin typeface="+mn-lt"/>
                        </a:rPr>
                        <a:t>Number of visits</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extLst>
                  <a:ext uri="{0D108BD9-81ED-4DB2-BD59-A6C34878D82A}">
                    <a16:rowId xmlns:a16="http://schemas.microsoft.com/office/drawing/2014/main" val="10000"/>
                  </a:ext>
                </a:extLst>
              </a:tr>
              <a:tr h="398806">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000" b="1" dirty="0">
                          <a:solidFill>
                            <a:srgbClr val="000000"/>
                          </a:solidFill>
                          <a:latin typeface="+mn-lt"/>
                        </a:rPr>
                        <a:t>TEP</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   ////   ////</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   ////   //</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   ////   //</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extLst>
                  <a:ext uri="{0D108BD9-81ED-4DB2-BD59-A6C34878D82A}">
                    <a16:rowId xmlns:a16="http://schemas.microsoft.com/office/drawing/2014/main" val="10001"/>
                  </a:ext>
                </a:extLst>
              </a:tr>
              <a:tr h="399313">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000" b="1" dirty="0">
                          <a:solidFill>
                            <a:srgbClr val="000000"/>
                          </a:solidFill>
                          <a:latin typeface="+mn-lt"/>
                        </a:rPr>
                        <a:t>LOVE</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   /</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 //</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extLst>
                  <a:ext uri="{0D108BD9-81ED-4DB2-BD59-A6C34878D82A}">
                    <a16:rowId xmlns:a16="http://schemas.microsoft.com/office/drawing/2014/main" val="10002"/>
                  </a:ext>
                </a:extLst>
              </a:tr>
              <a:tr h="39816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000" b="1" dirty="0">
                          <a:solidFill>
                            <a:srgbClr val="000000"/>
                          </a:solidFill>
                          <a:latin typeface="+mn-lt"/>
                        </a:rPr>
                        <a:t>Ken’s</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extLst>
                  <a:ext uri="{0D108BD9-81ED-4DB2-BD59-A6C34878D82A}">
                    <a16:rowId xmlns:a16="http://schemas.microsoft.com/office/drawing/2014/main" val="10003"/>
                  </a:ext>
                </a:extLst>
              </a:tr>
              <a:tr h="398806">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en-US" altLang="x-none" sz="2000" b="1" dirty="0">
                          <a:solidFill>
                            <a:srgbClr val="000000"/>
                          </a:solidFill>
                          <a:latin typeface="+mn-lt"/>
                        </a:rPr>
                        <a:t>Heart</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   ////   ////   //</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   ////   ////   ////</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eaLnBrk="1" hangingPunct="1">
                        <a:spcBef>
                          <a:spcPct val="0"/>
                        </a:spcBef>
                        <a:buNone/>
                      </a:pPr>
                      <a:r>
                        <a:rPr lang="en-US" altLang="x-none" sz="1800" dirty="0">
                          <a:solidFill>
                            <a:srgbClr val="000000"/>
                          </a:solidFill>
                          <a:latin typeface="+mn-lt"/>
                        </a:rPr>
                        <a:t>//// //// //// //// //</a:t>
                      </a:r>
                    </a:p>
                  </a:txBody>
                  <a:tcPr marT="45942" marB="45942">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extLst>
                  <a:ext uri="{0D108BD9-81ED-4DB2-BD59-A6C34878D82A}">
                    <a16:rowId xmlns:a16="http://schemas.microsoft.com/office/drawing/2014/main" val="10004"/>
                  </a:ext>
                </a:extLst>
              </a:tr>
            </a:tbl>
          </a:graphicData>
        </a:graphic>
      </p:graphicFrame>
      <p:cxnSp>
        <p:nvCxnSpPr>
          <p:cNvPr id="33826" name="直接连接符 4">
            <a:extLst>
              <a:ext uri="{FF2B5EF4-FFF2-40B4-BE49-F238E27FC236}">
                <a16:creationId xmlns:a16="http://schemas.microsoft.com/office/drawing/2014/main" id="{B926EC28-B77D-4D0D-B285-EFA039B75DE8}"/>
              </a:ext>
            </a:extLst>
          </p:cNvPr>
          <p:cNvCxnSpPr>
            <a:cxnSpLocks noChangeShapeType="1"/>
          </p:cNvCxnSpPr>
          <p:nvPr/>
        </p:nvCxnSpPr>
        <p:spPr bwMode="auto">
          <a:xfrm>
            <a:off x="1979613" y="3806825"/>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27" name="直接连接符 22">
            <a:extLst>
              <a:ext uri="{FF2B5EF4-FFF2-40B4-BE49-F238E27FC236}">
                <a16:creationId xmlns:a16="http://schemas.microsoft.com/office/drawing/2014/main" id="{D13A7F55-6348-4B53-BCCD-5275CF200707}"/>
              </a:ext>
            </a:extLst>
          </p:cNvPr>
          <p:cNvCxnSpPr>
            <a:cxnSpLocks noChangeShapeType="1"/>
          </p:cNvCxnSpPr>
          <p:nvPr/>
        </p:nvCxnSpPr>
        <p:spPr bwMode="auto">
          <a:xfrm>
            <a:off x="2484438" y="3806825"/>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28" name="直接连接符 23">
            <a:extLst>
              <a:ext uri="{FF2B5EF4-FFF2-40B4-BE49-F238E27FC236}">
                <a16:creationId xmlns:a16="http://schemas.microsoft.com/office/drawing/2014/main" id="{C8EBAB91-03B3-45A2-BC87-4F09308F8F6E}"/>
              </a:ext>
            </a:extLst>
          </p:cNvPr>
          <p:cNvCxnSpPr>
            <a:cxnSpLocks noChangeShapeType="1"/>
          </p:cNvCxnSpPr>
          <p:nvPr/>
        </p:nvCxnSpPr>
        <p:spPr bwMode="auto">
          <a:xfrm>
            <a:off x="1944688" y="4238625"/>
            <a:ext cx="433387"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29" name="直接连接符 24">
            <a:extLst>
              <a:ext uri="{FF2B5EF4-FFF2-40B4-BE49-F238E27FC236}">
                <a16:creationId xmlns:a16="http://schemas.microsoft.com/office/drawing/2014/main" id="{88222D13-55EC-4486-B55A-7FC79297D043}"/>
              </a:ext>
            </a:extLst>
          </p:cNvPr>
          <p:cNvCxnSpPr>
            <a:cxnSpLocks noChangeShapeType="1"/>
          </p:cNvCxnSpPr>
          <p:nvPr/>
        </p:nvCxnSpPr>
        <p:spPr bwMode="auto">
          <a:xfrm>
            <a:off x="1944688" y="5030788"/>
            <a:ext cx="433387"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0" name="直接连接符 25">
            <a:extLst>
              <a:ext uri="{FF2B5EF4-FFF2-40B4-BE49-F238E27FC236}">
                <a16:creationId xmlns:a16="http://schemas.microsoft.com/office/drawing/2014/main" id="{3E8A0736-05C8-4301-B083-DE28A62A3AC2}"/>
              </a:ext>
            </a:extLst>
          </p:cNvPr>
          <p:cNvCxnSpPr>
            <a:cxnSpLocks noChangeShapeType="1"/>
          </p:cNvCxnSpPr>
          <p:nvPr/>
        </p:nvCxnSpPr>
        <p:spPr bwMode="auto">
          <a:xfrm>
            <a:off x="2449513" y="5029200"/>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1" name="直接连接符 26">
            <a:extLst>
              <a:ext uri="{FF2B5EF4-FFF2-40B4-BE49-F238E27FC236}">
                <a16:creationId xmlns:a16="http://schemas.microsoft.com/office/drawing/2014/main" id="{B179F9C7-AE10-482B-9AB6-DE3C25FC1964}"/>
              </a:ext>
            </a:extLst>
          </p:cNvPr>
          <p:cNvCxnSpPr>
            <a:cxnSpLocks noChangeShapeType="1"/>
          </p:cNvCxnSpPr>
          <p:nvPr/>
        </p:nvCxnSpPr>
        <p:spPr bwMode="auto">
          <a:xfrm>
            <a:off x="2987675" y="5029200"/>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2" name="直接连接符 27">
            <a:extLst>
              <a:ext uri="{FF2B5EF4-FFF2-40B4-BE49-F238E27FC236}">
                <a16:creationId xmlns:a16="http://schemas.microsoft.com/office/drawing/2014/main" id="{E9054CFE-B12C-4E00-8AE7-D571EF1939E3}"/>
              </a:ext>
            </a:extLst>
          </p:cNvPr>
          <p:cNvCxnSpPr>
            <a:cxnSpLocks noChangeShapeType="1"/>
          </p:cNvCxnSpPr>
          <p:nvPr/>
        </p:nvCxnSpPr>
        <p:spPr bwMode="auto">
          <a:xfrm>
            <a:off x="4787900" y="3806825"/>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3" name="直接连接符 28">
            <a:extLst>
              <a:ext uri="{FF2B5EF4-FFF2-40B4-BE49-F238E27FC236}">
                <a16:creationId xmlns:a16="http://schemas.microsoft.com/office/drawing/2014/main" id="{EA04F907-6DAF-4D4E-8423-5E6E4F26B8A6}"/>
              </a:ext>
            </a:extLst>
          </p:cNvPr>
          <p:cNvCxnSpPr>
            <a:cxnSpLocks noChangeShapeType="1"/>
          </p:cNvCxnSpPr>
          <p:nvPr/>
        </p:nvCxnSpPr>
        <p:spPr bwMode="auto">
          <a:xfrm>
            <a:off x="5292725" y="3806825"/>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4" name="直接连接符 29">
            <a:extLst>
              <a:ext uri="{FF2B5EF4-FFF2-40B4-BE49-F238E27FC236}">
                <a16:creationId xmlns:a16="http://schemas.microsoft.com/office/drawing/2014/main" id="{96E7C242-3354-45B4-89E3-E53B897C5879}"/>
              </a:ext>
            </a:extLst>
          </p:cNvPr>
          <p:cNvCxnSpPr>
            <a:cxnSpLocks noChangeShapeType="1"/>
          </p:cNvCxnSpPr>
          <p:nvPr/>
        </p:nvCxnSpPr>
        <p:spPr bwMode="auto">
          <a:xfrm>
            <a:off x="4752975" y="4249738"/>
            <a:ext cx="4333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5" name="直接连接符 30">
            <a:extLst>
              <a:ext uri="{FF2B5EF4-FFF2-40B4-BE49-F238E27FC236}">
                <a16:creationId xmlns:a16="http://schemas.microsoft.com/office/drawing/2014/main" id="{1BF418F7-2594-45A7-88A4-6318E5230771}"/>
              </a:ext>
            </a:extLst>
          </p:cNvPr>
          <p:cNvCxnSpPr>
            <a:cxnSpLocks noChangeShapeType="1"/>
          </p:cNvCxnSpPr>
          <p:nvPr/>
        </p:nvCxnSpPr>
        <p:spPr bwMode="auto">
          <a:xfrm>
            <a:off x="4752975" y="5029200"/>
            <a:ext cx="43338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6" name="直接连接符 31">
            <a:extLst>
              <a:ext uri="{FF2B5EF4-FFF2-40B4-BE49-F238E27FC236}">
                <a16:creationId xmlns:a16="http://schemas.microsoft.com/office/drawing/2014/main" id="{587E2D99-3E80-417A-8029-CC5DF4131690}"/>
              </a:ext>
            </a:extLst>
          </p:cNvPr>
          <p:cNvCxnSpPr>
            <a:cxnSpLocks noChangeShapeType="1"/>
          </p:cNvCxnSpPr>
          <p:nvPr/>
        </p:nvCxnSpPr>
        <p:spPr bwMode="auto">
          <a:xfrm>
            <a:off x="5292725" y="5029200"/>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7" name="直接连接符 32">
            <a:extLst>
              <a:ext uri="{FF2B5EF4-FFF2-40B4-BE49-F238E27FC236}">
                <a16:creationId xmlns:a16="http://schemas.microsoft.com/office/drawing/2014/main" id="{435735B7-78D9-4356-B28B-6BF7E68089E0}"/>
              </a:ext>
            </a:extLst>
          </p:cNvPr>
          <p:cNvCxnSpPr>
            <a:cxnSpLocks noChangeShapeType="1"/>
          </p:cNvCxnSpPr>
          <p:nvPr/>
        </p:nvCxnSpPr>
        <p:spPr bwMode="auto">
          <a:xfrm>
            <a:off x="5795963" y="5029200"/>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8" name="直接连接符 33">
            <a:extLst>
              <a:ext uri="{FF2B5EF4-FFF2-40B4-BE49-F238E27FC236}">
                <a16:creationId xmlns:a16="http://schemas.microsoft.com/office/drawing/2014/main" id="{681E8ED6-E067-4E2B-8B83-B2579B674517}"/>
              </a:ext>
            </a:extLst>
          </p:cNvPr>
          <p:cNvCxnSpPr>
            <a:cxnSpLocks noChangeShapeType="1"/>
          </p:cNvCxnSpPr>
          <p:nvPr/>
        </p:nvCxnSpPr>
        <p:spPr bwMode="auto">
          <a:xfrm>
            <a:off x="6875463" y="3806825"/>
            <a:ext cx="433387"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39" name="直接连接符 34">
            <a:extLst>
              <a:ext uri="{FF2B5EF4-FFF2-40B4-BE49-F238E27FC236}">
                <a16:creationId xmlns:a16="http://schemas.microsoft.com/office/drawing/2014/main" id="{CA9EB49C-9715-4037-B48D-662121B95D4A}"/>
              </a:ext>
            </a:extLst>
          </p:cNvPr>
          <p:cNvCxnSpPr>
            <a:cxnSpLocks noChangeShapeType="1"/>
          </p:cNvCxnSpPr>
          <p:nvPr/>
        </p:nvCxnSpPr>
        <p:spPr bwMode="auto">
          <a:xfrm>
            <a:off x="7380288" y="3830638"/>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40" name="直接连接符 35">
            <a:extLst>
              <a:ext uri="{FF2B5EF4-FFF2-40B4-BE49-F238E27FC236}">
                <a16:creationId xmlns:a16="http://schemas.microsoft.com/office/drawing/2014/main" id="{21F906EB-07B7-4E15-AEA7-0B046D28BAFA}"/>
              </a:ext>
            </a:extLst>
          </p:cNvPr>
          <p:cNvCxnSpPr>
            <a:cxnSpLocks noChangeShapeType="1"/>
          </p:cNvCxnSpPr>
          <p:nvPr/>
        </p:nvCxnSpPr>
        <p:spPr bwMode="auto">
          <a:xfrm>
            <a:off x="6816725" y="4259263"/>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41" name="直接连接符 36">
            <a:extLst>
              <a:ext uri="{FF2B5EF4-FFF2-40B4-BE49-F238E27FC236}">
                <a16:creationId xmlns:a16="http://schemas.microsoft.com/office/drawing/2014/main" id="{F538E021-9EE9-437B-9C6E-27125B0AD2E6}"/>
              </a:ext>
            </a:extLst>
          </p:cNvPr>
          <p:cNvCxnSpPr>
            <a:cxnSpLocks noChangeShapeType="1"/>
          </p:cNvCxnSpPr>
          <p:nvPr/>
        </p:nvCxnSpPr>
        <p:spPr bwMode="auto">
          <a:xfrm>
            <a:off x="6816725" y="5029200"/>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42" name="直接连接符 37">
            <a:extLst>
              <a:ext uri="{FF2B5EF4-FFF2-40B4-BE49-F238E27FC236}">
                <a16:creationId xmlns:a16="http://schemas.microsoft.com/office/drawing/2014/main" id="{F99BF27C-0B95-4118-805A-1DCAF0FDDDA8}"/>
              </a:ext>
            </a:extLst>
          </p:cNvPr>
          <p:cNvCxnSpPr>
            <a:cxnSpLocks noChangeShapeType="1"/>
          </p:cNvCxnSpPr>
          <p:nvPr/>
        </p:nvCxnSpPr>
        <p:spPr bwMode="auto">
          <a:xfrm>
            <a:off x="7248525" y="5026025"/>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43" name="直接连接符 38">
            <a:extLst>
              <a:ext uri="{FF2B5EF4-FFF2-40B4-BE49-F238E27FC236}">
                <a16:creationId xmlns:a16="http://schemas.microsoft.com/office/drawing/2014/main" id="{44C26EEF-899F-4B4F-B08D-D15451953D6A}"/>
              </a:ext>
            </a:extLst>
          </p:cNvPr>
          <p:cNvCxnSpPr>
            <a:cxnSpLocks noChangeShapeType="1"/>
          </p:cNvCxnSpPr>
          <p:nvPr/>
        </p:nvCxnSpPr>
        <p:spPr bwMode="auto">
          <a:xfrm>
            <a:off x="7680325" y="5026025"/>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844" name="直接连接符 39">
            <a:extLst>
              <a:ext uri="{FF2B5EF4-FFF2-40B4-BE49-F238E27FC236}">
                <a16:creationId xmlns:a16="http://schemas.microsoft.com/office/drawing/2014/main" id="{273C78AC-D05E-4CA7-8112-EC2F3AAB5F4C}"/>
              </a:ext>
            </a:extLst>
          </p:cNvPr>
          <p:cNvCxnSpPr>
            <a:cxnSpLocks noChangeShapeType="1"/>
          </p:cNvCxnSpPr>
          <p:nvPr/>
        </p:nvCxnSpPr>
        <p:spPr bwMode="auto">
          <a:xfrm>
            <a:off x="8112125" y="5026025"/>
            <a:ext cx="4318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Tree>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10" name="Text Box 6">
            <a:extLst>
              <a:ext uri="{FF2B5EF4-FFF2-40B4-BE49-F238E27FC236}">
                <a16:creationId xmlns:a16="http://schemas.microsoft.com/office/drawing/2014/main" id="{49726E7C-62B7-4780-8294-E918AC079633}"/>
              </a:ext>
            </a:extLst>
          </p:cNvPr>
          <p:cNvSpPr txBox="1">
            <a:spLocks noChangeArrowheads="1"/>
          </p:cNvSpPr>
          <p:nvPr/>
        </p:nvSpPr>
        <p:spPr bwMode="auto">
          <a:xfrm>
            <a:off x="233363" y="749300"/>
            <a:ext cx="8802687"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en-US" altLang="zh-CN" sz="3000" dirty="0">
                <a:latin typeface="+mn-lt"/>
              </a:rPr>
              <a:t>I interviewed 40 people who keep pets at home. They think the animal doctors at TEP check pets (1)</a:t>
            </a:r>
          </a:p>
          <a:p>
            <a:pPr>
              <a:buFontTx/>
              <a:buNone/>
              <a:defRPr/>
            </a:pPr>
            <a:r>
              <a:rPr lang="en-US" altLang="zh-CN" sz="3000" dirty="0">
                <a:latin typeface="+mn-lt"/>
              </a:rPr>
              <a:t>___________ (carefully) and the helpers help look after pets (2)___________ (patiently) than those at LOVE and Ken’s. However, among the four pet </a:t>
            </a:r>
            <a:r>
              <a:rPr lang="en-US" altLang="zh-CN" sz="3000" dirty="0" err="1">
                <a:latin typeface="+mn-lt"/>
              </a:rPr>
              <a:t>centres</a:t>
            </a:r>
            <a:r>
              <a:rPr lang="en-US" altLang="zh-CN" sz="3000" dirty="0">
                <a:latin typeface="+mn-lt"/>
              </a:rPr>
              <a:t>, people go to Heart (3)_______________(regularly). They think the animal doctors and helpers there did their jobs (4)_______(well). They seldom go to Ken’s because the animal doctors there usually work (5)_________(slowly) than those in the other </a:t>
            </a:r>
            <a:r>
              <a:rPr lang="en-US" altLang="zh-CN" sz="3000" dirty="0" err="1">
                <a:latin typeface="+mn-lt"/>
              </a:rPr>
              <a:t>centres</a:t>
            </a:r>
            <a:r>
              <a:rPr lang="en-US" altLang="zh-CN" sz="3000" dirty="0">
                <a:latin typeface="+mn-lt"/>
              </a:rPr>
              <a:t>. Of all these four pet </a:t>
            </a:r>
            <a:r>
              <a:rPr lang="en-US" altLang="zh-CN" sz="3000" dirty="0" err="1">
                <a:latin typeface="+mn-lt"/>
              </a:rPr>
              <a:t>centres</a:t>
            </a:r>
            <a:r>
              <a:rPr lang="en-US" altLang="zh-CN" sz="3000" dirty="0">
                <a:latin typeface="+mn-lt"/>
              </a:rPr>
              <a:t>, Ken’s helpers care (6)___________(little) about pets.</a:t>
            </a:r>
            <a:endParaRPr lang="en-US" altLang="zh-CN" sz="3000" b="1" dirty="0">
              <a:latin typeface="+mn-lt"/>
            </a:endParaRPr>
          </a:p>
        </p:txBody>
      </p:sp>
      <p:sp>
        <p:nvSpPr>
          <p:cNvPr id="11319" name="Text Box 11">
            <a:extLst>
              <a:ext uri="{FF2B5EF4-FFF2-40B4-BE49-F238E27FC236}">
                <a16:creationId xmlns:a16="http://schemas.microsoft.com/office/drawing/2014/main" id="{2727AAAF-DC39-4127-A2DF-7933E03E44AF}"/>
              </a:ext>
            </a:extLst>
          </p:cNvPr>
          <p:cNvSpPr txBox="1">
            <a:spLocks noChangeArrowheads="1"/>
          </p:cNvSpPr>
          <p:nvPr/>
        </p:nvSpPr>
        <p:spPr bwMode="auto">
          <a:xfrm>
            <a:off x="250825" y="1635125"/>
            <a:ext cx="252095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en-US" altLang="zh-CN" sz="3000" dirty="0">
                <a:solidFill>
                  <a:srgbClr val="FF0000"/>
                </a:solidFill>
                <a:latin typeface="+mn-lt"/>
              </a:rPr>
              <a:t>more</a:t>
            </a:r>
            <a:r>
              <a:rPr lang="zh-CN" altLang="en-US" sz="3000" dirty="0">
                <a:solidFill>
                  <a:srgbClr val="FF0000"/>
                </a:solidFill>
                <a:latin typeface="+mn-lt"/>
              </a:rPr>
              <a:t> carefully</a:t>
            </a:r>
            <a:endParaRPr lang="en-US" altLang="zh-CN" sz="3000" dirty="0">
              <a:solidFill>
                <a:srgbClr val="FF0000"/>
              </a:solidFill>
              <a:latin typeface="+mn-lt"/>
            </a:endParaRPr>
          </a:p>
        </p:txBody>
      </p:sp>
      <p:sp>
        <p:nvSpPr>
          <p:cNvPr id="11320" name="Text Box 11">
            <a:extLst>
              <a:ext uri="{FF2B5EF4-FFF2-40B4-BE49-F238E27FC236}">
                <a16:creationId xmlns:a16="http://schemas.microsoft.com/office/drawing/2014/main" id="{3A7CF8CA-5B96-4BD2-BFE1-20A2F3E57842}"/>
              </a:ext>
            </a:extLst>
          </p:cNvPr>
          <p:cNvSpPr txBox="1">
            <a:spLocks noChangeArrowheads="1"/>
          </p:cNvSpPr>
          <p:nvPr/>
        </p:nvSpPr>
        <p:spPr bwMode="auto">
          <a:xfrm>
            <a:off x="1349375" y="2139950"/>
            <a:ext cx="273685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en-US" altLang="zh-CN" sz="3000" dirty="0">
                <a:solidFill>
                  <a:srgbClr val="FF0000"/>
                </a:solidFill>
                <a:latin typeface="+mn-lt"/>
              </a:rPr>
              <a:t>more</a:t>
            </a:r>
            <a:r>
              <a:rPr lang="zh-CN" altLang="en-US" sz="3000" dirty="0">
                <a:solidFill>
                  <a:srgbClr val="FF0000"/>
                </a:solidFill>
                <a:latin typeface="+mn-lt"/>
              </a:rPr>
              <a:t> patiently</a:t>
            </a:r>
            <a:endParaRPr lang="en-US" altLang="zh-CN" sz="3000" dirty="0">
              <a:solidFill>
                <a:srgbClr val="FF0000"/>
              </a:solidFill>
              <a:latin typeface="+mn-lt"/>
            </a:endParaRPr>
          </a:p>
        </p:txBody>
      </p:sp>
      <p:sp>
        <p:nvSpPr>
          <p:cNvPr id="11321" name="Text Box 11">
            <a:extLst>
              <a:ext uri="{FF2B5EF4-FFF2-40B4-BE49-F238E27FC236}">
                <a16:creationId xmlns:a16="http://schemas.microsoft.com/office/drawing/2014/main" id="{C933B28A-FBE7-4501-835B-741C3B937136}"/>
              </a:ext>
            </a:extLst>
          </p:cNvPr>
          <p:cNvSpPr txBox="1">
            <a:spLocks noChangeArrowheads="1"/>
          </p:cNvSpPr>
          <p:nvPr/>
        </p:nvSpPr>
        <p:spPr bwMode="auto">
          <a:xfrm>
            <a:off x="2484438" y="3003550"/>
            <a:ext cx="316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en-US" altLang="zh-CN" sz="3000" dirty="0">
                <a:solidFill>
                  <a:srgbClr val="FF0000"/>
                </a:solidFill>
                <a:latin typeface="+mn-lt"/>
              </a:rPr>
              <a:t>(</a:t>
            </a:r>
            <a:r>
              <a:rPr lang="zh-CN" altLang="en-US" sz="3000" dirty="0">
                <a:solidFill>
                  <a:srgbClr val="FF0000"/>
                </a:solidFill>
                <a:latin typeface="+mn-lt"/>
              </a:rPr>
              <a:t>the)most regularly</a:t>
            </a:r>
            <a:endParaRPr lang="en-US" altLang="zh-CN" sz="3000" dirty="0">
              <a:solidFill>
                <a:srgbClr val="FF0000"/>
              </a:solidFill>
              <a:latin typeface="+mn-lt"/>
            </a:endParaRPr>
          </a:p>
        </p:txBody>
      </p:sp>
      <p:sp>
        <p:nvSpPr>
          <p:cNvPr id="11322" name="Text Box 11">
            <a:extLst>
              <a:ext uri="{FF2B5EF4-FFF2-40B4-BE49-F238E27FC236}">
                <a16:creationId xmlns:a16="http://schemas.microsoft.com/office/drawing/2014/main" id="{FCB10BDB-90FE-4E25-86F3-BE6D2B1A6EA8}"/>
              </a:ext>
            </a:extLst>
          </p:cNvPr>
          <p:cNvSpPr txBox="1">
            <a:spLocks noChangeArrowheads="1"/>
          </p:cNvSpPr>
          <p:nvPr/>
        </p:nvSpPr>
        <p:spPr bwMode="auto">
          <a:xfrm>
            <a:off x="755650" y="3997325"/>
            <a:ext cx="1373188"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en-US" altLang="zh-CN" sz="3000" dirty="0">
                <a:solidFill>
                  <a:srgbClr val="FF0000"/>
                </a:solidFill>
                <a:latin typeface="+mn-lt"/>
              </a:rPr>
              <a:t>the best</a:t>
            </a:r>
          </a:p>
        </p:txBody>
      </p:sp>
      <p:sp>
        <p:nvSpPr>
          <p:cNvPr id="11323" name="Text Box 11">
            <a:extLst>
              <a:ext uri="{FF2B5EF4-FFF2-40B4-BE49-F238E27FC236}">
                <a16:creationId xmlns:a16="http://schemas.microsoft.com/office/drawing/2014/main" id="{227A3429-93A8-4E6B-96C5-E4B5A089DF46}"/>
              </a:ext>
            </a:extLst>
          </p:cNvPr>
          <p:cNvSpPr txBox="1">
            <a:spLocks noChangeArrowheads="1"/>
          </p:cNvSpPr>
          <p:nvPr/>
        </p:nvSpPr>
        <p:spPr bwMode="auto">
          <a:xfrm>
            <a:off x="5940425" y="4443413"/>
            <a:ext cx="22320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en-US" altLang="zh-CN" sz="3000" dirty="0">
                <a:solidFill>
                  <a:srgbClr val="FF0000"/>
                </a:solidFill>
                <a:latin typeface="+mn-lt"/>
              </a:rPr>
              <a:t>more</a:t>
            </a:r>
            <a:r>
              <a:rPr lang="zh-CN" altLang="en-US" sz="3000" dirty="0">
                <a:solidFill>
                  <a:srgbClr val="FF0000"/>
                </a:solidFill>
                <a:latin typeface="+mn-lt"/>
              </a:rPr>
              <a:t> slowly</a:t>
            </a:r>
            <a:endParaRPr lang="en-US" altLang="zh-CN" sz="3000" dirty="0">
              <a:solidFill>
                <a:srgbClr val="FF0000"/>
              </a:solidFill>
              <a:latin typeface="+mn-lt"/>
            </a:endParaRPr>
          </a:p>
        </p:txBody>
      </p:sp>
      <p:sp>
        <p:nvSpPr>
          <p:cNvPr id="11324" name="Text Box 11">
            <a:extLst>
              <a:ext uri="{FF2B5EF4-FFF2-40B4-BE49-F238E27FC236}">
                <a16:creationId xmlns:a16="http://schemas.microsoft.com/office/drawing/2014/main" id="{00834258-D69D-4C7F-8234-DF144CA90CF2}"/>
              </a:ext>
            </a:extLst>
          </p:cNvPr>
          <p:cNvSpPr txBox="1">
            <a:spLocks noChangeArrowheads="1"/>
          </p:cNvSpPr>
          <p:nvPr/>
        </p:nvSpPr>
        <p:spPr bwMode="auto">
          <a:xfrm>
            <a:off x="5130800" y="5284788"/>
            <a:ext cx="161925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zh-CN" altLang="en-US" sz="3000" dirty="0">
                <a:solidFill>
                  <a:srgbClr val="FF0000"/>
                </a:solidFill>
                <a:latin typeface="+mn-lt"/>
              </a:rPr>
              <a:t>(the)</a:t>
            </a:r>
            <a:r>
              <a:rPr lang="en-US" altLang="zh-CN" sz="3000" dirty="0">
                <a:solidFill>
                  <a:srgbClr val="FF0000"/>
                </a:solidFill>
                <a:latin typeface="+mn-lt"/>
              </a:rPr>
              <a:t>least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11319"/>
                                        </p:tgtEl>
                                        <p:attrNameLst>
                                          <p:attrName>style.visibility</p:attrName>
                                        </p:attrNameLst>
                                      </p:cBhvr>
                                      <p:to>
                                        <p:strVal val="visible"/>
                                      </p:to>
                                    </p:set>
                                    <p:animEffect transition="in" filter="fade">
                                      <p:cBhvr>
                                        <p:cTn id="7" dur="500"/>
                                        <p:tgtEl>
                                          <p:spTgt spid="11319"/>
                                        </p:tgtEl>
                                      </p:cBhvr>
                                    </p:animEffect>
                                    <p:anim calcmode="lin" valueType="num">
                                      <p:cBhvr>
                                        <p:cTn id="8" dur="500" fill="hold"/>
                                        <p:tgtEl>
                                          <p:spTgt spid="11319"/>
                                        </p:tgtEl>
                                        <p:attrNameLst>
                                          <p:attrName>style.rotation</p:attrName>
                                        </p:attrNameLst>
                                      </p:cBhvr>
                                      <p:tavLst>
                                        <p:tav tm="0">
                                          <p:val>
                                            <p:fltVal val="720"/>
                                          </p:val>
                                        </p:tav>
                                        <p:tav tm="100000">
                                          <p:val>
                                            <p:fltVal val="0"/>
                                          </p:val>
                                        </p:tav>
                                      </p:tavLst>
                                    </p:anim>
                                    <p:anim calcmode="lin" valueType="num">
                                      <p:cBhvr>
                                        <p:cTn id="9" dur="500" fill="hold"/>
                                        <p:tgtEl>
                                          <p:spTgt spid="11319"/>
                                        </p:tgtEl>
                                        <p:attrNameLst>
                                          <p:attrName>ppt_h</p:attrName>
                                        </p:attrNameLst>
                                      </p:cBhvr>
                                      <p:tavLst>
                                        <p:tav tm="0">
                                          <p:val>
                                            <p:fltVal val="0"/>
                                          </p:val>
                                        </p:tav>
                                        <p:tav tm="100000">
                                          <p:val>
                                            <p:strVal val="#ppt_h"/>
                                          </p:val>
                                        </p:tav>
                                      </p:tavLst>
                                    </p:anim>
                                    <p:anim calcmode="lin" valueType="num">
                                      <p:cBhvr>
                                        <p:cTn id="10" dur="500" fill="hold"/>
                                        <p:tgtEl>
                                          <p:spTgt spid="11319"/>
                                        </p:tgtEl>
                                        <p:attrNameLst>
                                          <p:attrName>ppt_w</p:attrName>
                                        </p:attrNameLst>
                                      </p:cBhvr>
                                      <p:tavLst>
                                        <p:tav tm="0">
                                          <p:val>
                                            <p:fltVal val="0"/>
                                          </p:val>
                                        </p:tav>
                                        <p:tav tm="100000">
                                          <p:val>
                                            <p:strVal val="#ppt_w"/>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11320"/>
                                        </p:tgtEl>
                                        <p:attrNameLst>
                                          <p:attrName>style.visibility</p:attrName>
                                        </p:attrNameLst>
                                      </p:cBhvr>
                                      <p:to>
                                        <p:strVal val="visible"/>
                                      </p:to>
                                    </p:set>
                                    <p:animEffect transition="in" filter="fade">
                                      <p:cBhvr>
                                        <p:cTn id="15" dur="500"/>
                                        <p:tgtEl>
                                          <p:spTgt spid="11320"/>
                                        </p:tgtEl>
                                      </p:cBhvr>
                                    </p:animEffect>
                                    <p:anim calcmode="lin" valueType="num">
                                      <p:cBhvr>
                                        <p:cTn id="16" dur="500" fill="hold"/>
                                        <p:tgtEl>
                                          <p:spTgt spid="11320"/>
                                        </p:tgtEl>
                                        <p:attrNameLst>
                                          <p:attrName>style.rotation</p:attrName>
                                        </p:attrNameLst>
                                      </p:cBhvr>
                                      <p:tavLst>
                                        <p:tav tm="0">
                                          <p:val>
                                            <p:fltVal val="720"/>
                                          </p:val>
                                        </p:tav>
                                        <p:tav tm="100000">
                                          <p:val>
                                            <p:fltVal val="0"/>
                                          </p:val>
                                        </p:tav>
                                      </p:tavLst>
                                    </p:anim>
                                    <p:anim calcmode="lin" valueType="num">
                                      <p:cBhvr>
                                        <p:cTn id="17" dur="500" fill="hold"/>
                                        <p:tgtEl>
                                          <p:spTgt spid="11320"/>
                                        </p:tgtEl>
                                        <p:attrNameLst>
                                          <p:attrName>ppt_h</p:attrName>
                                        </p:attrNameLst>
                                      </p:cBhvr>
                                      <p:tavLst>
                                        <p:tav tm="0">
                                          <p:val>
                                            <p:fltVal val="0"/>
                                          </p:val>
                                        </p:tav>
                                        <p:tav tm="100000">
                                          <p:val>
                                            <p:strVal val="#ppt_h"/>
                                          </p:val>
                                        </p:tav>
                                      </p:tavLst>
                                    </p:anim>
                                    <p:anim calcmode="lin" valueType="num">
                                      <p:cBhvr>
                                        <p:cTn id="18" dur="500" fill="hold"/>
                                        <p:tgtEl>
                                          <p:spTgt spid="11320"/>
                                        </p:tgtEl>
                                        <p:attrNameLst>
                                          <p:attrName>ppt_w</p:attrName>
                                        </p:attrNameLst>
                                      </p:cBhvr>
                                      <p:tavLst>
                                        <p:tav tm="0">
                                          <p:val>
                                            <p:fltVal val="0"/>
                                          </p:val>
                                        </p:tav>
                                        <p:tav tm="100000">
                                          <p:val>
                                            <p:strVal val="#ppt_w"/>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11321"/>
                                        </p:tgtEl>
                                        <p:attrNameLst>
                                          <p:attrName>style.visibility</p:attrName>
                                        </p:attrNameLst>
                                      </p:cBhvr>
                                      <p:to>
                                        <p:strVal val="visible"/>
                                      </p:to>
                                    </p:set>
                                    <p:animEffect transition="in" filter="fade">
                                      <p:cBhvr>
                                        <p:cTn id="23" dur="500"/>
                                        <p:tgtEl>
                                          <p:spTgt spid="11321"/>
                                        </p:tgtEl>
                                      </p:cBhvr>
                                    </p:animEffect>
                                    <p:anim calcmode="lin" valueType="num">
                                      <p:cBhvr>
                                        <p:cTn id="24" dur="500" fill="hold"/>
                                        <p:tgtEl>
                                          <p:spTgt spid="11321"/>
                                        </p:tgtEl>
                                        <p:attrNameLst>
                                          <p:attrName>style.rotation</p:attrName>
                                        </p:attrNameLst>
                                      </p:cBhvr>
                                      <p:tavLst>
                                        <p:tav tm="0">
                                          <p:val>
                                            <p:fltVal val="720"/>
                                          </p:val>
                                        </p:tav>
                                        <p:tav tm="100000">
                                          <p:val>
                                            <p:fltVal val="0"/>
                                          </p:val>
                                        </p:tav>
                                      </p:tavLst>
                                    </p:anim>
                                    <p:anim calcmode="lin" valueType="num">
                                      <p:cBhvr>
                                        <p:cTn id="25" dur="500" fill="hold"/>
                                        <p:tgtEl>
                                          <p:spTgt spid="11321"/>
                                        </p:tgtEl>
                                        <p:attrNameLst>
                                          <p:attrName>ppt_h</p:attrName>
                                        </p:attrNameLst>
                                      </p:cBhvr>
                                      <p:tavLst>
                                        <p:tav tm="0">
                                          <p:val>
                                            <p:fltVal val="0"/>
                                          </p:val>
                                        </p:tav>
                                        <p:tav tm="100000">
                                          <p:val>
                                            <p:strVal val="#ppt_h"/>
                                          </p:val>
                                        </p:tav>
                                      </p:tavLst>
                                    </p:anim>
                                    <p:anim calcmode="lin" valueType="num">
                                      <p:cBhvr>
                                        <p:cTn id="26" dur="500" fill="hold"/>
                                        <p:tgtEl>
                                          <p:spTgt spid="11321"/>
                                        </p:tgtEl>
                                        <p:attrNameLst>
                                          <p:attrName>ppt_w</p:attrName>
                                        </p:attrNameLst>
                                      </p:cBhvr>
                                      <p:tavLst>
                                        <p:tav tm="0">
                                          <p:val>
                                            <p:fltVal val="0"/>
                                          </p:val>
                                        </p:tav>
                                        <p:tav tm="100000">
                                          <p:val>
                                            <p:strVal val="#ppt_w"/>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5" presetClass="entr" presetSubtype="0" fill="hold" grpId="0" nodeType="clickEffect">
                                  <p:stCondLst>
                                    <p:cond delay="0"/>
                                  </p:stCondLst>
                                  <p:childTnLst>
                                    <p:set>
                                      <p:cBhvr>
                                        <p:cTn id="30" dur="1" fill="hold">
                                          <p:stCondLst>
                                            <p:cond delay="0"/>
                                          </p:stCondLst>
                                        </p:cTn>
                                        <p:tgtEl>
                                          <p:spTgt spid="11322"/>
                                        </p:tgtEl>
                                        <p:attrNameLst>
                                          <p:attrName>style.visibility</p:attrName>
                                        </p:attrNameLst>
                                      </p:cBhvr>
                                      <p:to>
                                        <p:strVal val="visible"/>
                                      </p:to>
                                    </p:set>
                                    <p:animEffect transition="in" filter="fade">
                                      <p:cBhvr>
                                        <p:cTn id="31" dur="500"/>
                                        <p:tgtEl>
                                          <p:spTgt spid="11322"/>
                                        </p:tgtEl>
                                      </p:cBhvr>
                                    </p:animEffect>
                                    <p:anim calcmode="lin" valueType="num">
                                      <p:cBhvr>
                                        <p:cTn id="32" dur="500" fill="hold"/>
                                        <p:tgtEl>
                                          <p:spTgt spid="11322"/>
                                        </p:tgtEl>
                                        <p:attrNameLst>
                                          <p:attrName>style.rotation</p:attrName>
                                        </p:attrNameLst>
                                      </p:cBhvr>
                                      <p:tavLst>
                                        <p:tav tm="0">
                                          <p:val>
                                            <p:fltVal val="720"/>
                                          </p:val>
                                        </p:tav>
                                        <p:tav tm="100000">
                                          <p:val>
                                            <p:fltVal val="0"/>
                                          </p:val>
                                        </p:tav>
                                      </p:tavLst>
                                    </p:anim>
                                    <p:anim calcmode="lin" valueType="num">
                                      <p:cBhvr>
                                        <p:cTn id="33" dur="500" fill="hold"/>
                                        <p:tgtEl>
                                          <p:spTgt spid="11322"/>
                                        </p:tgtEl>
                                        <p:attrNameLst>
                                          <p:attrName>ppt_h</p:attrName>
                                        </p:attrNameLst>
                                      </p:cBhvr>
                                      <p:tavLst>
                                        <p:tav tm="0">
                                          <p:val>
                                            <p:fltVal val="0"/>
                                          </p:val>
                                        </p:tav>
                                        <p:tav tm="100000">
                                          <p:val>
                                            <p:strVal val="#ppt_h"/>
                                          </p:val>
                                        </p:tav>
                                      </p:tavLst>
                                    </p:anim>
                                    <p:anim calcmode="lin" valueType="num">
                                      <p:cBhvr>
                                        <p:cTn id="34" dur="500" fill="hold"/>
                                        <p:tgtEl>
                                          <p:spTgt spid="11322"/>
                                        </p:tgtEl>
                                        <p:attrNameLst>
                                          <p:attrName>ppt_w</p:attrName>
                                        </p:attrNameLst>
                                      </p:cBhvr>
                                      <p:tavLst>
                                        <p:tav tm="0">
                                          <p:val>
                                            <p:fltVal val="0"/>
                                          </p:val>
                                        </p:tav>
                                        <p:tav tm="100000">
                                          <p:val>
                                            <p:strVal val="#ppt_w"/>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35" presetClass="entr" presetSubtype="0" fill="hold" grpId="0" nodeType="clickEffect">
                                  <p:stCondLst>
                                    <p:cond delay="0"/>
                                  </p:stCondLst>
                                  <p:childTnLst>
                                    <p:set>
                                      <p:cBhvr>
                                        <p:cTn id="38" dur="1" fill="hold">
                                          <p:stCondLst>
                                            <p:cond delay="0"/>
                                          </p:stCondLst>
                                        </p:cTn>
                                        <p:tgtEl>
                                          <p:spTgt spid="11323"/>
                                        </p:tgtEl>
                                        <p:attrNameLst>
                                          <p:attrName>style.visibility</p:attrName>
                                        </p:attrNameLst>
                                      </p:cBhvr>
                                      <p:to>
                                        <p:strVal val="visible"/>
                                      </p:to>
                                    </p:set>
                                    <p:animEffect transition="in" filter="fade">
                                      <p:cBhvr>
                                        <p:cTn id="39" dur="500"/>
                                        <p:tgtEl>
                                          <p:spTgt spid="11323"/>
                                        </p:tgtEl>
                                      </p:cBhvr>
                                    </p:animEffect>
                                    <p:anim calcmode="lin" valueType="num">
                                      <p:cBhvr>
                                        <p:cTn id="40" dur="500" fill="hold"/>
                                        <p:tgtEl>
                                          <p:spTgt spid="11323"/>
                                        </p:tgtEl>
                                        <p:attrNameLst>
                                          <p:attrName>style.rotation</p:attrName>
                                        </p:attrNameLst>
                                      </p:cBhvr>
                                      <p:tavLst>
                                        <p:tav tm="0">
                                          <p:val>
                                            <p:fltVal val="720"/>
                                          </p:val>
                                        </p:tav>
                                        <p:tav tm="100000">
                                          <p:val>
                                            <p:fltVal val="0"/>
                                          </p:val>
                                        </p:tav>
                                      </p:tavLst>
                                    </p:anim>
                                    <p:anim calcmode="lin" valueType="num">
                                      <p:cBhvr>
                                        <p:cTn id="41" dur="500" fill="hold"/>
                                        <p:tgtEl>
                                          <p:spTgt spid="11323"/>
                                        </p:tgtEl>
                                        <p:attrNameLst>
                                          <p:attrName>ppt_h</p:attrName>
                                        </p:attrNameLst>
                                      </p:cBhvr>
                                      <p:tavLst>
                                        <p:tav tm="0">
                                          <p:val>
                                            <p:fltVal val="0"/>
                                          </p:val>
                                        </p:tav>
                                        <p:tav tm="100000">
                                          <p:val>
                                            <p:strVal val="#ppt_h"/>
                                          </p:val>
                                        </p:tav>
                                      </p:tavLst>
                                    </p:anim>
                                    <p:anim calcmode="lin" valueType="num">
                                      <p:cBhvr>
                                        <p:cTn id="42" dur="500" fill="hold"/>
                                        <p:tgtEl>
                                          <p:spTgt spid="11323"/>
                                        </p:tgtEl>
                                        <p:attrNameLst>
                                          <p:attrName>ppt_w</p:attrName>
                                        </p:attrNameLst>
                                      </p:cBhvr>
                                      <p:tavLst>
                                        <p:tav tm="0">
                                          <p:val>
                                            <p:fltVal val="0"/>
                                          </p:val>
                                        </p:tav>
                                        <p:tav tm="100000">
                                          <p:val>
                                            <p:strVal val="#ppt_w"/>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35" presetClass="entr" presetSubtype="0" fill="hold" grpId="0" nodeType="clickEffect">
                                  <p:stCondLst>
                                    <p:cond delay="0"/>
                                  </p:stCondLst>
                                  <p:childTnLst>
                                    <p:set>
                                      <p:cBhvr>
                                        <p:cTn id="46" dur="1" fill="hold">
                                          <p:stCondLst>
                                            <p:cond delay="0"/>
                                          </p:stCondLst>
                                        </p:cTn>
                                        <p:tgtEl>
                                          <p:spTgt spid="11324"/>
                                        </p:tgtEl>
                                        <p:attrNameLst>
                                          <p:attrName>style.visibility</p:attrName>
                                        </p:attrNameLst>
                                      </p:cBhvr>
                                      <p:to>
                                        <p:strVal val="visible"/>
                                      </p:to>
                                    </p:set>
                                    <p:animEffect transition="in" filter="fade">
                                      <p:cBhvr>
                                        <p:cTn id="47" dur="500"/>
                                        <p:tgtEl>
                                          <p:spTgt spid="11324"/>
                                        </p:tgtEl>
                                      </p:cBhvr>
                                    </p:animEffect>
                                    <p:anim calcmode="lin" valueType="num">
                                      <p:cBhvr>
                                        <p:cTn id="48" dur="500" fill="hold"/>
                                        <p:tgtEl>
                                          <p:spTgt spid="11324"/>
                                        </p:tgtEl>
                                        <p:attrNameLst>
                                          <p:attrName>style.rotation</p:attrName>
                                        </p:attrNameLst>
                                      </p:cBhvr>
                                      <p:tavLst>
                                        <p:tav tm="0">
                                          <p:val>
                                            <p:fltVal val="720"/>
                                          </p:val>
                                        </p:tav>
                                        <p:tav tm="100000">
                                          <p:val>
                                            <p:fltVal val="0"/>
                                          </p:val>
                                        </p:tav>
                                      </p:tavLst>
                                    </p:anim>
                                    <p:anim calcmode="lin" valueType="num">
                                      <p:cBhvr>
                                        <p:cTn id="49" dur="500" fill="hold"/>
                                        <p:tgtEl>
                                          <p:spTgt spid="11324"/>
                                        </p:tgtEl>
                                        <p:attrNameLst>
                                          <p:attrName>ppt_h</p:attrName>
                                        </p:attrNameLst>
                                      </p:cBhvr>
                                      <p:tavLst>
                                        <p:tav tm="0">
                                          <p:val>
                                            <p:fltVal val="0"/>
                                          </p:val>
                                        </p:tav>
                                        <p:tav tm="100000">
                                          <p:val>
                                            <p:strVal val="#ppt_h"/>
                                          </p:val>
                                        </p:tav>
                                      </p:tavLst>
                                    </p:anim>
                                    <p:anim calcmode="lin" valueType="num">
                                      <p:cBhvr>
                                        <p:cTn id="50" dur="500" fill="hold"/>
                                        <p:tgtEl>
                                          <p:spTgt spid="1132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19" grpId="0"/>
      <p:bldP spid="11320" grpId="0"/>
      <p:bldP spid="11321" grpId="0"/>
      <p:bldP spid="11322" grpId="0"/>
      <p:bldP spid="11323" grpId="0"/>
      <p:bldP spid="1132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矩形 55297">
            <a:extLst>
              <a:ext uri="{FF2B5EF4-FFF2-40B4-BE49-F238E27FC236}">
                <a16:creationId xmlns:a16="http://schemas.microsoft.com/office/drawing/2014/main" id="{4ABC0F08-C008-470C-8932-20D6D0D6E4C2}"/>
              </a:ext>
            </a:extLst>
          </p:cNvPr>
          <p:cNvSpPr>
            <a:spLocks noChangeArrowheads="1"/>
          </p:cNvSpPr>
          <p:nvPr/>
        </p:nvSpPr>
        <p:spPr bwMode="auto">
          <a:xfrm>
            <a:off x="2895600" y="228600"/>
            <a:ext cx="2022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en-US" altLang="zh-CN" sz="3600" b="1">
                <a:solidFill>
                  <a:srgbClr val="0000FF"/>
                </a:solidFill>
                <a:latin typeface="Times New Roman" panose="02020603050405020304" pitchFamily="18" charset="0"/>
              </a:rPr>
              <a:t>Exercises</a:t>
            </a:r>
          </a:p>
        </p:txBody>
      </p:sp>
      <p:sp>
        <p:nvSpPr>
          <p:cNvPr id="35842" name="文本框 55298">
            <a:extLst>
              <a:ext uri="{FF2B5EF4-FFF2-40B4-BE49-F238E27FC236}">
                <a16:creationId xmlns:a16="http://schemas.microsoft.com/office/drawing/2014/main" id="{25190B66-DAC6-4D4F-B209-11074A78B344}"/>
              </a:ext>
            </a:extLst>
          </p:cNvPr>
          <p:cNvSpPr txBox="1">
            <a:spLocks noChangeArrowheads="1"/>
          </p:cNvSpPr>
          <p:nvPr/>
        </p:nvSpPr>
        <p:spPr bwMode="auto">
          <a:xfrm>
            <a:off x="1115616" y="1132987"/>
            <a:ext cx="7414592" cy="4592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80000"/>
              </a:lnSpc>
              <a:spcBef>
                <a:spcPct val="50000"/>
              </a:spcBef>
              <a:buFont typeface="Arial" panose="020B0604020202020204" pitchFamily="34" charset="0"/>
              <a:buAutoNum type="arabicPeriod"/>
            </a:pPr>
            <a:r>
              <a:rPr lang="en-US" altLang="zh-CN" sz="3400" dirty="0">
                <a:latin typeface="Times New Roman" panose="02020603050405020304" pitchFamily="18" charset="0"/>
              </a:rPr>
              <a:t>– Would you please drive _____?</a:t>
            </a:r>
          </a:p>
          <a:p>
            <a:pPr eaLnBrk="0" hangingPunct="0">
              <a:lnSpc>
                <a:spcPct val="80000"/>
              </a:lnSpc>
              <a:spcBef>
                <a:spcPct val="50000"/>
              </a:spcBef>
            </a:pPr>
            <a:r>
              <a:rPr lang="en-US" altLang="zh-CN" sz="3400" dirty="0">
                <a:latin typeface="Times New Roman" panose="02020603050405020304" pitchFamily="18" charset="0"/>
              </a:rPr>
              <a:t>      My plane is taking off.</a:t>
            </a:r>
          </a:p>
          <a:p>
            <a:pPr eaLnBrk="0" hangingPunct="0">
              <a:lnSpc>
                <a:spcPct val="80000"/>
              </a:lnSpc>
              <a:spcBef>
                <a:spcPct val="50000"/>
              </a:spcBef>
            </a:pPr>
            <a:r>
              <a:rPr lang="en-US" altLang="zh-CN" sz="3400" dirty="0">
                <a:latin typeface="Times New Roman" panose="02020603050405020304" pitchFamily="18" charset="0"/>
              </a:rPr>
              <a:t>   -- I’d like to, but safety comes first.</a:t>
            </a:r>
          </a:p>
          <a:p>
            <a:pPr eaLnBrk="0" hangingPunct="0">
              <a:lnSpc>
                <a:spcPct val="80000"/>
              </a:lnSpc>
              <a:spcBef>
                <a:spcPct val="50000"/>
              </a:spcBef>
              <a:buFont typeface="Arial" panose="020B0604020202020204" pitchFamily="34" charset="0"/>
              <a:buAutoNum type="alphaUcPeriod"/>
            </a:pPr>
            <a:r>
              <a:rPr lang="en-US" altLang="zh-CN" sz="3400" dirty="0">
                <a:latin typeface="Times New Roman" panose="02020603050405020304" pitchFamily="18" charset="0"/>
              </a:rPr>
              <a:t> faster           </a:t>
            </a:r>
          </a:p>
          <a:p>
            <a:pPr eaLnBrk="0" hangingPunct="0">
              <a:lnSpc>
                <a:spcPct val="80000"/>
              </a:lnSpc>
              <a:spcBef>
                <a:spcPct val="50000"/>
              </a:spcBef>
            </a:pPr>
            <a:r>
              <a:rPr lang="en-US" altLang="zh-CN" sz="3400" dirty="0">
                <a:latin typeface="Times New Roman" panose="02020603050405020304" pitchFamily="18" charset="0"/>
              </a:rPr>
              <a:t>B. better   </a:t>
            </a:r>
          </a:p>
          <a:p>
            <a:pPr eaLnBrk="0" hangingPunct="0">
              <a:lnSpc>
                <a:spcPct val="80000"/>
              </a:lnSpc>
              <a:spcBef>
                <a:spcPct val="50000"/>
              </a:spcBef>
            </a:pPr>
            <a:r>
              <a:rPr lang="en-US" altLang="zh-CN" sz="3400" dirty="0">
                <a:latin typeface="Times New Roman" panose="02020603050405020304" pitchFamily="18" charset="0"/>
              </a:rPr>
              <a:t>C. more carefully</a:t>
            </a:r>
          </a:p>
          <a:p>
            <a:pPr eaLnBrk="0" hangingPunct="0">
              <a:lnSpc>
                <a:spcPct val="80000"/>
              </a:lnSpc>
              <a:spcBef>
                <a:spcPct val="50000"/>
              </a:spcBef>
            </a:pPr>
            <a:r>
              <a:rPr lang="en-US" altLang="zh-CN" sz="3400" dirty="0">
                <a:latin typeface="Times New Roman" panose="02020603050405020304" pitchFamily="18" charset="0"/>
              </a:rPr>
              <a:t>D. more slowly</a:t>
            </a:r>
          </a:p>
        </p:txBody>
      </p:sp>
      <p:sp>
        <p:nvSpPr>
          <p:cNvPr id="2" name="矩形 1">
            <a:extLst>
              <a:ext uri="{FF2B5EF4-FFF2-40B4-BE49-F238E27FC236}">
                <a16:creationId xmlns:a16="http://schemas.microsoft.com/office/drawing/2014/main" id="{5DFCEBCF-F27A-4D84-8198-BE5C5E676E5D}"/>
              </a:ext>
            </a:extLst>
          </p:cNvPr>
          <p:cNvSpPr/>
          <p:nvPr/>
        </p:nvSpPr>
        <p:spPr>
          <a:xfrm>
            <a:off x="467544" y="1052736"/>
            <a:ext cx="498855" cy="615553"/>
          </a:xfrm>
          <a:prstGeom prst="rect">
            <a:avLst/>
          </a:prstGeom>
        </p:spPr>
        <p:txBody>
          <a:bodyPr wrap="none">
            <a:spAutoFit/>
          </a:bodyPr>
          <a:lstStyle/>
          <a:p>
            <a:r>
              <a:rPr lang="en-US" altLang="zh-CN" sz="3400" dirty="0">
                <a:solidFill>
                  <a:srgbClr val="FF0000"/>
                </a:solidFill>
                <a:latin typeface="Times New Roman" panose="02020603050405020304" pitchFamily="18" charset="0"/>
              </a:rPr>
              <a:t>A</a:t>
            </a:r>
            <a:endParaRPr lang="zh-CN" altLang="en-US" sz="3400" dirty="0">
              <a:solidFill>
                <a:srgbClr val="FF0000"/>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文本框 56321">
            <a:extLst>
              <a:ext uri="{FF2B5EF4-FFF2-40B4-BE49-F238E27FC236}">
                <a16:creationId xmlns:a16="http://schemas.microsoft.com/office/drawing/2014/main" id="{DB194703-1BD2-433E-9015-5171AF37000C}"/>
              </a:ext>
            </a:extLst>
          </p:cNvPr>
          <p:cNvSpPr txBox="1">
            <a:spLocks noChangeArrowheads="1"/>
          </p:cNvSpPr>
          <p:nvPr/>
        </p:nvSpPr>
        <p:spPr bwMode="auto">
          <a:xfrm>
            <a:off x="990600" y="1052736"/>
            <a:ext cx="7685856"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3400" dirty="0">
                <a:latin typeface="Times New Roman" panose="02020603050405020304" pitchFamily="18" charset="0"/>
              </a:rPr>
              <a:t>2. Of all the teams in NBA, I think the Los Angeles Lakers played _____ this year.</a:t>
            </a:r>
          </a:p>
          <a:p>
            <a:pPr eaLnBrk="0" hangingPunct="0">
              <a:spcBef>
                <a:spcPct val="50000"/>
              </a:spcBef>
              <a:buFont typeface="Arial" panose="020B0604020202020204" pitchFamily="34" charset="0"/>
              <a:buAutoNum type="alphaUcPeriod"/>
            </a:pPr>
            <a:r>
              <a:rPr lang="en-US" altLang="zh-CN" sz="3400" dirty="0">
                <a:latin typeface="Times New Roman" panose="02020603050405020304" pitchFamily="18" charset="0"/>
              </a:rPr>
              <a:t>most successfully   </a:t>
            </a:r>
          </a:p>
          <a:p>
            <a:pPr eaLnBrk="0" hangingPunct="0">
              <a:spcBef>
                <a:spcPct val="50000"/>
              </a:spcBef>
            </a:pPr>
            <a:r>
              <a:rPr lang="en-US" altLang="zh-CN" sz="3400" dirty="0">
                <a:latin typeface="Times New Roman" panose="02020603050405020304" pitchFamily="18" charset="0"/>
              </a:rPr>
              <a:t>B. the more successfully</a:t>
            </a:r>
          </a:p>
          <a:p>
            <a:pPr eaLnBrk="0" hangingPunct="0">
              <a:spcBef>
                <a:spcPct val="50000"/>
              </a:spcBef>
            </a:pPr>
            <a:r>
              <a:rPr lang="en-US" altLang="zh-CN" sz="3400" dirty="0">
                <a:latin typeface="Times New Roman" panose="02020603050405020304" pitchFamily="18" charset="0"/>
              </a:rPr>
              <a:t>C. very successfully</a:t>
            </a:r>
          </a:p>
          <a:p>
            <a:pPr eaLnBrk="0" hangingPunct="0">
              <a:spcBef>
                <a:spcPct val="50000"/>
              </a:spcBef>
            </a:pPr>
            <a:r>
              <a:rPr lang="en-US" altLang="zh-CN" sz="3400" dirty="0">
                <a:latin typeface="Times New Roman" panose="02020603050405020304" pitchFamily="18" charset="0"/>
              </a:rPr>
              <a:t>D. much more successfully</a:t>
            </a:r>
          </a:p>
        </p:txBody>
      </p:sp>
      <p:sp>
        <p:nvSpPr>
          <p:cNvPr id="4" name="矩形 3">
            <a:extLst>
              <a:ext uri="{FF2B5EF4-FFF2-40B4-BE49-F238E27FC236}">
                <a16:creationId xmlns:a16="http://schemas.microsoft.com/office/drawing/2014/main" id="{4463E4D3-DD24-4620-BFE7-6F5B2DAC5CEB}"/>
              </a:ext>
            </a:extLst>
          </p:cNvPr>
          <p:cNvSpPr/>
          <p:nvPr/>
        </p:nvSpPr>
        <p:spPr>
          <a:xfrm>
            <a:off x="467544" y="1052736"/>
            <a:ext cx="498855" cy="615553"/>
          </a:xfrm>
          <a:prstGeom prst="rect">
            <a:avLst/>
          </a:prstGeom>
        </p:spPr>
        <p:txBody>
          <a:bodyPr wrap="none">
            <a:spAutoFit/>
          </a:bodyPr>
          <a:lstStyle/>
          <a:p>
            <a:r>
              <a:rPr lang="en-US" altLang="zh-CN" sz="3400" dirty="0">
                <a:solidFill>
                  <a:srgbClr val="FF0000"/>
                </a:solidFill>
                <a:latin typeface="Times New Roman" panose="02020603050405020304" pitchFamily="18" charset="0"/>
              </a:rPr>
              <a:t>D</a:t>
            </a:r>
            <a:endParaRPr lang="zh-CN" altLang="en-US" sz="3400" dirty="0">
              <a:solidFill>
                <a:srgbClr val="FF0000"/>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57345">
            <a:extLst>
              <a:ext uri="{FF2B5EF4-FFF2-40B4-BE49-F238E27FC236}">
                <a16:creationId xmlns:a16="http://schemas.microsoft.com/office/drawing/2014/main" id="{68A212C6-FDBD-49B6-91DF-F74CE657A7DF}"/>
              </a:ext>
            </a:extLst>
          </p:cNvPr>
          <p:cNvSpPr txBox="1">
            <a:spLocks noChangeArrowheads="1"/>
          </p:cNvSpPr>
          <p:nvPr/>
        </p:nvSpPr>
        <p:spPr bwMode="auto">
          <a:xfrm>
            <a:off x="880541" y="886356"/>
            <a:ext cx="7795915" cy="506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50000"/>
              </a:spcBef>
            </a:pPr>
            <a:r>
              <a:rPr lang="en-US" altLang="zh-CN" sz="3400" dirty="0">
                <a:latin typeface="Times New Roman" panose="02020603050405020304" pitchFamily="18" charset="0"/>
              </a:rPr>
              <a:t>3. She is very good at painting. She can paint ___ her teachers.</a:t>
            </a:r>
          </a:p>
          <a:p>
            <a:pPr eaLnBrk="0" hangingPunct="0">
              <a:spcBef>
                <a:spcPct val="50000"/>
              </a:spcBef>
              <a:buFont typeface="Arial" panose="020B0604020202020204" pitchFamily="34" charset="0"/>
              <a:buAutoNum type="alphaUcPeriod"/>
            </a:pPr>
            <a:r>
              <a:rPr lang="en-US" altLang="zh-CN" sz="3400" dirty="0">
                <a:latin typeface="Times New Roman" panose="02020603050405020304" pitchFamily="18" charset="0"/>
              </a:rPr>
              <a:t>as better  as       B. as well as</a:t>
            </a:r>
          </a:p>
          <a:p>
            <a:pPr eaLnBrk="0" hangingPunct="0">
              <a:spcBef>
                <a:spcPct val="50000"/>
              </a:spcBef>
            </a:pPr>
            <a:r>
              <a:rPr lang="en-US" altLang="zh-CN" sz="3400" dirty="0">
                <a:latin typeface="Times New Roman" panose="02020603050405020304" pitchFamily="18" charset="0"/>
              </a:rPr>
              <a:t>C. as good as         D. so well as</a:t>
            </a:r>
          </a:p>
          <a:p>
            <a:pPr eaLnBrk="0" hangingPunct="0">
              <a:spcBef>
                <a:spcPct val="50000"/>
              </a:spcBef>
            </a:pPr>
            <a:r>
              <a:rPr lang="en-US" altLang="zh-CN" sz="3400" dirty="0">
                <a:latin typeface="Times New Roman" panose="02020603050405020304" pitchFamily="18" charset="0"/>
              </a:rPr>
              <a:t>4. This </a:t>
            </a:r>
            <a:r>
              <a:rPr lang="en-US" altLang="zh-CN" sz="3400" dirty="0" err="1">
                <a:latin typeface="Times New Roman" panose="02020603050405020304" pitchFamily="18" charset="0"/>
              </a:rPr>
              <a:t>maths</a:t>
            </a:r>
            <a:r>
              <a:rPr lang="en-US" altLang="zh-CN" sz="3400" dirty="0">
                <a:latin typeface="Times New Roman" panose="02020603050405020304" pitchFamily="18" charset="0"/>
              </a:rPr>
              <a:t> problem is ___ that one.</a:t>
            </a:r>
          </a:p>
          <a:p>
            <a:pPr eaLnBrk="0" hangingPunct="0">
              <a:spcBef>
                <a:spcPct val="50000"/>
              </a:spcBef>
              <a:buFont typeface="Arial" panose="020B0604020202020204" pitchFamily="34" charset="0"/>
              <a:buAutoNum type="alphaUcPeriod"/>
            </a:pPr>
            <a:r>
              <a:rPr lang="en-US" altLang="zh-CN" sz="3400" dirty="0">
                <a:latin typeface="Times New Roman" panose="02020603050405020304" pitchFamily="18" charset="0"/>
              </a:rPr>
              <a:t>not so easy as    B. more easily than</a:t>
            </a:r>
          </a:p>
          <a:p>
            <a:pPr eaLnBrk="0" hangingPunct="0">
              <a:spcBef>
                <a:spcPct val="50000"/>
              </a:spcBef>
            </a:pPr>
            <a:r>
              <a:rPr lang="en-US" altLang="zh-CN" sz="3400" dirty="0">
                <a:latin typeface="Times New Roman" panose="02020603050405020304" pitchFamily="18" charset="0"/>
              </a:rPr>
              <a:t>C. as easier as        D. easy than</a:t>
            </a:r>
          </a:p>
        </p:txBody>
      </p:sp>
      <p:sp>
        <p:nvSpPr>
          <p:cNvPr id="5" name="矩形 4">
            <a:extLst>
              <a:ext uri="{FF2B5EF4-FFF2-40B4-BE49-F238E27FC236}">
                <a16:creationId xmlns:a16="http://schemas.microsoft.com/office/drawing/2014/main" id="{17088330-96A0-433B-BD2F-C50D70E89320}"/>
              </a:ext>
            </a:extLst>
          </p:cNvPr>
          <p:cNvSpPr/>
          <p:nvPr/>
        </p:nvSpPr>
        <p:spPr>
          <a:xfrm>
            <a:off x="349390" y="758160"/>
            <a:ext cx="474810" cy="615553"/>
          </a:xfrm>
          <a:prstGeom prst="rect">
            <a:avLst/>
          </a:prstGeom>
        </p:spPr>
        <p:txBody>
          <a:bodyPr wrap="none">
            <a:spAutoFit/>
          </a:bodyPr>
          <a:lstStyle/>
          <a:p>
            <a:r>
              <a:rPr lang="en-US" altLang="zh-CN" sz="3400" dirty="0">
                <a:solidFill>
                  <a:srgbClr val="FF0000"/>
                </a:solidFill>
                <a:latin typeface="Times New Roman" panose="02020603050405020304" pitchFamily="18" charset="0"/>
              </a:rPr>
              <a:t>B</a:t>
            </a:r>
            <a:endParaRPr lang="zh-CN" altLang="en-US" sz="3400" dirty="0">
              <a:solidFill>
                <a:srgbClr val="FF0000"/>
              </a:solidFill>
            </a:endParaRPr>
          </a:p>
        </p:txBody>
      </p:sp>
      <p:sp>
        <p:nvSpPr>
          <p:cNvPr id="6" name="矩形 5">
            <a:extLst>
              <a:ext uri="{FF2B5EF4-FFF2-40B4-BE49-F238E27FC236}">
                <a16:creationId xmlns:a16="http://schemas.microsoft.com/office/drawing/2014/main" id="{47D272AB-959D-444C-8CC3-654E3A3D07C0}"/>
              </a:ext>
            </a:extLst>
          </p:cNvPr>
          <p:cNvSpPr/>
          <p:nvPr/>
        </p:nvSpPr>
        <p:spPr>
          <a:xfrm>
            <a:off x="323585" y="3789040"/>
            <a:ext cx="474810" cy="615553"/>
          </a:xfrm>
          <a:prstGeom prst="rect">
            <a:avLst/>
          </a:prstGeom>
        </p:spPr>
        <p:txBody>
          <a:bodyPr wrap="square">
            <a:spAutoFit/>
          </a:bodyPr>
          <a:lstStyle/>
          <a:p>
            <a:r>
              <a:rPr lang="en-US" altLang="zh-CN" sz="3400" dirty="0">
                <a:solidFill>
                  <a:srgbClr val="FF0000"/>
                </a:solidFill>
                <a:latin typeface="Times New Roman" panose="02020603050405020304" pitchFamily="18" charset="0"/>
              </a:rPr>
              <a:t>A</a:t>
            </a:r>
            <a:endParaRPr lang="zh-CN" altLang="en-US" sz="3400" dirty="0">
              <a:solidFill>
                <a:srgbClr val="FF0000"/>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05FA199-DF34-4F6A-9587-E0C96BC1EBA1}"/>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8914" name="TextBox 4">
            <a:extLst>
              <a:ext uri="{FF2B5EF4-FFF2-40B4-BE49-F238E27FC236}">
                <a16:creationId xmlns:a16="http://schemas.microsoft.com/office/drawing/2014/main" id="{12C2286B-034D-453C-BAB9-21A0A534D1E3}"/>
              </a:ext>
            </a:extLst>
          </p:cNvPr>
          <p:cNvSpPr txBox="1">
            <a:spLocks noChangeArrowheads="1"/>
          </p:cNvSpPr>
          <p:nvPr/>
        </p:nvSpPr>
        <p:spPr bwMode="auto">
          <a:xfrm>
            <a:off x="2124075" y="3414713"/>
            <a:ext cx="53435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III Post-Learning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标题 32769">
            <a:extLst>
              <a:ext uri="{FF2B5EF4-FFF2-40B4-BE49-F238E27FC236}">
                <a16:creationId xmlns:a16="http://schemas.microsoft.com/office/drawing/2014/main" id="{803CD6FF-7D0E-49C1-ADC9-D79574FF726D}"/>
              </a:ext>
            </a:extLst>
          </p:cNvPr>
          <p:cNvSpPr>
            <a:spLocks noGrp="1" noChangeArrowheads="1"/>
          </p:cNvSpPr>
          <p:nvPr>
            <p:ph type="title"/>
          </p:nvPr>
        </p:nvSpPr>
        <p:spPr>
          <a:xfrm>
            <a:off x="2544763" y="620713"/>
            <a:ext cx="3322637" cy="661987"/>
          </a:xfrm>
        </p:spPr>
        <p:txBody>
          <a:bodyPr>
            <a:spAutoFit/>
          </a:bodyPr>
          <a:lstStyle/>
          <a:p>
            <a:r>
              <a:rPr lang="en-US" altLang="zh-CN" sz="4000" b="1">
                <a:solidFill>
                  <a:srgbClr val="0033CC"/>
                </a:solidFill>
              </a:rPr>
              <a:t>     Summary</a:t>
            </a:r>
            <a:endParaRPr lang="zh-CN" altLang="en-US" sz="4000" b="1">
              <a:solidFill>
                <a:srgbClr val="0033CC"/>
              </a:solidFill>
            </a:endParaRPr>
          </a:p>
        </p:txBody>
      </p:sp>
      <p:sp>
        <p:nvSpPr>
          <p:cNvPr id="32771" name="内容占位符 32770">
            <a:extLst>
              <a:ext uri="{FF2B5EF4-FFF2-40B4-BE49-F238E27FC236}">
                <a16:creationId xmlns:a16="http://schemas.microsoft.com/office/drawing/2014/main" id="{4C153119-4249-4853-A2A0-8F830F664344}"/>
              </a:ext>
            </a:extLst>
          </p:cNvPr>
          <p:cNvSpPr>
            <a:spLocks noGrp="1" noChangeArrowheads="1"/>
          </p:cNvSpPr>
          <p:nvPr>
            <p:ph idx="1"/>
          </p:nvPr>
        </p:nvSpPr>
        <p:spPr>
          <a:xfrm>
            <a:off x="473075" y="2044700"/>
            <a:ext cx="8197850" cy="3527425"/>
          </a:xfrm>
        </p:spPr>
        <p:txBody>
          <a:bodyPr>
            <a:spAutoFit/>
          </a:bodyPr>
          <a:lstStyle/>
          <a:p>
            <a:pPr>
              <a:lnSpc>
                <a:spcPct val="150000"/>
              </a:lnSpc>
              <a:buFont typeface="Wingdings" panose="05000000000000000000" pitchFamily="2" charset="2"/>
              <a:buChar char="u"/>
            </a:pPr>
            <a:r>
              <a:rPr lang="zh-CN" altLang="en-US" sz="3600" b="1"/>
              <a:t>副词的基本形式：（形容词</a:t>
            </a:r>
            <a:r>
              <a:rPr lang="en-US" altLang="zh-CN" sz="3600" b="1"/>
              <a:t>+</a:t>
            </a:r>
            <a:r>
              <a:rPr lang="zh-CN" altLang="en-US" sz="3600" b="1"/>
              <a:t>）</a:t>
            </a:r>
            <a:r>
              <a:rPr lang="en-US" altLang="zh-CN" sz="3600" b="1"/>
              <a:t>ly</a:t>
            </a:r>
            <a:r>
              <a:rPr lang="zh-CN" altLang="en-US" sz="3600" b="1"/>
              <a:t>结尾</a:t>
            </a:r>
          </a:p>
          <a:p>
            <a:pPr>
              <a:lnSpc>
                <a:spcPct val="150000"/>
              </a:lnSpc>
              <a:buFont typeface="Wingdings" panose="05000000000000000000" pitchFamily="2" charset="2"/>
              <a:buChar char="u"/>
            </a:pPr>
            <a:r>
              <a:rPr lang="zh-CN" altLang="en-US" sz="3600" b="1"/>
              <a:t>副词的主要作用：用来修饰动词、形容词、其他副词或整个句子，说明时间、地点、程度、方式等。</a:t>
            </a:r>
          </a:p>
        </p:txBody>
      </p:sp>
      <p:sp>
        <p:nvSpPr>
          <p:cNvPr id="4" name="标题 32769">
            <a:extLst>
              <a:ext uri="{FF2B5EF4-FFF2-40B4-BE49-F238E27FC236}">
                <a16:creationId xmlns:a16="http://schemas.microsoft.com/office/drawing/2014/main" id="{6788BE6C-7EE9-4DED-BD36-272DD8FA780B}"/>
              </a:ext>
            </a:extLst>
          </p:cNvPr>
          <p:cNvSpPr txBox="1">
            <a:spLocks noChangeArrowheads="1"/>
          </p:cNvSpPr>
          <p:nvPr/>
        </p:nvSpPr>
        <p:spPr bwMode="auto">
          <a:xfrm>
            <a:off x="3481388" y="1398588"/>
            <a:ext cx="1450975"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a:buFontTx/>
              <a:buNone/>
              <a:defRPr/>
            </a:pPr>
            <a:r>
              <a:rPr lang="en-US" altLang="zh-CN" sz="4000" b="1" kern="0" dirty="0">
                <a:solidFill>
                  <a:srgbClr val="0033CC"/>
                </a:solidFill>
              </a:rPr>
              <a:t> </a:t>
            </a:r>
            <a:r>
              <a:rPr lang="zh-CN" altLang="en-US" sz="4000" b="1" kern="0" dirty="0">
                <a:solidFill>
                  <a:srgbClr val="0033CC"/>
                </a:solidFill>
              </a:rPr>
              <a:t>副词</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p:cTn id="7" dur="500" fill="hold"/>
                                        <p:tgtEl>
                                          <p:spTgt spid="3277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277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2771">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0" presetClass="entr" presetSubtype="0" fill="hold" nodeType="clickEffect">
                                  <p:stCondLst>
                                    <p:cond delay="0"/>
                                  </p:stCondLst>
                                  <p:childTnLst>
                                    <p:set>
                                      <p:cBhvr>
                                        <p:cTn id="13" dur="1" fill="hold">
                                          <p:stCondLst>
                                            <p:cond delay="0"/>
                                          </p:stCondLst>
                                        </p:cTn>
                                        <p:tgtEl>
                                          <p:spTgt spid="32771">
                                            <p:txEl>
                                              <p:pRg st="1" end="1"/>
                                            </p:txEl>
                                          </p:spTgt>
                                        </p:tgtEl>
                                        <p:attrNameLst>
                                          <p:attrName>style.visibility</p:attrName>
                                        </p:attrNameLst>
                                      </p:cBhvr>
                                      <p:to>
                                        <p:strVal val="visible"/>
                                      </p:to>
                                    </p:set>
                                    <p:animEffect transition="in" filter="wedge">
                                      <p:cBhvr>
                                        <p:cTn id="14" dur="2000"/>
                                        <p:tgtEl>
                                          <p:spTgt spid="327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文本占位符 8193">
            <a:extLst>
              <a:ext uri="{FF2B5EF4-FFF2-40B4-BE49-F238E27FC236}">
                <a16:creationId xmlns:a16="http://schemas.microsoft.com/office/drawing/2014/main" id="{0B1EA614-E2AF-490B-AE63-8E4449E75F08}"/>
              </a:ext>
            </a:extLst>
          </p:cNvPr>
          <p:cNvSpPr>
            <a:spLocks noGrp="1" noChangeArrowheads="1"/>
          </p:cNvSpPr>
          <p:nvPr>
            <p:ph type="body" sz="half" idx="1"/>
          </p:nvPr>
        </p:nvSpPr>
        <p:spPr>
          <a:xfrm>
            <a:off x="395288" y="746125"/>
            <a:ext cx="8424862" cy="954088"/>
          </a:xfrm>
        </p:spPr>
        <p:txBody>
          <a:bodyPr>
            <a:spAutoFit/>
          </a:bodyPr>
          <a:lstStyle/>
          <a:p>
            <a:pPr>
              <a:lnSpc>
                <a:spcPct val="90000"/>
              </a:lnSpc>
              <a:buFont typeface="Arial" panose="020B0604020202020204" pitchFamily="34" charset="0"/>
              <a:buNone/>
            </a:pPr>
            <a:r>
              <a:rPr lang="en-US" altLang="zh-CN" sz="2800"/>
              <a:t>1.</a:t>
            </a:r>
            <a:r>
              <a:rPr lang="zh-CN" altLang="en-US" sz="2800"/>
              <a:t>许多副词是由形容词加-</a:t>
            </a:r>
            <a:r>
              <a:rPr lang="en-US" altLang="zh-CN" sz="2800"/>
              <a:t>ly </a:t>
            </a:r>
            <a:r>
              <a:rPr lang="zh-CN" altLang="en-US" sz="2800"/>
              <a:t>构成的。</a:t>
            </a:r>
            <a:endParaRPr lang="en-US" altLang="zh-CN" sz="2800"/>
          </a:p>
          <a:p>
            <a:pPr>
              <a:lnSpc>
                <a:spcPct val="90000"/>
              </a:lnSpc>
              <a:buFont typeface="Arial" panose="020B0604020202020204" pitchFamily="34" charset="0"/>
              <a:buNone/>
            </a:pPr>
            <a:r>
              <a:rPr lang="zh-CN" altLang="en-US" sz="2800"/>
              <a:t>形容词变副词的一般规律如下表</a:t>
            </a:r>
            <a:r>
              <a:rPr lang="en-US" altLang="zh-CN" sz="2800"/>
              <a:t>:</a:t>
            </a:r>
          </a:p>
        </p:txBody>
      </p:sp>
      <p:graphicFrame>
        <p:nvGraphicFramePr>
          <p:cNvPr id="8195" name="内容占位符 8194">
            <a:extLst>
              <a:ext uri="{FF2B5EF4-FFF2-40B4-BE49-F238E27FC236}">
                <a16:creationId xmlns:a16="http://schemas.microsoft.com/office/drawing/2014/main" id="{027F3637-39CA-40C5-B5BF-593FB87BEA07}"/>
              </a:ext>
            </a:extLst>
          </p:cNvPr>
          <p:cNvGraphicFramePr>
            <a:graphicFrameLocks noGrp="1"/>
          </p:cNvGraphicFramePr>
          <p:nvPr>
            <p:ph sz="half" idx="1"/>
          </p:nvPr>
        </p:nvGraphicFramePr>
        <p:xfrm>
          <a:off x="538163" y="1824038"/>
          <a:ext cx="8137525" cy="4556276"/>
        </p:xfrm>
        <a:graphic>
          <a:graphicData uri="http://schemas.openxmlformats.org/drawingml/2006/table">
            <a:tbl>
              <a:tblPr/>
              <a:tblGrid>
                <a:gridCol w="3745805">
                  <a:extLst>
                    <a:ext uri="{9D8B030D-6E8A-4147-A177-3AD203B41FA5}">
                      <a16:colId xmlns:a16="http://schemas.microsoft.com/office/drawing/2014/main" val="20000"/>
                    </a:ext>
                  </a:extLst>
                </a:gridCol>
                <a:gridCol w="2088258">
                  <a:extLst>
                    <a:ext uri="{9D8B030D-6E8A-4147-A177-3AD203B41FA5}">
                      <a16:colId xmlns:a16="http://schemas.microsoft.com/office/drawing/2014/main" val="20001"/>
                    </a:ext>
                  </a:extLst>
                </a:gridCol>
                <a:gridCol w="2303462">
                  <a:extLst>
                    <a:ext uri="{9D8B030D-6E8A-4147-A177-3AD203B41FA5}">
                      <a16:colId xmlns:a16="http://schemas.microsoft.com/office/drawing/2014/main" val="20002"/>
                    </a:ext>
                  </a:extLst>
                </a:gridCol>
              </a:tblGrid>
              <a:tr h="8958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构成相应副</a:t>
                      </a:r>
                    </a:p>
                    <a:p>
                      <a:pPr marL="0" lvl="0" indent="0">
                        <a:buNone/>
                      </a:pPr>
                      <a:r>
                        <a:rPr lang="zh-CN" altLang="en-US" sz="2400" baseline="0" dirty="0">
                          <a:latin typeface="Times New Roman" panose="02020603050405020304" pitchFamily="18" charset="0"/>
                        </a:rPr>
                        <a:t>词的方法</a:t>
                      </a: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a:latin typeface="Times New Roman" panose="02020603050405020304" pitchFamily="18" charset="0"/>
                        </a:rPr>
                        <a:t>举例</a:t>
                      </a: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958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大多数形容词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在词尾加-</a:t>
                      </a:r>
                      <a:r>
                        <a:rPr lang="en-US" altLang="x-none" sz="2400" baseline="0" dirty="0">
                          <a:latin typeface="Times New Roman" panose="02020603050405020304" pitchFamily="18" charset="0"/>
                        </a:rPr>
                        <a:t>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careful-carefully</a:t>
                      </a:r>
                    </a:p>
                    <a:p>
                      <a:pPr marL="0" lvl="0" indent="0">
                        <a:buNone/>
                      </a:pPr>
                      <a:r>
                        <a:rPr lang="en-US" altLang="x-none" sz="2400" baseline="0" dirty="0">
                          <a:latin typeface="Times New Roman" panose="02020603050405020304" pitchFamily="18" charset="0"/>
                        </a:rPr>
                        <a:t>slow-slowly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958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以辅音字母加-</a:t>
                      </a:r>
                      <a:r>
                        <a:rPr lang="en-US" altLang="x-none" sz="2400" baseline="0" dirty="0">
                          <a:latin typeface="Times New Roman" panose="02020603050405020304" pitchFamily="18" charset="0"/>
                        </a:rPr>
                        <a:t>y</a:t>
                      </a:r>
                      <a:r>
                        <a:rPr lang="zh-CN" altLang="en-US" sz="2400" baseline="0" dirty="0">
                          <a:latin typeface="Times New Roman" panose="02020603050405020304" pitchFamily="18" charset="0"/>
                        </a:rPr>
                        <a:t>结尾的形容词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先将</a:t>
                      </a:r>
                      <a:r>
                        <a:rPr lang="en-US" altLang="x-none" sz="2400" baseline="0" dirty="0">
                          <a:latin typeface="Times New Roman" panose="02020603050405020304" pitchFamily="18" charset="0"/>
                        </a:rPr>
                        <a:t>y</a:t>
                      </a:r>
                      <a:r>
                        <a:rPr lang="zh-CN" altLang="en-US" sz="2400" baseline="0" dirty="0">
                          <a:latin typeface="Times New Roman" panose="02020603050405020304" pitchFamily="18" charset="0"/>
                        </a:rPr>
                        <a:t>改为</a:t>
                      </a:r>
                      <a:r>
                        <a:rPr lang="en-US" altLang="x-none" sz="2400" baseline="0" dirty="0">
                          <a:latin typeface="Times New Roman" panose="02020603050405020304" pitchFamily="18" charset="0"/>
                        </a:rPr>
                        <a:t>i,</a:t>
                      </a:r>
                    </a:p>
                    <a:p>
                      <a:pPr marL="0" lvl="0" indent="0">
                        <a:buNone/>
                      </a:pPr>
                      <a:r>
                        <a:rPr lang="zh-CN" altLang="en-US" sz="2400" baseline="0" dirty="0">
                          <a:latin typeface="Times New Roman" panose="02020603050405020304" pitchFamily="18" charset="0"/>
                        </a:rPr>
                        <a:t>再加-</a:t>
                      </a:r>
                      <a:r>
                        <a:rPr lang="en-US" altLang="x-none" sz="2400" baseline="0" dirty="0">
                          <a:latin typeface="Times New Roman" panose="02020603050405020304" pitchFamily="18" charset="0"/>
                        </a:rPr>
                        <a:t>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heavy-heavily</a:t>
                      </a:r>
                    </a:p>
                    <a:p>
                      <a:pPr marL="0" lvl="0" indent="0">
                        <a:buNone/>
                      </a:pPr>
                      <a:r>
                        <a:rPr lang="en-US" altLang="x-none" sz="2400" baseline="0" dirty="0">
                          <a:latin typeface="Times New Roman" panose="02020603050405020304" pitchFamily="18" charset="0"/>
                        </a:rPr>
                        <a:t>easy-easily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958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绝大多数以-</a:t>
                      </a:r>
                      <a:r>
                        <a:rPr lang="en-US" altLang="x-none" sz="2400" baseline="0" dirty="0">
                          <a:latin typeface="Times New Roman" panose="02020603050405020304" pitchFamily="18" charset="0"/>
                        </a:rPr>
                        <a:t>e</a:t>
                      </a:r>
                      <a:r>
                        <a:rPr lang="zh-CN" altLang="en-US" sz="2400" baseline="0" dirty="0">
                          <a:latin typeface="Times New Roman" panose="02020603050405020304" pitchFamily="18" charset="0"/>
                        </a:rPr>
                        <a:t>结尾的形容词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在词尾加-</a:t>
                      </a:r>
                      <a:r>
                        <a:rPr lang="en-US" altLang="x-none" sz="2400" baseline="0" dirty="0">
                          <a:latin typeface="Times New Roman" panose="02020603050405020304" pitchFamily="18" charset="0"/>
                        </a:rPr>
                        <a:t>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polite-politely</a:t>
                      </a:r>
                    </a:p>
                    <a:p>
                      <a:pPr marL="0" lvl="0" indent="0">
                        <a:buNone/>
                      </a:pPr>
                      <a:r>
                        <a:rPr lang="en-US" altLang="x-none" sz="2400" baseline="0" dirty="0">
                          <a:latin typeface="Times New Roman" panose="02020603050405020304" pitchFamily="18" charset="0"/>
                        </a:rPr>
                        <a:t>wide-widely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1374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少数以-</a:t>
                      </a:r>
                      <a:r>
                        <a:rPr lang="en-US" altLang="x-none" sz="2400" baseline="0" dirty="0">
                          <a:latin typeface="Times New Roman" panose="02020603050405020304" pitchFamily="18" charset="0"/>
                        </a:rPr>
                        <a:t>e</a:t>
                      </a:r>
                      <a:r>
                        <a:rPr lang="zh-CN" altLang="en-US" sz="2400" baseline="0" dirty="0">
                          <a:latin typeface="Times New Roman" panose="02020603050405020304" pitchFamily="18" charset="0"/>
                        </a:rPr>
                        <a:t>结尾的形容词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先去</a:t>
                      </a:r>
                      <a:r>
                        <a:rPr lang="en-US" altLang="x-none" sz="2400" baseline="0" dirty="0">
                          <a:latin typeface="Times New Roman" panose="02020603050405020304" pitchFamily="18" charset="0"/>
                        </a:rPr>
                        <a:t>e</a:t>
                      </a:r>
                      <a:r>
                        <a:rPr lang="zh-CN" altLang="en-US" sz="2400" baseline="0" dirty="0">
                          <a:latin typeface="Times New Roman" panose="02020603050405020304" pitchFamily="18" charset="0"/>
                        </a:rPr>
                        <a:t>再加-</a:t>
                      </a:r>
                      <a:r>
                        <a:rPr lang="en-US" altLang="x-none" sz="2400" baseline="0" dirty="0">
                          <a:latin typeface="Times New Roman" panose="02020603050405020304" pitchFamily="18" charset="0"/>
                        </a:rPr>
                        <a:t>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true-truly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7198">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以-</a:t>
                      </a:r>
                      <a:r>
                        <a:rPr lang="en-US" altLang="x-none" sz="2400" baseline="0" dirty="0">
                          <a:latin typeface="Times New Roman" panose="02020603050405020304" pitchFamily="18" charset="0"/>
                        </a:rPr>
                        <a:t>ll</a:t>
                      </a:r>
                      <a:r>
                        <a:rPr lang="zh-CN" altLang="en-US" sz="2400" baseline="0" dirty="0">
                          <a:latin typeface="Times New Roman" panose="02020603050405020304" pitchFamily="18" charset="0"/>
                        </a:rPr>
                        <a:t>结尾的形容词</a:t>
                      </a:r>
                    </a:p>
                  </a:txBody>
                  <a:tcPr marT="45808" marB="4580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zh-CN" altLang="en-US" sz="2400" baseline="0" dirty="0">
                          <a:latin typeface="Times New Roman" panose="02020603050405020304" pitchFamily="18" charset="0"/>
                        </a:rPr>
                        <a:t>在词尾加-</a:t>
                      </a:r>
                      <a:r>
                        <a:rPr lang="en-US" altLang="x-none" sz="2400" baseline="0" dirty="0">
                          <a:latin typeface="Times New Roman" panose="02020603050405020304" pitchFamily="18" charset="0"/>
                        </a:rPr>
                        <a:t>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x-none" sz="2400" baseline="0" dirty="0">
                          <a:latin typeface="Times New Roman" panose="02020603050405020304" pitchFamily="18" charset="0"/>
                        </a:rPr>
                        <a:t>full-fully</a:t>
                      </a:r>
                      <a:endParaRPr lang="zh-CN" altLang="en-US" sz="2400" baseline="0" dirty="0">
                        <a:latin typeface="Times New Roman" panose="02020603050405020304" pitchFamily="18" charset="0"/>
                      </a:endParaRPr>
                    </a:p>
                  </a:txBody>
                  <a:tcPr marT="45808" marB="4580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2" name="文本框 1">
            <a:extLst>
              <a:ext uri="{FF2B5EF4-FFF2-40B4-BE49-F238E27FC236}">
                <a16:creationId xmlns:a16="http://schemas.microsoft.com/office/drawing/2014/main" id="{072D777E-88F3-4975-AC2D-95C29F034C26}"/>
              </a:ext>
            </a:extLst>
          </p:cNvPr>
          <p:cNvSpPr txBox="1"/>
          <p:nvPr/>
        </p:nvSpPr>
        <p:spPr>
          <a:xfrm>
            <a:off x="2987824" y="116630"/>
            <a:ext cx="3438524" cy="646333"/>
          </a:xfrm>
          <a:prstGeom prst="rect">
            <a:avLst/>
          </a:prstGeom>
          <a:noFill/>
        </p:spPr>
        <p:txBody>
          <a:bodyPr>
            <a:spAutoFit/>
          </a:bodyPr>
          <a:lstStyle/>
          <a:p>
            <a:pPr>
              <a:buFontTx/>
              <a:buNone/>
              <a:defRPr/>
            </a:pPr>
            <a:r>
              <a:rPr lang="zh-CN" altLang="en-US" sz="3600" noProof="1">
                <a:ln w="22225">
                  <a:solidFill>
                    <a:schemeClr val="accent2"/>
                  </a:solidFill>
                  <a:prstDash val="solid"/>
                </a:ln>
                <a:solidFill>
                  <a:srgbClr val="002060"/>
                </a:solidFill>
                <a:latin typeface="Times New Roman" panose="02020603050405020304" pitchFamily="18" charset="0"/>
                <a:cs typeface="+mn-ea"/>
                <a:sym typeface="+mn-ea"/>
              </a:rPr>
              <a:t>副词的构成</a:t>
            </a:r>
            <a:endParaRPr lang="zh-CN" altLang="en-US" sz="3600" noProof="1">
              <a:ln w="22225">
                <a:solidFill>
                  <a:schemeClr val="accent2"/>
                </a:solidFill>
                <a:prstDash val="solid"/>
              </a:ln>
              <a:solidFill>
                <a:srgbClr val="002060"/>
              </a:solidFill>
              <a:latin typeface="Times New Roman" panose="02020603050405020304" pitchFamily="18" charset="0"/>
              <a:sym typeface="+mn-ea"/>
            </a:endParaRP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4" descr="http://picm.photophoto.cn/005/002/006/0020060005.jpg">
            <a:extLst>
              <a:ext uri="{FF2B5EF4-FFF2-40B4-BE49-F238E27FC236}">
                <a16:creationId xmlns:a16="http://schemas.microsoft.com/office/drawing/2014/main" id="{5514606A-4777-4F3A-8837-320416C6AD5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476"/>
          <a:stretch>
            <a:fillRect/>
          </a:stretch>
        </p:blipFill>
        <p:spPr bwMode="auto">
          <a:xfrm>
            <a:off x="7083425" y="5305425"/>
            <a:ext cx="1804988"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组合 16">
            <a:extLst>
              <a:ext uri="{FF2B5EF4-FFF2-40B4-BE49-F238E27FC236}">
                <a16:creationId xmlns:a16="http://schemas.microsoft.com/office/drawing/2014/main" id="{257EA4B3-7DEB-4086-9EC6-38F286FC351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713" y="1770063"/>
            <a:ext cx="8107362" cy="360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2">
            <a:extLst>
              <a:ext uri="{FF2B5EF4-FFF2-40B4-BE49-F238E27FC236}">
                <a16:creationId xmlns:a16="http://schemas.microsoft.com/office/drawing/2014/main" id="{66E1191E-DA31-459B-975A-C18D8ACBF625}"/>
              </a:ext>
            </a:extLst>
          </p:cNvPr>
          <p:cNvSpPr>
            <a:spLocks noGrp="1" noChangeArrowheads="1"/>
          </p:cNvSpPr>
          <p:nvPr>
            <p:ph type="title" idx="4294967295"/>
          </p:nvPr>
        </p:nvSpPr>
        <p:spPr>
          <a:xfrm>
            <a:off x="2843213" y="1760538"/>
            <a:ext cx="3455987" cy="504825"/>
          </a:xfrm>
        </p:spPr>
        <p:txBody>
          <a:bodyPr/>
          <a:lstStyle/>
          <a:p>
            <a:r>
              <a:rPr lang="en-US" altLang="zh-CN" sz="2800" b="1">
                <a:solidFill>
                  <a:srgbClr val="7030A0"/>
                </a:solidFill>
              </a:rPr>
              <a:t>Things to remember</a:t>
            </a:r>
          </a:p>
        </p:txBody>
      </p:sp>
      <p:sp>
        <p:nvSpPr>
          <p:cNvPr id="6148" name="Text Box 3">
            <a:extLst>
              <a:ext uri="{FF2B5EF4-FFF2-40B4-BE49-F238E27FC236}">
                <a16:creationId xmlns:a16="http://schemas.microsoft.com/office/drawing/2014/main" id="{B9D41930-2F32-4246-BCBC-78DFF3480DCF}"/>
              </a:ext>
            </a:extLst>
          </p:cNvPr>
          <p:cNvSpPr txBox="1">
            <a:spLocks noChangeArrowheads="1"/>
          </p:cNvSpPr>
          <p:nvPr/>
        </p:nvSpPr>
        <p:spPr bwMode="auto">
          <a:xfrm>
            <a:off x="582613" y="2476500"/>
            <a:ext cx="8008937"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5000"/>
              </a:lnSpc>
              <a:spcBef>
                <a:spcPct val="15000"/>
              </a:spcBef>
            </a:pPr>
            <a:r>
              <a:rPr lang="en-US" altLang="zh-CN" sz="2800" b="1">
                <a:latin typeface="Times New Roman" panose="02020603050405020304" pitchFamily="18" charset="0"/>
              </a:rPr>
              <a:t>hard, fast, late</a:t>
            </a:r>
          </a:p>
          <a:p>
            <a:pPr>
              <a:lnSpc>
                <a:spcPct val="115000"/>
              </a:lnSpc>
              <a:spcBef>
                <a:spcPct val="15000"/>
              </a:spcBef>
            </a:pPr>
            <a:r>
              <a:rPr lang="en-US" altLang="zh-CN" sz="2800">
                <a:latin typeface="Times New Roman" panose="02020603050405020304" pitchFamily="18" charset="0"/>
              </a:rPr>
              <a:t>These </a:t>
            </a:r>
            <a:r>
              <a:rPr lang="en-US" altLang="zh-CN" sz="2800" b="1">
                <a:latin typeface="Times New Roman" panose="02020603050405020304" pitchFamily="18" charset="0"/>
              </a:rPr>
              <a:t>adverbs </a:t>
            </a:r>
            <a:r>
              <a:rPr lang="en-US" altLang="zh-CN" sz="2800">
                <a:latin typeface="Times New Roman" panose="02020603050405020304" pitchFamily="18" charset="0"/>
              </a:rPr>
              <a:t>have the same form as adjectives. </a:t>
            </a:r>
          </a:p>
          <a:p>
            <a:pPr>
              <a:lnSpc>
                <a:spcPct val="115000"/>
              </a:lnSpc>
              <a:spcBef>
                <a:spcPct val="15000"/>
              </a:spcBef>
            </a:pPr>
            <a:r>
              <a:rPr lang="en-US" altLang="zh-CN" sz="2800">
                <a:latin typeface="Times New Roman" panose="02020603050405020304" pitchFamily="18" charset="0"/>
              </a:rPr>
              <a:t>He is a </a:t>
            </a:r>
            <a:r>
              <a:rPr lang="en-US" altLang="zh-CN" sz="2800" b="1">
                <a:latin typeface="Times New Roman" panose="02020603050405020304" pitchFamily="18" charset="0"/>
              </a:rPr>
              <a:t>hard </a:t>
            </a:r>
            <a:r>
              <a:rPr lang="en-US" altLang="zh-CN" sz="2800">
                <a:latin typeface="Times New Roman" panose="02020603050405020304" pitchFamily="18" charset="0"/>
              </a:rPr>
              <a:t>worker. He works </a:t>
            </a:r>
            <a:r>
              <a:rPr lang="en-US" altLang="zh-CN" sz="2800" b="1">
                <a:latin typeface="Times New Roman" panose="02020603050405020304" pitchFamily="18" charset="0"/>
              </a:rPr>
              <a:t>hard</a:t>
            </a:r>
            <a:r>
              <a:rPr lang="en-US" altLang="zh-CN" sz="2800">
                <a:latin typeface="Times New Roman" panose="02020603050405020304" pitchFamily="18" charset="0"/>
              </a:rPr>
              <a:t>.</a:t>
            </a:r>
          </a:p>
          <a:p>
            <a:pPr>
              <a:lnSpc>
                <a:spcPct val="115000"/>
              </a:lnSpc>
              <a:spcBef>
                <a:spcPct val="15000"/>
              </a:spcBef>
            </a:pPr>
            <a:r>
              <a:rPr lang="en-US" altLang="zh-CN" sz="2800">
                <a:latin typeface="Times New Roman" panose="02020603050405020304" pitchFamily="18" charset="0"/>
              </a:rPr>
              <a:t>She is a </a:t>
            </a:r>
            <a:r>
              <a:rPr lang="en-US" altLang="zh-CN" sz="2800" b="1">
                <a:latin typeface="Times New Roman" panose="02020603050405020304" pitchFamily="18" charset="0"/>
              </a:rPr>
              <a:t>fast</a:t>
            </a:r>
            <a:r>
              <a:rPr lang="en-US" altLang="zh-CN" sz="2800">
                <a:latin typeface="Times New Roman" panose="02020603050405020304" pitchFamily="18" charset="0"/>
              </a:rPr>
              <a:t> runner. She can run </a:t>
            </a:r>
            <a:r>
              <a:rPr lang="en-US" altLang="zh-CN" sz="2800" b="1">
                <a:latin typeface="Times New Roman" panose="02020603050405020304" pitchFamily="18" charset="0"/>
              </a:rPr>
              <a:t>fast</a:t>
            </a:r>
            <a:r>
              <a:rPr lang="en-US" altLang="zh-CN" sz="2800">
                <a:latin typeface="Times New Roman" panose="02020603050405020304" pitchFamily="18" charset="0"/>
              </a:rPr>
              <a:t>.</a:t>
            </a:r>
          </a:p>
          <a:p>
            <a:pPr>
              <a:lnSpc>
                <a:spcPct val="115000"/>
              </a:lnSpc>
              <a:spcBef>
                <a:spcPct val="15000"/>
              </a:spcBef>
            </a:pPr>
            <a:r>
              <a:rPr lang="en-US" altLang="zh-CN" sz="2800">
                <a:latin typeface="Times New Roman" panose="02020603050405020304" pitchFamily="18" charset="0"/>
              </a:rPr>
              <a:t>Do you like </a:t>
            </a:r>
            <a:r>
              <a:rPr lang="en-US" altLang="zh-CN" sz="2800" b="1">
                <a:latin typeface="Times New Roman" panose="02020603050405020304" pitchFamily="18" charset="0"/>
              </a:rPr>
              <a:t>late</a:t>
            </a:r>
            <a:r>
              <a:rPr lang="en-US" altLang="zh-CN" sz="2800">
                <a:latin typeface="Times New Roman" panose="02020603050405020304" pitchFamily="18" charset="0"/>
              </a:rPr>
              <a:t> dinners? No, I do not like to eat </a:t>
            </a:r>
            <a:r>
              <a:rPr lang="en-US" altLang="zh-CN" sz="2800" b="1">
                <a:latin typeface="Times New Roman" panose="02020603050405020304" pitchFamily="18" charset="0"/>
              </a:rPr>
              <a:t>late</a:t>
            </a:r>
            <a:r>
              <a:rPr lang="en-US" altLang="zh-CN" sz="2800">
                <a:latin typeface="Times New Roman" panose="02020603050405020304" pitchFamily="18" charset="0"/>
              </a:rPr>
              <a:t>.</a:t>
            </a:r>
          </a:p>
        </p:txBody>
      </p:sp>
      <p:sp>
        <p:nvSpPr>
          <p:cNvPr id="6" name="矩形 5">
            <a:extLst>
              <a:ext uri="{FF2B5EF4-FFF2-40B4-BE49-F238E27FC236}">
                <a16:creationId xmlns:a16="http://schemas.microsoft.com/office/drawing/2014/main" id="{A45246B4-3EB7-48BC-9E86-E6F46AB25A98}"/>
              </a:ext>
            </a:extLst>
          </p:cNvPr>
          <p:cNvSpPr>
            <a:spLocks noChangeArrowheads="1"/>
          </p:cNvSpPr>
          <p:nvPr/>
        </p:nvSpPr>
        <p:spPr bwMode="auto">
          <a:xfrm>
            <a:off x="582613" y="561975"/>
            <a:ext cx="7904162"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en-US" altLang="zh-CN" sz="2800">
                <a:latin typeface="Times New Roman" panose="02020603050405020304" pitchFamily="18" charset="0"/>
              </a:rPr>
              <a:t>2. </a:t>
            </a:r>
            <a:r>
              <a:rPr lang="zh-CN" altLang="en-US" sz="2800">
                <a:latin typeface="Times New Roman" panose="02020603050405020304" pitchFamily="18" charset="0"/>
              </a:rPr>
              <a:t>有些词既</a:t>
            </a:r>
            <a:r>
              <a:rPr lang="en-US" altLang="zh-CN" sz="3200" b="1">
                <a:solidFill>
                  <a:srgbClr val="C00000"/>
                </a:solidFill>
                <a:latin typeface="Times New Roman" panose="02020603050405020304" pitchFamily="18" charset="0"/>
              </a:rPr>
              <a:t>可以作形容词，也可以作副词</a:t>
            </a:r>
            <a:r>
              <a:rPr lang="zh-CN" altLang="en-US" sz="2400">
                <a:latin typeface="Times New Roman" panose="02020603050405020304" pitchFamily="18" charset="0"/>
              </a:rPr>
              <a:t>。</a:t>
            </a:r>
            <a:r>
              <a:rPr lang="zh-CN" altLang="en-US" sz="2800">
                <a:latin typeface="Times New Roman" panose="02020603050405020304" pitchFamily="18" charset="0"/>
              </a:rPr>
              <a:t>常见的有：</a:t>
            </a:r>
            <a:r>
              <a:rPr lang="en-US" altLang="zh-CN" sz="3200" b="1">
                <a:solidFill>
                  <a:srgbClr val="002060"/>
                </a:solidFill>
                <a:latin typeface="Times New Roman" panose="02020603050405020304" pitchFamily="18" charset="0"/>
              </a:rPr>
              <a:t>early, fast, late, hard, high</a:t>
            </a:r>
            <a:r>
              <a:rPr lang="zh-CN" altLang="en-US" sz="2800">
                <a:latin typeface="Times New Roman" panose="02020603050405020304" pitchFamily="18" charset="0"/>
              </a:rPr>
              <a:t>等。</a:t>
            </a:r>
            <a:endParaRPr lang="zh-CN" altLang="en-US" sz="2400">
              <a:latin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par>
                                <p:cTn id="9" presetID="16" presetClass="entr" presetSubtype="21" fill="hold" grpId="0" nodeType="withEffect">
                                  <p:stCondLst>
                                    <p:cond delay="0"/>
                                  </p:stCondLst>
                                  <p:childTnLst>
                                    <p:set>
                                      <p:cBhvr>
                                        <p:cTn id="10" dur="1" fill="hold">
                                          <p:stCondLst>
                                            <p:cond delay="0"/>
                                          </p:stCondLst>
                                        </p:cTn>
                                        <p:tgtEl>
                                          <p:spTgt spid="6147"/>
                                        </p:tgtEl>
                                        <p:attrNameLst>
                                          <p:attrName>style.visibility</p:attrName>
                                        </p:attrNameLst>
                                      </p:cBhvr>
                                      <p:to>
                                        <p:strVal val="visible"/>
                                      </p:to>
                                    </p:set>
                                    <p:animEffect transition="in" filter="barn(inVertical)">
                                      <p:cBhvr>
                                        <p:cTn id="11" dur="500"/>
                                        <p:tgtEl>
                                          <p:spTgt spid="614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6148"/>
                                        </p:tgtEl>
                                        <p:attrNameLst>
                                          <p:attrName>style.visibility</p:attrName>
                                        </p:attrNameLst>
                                      </p:cBhvr>
                                      <p:to>
                                        <p:strVal val="visible"/>
                                      </p:to>
                                    </p:set>
                                    <p:anim calcmode="lin" valueType="num">
                                      <p:cBhvr additive="base">
                                        <p:cTn id="16" dur="500" fill="hold"/>
                                        <p:tgtEl>
                                          <p:spTgt spid="6148"/>
                                        </p:tgtEl>
                                        <p:attrNameLst>
                                          <p:attrName>ppt_x</p:attrName>
                                        </p:attrNameLst>
                                      </p:cBhvr>
                                      <p:tavLst>
                                        <p:tav tm="0">
                                          <p:val>
                                            <p:strVal val="#ppt_x"/>
                                          </p:val>
                                        </p:tav>
                                        <p:tav tm="100000">
                                          <p:val>
                                            <p:strVal val="#ppt_x"/>
                                          </p:val>
                                        </p:tav>
                                      </p:tavLst>
                                    </p:anim>
                                    <p:anim calcmode="lin" valueType="num">
                                      <p:cBhvr additive="base">
                                        <p:cTn id="17"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3"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组合 16">
            <a:extLst>
              <a:ext uri="{FF2B5EF4-FFF2-40B4-BE49-F238E27FC236}">
                <a16:creationId xmlns:a16="http://schemas.microsoft.com/office/drawing/2014/main" id="{EA63AAE7-D53D-4DD3-B318-D22EA12068C0}"/>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875" y="2047875"/>
            <a:ext cx="8107363" cy="282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2">
            <a:extLst>
              <a:ext uri="{FF2B5EF4-FFF2-40B4-BE49-F238E27FC236}">
                <a16:creationId xmlns:a16="http://schemas.microsoft.com/office/drawing/2014/main" id="{E364960F-185E-416B-BA56-8FFD8D0EF5CF}"/>
              </a:ext>
            </a:extLst>
          </p:cNvPr>
          <p:cNvSpPr>
            <a:spLocks noGrp="1" noChangeArrowheads="1"/>
          </p:cNvSpPr>
          <p:nvPr>
            <p:ph type="title" idx="4294967295"/>
          </p:nvPr>
        </p:nvSpPr>
        <p:spPr>
          <a:xfrm>
            <a:off x="2843213" y="1989138"/>
            <a:ext cx="3455987" cy="504825"/>
          </a:xfrm>
        </p:spPr>
        <p:txBody>
          <a:bodyPr/>
          <a:lstStyle/>
          <a:p>
            <a:r>
              <a:rPr lang="en-US" altLang="zh-CN" sz="2800" b="1">
                <a:solidFill>
                  <a:srgbClr val="7030A0"/>
                </a:solidFill>
              </a:rPr>
              <a:t>Things to remember</a:t>
            </a:r>
          </a:p>
        </p:txBody>
      </p:sp>
      <p:sp>
        <p:nvSpPr>
          <p:cNvPr id="6148" name="Text Box 3">
            <a:extLst>
              <a:ext uri="{FF2B5EF4-FFF2-40B4-BE49-F238E27FC236}">
                <a16:creationId xmlns:a16="http://schemas.microsoft.com/office/drawing/2014/main" id="{143E34AE-87BF-4FE7-8985-ECB2B5B6CA8F}"/>
              </a:ext>
            </a:extLst>
          </p:cNvPr>
          <p:cNvSpPr txBox="1">
            <a:spLocks noChangeArrowheads="1"/>
          </p:cNvSpPr>
          <p:nvPr/>
        </p:nvSpPr>
        <p:spPr bwMode="auto">
          <a:xfrm>
            <a:off x="582613" y="2703513"/>
            <a:ext cx="8008937"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5000"/>
              </a:lnSpc>
              <a:spcBef>
                <a:spcPct val="15000"/>
              </a:spcBef>
            </a:pPr>
            <a:r>
              <a:rPr lang="en-US" altLang="zh-CN" sz="2800" b="1">
                <a:latin typeface="Times New Roman" panose="02020603050405020304" pitchFamily="18" charset="0"/>
              </a:rPr>
              <a:t>good, well</a:t>
            </a:r>
          </a:p>
          <a:p>
            <a:pPr>
              <a:lnSpc>
                <a:spcPct val="115000"/>
              </a:lnSpc>
              <a:spcBef>
                <a:spcPct val="15000"/>
              </a:spcBef>
            </a:pPr>
            <a:r>
              <a:rPr lang="en-US" altLang="zh-CN" sz="2800">
                <a:latin typeface="Times New Roman" panose="02020603050405020304" pitchFamily="18" charset="0"/>
              </a:rPr>
              <a:t>Good is </a:t>
            </a:r>
            <a:r>
              <a:rPr lang="en-US" altLang="zh-CN" sz="2800" b="1">
                <a:latin typeface="Times New Roman" panose="02020603050405020304" pitchFamily="18" charset="0"/>
              </a:rPr>
              <a:t>an adjective</a:t>
            </a:r>
            <a:r>
              <a:rPr lang="en-US" altLang="zh-CN" sz="2800">
                <a:latin typeface="Times New Roman" panose="02020603050405020304" pitchFamily="18" charset="0"/>
              </a:rPr>
              <a:t>; well is </a:t>
            </a:r>
            <a:r>
              <a:rPr lang="en-US" altLang="zh-CN" sz="2800" b="1">
                <a:latin typeface="Times New Roman" panose="02020603050405020304" pitchFamily="18" charset="0"/>
              </a:rPr>
              <a:t>an adverb</a:t>
            </a:r>
            <a:r>
              <a:rPr lang="en-US" altLang="zh-CN" sz="2800">
                <a:latin typeface="Times New Roman" panose="02020603050405020304" pitchFamily="18" charset="0"/>
              </a:rPr>
              <a:t>.</a:t>
            </a:r>
          </a:p>
          <a:p>
            <a:pPr>
              <a:lnSpc>
                <a:spcPct val="115000"/>
              </a:lnSpc>
              <a:spcBef>
                <a:spcPct val="15000"/>
              </a:spcBef>
            </a:pPr>
            <a:r>
              <a:rPr lang="en-US" altLang="zh-CN" sz="2800">
                <a:latin typeface="Times New Roman" panose="02020603050405020304" pitchFamily="18" charset="0"/>
              </a:rPr>
              <a:t>Is she a </a:t>
            </a:r>
            <a:r>
              <a:rPr lang="en-US" altLang="zh-CN" sz="2800" b="1">
                <a:latin typeface="Times New Roman" panose="02020603050405020304" pitchFamily="18" charset="0"/>
              </a:rPr>
              <a:t>good</a:t>
            </a:r>
            <a:r>
              <a:rPr lang="en-US" altLang="zh-CN" sz="2800">
                <a:latin typeface="Times New Roman" panose="02020603050405020304" pitchFamily="18" charset="0"/>
              </a:rPr>
              <a:t> singer? Yes, she sings </a:t>
            </a:r>
            <a:r>
              <a:rPr lang="en-US" altLang="zh-CN" sz="2800" b="1">
                <a:latin typeface="Times New Roman" panose="02020603050405020304" pitchFamily="18" charset="0"/>
              </a:rPr>
              <a:t>well</a:t>
            </a:r>
            <a:r>
              <a:rPr lang="en-US" altLang="zh-CN" sz="2800">
                <a:latin typeface="Times New Roman" panose="02020603050405020304" pitchFamily="18" charset="0"/>
              </a:rPr>
              <a:t>.</a:t>
            </a:r>
          </a:p>
        </p:txBody>
      </p:sp>
      <p:pic>
        <p:nvPicPr>
          <p:cNvPr id="43012" name="Picture 4" descr="http://picm.photophoto.cn/005/002/006/0020060005.jpg">
            <a:extLst>
              <a:ext uri="{FF2B5EF4-FFF2-40B4-BE49-F238E27FC236}">
                <a16:creationId xmlns:a16="http://schemas.microsoft.com/office/drawing/2014/main" id="{1E8C6270-68A9-4881-813E-79FD4AAE3BC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b="5476"/>
          <a:stretch>
            <a:fillRect/>
          </a:stretch>
        </p:blipFill>
        <p:spPr bwMode="auto">
          <a:xfrm>
            <a:off x="6659563" y="4967288"/>
            <a:ext cx="2054225"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a:extLst>
              <a:ext uri="{FF2B5EF4-FFF2-40B4-BE49-F238E27FC236}">
                <a16:creationId xmlns:a16="http://schemas.microsoft.com/office/drawing/2014/main" id="{44B46EE6-119B-4893-A968-B40C46C80A35}"/>
              </a:ext>
            </a:extLst>
          </p:cNvPr>
          <p:cNvSpPr>
            <a:spLocks noChangeArrowheads="1"/>
          </p:cNvSpPr>
          <p:nvPr/>
        </p:nvSpPr>
        <p:spPr bwMode="auto">
          <a:xfrm>
            <a:off x="1303338" y="900113"/>
            <a:ext cx="53562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en-US" altLang="zh-CN" sz="2800">
                <a:latin typeface="Times New Roman" panose="02020603050405020304" pitchFamily="18" charset="0"/>
              </a:rPr>
              <a:t>3. good</a:t>
            </a:r>
            <a:r>
              <a:rPr lang="zh-CN" altLang="en-US" sz="2800">
                <a:latin typeface="Times New Roman" panose="02020603050405020304" pitchFamily="18" charset="0"/>
              </a:rPr>
              <a:t>是</a:t>
            </a:r>
            <a:r>
              <a:rPr lang="en-US" altLang="zh-CN" sz="3200" b="1">
                <a:solidFill>
                  <a:srgbClr val="C00000"/>
                </a:solidFill>
                <a:latin typeface="Times New Roman" panose="02020603050405020304" pitchFamily="18" charset="0"/>
              </a:rPr>
              <a:t>形容词，</a:t>
            </a:r>
            <a:r>
              <a:rPr lang="en-US" altLang="zh-CN" sz="2800">
                <a:latin typeface="Times New Roman" panose="02020603050405020304" pitchFamily="18" charset="0"/>
              </a:rPr>
              <a:t>well</a:t>
            </a:r>
            <a:r>
              <a:rPr lang="zh-CN" altLang="en-US" sz="2800">
                <a:latin typeface="Times New Roman" panose="02020603050405020304" pitchFamily="18" charset="0"/>
              </a:rPr>
              <a:t>是</a:t>
            </a:r>
            <a:r>
              <a:rPr lang="en-US" altLang="zh-CN" sz="3200" b="1">
                <a:solidFill>
                  <a:srgbClr val="C00000"/>
                </a:solidFill>
                <a:latin typeface="Times New Roman" panose="02020603050405020304" pitchFamily="18" charset="0"/>
              </a:rPr>
              <a:t>副词</a:t>
            </a:r>
            <a:r>
              <a:rPr lang="zh-CN" altLang="en-US" sz="2400">
                <a:latin typeface="Times New Roman" panose="02020603050405020304" pitchFamily="18" charset="0"/>
              </a:rPr>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par>
                                <p:cTn id="9" presetID="16" presetClass="entr" presetSubtype="21" fill="hold" grpId="0" nodeType="withEffect">
                                  <p:stCondLst>
                                    <p:cond delay="0"/>
                                  </p:stCondLst>
                                  <p:childTnLst>
                                    <p:set>
                                      <p:cBhvr>
                                        <p:cTn id="10" dur="1" fill="hold">
                                          <p:stCondLst>
                                            <p:cond delay="0"/>
                                          </p:stCondLst>
                                        </p:cTn>
                                        <p:tgtEl>
                                          <p:spTgt spid="6147"/>
                                        </p:tgtEl>
                                        <p:attrNameLst>
                                          <p:attrName>style.visibility</p:attrName>
                                        </p:attrNameLst>
                                      </p:cBhvr>
                                      <p:to>
                                        <p:strVal val="visible"/>
                                      </p:to>
                                    </p:set>
                                    <p:animEffect transition="in" filter="barn(inVertical)">
                                      <p:cBhvr>
                                        <p:cTn id="11" dur="500"/>
                                        <p:tgtEl>
                                          <p:spTgt spid="614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6148"/>
                                        </p:tgtEl>
                                        <p:attrNameLst>
                                          <p:attrName>style.visibility</p:attrName>
                                        </p:attrNameLst>
                                      </p:cBhvr>
                                      <p:to>
                                        <p:strVal val="visible"/>
                                      </p:to>
                                    </p:set>
                                    <p:anim calcmode="lin" valueType="num">
                                      <p:cBhvr additive="base">
                                        <p:cTn id="16" dur="500" fill="hold"/>
                                        <p:tgtEl>
                                          <p:spTgt spid="6148"/>
                                        </p:tgtEl>
                                        <p:attrNameLst>
                                          <p:attrName>ppt_x</p:attrName>
                                        </p:attrNameLst>
                                      </p:cBhvr>
                                      <p:tavLst>
                                        <p:tav tm="0">
                                          <p:val>
                                            <p:strVal val="#ppt_x"/>
                                          </p:val>
                                        </p:tav>
                                        <p:tav tm="100000">
                                          <p:val>
                                            <p:strVal val="#ppt_x"/>
                                          </p:val>
                                        </p:tav>
                                      </p:tavLst>
                                    </p:anim>
                                    <p:anim calcmode="lin" valueType="num">
                                      <p:cBhvr additive="base">
                                        <p:cTn id="17"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3"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24" name="表格 9223">
            <a:extLst>
              <a:ext uri="{FF2B5EF4-FFF2-40B4-BE49-F238E27FC236}">
                <a16:creationId xmlns:a16="http://schemas.microsoft.com/office/drawing/2014/main" id="{D22BCD33-0CAC-45B0-BAFC-8DF35AE75F6F}"/>
              </a:ext>
            </a:extLst>
          </p:cNvPr>
          <p:cNvGraphicFramePr/>
          <p:nvPr/>
        </p:nvGraphicFramePr>
        <p:xfrm>
          <a:off x="250825" y="1916113"/>
          <a:ext cx="8489951" cy="4542948"/>
        </p:xfrm>
        <a:graphic>
          <a:graphicData uri="http://schemas.openxmlformats.org/drawingml/2006/table">
            <a:tbl>
              <a:tblPr/>
              <a:tblGrid>
                <a:gridCol w="2592288">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gridCol w="1296144">
                  <a:extLst>
                    <a:ext uri="{9D8B030D-6E8A-4147-A177-3AD203B41FA5}">
                      <a16:colId xmlns:a16="http://schemas.microsoft.com/office/drawing/2014/main" val="20002"/>
                    </a:ext>
                  </a:extLst>
                </a:gridCol>
                <a:gridCol w="1296144">
                  <a:extLst>
                    <a:ext uri="{9D8B030D-6E8A-4147-A177-3AD203B41FA5}">
                      <a16:colId xmlns:a16="http://schemas.microsoft.com/office/drawing/2014/main" val="20003"/>
                    </a:ext>
                  </a:extLst>
                </a:gridCol>
                <a:gridCol w="1793207">
                  <a:extLst>
                    <a:ext uri="{9D8B030D-6E8A-4147-A177-3AD203B41FA5}">
                      <a16:colId xmlns:a16="http://schemas.microsoft.com/office/drawing/2014/main" val="20004"/>
                    </a:ext>
                  </a:extLst>
                </a:gridCol>
              </a:tblGrid>
              <a:tr h="518525">
                <a:tc gridSpan="2">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zh-CN" altLang="en-US" sz="2800" b="1" dirty="0">
                          <a:solidFill>
                            <a:srgbClr val="FFFFFF"/>
                          </a:solidFill>
                          <a:latin typeface="+mn-lt"/>
                        </a:rPr>
                        <a:t>构成方法</a:t>
                      </a:r>
                      <a:endParaRPr lang="en-US" altLang="x-none" sz="2800" b="1" dirty="0">
                        <a:solidFill>
                          <a:srgbClr val="FFFFFF"/>
                        </a:solidFill>
                        <a:latin typeface="+mn-lt"/>
                      </a:endParaRP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12700" cap="flat" cmpd="sng">
                      <a:solidFill>
                        <a:schemeClr val="bg1"/>
                      </a:solidFill>
                      <a:prstDash val="soli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alpha val="100000"/>
                      </a:schemeClr>
                    </a:solidFill>
                  </a:tcPr>
                </a:tc>
                <a:tc hMerge="1">
                  <a:txBody>
                    <a:bodyPr/>
                    <a:lstStyle/>
                    <a:p>
                      <a:endParaRPr lang="zh-CN"/>
                    </a:p>
                  </a:txBody>
                  <a:tcPr marT="45970" marB="45970">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alpha val="100000"/>
                      </a:scheme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zh-CN" altLang="en-US" sz="2800" b="1" dirty="0">
                          <a:solidFill>
                            <a:srgbClr val="FFFFFF"/>
                          </a:solidFill>
                          <a:latin typeface="+mn-lt"/>
                        </a:rPr>
                        <a:t>原级</a:t>
                      </a:r>
                      <a:endParaRPr lang="en-US" altLang="x-none" sz="2800" b="1" dirty="0">
                        <a:solidFill>
                          <a:srgbClr val="FFFFFF"/>
                        </a:solidFill>
                        <a:latin typeface="+mn-lt"/>
                      </a:endParaRP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tc>
                  <a:txBody>
                    <a:bodyPr/>
                    <a:lstStyle/>
                    <a:p>
                      <a:pPr marL="0" lvl="0" indent="0" algn="ctr" eaLnBrk="1" hangingPunct="1">
                        <a:spcBef>
                          <a:spcPct val="0"/>
                        </a:spcBef>
                        <a:buNone/>
                      </a:pPr>
                      <a:r>
                        <a:rPr lang="zh-CN" altLang="en-US" sz="2800" b="1" dirty="0">
                          <a:solidFill>
                            <a:srgbClr val="FFFFFF"/>
                          </a:solidFill>
                          <a:latin typeface="+mn-lt"/>
                        </a:rPr>
                        <a:t>比较级</a:t>
                      </a:r>
                      <a:endParaRPr lang="en-US" altLang="x-none" sz="2800" b="1" dirty="0">
                        <a:solidFill>
                          <a:srgbClr val="FFFFFF"/>
                        </a:solidFill>
                        <a:latin typeface="+mn-lt"/>
                      </a:endParaRP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alpha val="100000"/>
                      </a:scheme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eaLnBrk="1" hangingPunct="1">
                        <a:spcBef>
                          <a:spcPct val="0"/>
                        </a:spcBef>
                        <a:buNone/>
                      </a:pPr>
                      <a:r>
                        <a:rPr lang="zh-CN" altLang="en-US" sz="2800" b="1" dirty="0">
                          <a:solidFill>
                            <a:srgbClr val="FFFFFF"/>
                          </a:solidFill>
                          <a:latin typeface="+mn-lt"/>
                        </a:rPr>
                        <a:t>最高级</a:t>
                      </a:r>
                      <a:endParaRPr lang="en-US" altLang="x-none" sz="2800" b="1" dirty="0">
                        <a:solidFill>
                          <a:srgbClr val="FFFFFF"/>
                        </a:solidFill>
                        <a:latin typeface="+mn-lt"/>
                      </a:endParaRPr>
                    </a:p>
                  </a:txBody>
                  <a:tcPr marT="45958" marB="45958">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chemeClr val="accent2">
                        <a:alpha val="100000"/>
                      </a:schemeClr>
                    </a:solidFill>
                  </a:tcPr>
                </a:tc>
                <a:extLst>
                  <a:ext uri="{0D108BD9-81ED-4DB2-BD59-A6C34878D82A}">
                    <a16:rowId xmlns:a16="http://schemas.microsoft.com/office/drawing/2014/main" val="10000"/>
                  </a:ext>
                </a:extLst>
              </a:tr>
              <a:tr h="1798352">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zh-CN" altLang="en-US" sz="2800" dirty="0">
                          <a:solidFill>
                            <a:srgbClr val="000000"/>
                          </a:solidFill>
                          <a:latin typeface="+mn-lt"/>
                        </a:rPr>
                        <a:t>与形容词同形的副词、不以</a:t>
                      </a:r>
                    </a:p>
                    <a:p>
                      <a:pPr marL="0" lvl="0" indent="0" algn="l" eaLnBrk="1" hangingPunct="1">
                        <a:spcBef>
                          <a:spcPct val="0"/>
                        </a:spcBef>
                        <a:buNone/>
                      </a:pPr>
                      <a:r>
                        <a:rPr lang="en-US" altLang="zh-CN" sz="2800" dirty="0">
                          <a:solidFill>
                            <a:srgbClr val="000000"/>
                          </a:solidFill>
                          <a:latin typeface="+mn-lt"/>
                        </a:rPr>
                        <a:t>⁃</a:t>
                      </a:r>
                      <a:r>
                        <a:rPr lang="en-US" altLang="zh-CN" sz="2800" dirty="0" err="1">
                          <a:solidFill>
                            <a:srgbClr val="000000"/>
                          </a:solidFill>
                          <a:latin typeface="+mn-lt"/>
                        </a:rPr>
                        <a:t>ly</a:t>
                      </a:r>
                      <a:r>
                        <a:rPr lang="zh-CN" altLang="en-US" sz="2800" dirty="0">
                          <a:solidFill>
                            <a:srgbClr val="000000"/>
                          </a:solidFill>
                          <a:latin typeface="+mn-lt"/>
                        </a:rPr>
                        <a:t>结尾的副词</a:t>
                      </a:r>
                      <a:endParaRPr lang="en-US" altLang="x-none" sz="2800" dirty="0">
                        <a:solidFill>
                          <a:srgbClr val="000000"/>
                        </a:solidFill>
                        <a:latin typeface="+mn-lt"/>
                      </a:endParaRP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p>
                      <a:pPr marL="0" lvl="0" indent="0" algn="l" eaLnBrk="1" hangingPunct="1">
                        <a:spcBef>
                          <a:spcPct val="0"/>
                        </a:spcBef>
                        <a:buNone/>
                      </a:pPr>
                      <a:r>
                        <a:rPr lang="zh-CN" altLang="en-US" sz="2800" dirty="0">
                          <a:solidFill>
                            <a:srgbClr val="000000"/>
                          </a:solidFill>
                          <a:latin typeface="+mn-lt"/>
                        </a:rPr>
                        <a:t>在词尾</a:t>
                      </a:r>
                    </a:p>
                    <a:p>
                      <a:pPr marL="0" lvl="0" indent="0" algn="l" eaLnBrk="1" hangingPunct="1">
                        <a:spcBef>
                          <a:spcPct val="0"/>
                        </a:spcBef>
                        <a:buNone/>
                      </a:pPr>
                      <a:r>
                        <a:rPr lang="zh-CN" altLang="en-US" sz="2800" dirty="0">
                          <a:solidFill>
                            <a:srgbClr val="000000"/>
                          </a:solidFill>
                          <a:latin typeface="+mn-lt"/>
                        </a:rPr>
                        <a:t>加</a:t>
                      </a:r>
                      <a:r>
                        <a:rPr lang="en-US" altLang="zh-CN" sz="2800" dirty="0">
                          <a:solidFill>
                            <a:srgbClr val="000000"/>
                          </a:solidFill>
                          <a:latin typeface="+mn-lt"/>
                        </a:rPr>
                        <a:t>⁃</a:t>
                      </a:r>
                      <a:r>
                        <a:rPr lang="en-US" altLang="x-none" sz="2800" dirty="0" err="1">
                          <a:solidFill>
                            <a:srgbClr val="000000"/>
                          </a:solidFill>
                          <a:latin typeface="+mn-lt"/>
                        </a:rPr>
                        <a:t>er</a:t>
                      </a:r>
                      <a:r>
                        <a:rPr lang="en-US" altLang="x-none" sz="2800" dirty="0">
                          <a:solidFill>
                            <a:srgbClr val="000000"/>
                          </a:solidFill>
                          <a:latin typeface="+mn-lt"/>
                        </a:rPr>
                        <a:t>，</a:t>
                      </a:r>
                    </a:p>
                    <a:p>
                      <a:pPr marL="0" lvl="0" indent="0" algn="l" eaLnBrk="1" hangingPunct="1">
                        <a:spcBef>
                          <a:spcPct val="0"/>
                        </a:spcBef>
                        <a:buNone/>
                      </a:pPr>
                      <a:r>
                        <a:rPr lang="en-US" altLang="x-none" sz="2800" dirty="0">
                          <a:solidFill>
                            <a:srgbClr val="000000"/>
                          </a:solidFill>
                          <a:latin typeface="+mn-lt"/>
                        </a:rPr>
                        <a:t>⁃</a:t>
                      </a:r>
                      <a:r>
                        <a:rPr lang="en-US" altLang="x-none" sz="2800" dirty="0" err="1">
                          <a:solidFill>
                            <a:srgbClr val="000000"/>
                          </a:solidFill>
                          <a:latin typeface="+mn-lt"/>
                        </a:rPr>
                        <a:t>est</a:t>
                      </a:r>
                      <a:endParaRPr lang="en-US" altLang="x-none" sz="2800" dirty="0">
                        <a:solidFill>
                          <a:srgbClr val="000000"/>
                        </a:solidFill>
                        <a:latin typeface="+mn-lt"/>
                      </a:endParaRP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en-US" altLang="x-none" sz="2800" dirty="0">
                          <a:solidFill>
                            <a:srgbClr val="000000"/>
                          </a:solidFill>
                          <a:latin typeface="+mn-lt"/>
                        </a:rPr>
                        <a:t>fast</a:t>
                      </a:r>
                    </a:p>
                    <a:p>
                      <a:pPr marL="0" lvl="0" indent="0" algn="l" eaLnBrk="1" hangingPunct="1">
                        <a:spcBef>
                          <a:spcPct val="0"/>
                        </a:spcBef>
                        <a:buNone/>
                      </a:pPr>
                      <a:r>
                        <a:rPr lang="en-US" altLang="x-none" sz="2800" dirty="0">
                          <a:solidFill>
                            <a:srgbClr val="000000"/>
                          </a:solidFill>
                          <a:latin typeface="+mn-lt"/>
                        </a:rPr>
                        <a:t>hard</a:t>
                      </a: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tc>
                  <a:txBody>
                    <a:bodyPr/>
                    <a:lstStyle/>
                    <a:p>
                      <a:pPr marL="0" lvl="0" indent="0" algn="l" eaLnBrk="1" hangingPunct="1">
                        <a:spcBef>
                          <a:spcPct val="0"/>
                        </a:spcBef>
                        <a:buNone/>
                      </a:pPr>
                      <a:r>
                        <a:rPr lang="en-US" altLang="x-none" sz="2800" dirty="0">
                          <a:solidFill>
                            <a:srgbClr val="000000"/>
                          </a:solidFill>
                          <a:latin typeface="+mn-lt"/>
                        </a:rPr>
                        <a:t>faster</a:t>
                      </a:r>
                    </a:p>
                    <a:p>
                      <a:pPr marL="0" lvl="0" indent="0" algn="l" eaLnBrk="1" hangingPunct="1">
                        <a:spcBef>
                          <a:spcPct val="0"/>
                        </a:spcBef>
                        <a:buNone/>
                      </a:pPr>
                      <a:r>
                        <a:rPr lang="en-US" altLang="x-none" sz="2800" dirty="0">
                          <a:solidFill>
                            <a:srgbClr val="000000"/>
                          </a:solidFill>
                          <a:latin typeface="+mn-lt"/>
                        </a:rPr>
                        <a:t>harder</a:t>
                      </a: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en-US" altLang="zh-CN" sz="2800" dirty="0">
                          <a:solidFill>
                            <a:srgbClr val="000000"/>
                          </a:solidFill>
                          <a:latin typeface="+mn-lt"/>
                        </a:rPr>
                        <a:t>(</a:t>
                      </a:r>
                      <a:r>
                        <a:rPr lang="en-US" altLang="x-none" sz="2800" dirty="0">
                          <a:solidFill>
                            <a:srgbClr val="000000"/>
                          </a:solidFill>
                          <a:latin typeface="+mn-lt"/>
                        </a:rPr>
                        <a:t>the)</a:t>
                      </a:r>
                    </a:p>
                    <a:p>
                      <a:pPr marL="0" lvl="0" indent="0" algn="l" eaLnBrk="1" hangingPunct="1">
                        <a:spcBef>
                          <a:spcPct val="0"/>
                        </a:spcBef>
                        <a:buNone/>
                      </a:pPr>
                      <a:r>
                        <a:rPr lang="en-US" altLang="x-none" sz="2800" dirty="0">
                          <a:solidFill>
                            <a:srgbClr val="000000"/>
                          </a:solidFill>
                          <a:latin typeface="+mn-lt"/>
                        </a:rPr>
                        <a:t>fastest</a:t>
                      </a:r>
                    </a:p>
                    <a:p>
                      <a:pPr marL="0" lvl="0" indent="0" algn="l" eaLnBrk="1" hangingPunct="1">
                        <a:spcBef>
                          <a:spcPct val="0"/>
                        </a:spcBef>
                        <a:buNone/>
                      </a:pPr>
                      <a:r>
                        <a:rPr lang="en-US" altLang="x-none" sz="2800" dirty="0">
                          <a:solidFill>
                            <a:srgbClr val="000000"/>
                          </a:solidFill>
                          <a:latin typeface="+mn-lt"/>
                        </a:rPr>
                        <a:t>(the)</a:t>
                      </a:r>
                    </a:p>
                    <a:p>
                      <a:pPr marL="0" lvl="0" indent="0" algn="l" eaLnBrk="1" hangingPunct="1">
                        <a:spcBef>
                          <a:spcPct val="0"/>
                        </a:spcBef>
                        <a:buNone/>
                      </a:pPr>
                      <a:r>
                        <a:rPr lang="en-US" altLang="x-none" sz="2800" dirty="0">
                          <a:solidFill>
                            <a:srgbClr val="000000"/>
                          </a:solidFill>
                          <a:latin typeface="+mn-lt"/>
                        </a:rPr>
                        <a:t>hardest</a:t>
                      </a:r>
                    </a:p>
                  </a:txBody>
                  <a:tcPr marT="45958" marB="45958">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8D0D0">
                        <a:alpha val="100000"/>
                      </a:srgbClr>
                    </a:solidFill>
                  </a:tcPr>
                </a:tc>
                <a:extLst>
                  <a:ext uri="{0D108BD9-81ED-4DB2-BD59-A6C34878D82A}">
                    <a16:rowId xmlns:a16="http://schemas.microsoft.com/office/drawing/2014/main" val="10001"/>
                  </a:ext>
                </a:extLst>
              </a:tr>
              <a:tr h="2224960">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zh-CN" altLang="en-US" sz="2800" dirty="0">
                          <a:solidFill>
                            <a:srgbClr val="000000"/>
                          </a:solidFill>
                          <a:latin typeface="+mn-lt"/>
                        </a:rPr>
                        <a:t>以</a:t>
                      </a:r>
                      <a:r>
                        <a:rPr lang="en-US" altLang="zh-CN" sz="2800" dirty="0">
                          <a:solidFill>
                            <a:srgbClr val="000000"/>
                          </a:solidFill>
                          <a:latin typeface="+mn-lt"/>
                        </a:rPr>
                        <a:t>⁃</a:t>
                      </a:r>
                      <a:r>
                        <a:rPr lang="en-US" altLang="x-none" sz="2800" dirty="0" err="1">
                          <a:solidFill>
                            <a:srgbClr val="000000"/>
                          </a:solidFill>
                          <a:latin typeface="+mn-lt"/>
                        </a:rPr>
                        <a:t>ly</a:t>
                      </a:r>
                      <a:r>
                        <a:rPr lang="zh-CN" altLang="en-US" sz="2800" dirty="0">
                          <a:solidFill>
                            <a:srgbClr val="000000"/>
                          </a:solidFill>
                          <a:latin typeface="+mn-lt"/>
                        </a:rPr>
                        <a:t>结尾的</a:t>
                      </a:r>
                      <a:endParaRPr lang="en-US" altLang="zh-CN" sz="2800" dirty="0">
                        <a:solidFill>
                          <a:srgbClr val="000000"/>
                        </a:solidFill>
                        <a:latin typeface="+mn-lt"/>
                      </a:endParaRPr>
                    </a:p>
                    <a:p>
                      <a:pPr marL="0" lvl="0" indent="0" algn="l" eaLnBrk="1" hangingPunct="1">
                        <a:spcBef>
                          <a:spcPct val="0"/>
                        </a:spcBef>
                        <a:buNone/>
                      </a:pPr>
                      <a:r>
                        <a:rPr lang="zh-CN" altLang="en-US" sz="2800" dirty="0">
                          <a:solidFill>
                            <a:srgbClr val="000000"/>
                          </a:solidFill>
                          <a:latin typeface="+mn-lt"/>
                        </a:rPr>
                        <a:t>副词</a:t>
                      </a:r>
                      <a:endParaRPr lang="en-US" altLang="x-none" sz="2800" dirty="0">
                        <a:solidFill>
                          <a:srgbClr val="000000"/>
                        </a:solidFill>
                        <a:latin typeface="+mn-lt"/>
                      </a:endParaRP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p>
                      <a:pPr marL="0" lvl="0" indent="0" algn="l" eaLnBrk="1" hangingPunct="1">
                        <a:spcBef>
                          <a:spcPct val="0"/>
                        </a:spcBef>
                        <a:buNone/>
                      </a:pPr>
                      <a:r>
                        <a:rPr lang="zh-CN" altLang="en-US" sz="2800" dirty="0">
                          <a:solidFill>
                            <a:srgbClr val="000000"/>
                          </a:solidFill>
                          <a:latin typeface="+mn-lt"/>
                        </a:rPr>
                        <a:t>在其前</a:t>
                      </a:r>
                    </a:p>
                    <a:p>
                      <a:pPr marL="0" lvl="0" indent="0" algn="l" eaLnBrk="1" hangingPunct="1">
                        <a:spcBef>
                          <a:spcPct val="0"/>
                        </a:spcBef>
                        <a:buNone/>
                      </a:pPr>
                      <a:r>
                        <a:rPr lang="zh-CN" altLang="en-US" sz="2800" dirty="0">
                          <a:solidFill>
                            <a:srgbClr val="000000"/>
                          </a:solidFill>
                          <a:latin typeface="+mn-lt"/>
                        </a:rPr>
                        <a:t>面加</a:t>
                      </a:r>
                    </a:p>
                    <a:p>
                      <a:pPr marL="0" lvl="0" indent="0" algn="l" eaLnBrk="1" hangingPunct="1">
                        <a:spcBef>
                          <a:spcPct val="0"/>
                        </a:spcBef>
                        <a:buNone/>
                      </a:pPr>
                      <a:r>
                        <a:rPr lang="en-US" altLang="x-none" sz="2800" dirty="0">
                          <a:solidFill>
                            <a:srgbClr val="000000"/>
                          </a:solidFill>
                          <a:latin typeface="+mn-lt"/>
                        </a:rPr>
                        <a:t>more，</a:t>
                      </a:r>
                    </a:p>
                    <a:p>
                      <a:pPr marL="0" lvl="0" indent="0" algn="l" eaLnBrk="1" hangingPunct="1">
                        <a:spcBef>
                          <a:spcPct val="0"/>
                        </a:spcBef>
                        <a:buNone/>
                      </a:pPr>
                      <a:r>
                        <a:rPr lang="en-US" altLang="x-none" sz="2800" dirty="0">
                          <a:solidFill>
                            <a:srgbClr val="000000"/>
                          </a:solidFill>
                          <a:latin typeface="+mn-lt"/>
                        </a:rPr>
                        <a:t>most</a:t>
                      </a:r>
                    </a:p>
                    <a:p>
                      <a:pPr marL="0" lvl="0" indent="0" algn="l" eaLnBrk="1" hangingPunct="1">
                        <a:spcBef>
                          <a:spcPct val="0"/>
                        </a:spcBef>
                        <a:buNone/>
                      </a:pPr>
                      <a:endParaRPr lang="en-US" altLang="x-none" sz="2800" dirty="0">
                        <a:solidFill>
                          <a:srgbClr val="000000"/>
                        </a:solidFill>
                        <a:latin typeface="+mn-lt"/>
                      </a:endParaRP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en-US" altLang="x-none" sz="2800" dirty="0">
                          <a:solidFill>
                            <a:srgbClr val="000000"/>
                          </a:solidFill>
                          <a:latin typeface="+mn-lt"/>
                        </a:rPr>
                        <a:t>quickly</a:t>
                      </a:r>
                    </a:p>
                  </a:txBody>
                  <a:tcPr marT="45958" marB="45958">
                    <a:lnL w="12700" cap="flat" cmpd="sng">
                      <a:solidFill>
                        <a:schemeClr val="bg1"/>
                      </a:solidFill>
                      <a:prstDash val="solid"/>
                      <a:headEnd type="none" w="med" len="med"/>
                      <a:tailEnd type="none" w="med" len="med"/>
                    </a:lnL>
                    <a:lnR w="12700" cap="flat" cmpd="sng" algn="ctr">
                      <a:solidFill>
                        <a:schemeClr val="bg1"/>
                      </a:solidFill>
                      <a:prstDash val="solid"/>
                      <a:roun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tc>
                  <a:txBody>
                    <a:bodyPr/>
                    <a:lstStyle/>
                    <a:p>
                      <a:pPr marL="0" lvl="0" indent="0" algn="l" eaLnBrk="1" hangingPunct="1">
                        <a:spcBef>
                          <a:spcPct val="0"/>
                        </a:spcBef>
                        <a:buNone/>
                      </a:pPr>
                      <a:r>
                        <a:rPr lang="en-US" altLang="x-none" sz="2800" dirty="0">
                          <a:solidFill>
                            <a:srgbClr val="000000"/>
                          </a:solidFill>
                          <a:latin typeface="+mn-lt"/>
                        </a:rPr>
                        <a:t>More quickly</a:t>
                      </a:r>
                    </a:p>
                  </a:txBody>
                  <a:tcPr marT="45958" marB="45958">
                    <a:lnL w="12700" cap="flat" cmpd="sng" algn="ctr">
                      <a:solidFill>
                        <a:schemeClr val="bg1"/>
                      </a:solidFill>
                      <a:prstDash val="solid"/>
                      <a:round/>
                      <a:headEnd type="none" w="med" len="med"/>
                      <a:tailEnd type="none" w="med" len="med"/>
                    </a:lnL>
                    <a:lnR w="12700" cap="flat" cmpd="sng">
                      <a:solidFill>
                        <a:schemeClr val="bg1"/>
                      </a:solidFill>
                      <a:prstDash val="soli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alpha val="100000"/>
                      </a:srgbClr>
                    </a:solidFill>
                  </a:tcPr>
                </a:tc>
                <a:tc>
                  <a:txBody>
                    <a:bodyPr/>
                    <a:lst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2800" b="0" u="none" kern="1200" baseline="0">
                          <a:solidFill>
                            <a:schemeClr val="tx1"/>
                          </a:solidFill>
                          <a:latin typeface="Calibri" panose="020F050202020403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l" eaLnBrk="1" hangingPunct="1">
                        <a:spcBef>
                          <a:spcPct val="0"/>
                        </a:spcBef>
                        <a:buNone/>
                      </a:pPr>
                      <a:r>
                        <a:rPr lang="en-US" altLang="x-none" sz="2800" dirty="0">
                          <a:solidFill>
                            <a:srgbClr val="000000"/>
                          </a:solidFill>
                          <a:latin typeface="+mn-lt"/>
                        </a:rPr>
                        <a:t>(the) most quickly</a:t>
                      </a:r>
                    </a:p>
                  </a:txBody>
                  <a:tcPr marT="45958" marB="45958">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4E9E9">
                        <a:alpha val="100000"/>
                      </a:srgbClr>
                    </a:solidFill>
                  </a:tcPr>
                </a:tc>
                <a:extLst>
                  <a:ext uri="{0D108BD9-81ED-4DB2-BD59-A6C34878D82A}">
                    <a16:rowId xmlns:a16="http://schemas.microsoft.com/office/drawing/2014/main" val="10002"/>
                  </a:ext>
                </a:extLst>
              </a:tr>
            </a:tbl>
          </a:graphicData>
        </a:graphic>
      </p:graphicFrame>
      <p:sp>
        <p:nvSpPr>
          <p:cNvPr id="3" name="Rectangle 2">
            <a:extLst>
              <a:ext uri="{FF2B5EF4-FFF2-40B4-BE49-F238E27FC236}">
                <a16:creationId xmlns:a16="http://schemas.microsoft.com/office/drawing/2014/main" id="{7CB745DB-832E-4C63-A7FA-D420C4E496BE}"/>
              </a:ext>
            </a:extLst>
          </p:cNvPr>
          <p:cNvSpPr txBox="1">
            <a:spLocks noChangeArrowheads="1"/>
          </p:cNvSpPr>
          <p:nvPr/>
        </p:nvSpPr>
        <p:spPr bwMode="auto">
          <a:xfrm>
            <a:off x="1763713" y="549275"/>
            <a:ext cx="5256212"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a:buFontTx/>
              <a:buNone/>
              <a:defRPr/>
            </a:pPr>
            <a:r>
              <a:rPr lang="zh-CN" altLang="en-US" sz="3200" b="1" kern="0" dirty="0">
                <a:solidFill>
                  <a:srgbClr val="0033CC"/>
                </a:solidFill>
              </a:rPr>
              <a:t>副词比较级和最高级的构成</a:t>
            </a:r>
            <a:endParaRPr lang="en-US" altLang="zh-CN" sz="3200" b="1" kern="0" dirty="0">
              <a:solidFill>
                <a:srgbClr val="0033CC"/>
              </a:solidFill>
            </a:endParaRPr>
          </a:p>
        </p:txBody>
      </p:sp>
      <p:sp>
        <p:nvSpPr>
          <p:cNvPr id="4" name="Rectangle 2">
            <a:extLst>
              <a:ext uri="{FF2B5EF4-FFF2-40B4-BE49-F238E27FC236}">
                <a16:creationId xmlns:a16="http://schemas.microsoft.com/office/drawing/2014/main" id="{53BDA3B9-0FF1-4402-A6F4-3C01FD93910A}"/>
              </a:ext>
            </a:extLst>
          </p:cNvPr>
          <p:cNvSpPr txBox="1">
            <a:spLocks noChangeArrowheads="1"/>
          </p:cNvSpPr>
          <p:nvPr/>
        </p:nvSpPr>
        <p:spPr bwMode="auto">
          <a:xfrm>
            <a:off x="755650" y="1196975"/>
            <a:ext cx="26289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a:buFontTx/>
              <a:buNone/>
              <a:defRPr/>
            </a:pPr>
            <a:r>
              <a:rPr lang="en-US" altLang="zh-CN" sz="3200" b="1" kern="0" dirty="0">
                <a:solidFill>
                  <a:schemeClr val="tx1"/>
                </a:solidFill>
              </a:rPr>
              <a:t>1. </a:t>
            </a:r>
            <a:r>
              <a:rPr lang="zh-CN" altLang="en-US" sz="3200" b="1" kern="0" dirty="0">
                <a:solidFill>
                  <a:schemeClr val="tx1"/>
                </a:solidFill>
              </a:rPr>
              <a:t>规则变化</a:t>
            </a:r>
            <a:endParaRPr lang="en-US" altLang="zh-CN" sz="3200" b="1" kern="0" dirty="0">
              <a:solidFill>
                <a:schemeClr val="tx1"/>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fade">
                                      <p:cBhvr>
                                        <p:cTn id="7" dur="1000"/>
                                        <p:tgtEl>
                                          <p:spTgt spid="9224"/>
                                        </p:tgtEl>
                                      </p:cBhvr>
                                    </p:animEffect>
                                    <p:anim calcmode="lin" valueType="num">
                                      <p:cBhvr>
                                        <p:cTn id="8" dur="1000" fill="hold"/>
                                        <p:tgtEl>
                                          <p:spTgt spid="9224"/>
                                        </p:tgtEl>
                                        <p:attrNameLst>
                                          <p:attrName>ppt_x</p:attrName>
                                        </p:attrNameLst>
                                      </p:cBhvr>
                                      <p:tavLst>
                                        <p:tav tm="0">
                                          <p:val>
                                            <p:strVal val="#ppt_x"/>
                                          </p:val>
                                        </p:tav>
                                        <p:tav tm="100000">
                                          <p:val>
                                            <p:strVal val="#ppt_x"/>
                                          </p:val>
                                        </p:tav>
                                      </p:tavLst>
                                    </p:anim>
                                    <p:anim calcmode="lin" valueType="num">
                                      <p:cBhvr>
                                        <p:cTn id="9" dur="1000" fill="hold"/>
                                        <p:tgtEl>
                                          <p:spTgt spid="9224"/>
                                        </p:tgtEl>
                                        <p:attrNameLst>
                                          <p:attrName>ppt_y</p:attrName>
                                        </p:attrNameLst>
                                      </p:cBhvr>
                                      <p:tavLst>
                                        <p:tav tm="0">
                                          <p:val>
                                            <p:strVal val="#ppt_y+.1"/>
                                          </p:val>
                                        </p:tav>
                                        <p:tav tm="100000">
                                          <p:val>
                                            <p:strVal val="#ppt_y"/>
                                          </p:val>
                                        </p:tav>
                                      </p:tavLst>
                                    </p:anim>
                                  </p:childTnLst>
                                </p:cTn>
                              </p:par>
                              <p:par>
                                <p:cTn id="10" presetID="16" presetClass="entr" presetSubtype="21"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27887D1-DD5F-45DE-9EBB-FEE448AB8BB4}"/>
              </a:ext>
            </a:extLst>
          </p:cNvPr>
          <p:cNvSpPr txBox="1">
            <a:spLocks noChangeArrowheads="1"/>
          </p:cNvSpPr>
          <p:nvPr/>
        </p:nvSpPr>
        <p:spPr bwMode="auto">
          <a:xfrm>
            <a:off x="1763713" y="549275"/>
            <a:ext cx="5256212"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a:buFontTx/>
              <a:buNone/>
              <a:defRPr/>
            </a:pPr>
            <a:r>
              <a:rPr lang="zh-CN" altLang="en-US" sz="3200" b="1" kern="0" dirty="0">
                <a:solidFill>
                  <a:srgbClr val="0033CC"/>
                </a:solidFill>
              </a:rPr>
              <a:t>副词比较级和最高级的构成</a:t>
            </a:r>
            <a:endParaRPr lang="en-US" altLang="zh-CN" sz="3200" b="1" kern="0" dirty="0">
              <a:solidFill>
                <a:srgbClr val="0033CC"/>
              </a:solidFill>
            </a:endParaRPr>
          </a:p>
        </p:txBody>
      </p:sp>
      <p:sp>
        <p:nvSpPr>
          <p:cNvPr id="4" name="Rectangle 2">
            <a:extLst>
              <a:ext uri="{FF2B5EF4-FFF2-40B4-BE49-F238E27FC236}">
                <a16:creationId xmlns:a16="http://schemas.microsoft.com/office/drawing/2014/main" id="{A18C3AAB-4572-4C52-A13B-1727D167BD40}"/>
              </a:ext>
            </a:extLst>
          </p:cNvPr>
          <p:cNvSpPr txBox="1">
            <a:spLocks noChangeArrowheads="1"/>
          </p:cNvSpPr>
          <p:nvPr/>
        </p:nvSpPr>
        <p:spPr bwMode="auto">
          <a:xfrm>
            <a:off x="755650" y="1377950"/>
            <a:ext cx="2879725"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a:buFontTx/>
              <a:buNone/>
              <a:defRPr/>
            </a:pPr>
            <a:r>
              <a:rPr lang="en-US" altLang="zh-CN" sz="3200" b="1" kern="0" dirty="0">
                <a:solidFill>
                  <a:schemeClr val="tx1"/>
                </a:solidFill>
              </a:rPr>
              <a:t>2. </a:t>
            </a:r>
            <a:r>
              <a:rPr lang="zh-CN" altLang="en-US" sz="3200" b="1" kern="0" dirty="0">
                <a:solidFill>
                  <a:schemeClr val="tx1"/>
                </a:solidFill>
              </a:rPr>
              <a:t>不规则变化</a:t>
            </a:r>
            <a:endParaRPr lang="en-US" altLang="zh-CN" sz="3200" b="1" kern="0" dirty="0">
              <a:solidFill>
                <a:schemeClr val="tx1"/>
              </a:solidFill>
            </a:endParaRPr>
          </a:p>
        </p:txBody>
      </p:sp>
      <p:sp>
        <p:nvSpPr>
          <p:cNvPr id="5" name="Rectangle 2">
            <a:extLst>
              <a:ext uri="{FF2B5EF4-FFF2-40B4-BE49-F238E27FC236}">
                <a16:creationId xmlns:a16="http://schemas.microsoft.com/office/drawing/2014/main" id="{2CFEA430-15CC-41D2-873A-1C4DCAB98984}"/>
              </a:ext>
            </a:extLst>
          </p:cNvPr>
          <p:cNvSpPr txBox="1">
            <a:spLocks noChangeArrowheads="1"/>
          </p:cNvSpPr>
          <p:nvPr/>
        </p:nvSpPr>
        <p:spPr bwMode="auto">
          <a:xfrm>
            <a:off x="468313" y="2349500"/>
            <a:ext cx="8064500"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a:lstStyle>
          <a:p>
            <a:pPr marL="360045">
              <a:buFontTx/>
              <a:buNone/>
              <a:defRPr/>
            </a:pPr>
            <a:r>
              <a:rPr lang="en-US" altLang="zh-CN" sz="3200" b="1" kern="0" dirty="0">
                <a:solidFill>
                  <a:schemeClr val="tx1"/>
                </a:solidFill>
              </a:rPr>
              <a:t>well-better-(the) best</a:t>
            </a:r>
          </a:p>
          <a:p>
            <a:pPr marL="360045">
              <a:buFontTx/>
              <a:buNone/>
              <a:defRPr/>
            </a:pPr>
            <a:r>
              <a:rPr lang="en-US" altLang="zh-CN" sz="3200" b="1" kern="0" dirty="0">
                <a:solidFill>
                  <a:schemeClr val="tx1"/>
                </a:solidFill>
              </a:rPr>
              <a:t>badly-worse-(the)worst</a:t>
            </a:r>
          </a:p>
          <a:p>
            <a:pPr marL="360045">
              <a:buFontTx/>
              <a:buNone/>
              <a:defRPr/>
            </a:pPr>
            <a:r>
              <a:rPr lang="en-US" altLang="zh-CN" sz="3200" b="1" kern="0" dirty="0">
                <a:solidFill>
                  <a:schemeClr val="tx1"/>
                </a:solidFill>
              </a:rPr>
              <a:t>much-more-(the) most</a:t>
            </a:r>
          </a:p>
          <a:p>
            <a:pPr marL="360045">
              <a:buFontTx/>
              <a:buNone/>
              <a:defRPr/>
            </a:pPr>
            <a:r>
              <a:rPr lang="en-US" altLang="zh-CN" sz="3200" b="1" kern="0" dirty="0">
                <a:solidFill>
                  <a:schemeClr val="tx1"/>
                </a:solidFill>
              </a:rPr>
              <a:t>little-less-(the) least</a:t>
            </a:r>
          </a:p>
          <a:p>
            <a:pPr marL="360045">
              <a:buFontTx/>
              <a:buNone/>
              <a:defRPr/>
            </a:pPr>
            <a:r>
              <a:rPr lang="en-US" altLang="zh-CN" sz="3200" b="1" kern="0" dirty="0">
                <a:solidFill>
                  <a:schemeClr val="tx1"/>
                </a:solidFill>
              </a:rPr>
              <a:t>far-farther / further-(the) farthest /furthest</a:t>
            </a:r>
            <a:endParaRPr lang="zh-CN" altLang="en-US" sz="3200" b="1" kern="0" dirty="0">
              <a:solidFill>
                <a:schemeClr val="tx1"/>
              </a:solidFill>
            </a:endParaRPr>
          </a:p>
          <a:p>
            <a:pPr marL="360045">
              <a:buFontTx/>
              <a:buNone/>
              <a:defRPr/>
            </a:pPr>
            <a:r>
              <a:rPr lang="zh-CN" altLang="en-US" sz="3200" b="1" kern="0" dirty="0">
                <a:solidFill>
                  <a:srgbClr val="0033CC"/>
                </a:solidFill>
              </a:rPr>
              <a:t>注：副词最高级前面的</a:t>
            </a:r>
            <a:r>
              <a:rPr lang="en-US" altLang="zh-CN" sz="3200" b="1" kern="0" dirty="0">
                <a:solidFill>
                  <a:srgbClr val="0033CC"/>
                </a:solidFill>
              </a:rPr>
              <a:t>the</a:t>
            </a:r>
            <a:r>
              <a:rPr lang="zh-CN" altLang="en-US" sz="3200" b="1" kern="0" dirty="0">
                <a:solidFill>
                  <a:srgbClr val="0033CC"/>
                </a:solidFill>
              </a:rPr>
              <a:t>可以省略。</a:t>
            </a:r>
            <a:endParaRPr lang="en-US" altLang="zh-CN" sz="3200" b="1" kern="0" dirty="0">
              <a:solidFill>
                <a:srgbClr val="0033CC"/>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a:extLst>
              <a:ext uri="{FF2B5EF4-FFF2-40B4-BE49-F238E27FC236}">
                <a16:creationId xmlns:a16="http://schemas.microsoft.com/office/drawing/2014/main" id="{37E7FFC5-5FFF-45D0-A02F-1753EB61FCE9}"/>
              </a:ext>
            </a:extLst>
          </p:cNvPr>
          <p:cNvSpPr>
            <a:spLocks noChangeArrowheads="1"/>
          </p:cNvSpPr>
          <p:nvPr/>
        </p:nvSpPr>
        <p:spPr bwMode="auto">
          <a:xfrm>
            <a:off x="1835150" y="549275"/>
            <a:ext cx="540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solidFill>
                  <a:srgbClr val="0033CC"/>
                </a:solidFill>
              </a:rPr>
              <a:t>副词比较级和最高级的用法</a:t>
            </a:r>
          </a:p>
        </p:txBody>
      </p:sp>
      <p:graphicFrame>
        <p:nvGraphicFramePr>
          <p:cNvPr id="12291" name="Group 3">
            <a:extLst>
              <a:ext uri="{FF2B5EF4-FFF2-40B4-BE49-F238E27FC236}">
                <a16:creationId xmlns:a16="http://schemas.microsoft.com/office/drawing/2014/main" id="{A70715CA-FC46-40A5-ACF6-CDA9F5DE4D09}"/>
              </a:ext>
            </a:extLst>
          </p:cNvPr>
          <p:cNvGraphicFramePr>
            <a:graphicFrameLocks noGrp="1"/>
          </p:cNvGraphicFramePr>
          <p:nvPr>
            <p:ph idx="4294967295"/>
          </p:nvPr>
        </p:nvGraphicFramePr>
        <p:xfrm>
          <a:off x="457200" y="1390650"/>
          <a:ext cx="8229600" cy="4590240"/>
        </p:xfrm>
        <a:graphic>
          <a:graphicData uri="http://schemas.openxmlformats.org/drawingml/2006/table">
            <a:tbl>
              <a:tblPr/>
              <a:tblGrid>
                <a:gridCol w="585788">
                  <a:extLst>
                    <a:ext uri="{9D8B030D-6E8A-4147-A177-3AD203B41FA5}">
                      <a16:colId xmlns:a16="http://schemas.microsoft.com/office/drawing/2014/main" val="20000"/>
                    </a:ext>
                  </a:extLst>
                </a:gridCol>
                <a:gridCol w="2088852">
                  <a:extLst>
                    <a:ext uri="{9D8B030D-6E8A-4147-A177-3AD203B41FA5}">
                      <a16:colId xmlns:a16="http://schemas.microsoft.com/office/drawing/2014/main" val="20001"/>
                    </a:ext>
                  </a:extLst>
                </a:gridCol>
                <a:gridCol w="1440160">
                  <a:extLst>
                    <a:ext uri="{9D8B030D-6E8A-4147-A177-3AD203B41FA5}">
                      <a16:colId xmlns:a16="http://schemas.microsoft.com/office/drawing/2014/main" val="20002"/>
                    </a:ext>
                  </a:extLst>
                </a:gridCol>
                <a:gridCol w="2087563">
                  <a:extLst>
                    <a:ext uri="{9D8B030D-6E8A-4147-A177-3AD203B41FA5}">
                      <a16:colId xmlns:a16="http://schemas.microsoft.com/office/drawing/2014/main" val="20003"/>
                    </a:ext>
                  </a:extLst>
                </a:gridCol>
                <a:gridCol w="2027237">
                  <a:extLst>
                    <a:ext uri="{9D8B030D-6E8A-4147-A177-3AD203B41FA5}">
                      <a16:colId xmlns:a16="http://schemas.microsoft.com/office/drawing/2014/main" val="20004"/>
                    </a:ext>
                  </a:extLst>
                </a:gridCol>
              </a:tblGrid>
              <a:tr h="895951">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等</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级</a:t>
                      </a: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比较程度</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表达方式</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和意义</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例句</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备注</a:t>
                      </a: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93034">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比</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较</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级</a:t>
                      </a: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不同程度</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（两者比较）</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副词比较级</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 than</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a:t>
                      </a: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比</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a:t>
                      </a:r>
                      <a:endPar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He works harder</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than his sister.</a:t>
                      </a:r>
                      <a:endPar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比较级前面可以用</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much, a little, even, still, a lot </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等词修饰。</a:t>
                      </a: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700478">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最</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高</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级</a:t>
                      </a: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不同程度</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（三者或三</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zh-CN" sz="2400" b="0"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者以上比较）</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(the) + </a:t>
                      </a: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最</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高级</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 in (of) ...</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a:t>
                      </a:r>
                      <a:r>
                        <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最</a:t>
                      </a: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a:t>
                      </a:r>
                      <a:endPar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He works (the) </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hardest in his </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en-US"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rPr>
                        <a:t>class.</a:t>
                      </a:r>
                      <a:endParaRPr kumimoji="0" lang="zh-CN" altLang="en-US"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alibri" panose="020F0502020204030204" pitchFamily="34" charset="0"/>
                          <a:ea typeface="宋体" panose="02010600030101010101" pitchFamily="2" charset="-122"/>
                        </a:defRPr>
                      </a:lvl1pPr>
                      <a:lvl2pPr>
                        <a:spcBef>
                          <a:spcPct val="20000"/>
                        </a:spcBef>
                        <a:defRPr sz="2400">
                          <a:solidFill>
                            <a:schemeClr val="tx1"/>
                          </a:solidFill>
                          <a:latin typeface="Calibri" panose="020F0502020204030204" pitchFamily="34" charset="0"/>
                          <a:ea typeface="宋体" panose="02010600030101010101" pitchFamily="2" charset="-122"/>
                        </a:defRPr>
                      </a:lvl2pPr>
                      <a:lvl3pPr>
                        <a:spcBef>
                          <a:spcPct val="20000"/>
                        </a:spcBef>
                        <a:defRPr sz="2000">
                          <a:solidFill>
                            <a:schemeClr val="tx1"/>
                          </a:solidFill>
                          <a:latin typeface="Calibri" panose="020F0502020204030204" pitchFamily="34" charset="0"/>
                          <a:ea typeface="宋体" panose="02010600030101010101" pitchFamily="2" charset="-122"/>
                        </a:defRPr>
                      </a:lvl3pPr>
                      <a:lvl4pPr>
                        <a:spcBef>
                          <a:spcPct val="20000"/>
                        </a:spcBef>
                        <a:defRPr>
                          <a:solidFill>
                            <a:schemeClr val="tx1"/>
                          </a:solidFill>
                          <a:latin typeface="Calibri" panose="020F0502020204030204" pitchFamily="34" charset="0"/>
                          <a:ea typeface="宋体" panose="02010600030101010101" pitchFamily="2" charset="-122"/>
                        </a:defRPr>
                      </a:lvl4pPr>
                      <a:lvl5pPr>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zh-CN" sz="24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738187A-E027-4279-BFFA-24D503721899}"/>
              </a:ext>
            </a:extLst>
          </p:cNvPr>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47106" name="TextBox 4">
            <a:extLst>
              <a:ext uri="{FF2B5EF4-FFF2-40B4-BE49-F238E27FC236}">
                <a16:creationId xmlns:a16="http://schemas.microsoft.com/office/drawing/2014/main" id="{07918A9A-9FE0-4D7B-8B58-062568CC8DBE}"/>
              </a:ext>
            </a:extLst>
          </p:cNvPr>
          <p:cNvSpPr txBox="1">
            <a:spLocks noChangeArrowheads="1"/>
          </p:cNvSpPr>
          <p:nvPr/>
        </p:nvSpPr>
        <p:spPr bwMode="auto">
          <a:xfrm>
            <a:off x="2627313" y="3414713"/>
            <a:ext cx="3770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IV  Review</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a:extLst>
              <a:ext uri="{FF2B5EF4-FFF2-40B4-BE49-F238E27FC236}">
                <a16:creationId xmlns:a16="http://schemas.microsoft.com/office/drawing/2014/main" id="{A42F02CC-C4D3-40A5-A426-BA974A5C6C71}"/>
              </a:ext>
            </a:extLst>
          </p:cNvPr>
          <p:cNvSpPr>
            <a:spLocks noGrp="1" noChangeArrowheads="1"/>
          </p:cNvSpPr>
          <p:nvPr>
            <p:ph idx="1"/>
          </p:nvPr>
        </p:nvSpPr>
        <p:spPr>
          <a:xfrm>
            <a:off x="468313" y="836613"/>
            <a:ext cx="8218487" cy="5400675"/>
          </a:xfrm>
        </p:spPr>
        <p:txBody>
          <a:bodyPr/>
          <a:lstStyle/>
          <a:p>
            <a:pPr>
              <a:lnSpc>
                <a:spcPct val="120000"/>
              </a:lnSpc>
              <a:buFont typeface="Arial" panose="020B0604020202020204" pitchFamily="34" charset="0"/>
              <a:buNone/>
            </a:pPr>
            <a:r>
              <a:rPr lang="zh-CN" altLang="en-US" sz="2800" b="1"/>
              <a:t>一、用括号内所给单词的正确形式填空。（每空限 </a:t>
            </a:r>
            <a:endParaRPr lang="en-US" altLang="zh-CN" sz="2800" b="1"/>
          </a:p>
          <a:p>
            <a:pPr>
              <a:lnSpc>
                <a:spcPct val="120000"/>
              </a:lnSpc>
              <a:buFont typeface="Arial" panose="020B0604020202020204" pitchFamily="34" charset="0"/>
              <a:buNone/>
            </a:pPr>
            <a:r>
              <a:rPr lang="en-US" altLang="zh-CN" sz="2800" b="1"/>
              <a:t>       </a:t>
            </a:r>
            <a:r>
              <a:rPr lang="zh-CN" altLang="en-US" sz="2800" b="1"/>
              <a:t>填一词）</a:t>
            </a:r>
            <a:endParaRPr lang="zh-CN" altLang="en-US" sz="2800"/>
          </a:p>
          <a:p>
            <a:pPr>
              <a:lnSpc>
                <a:spcPct val="120000"/>
              </a:lnSpc>
              <a:buFont typeface="Arial" panose="020B0604020202020204" pitchFamily="34" charset="0"/>
              <a:buNone/>
            </a:pPr>
            <a:r>
              <a:rPr lang="en-US" altLang="zh-CN" sz="2800"/>
              <a:t>1. ________(lucky), he passed the exam at last.</a:t>
            </a:r>
          </a:p>
          <a:p>
            <a:pPr>
              <a:lnSpc>
                <a:spcPct val="120000"/>
              </a:lnSpc>
              <a:buFont typeface="Arial" panose="020B0604020202020204" pitchFamily="34" charset="0"/>
              <a:buNone/>
            </a:pPr>
            <a:r>
              <a:rPr lang="en-US" altLang="zh-CN" sz="2800"/>
              <a:t>2. Of all these pictures, I like this one ________ (well).</a:t>
            </a:r>
          </a:p>
          <a:p>
            <a:pPr>
              <a:lnSpc>
                <a:spcPct val="120000"/>
              </a:lnSpc>
              <a:buFont typeface="Arial" panose="020B0604020202020204" pitchFamily="34" charset="0"/>
              <a:buNone/>
            </a:pPr>
            <a:r>
              <a:rPr lang="en-US" altLang="zh-CN" sz="2800"/>
              <a:t>3. ________(certain), he is a clever and brave man.</a:t>
            </a:r>
          </a:p>
          <a:p>
            <a:pPr>
              <a:lnSpc>
                <a:spcPct val="120000"/>
              </a:lnSpc>
              <a:buFont typeface="Arial" panose="020B0604020202020204" pitchFamily="34" charset="0"/>
              <a:buNone/>
            </a:pPr>
            <a:r>
              <a:rPr lang="en-US" altLang="zh-CN" sz="2800"/>
              <a:t>4. She got to school ________ (early) of the whole class today.</a:t>
            </a:r>
          </a:p>
          <a:p>
            <a:pPr>
              <a:lnSpc>
                <a:spcPct val="120000"/>
              </a:lnSpc>
              <a:buFont typeface="Arial" panose="020B0604020202020204" pitchFamily="34" charset="0"/>
              <a:buNone/>
            </a:pPr>
            <a:r>
              <a:rPr lang="en-US" altLang="zh-CN" sz="2800"/>
              <a:t>5. Who did ________ (badly) in the 100</a:t>
            </a:r>
            <a:r>
              <a:rPr lang="zh-CN" altLang="en-US" sz="2800"/>
              <a:t>-</a:t>
            </a:r>
            <a:r>
              <a:rPr lang="en-US" altLang="zh-CN" sz="2800"/>
              <a:t>metre race, Jim or Peter?</a:t>
            </a:r>
            <a:endParaRPr lang="zh-CN" altLang="en-US" sz="2800"/>
          </a:p>
        </p:txBody>
      </p:sp>
      <p:sp>
        <p:nvSpPr>
          <p:cNvPr id="13315" name="Rectangle 3">
            <a:extLst>
              <a:ext uri="{FF2B5EF4-FFF2-40B4-BE49-F238E27FC236}">
                <a16:creationId xmlns:a16="http://schemas.microsoft.com/office/drawing/2014/main" id="{CCC1D894-FEB0-46CE-A143-5B7DAB9326B4}"/>
              </a:ext>
            </a:extLst>
          </p:cNvPr>
          <p:cNvSpPr>
            <a:spLocks noChangeArrowheads="1"/>
          </p:cNvSpPr>
          <p:nvPr/>
        </p:nvSpPr>
        <p:spPr bwMode="auto">
          <a:xfrm>
            <a:off x="2249488" y="5041900"/>
            <a:ext cx="15128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worse</a:t>
            </a:r>
            <a:endParaRPr lang="zh-CN" altLang="en-US" sz="2800">
              <a:solidFill>
                <a:srgbClr val="FF0000"/>
              </a:solidFill>
              <a:latin typeface="Times New Roman" panose="02020603050405020304" pitchFamily="18" charset="0"/>
            </a:endParaRPr>
          </a:p>
        </p:txBody>
      </p:sp>
      <p:sp>
        <p:nvSpPr>
          <p:cNvPr id="13316" name="Rectangle 4">
            <a:extLst>
              <a:ext uri="{FF2B5EF4-FFF2-40B4-BE49-F238E27FC236}">
                <a16:creationId xmlns:a16="http://schemas.microsoft.com/office/drawing/2014/main" id="{57E615FF-9318-4B56-9B27-94F7DD4A3DCE}"/>
              </a:ext>
            </a:extLst>
          </p:cNvPr>
          <p:cNvSpPr>
            <a:spLocks noChangeArrowheads="1"/>
          </p:cNvSpPr>
          <p:nvPr/>
        </p:nvSpPr>
        <p:spPr bwMode="auto">
          <a:xfrm>
            <a:off x="954088" y="2133600"/>
            <a:ext cx="13001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Luckily</a:t>
            </a:r>
            <a:endParaRPr lang="zh-CN" altLang="en-US" sz="2800">
              <a:solidFill>
                <a:srgbClr val="FF0000"/>
              </a:solidFill>
              <a:latin typeface="Times New Roman" panose="02020603050405020304" pitchFamily="18" charset="0"/>
            </a:endParaRPr>
          </a:p>
        </p:txBody>
      </p:sp>
      <p:sp>
        <p:nvSpPr>
          <p:cNvPr id="13317" name="Rectangle 5">
            <a:extLst>
              <a:ext uri="{FF2B5EF4-FFF2-40B4-BE49-F238E27FC236}">
                <a16:creationId xmlns:a16="http://schemas.microsoft.com/office/drawing/2014/main" id="{0AAF5C87-FA2F-4E73-BD90-6AB350912979}"/>
              </a:ext>
            </a:extLst>
          </p:cNvPr>
          <p:cNvSpPr>
            <a:spLocks noChangeArrowheads="1"/>
          </p:cNvSpPr>
          <p:nvPr/>
        </p:nvSpPr>
        <p:spPr bwMode="auto">
          <a:xfrm>
            <a:off x="5994400" y="2636838"/>
            <a:ext cx="762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best</a:t>
            </a:r>
            <a:endParaRPr lang="zh-CN" altLang="en-US" sz="2800">
              <a:solidFill>
                <a:srgbClr val="FF0000"/>
              </a:solidFill>
              <a:latin typeface="Times New Roman" panose="02020603050405020304" pitchFamily="18" charset="0"/>
            </a:endParaRPr>
          </a:p>
        </p:txBody>
      </p:sp>
      <p:sp>
        <p:nvSpPr>
          <p:cNvPr id="13318" name="Rectangle 6">
            <a:extLst>
              <a:ext uri="{FF2B5EF4-FFF2-40B4-BE49-F238E27FC236}">
                <a16:creationId xmlns:a16="http://schemas.microsoft.com/office/drawing/2014/main" id="{19D5FC82-650D-421C-B91A-6752A5098971}"/>
              </a:ext>
            </a:extLst>
          </p:cNvPr>
          <p:cNvSpPr>
            <a:spLocks noChangeArrowheads="1"/>
          </p:cNvSpPr>
          <p:nvPr/>
        </p:nvSpPr>
        <p:spPr bwMode="auto">
          <a:xfrm>
            <a:off x="954088" y="3213100"/>
            <a:ext cx="1517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Certainly</a:t>
            </a:r>
            <a:endParaRPr lang="zh-CN" altLang="en-US" sz="2800">
              <a:solidFill>
                <a:srgbClr val="FF0000"/>
              </a:solidFill>
              <a:latin typeface="Times New Roman" panose="02020603050405020304" pitchFamily="18" charset="0"/>
            </a:endParaRPr>
          </a:p>
        </p:txBody>
      </p:sp>
      <p:sp>
        <p:nvSpPr>
          <p:cNvPr id="13319" name="Rectangle 7">
            <a:extLst>
              <a:ext uri="{FF2B5EF4-FFF2-40B4-BE49-F238E27FC236}">
                <a16:creationId xmlns:a16="http://schemas.microsoft.com/office/drawing/2014/main" id="{3DED269A-FB4D-4C92-912D-4E372517CFA5}"/>
              </a:ext>
            </a:extLst>
          </p:cNvPr>
          <p:cNvSpPr>
            <a:spLocks noChangeArrowheads="1"/>
          </p:cNvSpPr>
          <p:nvPr/>
        </p:nvSpPr>
        <p:spPr bwMode="auto">
          <a:xfrm>
            <a:off x="3546475" y="3862388"/>
            <a:ext cx="1219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earliest</a:t>
            </a:r>
            <a:endParaRPr lang="zh-CN" altLang="en-US" sz="2800">
              <a:solidFill>
                <a:srgbClr val="FF0000"/>
              </a:solidFill>
              <a:latin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additive="base">
                                        <p:cTn id="7" dur="500" fill="hold"/>
                                        <p:tgtEl>
                                          <p:spTgt spid="13316"/>
                                        </p:tgtEl>
                                        <p:attrNameLst>
                                          <p:attrName>ppt_x</p:attrName>
                                        </p:attrNameLst>
                                      </p:cBhvr>
                                      <p:tavLst>
                                        <p:tav tm="0">
                                          <p:val>
                                            <p:strVal val="#ppt_x"/>
                                          </p:val>
                                        </p:tav>
                                        <p:tav tm="100000">
                                          <p:val>
                                            <p:strVal val="#ppt_x"/>
                                          </p:val>
                                        </p:tav>
                                      </p:tavLst>
                                    </p:anim>
                                    <p:anim calcmode="lin" valueType="num">
                                      <p:cBhvr additive="base">
                                        <p:cTn id="8"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7"/>
                                        </p:tgtEl>
                                        <p:attrNameLst>
                                          <p:attrName>style.visibility</p:attrName>
                                        </p:attrNameLst>
                                      </p:cBhvr>
                                      <p:to>
                                        <p:strVal val="visible"/>
                                      </p:to>
                                    </p:set>
                                    <p:anim calcmode="lin" valueType="num">
                                      <p:cBhvr additive="base">
                                        <p:cTn id="13" dur="500" fill="hold"/>
                                        <p:tgtEl>
                                          <p:spTgt spid="13317"/>
                                        </p:tgtEl>
                                        <p:attrNameLst>
                                          <p:attrName>ppt_x</p:attrName>
                                        </p:attrNameLst>
                                      </p:cBhvr>
                                      <p:tavLst>
                                        <p:tav tm="0">
                                          <p:val>
                                            <p:strVal val="#ppt_x"/>
                                          </p:val>
                                        </p:tav>
                                        <p:tav tm="100000">
                                          <p:val>
                                            <p:strVal val="#ppt_x"/>
                                          </p:val>
                                        </p:tav>
                                      </p:tavLst>
                                    </p:anim>
                                    <p:anim calcmode="lin" valueType="num">
                                      <p:cBhvr additive="base">
                                        <p:cTn id="14" dur="500" fill="hold"/>
                                        <p:tgtEl>
                                          <p:spTgt spid="1331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318"/>
                                        </p:tgtEl>
                                        <p:attrNameLst>
                                          <p:attrName>style.visibility</p:attrName>
                                        </p:attrNameLst>
                                      </p:cBhvr>
                                      <p:to>
                                        <p:strVal val="visible"/>
                                      </p:to>
                                    </p:set>
                                    <p:anim calcmode="lin" valueType="num">
                                      <p:cBhvr additive="base">
                                        <p:cTn id="19" dur="500" fill="hold"/>
                                        <p:tgtEl>
                                          <p:spTgt spid="13318"/>
                                        </p:tgtEl>
                                        <p:attrNameLst>
                                          <p:attrName>ppt_x</p:attrName>
                                        </p:attrNameLst>
                                      </p:cBhvr>
                                      <p:tavLst>
                                        <p:tav tm="0">
                                          <p:val>
                                            <p:strVal val="#ppt_x"/>
                                          </p:val>
                                        </p:tav>
                                        <p:tav tm="100000">
                                          <p:val>
                                            <p:strVal val="#ppt_x"/>
                                          </p:val>
                                        </p:tav>
                                      </p:tavLst>
                                    </p:anim>
                                    <p:anim calcmode="lin" valueType="num">
                                      <p:cBhvr additive="base">
                                        <p:cTn id="20"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319"/>
                                        </p:tgtEl>
                                        <p:attrNameLst>
                                          <p:attrName>style.visibility</p:attrName>
                                        </p:attrNameLst>
                                      </p:cBhvr>
                                      <p:to>
                                        <p:strVal val="visible"/>
                                      </p:to>
                                    </p:set>
                                    <p:anim calcmode="lin" valueType="num">
                                      <p:cBhvr additive="base">
                                        <p:cTn id="25" dur="500" fill="hold"/>
                                        <p:tgtEl>
                                          <p:spTgt spid="13319"/>
                                        </p:tgtEl>
                                        <p:attrNameLst>
                                          <p:attrName>ppt_x</p:attrName>
                                        </p:attrNameLst>
                                      </p:cBhvr>
                                      <p:tavLst>
                                        <p:tav tm="0">
                                          <p:val>
                                            <p:strVal val="#ppt_x"/>
                                          </p:val>
                                        </p:tav>
                                        <p:tav tm="100000">
                                          <p:val>
                                            <p:strVal val="#ppt_x"/>
                                          </p:val>
                                        </p:tav>
                                      </p:tavLst>
                                    </p:anim>
                                    <p:anim calcmode="lin" valueType="num">
                                      <p:cBhvr additive="base">
                                        <p:cTn id="26" dur="500" fill="hold"/>
                                        <p:tgtEl>
                                          <p:spTgt spid="1331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315"/>
                                        </p:tgtEl>
                                        <p:attrNameLst>
                                          <p:attrName>style.visibility</p:attrName>
                                        </p:attrNameLst>
                                      </p:cBhvr>
                                      <p:to>
                                        <p:strVal val="visible"/>
                                      </p:to>
                                    </p:set>
                                    <p:anim calcmode="lin" valueType="num">
                                      <p:cBhvr additive="base">
                                        <p:cTn id="31" dur="500" fill="hold"/>
                                        <p:tgtEl>
                                          <p:spTgt spid="13315"/>
                                        </p:tgtEl>
                                        <p:attrNameLst>
                                          <p:attrName>ppt_x</p:attrName>
                                        </p:attrNameLst>
                                      </p:cBhvr>
                                      <p:tavLst>
                                        <p:tav tm="0">
                                          <p:val>
                                            <p:strVal val="#ppt_x"/>
                                          </p:val>
                                        </p:tav>
                                        <p:tav tm="100000">
                                          <p:val>
                                            <p:strVal val="#ppt_x"/>
                                          </p:val>
                                        </p:tav>
                                      </p:tavLst>
                                    </p:anim>
                                    <p:anim calcmode="lin" valueType="num">
                                      <p:cBhvr additive="base">
                                        <p:cTn id="32" dur="500" fill="hold"/>
                                        <p:tgtEl>
                                          <p:spTgt spid="133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P spid="13317" grpId="0"/>
      <p:bldP spid="13318" grpId="0"/>
      <p:bldP spid="1331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a:extLst>
              <a:ext uri="{FF2B5EF4-FFF2-40B4-BE49-F238E27FC236}">
                <a16:creationId xmlns:a16="http://schemas.microsoft.com/office/drawing/2014/main" id="{28654E1F-866F-444B-9ED3-5AE925ADE123}"/>
              </a:ext>
            </a:extLst>
          </p:cNvPr>
          <p:cNvSpPr>
            <a:spLocks noGrp="1" noChangeArrowheads="1"/>
          </p:cNvSpPr>
          <p:nvPr>
            <p:ph idx="1"/>
          </p:nvPr>
        </p:nvSpPr>
        <p:spPr>
          <a:xfrm>
            <a:off x="457200" y="692150"/>
            <a:ext cx="8291513" cy="5883275"/>
          </a:xfrm>
        </p:spPr>
        <p:txBody>
          <a:bodyPr>
            <a:spAutoFit/>
          </a:bodyPr>
          <a:lstStyle/>
          <a:p>
            <a:pPr>
              <a:lnSpc>
                <a:spcPct val="85000"/>
              </a:lnSpc>
              <a:buFont typeface="Arial" panose="020B0604020202020204" pitchFamily="34" charset="0"/>
              <a:buNone/>
            </a:pPr>
            <a:r>
              <a:rPr lang="zh-CN" altLang="en-US" b="1"/>
              <a:t>二、选择最佳答案填空。</a:t>
            </a:r>
            <a:endParaRPr lang="zh-CN" altLang="en-US"/>
          </a:p>
          <a:p>
            <a:pPr>
              <a:lnSpc>
                <a:spcPct val="85000"/>
              </a:lnSpc>
              <a:buFont typeface="Arial" panose="020B0604020202020204" pitchFamily="34" charset="0"/>
              <a:buNone/>
            </a:pPr>
            <a:r>
              <a:rPr lang="en-US" altLang="zh-CN"/>
              <a:t>(    )1. Li Ming did his homework ____, so he went to bed </a:t>
            </a:r>
          </a:p>
          <a:p>
            <a:pPr>
              <a:lnSpc>
                <a:spcPct val="85000"/>
              </a:lnSpc>
              <a:buFont typeface="Arial" panose="020B0604020202020204" pitchFamily="34" charset="0"/>
              <a:buNone/>
            </a:pPr>
            <a:r>
              <a:rPr lang="en-US" altLang="zh-CN"/>
              <a:t>           late last night.</a:t>
            </a:r>
          </a:p>
          <a:p>
            <a:pPr>
              <a:lnSpc>
                <a:spcPct val="85000"/>
              </a:lnSpc>
              <a:buFont typeface="Arial" panose="020B0604020202020204" pitchFamily="34" charset="0"/>
              <a:buNone/>
            </a:pPr>
            <a:r>
              <a:rPr lang="en-US" altLang="zh-CN"/>
              <a:t>		A. slow 		B. slowly</a:t>
            </a:r>
          </a:p>
          <a:p>
            <a:pPr>
              <a:lnSpc>
                <a:spcPct val="85000"/>
              </a:lnSpc>
              <a:buFont typeface="Arial" panose="020B0604020202020204" pitchFamily="34" charset="0"/>
              <a:buNone/>
            </a:pPr>
            <a:r>
              <a:rPr lang="en-US" altLang="zh-CN"/>
              <a:t>		C. more slowly 	D. most slowly</a:t>
            </a:r>
          </a:p>
          <a:p>
            <a:pPr>
              <a:lnSpc>
                <a:spcPct val="85000"/>
              </a:lnSpc>
              <a:buFont typeface="Arial" panose="020B0604020202020204" pitchFamily="34" charset="0"/>
              <a:buNone/>
            </a:pPr>
            <a:r>
              <a:rPr lang="en-US" altLang="zh-CN"/>
              <a:t>(    )2. Lily always listens to the teacher ____ in class and </a:t>
            </a:r>
          </a:p>
          <a:p>
            <a:pPr>
              <a:lnSpc>
                <a:spcPct val="85000"/>
              </a:lnSpc>
              <a:buFont typeface="Arial" panose="020B0604020202020204" pitchFamily="34" charset="0"/>
              <a:buNone/>
            </a:pPr>
            <a:r>
              <a:rPr lang="en-US" altLang="zh-CN"/>
              <a:t>           gets high marks in exams.</a:t>
            </a:r>
          </a:p>
          <a:p>
            <a:pPr>
              <a:lnSpc>
                <a:spcPct val="85000"/>
              </a:lnSpc>
              <a:buFont typeface="Arial" panose="020B0604020202020204" pitchFamily="34" charset="0"/>
              <a:buNone/>
            </a:pPr>
            <a:r>
              <a:rPr lang="en-US" altLang="zh-CN"/>
              <a:t>		A. careful 		B. carefully</a:t>
            </a:r>
          </a:p>
          <a:p>
            <a:pPr>
              <a:lnSpc>
                <a:spcPct val="85000"/>
              </a:lnSpc>
              <a:buFont typeface="Arial" panose="020B0604020202020204" pitchFamily="34" charset="0"/>
              <a:buNone/>
            </a:pPr>
            <a:r>
              <a:rPr lang="en-US" altLang="zh-CN"/>
              <a:t>		C. more careful 	D. carefulier</a:t>
            </a:r>
          </a:p>
          <a:p>
            <a:pPr>
              <a:lnSpc>
                <a:spcPct val="85000"/>
              </a:lnSpc>
              <a:buFont typeface="Arial" panose="020B0604020202020204" pitchFamily="34" charset="0"/>
              <a:buNone/>
            </a:pPr>
            <a:r>
              <a:rPr lang="en-US" altLang="zh-CN"/>
              <a:t>(    )3. His wife often talks ____ than he does.</a:t>
            </a:r>
          </a:p>
          <a:p>
            <a:pPr>
              <a:lnSpc>
                <a:spcPct val="85000"/>
              </a:lnSpc>
              <a:buFont typeface="Arial" panose="020B0604020202020204" pitchFamily="34" charset="0"/>
              <a:buNone/>
            </a:pPr>
            <a:r>
              <a:rPr lang="en-US" altLang="zh-CN"/>
              <a:t>		A. seriously 		B. seriouslier</a:t>
            </a:r>
          </a:p>
          <a:p>
            <a:pPr>
              <a:lnSpc>
                <a:spcPct val="85000"/>
              </a:lnSpc>
              <a:buFont typeface="Arial" panose="020B0604020202020204" pitchFamily="34" charset="0"/>
              <a:buNone/>
            </a:pPr>
            <a:r>
              <a:rPr lang="en-US" altLang="zh-CN"/>
              <a:t>		C. more seriously 	D. most seriously</a:t>
            </a:r>
          </a:p>
          <a:p>
            <a:pPr>
              <a:lnSpc>
                <a:spcPct val="85000"/>
              </a:lnSpc>
              <a:buFont typeface="Arial" panose="020B0604020202020204" pitchFamily="34" charset="0"/>
              <a:buNone/>
            </a:pPr>
            <a:r>
              <a:rPr lang="en-US" altLang="zh-CN"/>
              <a:t>(    )4. Tim runs ____ of them all.</a:t>
            </a:r>
          </a:p>
          <a:p>
            <a:pPr>
              <a:lnSpc>
                <a:spcPct val="85000"/>
              </a:lnSpc>
              <a:buFont typeface="Arial" panose="020B0604020202020204" pitchFamily="34" charset="0"/>
              <a:buNone/>
            </a:pPr>
            <a:r>
              <a:rPr lang="en-US" altLang="zh-CN"/>
              <a:t>		A. fast         B. faster       C. fastest  D. more faster</a:t>
            </a:r>
            <a:endParaRPr lang="zh-CN" altLang="en-US"/>
          </a:p>
        </p:txBody>
      </p:sp>
      <p:sp>
        <p:nvSpPr>
          <p:cNvPr id="14339" name="Rectangle 3">
            <a:extLst>
              <a:ext uri="{FF2B5EF4-FFF2-40B4-BE49-F238E27FC236}">
                <a16:creationId xmlns:a16="http://schemas.microsoft.com/office/drawing/2014/main" id="{C249755F-C8C0-4BF5-BD94-B3DD869343A3}"/>
              </a:ext>
            </a:extLst>
          </p:cNvPr>
          <p:cNvSpPr>
            <a:spLocks noChangeArrowheads="1"/>
          </p:cNvSpPr>
          <p:nvPr/>
        </p:nvSpPr>
        <p:spPr bwMode="auto">
          <a:xfrm>
            <a:off x="611188" y="5676900"/>
            <a:ext cx="42227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600">
                <a:solidFill>
                  <a:srgbClr val="FF0000"/>
                </a:solidFill>
                <a:latin typeface="Times New Roman" panose="02020603050405020304" pitchFamily="18" charset="0"/>
              </a:rPr>
              <a:t>C</a:t>
            </a:r>
            <a:endParaRPr lang="zh-CN" altLang="en-US" sz="2600">
              <a:solidFill>
                <a:srgbClr val="FF0000"/>
              </a:solidFill>
              <a:latin typeface="Times New Roman" panose="02020603050405020304" pitchFamily="18" charset="0"/>
            </a:endParaRPr>
          </a:p>
        </p:txBody>
      </p:sp>
      <p:sp>
        <p:nvSpPr>
          <p:cNvPr id="14340" name="Rectangle 4">
            <a:extLst>
              <a:ext uri="{FF2B5EF4-FFF2-40B4-BE49-F238E27FC236}">
                <a16:creationId xmlns:a16="http://schemas.microsoft.com/office/drawing/2014/main" id="{5E376C95-0385-4860-A3E6-4A0B78066926}"/>
              </a:ext>
            </a:extLst>
          </p:cNvPr>
          <p:cNvSpPr>
            <a:spLocks noChangeArrowheads="1"/>
          </p:cNvSpPr>
          <p:nvPr/>
        </p:nvSpPr>
        <p:spPr bwMode="auto">
          <a:xfrm>
            <a:off x="611188" y="1076325"/>
            <a:ext cx="404812"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600">
                <a:solidFill>
                  <a:srgbClr val="FF0000"/>
                </a:solidFill>
                <a:latin typeface="Times New Roman" panose="02020603050405020304" pitchFamily="18" charset="0"/>
              </a:rPr>
              <a:t>B</a:t>
            </a:r>
            <a:endParaRPr lang="zh-CN" altLang="en-US" sz="2600">
              <a:solidFill>
                <a:srgbClr val="FF0000"/>
              </a:solidFill>
              <a:latin typeface="Times New Roman" panose="02020603050405020304" pitchFamily="18" charset="0"/>
            </a:endParaRPr>
          </a:p>
        </p:txBody>
      </p:sp>
      <p:sp>
        <p:nvSpPr>
          <p:cNvPr id="14341" name="Rectangle 5">
            <a:extLst>
              <a:ext uri="{FF2B5EF4-FFF2-40B4-BE49-F238E27FC236}">
                <a16:creationId xmlns:a16="http://schemas.microsoft.com/office/drawing/2014/main" id="{D2364D0F-8D66-4AE8-B91A-954B6A226011}"/>
              </a:ext>
            </a:extLst>
          </p:cNvPr>
          <p:cNvSpPr>
            <a:spLocks noChangeArrowheads="1"/>
          </p:cNvSpPr>
          <p:nvPr/>
        </p:nvSpPr>
        <p:spPr bwMode="auto">
          <a:xfrm>
            <a:off x="611188" y="2732088"/>
            <a:ext cx="404812"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600">
                <a:solidFill>
                  <a:srgbClr val="FF0000"/>
                </a:solidFill>
                <a:latin typeface="Times New Roman" panose="02020603050405020304" pitchFamily="18" charset="0"/>
              </a:rPr>
              <a:t>B</a:t>
            </a:r>
            <a:endParaRPr lang="zh-CN" altLang="en-US" sz="2600">
              <a:solidFill>
                <a:srgbClr val="FF0000"/>
              </a:solidFill>
              <a:latin typeface="Times New Roman" panose="02020603050405020304" pitchFamily="18" charset="0"/>
            </a:endParaRPr>
          </a:p>
        </p:txBody>
      </p:sp>
      <p:sp>
        <p:nvSpPr>
          <p:cNvPr id="14342" name="Rectangle 6">
            <a:extLst>
              <a:ext uri="{FF2B5EF4-FFF2-40B4-BE49-F238E27FC236}">
                <a16:creationId xmlns:a16="http://schemas.microsoft.com/office/drawing/2014/main" id="{EC27B5A6-11D1-464B-BEA4-367EBA5CEFE0}"/>
              </a:ext>
            </a:extLst>
          </p:cNvPr>
          <p:cNvSpPr>
            <a:spLocks noChangeArrowheads="1"/>
          </p:cNvSpPr>
          <p:nvPr/>
        </p:nvSpPr>
        <p:spPr bwMode="auto">
          <a:xfrm>
            <a:off x="611188" y="4387850"/>
            <a:ext cx="42227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600">
                <a:solidFill>
                  <a:srgbClr val="FF0000"/>
                </a:solidFill>
                <a:latin typeface="Times New Roman" panose="02020603050405020304" pitchFamily="18" charset="0"/>
              </a:rPr>
              <a:t>C</a:t>
            </a:r>
            <a:endParaRPr lang="zh-CN" altLang="en-US" sz="2600">
              <a:solidFill>
                <a:srgbClr val="FF0000"/>
              </a:solidFill>
              <a:latin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40"/>
                                        </p:tgtEl>
                                        <p:attrNameLst>
                                          <p:attrName>style.visibility</p:attrName>
                                        </p:attrNameLst>
                                      </p:cBhvr>
                                      <p:to>
                                        <p:strVal val="visible"/>
                                      </p:to>
                                    </p:set>
                                    <p:anim calcmode="lin" valueType="num">
                                      <p:cBhvr additive="base">
                                        <p:cTn id="7" dur="500" fill="hold"/>
                                        <p:tgtEl>
                                          <p:spTgt spid="14340"/>
                                        </p:tgtEl>
                                        <p:attrNameLst>
                                          <p:attrName>ppt_x</p:attrName>
                                        </p:attrNameLst>
                                      </p:cBhvr>
                                      <p:tavLst>
                                        <p:tav tm="0">
                                          <p:val>
                                            <p:strVal val="#ppt_x"/>
                                          </p:val>
                                        </p:tav>
                                        <p:tav tm="100000">
                                          <p:val>
                                            <p:strVal val="#ppt_x"/>
                                          </p:val>
                                        </p:tav>
                                      </p:tavLst>
                                    </p:anim>
                                    <p:anim calcmode="lin" valueType="num">
                                      <p:cBhvr additive="base">
                                        <p:cTn id="8"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41"/>
                                        </p:tgtEl>
                                        <p:attrNameLst>
                                          <p:attrName>style.visibility</p:attrName>
                                        </p:attrNameLst>
                                      </p:cBhvr>
                                      <p:to>
                                        <p:strVal val="visible"/>
                                      </p:to>
                                    </p:set>
                                    <p:anim calcmode="lin" valueType="num">
                                      <p:cBhvr additive="base">
                                        <p:cTn id="13" dur="500" fill="hold"/>
                                        <p:tgtEl>
                                          <p:spTgt spid="14341"/>
                                        </p:tgtEl>
                                        <p:attrNameLst>
                                          <p:attrName>ppt_x</p:attrName>
                                        </p:attrNameLst>
                                      </p:cBhvr>
                                      <p:tavLst>
                                        <p:tav tm="0">
                                          <p:val>
                                            <p:strVal val="#ppt_x"/>
                                          </p:val>
                                        </p:tav>
                                        <p:tav tm="100000">
                                          <p:val>
                                            <p:strVal val="#ppt_x"/>
                                          </p:val>
                                        </p:tav>
                                      </p:tavLst>
                                    </p:anim>
                                    <p:anim calcmode="lin" valueType="num">
                                      <p:cBhvr additive="base">
                                        <p:cTn id="14"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342"/>
                                        </p:tgtEl>
                                        <p:attrNameLst>
                                          <p:attrName>style.visibility</p:attrName>
                                        </p:attrNameLst>
                                      </p:cBhvr>
                                      <p:to>
                                        <p:strVal val="visible"/>
                                      </p:to>
                                    </p:set>
                                    <p:anim calcmode="lin" valueType="num">
                                      <p:cBhvr additive="base">
                                        <p:cTn id="19" dur="500" fill="hold"/>
                                        <p:tgtEl>
                                          <p:spTgt spid="14342"/>
                                        </p:tgtEl>
                                        <p:attrNameLst>
                                          <p:attrName>ppt_x</p:attrName>
                                        </p:attrNameLst>
                                      </p:cBhvr>
                                      <p:tavLst>
                                        <p:tav tm="0">
                                          <p:val>
                                            <p:strVal val="#ppt_x"/>
                                          </p:val>
                                        </p:tav>
                                        <p:tav tm="100000">
                                          <p:val>
                                            <p:strVal val="#ppt_x"/>
                                          </p:val>
                                        </p:tav>
                                      </p:tavLst>
                                    </p:anim>
                                    <p:anim calcmode="lin" valueType="num">
                                      <p:cBhvr additive="base">
                                        <p:cTn id="20"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339"/>
                                        </p:tgtEl>
                                        <p:attrNameLst>
                                          <p:attrName>style.visibility</p:attrName>
                                        </p:attrNameLst>
                                      </p:cBhvr>
                                      <p:to>
                                        <p:strVal val="visible"/>
                                      </p:to>
                                    </p:set>
                                    <p:anim calcmode="lin" valueType="num">
                                      <p:cBhvr additive="base">
                                        <p:cTn id="25" dur="500" fill="hold"/>
                                        <p:tgtEl>
                                          <p:spTgt spid="14339"/>
                                        </p:tgtEl>
                                        <p:attrNameLst>
                                          <p:attrName>ppt_x</p:attrName>
                                        </p:attrNameLst>
                                      </p:cBhvr>
                                      <p:tavLst>
                                        <p:tav tm="0">
                                          <p:val>
                                            <p:strVal val="#ppt_x"/>
                                          </p:val>
                                        </p:tav>
                                        <p:tav tm="100000">
                                          <p:val>
                                            <p:strVal val="#ppt_x"/>
                                          </p:val>
                                        </p:tav>
                                      </p:tavLst>
                                    </p:anim>
                                    <p:anim calcmode="lin" valueType="num">
                                      <p:cBhvr additive="base">
                                        <p:cTn id="26"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0"/>
      <p:bldP spid="14341" grpId="0"/>
      <p:bldP spid="1434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a:extLst>
              <a:ext uri="{FF2B5EF4-FFF2-40B4-BE49-F238E27FC236}">
                <a16:creationId xmlns:a16="http://schemas.microsoft.com/office/drawing/2014/main" id="{6B7B5628-5B1B-46C9-A39E-269770734E87}"/>
              </a:ext>
            </a:extLst>
          </p:cNvPr>
          <p:cNvSpPr>
            <a:spLocks noGrp="1" noChangeArrowheads="1"/>
          </p:cNvSpPr>
          <p:nvPr>
            <p:ph idx="1"/>
          </p:nvPr>
        </p:nvSpPr>
        <p:spPr>
          <a:xfrm>
            <a:off x="530225" y="836613"/>
            <a:ext cx="8145463" cy="5400675"/>
          </a:xfrm>
        </p:spPr>
        <p:txBody>
          <a:bodyPr/>
          <a:lstStyle/>
          <a:p>
            <a:pPr>
              <a:lnSpc>
                <a:spcPct val="115000"/>
              </a:lnSpc>
              <a:buFont typeface="Arial" panose="020B0604020202020204" pitchFamily="34" charset="0"/>
              <a:buNone/>
            </a:pPr>
            <a:r>
              <a:rPr lang="zh-CN" altLang="en-US" sz="2800" b="1"/>
              <a:t>三、根据中文意思完成句子。</a:t>
            </a:r>
            <a:endParaRPr lang="zh-CN" altLang="en-US" sz="2800"/>
          </a:p>
          <a:p>
            <a:pPr>
              <a:lnSpc>
                <a:spcPct val="115000"/>
              </a:lnSpc>
              <a:buFont typeface="Arial" panose="020B0604020202020204" pitchFamily="34" charset="0"/>
              <a:buNone/>
            </a:pPr>
            <a:r>
              <a:rPr lang="en-US" altLang="zh-CN" sz="2800"/>
              <a:t>1. </a:t>
            </a:r>
            <a:r>
              <a:rPr lang="zh-CN" altLang="en-US" sz="2800"/>
              <a:t>我认为你应该少说一点多听一点。</a:t>
            </a:r>
          </a:p>
          <a:p>
            <a:pPr>
              <a:lnSpc>
                <a:spcPct val="115000"/>
              </a:lnSpc>
              <a:buFont typeface="Arial" panose="020B0604020202020204" pitchFamily="34" charset="0"/>
              <a:buNone/>
            </a:pPr>
            <a:r>
              <a:rPr lang="en-US" altLang="zh-CN" sz="2800"/>
              <a:t>	I think you should speak ______ and listen ______.</a:t>
            </a:r>
          </a:p>
          <a:p>
            <a:pPr>
              <a:lnSpc>
                <a:spcPct val="115000"/>
              </a:lnSpc>
              <a:buFont typeface="Arial" panose="020B0604020202020204" pitchFamily="34" charset="0"/>
              <a:buNone/>
            </a:pPr>
            <a:r>
              <a:rPr lang="en-US" altLang="zh-CN" sz="2800"/>
              <a:t>2. </a:t>
            </a:r>
            <a:r>
              <a:rPr lang="zh-CN" altLang="en-US" sz="2800"/>
              <a:t>这些女孩子玩得多开心啊！</a:t>
            </a:r>
          </a:p>
          <a:p>
            <a:pPr>
              <a:lnSpc>
                <a:spcPct val="115000"/>
              </a:lnSpc>
              <a:buFont typeface="Arial" panose="020B0604020202020204" pitchFamily="34" charset="0"/>
              <a:buNone/>
            </a:pPr>
            <a:r>
              <a:rPr lang="en-US" altLang="zh-CN" sz="2800"/>
              <a:t>	How ______ the girls are ______!</a:t>
            </a:r>
          </a:p>
          <a:p>
            <a:pPr>
              <a:lnSpc>
                <a:spcPct val="115000"/>
              </a:lnSpc>
              <a:buFont typeface="Arial" panose="020B0604020202020204" pitchFamily="34" charset="0"/>
              <a:buNone/>
            </a:pPr>
            <a:r>
              <a:rPr lang="en-US" altLang="zh-CN" sz="2800"/>
              <a:t>3. </a:t>
            </a:r>
            <a:r>
              <a:rPr lang="zh-CN" altLang="en-US" sz="2800"/>
              <a:t>你下次可以早点来吗？</a:t>
            </a:r>
          </a:p>
          <a:p>
            <a:pPr>
              <a:lnSpc>
                <a:spcPct val="115000"/>
              </a:lnSpc>
              <a:buFont typeface="Arial" panose="020B0604020202020204" pitchFamily="34" charset="0"/>
              <a:buNone/>
            </a:pPr>
            <a:r>
              <a:rPr lang="en-US" altLang="zh-CN" sz="2800"/>
              <a:t>	Can you come ______ next time?</a:t>
            </a:r>
          </a:p>
          <a:p>
            <a:pPr>
              <a:lnSpc>
                <a:spcPct val="115000"/>
              </a:lnSpc>
              <a:buFont typeface="Arial" panose="020B0604020202020204" pitchFamily="34" charset="0"/>
              <a:buNone/>
            </a:pPr>
            <a:r>
              <a:rPr lang="en-US" altLang="zh-CN" sz="2800"/>
              <a:t>4. </a:t>
            </a:r>
            <a:r>
              <a:rPr lang="zh-CN" altLang="en-US" sz="2800"/>
              <a:t>他今天很晚才回到家。</a:t>
            </a:r>
          </a:p>
          <a:p>
            <a:pPr>
              <a:lnSpc>
                <a:spcPct val="115000"/>
              </a:lnSpc>
              <a:buFont typeface="Arial" panose="020B0604020202020204" pitchFamily="34" charset="0"/>
              <a:buNone/>
            </a:pPr>
            <a:r>
              <a:rPr lang="en-US" altLang="zh-CN" sz="2800"/>
              <a:t>	He came home very ______ today.</a:t>
            </a:r>
            <a:endParaRPr lang="zh-CN" altLang="en-US" sz="2800"/>
          </a:p>
        </p:txBody>
      </p:sp>
      <p:sp>
        <p:nvSpPr>
          <p:cNvPr id="15363" name="Rectangle 3">
            <a:extLst>
              <a:ext uri="{FF2B5EF4-FFF2-40B4-BE49-F238E27FC236}">
                <a16:creationId xmlns:a16="http://schemas.microsoft.com/office/drawing/2014/main" id="{AF1FB2F8-C8E4-49A2-8FA0-DB92652E87E4}"/>
              </a:ext>
            </a:extLst>
          </p:cNvPr>
          <p:cNvSpPr>
            <a:spLocks noChangeArrowheads="1"/>
          </p:cNvSpPr>
          <p:nvPr/>
        </p:nvSpPr>
        <p:spPr bwMode="auto">
          <a:xfrm>
            <a:off x="4076700" y="5445125"/>
            <a:ext cx="10715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late</a:t>
            </a:r>
            <a:endParaRPr lang="zh-CN" altLang="en-US" sz="2800">
              <a:solidFill>
                <a:srgbClr val="FF0000"/>
              </a:solidFill>
              <a:latin typeface="Times New Roman" panose="02020603050405020304" pitchFamily="18" charset="0"/>
            </a:endParaRPr>
          </a:p>
        </p:txBody>
      </p:sp>
      <p:sp>
        <p:nvSpPr>
          <p:cNvPr id="15364" name="Rectangle 4">
            <a:extLst>
              <a:ext uri="{FF2B5EF4-FFF2-40B4-BE49-F238E27FC236}">
                <a16:creationId xmlns:a16="http://schemas.microsoft.com/office/drawing/2014/main" id="{66FC59A4-934A-4119-887B-3D8A3B0F0428}"/>
              </a:ext>
            </a:extLst>
          </p:cNvPr>
          <p:cNvSpPr>
            <a:spLocks noChangeArrowheads="1"/>
          </p:cNvSpPr>
          <p:nvPr/>
        </p:nvSpPr>
        <p:spPr bwMode="auto">
          <a:xfrm>
            <a:off x="4498975" y="1989138"/>
            <a:ext cx="39608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less                       more</a:t>
            </a:r>
            <a:endParaRPr lang="zh-CN" altLang="en-US" sz="2800">
              <a:solidFill>
                <a:srgbClr val="FF0000"/>
              </a:solidFill>
              <a:latin typeface="Times New Roman" panose="02020603050405020304" pitchFamily="18" charset="0"/>
            </a:endParaRPr>
          </a:p>
        </p:txBody>
      </p:sp>
      <p:sp>
        <p:nvSpPr>
          <p:cNvPr id="15365" name="Rectangle 5">
            <a:extLst>
              <a:ext uri="{FF2B5EF4-FFF2-40B4-BE49-F238E27FC236}">
                <a16:creationId xmlns:a16="http://schemas.microsoft.com/office/drawing/2014/main" id="{3B239647-F9E7-45F8-8F89-32295B3D3A61}"/>
              </a:ext>
            </a:extLst>
          </p:cNvPr>
          <p:cNvSpPr>
            <a:spLocks noChangeArrowheads="1"/>
          </p:cNvSpPr>
          <p:nvPr/>
        </p:nvSpPr>
        <p:spPr bwMode="auto">
          <a:xfrm>
            <a:off x="1619250" y="3155950"/>
            <a:ext cx="46815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happily                     playing</a:t>
            </a:r>
          </a:p>
        </p:txBody>
      </p:sp>
      <p:sp>
        <p:nvSpPr>
          <p:cNvPr id="15366" name="Rectangle 6">
            <a:extLst>
              <a:ext uri="{FF2B5EF4-FFF2-40B4-BE49-F238E27FC236}">
                <a16:creationId xmlns:a16="http://schemas.microsoft.com/office/drawing/2014/main" id="{F59F3BFE-0FC9-44AA-9233-31335B957476}"/>
              </a:ext>
            </a:extLst>
          </p:cNvPr>
          <p:cNvSpPr>
            <a:spLocks noChangeArrowheads="1"/>
          </p:cNvSpPr>
          <p:nvPr/>
        </p:nvSpPr>
        <p:spPr bwMode="auto">
          <a:xfrm>
            <a:off x="3059113" y="4308475"/>
            <a:ext cx="1262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0000"/>
                </a:solidFill>
                <a:latin typeface="Times New Roman" panose="02020603050405020304" pitchFamily="18" charset="0"/>
              </a:rPr>
              <a:t>earlier</a:t>
            </a:r>
            <a:endParaRPr lang="zh-CN" altLang="en-US" sz="2800">
              <a:solidFill>
                <a:srgbClr val="FF0000"/>
              </a:solidFill>
              <a:latin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 calcmode="lin" valueType="num">
                                      <p:cBhvr additive="base">
                                        <p:cTn id="7" dur="500" fill="hold"/>
                                        <p:tgtEl>
                                          <p:spTgt spid="15364"/>
                                        </p:tgtEl>
                                        <p:attrNameLst>
                                          <p:attrName>ppt_x</p:attrName>
                                        </p:attrNameLst>
                                      </p:cBhvr>
                                      <p:tavLst>
                                        <p:tav tm="0">
                                          <p:val>
                                            <p:strVal val="#ppt_x"/>
                                          </p:val>
                                        </p:tav>
                                        <p:tav tm="100000">
                                          <p:val>
                                            <p:strVal val="#ppt_x"/>
                                          </p:val>
                                        </p:tav>
                                      </p:tavLst>
                                    </p:anim>
                                    <p:anim calcmode="lin" valueType="num">
                                      <p:cBhvr additive="base">
                                        <p:cTn id="8" dur="500" fill="hold"/>
                                        <p:tgtEl>
                                          <p:spTgt spid="1536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365"/>
                                        </p:tgtEl>
                                        <p:attrNameLst>
                                          <p:attrName>style.visibility</p:attrName>
                                        </p:attrNameLst>
                                      </p:cBhvr>
                                      <p:to>
                                        <p:strVal val="visible"/>
                                      </p:to>
                                    </p:set>
                                    <p:anim calcmode="lin" valueType="num">
                                      <p:cBhvr additive="base">
                                        <p:cTn id="13" dur="500" fill="hold"/>
                                        <p:tgtEl>
                                          <p:spTgt spid="15365"/>
                                        </p:tgtEl>
                                        <p:attrNameLst>
                                          <p:attrName>ppt_x</p:attrName>
                                        </p:attrNameLst>
                                      </p:cBhvr>
                                      <p:tavLst>
                                        <p:tav tm="0">
                                          <p:val>
                                            <p:strVal val="#ppt_x"/>
                                          </p:val>
                                        </p:tav>
                                        <p:tav tm="100000">
                                          <p:val>
                                            <p:strVal val="#ppt_x"/>
                                          </p:val>
                                        </p:tav>
                                      </p:tavLst>
                                    </p:anim>
                                    <p:anim calcmode="lin" valueType="num">
                                      <p:cBhvr additive="base">
                                        <p:cTn id="14" dur="500" fill="hold"/>
                                        <p:tgtEl>
                                          <p:spTgt spid="1536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366"/>
                                        </p:tgtEl>
                                        <p:attrNameLst>
                                          <p:attrName>style.visibility</p:attrName>
                                        </p:attrNameLst>
                                      </p:cBhvr>
                                      <p:to>
                                        <p:strVal val="visible"/>
                                      </p:to>
                                    </p:set>
                                    <p:anim calcmode="lin" valueType="num">
                                      <p:cBhvr additive="base">
                                        <p:cTn id="19" dur="500" fill="hold"/>
                                        <p:tgtEl>
                                          <p:spTgt spid="15366"/>
                                        </p:tgtEl>
                                        <p:attrNameLst>
                                          <p:attrName>ppt_x</p:attrName>
                                        </p:attrNameLst>
                                      </p:cBhvr>
                                      <p:tavLst>
                                        <p:tav tm="0">
                                          <p:val>
                                            <p:strVal val="#ppt_x"/>
                                          </p:val>
                                        </p:tav>
                                        <p:tav tm="100000">
                                          <p:val>
                                            <p:strVal val="#ppt_x"/>
                                          </p:val>
                                        </p:tav>
                                      </p:tavLst>
                                    </p:anim>
                                    <p:anim calcmode="lin" valueType="num">
                                      <p:cBhvr additive="base">
                                        <p:cTn id="20" dur="500" fill="hold"/>
                                        <p:tgtEl>
                                          <p:spTgt spid="1536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363"/>
                                        </p:tgtEl>
                                        <p:attrNameLst>
                                          <p:attrName>style.visibility</p:attrName>
                                        </p:attrNameLst>
                                      </p:cBhvr>
                                      <p:to>
                                        <p:strVal val="visible"/>
                                      </p:to>
                                    </p:set>
                                    <p:anim calcmode="lin" valueType="num">
                                      <p:cBhvr additive="base">
                                        <p:cTn id="25" dur="500" fill="hold"/>
                                        <p:tgtEl>
                                          <p:spTgt spid="15363"/>
                                        </p:tgtEl>
                                        <p:attrNameLst>
                                          <p:attrName>ppt_x</p:attrName>
                                        </p:attrNameLst>
                                      </p:cBhvr>
                                      <p:tavLst>
                                        <p:tav tm="0">
                                          <p:val>
                                            <p:strVal val="#ppt_x"/>
                                          </p:val>
                                        </p:tav>
                                        <p:tav tm="100000">
                                          <p:val>
                                            <p:strVal val="#ppt_x"/>
                                          </p:val>
                                        </p:tav>
                                      </p:tavLst>
                                    </p:anim>
                                    <p:anim calcmode="lin" valueType="num">
                                      <p:cBhvr additive="base">
                                        <p:cTn id="26" dur="500" fill="hold"/>
                                        <p:tgtEl>
                                          <p:spTgt spid="153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5364" grpId="0"/>
      <p:bldP spid="15365" grpId="0"/>
      <p:bldP spid="1536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F877D09E-6539-49AB-8A48-445ECEAD056B}"/>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51202" name="TextBox 4">
            <a:extLst>
              <a:ext uri="{FF2B5EF4-FFF2-40B4-BE49-F238E27FC236}">
                <a16:creationId xmlns:a16="http://schemas.microsoft.com/office/drawing/2014/main" id="{6429A581-B3D8-40DB-BD61-2BFE18901355}"/>
              </a:ext>
            </a:extLst>
          </p:cNvPr>
          <p:cNvSpPr txBox="1">
            <a:spLocks noChangeArrowheads="1"/>
          </p:cNvSpPr>
          <p:nvPr/>
        </p:nvSpPr>
        <p:spPr bwMode="auto">
          <a:xfrm>
            <a:off x="3040063"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Thank you!</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7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u7模板</Template>
  <TotalTime>2</TotalTime>
  <Words>2444</Words>
  <Application>Microsoft Office PowerPoint</Application>
  <PresentationFormat>全屏显示(4:3)</PresentationFormat>
  <Paragraphs>481</Paragraphs>
  <Slides>46</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46</vt:i4>
      </vt:variant>
    </vt:vector>
  </HeadingPairs>
  <TitlesOfParts>
    <vt:vector size="61" baseType="lpstr">
      <vt:lpstr>Arial</vt:lpstr>
      <vt:lpstr>宋体</vt:lpstr>
      <vt:lpstr>Wingdings</vt:lpstr>
      <vt:lpstr>Times New Roman</vt:lpstr>
      <vt:lpstr>Wingdings 2</vt:lpstr>
      <vt:lpstr>Calibri</vt:lpstr>
      <vt:lpstr>Comic Sans MS</vt:lpstr>
      <vt:lpstr>微软雅黑</vt:lpstr>
      <vt:lpstr>Bodoni MT Black</vt:lpstr>
      <vt:lpstr>Lucida Sans Unicode</vt:lpstr>
      <vt:lpstr>Arial Unicode MS</vt:lpstr>
      <vt:lpstr>Wingdings</vt:lpstr>
      <vt:lpstr>Courier New</vt:lpstr>
      <vt:lpstr>Segoe Print</vt:lpstr>
      <vt:lpstr>u7模板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What kind of words are they?</vt:lpstr>
      <vt:lpstr>PowerPoint 演示文稿</vt:lpstr>
      <vt:lpstr>     adverbs    副词</vt:lpstr>
      <vt:lpstr>PowerPoint 演示文稿</vt:lpstr>
      <vt:lpstr>PowerPoint 演示文稿</vt:lpstr>
      <vt:lpstr>Many adverbs are formed by adding –ly to adjectives:</vt:lpstr>
      <vt:lpstr>PowerPoint 演示文稿</vt:lpstr>
      <vt:lpstr>Things to remember</vt:lpstr>
      <vt:lpstr>Things to remember</vt:lpstr>
      <vt:lpstr>PowerPoint 演示文稿</vt:lpstr>
      <vt:lpstr>PowerPoint 演示文稿</vt:lpstr>
      <vt:lpstr>请用括号中单词的适当形式完成Happy所说的话。</vt:lpstr>
      <vt:lpstr>PowerPoint 演示文稿</vt:lpstr>
      <vt:lpstr>PowerPoint 演示文稿</vt:lpstr>
      <vt:lpstr>PowerPoint 演示文稿</vt:lpstr>
      <vt:lpstr>PowerPoint 演示文稿</vt:lpstr>
      <vt:lpstr>PowerPoint 演示文稿</vt:lpstr>
      <vt:lpstr>Things to remember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Summary</vt:lpstr>
      <vt:lpstr>PowerPoint 演示文稿</vt:lpstr>
      <vt:lpstr>Things to remember</vt:lpstr>
      <vt:lpstr>Things to remember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英语周报</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Ma Jie</cp:lastModifiedBy>
  <cp:revision>22</cp:revision>
  <dcterms:created xsi:type="dcterms:W3CDTF">2017-01-06T06:23:12Z</dcterms:created>
  <dcterms:modified xsi:type="dcterms:W3CDTF">2019-01-04T05:55:01Z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