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513" r:id="rId2"/>
    <p:sldId id="424" r:id="rId3"/>
    <p:sldId id="494" r:id="rId4"/>
    <p:sldId id="548" r:id="rId5"/>
    <p:sldId id="568" r:id="rId6"/>
    <p:sldId id="567" r:id="rId7"/>
    <p:sldId id="566" r:id="rId8"/>
    <p:sldId id="543" r:id="rId9"/>
    <p:sldId id="570" r:id="rId10"/>
    <p:sldId id="462" r:id="rId11"/>
  </p:sldIdLst>
  <p:sldSz cx="12190413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98">
          <p15:clr>
            <a:srgbClr val="A4A3A4"/>
          </p15:clr>
        </p15:guide>
        <p15:guide id="2" pos="3972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istrator" initials="A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BEAC0"/>
    <a:srgbClr val="1D41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 horzBarState="maximized">
    <p:restoredLeft sz="15620"/>
    <p:restoredTop sz="94270" autoAdjust="0"/>
  </p:normalViewPr>
  <p:slideViewPr>
    <p:cSldViewPr>
      <p:cViewPr varScale="1">
        <p:scale>
          <a:sx n="73" d="100"/>
          <a:sy n="73" d="100"/>
        </p:scale>
        <p:origin x="594" y="66"/>
      </p:cViewPr>
      <p:guideLst>
        <p:guide orient="horz" pos="2198"/>
        <p:guide pos="397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  <a:t>2020/11/14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1EE02D-8A68-45C0-8CCE-5B692A099E38}" type="datetimeFigureOut">
              <a:rPr lang="zh-CN" altLang="en-US" smtClean="0"/>
              <a:t>2020/11/14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4F8206-4363-4E0D-BEBD-93593469AE6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4F8206-4363-4E0D-BEBD-93593469AE6F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if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../slides/slide1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../slides/slide1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tif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1.万唯logo绿三角白字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166938" cy="1331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27"/>
          <p:cNvGrpSpPr/>
          <p:nvPr userDrawn="1"/>
        </p:nvGrpSpPr>
        <p:grpSpPr bwMode="auto">
          <a:xfrm>
            <a:off x="0" y="2020888"/>
            <a:ext cx="12193588" cy="2959100"/>
            <a:chOff x="0" y="3408"/>
            <a:chExt cx="19200" cy="4661"/>
          </a:xfrm>
        </p:grpSpPr>
        <p:sp>
          <p:nvSpPr>
            <p:cNvPr id="3" name="矩形 2"/>
            <p:cNvSpPr/>
            <p:nvPr/>
          </p:nvSpPr>
          <p:spPr>
            <a:xfrm>
              <a:off x="0" y="3408"/>
              <a:ext cx="19200" cy="4661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r>
                <a:rPr lang="zh-CN" altLang="en-US" sz="6000" b="1" noProof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</a:rPr>
                <a:t> </a:t>
              </a:r>
              <a:r>
                <a:rPr lang="zh-CN" altLang="en-US" sz="6000" b="1" noProof="1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</a:rPr>
                <a:t> </a:t>
              </a:r>
            </a:p>
            <a:p>
              <a:pPr algn="ctr"/>
              <a:endParaRPr lang="zh-CN" altLang="en-US" sz="6000" b="1" noProof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endParaRPr>
            </a:p>
          </p:txBody>
        </p:sp>
        <p:grpSp>
          <p:nvGrpSpPr>
            <p:cNvPr id="4" name="组合 21"/>
            <p:cNvGrpSpPr/>
            <p:nvPr/>
          </p:nvGrpSpPr>
          <p:grpSpPr bwMode="auto">
            <a:xfrm>
              <a:off x="7491" y="4401"/>
              <a:ext cx="8204" cy="23"/>
              <a:chOff x="6700" y="4853"/>
              <a:chExt cx="8204" cy="23"/>
            </a:xfrm>
          </p:grpSpPr>
          <p:cxnSp>
            <p:nvCxnSpPr>
              <p:cNvPr id="6" name="直接连接符 5"/>
              <p:cNvCxnSpPr/>
              <p:nvPr/>
            </p:nvCxnSpPr>
            <p:spPr>
              <a:xfrm>
                <a:off x="6699" y="4853"/>
                <a:ext cx="1695" cy="13"/>
              </a:xfrm>
              <a:prstGeom prst="line">
                <a:avLst/>
              </a:prstGeom>
              <a:ln w="2222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" name="直接连接符 6"/>
              <p:cNvCxnSpPr/>
              <p:nvPr/>
            </p:nvCxnSpPr>
            <p:spPr>
              <a:xfrm>
                <a:off x="13209" y="4863"/>
                <a:ext cx="1695" cy="13"/>
              </a:xfrm>
              <a:prstGeom prst="line">
                <a:avLst/>
              </a:prstGeom>
              <a:ln w="2222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9" name="图片 1" descr="C:\Users\wh974\Desktop\万唯中考《试题研究》.tif万唯中考《试题研究》">
            <a:extLst>
              <a:ext uri="{FF2B5EF4-FFF2-40B4-BE49-F238E27FC236}">
                <a16:creationId xmlns:a16="http://schemas.microsoft.com/office/drawing/2014/main" id="{4116E1AA-2024-4B57-91E2-A9603CEB8898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038" y="2376488"/>
            <a:ext cx="2582862" cy="2249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 bwMode="auto"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550840" y="1169670"/>
            <a:ext cx="1107996" cy="1927849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vert="eaVert">
            <a:spAutoFit/>
          </a:bodyPr>
          <a:lstStyle/>
          <a:p>
            <a:pPr algn="dist"/>
            <a:r>
              <a:rPr lang="zh-CN" altLang="en-US" sz="6000" b="1" noProof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目录</a:t>
            </a:r>
          </a:p>
        </p:txBody>
      </p:sp>
      <p:pic>
        <p:nvPicPr>
          <p:cNvPr id="6" name="图片 1" descr="C:\Users\wh974\Desktop\万唯中考《试题研究》.tif万唯中考《试题研究》">
            <a:extLst>
              <a:ext uri="{FF2B5EF4-FFF2-40B4-BE49-F238E27FC236}">
                <a16:creationId xmlns:a16="http://schemas.microsoft.com/office/drawing/2014/main" id="{3CE3E4FB-5AC5-4EDE-A8C5-C11C82008B7C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375" y="3789363"/>
            <a:ext cx="1903413" cy="165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两栏内容">
    <p:bg bwMode="auto">
      <p:bgPr>
        <a:solidFill>
          <a:srgbClr val="CBEA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6"/>
          <p:cNvSpPr/>
          <p:nvPr/>
        </p:nvSpPr>
        <p:spPr>
          <a:xfrm>
            <a:off x="154323" y="846453"/>
            <a:ext cx="11881761" cy="5868668"/>
          </a:xfrm>
          <a:prstGeom prst="roundRect">
            <a:avLst>
              <a:gd name="adj" fmla="val 2706"/>
            </a:avLst>
          </a:prstGeom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cxnSp>
        <p:nvCxnSpPr>
          <p:cNvPr id="3" name="直接连接符 2"/>
          <p:cNvCxnSpPr/>
          <p:nvPr userDrawn="1"/>
        </p:nvCxnSpPr>
        <p:spPr>
          <a:xfrm>
            <a:off x="982791" y="692150"/>
            <a:ext cx="11018685" cy="0"/>
          </a:xfrm>
          <a:prstGeom prst="line">
            <a:avLst/>
          </a:prstGeom>
          <a:ln w="76200">
            <a:solidFill>
              <a:srgbClr val="0095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3"/>
          <p:cNvSpPr txBox="1"/>
          <p:nvPr/>
        </p:nvSpPr>
        <p:spPr>
          <a:xfrm>
            <a:off x="1044711" y="65400"/>
            <a:ext cx="8965168" cy="620944"/>
          </a:xfrm>
          <a:prstGeom prst="roundRect">
            <a:avLst/>
          </a:prstGeom>
          <a:solidFill>
            <a:schemeClr val="bg1"/>
          </a:solidFill>
          <a:effectLst>
            <a:innerShdw blurRad="114300">
              <a:schemeClr val="bg1"/>
            </a:innerShdw>
          </a:effectLst>
        </p:spPr>
        <p:txBody>
          <a:bodyPr>
            <a:spAutoFit/>
          </a:bodyPr>
          <a:lstStyle/>
          <a:p>
            <a:r>
              <a:rPr lang="zh-CN" altLang="en-US" sz="28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命题点2　电动机与发电机</a:t>
            </a:r>
          </a:p>
        </p:txBody>
      </p:sp>
      <p:sp>
        <p:nvSpPr>
          <p:cNvPr id="5" name="文本框 8">
            <a:hlinkClick r:id="rId2" action="ppaction://hlinksldjump"/>
          </p:cNvPr>
          <p:cNvSpPr/>
          <p:nvPr userDrawn="1"/>
        </p:nvSpPr>
        <p:spPr>
          <a:xfrm>
            <a:off x="10181965" y="24349"/>
            <a:ext cx="936747" cy="576000"/>
          </a:xfrm>
          <a:prstGeom prst="roundRect">
            <a:avLst>
              <a:gd name="adj" fmla="val 16667"/>
            </a:avLst>
          </a:prstGeom>
          <a:solidFill>
            <a:schemeClr val="accent6">
              <a:lumMod val="20000"/>
              <a:lumOff val="80000"/>
            </a:schemeClr>
          </a:solidFill>
          <a:ln w="9525"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anchor="ctr">
            <a:spAutoFit/>
          </a:bodyPr>
          <a:lstStyle/>
          <a:p>
            <a:pPr algn="ctr"/>
            <a:r>
              <a:rPr lang="zh-CN" altLang="en-US" sz="1600" b="1" noProof="1">
                <a:latin typeface="黑体" panose="02010609060101010101" pitchFamily="49" charset="-122"/>
                <a:ea typeface="黑体" panose="02010609060101010101" pitchFamily="49" charset="-122"/>
              </a:rPr>
              <a:t>返回思维导图</a:t>
            </a:r>
          </a:p>
        </p:txBody>
      </p:sp>
      <p:sp>
        <p:nvSpPr>
          <p:cNvPr id="6" name="文本框 8">
            <a:hlinkClick r:id="rId2" action="ppaction://hlinksldjump"/>
          </p:cNvPr>
          <p:cNvSpPr/>
          <p:nvPr userDrawn="1"/>
        </p:nvSpPr>
        <p:spPr>
          <a:xfrm>
            <a:off x="11290184" y="25143"/>
            <a:ext cx="684301" cy="576000"/>
          </a:xfrm>
          <a:prstGeom prst="roundRect">
            <a:avLst>
              <a:gd name="adj" fmla="val 16667"/>
            </a:avLst>
          </a:prstGeom>
          <a:solidFill>
            <a:schemeClr val="accent6">
              <a:lumMod val="20000"/>
              <a:lumOff val="80000"/>
            </a:schemeClr>
          </a:solidFill>
          <a:ln w="9525"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anchor="ctr">
            <a:spAutoFit/>
          </a:bodyPr>
          <a:lstStyle/>
          <a:p>
            <a:pPr algn="ctr"/>
            <a:r>
              <a:rPr lang="zh-CN" altLang="en-US" sz="1600" b="1" noProof="1">
                <a:latin typeface="黑体" panose="02010609060101010101" pitchFamily="49" charset="-122"/>
                <a:ea typeface="黑体" panose="02010609060101010101" pitchFamily="49" charset="-122"/>
              </a:rPr>
              <a:t>返回目录</a:t>
            </a:r>
          </a:p>
        </p:txBody>
      </p:sp>
      <p:pic>
        <p:nvPicPr>
          <p:cNvPr id="7" name="图片 6" descr="C:\Users\wh974\Desktop\万唯中考《试题研究》.tif万唯中考《试题研究》">
            <a:extLst>
              <a:ext uri="{FF2B5EF4-FFF2-40B4-BE49-F238E27FC236}">
                <a16:creationId xmlns:a16="http://schemas.microsoft.com/office/drawing/2014/main" id="{85D625C6-AF21-4A71-9790-8CEF5C89A51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" y="142875"/>
            <a:ext cx="609600" cy="53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 bwMode="auto">
      <p:bgPr>
        <a:solidFill>
          <a:srgbClr val="CBEA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6"/>
          <p:cNvSpPr/>
          <p:nvPr/>
        </p:nvSpPr>
        <p:spPr>
          <a:xfrm>
            <a:off x="154546" y="845819"/>
            <a:ext cx="11885343" cy="5868662"/>
          </a:xfrm>
          <a:prstGeom prst="roundRect">
            <a:avLst>
              <a:gd name="adj" fmla="val 2706"/>
            </a:avLst>
          </a:prstGeom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grpSp>
        <p:nvGrpSpPr>
          <p:cNvPr id="3" name="组合 2"/>
          <p:cNvGrpSpPr/>
          <p:nvPr userDrawn="1"/>
        </p:nvGrpSpPr>
        <p:grpSpPr bwMode="auto">
          <a:xfrm>
            <a:off x="982791" y="65088"/>
            <a:ext cx="11018685" cy="627062"/>
            <a:chOff x="1548" y="102"/>
            <a:chExt cx="17350" cy="989"/>
          </a:xfrm>
        </p:grpSpPr>
        <p:cxnSp>
          <p:nvCxnSpPr>
            <p:cNvPr id="4" name="直接连接符 3"/>
            <p:cNvCxnSpPr/>
            <p:nvPr/>
          </p:nvCxnSpPr>
          <p:spPr>
            <a:xfrm>
              <a:off x="1548" y="1091"/>
              <a:ext cx="17350" cy="0"/>
            </a:xfrm>
            <a:prstGeom prst="line">
              <a:avLst/>
            </a:prstGeom>
            <a:ln w="76200">
              <a:solidFill>
                <a:srgbClr val="0095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文本框 4"/>
            <p:cNvSpPr txBox="1"/>
            <p:nvPr/>
          </p:nvSpPr>
          <p:spPr>
            <a:xfrm>
              <a:off x="1645" y="102"/>
              <a:ext cx="17236" cy="913"/>
            </a:xfrm>
            <a:prstGeom prst="roundRect">
              <a:avLst/>
            </a:prstGeom>
            <a:solidFill>
              <a:schemeClr val="bg1"/>
            </a:solidFill>
            <a:effectLst>
              <a:innerShdw blurRad="114300">
                <a:schemeClr val="bg1"/>
              </a:innerShdw>
            </a:effectLst>
          </p:spPr>
          <p:txBody>
            <a:bodyPr wrap="square">
              <a:spAutoFit/>
            </a:bodyPr>
            <a:lstStyle/>
            <a:p>
              <a:r>
                <a:rPr lang="zh-CN" altLang="en-US" sz="2800" b="1" noProof="1"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命题点2　电动机与发电机</a:t>
              </a:r>
            </a:p>
          </p:txBody>
        </p:sp>
      </p:grpSp>
      <p:pic>
        <p:nvPicPr>
          <p:cNvPr id="7" name="图片 6" descr="C:\Users\wh974\Desktop\万唯中考《试题研究》.tif万唯中考《试题研究》">
            <a:extLst>
              <a:ext uri="{FF2B5EF4-FFF2-40B4-BE49-F238E27FC236}">
                <a16:creationId xmlns:a16="http://schemas.microsoft.com/office/drawing/2014/main" id="{6E775BC3-4053-468F-88A2-8EB7192BA30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" y="142875"/>
            <a:ext cx="609600" cy="53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1_仅标题">
    <p:bg bwMode="auto">
      <p:bgPr>
        <a:solidFill>
          <a:srgbClr val="CBEA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6"/>
          <p:cNvSpPr/>
          <p:nvPr/>
        </p:nvSpPr>
        <p:spPr>
          <a:xfrm>
            <a:off x="154546" y="845819"/>
            <a:ext cx="11885343" cy="5868662"/>
          </a:xfrm>
          <a:prstGeom prst="roundRect">
            <a:avLst>
              <a:gd name="adj" fmla="val 2706"/>
            </a:avLst>
          </a:prstGeom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grpSp>
        <p:nvGrpSpPr>
          <p:cNvPr id="3" name="组合 2"/>
          <p:cNvGrpSpPr/>
          <p:nvPr userDrawn="1"/>
        </p:nvGrpSpPr>
        <p:grpSpPr bwMode="auto">
          <a:xfrm>
            <a:off x="982791" y="65088"/>
            <a:ext cx="11018685" cy="627062"/>
            <a:chOff x="1548" y="102"/>
            <a:chExt cx="17350" cy="989"/>
          </a:xfrm>
        </p:grpSpPr>
        <p:cxnSp>
          <p:nvCxnSpPr>
            <p:cNvPr id="4" name="直接连接符 3"/>
            <p:cNvCxnSpPr/>
            <p:nvPr/>
          </p:nvCxnSpPr>
          <p:spPr>
            <a:xfrm>
              <a:off x="1548" y="1091"/>
              <a:ext cx="17350" cy="0"/>
            </a:xfrm>
            <a:prstGeom prst="line">
              <a:avLst/>
            </a:prstGeom>
            <a:ln w="76200">
              <a:solidFill>
                <a:srgbClr val="0095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文本框 4"/>
            <p:cNvSpPr txBox="1"/>
            <p:nvPr/>
          </p:nvSpPr>
          <p:spPr>
            <a:xfrm>
              <a:off x="1645" y="102"/>
              <a:ext cx="15024" cy="913"/>
            </a:xfrm>
            <a:prstGeom prst="roundRect">
              <a:avLst/>
            </a:prstGeom>
            <a:solidFill>
              <a:schemeClr val="bg1"/>
            </a:solidFill>
            <a:effectLst>
              <a:innerShdw blurRad="114300">
                <a:schemeClr val="bg1"/>
              </a:innerShdw>
            </a:effectLst>
          </p:spPr>
          <p:txBody>
            <a:bodyPr>
              <a:spAutoFit/>
            </a:bodyPr>
            <a:lstStyle/>
            <a:p>
              <a:r>
                <a:rPr lang="zh-CN" altLang="en-US" sz="2800" b="1" noProof="1"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思维导图</a:t>
              </a:r>
            </a:p>
          </p:txBody>
        </p:sp>
      </p:grpSp>
      <p:sp>
        <p:nvSpPr>
          <p:cNvPr id="6" name="文本框 8">
            <a:hlinkClick r:id="rId2" action="ppaction://hlinksldjump"/>
          </p:cNvPr>
          <p:cNvSpPr/>
          <p:nvPr userDrawn="1"/>
        </p:nvSpPr>
        <p:spPr>
          <a:xfrm>
            <a:off x="10736073" y="112832"/>
            <a:ext cx="1265403" cy="442674"/>
          </a:xfrm>
          <a:prstGeom prst="roundRect">
            <a:avLst>
              <a:gd name="adj" fmla="val 16667"/>
            </a:avLst>
          </a:prstGeom>
          <a:solidFill>
            <a:schemeClr val="accent6">
              <a:lumMod val="20000"/>
              <a:lumOff val="80000"/>
            </a:schemeClr>
          </a:solidFill>
          <a:ln w="9525"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anchor="ctr">
            <a:spAutoFit/>
          </a:bodyPr>
          <a:lstStyle/>
          <a:p>
            <a:pPr algn="ctr"/>
            <a:r>
              <a:rPr lang="zh-CN" altLang="en-US" sz="2000" b="1" noProof="1">
                <a:latin typeface="黑体" panose="02010609060101010101" pitchFamily="49" charset="-122"/>
                <a:ea typeface="黑体" panose="02010609060101010101" pitchFamily="49" charset="-122"/>
              </a:rPr>
              <a:t>返回目录</a:t>
            </a:r>
          </a:p>
        </p:txBody>
      </p:sp>
      <p:pic>
        <p:nvPicPr>
          <p:cNvPr id="7" name="图片 6" descr="C:\Users\wh974\Desktop\万唯中考《试题研究》.tif万唯中考《试题研究》">
            <a:extLst>
              <a:ext uri="{FF2B5EF4-FFF2-40B4-BE49-F238E27FC236}">
                <a16:creationId xmlns:a16="http://schemas.microsoft.com/office/drawing/2014/main" id="{D85D301F-F8F9-4ED7-B69A-A637C17E124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" y="142875"/>
            <a:ext cx="609600" cy="53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bg bwMode="auto">
      <p:bgPr>
        <a:solidFill>
          <a:srgbClr val="E5F4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38842" y="365121"/>
            <a:ext cx="11204765" cy="6128385"/>
          </a:xfrm>
          <a:prstGeom prst="rect">
            <a:avLst/>
          </a:prstGeom>
          <a:solidFill>
            <a:schemeClr val="bg1"/>
          </a:solidFill>
          <a:ln w="92075" cmpd="thickThin">
            <a:gradFill>
              <a:gsLst>
                <a:gs pos="0">
                  <a:schemeClr val="accent6">
                    <a:lumMod val="60000"/>
                    <a:lumOff val="40000"/>
                  </a:schemeClr>
                </a:gs>
                <a:gs pos="74000">
                  <a:schemeClr val="accent5"/>
                </a:gs>
                <a:gs pos="83000">
                  <a:schemeClr val="accent5">
                    <a:lumMod val="75000"/>
                  </a:schemeClr>
                </a:gs>
                <a:gs pos="100000">
                  <a:schemeClr val="accent5"/>
                </a:gs>
              </a:gsLst>
              <a:lin ang="5400000" scaled="1"/>
            </a:gradFill>
            <a:prstDash val="solid"/>
          </a:ln>
          <a:effec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3" name="椭圆 2"/>
          <p:cNvSpPr/>
          <p:nvPr userDrawn="1"/>
        </p:nvSpPr>
        <p:spPr>
          <a:xfrm>
            <a:off x="295314" y="2190750"/>
            <a:ext cx="288963" cy="287338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4" name="椭圆 3"/>
          <p:cNvSpPr/>
          <p:nvPr userDrawn="1"/>
        </p:nvSpPr>
        <p:spPr>
          <a:xfrm>
            <a:off x="295314" y="3590925"/>
            <a:ext cx="288963" cy="287338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5" name="椭圆 4"/>
          <p:cNvSpPr/>
          <p:nvPr userDrawn="1"/>
        </p:nvSpPr>
        <p:spPr>
          <a:xfrm>
            <a:off x="295314" y="2890839"/>
            <a:ext cx="288963" cy="287337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6" name="椭圆 5"/>
          <p:cNvSpPr/>
          <p:nvPr userDrawn="1"/>
        </p:nvSpPr>
        <p:spPr>
          <a:xfrm>
            <a:off x="295314" y="1490664"/>
            <a:ext cx="288963" cy="287337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7" name="椭圆 6"/>
          <p:cNvSpPr/>
          <p:nvPr userDrawn="1"/>
        </p:nvSpPr>
        <p:spPr>
          <a:xfrm>
            <a:off x="295314" y="5689600"/>
            <a:ext cx="288963" cy="287338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8" name="椭圆 7"/>
          <p:cNvSpPr/>
          <p:nvPr userDrawn="1"/>
        </p:nvSpPr>
        <p:spPr>
          <a:xfrm>
            <a:off x="295314" y="4989514"/>
            <a:ext cx="288963" cy="287337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9" name="椭圆 8"/>
          <p:cNvSpPr/>
          <p:nvPr userDrawn="1"/>
        </p:nvSpPr>
        <p:spPr>
          <a:xfrm>
            <a:off x="295314" y="4289426"/>
            <a:ext cx="288963" cy="288925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10" name="椭圆 9"/>
          <p:cNvSpPr/>
          <p:nvPr userDrawn="1"/>
        </p:nvSpPr>
        <p:spPr>
          <a:xfrm>
            <a:off x="295314" y="790576"/>
            <a:ext cx="288963" cy="288925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grpSp>
        <p:nvGrpSpPr>
          <p:cNvPr id="11" name="组合 6"/>
          <p:cNvGrpSpPr/>
          <p:nvPr userDrawn="1"/>
        </p:nvGrpSpPr>
        <p:grpSpPr bwMode="auto">
          <a:xfrm>
            <a:off x="932359" y="1173163"/>
            <a:ext cx="10863560" cy="4848233"/>
            <a:chOff x="2354" y="802"/>
            <a:chExt cx="17111" cy="7637"/>
          </a:xfrm>
        </p:grpSpPr>
        <p:sp>
          <p:nvSpPr>
            <p:cNvPr id="12" name="文本框 1"/>
            <p:cNvSpPr txBox="1">
              <a:spLocks noChangeArrowheads="1"/>
            </p:cNvSpPr>
            <p:nvPr/>
          </p:nvSpPr>
          <p:spPr bwMode="auto">
            <a:xfrm>
              <a:off x="8124" y="802"/>
              <a:ext cx="11341" cy="52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lnSpc>
                  <a:spcPct val="180000"/>
                </a:lnSpc>
              </a:pPr>
              <a:r>
                <a:rPr lang="en-US" altLang="zh-CN" sz="2400">
                  <a:latin typeface="黑体" panose="02010609060101010101" pitchFamily="49" charset="-122"/>
                  <a:ea typeface="黑体" panose="02010609060101010101" pitchFamily="49" charset="-122"/>
                </a:rPr>
                <a:t>          </a:t>
              </a:r>
            </a:p>
            <a:p>
              <a:pPr>
                <a:lnSpc>
                  <a:spcPct val="180000"/>
                </a:lnSpc>
              </a:pP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      </a:t>
              </a:r>
            </a:p>
            <a:p>
              <a:pPr>
                <a:lnSpc>
                  <a:spcPct val="180000"/>
                </a:lnSpc>
              </a:pP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      </a:t>
              </a:r>
            </a:p>
            <a:p>
              <a:pPr>
                <a:lnSpc>
                  <a:spcPct val="180000"/>
                </a:lnSpc>
              </a:pP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      </a:t>
              </a:r>
              <a:endParaRPr lang="zh-CN" altLang="en-US" sz="200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endParaRPr>
            </a:p>
            <a:p>
              <a:pPr>
                <a:lnSpc>
                  <a:spcPct val="200000"/>
                </a:lnSpc>
              </a:pPr>
              <a:endParaRPr lang="zh-CN" altLang="en-US" sz="200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endParaRPr>
            </a:p>
          </p:txBody>
        </p:sp>
        <p:sp>
          <p:nvSpPr>
            <p:cNvPr id="13" name="文本框 1"/>
            <p:cNvSpPr txBox="1">
              <a:spLocks noChangeArrowheads="1"/>
            </p:cNvSpPr>
            <p:nvPr/>
          </p:nvSpPr>
          <p:spPr bwMode="auto">
            <a:xfrm>
              <a:off x="2354" y="7578"/>
              <a:ext cx="5528" cy="8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>
                <a:lnSpc>
                  <a:spcPct val="200000"/>
                </a:lnSpc>
              </a:pPr>
              <a:r>
                <a:rPr lang="zh-CN" altLang="en-US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物理课件相关问题请</a:t>
              </a:r>
              <a:r>
                <a:rPr lang="en-US" altLang="zh-CN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QQ</a:t>
              </a:r>
              <a:r>
                <a:rPr lang="zh-CN" altLang="en-US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扫码咨询</a:t>
              </a:r>
            </a:p>
          </p:txBody>
        </p:sp>
      </p:grpSp>
      <p:grpSp>
        <p:nvGrpSpPr>
          <p:cNvPr id="14" name="组合 10"/>
          <p:cNvGrpSpPr/>
          <p:nvPr userDrawn="1"/>
        </p:nvGrpSpPr>
        <p:grpSpPr bwMode="auto">
          <a:xfrm>
            <a:off x="6188870" y="5140326"/>
            <a:ext cx="4297363" cy="925513"/>
            <a:chOff x="10292" y="7955"/>
            <a:chExt cx="3899" cy="1665"/>
          </a:xfrm>
        </p:grpSpPr>
        <p:sp>
          <p:nvSpPr>
            <p:cNvPr id="15" name="圆角矩形标注 8"/>
            <p:cNvSpPr/>
            <p:nvPr/>
          </p:nvSpPr>
          <p:spPr>
            <a:xfrm>
              <a:off x="10414" y="8101"/>
              <a:ext cx="3777" cy="1519"/>
            </a:xfrm>
            <a:prstGeom prst="wedgeRoundRectCallout">
              <a:avLst>
                <a:gd name="adj1" fmla="val 53830"/>
                <a:gd name="adj2" fmla="val 32446"/>
                <a:gd name="adj3" fmla="val 16667"/>
              </a:avLst>
            </a:prstGeom>
            <a:solidFill>
              <a:schemeClr val="accent5">
                <a:lumMod val="40000"/>
                <a:lumOff val="60000"/>
              </a:schemeClr>
            </a:solidFill>
            <a:ln w="44450" cmpd="sng">
              <a:noFill/>
              <a:prstDash val="sysDash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endParaRPr lang="zh-CN" altLang="en-US" sz="100" noProof="1"/>
            </a:p>
          </p:txBody>
        </p:sp>
        <p:sp>
          <p:nvSpPr>
            <p:cNvPr id="16" name="圆角矩形标注 9"/>
            <p:cNvSpPr/>
            <p:nvPr/>
          </p:nvSpPr>
          <p:spPr>
            <a:xfrm>
              <a:off x="10292" y="7955"/>
              <a:ext cx="3779" cy="1362"/>
            </a:xfrm>
            <a:prstGeom prst="wedgeRoundRectCallout">
              <a:avLst>
                <a:gd name="adj1" fmla="val 55856"/>
                <a:gd name="adj2" fmla="val 45611"/>
                <a:gd name="adj3" fmla="val 16667"/>
              </a:avLst>
            </a:prstGeom>
            <a:solidFill>
              <a:schemeClr val="bg1"/>
            </a:solidFill>
            <a:ln w="60325" cmpd="thickThin">
              <a:solidFill>
                <a:schemeClr val="accent5"/>
              </a:solidFill>
              <a:prstDash val="sysDot"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r>
                <a:rPr lang="zh-CN" altLang="en-US" sz="2400" b="1" noProof="1">
                  <a:solidFill>
                    <a:schemeClr val="tx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参与即有机会获得精美礼品</a:t>
              </a:r>
              <a:r>
                <a:rPr lang="en-US" altLang="zh-CN" sz="2400" b="1" noProof="1">
                  <a:solidFill>
                    <a:schemeClr val="tx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~</a:t>
              </a:r>
            </a:p>
          </p:txBody>
        </p:sp>
      </p:grpSp>
      <p:grpSp>
        <p:nvGrpSpPr>
          <p:cNvPr id="17" name="组合 3"/>
          <p:cNvGrpSpPr/>
          <p:nvPr userDrawn="1"/>
        </p:nvGrpSpPr>
        <p:grpSpPr bwMode="auto">
          <a:xfrm>
            <a:off x="1304133" y="927100"/>
            <a:ext cx="2689225" cy="1606550"/>
            <a:chOff x="2839" y="3772"/>
            <a:chExt cx="2578" cy="2833"/>
          </a:xfrm>
        </p:grpSpPr>
        <p:sp>
          <p:nvSpPr>
            <p:cNvPr id="18" name="矩形 17"/>
            <p:cNvSpPr/>
            <p:nvPr/>
          </p:nvSpPr>
          <p:spPr>
            <a:xfrm>
              <a:off x="2923" y="3999"/>
              <a:ext cx="2494" cy="260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endParaRPr lang="zh-CN" altLang="en-US" sz="3600" noProof="1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2839" y="3772"/>
              <a:ext cx="2416" cy="2413"/>
            </a:xfrm>
            <a:prstGeom prst="rect">
              <a:avLst/>
            </a:prstGeom>
            <a:noFill/>
            <a:ln>
              <a:solidFill>
                <a:srgbClr val="FFC000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5">
                      <a:lumMod val="20000"/>
                      <a:lumOff val="80000"/>
                    </a:schemeClr>
                  </a:solidFill>
                </a14:hiddenFill>
              </a:ext>
            </a:extLst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anchor="ctr">
              <a:scene3d>
                <a:camera prst="orthographicFront"/>
                <a:lightRig rig="threePt" dir="t"/>
              </a:scene3d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4800" b="1" noProof="1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  <a:sym typeface="+mn-ea"/>
                </a:rPr>
                <a:t>有 奖 征 集</a:t>
              </a:r>
            </a:p>
          </p:txBody>
        </p:sp>
      </p:grpSp>
      <p:grpSp>
        <p:nvGrpSpPr>
          <p:cNvPr id="20" name="组合 13"/>
          <p:cNvGrpSpPr/>
          <p:nvPr userDrawn="1"/>
        </p:nvGrpSpPr>
        <p:grpSpPr bwMode="auto">
          <a:xfrm>
            <a:off x="5233195" y="1055688"/>
            <a:ext cx="6340184" cy="3351212"/>
            <a:chOff x="7337" y="1663"/>
            <a:chExt cx="9983" cy="5278"/>
          </a:xfrm>
        </p:grpSpPr>
        <p:sp>
          <p:nvSpPr>
            <p:cNvPr id="21" name="流程图: 终止 20"/>
            <p:cNvSpPr/>
            <p:nvPr/>
          </p:nvSpPr>
          <p:spPr>
            <a:xfrm>
              <a:off x="7337" y="1663"/>
              <a:ext cx="2507" cy="795"/>
            </a:xfrm>
            <a:prstGeom prst="flowChartTerminator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zh-CN" altLang="en-US" sz="2400" noProof="1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征集内容</a:t>
              </a:r>
            </a:p>
          </p:txBody>
        </p:sp>
        <p:sp>
          <p:nvSpPr>
            <p:cNvPr id="22" name="流程图: 终止 21"/>
            <p:cNvSpPr/>
            <p:nvPr/>
          </p:nvSpPr>
          <p:spPr>
            <a:xfrm>
              <a:off x="7337" y="4258"/>
              <a:ext cx="2507" cy="815"/>
            </a:xfrm>
            <a:prstGeom prst="flowChartTerminator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zh-CN" altLang="en-US" sz="2400" noProof="1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投稿邮箱</a:t>
              </a:r>
            </a:p>
          </p:txBody>
        </p:sp>
        <p:sp>
          <p:nvSpPr>
            <p:cNvPr id="23" name="文本框 11"/>
            <p:cNvSpPr txBox="1">
              <a:spLocks noChangeArrowheads="1"/>
            </p:cNvSpPr>
            <p:nvPr/>
          </p:nvSpPr>
          <p:spPr bwMode="auto">
            <a:xfrm>
              <a:off x="7337" y="3005"/>
              <a:ext cx="9983" cy="7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课堂教学中使用的中考备考优质原创复习课件</a:t>
              </a:r>
            </a:p>
          </p:txBody>
        </p:sp>
        <p:sp>
          <p:nvSpPr>
            <p:cNvPr id="24" name="文本框 12"/>
            <p:cNvSpPr txBox="1">
              <a:spLocks noChangeArrowheads="1"/>
            </p:cNvSpPr>
            <p:nvPr/>
          </p:nvSpPr>
          <p:spPr bwMode="auto">
            <a:xfrm>
              <a:off x="7337" y="5305"/>
              <a:ext cx="9726" cy="16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lnSpc>
                  <a:spcPct val="140000"/>
                </a:lnSpc>
              </a:pP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1045472853</a:t>
              </a:r>
              <a:r>
                <a:rPr lang="en-US" altLang="zh-CN" sz="24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@qq.com</a:t>
              </a:r>
            </a:p>
            <a:p>
              <a:pPr>
                <a:lnSpc>
                  <a:spcPct val="140000"/>
                </a:lnSpc>
              </a:pPr>
              <a:r>
                <a:rPr lang="zh-CN" altLang="en-US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（投稿时请标明：</a:t>
              </a:r>
              <a:r>
                <a:rPr lang="zh-CN" altLang="zh-CN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地市</a:t>
              </a:r>
              <a:r>
                <a:rPr lang="en-US" altLang="zh-CN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+</a:t>
              </a:r>
              <a:r>
                <a:rPr lang="zh-CN" altLang="en-US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学校</a:t>
              </a:r>
              <a:r>
                <a:rPr lang="en-US" altLang="zh-CN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+</a:t>
              </a:r>
              <a:r>
                <a:rPr lang="zh-CN" altLang="en-US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姓名</a:t>
              </a:r>
              <a:r>
                <a:rPr lang="en-US" altLang="zh-CN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+</a:t>
              </a:r>
              <a:r>
                <a:rPr lang="zh-CN" altLang="en-US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联系方式）</a:t>
              </a:r>
            </a:p>
          </p:txBody>
        </p:sp>
      </p:grpSp>
      <p:cxnSp>
        <p:nvCxnSpPr>
          <p:cNvPr id="25" name="直接连接符 24"/>
          <p:cNvCxnSpPr/>
          <p:nvPr userDrawn="1"/>
        </p:nvCxnSpPr>
        <p:spPr>
          <a:xfrm>
            <a:off x="4790283" y="879475"/>
            <a:ext cx="22225" cy="5099050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26" name="矩形 25"/>
          <p:cNvSpPr>
            <a:spLocks noChangeAspect="1"/>
          </p:cNvSpPr>
          <p:nvPr userDrawn="1"/>
        </p:nvSpPr>
        <p:spPr>
          <a:xfrm>
            <a:off x="1389857" y="2976563"/>
            <a:ext cx="2603500" cy="2603500"/>
          </a:xfrm>
          <a:prstGeom prst="frame">
            <a:avLst/>
          </a:prstGeom>
          <a:solidFill>
            <a:schemeClr val="accent5">
              <a:lumMod val="20000"/>
              <a:lumOff val="80000"/>
            </a:schemeClr>
          </a:solidFill>
          <a:ln w="25400" cap="flat" cmpd="sng" algn="ctr">
            <a:noFill/>
            <a:prstDash val="solid"/>
          </a:ln>
          <a:effectLst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zh-CN" altLang="en-US" noProof="1"/>
          </a:p>
        </p:txBody>
      </p:sp>
      <p:pic>
        <p:nvPicPr>
          <p:cNvPr id="27" name="图片 26" descr="对对鹿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67194" y="4786314"/>
            <a:ext cx="749300" cy="146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图片 27"/>
          <p:cNvPicPr/>
          <p:nvPr userDrawn="1"/>
        </p:nvPicPr>
        <p:blipFill>
          <a:blip r:embed="rId3" cstate="print">
            <a:lum bright="-54000" contrast="100000"/>
          </a:blip>
          <a:stretch>
            <a:fillRect/>
          </a:stretch>
        </p:blipFill>
        <p:spPr>
          <a:xfrm>
            <a:off x="1744283" y="3330346"/>
            <a:ext cx="1886400" cy="1900799"/>
          </a:xfrm>
          <a:prstGeom prst="rect">
            <a:avLst/>
          </a:prstGeom>
          <a:effectLst>
            <a:innerShdw blurRad="139700">
              <a:prstClr val="black"/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5.xml"/><Relationship Id="rId4" Type="http://schemas.openxmlformats.org/officeDocument/2006/relationships/image" Target="NULL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>
            <a:extLst>
              <a:ext uri="{FF2B5EF4-FFF2-40B4-BE49-F238E27FC236}">
                <a16:creationId xmlns:a16="http://schemas.microsoft.com/office/drawing/2014/main" id="{89DC9898-5302-45FF-BE5D-958023335E99}"/>
              </a:ext>
            </a:extLst>
          </p:cNvPr>
          <p:cNvGrpSpPr>
            <a:grpSpLocks/>
          </p:cNvGrpSpPr>
          <p:nvPr/>
        </p:nvGrpSpPr>
        <p:grpSpPr bwMode="auto">
          <a:xfrm>
            <a:off x="9335295" y="5013326"/>
            <a:ext cx="2087563" cy="1266825"/>
            <a:chOff x="15634" y="4729"/>
            <a:chExt cx="3034" cy="1996"/>
          </a:xfrm>
        </p:grpSpPr>
        <p:grpSp>
          <p:nvGrpSpPr>
            <p:cNvPr id="16388" name="组合 13">
              <a:extLst>
                <a:ext uri="{FF2B5EF4-FFF2-40B4-BE49-F238E27FC236}">
                  <a16:creationId xmlns:a16="http://schemas.microsoft.com/office/drawing/2014/main" id="{43F1F716-EC8A-46D6-B56F-339CB7B768C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5634" y="4729"/>
              <a:ext cx="3034" cy="1996"/>
              <a:chOff x="15207" y="8235"/>
              <a:chExt cx="3386" cy="2246"/>
            </a:xfrm>
          </p:grpSpPr>
          <p:sp>
            <p:nvSpPr>
              <p:cNvPr id="16" name="文本框 15">
                <a:extLst>
                  <a:ext uri="{FF2B5EF4-FFF2-40B4-BE49-F238E27FC236}">
                    <a16:creationId xmlns:a16="http://schemas.microsoft.com/office/drawing/2014/main" id="{3BE123BD-21F4-4755-990A-C0A9393385F5}"/>
                  </a:ext>
                </a:extLst>
              </p:cNvPr>
              <p:cNvSpPr txBox="1"/>
              <p:nvPr/>
            </p:nvSpPr>
            <p:spPr>
              <a:xfrm>
                <a:off x="15207" y="8235"/>
                <a:ext cx="3386" cy="945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lnSpc>
                    <a:spcPct val="110000"/>
                  </a:lnSpc>
                  <a:defRPr/>
                </a:pPr>
                <a:r>
                  <a:rPr lang="en-US" altLang="zh-CN" sz="2800" b="1" kern="1600" spc="-100" noProof="1"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</a:rPr>
                  <a:t>2021</a:t>
                </a:r>
                <a:r>
                  <a:rPr lang="en-US" altLang="zh-CN" sz="2800" b="1" kern="1600" noProof="1"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</a:rPr>
                  <a:t> </a:t>
                </a:r>
                <a:r>
                  <a:rPr lang="zh-CN" altLang="en-US" sz="2800" b="1" kern="1600" spc="-140" noProof="1"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</a:rPr>
                  <a:t>广 东</a:t>
                </a:r>
              </a:p>
            </p:txBody>
          </p:sp>
          <p:sp>
            <p:nvSpPr>
              <p:cNvPr id="17" name="文本框 16">
                <a:extLst>
                  <a:ext uri="{FF2B5EF4-FFF2-40B4-BE49-F238E27FC236}">
                    <a16:creationId xmlns:a16="http://schemas.microsoft.com/office/drawing/2014/main" id="{55399E92-2246-451E-8799-16A8BC104927}"/>
                  </a:ext>
                </a:extLst>
              </p:cNvPr>
              <p:cNvSpPr txBox="1"/>
              <p:nvPr/>
            </p:nvSpPr>
            <p:spPr>
              <a:xfrm>
                <a:off x="15457" y="9214"/>
                <a:ext cx="2971" cy="1267"/>
              </a:xfrm>
              <a:prstGeom prst="roundRect">
                <a:avLst/>
              </a:prstGeom>
              <a:noFill/>
              <a:ln>
                <a:noFill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>
                <a:spAutoFit/>
              </a:bodyPr>
              <a:lstStyle/>
              <a:p>
                <a:pPr algn="ctr" eaLnBrk="1" fontAlgn="auto" hangingPunct="1">
                  <a:defRPr/>
                </a:pPr>
                <a:r>
                  <a:rPr lang="zh-CN" altLang="en-US" sz="3600" b="1" noProof="1">
                    <a:solidFill>
                      <a:srgbClr val="128B4C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物 理</a:t>
                </a:r>
              </a:p>
            </p:txBody>
          </p:sp>
          <p:cxnSp>
            <p:nvCxnSpPr>
              <p:cNvPr id="18" name="直接连接符 17">
                <a:extLst>
                  <a:ext uri="{FF2B5EF4-FFF2-40B4-BE49-F238E27FC236}">
                    <a16:creationId xmlns:a16="http://schemas.microsoft.com/office/drawing/2014/main" id="{FDF77359-B7F0-4B4E-83CE-8E93B99F78CC}"/>
                  </a:ext>
                </a:extLst>
              </p:cNvPr>
              <p:cNvCxnSpPr/>
              <p:nvPr/>
            </p:nvCxnSpPr>
            <p:spPr>
              <a:xfrm>
                <a:off x="15369" y="10464"/>
                <a:ext cx="3062" cy="0"/>
              </a:xfrm>
              <a:prstGeom prst="line">
                <a:avLst/>
              </a:prstGeom>
              <a:ln w="25400">
                <a:solidFill>
                  <a:srgbClr val="009B4C"/>
                </a:solidFill>
                <a:tailEnd type="none" w="med" len="med"/>
              </a:ln>
              <a:effectLst/>
            </p:spPr>
            <p:style>
              <a:lnRef idx="3">
                <a:schemeClr val="accent6"/>
              </a:lnRef>
              <a:fillRef idx="0">
                <a:schemeClr val="accent6"/>
              </a:fillRef>
              <a:effectRef idx="2">
                <a:schemeClr val="accent6"/>
              </a:effectRef>
              <a:fontRef idx="minor">
                <a:schemeClr val="tx1"/>
              </a:fontRef>
            </p:style>
          </p:cxnSp>
        </p:grpSp>
        <p:cxnSp>
          <p:nvCxnSpPr>
            <p:cNvPr id="19" name="直接连接符 18">
              <a:extLst>
                <a:ext uri="{FF2B5EF4-FFF2-40B4-BE49-F238E27FC236}">
                  <a16:creationId xmlns:a16="http://schemas.microsoft.com/office/drawing/2014/main" id="{4F2E6FDB-D0BB-4B26-8F81-9D90366D2BCD}"/>
                </a:ext>
              </a:extLst>
            </p:cNvPr>
            <p:cNvCxnSpPr/>
            <p:nvPr/>
          </p:nvCxnSpPr>
          <p:spPr>
            <a:xfrm>
              <a:off x="15779" y="4729"/>
              <a:ext cx="2743" cy="0"/>
            </a:xfrm>
            <a:prstGeom prst="line">
              <a:avLst/>
            </a:prstGeom>
            <a:ln w="25400">
              <a:solidFill>
                <a:srgbClr val="009B4C"/>
              </a:solidFill>
              <a:tailEnd type="none" w="med" len="med"/>
            </a:ln>
            <a:effectLst/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</p:cxnSp>
      </p:grpSp>
      <p:pic>
        <p:nvPicPr>
          <p:cNvPr id="7" name="图片 6" descr="C:\Users\wh974\Desktop\万唯中考《试题研究》.tif万唯中考《试题研究》">
            <a:extLst>
              <a:ext uri="{FF2B5EF4-FFF2-40B4-BE49-F238E27FC236}">
                <a16:creationId xmlns:a16="http://schemas.microsoft.com/office/drawing/2014/main" id="{E9781272-E403-4BA4-8333-A55C14AD11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1258" y="527050"/>
            <a:ext cx="6510337" cy="567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64809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17"/>
          <p:cNvSpPr txBox="1">
            <a:spLocks noChangeArrowheads="1"/>
          </p:cNvSpPr>
          <p:nvPr/>
        </p:nvSpPr>
        <p:spPr bwMode="auto">
          <a:xfrm>
            <a:off x="5965190" y="2198370"/>
            <a:ext cx="2862580" cy="829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dist"/>
            <a:r>
              <a:rPr lang="zh-CN" altLang="en-US" sz="48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命题点</a:t>
            </a:r>
            <a:r>
              <a:rPr lang="en-US" altLang="zh-CN" sz="48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4648201" y="3245485"/>
            <a:ext cx="5263430" cy="1172875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48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电动机与发电机</a:t>
            </a:r>
          </a:p>
        </p:txBody>
      </p:sp>
    </p:spTree>
    <p:custDataLst>
      <p:tags r:id="rId1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89020" y="1461909"/>
            <a:ext cx="10573390" cy="737235"/>
            <a:chOff x="1027" y="6452"/>
            <a:chExt cx="16651" cy="1161"/>
          </a:xfrm>
        </p:grpSpPr>
        <p:pic>
          <p:nvPicPr>
            <p:cNvPr id="3" name="图片 2" descr="带序号考点标2字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27" y="6569"/>
              <a:ext cx="2817" cy="927"/>
            </a:xfrm>
            <a:prstGeom prst="rect">
              <a:avLst/>
            </a:prstGeom>
          </p:spPr>
        </p:pic>
        <p:grpSp>
          <p:nvGrpSpPr>
            <p:cNvPr id="4" name="组合 3"/>
            <p:cNvGrpSpPr/>
            <p:nvPr/>
          </p:nvGrpSpPr>
          <p:grpSpPr>
            <a:xfrm>
              <a:off x="1373" y="6452"/>
              <a:ext cx="16305" cy="1161"/>
              <a:chOff x="1373" y="2723"/>
              <a:chExt cx="16305" cy="1161"/>
            </a:xfrm>
          </p:grpSpPr>
          <p:grpSp>
            <p:nvGrpSpPr>
              <p:cNvPr id="5" name="组合 4"/>
              <p:cNvGrpSpPr/>
              <p:nvPr/>
            </p:nvGrpSpPr>
            <p:grpSpPr>
              <a:xfrm>
                <a:off x="1373" y="2897"/>
                <a:ext cx="2391" cy="822"/>
                <a:chOff x="2523" y="1360"/>
                <a:chExt cx="1804" cy="822"/>
              </a:xfrm>
            </p:grpSpPr>
            <p:sp>
              <p:nvSpPr>
                <p:cNvPr id="7" name="文本框 6"/>
                <p:cNvSpPr txBox="1"/>
                <p:nvPr/>
              </p:nvSpPr>
              <p:spPr>
                <a:xfrm>
                  <a:off x="2523" y="1360"/>
                  <a:ext cx="1340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CN" altLang="en-US" sz="2800" b="1">
                      <a:solidFill>
                        <a:schemeClr val="bg1"/>
                      </a:solidFill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类型</a:t>
                  </a:r>
                </a:p>
              </p:txBody>
            </p:sp>
            <p:sp>
              <p:nvSpPr>
                <p:cNvPr id="8" name="文本框 7"/>
                <p:cNvSpPr txBox="1"/>
                <p:nvPr/>
              </p:nvSpPr>
              <p:spPr>
                <a:xfrm>
                  <a:off x="3719" y="1360"/>
                  <a:ext cx="608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2800" b="1" dirty="0">
                      <a:latin typeface="Times New Roman" panose="02020603050405020304" pitchFamily="18" charset="0"/>
                      <a:ea typeface="黑体" panose="02010609060101010101" pitchFamily="49" charset="-122"/>
                      <a:cs typeface="Times New Roman" panose="02020603050405020304" pitchFamily="18" charset="0"/>
                    </a:rPr>
                    <a:t>1</a:t>
                  </a:r>
                </a:p>
              </p:txBody>
            </p:sp>
          </p:grpSp>
          <p:sp>
            <p:nvSpPr>
              <p:cNvPr id="6" name="文本框 5"/>
              <p:cNvSpPr txBox="1"/>
              <p:nvPr/>
            </p:nvSpPr>
            <p:spPr>
              <a:xfrm>
                <a:off x="4301" y="2723"/>
                <a:ext cx="13377" cy="11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zh-CN" sz="2800" b="1" dirty="0">
                    <a:latin typeface="黑体" panose="02010609060101010101" pitchFamily="49" charset="-122"/>
                    <a:ea typeface="黑体" panose="02010609060101010101" pitchFamily="49" charset="-122"/>
                    <a:cs typeface="Times New Roman" panose="02020603050405020304" pitchFamily="18" charset="0"/>
                  </a:rPr>
                  <a:t>电动机与发电机</a:t>
                </a:r>
              </a:p>
            </p:txBody>
          </p:sp>
        </p:grpSp>
      </p:grpSp>
      <p:sp>
        <p:nvSpPr>
          <p:cNvPr id="12" name="文本框 11"/>
          <p:cNvSpPr txBox="1"/>
          <p:nvPr/>
        </p:nvSpPr>
        <p:spPr>
          <a:xfrm>
            <a:off x="871855" y="2458720"/>
            <a:ext cx="1045210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1.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梧州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如图所示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能说明发电机工作原理的是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400" b="1">
                <a:ea typeface="宋体" panose="02010600030101010101" pitchFamily="2" charset="-122"/>
              </a:rPr>
              <a:t>　　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zh-CN" altLang="en-US" sz="2400" b="1"/>
          </a:p>
        </p:txBody>
      </p:sp>
      <p:pic>
        <p:nvPicPr>
          <p:cNvPr id="9" name="图片 -2147482209" descr="张程广东WL445.TIF"/>
          <p:cNvPicPr>
            <a:picLocks noChangeAspect="1"/>
          </p:cNvPicPr>
          <p:nvPr/>
        </p:nvPicPr>
        <p:blipFill>
          <a:blip r:embed="rId3" r:link="rId4"/>
          <a:stretch>
            <a:fillRect/>
          </a:stretch>
        </p:blipFill>
        <p:spPr>
          <a:xfrm>
            <a:off x="1053465" y="3502025"/>
            <a:ext cx="9845040" cy="1879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" name="文本框 12"/>
          <p:cNvSpPr txBox="1"/>
          <p:nvPr/>
        </p:nvSpPr>
        <p:spPr>
          <a:xfrm>
            <a:off x="8101306" y="2590237"/>
            <a:ext cx="71056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endParaRPr lang="en-US" altLang="en-US" sz="24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/>
          <p:cNvSpPr txBox="1"/>
          <p:nvPr/>
        </p:nvSpPr>
        <p:spPr>
          <a:xfrm>
            <a:off x="869315" y="1496695"/>
            <a:ext cx="10452100" cy="39693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成都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sz="2400" b="1">
                <a:ea typeface="黑体" panose="02010609060101010101" pitchFamily="49" charset="-122"/>
              </a:rPr>
              <a:t>卷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小罗把两个玩具电机用导线连接在一起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400" b="1">
                <a:ea typeface="宋体" panose="02010600030101010101" pitchFamily="2" charset="-122"/>
              </a:rPr>
              <a:t>如图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用力快速拨动甲电机的转叶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发现乙电机的转叶也缓慢转动起来．对这个现象分析正确的是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400" b="1">
                <a:ea typeface="宋体" panose="02010600030101010101" pitchFamily="2" charset="-122"/>
              </a:rPr>
              <a:t>　　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A. 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甲电机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>
                <a:ea typeface="宋体" panose="02010600030101010101" pitchFamily="2" charset="-122"/>
              </a:rPr>
              <a:t>将电能转化为机械能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 </a:t>
            </a: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B. 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乙电机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>
                <a:ea typeface="宋体" panose="02010600030101010101" pitchFamily="2" charset="-122"/>
              </a:rPr>
              <a:t>将机械能转化为电能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C. 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甲电机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>
                <a:ea typeface="宋体" panose="02010600030101010101" pitchFamily="2" charset="-122"/>
              </a:rPr>
              <a:t>依据电磁感应来工作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 </a:t>
            </a: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D. </a:t>
            </a:r>
            <a:r>
              <a:rPr lang="zh-CN" sz="2400" b="1">
                <a:ea typeface="宋体" panose="02010600030101010101" pitchFamily="2" charset="-122"/>
              </a:rPr>
              <a:t>两电机的工作原理是相同的</a:t>
            </a:r>
            <a:endParaRPr lang="zh-CN" altLang="en-US" sz="2400" b="1"/>
          </a:p>
        </p:txBody>
      </p:sp>
      <p:pic>
        <p:nvPicPr>
          <p:cNvPr id="2" name="图片 -2147482208" descr="张程广东WL446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7044055" y="3136900"/>
            <a:ext cx="3192145" cy="1987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7877175" y="5362575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4" name="文本框 3"/>
          <p:cNvSpPr txBox="1"/>
          <p:nvPr/>
        </p:nvSpPr>
        <p:spPr>
          <a:xfrm>
            <a:off x="1746250" y="2783840"/>
            <a:ext cx="85915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　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797560" y="1207135"/>
            <a:ext cx="10594975" cy="50774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3.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兰州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在探究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让线圈转起来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>
                <a:ea typeface="宋体" panose="02010600030101010101" pitchFamily="2" charset="-122"/>
              </a:rPr>
              <a:t>的实验中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小明用永磁铁、一节干电池、线圈、金属支架组装了如图所示的装置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用绝缘胶带将支架固定在电池两端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将磁铁放在电池侧壁上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再将线圈一端的绝缘漆全部刮去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另一端的绝缘漆只刮去一半后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sz="2400" b="1">
                <a:ea typeface="宋体" panose="02010600030101010101" pitchFamily="2" charset="-122"/>
              </a:rPr>
              <a:t>放在支架上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线圈即可持续转动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关于该实验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下列说法正确的是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400" b="1">
                <a:ea typeface="宋体" panose="02010600030101010101" pitchFamily="2" charset="-122"/>
              </a:rPr>
              <a:t>　　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A. </a:t>
            </a:r>
            <a:r>
              <a:rPr lang="zh-CN" sz="2400" b="1">
                <a:ea typeface="宋体" panose="02010600030101010101" pitchFamily="2" charset="-122"/>
              </a:rPr>
              <a:t>这个装置与发电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机的工作原理相同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B. </a:t>
            </a:r>
            <a:r>
              <a:rPr lang="zh-CN" sz="2400" b="1">
                <a:ea typeface="宋体" panose="02010600030101010101" pitchFamily="2" charset="-122"/>
              </a:rPr>
              <a:t>线圈转动过程中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机械能转化为电能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C. </a:t>
            </a:r>
            <a:r>
              <a:rPr lang="zh-CN" sz="2400" b="1">
                <a:ea typeface="宋体" panose="02010600030101010101" pitchFamily="2" charset="-122"/>
              </a:rPr>
              <a:t>只改变电流的方向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线圈的转动方向不会改变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D. </a:t>
            </a:r>
            <a:r>
              <a:rPr lang="zh-CN" sz="2400" b="1">
                <a:ea typeface="宋体" panose="02010600030101010101" pitchFamily="2" charset="-122"/>
              </a:rPr>
              <a:t>只改变磁场的方向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线圈的转动方向可以改变</a:t>
            </a:r>
            <a:endParaRPr lang="zh-CN" altLang="en-US" sz="2400" b="1"/>
          </a:p>
        </p:txBody>
      </p:sp>
      <p:sp>
        <p:nvSpPr>
          <p:cNvPr id="3" name="文本框 2"/>
          <p:cNvSpPr txBox="1"/>
          <p:nvPr/>
        </p:nvSpPr>
        <p:spPr>
          <a:xfrm>
            <a:off x="8964930" y="5881370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pic>
        <p:nvPicPr>
          <p:cNvPr id="2" name="图片 -2147482207" descr="张程广东WL447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7679055" y="3636645"/>
            <a:ext cx="3691890" cy="21240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文本框 3"/>
          <p:cNvSpPr txBox="1"/>
          <p:nvPr/>
        </p:nvSpPr>
        <p:spPr>
          <a:xfrm>
            <a:off x="1990750" y="3539490"/>
            <a:ext cx="72009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797560" y="1270635"/>
            <a:ext cx="10842262" cy="1684244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 dirty="0">
                <a:ea typeface="黑体" panose="02010609060101010101" pitchFamily="49" charset="-122"/>
              </a:rPr>
              <a:t>徐州</a:t>
            </a:r>
            <a:r>
              <a:rPr 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 dirty="0">
                <a:ea typeface="宋体" panose="02010600030101010101" pitchFamily="2" charset="-122"/>
              </a:rPr>
              <a:t>如图所示是振荡浮子式波浪发电原理图．浮子随着波浪起伏运动</a:t>
            </a:r>
            <a:r>
              <a:rPr lang="zh-CN" sz="2400" b="1" dirty="0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带动发电机运转</a:t>
            </a:r>
            <a:r>
              <a:rPr lang="zh-CN" sz="2400" b="1" dirty="0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利用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_____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___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___</a:t>
            </a:r>
            <a:r>
              <a:rPr lang="zh-CN" sz="2400" b="1" dirty="0">
                <a:ea typeface="宋体" panose="02010600030101010101" pitchFamily="2" charset="-122"/>
              </a:rPr>
              <a:t>原理产生电流</a:t>
            </a:r>
            <a:r>
              <a:rPr lang="zh-CN" sz="2400" b="1" dirty="0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将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________</a:t>
            </a:r>
            <a:r>
              <a:rPr lang="zh-CN" sz="2400" b="1" dirty="0">
                <a:ea typeface="宋体" panose="02010600030101010101" pitchFamily="2" charset="-122"/>
              </a:rPr>
              <a:t>能转化为电能．这种波浪提供的能源属于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________(</a:t>
            </a:r>
            <a:r>
              <a:rPr lang="zh-CN" sz="2400" b="1" dirty="0">
                <a:ea typeface="宋体" panose="02010600030101010101" pitchFamily="2" charset="-122"/>
              </a:rPr>
              <a:t>选填</a:t>
            </a:r>
            <a:r>
              <a:rPr lang="en-US" sz="2400" b="1" dirty="0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 dirty="0">
                <a:ea typeface="宋体" panose="02010600030101010101" pitchFamily="2" charset="-122"/>
              </a:rPr>
              <a:t>可再生</a:t>
            </a:r>
            <a:r>
              <a:rPr lang="en-US" sz="2400" b="1" dirty="0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 dirty="0">
                <a:ea typeface="宋体" panose="02010600030101010101" pitchFamily="2" charset="-122"/>
              </a:rPr>
              <a:t>或</a:t>
            </a:r>
            <a:r>
              <a:rPr lang="en-US" sz="2400" b="1" dirty="0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 dirty="0">
                <a:ea typeface="宋体" panose="02010600030101010101" pitchFamily="2" charset="-122"/>
              </a:rPr>
              <a:t>不可再生</a:t>
            </a:r>
            <a:r>
              <a:rPr lang="en-US" sz="2400" b="1" dirty="0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 dirty="0">
                <a:ea typeface="宋体" panose="02010600030101010101" pitchFamily="2" charset="-122"/>
              </a:rPr>
              <a:t>能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源．</a:t>
            </a:r>
            <a:endParaRPr lang="zh-CN" altLang="en-US" sz="2400" b="1" dirty="0"/>
          </a:p>
        </p:txBody>
      </p:sp>
      <p:sp>
        <p:nvSpPr>
          <p:cNvPr id="3" name="文本框 2"/>
          <p:cNvSpPr txBox="1"/>
          <p:nvPr/>
        </p:nvSpPr>
        <p:spPr>
          <a:xfrm>
            <a:off x="5761355" y="5916295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pic>
        <p:nvPicPr>
          <p:cNvPr id="2" name="图片 -2147482206" descr="张程广东WL448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5187315" y="3023870"/>
            <a:ext cx="2905125" cy="27908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文本框 3"/>
          <p:cNvSpPr txBox="1"/>
          <p:nvPr/>
        </p:nvSpPr>
        <p:spPr>
          <a:xfrm>
            <a:off x="3992880" y="1917065"/>
            <a:ext cx="176847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电磁感应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8235950" y="1917065"/>
            <a:ext cx="109537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机械　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784090" y="2470150"/>
            <a:ext cx="143256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sz="2400" b="1" dirty="0">
                <a:solidFill>
                  <a:srgbClr val="FF0000"/>
                </a:solidFill>
                <a:ea typeface="宋体" panose="02010600030101010101" pitchFamily="2" charset="-122"/>
              </a:rPr>
              <a:t>可再生</a:t>
            </a:r>
            <a:endParaRPr lang="en-US" altLang="en-US" sz="24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796925" y="1311910"/>
            <a:ext cx="10596245" cy="1753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5.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连云港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白炽灯是一种电流通过灯丝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灯丝发热发光的照明电器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将强磁体靠近通电白炽灯的灯丝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如图所示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可以观察到灯丝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说明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____________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__________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由此原理可以制成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</a:t>
            </a:r>
            <a:r>
              <a:rPr lang="zh-CN" sz="2400" b="1">
                <a:ea typeface="宋体" panose="02010600030101010101" pitchFamily="2" charset="-122"/>
              </a:rPr>
              <a:t>．</a:t>
            </a:r>
            <a:endParaRPr lang="zh-CN" altLang="en-US" sz="2400" b="1"/>
          </a:p>
        </p:txBody>
      </p:sp>
      <p:pic>
        <p:nvPicPr>
          <p:cNvPr id="2" name="图片 -214748219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79770" y="3065145"/>
            <a:ext cx="630555" cy="28194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5623560" y="5884545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4" name="文本框 3"/>
          <p:cNvSpPr txBox="1"/>
          <p:nvPr/>
        </p:nvSpPr>
        <p:spPr>
          <a:xfrm>
            <a:off x="8627110" y="1958340"/>
            <a:ext cx="110617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晃动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856615" y="2487295"/>
            <a:ext cx="449643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通电导体在磁场中受力的作用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959725" y="2487295"/>
            <a:ext cx="157099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sz="2400" b="1" dirty="0">
                <a:solidFill>
                  <a:srgbClr val="FF0000"/>
                </a:solidFill>
                <a:ea typeface="宋体" panose="02010600030101010101" pitchFamily="2" charset="-122"/>
              </a:rPr>
              <a:t>电动机</a:t>
            </a:r>
            <a:endParaRPr lang="en-US" altLang="en-US" sz="24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652190" y="1395234"/>
            <a:ext cx="10573390" cy="737235"/>
            <a:chOff x="1027" y="6452"/>
            <a:chExt cx="16651" cy="1161"/>
          </a:xfrm>
        </p:grpSpPr>
        <p:pic>
          <p:nvPicPr>
            <p:cNvPr id="14" name="图片 13" descr="带序号考点标2字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27" y="6569"/>
              <a:ext cx="2817" cy="927"/>
            </a:xfrm>
            <a:prstGeom prst="rect">
              <a:avLst/>
            </a:prstGeom>
          </p:spPr>
        </p:pic>
        <p:grpSp>
          <p:nvGrpSpPr>
            <p:cNvPr id="15" name="组合 14"/>
            <p:cNvGrpSpPr/>
            <p:nvPr/>
          </p:nvGrpSpPr>
          <p:grpSpPr>
            <a:xfrm>
              <a:off x="1373" y="6452"/>
              <a:ext cx="16305" cy="1161"/>
              <a:chOff x="1373" y="2723"/>
              <a:chExt cx="16305" cy="1161"/>
            </a:xfrm>
          </p:grpSpPr>
          <p:grpSp>
            <p:nvGrpSpPr>
              <p:cNvPr id="16" name="组合 15"/>
              <p:cNvGrpSpPr/>
              <p:nvPr/>
            </p:nvGrpSpPr>
            <p:grpSpPr>
              <a:xfrm>
                <a:off x="1373" y="2897"/>
                <a:ext cx="2391" cy="822"/>
                <a:chOff x="2523" y="1360"/>
                <a:chExt cx="1804" cy="822"/>
              </a:xfrm>
            </p:grpSpPr>
            <p:sp>
              <p:nvSpPr>
                <p:cNvPr id="17" name="文本框 16"/>
                <p:cNvSpPr txBox="1"/>
                <p:nvPr/>
              </p:nvSpPr>
              <p:spPr>
                <a:xfrm>
                  <a:off x="2523" y="1360"/>
                  <a:ext cx="1340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CN" altLang="en-US" sz="2800" b="1">
                      <a:solidFill>
                        <a:schemeClr val="bg1"/>
                      </a:solidFill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类型</a:t>
                  </a:r>
                </a:p>
              </p:txBody>
            </p:sp>
            <p:sp>
              <p:nvSpPr>
                <p:cNvPr id="18" name="文本框 17"/>
                <p:cNvSpPr txBox="1"/>
                <p:nvPr/>
              </p:nvSpPr>
              <p:spPr>
                <a:xfrm>
                  <a:off x="3719" y="1360"/>
                  <a:ext cx="608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2800" b="1" dirty="0">
                      <a:latin typeface="Times New Roman" panose="02020603050405020304" pitchFamily="18" charset="0"/>
                      <a:ea typeface="黑体" panose="02010609060101010101" pitchFamily="49" charset="-122"/>
                      <a:cs typeface="Times New Roman" panose="02020603050405020304" pitchFamily="18" charset="0"/>
                    </a:rPr>
                    <a:t>2</a:t>
                  </a:r>
                </a:p>
              </p:txBody>
            </p:sp>
          </p:grpSp>
          <p:sp>
            <p:nvSpPr>
              <p:cNvPr id="19" name="文本框 18"/>
              <p:cNvSpPr txBox="1"/>
              <p:nvPr/>
            </p:nvSpPr>
            <p:spPr>
              <a:xfrm>
                <a:off x="4301" y="2723"/>
                <a:ext cx="13377" cy="11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zh-CN" sz="2800" b="1" dirty="0">
                    <a:latin typeface="黑体" panose="02010609060101010101" pitchFamily="49" charset="-122"/>
                    <a:ea typeface="黑体" panose="02010609060101010101" pitchFamily="49" charset="-122"/>
                    <a:cs typeface="Times New Roman" panose="02020603050405020304" pitchFamily="18" charset="0"/>
                  </a:rPr>
                  <a:t>探究什么情况下磁可以生电</a:t>
                </a:r>
              </a:p>
            </p:txBody>
          </p:sp>
        </p:grpSp>
      </p:grpSp>
      <p:sp>
        <p:nvSpPr>
          <p:cNvPr id="100" name="文本框 99"/>
          <p:cNvSpPr txBox="1"/>
          <p:nvPr/>
        </p:nvSpPr>
        <p:spPr>
          <a:xfrm>
            <a:off x="871855" y="2180590"/>
            <a:ext cx="10560685" cy="1753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6.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青岛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探究磁生电的条件：实验装置如图所示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在磁场中悬挂一根导体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AB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把它的两端跟电流计连接起来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组成闭合回路．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(1)</a:t>
            </a:r>
            <a:r>
              <a:rPr lang="zh-CN" sz="2400" b="1">
                <a:ea typeface="宋体" panose="02010600030101010101" pitchFamily="2" charset="-122"/>
              </a:rPr>
              <a:t>实验中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用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_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</a:t>
            </a:r>
            <a:r>
              <a:rPr lang="zh-CN" sz="2400" b="1">
                <a:ea typeface="宋体" panose="02010600030101010101" pitchFamily="2" charset="-122"/>
              </a:rPr>
              <a:t>提供磁场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用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</a:t>
            </a:r>
            <a:r>
              <a:rPr lang="zh-CN" sz="2400" b="1">
                <a:ea typeface="宋体" panose="02010600030101010101" pitchFamily="2" charset="-122"/>
              </a:rPr>
              <a:t>显示电路中有无电流．</a:t>
            </a:r>
            <a:endParaRPr lang="zh-CN" altLang="en-US" sz="2400" b="1"/>
          </a:p>
        </p:txBody>
      </p:sp>
      <p:pic>
        <p:nvPicPr>
          <p:cNvPr id="2" name="图片 -214748219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7080" y="4136390"/>
            <a:ext cx="3150235" cy="188658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5683250" y="6022975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6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4" name="文本框 3"/>
          <p:cNvSpPr txBox="1"/>
          <p:nvPr/>
        </p:nvSpPr>
        <p:spPr>
          <a:xfrm>
            <a:off x="2814320" y="3347720"/>
            <a:ext cx="165036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蹄形磁铁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026785" y="3347720"/>
            <a:ext cx="125412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电流计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918210" y="2075180"/>
            <a:ext cx="10937636" cy="2239331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(2)</a:t>
            </a:r>
            <a:r>
              <a:rPr lang="zh-CN" sz="2400" b="1" dirty="0">
                <a:ea typeface="宋体" panose="02010600030101010101" pitchFamily="2" charset="-122"/>
              </a:rPr>
              <a:t>下列操作</a:t>
            </a:r>
            <a:r>
              <a:rPr lang="zh-CN" sz="2400" b="1" dirty="0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电路中能产生电流的是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________(</a:t>
            </a:r>
            <a:r>
              <a:rPr lang="zh-CN" sz="2400" b="1" dirty="0">
                <a:ea typeface="宋体" panose="02010600030101010101" pitchFamily="2" charset="-122"/>
              </a:rPr>
              <a:t>选填所有符合要求的选项序号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 dirty="0">
                <a:ea typeface="宋体" panose="02010600030101010101" pitchFamily="2" charset="-122"/>
              </a:rPr>
              <a:t>．</a:t>
            </a:r>
            <a:endParaRPr lang="en-US" sz="2400" b="1" dirty="0">
              <a:latin typeface="宋体" panose="02010600030101010101" pitchFamily="2" charset="-122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 dirty="0">
                <a:latin typeface="宋体" panose="02010600030101010101" pitchFamily="2" charset="-122"/>
                <a:cs typeface="Times New Roman" panose="02020603050405020304" pitchFamily="18" charset="0"/>
              </a:rPr>
              <a:t>①</a:t>
            </a:r>
            <a:r>
              <a:rPr lang="zh-CN" sz="2400" b="1" dirty="0">
                <a:ea typeface="宋体" panose="02010600030101010101" pitchFamily="2" charset="-122"/>
              </a:rPr>
              <a:t>蹄形磁体和导体</a:t>
            </a:r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</a:t>
            </a:r>
            <a:r>
              <a:rPr lang="zh-CN" sz="2400" b="1" dirty="0">
                <a:ea typeface="宋体" panose="02010600030101010101" pitchFamily="2" charset="-122"/>
              </a:rPr>
              <a:t>都静止</a:t>
            </a:r>
            <a:endParaRPr lang="en-US" sz="2400" b="1" dirty="0">
              <a:latin typeface="宋体" panose="02010600030101010101" pitchFamily="2" charset="-122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 dirty="0">
                <a:latin typeface="宋体" panose="02010600030101010101" pitchFamily="2" charset="-122"/>
                <a:cs typeface="Times New Roman" panose="02020603050405020304" pitchFamily="18" charset="0"/>
              </a:rPr>
              <a:t>②</a:t>
            </a:r>
            <a:r>
              <a:rPr lang="zh-CN" sz="2400" b="1" dirty="0">
                <a:ea typeface="宋体" panose="02010600030101010101" pitchFamily="2" charset="-122"/>
              </a:rPr>
              <a:t>蹄形磁体静止</a:t>
            </a:r>
            <a:r>
              <a:rPr lang="zh-CN" sz="2400" b="1" dirty="0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导体</a:t>
            </a:r>
            <a:r>
              <a:rPr lang="en-US" sz="2400" b="1" i="1" dirty="0">
                <a:latin typeface="Times New Roman" panose="02020603050405020304" pitchFamily="18" charset="0"/>
                <a:ea typeface="宋体" panose="02010600030101010101" pitchFamily="2" charset="-122"/>
              </a:rPr>
              <a:t>AB</a:t>
            </a:r>
            <a:r>
              <a:rPr lang="zh-CN" sz="2400" b="1" dirty="0">
                <a:ea typeface="宋体" panose="02010600030101010101" pitchFamily="2" charset="-122"/>
              </a:rPr>
              <a:t>左右运动</a:t>
            </a:r>
            <a:endParaRPr lang="en-US" sz="2400" b="1" dirty="0">
              <a:latin typeface="宋体" panose="02010600030101010101" pitchFamily="2" charset="-122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 dirty="0">
                <a:latin typeface="宋体" panose="02010600030101010101" pitchFamily="2" charset="-122"/>
                <a:cs typeface="Times New Roman" panose="02020603050405020304" pitchFamily="18" charset="0"/>
              </a:rPr>
              <a:t>③</a:t>
            </a:r>
            <a:r>
              <a:rPr lang="zh-CN" sz="2400" b="1" dirty="0">
                <a:ea typeface="宋体" panose="02010600030101010101" pitchFamily="2" charset="-122"/>
              </a:rPr>
              <a:t>导体</a:t>
            </a:r>
            <a:r>
              <a:rPr lang="en-US" sz="2400" b="1" i="1" dirty="0">
                <a:latin typeface="Times New Roman" panose="02020603050405020304" pitchFamily="18" charset="0"/>
                <a:ea typeface="宋体" panose="02010600030101010101" pitchFamily="2" charset="-122"/>
              </a:rPr>
              <a:t>AB</a:t>
            </a:r>
            <a:r>
              <a:rPr lang="zh-CN" sz="2400" b="1" dirty="0">
                <a:ea typeface="宋体" panose="02010600030101010101" pitchFamily="2" charset="-122"/>
              </a:rPr>
              <a:t>静止</a:t>
            </a:r>
            <a:r>
              <a:rPr lang="zh-CN" sz="2400" b="1" dirty="0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蹄形磁体左右运动</a:t>
            </a:r>
            <a:endParaRPr lang="zh-CN" altLang="en-US" sz="2400" b="1" dirty="0"/>
          </a:p>
        </p:txBody>
      </p:sp>
      <p:pic>
        <p:nvPicPr>
          <p:cNvPr id="2" name="图片 -214748219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6720" y="3163570"/>
            <a:ext cx="2961005" cy="177292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7778750" y="5104130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6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4" name="文本框 3"/>
          <p:cNvSpPr txBox="1"/>
          <p:nvPr/>
        </p:nvSpPr>
        <p:spPr>
          <a:xfrm>
            <a:off x="6096000" y="2146935"/>
            <a:ext cx="103632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②③</a:t>
            </a:r>
            <a:endParaRPr lang="en-US" altLang="en-US" sz="24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diagram"/>
  <p:tag name="KSO_WM_TEMPLATE_INDEX" val="30178323"/>
</p:tagLst>
</file>

<file path=ppt/theme/theme1.xml><?xml version="1.0" encoding="utf-8"?>
<a:theme xmlns:a="http://schemas.openxmlformats.org/drawingml/2006/main" name="默认设计模板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562</Words>
  <Application>Microsoft Office PowerPoint</Application>
  <PresentationFormat>自定义</PresentationFormat>
  <Paragraphs>48</Paragraphs>
  <Slides>10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7" baseType="lpstr">
      <vt:lpstr>黑体</vt:lpstr>
      <vt:lpstr>宋体</vt:lpstr>
      <vt:lpstr>微软雅黑</vt:lpstr>
      <vt:lpstr>Arial</vt:lpstr>
      <vt:lpstr>Calibri</vt:lpstr>
      <vt:lpstr>Times New Roman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admic</dc:creator>
  <cp:lastModifiedBy>wn</cp:lastModifiedBy>
  <cp:revision>216</cp:revision>
  <dcterms:created xsi:type="dcterms:W3CDTF">2019-08-11T08:37:00Z</dcterms:created>
  <dcterms:modified xsi:type="dcterms:W3CDTF">2020-11-14T01:41:01Z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2052-11.1.0.9998</vt:lpwstr>
  </property>
</Properties>
</file>