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19"/>
  </p:handoutMasterIdLst>
  <p:sldIdLst>
    <p:sldId id="256" r:id="rId3"/>
    <p:sldId id="262" r:id="rId5"/>
    <p:sldId id="263" r:id="rId6"/>
    <p:sldId id="264" r:id="rId7"/>
    <p:sldId id="257" r:id="rId8"/>
    <p:sldId id="261" r:id="rId9"/>
    <p:sldId id="266" r:id="rId10"/>
    <p:sldId id="265" r:id="rId11"/>
    <p:sldId id="267" r:id="rId12"/>
    <p:sldId id="268" r:id="rId13"/>
    <p:sldId id="269" r:id="rId14"/>
    <p:sldId id="270" r:id="rId15"/>
    <p:sldId id="272" r:id="rId16"/>
    <p:sldId id="271" r:id="rId17"/>
    <p:sldId id="273" r:id="rId1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865"/>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handoutMaster" Target="handoutMasters/handoutMaster1.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把以黄庭坚创作理论为中心而形成的诗歌流派取名为"江西诗派"。</a:t>
            </a:r>
            <a:endParaRPr lang="zh-CN" altLang="en-US"/>
          </a:p>
          <a:p>
            <a:endParaRPr lang="zh-CN" altLang="en-US"/>
          </a:p>
          <a:p>
            <a:r>
              <a:rPr lang="zh-CN" altLang="en-US"/>
              <a:t>宋末，方回因为诗派成员多数学习杜甫，就把杜甫称为江西诗派之祖，而把黄庭坚、陈师道、陈与义三人称为诗派之"宗"，在《瀛奎律髓》中提出了江西诗派的"一祖三宗"之说，形成了诗歌流派。该流派崇尚黄庭坚的点铁成金、夺胎换骨之说。且诗派成员大多受黄庭坚的影响，作诗风格以吟咏书斋生活为主，重视文字的推敲技巧。</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defTabSz="685800">
              <a:lnSpc>
                <a:spcPct val="150000"/>
              </a:lnSpc>
            </a:pPr>
            <a:r>
              <a:rPr lang="en-US" altLang="zh-CN" b="1" dirty="0">
                <a:latin typeface="楷体" panose="02010609060101010101" charset="-122"/>
                <a:ea typeface="楷体" panose="02010609060101010101" charset="-122"/>
                <a:sym typeface="+mn-ea"/>
              </a:rPr>
              <a:t>   </a:t>
            </a:r>
            <a:r>
              <a:rPr lang="zh-CN" altLang="zh-CN" b="1" dirty="0">
                <a:latin typeface="楷体" panose="02010609060101010101" charset="-122"/>
                <a:ea typeface="楷体" panose="02010609060101010101" charset="-122"/>
                <a:sym typeface="+mn-ea"/>
              </a:rPr>
              <a:t>①运用了</a:t>
            </a:r>
            <a:r>
              <a:rPr lang="zh-CN" altLang="zh-CN" b="1" dirty="0">
                <a:solidFill>
                  <a:srgbClr val="FF0000"/>
                </a:solidFill>
                <a:latin typeface="楷体" panose="02010609060101010101" charset="-122"/>
                <a:ea typeface="楷体" panose="02010609060101010101" charset="-122"/>
                <a:sym typeface="+mn-ea"/>
              </a:rPr>
              <a:t>动静结合</a:t>
            </a:r>
            <a:r>
              <a:rPr lang="zh-CN" altLang="zh-CN" b="1" dirty="0">
                <a:latin typeface="楷体" panose="02010609060101010101" charset="-122"/>
                <a:ea typeface="楷体" panose="02010609060101010101" charset="-122"/>
                <a:sym typeface="+mn-ea"/>
              </a:rPr>
              <a:t>（</a:t>
            </a:r>
            <a:r>
              <a:rPr lang="zh-CN" altLang="zh-CN" b="1" dirty="0">
                <a:solidFill>
                  <a:srgbClr val="FF0000"/>
                </a:solidFill>
                <a:latin typeface="楷体" panose="02010609060101010101" charset="-122"/>
                <a:ea typeface="楷体" panose="02010609060101010101" charset="-122"/>
                <a:sym typeface="+mn-ea"/>
              </a:rPr>
              <a:t>以静衬动</a:t>
            </a:r>
            <a:r>
              <a:rPr lang="zh-CN" altLang="zh-CN" b="1" dirty="0">
                <a:latin typeface="楷体" panose="02010609060101010101" charset="-122"/>
                <a:ea typeface="楷体" panose="02010609060101010101" charset="-122"/>
                <a:sym typeface="+mn-ea"/>
              </a:rPr>
              <a:t>）</a:t>
            </a:r>
            <a:r>
              <a:rPr lang="zh-CN" altLang="zh-CN" b="1" dirty="0">
                <a:latin typeface="楷体" panose="02010609060101010101" charset="-122"/>
                <a:ea typeface="楷体" panose="02010609060101010101" charset="-122"/>
                <a:sym typeface="+mn-ea"/>
              </a:rPr>
              <a:t>的表现手法。②借杏花疏影、景色幽香的</a:t>
            </a:r>
            <a:r>
              <a:rPr lang="zh-CN" altLang="zh-CN" b="1" dirty="0">
                <a:solidFill>
                  <a:srgbClr val="FF0000"/>
                </a:solidFill>
                <a:latin typeface="楷体" panose="02010609060101010101" charset="-122"/>
                <a:ea typeface="楷体" panose="02010609060101010101" charset="-122"/>
                <a:sym typeface="+mn-ea"/>
              </a:rPr>
              <a:t>静景</a:t>
            </a:r>
            <a:r>
              <a:rPr lang="zh-CN" altLang="zh-CN" b="1" dirty="0">
                <a:latin typeface="楷体" panose="02010609060101010101" charset="-122"/>
                <a:ea typeface="楷体" panose="02010609060101010101" charset="-122"/>
                <a:sym typeface="+mn-ea"/>
              </a:rPr>
              <a:t>和伴着清韵悠远的笛声欢歌到天明的</a:t>
            </a:r>
            <a:r>
              <a:rPr lang="zh-CN" altLang="zh-CN" b="1" dirty="0">
                <a:solidFill>
                  <a:srgbClr val="FF0000"/>
                </a:solidFill>
                <a:latin typeface="楷体" panose="02010609060101010101" charset="-122"/>
                <a:ea typeface="楷体" panose="02010609060101010101" charset="-122"/>
                <a:sym typeface="+mn-ea"/>
              </a:rPr>
              <a:t>动景</a:t>
            </a:r>
            <a:r>
              <a:rPr lang="zh-CN" altLang="zh-CN" b="1" dirty="0">
                <a:latin typeface="楷体" panose="02010609060101010101" charset="-122"/>
                <a:ea typeface="楷体" panose="02010609060101010101" charset="-122"/>
                <a:sym typeface="+mn-ea"/>
              </a:rPr>
              <a:t>，③描写了作者当年在良辰美景中与朋友一起借着酒兴尽情戏闹的游乐情形。</a:t>
            </a:r>
            <a:endParaRPr lang="en-US" altLang="zh-CN" b="1" dirty="0">
              <a:latin typeface="楷体" panose="02010609060101010101" charset="-122"/>
              <a:ea typeface="楷体" panose="02010609060101010101" charset="-122"/>
              <a:sym typeface="+mn-ea"/>
            </a:endParaRPr>
          </a:p>
          <a:p>
            <a:pPr defTabSz="685800">
              <a:lnSpc>
                <a:spcPct val="150000"/>
              </a:lnSpc>
            </a:pPr>
            <a:r>
              <a:rPr lang="en-US" altLang="zh-CN" b="1" dirty="0">
                <a:latin typeface="楷体" panose="02010609060101010101" charset="-122"/>
                <a:ea typeface="楷体" panose="02010609060101010101" charset="-122"/>
                <a:sym typeface="+mn-ea"/>
              </a:rPr>
              <a:t>   </a:t>
            </a:r>
            <a:r>
              <a:rPr lang="zh-CN" altLang="zh-CN" b="1" dirty="0">
                <a:latin typeface="楷体" panose="02010609060101010101" charset="-122"/>
                <a:ea typeface="楷体" panose="02010609060101010101" charset="-122"/>
                <a:sym typeface="+mn-ea"/>
              </a:rPr>
              <a:t>这三句写景叙事，优美自然，如同明净澄澈的清水一样。</a:t>
            </a:r>
            <a:endParaRPr lang="zh-CN" altLang="zh-CN" b="1" dirty="0">
              <a:latin typeface="楷体" panose="02010609060101010101" charset="-122"/>
              <a:ea typeface="楷体" panose="02010609060101010101" charset="-122"/>
            </a:endParaRPr>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olidFill>
                  <a:srgbClr val="C00000"/>
                </a:solidFill>
                <a:sym typeface="+mn-ea"/>
              </a:rPr>
              <a:t>以淡语写哀，表达出闲极无聊、无处排遣愁绪，只能将心绪寄托在观看月色之上的无奈之情。</a:t>
            </a:r>
            <a:endParaRPr lang="zh-CN" altLang="en-US">
              <a:solidFill>
                <a:srgbClr val="C00000"/>
              </a:solidFill>
              <a:sym typeface="+mn-ea"/>
            </a:endParaRPr>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olidFill>
                  <a:srgbClr val="FF0000"/>
                </a:solidFill>
                <a:sym typeface="+mn-ea"/>
              </a:rPr>
              <a:t>①从洛阳旧游到如今寓居偏僻的江南之“闲”，感慨国事的盛衰兴亡；</a:t>
            </a:r>
            <a:endParaRPr lang="zh-CN" altLang="en-US">
              <a:solidFill>
                <a:srgbClr val="FF0000"/>
              </a:solidFill>
              <a:sym typeface="+mn-ea"/>
            </a:endParaRPr>
          </a:p>
          <a:p>
            <a:r>
              <a:rPr lang="zh-CN" altLang="en-US">
                <a:solidFill>
                  <a:srgbClr val="FF0000"/>
                </a:solidFill>
                <a:sym typeface="+mn-ea"/>
              </a:rPr>
              <a:t>②从昔日与英豪交往到如今此身独在之“闲”，感慨个人知交零落；</a:t>
            </a:r>
            <a:endParaRPr lang="zh-CN" altLang="en-US">
              <a:solidFill>
                <a:srgbClr val="FF0000"/>
              </a:solidFill>
              <a:sym typeface="+mn-ea"/>
            </a:endParaRPr>
          </a:p>
          <a:p>
            <a:r>
              <a:rPr lang="zh-CN" altLang="en-US">
                <a:solidFill>
                  <a:srgbClr val="FF0000"/>
                </a:solidFill>
                <a:sym typeface="+mn-ea"/>
              </a:rPr>
              <a:t>③从二十多年的转瞬即逝到夜登小阁之“闲”，感慨时光飞逝而功业无成。</a:t>
            </a:r>
            <a:endParaRPr lang="zh-CN" altLang="en-US"/>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defTabSz="685800">
              <a:lnSpc>
                <a:spcPct val="150000"/>
              </a:lnSpc>
            </a:pPr>
            <a:r>
              <a:rPr lang="zh-CN" altLang="zh-CN" b="1" dirty="0">
                <a:latin typeface="楷体" panose="02010609060101010101" charset="-122"/>
                <a:ea typeface="楷体" panose="02010609060101010101" charset="-122"/>
                <a:sym typeface="+mn-ea"/>
              </a:rPr>
              <a:t>把古今悲慨、国仇家恨都托之于渔唱，进一步表达作者深深的</a:t>
            </a:r>
            <a:r>
              <a:rPr lang="zh-CN" altLang="zh-CN" b="1" dirty="0">
                <a:solidFill>
                  <a:srgbClr val="FF0000"/>
                </a:solidFill>
                <a:latin typeface="楷体" panose="02010609060101010101" charset="-122"/>
                <a:ea typeface="楷体" panose="02010609060101010101" charset="-122"/>
                <a:sym typeface="+mn-ea"/>
              </a:rPr>
              <a:t>落寞孤寂</a:t>
            </a:r>
            <a:r>
              <a:rPr lang="zh-CN" altLang="zh-CN" b="1" dirty="0">
                <a:latin typeface="楷体" panose="02010609060101010101" charset="-122"/>
                <a:ea typeface="楷体" panose="02010609060101010101" charset="-122"/>
                <a:sym typeface="+mn-ea"/>
              </a:rPr>
              <a:t>的心情。</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6.xml"/><Relationship Id="rId2" Type="http://schemas.openxmlformats.org/officeDocument/2006/relationships/tags" Target="../tags/tag62.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5.xml"/><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tags" Target="../tags/tag66.xml"/><Relationship Id="rId1"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7.xml"/><Relationship Id="rId1"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图片 1"/>
          <p:cNvPicPr>
            <a:picLocks noChangeAspect="1"/>
          </p:cNvPicPr>
          <p:nvPr/>
        </p:nvPicPr>
        <p:blipFill>
          <a:blip r:embed="rId1"/>
          <a:srcRect l="108" r="1216" b="9769"/>
          <a:stretch>
            <a:fillRect/>
          </a:stretch>
        </p:blipFill>
        <p:spPr>
          <a:xfrm>
            <a:off x="585470" y="330200"/>
            <a:ext cx="11021695" cy="4566920"/>
          </a:xfrm>
          <a:prstGeom prst="rect">
            <a:avLst/>
          </a:prstGeom>
          <a:noFill/>
          <a:ln w="9525">
            <a:noFill/>
          </a:ln>
        </p:spPr>
      </p:pic>
      <p:sp>
        <p:nvSpPr>
          <p:cNvPr id="6147" name="文本框 4130"/>
          <p:cNvSpPr txBox="1"/>
          <p:nvPr/>
        </p:nvSpPr>
        <p:spPr>
          <a:xfrm>
            <a:off x="1268095" y="5100320"/>
            <a:ext cx="9655810" cy="1519555"/>
          </a:xfrm>
          <a:prstGeom prst="rect">
            <a:avLst/>
          </a:prstGeom>
          <a:noFill/>
          <a:ln w="9525">
            <a:noFill/>
          </a:ln>
        </p:spPr>
        <p:txBody>
          <a:bodyPr wrap="square" lIns="81638" tIns="40819" rIns="81638" bIns="40819">
            <a:spAutoFit/>
          </a:bodyPr>
          <a:p>
            <a:pPr algn="ctr" defTabSz="685800">
              <a:spcBef>
                <a:spcPct val="50000"/>
              </a:spcBef>
              <a:buFontTx/>
            </a:pPr>
            <a:r>
              <a:rPr lang="zh-CN" altLang="en-US" sz="4400" b="1" dirty="0">
                <a:latin typeface="黑体" panose="02010609060101010101" pitchFamily="49" charset="-122"/>
                <a:ea typeface="黑体" panose="02010609060101010101" pitchFamily="49" charset="-122"/>
              </a:rPr>
              <a:t>临江仙</a:t>
            </a:r>
            <a:r>
              <a:rPr lang="en-US" altLang="zh-CN" sz="4400" b="1" dirty="0">
                <a:latin typeface="黑体" panose="02010609060101010101" pitchFamily="49" charset="-122"/>
                <a:ea typeface="黑体" panose="02010609060101010101" pitchFamily="49" charset="-122"/>
              </a:rPr>
              <a:t>·</a:t>
            </a:r>
            <a:r>
              <a:rPr lang="zh-CN" altLang="en-US" sz="4400" b="1" dirty="0">
                <a:latin typeface="黑体" panose="02010609060101010101" pitchFamily="49" charset="-122"/>
                <a:ea typeface="黑体" panose="02010609060101010101" pitchFamily="49" charset="-122"/>
              </a:rPr>
              <a:t>夜登小阁，忆洛中旧游</a:t>
            </a:r>
            <a:endParaRPr lang="zh-CN" altLang="en-US" sz="3300" b="1" dirty="0">
              <a:latin typeface="黑体" panose="02010609060101010101" pitchFamily="49" charset="-122"/>
              <a:ea typeface="黑体" panose="02010609060101010101" pitchFamily="49" charset="-122"/>
            </a:endParaRPr>
          </a:p>
          <a:p>
            <a:pPr algn="ctr" defTabSz="685800">
              <a:spcBef>
                <a:spcPct val="50000"/>
              </a:spcBef>
              <a:buFontTx/>
            </a:pPr>
            <a:r>
              <a:rPr lang="zh-CN" altLang="en-US" sz="3300" b="1" dirty="0">
                <a:latin typeface="黑体" panose="02010609060101010101" pitchFamily="49" charset="-122"/>
                <a:ea typeface="黑体" panose="02010609060101010101" pitchFamily="49" charset="-122"/>
              </a:rPr>
              <a:t>陈与义</a:t>
            </a:r>
            <a:endParaRPr lang="zh-CN" altLang="en-US" sz="3300" b="1" dirty="0">
              <a:latin typeface="黑体" panose="02010609060101010101" pitchFamily="49" charset="-122"/>
              <a:ea typeface="黑体" panose="02010609060101010101" pitchFamily="49" charset="-122"/>
            </a:endParaRPr>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a:off x="5005705" y="354965"/>
            <a:ext cx="2621280" cy="829945"/>
          </a:xfrm>
          <a:prstGeom prst="rect">
            <a:avLst/>
          </a:prstGeom>
          <a:noFill/>
          <a:ln>
            <a:noFill/>
          </a:ln>
        </p:spPr>
        <p:txBody>
          <a:bodyPr wrap="none" rtlCol="0" anchor="t">
            <a:spAutoFit/>
          </a:bodyPr>
          <a:p>
            <a:pPr algn="ctr"/>
            <a:r>
              <a:rPr lang="zh-CN" altLang="en-US" sz="4800" b="1" u="sng">
                <a:ln w="10160">
                  <a:solidFill>
                    <a:schemeClr val="accent5"/>
                  </a:solidFill>
                  <a:prstDash val="solid"/>
                </a:ln>
                <a:solidFill>
                  <a:srgbClr val="C00000"/>
                </a:solidFill>
                <a:effectLst>
                  <a:glow rad="139700">
                    <a:schemeClr val="accent4">
                      <a:satMod val="175000"/>
                      <a:alpha val="40000"/>
                    </a:schemeClr>
                  </a:glow>
                  <a:outerShdw blurRad="38100" dist="22860" dir="5400000" algn="tl" rotWithShape="0">
                    <a:srgbClr val="000000">
                      <a:alpha val="30000"/>
                    </a:srgbClr>
                  </a:outerShdw>
                </a:effectLst>
              </a:rPr>
              <a:t>学习目标</a:t>
            </a:r>
            <a:endParaRPr lang="zh-CN" altLang="en-US" sz="4800" b="1" u="sng">
              <a:ln w="10160">
                <a:solidFill>
                  <a:schemeClr val="accent5"/>
                </a:solidFill>
                <a:prstDash val="solid"/>
              </a:ln>
              <a:solidFill>
                <a:srgbClr val="C00000"/>
              </a:solidFill>
              <a:effectLst>
                <a:glow rad="139700">
                  <a:schemeClr val="accent4">
                    <a:satMod val="175000"/>
                    <a:alpha val="40000"/>
                  </a:schemeClr>
                </a:glow>
                <a:outerShdw blurRad="38100" dist="22860" dir="5400000" algn="tl" rotWithShape="0">
                  <a:srgbClr val="000000">
                    <a:alpha val="30000"/>
                  </a:srgbClr>
                </a:outerShdw>
              </a:effectLst>
            </a:endParaRPr>
          </a:p>
        </p:txBody>
      </p:sp>
      <p:sp>
        <p:nvSpPr>
          <p:cNvPr id="2" name="文本框 1"/>
          <p:cNvSpPr txBox="1"/>
          <p:nvPr/>
        </p:nvSpPr>
        <p:spPr>
          <a:xfrm>
            <a:off x="1033145" y="1184910"/>
            <a:ext cx="10565765" cy="4246245"/>
          </a:xfrm>
          <a:prstGeom prst="rect">
            <a:avLst/>
          </a:prstGeom>
          <a:noFill/>
        </p:spPr>
        <p:txBody>
          <a:bodyPr wrap="square" rtlCol="0">
            <a:spAutoFit/>
          </a:bodyPr>
          <a:p>
            <a:pPr>
              <a:lnSpc>
                <a:spcPct val="150000"/>
              </a:lnSpc>
            </a:pPr>
            <a:r>
              <a:rPr lang="en-US" altLang="zh-CN" sz="3600" b="1">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1</a:t>
            </a:r>
            <a:r>
              <a:rPr lang="zh-CN" altLang="en-US" sz="3600" b="1">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、了解词作的创作背景，理解诗歌的写作内容。</a:t>
            </a:r>
            <a:endParaRPr lang="zh-CN" altLang="en-US" sz="3600" b="1">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lang="en-US" altLang="zh-CN" sz="3600" b="1">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2</a:t>
            </a:r>
            <a:r>
              <a:rPr lang="zh-CN" altLang="en-US" sz="3600" b="1">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、评析对比手法的巧妙运用，了解作者通过上下两片的今昔对比，萌生的对家国和人生的惊叹与感慨。</a:t>
            </a:r>
            <a:endParaRPr lang="zh-CN" altLang="en-US" sz="3600" b="1">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lang="en-US" altLang="zh-CN" sz="3600" b="1">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3</a:t>
            </a:r>
            <a:r>
              <a:rPr lang="zh-CN" altLang="en-US" sz="3600" b="1">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、通过反复诵读，体味词人在词中所抒发的沉重悲愤的情感。</a:t>
            </a:r>
            <a:endParaRPr lang="zh-CN" altLang="en-US" sz="3600" b="1">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a:off x="622935" y="294640"/>
            <a:ext cx="1808480" cy="583565"/>
          </a:xfrm>
          <a:prstGeom prst="rect">
            <a:avLst/>
          </a:prstGeom>
          <a:noFill/>
          <a:ln>
            <a:noFill/>
          </a:ln>
        </p:spPr>
        <p:txBody>
          <a:bodyPr wrap="none" rtlCol="0" anchor="t">
            <a:spAutoFit/>
          </a:bodyPr>
          <a:p>
            <a:pPr algn="ctr"/>
            <a:r>
              <a:rPr lang="zh-CN" altLang="en-US" sz="3200" b="1" u="sng">
                <a:ln w="10160">
                  <a:solidFill>
                    <a:schemeClr val="accent5"/>
                  </a:solidFill>
                  <a:prstDash val="solid"/>
                </a:ln>
                <a:solidFill>
                  <a:srgbClr val="C00000"/>
                </a:solidFill>
                <a:effectLst>
                  <a:glow rad="139700">
                    <a:schemeClr val="accent4">
                      <a:satMod val="175000"/>
                      <a:alpha val="40000"/>
                    </a:schemeClr>
                  </a:glow>
                  <a:outerShdw blurRad="38100" dist="22860" dir="5400000" algn="tl" rotWithShape="0">
                    <a:srgbClr val="000000">
                      <a:alpha val="30000"/>
                    </a:srgbClr>
                  </a:outerShdw>
                </a:effectLst>
              </a:rPr>
              <a:t>作者简介</a:t>
            </a:r>
            <a:endParaRPr lang="zh-CN" altLang="en-US" sz="3200" b="1" u="sng">
              <a:ln w="10160">
                <a:solidFill>
                  <a:schemeClr val="accent5"/>
                </a:solidFill>
                <a:prstDash val="solid"/>
              </a:ln>
              <a:solidFill>
                <a:srgbClr val="C00000"/>
              </a:solidFill>
              <a:effectLst>
                <a:glow rad="139700">
                  <a:schemeClr val="accent4">
                    <a:satMod val="175000"/>
                    <a:alpha val="40000"/>
                  </a:schemeClr>
                </a:glow>
                <a:outerShdw blurRad="38100" dist="22860" dir="5400000" algn="tl" rotWithShape="0">
                  <a:srgbClr val="000000">
                    <a:alpha val="30000"/>
                  </a:srgbClr>
                </a:outerShdw>
              </a:effectLst>
            </a:endParaRPr>
          </a:p>
        </p:txBody>
      </p:sp>
      <p:sp>
        <p:nvSpPr>
          <p:cNvPr id="2" name="文本框 1"/>
          <p:cNvSpPr txBox="1"/>
          <p:nvPr/>
        </p:nvSpPr>
        <p:spPr>
          <a:xfrm>
            <a:off x="622935" y="1073785"/>
            <a:ext cx="10958830" cy="5262245"/>
          </a:xfrm>
          <a:prstGeom prst="rect">
            <a:avLst/>
          </a:prstGeom>
          <a:noFill/>
        </p:spPr>
        <p:txBody>
          <a:bodyPr wrap="square" rtlCol="0">
            <a:spAutoFit/>
          </a:bodyPr>
          <a:p>
            <a:pPr indent="457200">
              <a:lnSpc>
                <a:spcPct val="150000"/>
              </a:lnSpc>
            </a:pPr>
            <a:r>
              <a:rPr lang="zh-CN" altLang="en-US" sz="2800" b="1">
                <a:solidFill>
                  <a:schemeClr val="tx1"/>
                </a:solidFill>
              </a:rPr>
              <a:t>陈与义（1090—1138） 字</a:t>
            </a:r>
            <a:r>
              <a:rPr lang="zh-CN" altLang="en-US" sz="2800" b="1">
                <a:solidFill>
                  <a:srgbClr val="FF0000"/>
                </a:solidFill>
              </a:rPr>
              <a:t>去非</a:t>
            </a:r>
            <a:r>
              <a:rPr lang="zh-CN" altLang="en-US" sz="2800" b="1">
                <a:solidFill>
                  <a:schemeClr val="tx1"/>
                </a:solidFill>
              </a:rPr>
              <a:t>，号</a:t>
            </a:r>
            <a:r>
              <a:rPr lang="zh-CN" altLang="en-US" sz="2800" b="1">
                <a:solidFill>
                  <a:srgbClr val="FF0000"/>
                </a:solidFill>
              </a:rPr>
              <a:t>简斋</a:t>
            </a:r>
            <a:r>
              <a:rPr lang="zh-CN" altLang="en-US" sz="2800" b="1">
                <a:solidFill>
                  <a:schemeClr val="tx1"/>
                </a:solidFill>
              </a:rPr>
              <a:t>，其先祖居京兆，自曾祖陈希亮迁居洛阳，故为宋代河南洛阳人（现在属河南）。徽宗政和三年（1113）登上舍甲科进士。授开德府教授，累迁太学博士。南渡后，召为兵部员外郎、翰林学士、知制诰，官至参知政事。以</a:t>
            </a:r>
            <a:r>
              <a:rPr lang="zh-CN" altLang="en-US" sz="2800" b="1">
                <a:solidFill>
                  <a:srgbClr val="FF0000"/>
                </a:solidFill>
              </a:rPr>
              <a:t>诗</a:t>
            </a:r>
            <a:r>
              <a:rPr lang="zh-CN" altLang="en-US" sz="2800" b="1">
                <a:solidFill>
                  <a:schemeClr val="tx1"/>
                </a:solidFill>
              </a:rPr>
              <a:t>著名，</a:t>
            </a:r>
            <a:r>
              <a:rPr lang="zh-CN" altLang="en-US" sz="2800" b="1">
                <a:sym typeface="+mn-ea"/>
              </a:rPr>
              <a:t>他</a:t>
            </a:r>
            <a:r>
              <a:rPr lang="zh-CN" altLang="en-US" sz="2800" b="1">
                <a:solidFill>
                  <a:srgbClr val="FF0000"/>
                </a:solidFill>
                <a:sym typeface="+mn-ea"/>
              </a:rPr>
              <a:t>学杜甫</a:t>
            </a:r>
            <a:r>
              <a:rPr lang="zh-CN" altLang="en-US" sz="2800" b="1">
                <a:sym typeface="+mn-ea"/>
              </a:rPr>
              <a:t>又不拘泥于杜甫，对前贤的作品是博览约取，善于变化，</a:t>
            </a:r>
            <a:r>
              <a:rPr lang="zh-CN" altLang="en-US" sz="2800" b="1">
                <a:solidFill>
                  <a:schemeClr val="tx1"/>
                </a:solidFill>
              </a:rPr>
              <a:t>原属江西诗派。宋室南渡后，诗风有了明显转变，由描写个人生活情趣转而抒发爱国思想，由清新明净趋向沉郁悲壮。亦工词，其词意境与诗相近，有</a:t>
            </a:r>
            <a:r>
              <a:rPr lang="zh-CN" altLang="en-US" sz="2800" b="1">
                <a:solidFill>
                  <a:srgbClr val="FF0000"/>
                </a:solidFill>
              </a:rPr>
              <a:t>清婉奇丽</a:t>
            </a:r>
            <a:r>
              <a:rPr lang="zh-CN" altLang="en-US" sz="2800" b="1">
                <a:solidFill>
                  <a:schemeClr val="tx1"/>
                </a:solidFill>
              </a:rPr>
              <a:t>的特点，而豪放处又</a:t>
            </a:r>
            <a:r>
              <a:rPr lang="zh-CN" altLang="en-US" sz="2800" b="1">
                <a:solidFill>
                  <a:srgbClr val="FF0000"/>
                </a:solidFill>
              </a:rPr>
              <a:t>接近苏轼</a:t>
            </a:r>
            <a:r>
              <a:rPr lang="zh-CN" altLang="en-US" sz="2800" b="1">
                <a:solidFill>
                  <a:schemeClr val="tx1"/>
                </a:solidFill>
              </a:rPr>
              <a:t>。</a:t>
            </a:r>
            <a:r>
              <a:rPr lang="zh-CN" altLang="en-US" sz="2800" b="1">
                <a:solidFill>
                  <a:schemeClr val="tx1"/>
                </a:solidFill>
                <a:sym typeface="+mn-ea"/>
              </a:rPr>
              <a:t>著有</a:t>
            </a:r>
            <a:r>
              <a:rPr lang="zh-CN" altLang="en-US" sz="2800" b="1">
                <a:solidFill>
                  <a:srgbClr val="FF0000"/>
                </a:solidFill>
                <a:sym typeface="+mn-ea"/>
              </a:rPr>
              <a:t>《简斋集》</a:t>
            </a:r>
            <a:r>
              <a:rPr lang="zh-CN" altLang="en-US" sz="2800" b="1">
                <a:solidFill>
                  <a:schemeClr val="tx1"/>
                </a:solidFill>
                <a:sym typeface="+mn-ea"/>
              </a:rPr>
              <a:t>。</a:t>
            </a:r>
            <a:endParaRPr lang="zh-CN" altLang="en-US" sz="2800" b="1">
              <a:solidFill>
                <a:schemeClr val="tx1"/>
              </a:solidFill>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928370" y="1296035"/>
            <a:ext cx="10417175" cy="4523105"/>
          </a:xfrm>
          <a:prstGeom prst="rect">
            <a:avLst/>
          </a:prstGeom>
          <a:noFill/>
          <a:extLst>
            <a:ext uri="{909E8E84-426E-40DD-AFC4-6F175D3DCCD1}">
              <a14:hiddenFill xmlns:a14="http://schemas.microsoft.com/office/drawing/2010/main">
                <a:solidFill>
                  <a:srgbClr val="92D050"/>
                </a:solidFill>
              </a14:hiddenFill>
            </a:ext>
          </a:extLst>
        </p:spPr>
        <p:txBody>
          <a:bodyPr wrap="square" rtlCol="0">
            <a:spAutoFit/>
            <a:scene3d>
              <a:camera prst="orthographicFront"/>
              <a:lightRig rig="threePt" dir="t"/>
            </a:scene3d>
          </a:bodyPr>
          <a:p>
            <a:pPr indent="457200"/>
            <a:r>
              <a:rPr lang="zh-CN" altLang="en-US" sz="3200" b="1">
                <a:ln/>
                <a:solidFill>
                  <a:schemeClr val="tx1"/>
                </a:solidFill>
                <a:effectLst>
                  <a:outerShdw blurRad="38100" dist="19050" dir="2700000" algn="tl" rotWithShape="0">
                    <a:schemeClr val="dk1">
                      <a:alpha val="40000"/>
                    </a:schemeClr>
                  </a:outerShdw>
                </a:effectLst>
                <a:latin typeface="楷体_GB2312" panose="02010609030101010101" charset="-122"/>
                <a:ea typeface="楷体_GB2312" panose="02010609030101010101" charset="-122"/>
                <a:cs typeface="楷体_GB2312" panose="02010609030101010101" charset="-122"/>
              </a:rPr>
              <a:t>这首《临江仙》词大概是在公元1135年（宋高宗绍兴五年）或1136年（绍兴六年），陈与义退居青墩镇僧舍时所作，当时作者四十六或四十七岁。陈与义是洛阳人，他追忆起二十多年前的洛阳中旧游，那时是徽宗政和年间，</a:t>
            </a:r>
            <a:r>
              <a:rPr lang="zh-CN" altLang="en-US" sz="3200" b="1">
                <a:ln/>
                <a:solidFill>
                  <a:srgbClr val="FF0000"/>
                </a:solidFill>
                <a:effectLst>
                  <a:outerShdw blurRad="38100" dist="19050" dir="2700000" algn="tl" rotWithShape="0">
                    <a:schemeClr val="dk1">
                      <a:alpha val="40000"/>
                    </a:schemeClr>
                  </a:outerShdw>
                </a:effectLst>
                <a:latin typeface="楷体_GB2312" panose="02010609030101010101" charset="-122"/>
                <a:ea typeface="楷体_GB2312" panose="02010609030101010101" charset="-122"/>
                <a:cs typeface="楷体_GB2312" panose="02010609030101010101" charset="-122"/>
              </a:rPr>
              <a:t>当时天下太平无事</a:t>
            </a:r>
            <a:r>
              <a:rPr lang="zh-CN" altLang="en-US" sz="3200" b="1">
                <a:ln/>
                <a:solidFill>
                  <a:schemeClr val="tx1"/>
                </a:solidFill>
                <a:effectLst>
                  <a:outerShdw blurRad="38100" dist="19050" dir="2700000" algn="tl" rotWithShape="0">
                    <a:schemeClr val="dk1">
                      <a:alpha val="40000"/>
                    </a:schemeClr>
                  </a:outerShdw>
                </a:effectLst>
                <a:latin typeface="楷体_GB2312" panose="02010609030101010101" charset="-122"/>
                <a:ea typeface="楷体_GB2312" panose="02010609030101010101" charset="-122"/>
                <a:cs typeface="楷体_GB2312" panose="02010609030101010101" charset="-122"/>
              </a:rPr>
              <a:t>，可以有游赏之乐。其后金兵南下，北宋灭亡，陈与义</a:t>
            </a:r>
            <a:r>
              <a:rPr lang="zh-CN" altLang="en-US" sz="3200" b="1">
                <a:ln/>
                <a:solidFill>
                  <a:srgbClr val="FF0000"/>
                </a:solidFill>
                <a:effectLst>
                  <a:outerShdw blurRad="38100" dist="19050" dir="2700000" algn="tl" rotWithShape="0">
                    <a:schemeClr val="dk1">
                      <a:alpha val="40000"/>
                    </a:schemeClr>
                  </a:outerShdw>
                </a:effectLst>
                <a:latin typeface="楷体_GB2312" panose="02010609030101010101" charset="-122"/>
                <a:ea typeface="楷体_GB2312" panose="02010609030101010101" charset="-122"/>
                <a:cs typeface="楷体_GB2312" panose="02010609030101010101" charset="-122"/>
              </a:rPr>
              <a:t>流离逃难，备尝艰苦</a:t>
            </a:r>
            <a:r>
              <a:rPr lang="zh-CN" altLang="en-US" sz="3200" b="1">
                <a:ln/>
                <a:solidFill>
                  <a:schemeClr val="tx1"/>
                </a:solidFill>
                <a:effectLst>
                  <a:outerShdw blurRad="38100" dist="19050" dir="2700000" algn="tl" rotWithShape="0">
                    <a:schemeClr val="dk1">
                      <a:alpha val="40000"/>
                    </a:schemeClr>
                  </a:outerShdw>
                </a:effectLst>
                <a:latin typeface="楷体_GB2312" panose="02010609030101010101" charset="-122"/>
                <a:ea typeface="楷体_GB2312" panose="02010609030101010101" charset="-122"/>
                <a:cs typeface="楷体_GB2312" panose="02010609030101010101" charset="-122"/>
              </a:rPr>
              <a:t>，而南宋朝廷在南迁之后，仅能自立，回忆二十多年的往事，真是百感交集。但是当他作词以抒发此种</a:t>
            </a:r>
            <a:r>
              <a:rPr lang="zh-CN" altLang="en-US" sz="3200" b="1">
                <a:ln/>
                <a:solidFill>
                  <a:srgbClr val="FF0000"/>
                </a:solidFill>
                <a:effectLst>
                  <a:outerShdw blurRad="38100" dist="19050" dir="2700000" algn="tl" rotWithShape="0">
                    <a:schemeClr val="dk1">
                      <a:alpha val="40000"/>
                    </a:schemeClr>
                  </a:outerShdw>
                </a:effectLst>
                <a:latin typeface="楷体_GB2312" panose="02010609030101010101" charset="-122"/>
                <a:ea typeface="楷体_GB2312" panose="02010609030101010101" charset="-122"/>
                <a:cs typeface="楷体_GB2312" panose="02010609030101010101" charset="-122"/>
              </a:rPr>
              <a:t>悲慨</a:t>
            </a:r>
            <a:r>
              <a:rPr lang="zh-CN" altLang="en-US" sz="3200" b="1">
                <a:ln/>
                <a:solidFill>
                  <a:schemeClr val="tx1"/>
                </a:solidFill>
                <a:effectLst>
                  <a:outerShdw blurRad="38100" dist="19050" dir="2700000" algn="tl" rotWithShape="0">
                    <a:schemeClr val="dk1">
                      <a:alpha val="40000"/>
                    </a:schemeClr>
                  </a:outerShdw>
                </a:effectLst>
                <a:latin typeface="楷体_GB2312" panose="02010609030101010101" charset="-122"/>
                <a:ea typeface="楷体_GB2312" panose="02010609030101010101" charset="-122"/>
                <a:cs typeface="楷体_GB2312" panose="02010609030101010101" charset="-122"/>
              </a:rPr>
              <a:t>之时，并不直抒胸臆，而且用</a:t>
            </a:r>
            <a:r>
              <a:rPr lang="zh-CN" altLang="en-US" sz="3200" b="1">
                <a:ln/>
                <a:solidFill>
                  <a:srgbClr val="FF0000"/>
                </a:solidFill>
                <a:effectLst>
                  <a:outerShdw blurRad="38100" dist="19050" dir="2700000" algn="tl" rotWithShape="0">
                    <a:schemeClr val="dk1">
                      <a:alpha val="40000"/>
                    </a:schemeClr>
                  </a:outerShdw>
                </a:effectLst>
                <a:latin typeface="楷体_GB2312" panose="02010609030101010101" charset="-122"/>
                <a:ea typeface="楷体_GB2312" panose="02010609030101010101" charset="-122"/>
                <a:cs typeface="楷体_GB2312" panose="02010609030101010101" charset="-122"/>
              </a:rPr>
              <a:t>委婉的笔调</a:t>
            </a:r>
            <a:r>
              <a:rPr lang="zh-CN" altLang="en-US" sz="3200" b="1">
                <a:ln/>
                <a:solidFill>
                  <a:schemeClr val="tx1"/>
                </a:solidFill>
                <a:effectLst>
                  <a:outerShdw blurRad="38100" dist="19050" dir="2700000" algn="tl" rotWithShape="0">
                    <a:schemeClr val="dk1">
                      <a:alpha val="40000"/>
                    </a:schemeClr>
                  </a:outerShdw>
                </a:effectLst>
                <a:latin typeface="楷体_GB2312" panose="02010609030101010101" charset="-122"/>
                <a:ea typeface="楷体_GB2312" panose="02010609030101010101" charset="-122"/>
                <a:cs typeface="楷体_GB2312" panose="02010609030101010101" charset="-122"/>
              </a:rPr>
              <a:t>唱叹而出（这正是作词的要诀）</a:t>
            </a:r>
            <a:endParaRPr lang="zh-CN" altLang="en-US" sz="3200" b="1">
              <a:ln/>
              <a:solidFill>
                <a:schemeClr val="tx1"/>
              </a:solidFill>
              <a:effectLst>
                <a:outerShdw blurRad="38100" dist="19050" dir="2700000" algn="tl" rotWithShape="0">
                  <a:schemeClr val="dk1">
                    <a:alpha val="40000"/>
                  </a:schemeClr>
                </a:outerShdw>
              </a:effectLst>
              <a:latin typeface="楷体_GB2312" panose="02010609030101010101" charset="-122"/>
              <a:ea typeface="楷体_GB2312" panose="02010609030101010101" charset="-122"/>
              <a:cs typeface="楷体_GB2312" panose="02010609030101010101" charset="-122"/>
            </a:endParaRPr>
          </a:p>
        </p:txBody>
      </p:sp>
      <p:sp>
        <p:nvSpPr>
          <p:cNvPr id="7" name="矩形 6"/>
          <p:cNvSpPr/>
          <p:nvPr/>
        </p:nvSpPr>
        <p:spPr>
          <a:xfrm>
            <a:off x="1713230" y="156845"/>
            <a:ext cx="1808480" cy="583565"/>
          </a:xfrm>
          <a:prstGeom prst="rect">
            <a:avLst/>
          </a:prstGeom>
          <a:noFill/>
          <a:ln>
            <a:noFill/>
          </a:ln>
        </p:spPr>
        <p:txBody>
          <a:bodyPr wrap="none" rtlCol="0" anchor="t">
            <a:spAutoFit/>
          </a:bodyPr>
          <a:p>
            <a:pPr algn="ctr"/>
            <a:r>
              <a:rPr lang="zh-CN" altLang="en-US" sz="3200" b="1" u="sng">
                <a:ln w="10160">
                  <a:solidFill>
                    <a:schemeClr val="accent5"/>
                  </a:solidFill>
                  <a:prstDash val="solid"/>
                </a:ln>
                <a:solidFill>
                  <a:srgbClr val="C00000"/>
                </a:solidFill>
                <a:effectLst>
                  <a:glow rad="139700">
                    <a:schemeClr val="accent4">
                      <a:satMod val="175000"/>
                      <a:alpha val="40000"/>
                    </a:schemeClr>
                  </a:glow>
                  <a:outerShdw blurRad="38100" dist="22860" dir="5400000" algn="tl" rotWithShape="0">
                    <a:srgbClr val="000000">
                      <a:alpha val="30000"/>
                    </a:srgbClr>
                  </a:outerShdw>
                </a:effectLst>
              </a:rPr>
              <a:t>背景链接</a:t>
            </a:r>
            <a:endParaRPr lang="zh-CN" altLang="en-US" sz="3200" b="1" u="sng">
              <a:ln w="10160">
                <a:solidFill>
                  <a:schemeClr val="accent5"/>
                </a:solidFill>
                <a:prstDash val="solid"/>
              </a:ln>
              <a:solidFill>
                <a:srgbClr val="C00000"/>
              </a:solidFill>
              <a:effectLst>
                <a:glow rad="139700">
                  <a:schemeClr val="accent4">
                    <a:satMod val="175000"/>
                    <a:alpha val="40000"/>
                  </a:schemeClr>
                </a:glow>
                <a:outerShdw blurRad="38100" dist="22860" dir="5400000" algn="tl" rotWithShape="0">
                  <a:srgbClr val="000000">
                    <a:alpha val="3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023620" y="798195"/>
            <a:ext cx="8766175" cy="5262245"/>
          </a:xfrm>
          <a:prstGeom prst="rect">
            <a:avLst/>
          </a:prstGeom>
          <a:noFill/>
        </p:spPr>
        <p:txBody>
          <a:bodyPr wrap="square" rtlCol="0">
            <a:spAutoFit/>
          </a:bodyPr>
          <a:p>
            <a:pPr indent="457200">
              <a:lnSpc>
                <a:spcPct val="150000"/>
              </a:lnSpc>
            </a:pPr>
            <a:r>
              <a:rPr lang="zh-CN" altLang="en-US" sz="2800">
                <a:solidFill>
                  <a:schemeClr val="tx1"/>
                </a:solidFill>
                <a:latin typeface="微软雅黑" panose="020B0503020204020204" charset="-122"/>
                <a:ea typeface="微软雅黑" panose="020B0503020204020204" charset="-122"/>
                <a:cs typeface="微软雅黑" panose="020B0503020204020204" charset="-122"/>
              </a:rPr>
              <a:t>在宋代，有一位诗人，诗词创作专学杜甫。他就是陈与义，他是江西诗派后期的代表作家。他学杜甫又不拘泥于杜甫，对前贤的作品是博览约取，善于变化。把自己的遭遇和国家的命运融合在一起，题材广泛，感时伤事，写了不少寄托遥深的诗篇，趋向沉郁悲壮，雄阔慷慨， 成为宋代学习杜甫最有成就的诗人之一。今天，我们来学习他写的一首词</a:t>
            </a:r>
            <a:r>
              <a:rPr lang="en-US" altLang="zh-CN" sz="2800">
                <a:solidFill>
                  <a:schemeClr val="tx1"/>
                </a:solidFill>
                <a:latin typeface="微软雅黑" panose="020B0503020204020204" charset="-122"/>
                <a:ea typeface="微软雅黑" panose="020B0503020204020204" charset="-122"/>
                <a:cs typeface="微软雅黑" panose="020B0503020204020204" charset="-122"/>
              </a:rPr>
              <a:t>——</a:t>
            </a:r>
            <a:r>
              <a:rPr lang="zh-CN" altLang="en-US" sz="2800">
                <a:solidFill>
                  <a:schemeClr val="tx1"/>
                </a:solidFill>
                <a:latin typeface="微软雅黑" panose="020B0503020204020204" charset="-122"/>
                <a:ea typeface="微软雅黑" panose="020B0503020204020204" charset="-122"/>
                <a:cs typeface="微软雅黑" panose="020B0503020204020204" charset="-122"/>
              </a:rPr>
              <a:t>《临江仙·夜登小阁，忆洛中旧游》。</a:t>
            </a:r>
            <a:endParaRPr lang="zh-CN" altLang="en-US" sz="2800">
              <a:solidFill>
                <a:schemeClr val="tx1"/>
              </a:solidFill>
              <a:latin typeface="微软雅黑" panose="020B0503020204020204" charset="-122"/>
              <a:ea typeface="微软雅黑" panose="020B0503020204020204" charset="-122"/>
              <a:cs typeface="微软雅黑" panose="020B0503020204020204"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a:off x="727710" y="156845"/>
            <a:ext cx="2621280" cy="829945"/>
          </a:xfrm>
          <a:prstGeom prst="rect">
            <a:avLst/>
          </a:prstGeom>
          <a:noFill/>
          <a:ln>
            <a:noFill/>
          </a:ln>
        </p:spPr>
        <p:txBody>
          <a:bodyPr wrap="none" rtlCol="0" anchor="t">
            <a:spAutoFit/>
          </a:bodyPr>
          <a:p>
            <a:pPr algn="ctr"/>
            <a:r>
              <a:rPr lang="zh-CN" altLang="en-US" sz="4800" b="1" u="sng">
                <a:ln w="10160">
                  <a:solidFill>
                    <a:schemeClr val="accent5"/>
                  </a:solidFill>
                  <a:prstDash val="solid"/>
                </a:ln>
                <a:solidFill>
                  <a:srgbClr val="C00000"/>
                </a:solidFill>
                <a:effectLst>
                  <a:glow rad="139700">
                    <a:schemeClr val="accent4">
                      <a:satMod val="175000"/>
                      <a:alpha val="40000"/>
                    </a:schemeClr>
                  </a:glow>
                  <a:outerShdw blurRad="38100" dist="22860" dir="5400000" algn="tl" rotWithShape="0">
                    <a:srgbClr val="000000">
                      <a:alpha val="30000"/>
                    </a:srgbClr>
                  </a:outerShdw>
                </a:effectLst>
              </a:rPr>
              <a:t>朗读原文</a:t>
            </a:r>
            <a:endParaRPr lang="zh-CN" altLang="en-US" sz="4800" b="1" u="sng">
              <a:ln w="10160">
                <a:solidFill>
                  <a:schemeClr val="accent5"/>
                </a:solidFill>
                <a:prstDash val="solid"/>
              </a:ln>
              <a:solidFill>
                <a:srgbClr val="C00000"/>
              </a:solidFill>
              <a:effectLst>
                <a:glow rad="139700">
                  <a:schemeClr val="accent4">
                    <a:satMod val="175000"/>
                    <a:alpha val="40000"/>
                  </a:schemeClr>
                </a:glow>
                <a:outerShdw blurRad="38100" dist="22860" dir="5400000" algn="tl" rotWithShape="0">
                  <a:srgbClr val="000000">
                    <a:alpha val="30000"/>
                  </a:srgbClr>
                </a:outerShdw>
              </a:effectLst>
            </a:endParaRPr>
          </a:p>
        </p:txBody>
      </p:sp>
      <p:sp>
        <p:nvSpPr>
          <p:cNvPr id="2" name="文本框 1"/>
          <p:cNvSpPr txBox="1"/>
          <p:nvPr/>
        </p:nvSpPr>
        <p:spPr>
          <a:xfrm>
            <a:off x="1350645" y="1079500"/>
            <a:ext cx="9107170" cy="5077460"/>
          </a:xfrm>
          <a:prstGeom prst="rect">
            <a:avLst/>
          </a:prstGeom>
          <a:solidFill>
            <a:srgbClr val="FFFF00"/>
          </a:solidFill>
        </p:spPr>
        <p:style>
          <a:lnRef idx="2">
            <a:schemeClr val="accent4"/>
          </a:lnRef>
          <a:fillRef idx="1">
            <a:schemeClr val="lt1"/>
          </a:fillRef>
          <a:effectRef idx="0">
            <a:schemeClr val="accent4"/>
          </a:effectRef>
          <a:fontRef idx="minor">
            <a:schemeClr val="dk1"/>
          </a:fontRef>
        </p:style>
        <p:txBody>
          <a:bodyPr wrap="square" rtlCol="0">
            <a:spAutoFit/>
          </a:bodyPr>
          <a:p>
            <a:pPr indent="457200" algn="ctr">
              <a:lnSpc>
                <a:spcPct val="150000"/>
              </a:lnSpc>
            </a:pPr>
            <a:r>
              <a:rPr lang="zh-CN" altLang="en-US" sz="3600">
                <a:solidFill>
                  <a:srgbClr val="C00000"/>
                </a:solidFill>
              </a:rPr>
              <a:t>临江仙·夜登小阁，忆洛中旧游</a:t>
            </a:r>
            <a:endParaRPr lang="zh-CN" altLang="en-US" sz="3600">
              <a:solidFill>
                <a:srgbClr val="C00000"/>
              </a:solidFill>
            </a:endParaRPr>
          </a:p>
          <a:p>
            <a:pPr indent="457200" algn="ctr">
              <a:lnSpc>
                <a:spcPct val="150000"/>
              </a:lnSpc>
            </a:pPr>
            <a:r>
              <a:rPr lang="zh-CN" altLang="en-US" sz="3600">
                <a:solidFill>
                  <a:srgbClr val="C00000"/>
                </a:solidFill>
              </a:rPr>
              <a:t>陈与义 </a:t>
            </a:r>
            <a:endParaRPr lang="zh-CN" altLang="en-US" sz="3600">
              <a:solidFill>
                <a:srgbClr val="C00000"/>
              </a:solidFill>
            </a:endParaRPr>
          </a:p>
          <a:p>
            <a:pPr indent="457200">
              <a:lnSpc>
                <a:spcPct val="150000"/>
              </a:lnSpc>
            </a:pPr>
            <a:r>
              <a:rPr lang="zh-CN" altLang="en-US" sz="3600"/>
              <a:t>忆昔</a:t>
            </a:r>
            <a:r>
              <a:rPr lang="en-US" altLang="zh-CN" sz="3600">
                <a:solidFill>
                  <a:srgbClr val="C00000"/>
                </a:solidFill>
              </a:rPr>
              <a:t>/</a:t>
            </a:r>
            <a:r>
              <a:rPr lang="zh-CN" altLang="en-US" sz="3600"/>
              <a:t>午桥</a:t>
            </a:r>
            <a:r>
              <a:rPr lang="en-US" altLang="zh-CN" sz="3600">
                <a:solidFill>
                  <a:srgbClr val="C00000"/>
                </a:solidFill>
              </a:rPr>
              <a:t>/</a:t>
            </a:r>
            <a:r>
              <a:rPr lang="zh-CN" altLang="en-US" sz="3600"/>
              <a:t>桥上饮，坐中</a:t>
            </a:r>
            <a:r>
              <a:rPr lang="en-US" altLang="zh-CN" sz="3600">
                <a:solidFill>
                  <a:srgbClr val="C00000"/>
                </a:solidFill>
              </a:rPr>
              <a:t>/</a:t>
            </a:r>
            <a:r>
              <a:rPr lang="zh-CN" altLang="en-US" sz="3600"/>
              <a:t>多是</a:t>
            </a:r>
            <a:r>
              <a:rPr lang="en-US" altLang="zh-CN" sz="3600">
                <a:solidFill>
                  <a:srgbClr val="C00000"/>
                </a:solidFill>
              </a:rPr>
              <a:t>/</a:t>
            </a:r>
            <a:r>
              <a:rPr lang="zh-CN" altLang="en-US" sz="3600"/>
              <a:t>豪英。长沟</a:t>
            </a:r>
            <a:r>
              <a:rPr lang="en-US" altLang="zh-CN" sz="3600">
                <a:solidFill>
                  <a:srgbClr val="C00000"/>
                </a:solidFill>
              </a:rPr>
              <a:t>/</a:t>
            </a:r>
            <a:r>
              <a:rPr lang="zh-CN" altLang="en-US" sz="3600"/>
              <a:t>流月</a:t>
            </a:r>
            <a:r>
              <a:rPr lang="en-US" altLang="zh-CN" sz="3600">
                <a:solidFill>
                  <a:srgbClr val="C00000"/>
                </a:solidFill>
              </a:rPr>
              <a:t>/</a:t>
            </a:r>
            <a:r>
              <a:rPr lang="zh-CN" altLang="en-US" sz="3600"/>
              <a:t>去无声。杏花</a:t>
            </a:r>
            <a:r>
              <a:rPr lang="en-US" altLang="zh-CN" sz="3600">
                <a:solidFill>
                  <a:srgbClr val="C00000"/>
                </a:solidFill>
              </a:rPr>
              <a:t>/</a:t>
            </a:r>
            <a:r>
              <a:rPr lang="zh-CN" altLang="en-US" sz="3600"/>
              <a:t>疏影里，吹笛</a:t>
            </a:r>
            <a:r>
              <a:rPr lang="en-US" altLang="zh-CN" sz="3600">
                <a:solidFill>
                  <a:srgbClr val="C00000"/>
                </a:solidFill>
              </a:rPr>
              <a:t>/</a:t>
            </a:r>
            <a:r>
              <a:rPr lang="zh-CN" altLang="en-US" sz="3600"/>
              <a:t>到天明。</a:t>
            </a:r>
            <a:endParaRPr lang="zh-CN" altLang="en-US" sz="3600"/>
          </a:p>
          <a:p>
            <a:pPr indent="457200">
              <a:lnSpc>
                <a:spcPct val="150000"/>
              </a:lnSpc>
            </a:pPr>
            <a:r>
              <a:rPr lang="zh-CN" altLang="en-US" sz="3600"/>
              <a:t>二十余年</a:t>
            </a:r>
            <a:r>
              <a:rPr lang="en-US" altLang="zh-CN" sz="3600">
                <a:solidFill>
                  <a:srgbClr val="C00000"/>
                </a:solidFill>
              </a:rPr>
              <a:t>/</a:t>
            </a:r>
            <a:r>
              <a:rPr lang="zh-CN" altLang="en-US" sz="3600"/>
              <a:t>如一梦，此身</a:t>
            </a:r>
            <a:r>
              <a:rPr lang="en-US" altLang="zh-CN" sz="3600">
                <a:solidFill>
                  <a:srgbClr val="C00000"/>
                </a:solidFill>
              </a:rPr>
              <a:t>/</a:t>
            </a:r>
            <a:r>
              <a:rPr lang="zh-CN" altLang="en-US" sz="3600"/>
              <a:t>虽在</a:t>
            </a:r>
            <a:r>
              <a:rPr lang="en-US" altLang="zh-CN" sz="3600">
                <a:solidFill>
                  <a:srgbClr val="C00000"/>
                </a:solidFill>
              </a:rPr>
              <a:t>/</a:t>
            </a:r>
            <a:r>
              <a:rPr lang="zh-CN" altLang="en-US" sz="3600"/>
              <a:t>堪惊。闲登</a:t>
            </a:r>
            <a:r>
              <a:rPr lang="en-US" altLang="zh-CN" sz="3600">
                <a:solidFill>
                  <a:srgbClr val="C00000"/>
                </a:solidFill>
              </a:rPr>
              <a:t>/</a:t>
            </a:r>
            <a:r>
              <a:rPr lang="zh-CN" altLang="en-US" sz="3600"/>
              <a:t>小阁</a:t>
            </a:r>
            <a:r>
              <a:rPr lang="en-US" altLang="zh-CN" sz="3600">
                <a:solidFill>
                  <a:srgbClr val="C00000"/>
                </a:solidFill>
              </a:rPr>
              <a:t>/</a:t>
            </a:r>
            <a:r>
              <a:rPr lang="zh-CN" altLang="en-US" sz="3600"/>
              <a:t>看新晴。古今</a:t>
            </a:r>
            <a:r>
              <a:rPr lang="en-US" altLang="zh-CN" sz="3600">
                <a:solidFill>
                  <a:srgbClr val="C00000"/>
                </a:solidFill>
              </a:rPr>
              <a:t>/</a:t>
            </a:r>
            <a:r>
              <a:rPr lang="zh-CN" altLang="en-US" sz="3600"/>
              <a:t>多少事，渔唱</a:t>
            </a:r>
            <a:r>
              <a:rPr lang="en-US" altLang="zh-CN" sz="3600">
                <a:solidFill>
                  <a:srgbClr val="C00000"/>
                </a:solidFill>
              </a:rPr>
              <a:t>/</a:t>
            </a:r>
            <a:r>
              <a:rPr lang="zh-CN" altLang="en-US" sz="3600"/>
              <a:t>起三更。</a:t>
            </a:r>
            <a:endParaRPr lang="zh-CN" altLang="en-US" sz="36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a:off x="1230630" y="217805"/>
            <a:ext cx="2621280" cy="829945"/>
          </a:xfrm>
          <a:prstGeom prst="rect">
            <a:avLst/>
          </a:prstGeom>
          <a:noFill/>
          <a:ln>
            <a:noFill/>
          </a:ln>
        </p:spPr>
        <p:txBody>
          <a:bodyPr wrap="none" rtlCol="0" anchor="t">
            <a:spAutoFit/>
          </a:bodyPr>
          <a:p>
            <a:pPr algn="ctr"/>
            <a:r>
              <a:rPr lang="zh-CN" altLang="en-US" sz="4800" b="1" u="sng">
                <a:ln w="10160">
                  <a:solidFill>
                    <a:schemeClr val="accent5"/>
                  </a:solidFill>
                  <a:prstDash val="solid"/>
                </a:ln>
                <a:solidFill>
                  <a:srgbClr val="C00000"/>
                </a:solidFill>
                <a:effectLst>
                  <a:glow rad="139700">
                    <a:schemeClr val="accent4">
                      <a:satMod val="175000"/>
                      <a:alpha val="40000"/>
                    </a:schemeClr>
                  </a:glow>
                  <a:outerShdw blurRad="38100" dist="22860" dir="5400000" algn="tl" rotWithShape="0">
                    <a:srgbClr val="000000">
                      <a:alpha val="30000"/>
                    </a:srgbClr>
                  </a:outerShdw>
                </a:effectLst>
              </a:rPr>
              <a:t>知晓大意</a:t>
            </a:r>
            <a:endParaRPr lang="zh-CN" altLang="en-US" sz="4800" b="1" u="sng">
              <a:ln w="10160">
                <a:solidFill>
                  <a:schemeClr val="accent5"/>
                </a:solidFill>
                <a:prstDash val="solid"/>
              </a:ln>
              <a:solidFill>
                <a:srgbClr val="C00000"/>
              </a:solidFill>
              <a:effectLst>
                <a:glow rad="139700">
                  <a:schemeClr val="accent4">
                    <a:satMod val="175000"/>
                    <a:alpha val="40000"/>
                  </a:schemeClr>
                </a:glow>
                <a:outerShdw blurRad="38100" dist="22860" dir="5400000" algn="tl" rotWithShape="0">
                  <a:srgbClr val="000000">
                    <a:alpha val="30000"/>
                  </a:srgbClr>
                </a:outerShdw>
              </a:effectLst>
            </a:endParaRPr>
          </a:p>
        </p:txBody>
      </p:sp>
      <p:sp>
        <p:nvSpPr>
          <p:cNvPr id="6" name="文本框 5"/>
          <p:cNvSpPr txBox="1"/>
          <p:nvPr/>
        </p:nvSpPr>
        <p:spPr>
          <a:xfrm>
            <a:off x="2386330" y="1079500"/>
            <a:ext cx="7954645" cy="5262245"/>
          </a:xfrm>
          <a:prstGeom prst="rect">
            <a:avLst/>
          </a:prstGeom>
          <a:noFill/>
        </p:spPr>
        <p:txBody>
          <a:bodyPr wrap="square" rtlCol="0">
            <a:spAutoFit/>
          </a:bodyPr>
          <a:p>
            <a:pPr indent="457200">
              <a:lnSpc>
                <a:spcPct val="150000"/>
              </a:lnSpc>
            </a:pPr>
            <a:r>
              <a:rPr lang="zh-CN" altLang="en-US" sz="3200" b="1">
                <a:solidFill>
                  <a:srgbClr val="0000FF"/>
                </a:solidFill>
                <a:effectLst>
                  <a:outerShdw blurRad="38100" dist="38100" dir="2700000" algn="tl">
                    <a:srgbClr val="000000">
                      <a:alpha val="43137"/>
                    </a:srgbClr>
                  </a:outerShdw>
                </a:effectLst>
                <a:latin typeface="楷体_GB2312" panose="02010609030101010101" charset="-122"/>
                <a:ea typeface="楷体_GB2312" panose="02010609030101010101" charset="-122"/>
              </a:rPr>
              <a:t>忆当年在午桥畅饮，在座的都是英雄豪杰。月光映在河面，随水悄悄流逝，在杏花的淡淡影子里，吹起竹笛直到天明。</a:t>
            </a:r>
            <a:endParaRPr lang="zh-CN" altLang="en-US" sz="3200" b="1">
              <a:solidFill>
                <a:srgbClr val="0000FF"/>
              </a:solidFill>
              <a:effectLst>
                <a:outerShdw blurRad="38100" dist="38100" dir="2700000" algn="tl">
                  <a:srgbClr val="000000">
                    <a:alpha val="43137"/>
                  </a:srgbClr>
                </a:outerShdw>
              </a:effectLst>
              <a:latin typeface="楷体_GB2312" panose="02010609030101010101" charset="-122"/>
              <a:ea typeface="楷体_GB2312" panose="02010609030101010101" charset="-122"/>
            </a:endParaRPr>
          </a:p>
          <a:p>
            <a:pPr indent="457200">
              <a:lnSpc>
                <a:spcPct val="150000"/>
              </a:lnSpc>
            </a:pPr>
            <a:r>
              <a:rPr lang="zh-CN" altLang="en-US" sz="3200" b="1">
                <a:solidFill>
                  <a:srgbClr val="0000FF"/>
                </a:solidFill>
                <a:effectLst>
                  <a:outerShdw blurRad="38100" dist="38100" dir="2700000" algn="tl">
                    <a:srgbClr val="000000">
                      <a:alpha val="43137"/>
                    </a:srgbClr>
                  </a:outerShdw>
                </a:effectLst>
                <a:latin typeface="楷体_GB2312" panose="02010609030101010101" charset="-122"/>
                <a:ea typeface="楷体_GB2312" panose="02010609030101010101" charset="-122"/>
              </a:rPr>
              <a:t>二十多年的岁月仿佛一场春梦，我虽身在，回首往昔却胆战心惊。百无聊赖中登上小阁楼观看新雨初睛的景致。古往今来多少历史事迹，都让渔人在半夜里当歌来唱。</a:t>
            </a:r>
            <a:endParaRPr lang="zh-CN" altLang="en-US" sz="3200" b="1">
              <a:solidFill>
                <a:srgbClr val="0000FF"/>
              </a:solidFill>
              <a:effectLst>
                <a:outerShdw blurRad="38100" dist="38100" dir="2700000" algn="tl">
                  <a:srgbClr val="000000">
                    <a:alpha val="43137"/>
                  </a:srgbClr>
                </a:outerShdw>
              </a:effectLst>
              <a:latin typeface="楷体_GB2312" panose="02010609030101010101" charset="-122"/>
              <a:ea typeface="楷体_GB2312" panose="02010609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48475" y="2223135"/>
            <a:ext cx="5010150" cy="1938020"/>
          </a:xfrm>
          <a:prstGeom prst="rect">
            <a:avLst/>
          </a:prstGeom>
          <a:noFill/>
        </p:spPr>
        <p:txBody>
          <a:bodyPr wrap="square" rtlCol="0">
            <a:spAutoFit/>
          </a:bodyPr>
          <a:p>
            <a:r>
              <a:rPr lang="zh-CN" altLang="en-US" sz="4000" b="1">
                <a:latin typeface="微软雅黑" panose="020B0503020204020204" charset="-122"/>
                <a:ea typeface="微软雅黑" panose="020B0503020204020204" charset="-122"/>
                <a:cs typeface="微软雅黑" panose="020B0503020204020204" charset="-122"/>
              </a:rPr>
              <a:t>有人说，这首词的词眼是</a:t>
            </a:r>
            <a:r>
              <a:rPr lang="en-US" altLang="zh-CN" sz="4000" b="1">
                <a:latin typeface="微软雅黑" panose="020B0503020204020204" charset="-122"/>
                <a:ea typeface="微软雅黑" panose="020B0503020204020204" charset="-122"/>
                <a:cs typeface="微软雅黑" panose="020B0503020204020204" charset="-122"/>
              </a:rPr>
              <a:t>“</a:t>
            </a:r>
            <a:r>
              <a:rPr lang="zh-CN" altLang="en-US" sz="4000" b="1">
                <a:latin typeface="微软雅黑" panose="020B0503020204020204" charset="-122"/>
                <a:ea typeface="微软雅黑" panose="020B0503020204020204" charset="-122"/>
                <a:cs typeface="微软雅黑" panose="020B0503020204020204" charset="-122"/>
              </a:rPr>
              <a:t>闲</a:t>
            </a:r>
            <a:r>
              <a:rPr lang="en-US" altLang="zh-CN" sz="4000" b="1">
                <a:latin typeface="微软雅黑" panose="020B0503020204020204" charset="-122"/>
                <a:ea typeface="微软雅黑" panose="020B0503020204020204" charset="-122"/>
                <a:cs typeface="微软雅黑" panose="020B0503020204020204" charset="-122"/>
              </a:rPr>
              <a:t>”</a:t>
            </a:r>
            <a:r>
              <a:rPr lang="zh-CN" altLang="en-US" sz="4000" b="1">
                <a:latin typeface="微软雅黑" panose="020B0503020204020204" charset="-122"/>
                <a:ea typeface="微软雅黑" panose="020B0503020204020204" charset="-122"/>
                <a:cs typeface="微软雅黑" panose="020B0503020204020204" charset="-122"/>
              </a:rPr>
              <a:t>字，你能以此来解读这首词吗？</a:t>
            </a:r>
            <a:endParaRPr lang="zh-CN" altLang="en-US" sz="4000" b="1">
              <a:latin typeface="微软雅黑" panose="020B0503020204020204" charset="-122"/>
              <a:ea typeface="微软雅黑" panose="020B0503020204020204" charset="-122"/>
              <a:cs typeface="微软雅黑" panose="020B0503020204020204" charset="-122"/>
            </a:endParaRPr>
          </a:p>
        </p:txBody>
      </p:sp>
      <p:pic>
        <p:nvPicPr>
          <p:cNvPr id="9219" name="Picture 6" descr="https://p1.ssl.qhmsg.com/t01a2ec004965264512.jpg"/>
          <p:cNvPicPr>
            <a:picLocks noChangeAspect="1"/>
          </p:cNvPicPr>
          <p:nvPr/>
        </p:nvPicPr>
        <p:blipFill>
          <a:blip r:embed="rId1"/>
          <a:stretch>
            <a:fillRect/>
          </a:stretch>
        </p:blipFill>
        <p:spPr>
          <a:xfrm>
            <a:off x="118745" y="1270"/>
            <a:ext cx="6251575" cy="6800850"/>
          </a:xfrm>
          <a:prstGeom prst="rect">
            <a:avLst/>
          </a:prstGeom>
          <a:noFill/>
          <a:ln w="9525">
            <a:noFill/>
          </a:ln>
        </p:spPr>
      </p:pic>
    </p:spTree>
    <p:custDataLst>
      <p:tags r:id="rId2"/>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矩形 15366"/>
          <p:cNvSpPr/>
          <p:nvPr/>
        </p:nvSpPr>
        <p:spPr>
          <a:xfrm>
            <a:off x="693420" y="782955"/>
            <a:ext cx="9230360" cy="801370"/>
          </a:xfrm>
          <a:prstGeom prst="rect">
            <a:avLst/>
          </a:prstGeom>
          <a:noFill/>
          <a:ln w="12700">
            <a:noFill/>
          </a:ln>
        </p:spPr>
        <p:txBody>
          <a:bodyPr wrap="square" lIns="81638" tIns="40819" rIns="81638" bIns="40819">
            <a:spAutoFit/>
          </a:bodyPr>
          <a:p>
            <a:pPr defTabSz="685800">
              <a:lnSpc>
                <a:spcPct val="130000"/>
              </a:lnSpc>
            </a:pPr>
            <a:r>
              <a:rPr lang="en-US" altLang="zh-CN" sz="3600" b="1" dirty="0">
                <a:latin typeface="黑体" panose="02010609060101010101" pitchFamily="49" charset="-122"/>
                <a:ea typeface="黑体" panose="02010609060101010101" pitchFamily="49" charset="-122"/>
                <a:sym typeface="宋体" panose="02010600030101010101" pitchFamily="2" charset="-122"/>
              </a:rPr>
              <a:t>长沟流月去无声。杏花疏影里，吹笛到天明。</a:t>
            </a:r>
            <a:endParaRPr lang="en-US" altLang="zh-CN" sz="3600" b="1" dirty="0">
              <a:latin typeface="黑体" panose="02010609060101010101" pitchFamily="49" charset="-122"/>
              <a:ea typeface="黑体" panose="02010609060101010101" pitchFamily="49" charset="-122"/>
              <a:sym typeface="宋体" panose="02010600030101010101" pitchFamily="2" charset="-122"/>
            </a:endParaRPr>
          </a:p>
        </p:txBody>
      </p:sp>
      <p:sp>
        <p:nvSpPr>
          <p:cNvPr id="17411" name="矩形 15366"/>
          <p:cNvSpPr/>
          <p:nvPr/>
        </p:nvSpPr>
        <p:spPr>
          <a:xfrm>
            <a:off x="958850" y="1805305"/>
            <a:ext cx="9880600" cy="4512945"/>
          </a:xfrm>
          <a:prstGeom prst="rect">
            <a:avLst/>
          </a:prstGeom>
          <a:noFill/>
          <a:ln w="12700">
            <a:noFill/>
          </a:ln>
        </p:spPr>
        <p:txBody>
          <a:bodyPr wrap="square" lIns="81638" tIns="40819" rIns="81638" bIns="40819">
            <a:spAutoFit/>
          </a:bodyPr>
          <a:p>
            <a:pPr defTabSz="685800">
              <a:lnSpc>
                <a:spcPct val="150000"/>
              </a:lnSpc>
            </a:pPr>
            <a:r>
              <a:rPr lang="en-US" altLang="zh-CN" sz="3200" b="1" dirty="0">
                <a:latin typeface="楷体" panose="02010609060101010101" charset="-122"/>
                <a:ea typeface="楷体" panose="02010609060101010101" charset="-122"/>
              </a:rPr>
              <a:t>   </a:t>
            </a:r>
            <a:r>
              <a:rPr lang="zh-CN" altLang="zh-CN" sz="3200" b="1" dirty="0">
                <a:latin typeface="楷体" panose="02010609060101010101" charset="-122"/>
                <a:ea typeface="楷体" panose="02010609060101010101" charset="-122"/>
              </a:rPr>
              <a:t>①运用了</a:t>
            </a:r>
            <a:r>
              <a:rPr lang="zh-CN" altLang="zh-CN" sz="3200" b="1" dirty="0">
                <a:solidFill>
                  <a:srgbClr val="FF0000"/>
                </a:solidFill>
                <a:latin typeface="楷体" panose="02010609060101010101" charset="-122"/>
                <a:ea typeface="楷体" panose="02010609060101010101" charset="-122"/>
              </a:rPr>
              <a:t>动静结合</a:t>
            </a:r>
            <a:r>
              <a:rPr lang="zh-CN" altLang="zh-CN" sz="3200" b="1" dirty="0">
                <a:latin typeface="楷体" panose="02010609060101010101" charset="-122"/>
                <a:ea typeface="楷体" panose="02010609060101010101" charset="-122"/>
                <a:sym typeface="+mn-ea"/>
              </a:rPr>
              <a:t>（</a:t>
            </a:r>
            <a:r>
              <a:rPr lang="zh-CN" altLang="zh-CN" sz="3200" b="1" dirty="0">
                <a:solidFill>
                  <a:srgbClr val="FF0000"/>
                </a:solidFill>
                <a:latin typeface="楷体" panose="02010609060101010101" charset="-122"/>
                <a:ea typeface="楷体" panose="02010609060101010101" charset="-122"/>
                <a:sym typeface="+mn-ea"/>
              </a:rPr>
              <a:t>以静衬动</a:t>
            </a:r>
            <a:r>
              <a:rPr lang="zh-CN" altLang="zh-CN" sz="3200" b="1" dirty="0">
                <a:latin typeface="楷体" panose="02010609060101010101" charset="-122"/>
                <a:ea typeface="楷体" panose="02010609060101010101" charset="-122"/>
                <a:sym typeface="+mn-ea"/>
              </a:rPr>
              <a:t>）</a:t>
            </a:r>
            <a:r>
              <a:rPr lang="zh-CN" altLang="zh-CN" sz="3200" b="1" dirty="0">
                <a:latin typeface="楷体" panose="02010609060101010101" charset="-122"/>
                <a:ea typeface="楷体" panose="02010609060101010101" charset="-122"/>
              </a:rPr>
              <a:t>的表现手法。②借杏花疏影、景色幽香的</a:t>
            </a:r>
            <a:r>
              <a:rPr lang="zh-CN" altLang="zh-CN" sz="3200" b="1" dirty="0">
                <a:solidFill>
                  <a:srgbClr val="FF0000"/>
                </a:solidFill>
                <a:latin typeface="楷体" panose="02010609060101010101" charset="-122"/>
                <a:ea typeface="楷体" panose="02010609060101010101" charset="-122"/>
              </a:rPr>
              <a:t>静景</a:t>
            </a:r>
            <a:r>
              <a:rPr lang="zh-CN" altLang="zh-CN" sz="3200" b="1" dirty="0">
                <a:latin typeface="楷体" panose="02010609060101010101" charset="-122"/>
                <a:ea typeface="楷体" panose="02010609060101010101" charset="-122"/>
              </a:rPr>
              <a:t>和伴着清韵悠远的笛声欢歌到天明的</a:t>
            </a:r>
            <a:r>
              <a:rPr lang="zh-CN" altLang="zh-CN" sz="3200" b="1" dirty="0">
                <a:solidFill>
                  <a:srgbClr val="FF0000"/>
                </a:solidFill>
                <a:latin typeface="楷体" panose="02010609060101010101" charset="-122"/>
                <a:ea typeface="楷体" panose="02010609060101010101" charset="-122"/>
              </a:rPr>
              <a:t>动景</a:t>
            </a:r>
            <a:r>
              <a:rPr lang="zh-CN" altLang="zh-CN" sz="3200" b="1" dirty="0">
                <a:latin typeface="楷体" panose="02010609060101010101" charset="-122"/>
                <a:ea typeface="楷体" panose="02010609060101010101" charset="-122"/>
              </a:rPr>
              <a:t>，③描写了作者当年在良辰美景中与朋友一起借着酒兴</a:t>
            </a:r>
            <a:r>
              <a:rPr lang="zh-CN" altLang="zh-CN" sz="3200" b="1" dirty="0">
                <a:solidFill>
                  <a:srgbClr val="FF0000"/>
                </a:solidFill>
                <a:latin typeface="楷体" panose="02010609060101010101" charset="-122"/>
                <a:ea typeface="楷体" panose="02010609060101010101" charset="-122"/>
              </a:rPr>
              <a:t>尽情戏闹的游乐情形</a:t>
            </a:r>
            <a:r>
              <a:rPr lang="zh-CN" altLang="zh-CN" sz="3200" b="1" dirty="0">
                <a:latin typeface="楷体" panose="02010609060101010101" charset="-122"/>
                <a:ea typeface="楷体" panose="02010609060101010101" charset="-122"/>
              </a:rPr>
              <a:t>。</a:t>
            </a:r>
            <a:endParaRPr lang="en-US" altLang="zh-CN" sz="3200" b="1" dirty="0">
              <a:latin typeface="楷体" panose="02010609060101010101" charset="-122"/>
              <a:ea typeface="楷体" panose="02010609060101010101" charset="-122"/>
              <a:sym typeface="+mn-ea"/>
            </a:endParaRPr>
          </a:p>
          <a:p>
            <a:pPr defTabSz="685800">
              <a:lnSpc>
                <a:spcPct val="150000"/>
              </a:lnSpc>
            </a:pPr>
            <a:r>
              <a:rPr lang="en-US" altLang="zh-CN" sz="3200" b="1" dirty="0">
                <a:latin typeface="楷体" panose="02010609060101010101" charset="-122"/>
                <a:ea typeface="楷体" panose="02010609060101010101" charset="-122"/>
                <a:sym typeface="+mn-ea"/>
              </a:rPr>
              <a:t>   </a:t>
            </a:r>
            <a:r>
              <a:rPr lang="zh-CN" altLang="zh-CN" sz="3200" b="1" dirty="0">
                <a:latin typeface="楷体" panose="02010609060101010101" charset="-122"/>
                <a:ea typeface="楷体" panose="02010609060101010101" charset="-122"/>
                <a:sym typeface="+mn-ea"/>
              </a:rPr>
              <a:t>这三句写景叙事，</a:t>
            </a:r>
            <a:r>
              <a:rPr lang="zh-CN" altLang="zh-CN" sz="3200" b="1" dirty="0">
                <a:solidFill>
                  <a:srgbClr val="FF0000"/>
                </a:solidFill>
                <a:latin typeface="楷体" panose="02010609060101010101" charset="-122"/>
                <a:ea typeface="楷体" panose="02010609060101010101" charset="-122"/>
                <a:sym typeface="+mn-ea"/>
              </a:rPr>
              <a:t>优美自然</a:t>
            </a:r>
            <a:r>
              <a:rPr lang="zh-CN" altLang="zh-CN" sz="3200" b="1" dirty="0">
                <a:latin typeface="楷体" panose="02010609060101010101" charset="-122"/>
                <a:ea typeface="楷体" panose="02010609060101010101" charset="-122"/>
                <a:sym typeface="+mn-ea"/>
              </a:rPr>
              <a:t>，如同明净澄澈的清水一样。</a:t>
            </a:r>
            <a:endParaRPr lang="zh-CN" altLang="zh-CN" sz="3200" b="1" dirty="0">
              <a:latin typeface="楷体" panose="02010609060101010101" charset="-122"/>
              <a:ea typeface="楷体" panose="02010609060101010101" charset="-122"/>
            </a:endParaRPr>
          </a:p>
        </p:txBody>
      </p:sp>
      <p:pic>
        <p:nvPicPr>
          <p:cNvPr id="4" name="图片 3"/>
          <p:cNvPicPr>
            <a:picLocks noChangeAspect="1"/>
          </p:cNvPicPr>
          <p:nvPr/>
        </p:nvPicPr>
        <p:blipFill>
          <a:blip r:embed="rId1">
            <a:clrChange>
              <a:clrFrom>
                <a:srgbClr val="FFFFFF"/>
              </a:clrFrom>
              <a:clrTo>
                <a:srgbClr val="FFFFFF">
                  <a:alpha val="0"/>
                </a:srgbClr>
              </a:clrTo>
            </a:clrChange>
          </a:blip>
          <a:srcRect l="20099" t="6953" b="21498"/>
          <a:stretch>
            <a:fillRect/>
          </a:stretch>
        </p:blipFill>
        <p:spPr>
          <a:xfrm>
            <a:off x="9290685" y="368300"/>
            <a:ext cx="3059113" cy="1436688"/>
          </a:xfrm>
          <a:prstGeom prst="rect">
            <a:avLst/>
          </a:prstGeom>
          <a:noFill/>
          <a:ln w="9525">
            <a:noFill/>
          </a:ln>
        </p:spPr>
      </p:pic>
      <p:sp>
        <p:nvSpPr>
          <p:cNvPr id="2" name="矩形 1"/>
          <p:cNvSpPr/>
          <p:nvPr/>
        </p:nvSpPr>
        <p:spPr>
          <a:xfrm>
            <a:off x="7477125" y="5516880"/>
            <a:ext cx="3840480" cy="1198880"/>
          </a:xfrm>
          <a:prstGeom prst="rect">
            <a:avLst/>
          </a:prstGeom>
          <a:noFill/>
          <a:ln>
            <a:noFill/>
          </a:ln>
        </p:spPr>
        <p:txBody>
          <a:bodyPr wrap="none" rtlCol="0" anchor="t">
            <a:spAutoFit/>
          </a:bodyPr>
          <a:p>
            <a:pPr algn="ctr"/>
            <a:r>
              <a:rPr lang="zh-CN" altLang="en-US" sz="7200" b="1">
                <a:ln w="22225">
                  <a:solidFill>
                    <a:schemeClr val="accent2"/>
                  </a:solidFill>
                  <a:prstDash val="solid"/>
                </a:ln>
                <a:solidFill>
                  <a:schemeClr val="accent2">
                    <a:lumMod val="40000"/>
                    <a:lumOff val="60000"/>
                  </a:schemeClr>
                </a:solidFill>
                <a:effectLst/>
              </a:rPr>
              <a:t>闲情逸致</a:t>
            </a:r>
            <a:endParaRPr lang="zh-CN" altLang="en-US" sz="7200" b="1">
              <a:ln w="22225">
                <a:solidFill>
                  <a:schemeClr val="accent2"/>
                </a:solidFill>
                <a:prstDash val="solid"/>
              </a:ln>
              <a:solidFill>
                <a:schemeClr val="accent2">
                  <a:lumMod val="40000"/>
                  <a:lumOff val="60000"/>
                </a:schemeClr>
              </a:solidFill>
              <a:effectLst/>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7411"/>
                                        </p:tgtEl>
                                        <p:attrNameLst>
                                          <p:attrName>style.visibility</p:attrName>
                                        </p:attrNameLst>
                                      </p:cBhvr>
                                      <p:to>
                                        <p:strVal val="visible"/>
                                      </p:to>
                                    </p:set>
                                    <p:anim calcmode="lin" valueType="num">
                                      <p:cBhvr>
                                        <p:cTn id="11" dur="500" fill="hold"/>
                                        <p:tgtEl>
                                          <p:spTgt spid="17411"/>
                                        </p:tgtEl>
                                        <p:attrNameLst>
                                          <p:attrName>ppt_w</p:attrName>
                                        </p:attrNameLst>
                                      </p:cBhvr>
                                      <p:tavLst>
                                        <p:tav tm="0">
                                          <p:val>
                                            <p:fltVal val="0.000000"/>
                                          </p:val>
                                        </p:tav>
                                        <p:tav tm="100000">
                                          <p:val>
                                            <p:strVal val="#ppt_w"/>
                                          </p:val>
                                        </p:tav>
                                      </p:tavLst>
                                    </p:anim>
                                    <p:anim calcmode="lin" valueType="num">
                                      <p:cBhvr>
                                        <p:cTn id="12" dur="500" fill="hold"/>
                                        <p:tgtEl>
                                          <p:spTgt spid="17411"/>
                                        </p:tgtEl>
                                        <p:attrNameLst>
                                          <p:attrName>ppt_h</p:attrName>
                                        </p:attrNameLst>
                                      </p:cBhvr>
                                      <p:tavLst>
                                        <p:tav tm="0">
                                          <p:val>
                                            <p:fltVal val="0.00000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ldLvl="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矩形 15366"/>
          <p:cNvSpPr/>
          <p:nvPr/>
        </p:nvSpPr>
        <p:spPr>
          <a:xfrm>
            <a:off x="396240" y="726440"/>
            <a:ext cx="6699250" cy="635000"/>
          </a:xfrm>
          <a:prstGeom prst="rect">
            <a:avLst/>
          </a:prstGeom>
          <a:noFill/>
          <a:ln w="12700">
            <a:noFill/>
          </a:ln>
        </p:spPr>
        <p:txBody>
          <a:bodyPr wrap="square" lIns="81638" tIns="40819" rIns="81638" bIns="40819">
            <a:spAutoFit/>
          </a:bodyPr>
          <a:p>
            <a:pPr defTabSz="685800"/>
            <a:r>
              <a:rPr lang="en-US" altLang="zh-CN" sz="3600" b="1" dirty="0">
                <a:latin typeface="黑体" panose="02010609060101010101" pitchFamily="49" charset="-122"/>
                <a:ea typeface="黑体" panose="02010609060101010101" pitchFamily="49" charset="-122"/>
                <a:sym typeface="宋体" panose="02010600030101010101" pitchFamily="2" charset="-122"/>
              </a:rPr>
              <a:t>忆昔午桥桥上饮，坐中多是豪英。</a:t>
            </a:r>
            <a:endParaRPr lang="en-US" altLang="zh-CN" sz="3600" b="1" dirty="0">
              <a:latin typeface="黑体" panose="02010609060101010101" pitchFamily="49" charset="-122"/>
              <a:ea typeface="黑体" panose="02010609060101010101" pitchFamily="49" charset="-122"/>
              <a:sym typeface="宋体" panose="02010600030101010101" pitchFamily="2" charset="-122"/>
            </a:endParaRPr>
          </a:p>
        </p:txBody>
      </p:sp>
      <p:pic>
        <p:nvPicPr>
          <p:cNvPr id="3" name="图片 2"/>
          <p:cNvPicPr>
            <a:picLocks noChangeAspect="1"/>
          </p:cNvPicPr>
          <p:nvPr/>
        </p:nvPicPr>
        <p:blipFill>
          <a:blip r:embed="rId1" cstate="print"/>
          <a:stretch>
            <a:fillRect/>
          </a:stretch>
        </p:blipFill>
        <p:spPr>
          <a:xfrm>
            <a:off x="6758431" y="541754"/>
            <a:ext cx="5067433" cy="2537651"/>
          </a:xfrm>
          <a:prstGeom prst="ellipse">
            <a:avLst/>
          </a:prstGeom>
        </p:spPr>
      </p:pic>
      <p:sp>
        <p:nvSpPr>
          <p:cNvPr id="15362" name="矩形 15366"/>
          <p:cNvSpPr/>
          <p:nvPr/>
        </p:nvSpPr>
        <p:spPr>
          <a:xfrm>
            <a:off x="598170" y="3230880"/>
            <a:ext cx="11221720" cy="3035935"/>
          </a:xfrm>
          <a:prstGeom prst="rect">
            <a:avLst/>
          </a:prstGeom>
          <a:noFill/>
          <a:ln w="12700">
            <a:noFill/>
          </a:ln>
        </p:spPr>
        <p:txBody>
          <a:bodyPr wrap="square" lIns="81638" tIns="40819" rIns="81638" bIns="40819">
            <a:spAutoFit/>
          </a:bodyPr>
          <a:p>
            <a:pPr defTabSz="685800">
              <a:lnSpc>
                <a:spcPct val="150000"/>
              </a:lnSpc>
            </a:pPr>
            <a:r>
              <a:rPr lang="en-US" altLang="zh-CN" sz="3200" b="1" dirty="0">
                <a:latin typeface="楷体" panose="02010609060101010101" charset="-122"/>
                <a:ea typeface="楷体" panose="02010609060101010101" charset="-122"/>
              </a:rPr>
              <a:t>    </a:t>
            </a:r>
            <a:r>
              <a:rPr lang="zh-CN" altLang="zh-CN" sz="3200" b="1" dirty="0">
                <a:latin typeface="楷体" panose="02010609060101010101" charset="-122"/>
                <a:ea typeface="楷体" panose="02010609060101010101" charset="-122"/>
              </a:rPr>
              <a:t>用</a:t>
            </a:r>
            <a:r>
              <a:rPr lang="en-US" altLang="zh-CN" sz="3200" b="1" dirty="0">
                <a:latin typeface="楷体" panose="02010609060101010101" charset="-122"/>
                <a:ea typeface="楷体" panose="02010609060101010101" charset="-122"/>
              </a:rPr>
              <a:t>“</a:t>
            </a:r>
            <a:r>
              <a:rPr lang="zh-CN" altLang="zh-CN" sz="3200" b="1" dirty="0">
                <a:latin typeface="楷体" panose="02010609060101010101" charset="-122"/>
                <a:ea typeface="楷体" panose="02010609060101010101" charset="-122"/>
              </a:rPr>
              <a:t>忆</a:t>
            </a:r>
            <a:r>
              <a:rPr lang="en-US" altLang="zh-CN" sz="3200" b="1" dirty="0">
                <a:latin typeface="楷体" panose="02010609060101010101" charset="-122"/>
                <a:ea typeface="楷体" panose="02010609060101010101" charset="-122"/>
              </a:rPr>
              <a:t>”</a:t>
            </a:r>
            <a:r>
              <a:rPr lang="zh-CN" altLang="zh-CN" sz="3200" b="1" dirty="0">
                <a:latin typeface="楷体" panose="02010609060101010101" charset="-122"/>
                <a:ea typeface="楷体" panose="02010609060101010101" charset="-122"/>
              </a:rPr>
              <a:t>字开篇，直截了当把往事展开来。</a:t>
            </a:r>
            <a:r>
              <a:rPr lang="en-US" altLang="zh-CN" sz="3200" b="1" dirty="0">
                <a:latin typeface="楷体" panose="02010609060101010101" charset="-122"/>
                <a:ea typeface="楷体" panose="02010609060101010101" charset="-122"/>
              </a:rPr>
              <a:t>“</a:t>
            </a:r>
            <a:r>
              <a:rPr lang="zh-CN" altLang="zh-CN" sz="3200" b="1" dirty="0">
                <a:latin typeface="楷体" panose="02010609060101010101" charset="-122"/>
                <a:ea typeface="楷体" panose="02010609060101010101" charset="-122"/>
              </a:rPr>
              <a:t>午桥</a:t>
            </a:r>
            <a:r>
              <a:rPr lang="en-US" altLang="zh-CN" sz="3200" b="1" dirty="0">
                <a:latin typeface="楷体" panose="02010609060101010101" charset="-122"/>
                <a:ea typeface="楷体" panose="02010609060101010101" charset="-122"/>
              </a:rPr>
              <a:t>”</a:t>
            </a:r>
            <a:r>
              <a:rPr lang="zh-CN" altLang="zh-CN" sz="3200" b="1" dirty="0">
                <a:latin typeface="楷体" panose="02010609060101010101" charset="-122"/>
                <a:ea typeface="楷体" panose="02010609060101010101" charset="-122"/>
              </a:rPr>
              <a:t>是唐代白居易、刘禹锡、裴度吟诗唱和、举杯相欢的地方。作者青年时期，追寻遗韵，仰慕前贤，在故乡洛阳，与当时</a:t>
            </a:r>
            <a:r>
              <a:rPr lang="en-US" altLang="zh-CN" sz="3200" b="1" dirty="0">
                <a:latin typeface="楷体" panose="02010609060101010101" charset="-122"/>
                <a:ea typeface="楷体" panose="02010609060101010101" charset="-122"/>
              </a:rPr>
              <a:t>“</a:t>
            </a:r>
            <a:r>
              <a:rPr lang="zh-CN" altLang="zh-CN" sz="3200" b="1" dirty="0">
                <a:latin typeface="楷体" panose="02010609060101010101" charset="-122"/>
                <a:ea typeface="楷体" panose="02010609060101010101" charset="-122"/>
              </a:rPr>
              <a:t>豪英</a:t>
            </a:r>
            <a:r>
              <a:rPr lang="en-US" altLang="zh-CN" sz="3200" b="1" dirty="0">
                <a:latin typeface="楷体" panose="02010609060101010101" charset="-122"/>
                <a:ea typeface="楷体" panose="02010609060101010101" charset="-122"/>
              </a:rPr>
              <a:t>”</a:t>
            </a:r>
            <a:r>
              <a:rPr lang="zh-CN" altLang="zh-CN" sz="3200" b="1" dirty="0">
                <a:latin typeface="楷体" panose="02010609060101010101" charset="-122"/>
                <a:ea typeface="楷体" panose="02010609060101010101" charset="-122"/>
              </a:rPr>
              <a:t>一起，也在午桥宴饮聚会，把酒临风。</a:t>
            </a:r>
            <a:endParaRPr lang="zh-CN" altLang="zh-CN" sz="3200" b="1" dirty="0">
              <a:latin typeface="楷体" panose="02010609060101010101" charset="-122"/>
              <a:ea typeface="楷体" panose="02010609060101010101" charset="-122"/>
            </a:endParaRPr>
          </a:p>
        </p:txBody>
      </p:sp>
      <p:sp>
        <p:nvSpPr>
          <p:cNvPr id="2" name="矩形 1"/>
          <p:cNvSpPr/>
          <p:nvPr/>
        </p:nvSpPr>
        <p:spPr>
          <a:xfrm>
            <a:off x="1218565" y="1786255"/>
            <a:ext cx="5669280" cy="1198880"/>
          </a:xfrm>
          <a:prstGeom prst="rect">
            <a:avLst/>
          </a:prstGeom>
          <a:noFill/>
          <a:ln>
            <a:noFill/>
          </a:ln>
        </p:spPr>
        <p:txBody>
          <a:bodyPr wrap="none" rtlCol="0" anchor="t">
            <a:spAutoFit/>
          </a:bodyPr>
          <a:p>
            <a:pPr algn="ctr"/>
            <a:r>
              <a:rPr lang="zh-CN" altLang="en-US" sz="7200" b="1">
                <a:ln w="22225">
                  <a:solidFill>
                    <a:schemeClr val="accent2"/>
                  </a:solidFill>
                  <a:prstDash val="solid"/>
                </a:ln>
                <a:solidFill>
                  <a:schemeClr val="accent2">
                    <a:lumMod val="40000"/>
                    <a:lumOff val="60000"/>
                  </a:schemeClr>
                </a:solidFill>
                <a:effectLst/>
              </a:rPr>
              <a:t>回忆（虚写）</a:t>
            </a:r>
            <a:endParaRPr lang="zh-CN" altLang="en-US" sz="7200" b="1">
              <a:ln w="22225">
                <a:solidFill>
                  <a:schemeClr val="accent2"/>
                </a:solidFill>
                <a:prstDash val="solid"/>
              </a:ln>
              <a:solidFill>
                <a:schemeClr val="accent2">
                  <a:lumMod val="40000"/>
                  <a:lumOff val="60000"/>
                </a:schemeClr>
              </a:solidFill>
              <a:effectLst/>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linds(horizontal)">
                                      <p:cBhvr>
                                        <p:cTn id="7" dur="500"/>
                                        <p:tgtEl>
                                          <p:spTgt spid="1536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36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矩形 15366"/>
          <p:cNvSpPr/>
          <p:nvPr/>
        </p:nvSpPr>
        <p:spPr>
          <a:xfrm>
            <a:off x="1845733" y="764117"/>
            <a:ext cx="8426451" cy="600075"/>
          </a:xfrm>
          <a:prstGeom prst="rect">
            <a:avLst/>
          </a:prstGeom>
          <a:noFill/>
          <a:ln w="12700">
            <a:noFill/>
          </a:ln>
        </p:spPr>
        <p:txBody>
          <a:bodyPr lIns="108850" tIns="54425" rIns="108850" bIns="54425">
            <a:spAutoFit/>
          </a:bodyPr>
          <a:p>
            <a:pPr defTabSz="685800"/>
            <a:r>
              <a:rPr lang="en-US" altLang="zh-CN" sz="3200" b="1" dirty="0">
                <a:solidFill>
                  <a:srgbClr val="FF0000"/>
                </a:solidFill>
                <a:latin typeface="黑体" panose="02010609060101010101" pitchFamily="49" charset="-122"/>
                <a:ea typeface="黑体" panose="02010609060101010101" pitchFamily="49" charset="-122"/>
                <a:sym typeface="宋体" panose="02010600030101010101" pitchFamily="2" charset="-122"/>
              </a:rPr>
              <a:t>闲</a:t>
            </a:r>
            <a:r>
              <a:rPr lang="en-US" altLang="zh-CN" sz="3200" b="1" dirty="0">
                <a:latin typeface="黑体" panose="02010609060101010101" pitchFamily="49" charset="-122"/>
                <a:ea typeface="黑体" panose="02010609060101010101" pitchFamily="49" charset="-122"/>
                <a:sym typeface="宋体" panose="02010600030101010101" pitchFamily="2" charset="-122"/>
              </a:rPr>
              <a:t>登小阁看新睛。</a:t>
            </a:r>
            <a:endParaRPr lang="en-US" altLang="en-US" sz="3200" b="1" dirty="0">
              <a:latin typeface="黑体" panose="02010609060101010101" pitchFamily="49" charset="-122"/>
              <a:ea typeface="黑体" panose="02010609060101010101" pitchFamily="49" charset="-122"/>
              <a:sym typeface="宋体" panose="02010600030101010101" pitchFamily="2" charset="-122"/>
            </a:endParaRPr>
          </a:p>
        </p:txBody>
      </p:sp>
      <p:sp>
        <p:nvSpPr>
          <p:cNvPr id="2" name="文本框 1"/>
          <p:cNvSpPr txBox="1"/>
          <p:nvPr/>
        </p:nvSpPr>
        <p:spPr>
          <a:xfrm>
            <a:off x="780415" y="2032000"/>
            <a:ext cx="10713085" cy="1198880"/>
          </a:xfrm>
          <a:prstGeom prst="rect">
            <a:avLst/>
          </a:prstGeom>
          <a:noFill/>
        </p:spPr>
        <p:txBody>
          <a:bodyPr wrap="square" rtlCol="0" anchor="t">
            <a:spAutoFit/>
          </a:bodyPr>
          <a:p>
            <a:r>
              <a:rPr lang="zh-CN" altLang="en-US" sz="3600">
                <a:solidFill>
                  <a:schemeClr val="tx1"/>
                </a:solidFill>
                <a:latin typeface="楷体" panose="02010609060101010101" charset="-122"/>
                <a:ea typeface="楷体" panose="02010609060101010101" charset="-122"/>
                <a:sym typeface="+mn-ea"/>
              </a:rPr>
              <a:t>以淡语写哀，表达出</a:t>
            </a:r>
            <a:r>
              <a:rPr lang="zh-CN" altLang="en-US" sz="3600">
                <a:solidFill>
                  <a:srgbClr val="FF0000"/>
                </a:solidFill>
                <a:latin typeface="楷体" panose="02010609060101010101" charset="-122"/>
                <a:ea typeface="楷体" panose="02010609060101010101" charset="-122"/>
                <a:sym typeface="+mn-ea"/>
              </a:rPr>
              <a:t>闲极无聊</a:t>
            </a:r>
            <a:r>
              <a:rPr lang="zh-CN" altLang="en-US" sz="3600">
                <a:solidFill>
                  <a:schemeClr val="tx1"/>
                </a:solidFill>
                <a:latin typeface="楷体" panose="02010609060101010101" charset="-122"/>
                <a:ea typeface="楷体" panose="02010609060101010101" charset="-122"/>
                <a:sym typeface="+mn-ea"/>
              </a:rPr>
              <a:t>、无处排遣愁绪，只能将心绪寄托在观看月色之上的无奈之情。</a:t>
            </a:r>
            <a:endParaRPr lang="zh-CN" altLang="en-US" sz="3600">
              <a:solidFill>
                <a:schemeClr val="tx1"/>
              </a:solidFill>
              <a:latin typeface="楷体" panose="02010609060101010101" charset="-122"/>
              <a:ea typeface="楷体" panose="02010609060101010101" charset="-122"/>
              <a:sym typeface="+mn-ea"/>
            </a:endParaRPr>
          </a:p>
        </p:txBody>
      </p:sp>
      <p:sp>
        <p:nvSpPr>
          <p:cNvPr id="3" name="矩形 2"/>
          <p:cNvSpPr/>
          <p:nvPr/>
        </p:nvSpPr>
        <p:spPr>
          <a:xfrm>
            <a:off x="1993900" y="3743325"/>
            <a:ext cx="7498080" cy="1198880"/>
          </a:xfrm>
          <a:prstGeom prst="rect">
            <a:avLst/>
          </a:prstGeom>
        </p:spPr>
        <p:style>
          <a:lnRef idx="2">
            <a:schemeClr val="accent6"/>
          </a:lnRef>
          <a:fillRef idx="1">
            <a:schemeClr val="lt1"/>
          </a:fillRef>
          <a:effectRef idx="0">
            <a:schemeClr val="accent6"/>
          </a:effectRef>
          <a:fontRef idx="minor">
            <a:schemeClr val="dk1"/>
          </a:fontRef>
        </p:style>
        <p:txBody>
          <a:bodyPr wrap="none" rtlCol="0" anchor="t">
            <a:spAutoFit/>
          </a:bodyPr>
          <a:p>
            <a:pPr algn="ctr"/>
            <a:r>
              <a:rPr lang="zh-CN" altLang="en-US" sz="7200" b="1">
                <a:ln w="22225">
                  <a:solidFill>
                    <a:schemeClr val="accent2"/>
                  </a:solidFill>
                  <a:prstDash val="solid"/>
                </a:ln>
                <a:solidFill>
                  <a:srgbClr val="0070C0"/>
                </a:solidFill>
                <a:effectLst/>
              </a:rPr>
              <a:t>为何会闲极无聊？</a:t>
            </a:r>
            <a:endParaRPr lang="zh-CN" altLang="en-US" sz="7200" b="1">
              <a:ln w="22225">
                <a:solidFill>
                  <a:schemeClr val="accent2"/>
                </a:solidFill>
                <a:prstDash val="solid"/>
              </a:ln>
              <a:solidFill>
                <a:srgbClr val="0070C0"/>
              </a:solidFill>
              <a:effectLst/>
            </a:endParaRPr>
          </a:p>
        </p:txBody>
      </p:sp>
      <p:sp>
        <p:nvSpPr>
          <p:cNvPr id="4" name="矩形 3"/>
          <p:cNvSpPr/>
          <p:nvPr/>
        </p:nvSpPr>
        <p:spPr>
          <a:xfrm>
            <a:off x="5963285" y="464820"/>
            <a:ext cx="5669280" cy="1198880"/>
          </a:xfrm>
          <a:prstGeom prst="rect">
            <a:avLst/>
          </a:prstGeom>
          <a:noFill/>
          <a:ln>
            <a:noFill/>
          </a:ln>
        </p:spPr>
        <p:txBody>
          <a:bodyPr wrap="none" rtlCol="0" anchor="t">
            <a:spAutoFit/>
          </a:bodyPr>
          <a:p>
            <a:pPr algn="ctr"/>
            <a:r>
              <a:rPr lang="zh-CN" altLang="en-US" sz="7200" b="1">
                <a:ln w="22225">
                  <a:solidFill>
                    <a:schemeClr val="accent2"/>
                  </a:solidFill>
                  <a:prstDash val="solid"/>
                </a:ln>
                <a:solidFill>
                  <a:schemeClr val="accent2">
                    <a:lumMod val="40000"/>
                    <a:lumOff val="60000"/>
                  </a:schemeClr>
                </a:solidFill>
                <a:effectLst/>
              </a:rPr>
              <a:t>现实（实写）</a:t>
            </a:r>
            <a:endParaRPr lang="zh-CN" altLang="en-US" sz="7200" b="1">
              <a:ln w="22225">
                <a:solidFill>
                  <a:schemeClr val="accent2"/>
                </a:solidFill>
                <a:prstDash val="solid"/>
              </a:ln>
              <a:solidFill>
                <a:schemeClr val="accent2">
                  <a:lumMod val="40000"/>
                  <a:lumOff val="60000"/>
                </a:schemeClr>
              </a:solidFill>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矩形 15366"/>
          <p:cNvSpPr/>
          <p:nvPr/>
        </p:nvSpPr>
        <p:spPr>
          <a:xfrm>
            <a:off x="663575" y="843280"/>
            <a:ext cx="10540365" cy="1188720"/>
          </a:xfrm>
          <a:prstGeom prst="rect">
            <a:avLst/>
          </a:prstGeom>
          <a:noFill/>
          <a:ln w="12700">
            <a:noFill/>
          </a:ln>
        </p:spPr>
        <p:txBody>
          <a:bodyPr wrap="square" lIns="81638" tIns="40819" rIns="81638" bIns="40819">
            <a:spAutoFit/>
          </a:bodyPr>
          <a:p>
            <a:pPr defTabSz="685800"/>
            <a:r>
              <a:rPr lang="en-US" altLang="zh-CN" sz="3600" b="1" dirty="0">
                <a:latin typeface="黑体" panose="02010609060101010101" pitchFamily="49" charset="-122"/>
                <a:ea typeface="黑体" panose="02010609060101010101" pitchFamily="49" charset="-122"/>
                <a:sym typeface="宋体" panose="02010600030101010101" pitchFamily="2" charset="-122"/>
              </a:rPr>
              <a:t>二十余年如一</a:t>
            </a:r>
            <a:r>
              <a:rPr lang="en-US" altLang="zh-CN" sz="3600" b="1" dirty="0">
                <a:solidFill>
                  <a:srgbClr val="FF0000"/>
                </a:solidFill>
                <a:latin typeface="黑体" panose="02010609060101010101" pitchFamily="49" charset="-122"/>
                <a:ea typeface="黑体" panose="02010609060101010101" pitchFamily="49" charset="-122"/>
                <a:sym typeface="宋体" panose="02010600030101010101" pitchFamily="2" charset="-122"/>
              </a:rPr>
              <a:t>梦</a:t>
            </a:r>
            <a:r>
              <a:rPr lang="en-US" altLang="zh-CN" sz="3600" b="1" dirty="0">
                <a:latin typeface="黑体" panose="02010609060101010101" pitchFamily="49" charset="-122"/>
                <a:ea typeface="黑体" panose="02010609060101010101" pitchFamily="49" charset="-122"/>
                <a:sym typeface="宋体" panose="02010600030101010101" pitchFamily="2" charset="-122"/>
              </a:rPr>
              <a:t>，此身虽在堪</a:t>
            </a:r>
            <a:r>
              <a:rPr lang="en-US" altLang="zh-CN" sz="3600" b="1" dirty="0">
                <a:solidFill>
                  <a:srgbClr val="FF0000"/>
                </a:solidFill>
                <a:latin typeface="黑体" panose="02010609060101010101" pitchFamily="49" charset="-122"/>
                <a:ea typeface="黑体" panose="02010609060101010101" pitchFamily="49" charset="-122"/>
                <a:sym typeface="宋体" panose="02010600030101010101" pitchFamily="2" charset="-122"/>
              </a:rPr>
              <a:t>惊</a:t>
            </a:r>
            <a:r>
              <a:rPr lang="en-US" altLang="zh-CN" sz="3600" b="1" dirty="0">
                <a:latin typeface="黑体" panose="02010609060101010101" pitchFamily="49" charset="-122"/>
                <a:ea typeface="黑体" panose="02010609060101010101" pitchFamily="49" charset="-122"/>
                <a:sym typeface="宋体" panose="02010600030101010101" pitchFamily="2" charset="-122"/>
              </a:rPr>
              <a:t>。</a:t>
            </a:r>
            <a:r>
              <a:rPr lang="en-US" altLang="zh-CN" sz="3600" b="1" dirty="0">
                <a:solidFill>
                  <a:srgbClr val="FF0000"/>
                </a:solidFill>
                <a:latin typeface="黑体" panose="02010609060101010101" pitchFamily="49" charset="-122"/>
                <a:ea typeface="黑体" panose="02010609060101010101" pitchFamily="49" charset="-122"/>
                <a:sym typeface="宋体" panose="02010600030101010101" pitchFamily="2" charset="-122"/>
              </a:rPr>
              <a:t>闲</a:t>
            </a:r>
            <a:r>
              <a:rPr lang="en-US" altLang="zh-CN" sz="3600" b="1" dirty="0">
                <a:latin typeface="黑体" panose="02010609060101010101" pitchFamily="49" charset="-122"/>
                <a:ea typeface="黑体" panose="02010609060101010101" pitchFamily="49" charset="-122"/>
                <a:sym typeface="宋体" panose="02010600030101010101" pitchFamily="2" charset="-122"/>
              </a:rPr>
              <a:t>登小阁看新睛。</a:t>
            </a:r>
            <a:endParaRPr lang="en-US" altLang="en-US" sz="3600" b="1" dirty="0">
              <a:latin typeface="黑体" panose="02010609060101010101" pitchFamily="49" charset="-122"/>
              <a:ea typeface="黑体" panose="02010609060101010101" pitchFamily="49" charset="-122"/>
              <a:sym typeface="宋体" panose="02010600030101010101" pitchFamily="2" charset="-122"/>
            </a:endParaRPr>
          </a:p>
          <a:p>
            <a:pPr defTabSz="685800"/>
            <a:endParaRPr lang="en-US" altLang="zh-CN" sz="3600" b="1" dirty="0">
              <a:latin typeface="黑体" panose="02010609060101010101" pitchFamily="49" charset="-122"/>
              <a:ea typeface="黑体" panose="02010609060101010101" pitchFamily="49" charset="-122"/>
              <a:sym typeface="宋体" panose="02010600030101010101" pitchFamily="2" charset="-122"/>
            </a:endParaRPr>
          </a:p>
        </p:txBody>
      </p:sp>
      <p:sp>
        <p:nvSpPr>
          <p:cNvPr id="2" name="文本框 1"/>
          <p:cNvSpPr txBox="1"/>
          <p:nvPr/>
        </p:nvSpPr>
        <p:spPr>
          <a:xfrm>
            <a:off x="1170305" y="2032000"/>
            <a:ext cx="10540365" cy="3784600"/>
          </a:xfrm>
          <a:prstGeom prst="rect">
            <a:avLst/>
          </a:prstGeom>
          <a:noFill/>
        </p:spPr>
        <p:txBody>
          <a:bodyPr wrap="square" rtlCol="0" anchor="t">
            <a:spAutoFit/>
            <a:scene3d>
              <a:camera prst="orthographicFront"/>
              <a:lightRig rig="threePt" dir="t"/>
            </a:scene3d>
          </a:bodyPr>
          <a:p>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①从</a:t>
            </a:r>
            <a:r>
              <a:rPr lang="zh-CN" altLang="en-US" sz="4000">
                <a:ln/>
                <a:solidFill>
                  <a:srgbClr val="FF000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洛阳</a:t>
            </a:r>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旧游到如今寓居偏僻的</a:t>
            </a:r>
            <a:r>
              <a:rPr lang="zh-CN" altLang="en-US" sz="4000">
                <a:ln/>
                <a:solidFill>
                  <a:srgbClr val="FF000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江南</a:t>
            </a:r>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之“闲”，感慨</a:t>
            </a:r>
            <a:r>
              <a:rPr lang="zh-CN" altLang="en-US" sz="4000">
                <a:ln/>
                <a:solidFill>
                  <a:srgbClr val="FF000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国事</a:t>
            </a:r>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的盛衰兴亡；</a:t>
            </a:r>
            <a:endPar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endParaRPr>
          </a:p>
          <a:p>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②从昔日与</a:t>
            </a:r>
            <a:r>
              <a:rPr lang="zh-CN" altLang="en-US" sz="4000">
                <a:ln/>
                <a:solidFill>
                  <a:srgbClr val="FF000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英豪</a:t>
            </a:r>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交往到如今此</a:t>
            </a:r>
            <a:r>
              <a:rPr lang="zh-CN" altLang="en-US" sz="4000">
                <a:ln/>
                <a:solidFill>
                  <a:srgbClr val="FF000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身独</a:t>
            </a:r>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在之“闲”，感慨</a:t>
            </a:r>
            <a:r>
              <a:rPr lang="zh-CN" altLang="en-US" sz="4000">
                <a:ln/>
                <a:solidFill>
                  <a:srgbClr val="FF000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个人</a:t>
            </a:r>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知交零落；</a:t>
            </a:r>
            <a:endPar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endParaRPr>
          </a:p>
          <a:p>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③从</a:t>
            </a:r>
            <a:r>
              <a:rPr lang="zh-CN" altLang="en-US" sz="4000">
                <a:ln/>
                <a:solidFill>
                  <a:srgbClr val="FF000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二十多年</a:t>
            </a:r>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的转瞬即逝到</a:t>
            </a:r>
            <a:r>
              <a:rPr lang="zh-CN" altLang="en-US" sz="4000">
                <a:ln/>
                <a:solidFill>
                  <a:srgbClr val="FF000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夜登</a:t>
            </a:r>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小阁之“闲”，感慨</a:t>
            </a:r>
            <a:r>
              <a:rPr lang="zh-CN" altLang="en-US" sz="4000">
                <a:ln/>
                <a:solidFill>
                  <a:srgbClr val="FF000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时光</a:t>
            </a:r>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飞逝而</a:t>
            </a:r>
            <a:r>
              <a:rPr lang="zh-CN" altLang="en-US" sz="4000">
                <a:ln/>
                <a:solidFill>
                  <a:srgbClr val="FF000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功业</a:t>
            </a:r>
            <a:r>
              <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rPr>
              <a:t>无成。</a:t>
            </a:r>
            <a:endParaRPr lang="zh-CN" altLang="en-US" sz="4000">
              <a:ln/>
              <a:solidFill>
                <a:srgbClr val="0070C0"/>
              </a:solidFill>
              <a:effectLst>
                <a:outerShdw blurRad="38100" dist="25400" dir="5400000" algn="ctr" rotWithShape="0">
                  <a:srgbClr val="6E747A">
                    <a:alpha val="43000"/>
                  </a:srgbClr>
                </a:outerShdw>
              </a:effectLst>
              <a:latin typeface="隶书" panose="02010509060101010101" charset="-122"/>
              <a:ea typeface="隶书" panose="02010509060101010101" charset="-122"/>
              <a:cs typeface="隶书" panose="0201050906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692275" y="603250"/>
            <a:ext cx="6918960" cy="768350"/>
          </a:xfrm>
          <a:prstGeom prst="rect">
            <a:avLst/>
          </a:prstGeom>
          <a:noFill/>
        </p:spPr>
        <p:txBody>
          <a:bodyPr wrap="none" rtlCol="0" anchor="t">
            <a:spAutoFit/>
          </a:bodyPr>
          <a:p>
            <a:r>
              <a:rPr lang="en-US" altLang="zh-CN" sz="4400" b="1" dirty="0">
                <a:latin typeface="黑体" panose="02010609060101010101" pitchFamily="49" charset="-122"/>
                <a:ea typeface="黑体" panose="02010609060101010101" pitchFamily="49" charset="-122"/>
                <a:sym typeface="宋体" panose="02010600030101010101" pitchFamily="2" charset="-122"/>
              </a:rPr>
              <a:t>古今多少事，渔唱起三更。</a:t>
            </a:r>
            <a:endParaRPr lang="en-US" altLang="zh-CN" sz="4400" b="1" dirty="0">
              <a:latin typeface="黑体" panose="02010609060101010101" pitchFamily="49" charset="-122"/>
              <a:ea typeface="黑体" panose="02010609060101010101" pitchFamily="49" charset="-122"/>
              <a:sym typeface="宋体" panose="02010600030101010101" pitchFamily="2" charset="-122"/>
            </a:endParaRPr>
          </a:p>
        </p:txBody>
      </p:sp>
      <p:sp>
        <p:nvSpPr>
          <p:cNvPr id="23554" name="文本框 1"/>
          <p:cNvSpPr txBox="1"/>
          <p:nvPr/>
        </p:nvSpPr>
        <p:spPr>
          <a:xfrm>
            <a:off x="622300" y="3178810"/>
            <a:ext cx="7341235" cy="3128010"/>
          </a:xfrm>
          <a:prstGeom prst="rect">
            <a:avLst/>
          </a:prstGeom>
          <a:noFill/>
          <a:ln w="12700">
            <a:noFill/>
          </a:ln>
        </p:spPr>
        <p:txBody>
          <a:bodyPr wrap="square" lIns="81638" tIns="40819" rIns="81638" bIns="40819">
            <a:spAutoFit/>
          </a:bodyPr>
          <a:p>
            <a:pPr defTabSz="685800">
              <a:lnSpc>
                <a:spcPct val="150000"/>
              </a:lnSpc>
            </a:pPr>
            <a:r>
              <a:rPr lang="zh-CN" altLang="zh-CN" sz="4400" b="1" dirty="0">
                <a:latin typeface="隶书" panose="02010509060101010101" charset="-122"/>
                <a:ea typeface="隶书" panose="02010509060101010101" charset="-122"/>
              </a:rPr>
              <a:t>把古今悲慨、国仇家恨都托之于渔唱，进一步表达作者</a:t>
            </a:r>
            <a:r>
              <a:rPr lang="zh-CN" altLang="zh-CN" sz="4400" b="1" dirty="0">
                <a:solidFill>
                  <a:srgbClr val="FF0000"/>
                </a:solidFill>
                <a:latin typeface="隶书" panose="02010509060101010101" charset="-122"/>
                <a:ea typeface="隶书" panose="02010509060101010101" charset="-122"/>
              </a:rPr>
              <a:t>落寞孤寂</a:t>
            </a:r>
            <a:r>
              <a:rPr lang="zh-CN" altLang="zh-CN" sz="4400" b="1" dirty="0">
                <a:latin typeface="隶书" panose="02010509060101010101" charset="-122"/>
                <a:ea typeface="隶书" panose="02010509060101010101" charset="-122"/>
              </a:rPr>
              <a:t>的心情。</a:t>
            </a:r>
            <a:endParaRPr lang="zh-CN" altLang="zh-CN" sz="4400" b="1" dirty="0">
              <a:latin typeface="隶书" panose="02010509060101010101" charset="-122"/>
              <a:ea typeface="隶书" panose="02010509060101010101" charset="-122"/>
            </a:endParaRPr>
          </a:p>
        </p:txBody>
      </p:sp>
      <p:pic>
        <p:nvPicPr>
          <p:cNvPr id="3" name="图片 2"/>
          <p:cNvPicPr>
            <a:picLocks noChangeAspect="1"/>
          </p:cNvPicPr>
          <p:nvPr/>
        </p:nvPicPr>
        <p:blipFill>
          <a:blip r:embed="rId1" cstate="print"/>
          <a:srcRect r="12568" b="2523"/>
          <a:stretch>
            <a:fillRect/>
          </a:stretch>
        </p:blipFill>
        <p:spPr>
          <a:xfrm>
            <a:off x="7639050" y="3304540"/>
            <a:ext cx="4428490" cy="2876550"/>
          </a:xfrm>
          <a:prstGeom prst="ellipse">
            <a:avLst/>
          </a:prstGeom>
        </p:spPr>
      </p:pic>
      <p:sp>
        <p:nvSpPr>
          <p:cNvPr id="4" name="文本框 3"/>
          <p:cNvSpPr txBox="1"/>
          <p:nvPr/>
        </p:nvSpPr>
        <p:spPr>
          <a:xfrm>
            <a:off x="497205" y="1583690"/>
            <a:ext cx="11570335" cy="1383665"/>
          </a:xfrm>
          <a:prstGeom prst="rect">
            <a:avLst/>
          </a:prstGeom>
          <a:noFill/>
        </p:spPr>
        <p:txBody>
          <a:bodyPr wrap="square" rtlCol="0">
            <a:spAutoFit/>
          </a:bodyPr>
          <a:p>
            <a:pPr algn="l" defTabSz="685800">
              <a:lnSpc>
                <a:spcPct val="150000"/>
              </a:lnSpc>
            </a:pPr>
            <a:r>
              <a:rPr lang="zh-CN" altLang="zh-CN" sz="2800" b="1" dirty="0">
                <a:latin typeface="楷体" panose="02010609060101010101" charset="-122"/>
                <a:ea typeface="楷体" panose="02010609060101010101" charset="-122"/>
                <a:sym typeface="+mn-ea"/>
              </a:rPr>
              <a:t>古往今来的大事已经转瞬即逝了，只有把它们编成歌儿的渔夫，还在那半夜三更里低声歌唱。</a:t>
            </a:r>
            <a:endParaRPr lang="zh-CN" altLang="zh-CN" sz="2800" b="1" dirty="0">
              <a:latin typeface="楷体" panose="02010609060101010101" charset="-122"/>
              <a:ea typeface="楷体" panose="0201060906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1097280" y="887095"/>
            <a:ext cx="9614535" cy="4707890"/>
          </a:xfrm>
          <a:prstGeom prst="rect">
            <a:avLst/>
          </a:prstGeom>
          <a:solidFill>
            <a:srgbClr val="FFFF00"/>
          </a:solidFill>
        </p:spPr>
        <p:txBody>
          <a:bodyPr wrap="square" rtlCol="0">
            <a:spAutoFit/>
          </a:bodyPr>
          <a:p>
            <a:pPr indent="457200">
              <a:lnSpc>
                <a:spcPct val="150000"/>
              </a:lnSpc>
            </a:pPr>
            <a:r>
              <a:rPr lang="zh-CN" altLang="en-US" sz="4000"/>
              <a:t>上阙以“忆”字领起，申发题中的“忆洛中旧游”之意（“点题”亦可），回忆当年豪酣欢乐的生活画面；</a:t>
            </a:r>
            <a:endParaRPr lang="zh-CN" altLang="en-US" sz="4000"/>
          </a:p>
          <a:p>
            <a:pPr indent="457200">
              <a:lnSpc>
                <a:spcPct val="150000"/>
              </a:lnSpc>
            </a:pPr>
            <a:r>
              <a:rPr lang="zh-CN" altLang="en-US" sz="4000"/>
              <a:t>下阙折回现实叙“夜登小阁”所见所闻，抒发二十多年无限国事沧桑之感。</a:t>
            </a:r>
            <a:endParaRPr lang="zh-CN" altLang="en-US" sz="4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文本框 7"/>
          <p:cNvSpPr txBox="1"/>
          <p:nvPr/>
        </p:nvSpPr>
        <p:spPr>
          <a:xfrm>
            <a:off x="466090" y="323850"/>
            <a:ext cx="8140700" cy="645160"/>
          </a:xfrm>
          <a:prstGeom prst="rect">
            <a:avLst/>
          </a:prstGeom>
          <a:noFill/>
        </p:spPr>
        <p:txBody>
          <a:bodyPr wrap="square" rtlCol="0">
            <a:spAutoFit/>
          </a:bodyPr>
          <a:p>
            <a:r>
              <a:rPr lang="zh-CN" altLang="en-US" sz="3600" b="1"/>
              <a:t>词人在这首词中抒发了哪些情感？</a:t>
            </a:r>
            <a:endParaRPr lang="zh-CN" altLang="en-US" sz="3600" b="1"/>
          </a:p>
        </p:txBody>
      </p:sp>
      <p:sp>
        <p:nvSpPr>
          <p:cNvPr id="9" name="文本框 8"/>
          <p:cNvSpPr txBox="1"/>
          <p:nvPr/>
        </p:nvSpPr>
        <p:spPr>
          <a:xfrm>
            <a:off x="466090" y="1245870"/>
            <a:ext cx="10711815" cy="5015865"/>
          </a:xfrm>
          <a:prstGeom prst="rect">
            <a:avLst/>
          </a:prstGeom>
          <a:noFill/>
          <a:extLst>
            <a:ext uri="{909E8E84-426E-40DD-AFC4-6F175D3DCCD1}">
              <a14:hiddenFill xmlns:a14="http://schemas.microsoft.com/office/drawing/2010/main">
                <a:solidFill>
                  <a:srgbClr val="92D050"/>
                </a:solidFill>
              </a14:hiddenFill>
            </a:ext>
          </a:extLst>
        </p:spPr>
        <p:txBody>
          <a:bodyPr wrap="square" rtlCol="0">
            <a:spAutoFit/>
          </a:bodyPr>
          <a:p>
            <a:r>
              <a:rPr lang="en-US" altLang="zh-CN" sz="3200">
                <a:solidFill>
                  <a:srgbClr val="0000FF"/>
                </a:solidFill>
                <a:latin typeface="楷体" panose="02010609060101010101" charset="-122"/>
                <a:ea typeface="楷体" panose="02010609060101010101" charset="-122"/>
                <a:cs typeface="楷体" panose="02010609060101010101" charset="-122"/>
              </a:rPr>
              <a:t>A</a:t>
            </a:r>
            <a:r>
              <a:rPr lang="zh-CN" altLang="en-US" sz="3200">
                <a:solidFill>
                  <a:srgbClr val="0000FF"/>
                </a:solidFill>
                <a:latin typeface="楷体" panose="02010609060101010101" charset="-122"/>
                <a:ea typeface="楷体" panose="02010609060101010101" charset="-122"/>
                <a:cs typeface="楷体" panose="02010609060101010101" charset="-122"/>
              </a:rPr>
              <a:t>、</a:t>
            </a:r>
            <a:r>
              <a:rPr lang="zh-CN" altLang="en-US" sz="3200">
                <a:solidFill>
                  <a:srgbClr val="FF0000"/>
                </a:solidFill>
                <a:latin typeface="楷体" panose="02010609060101010101" charset="-122"/>
                <a:ea typeface="楷体" panose="02010609060101010101" charset="-122"/>
                <a:cs typeface="楷体" panose="02010609060101010101" charset="-122"/>
              </a:rPr>
              <a:t>对美好往事的深切怀念</a:t>
            </a:r>
            <a:r>
              <a:rPr lang="zh-CN" altLang="en-US" sz="3200">
                <a:solidFill>
                  <a:srgbClr val="0000FF"/>
                </a:solidFill>
                <a:latin typeface="楷体" panose="02010609060101010101" charset="-122"/>
                <a:ea typeface="楷体" panose="02010609060101010101" charset="-122"/>
                <a:cs typeface="楷体" panose="02010609060101010101" charset="-122"/>
              </a:rPr>
              <a:t>。上片忆洛中旧游，追忆中的往事是美好的；有长沟流月仙境般的明净和幽寂环境，有</a:t>
            </a:r>
            <a:r>
              <a:rPr lang="en-US" altLang="zh-CN" sz="3200">
                <a:solidFill>
                  <a:srgbClr val="0000FF"/>
                </a:solidFill>
                <a:latin typeface="楷体" panose="02010609060101010101" charset="-122"/>
                <a:ea typeface="楷体" panose="02010609060101010101" charset="-122"/>
                <a:cs typeface="楷体" panose="02010609060101010101" charset="-122"/>
              </a:rPr>
              <a:t>“</a:t>
            </a:r>
            <a:r>
              <a:rPr lang="zh-CN" altLang="en-US" sz="3200">
                <a:solidFill>
                  <a:srgbClr val="0000FF"/>
                </a:solidFill>
                <a:latin typeface="楷体" panose="02010609060101010101" charset="-122"/>
                <a:ea typeface="楷体" panose="02010609060101010101" charset="-122"/>
                <a:cs typeface="楷体" panose="02010609060101010101" charset="-122"/>
              </a:rPr>
              <a:t>吹笛到天明</a:t>
            </a:r>
            <a:r>
              <a:rPr lang="en-US" altLang="zh-CN" sz="3200">
                <a:solidFill>
                  <a:srgbClr val="0000FF"/>
                </a:solidFill>
                <a:latin typeface="楷体" panose="02010609060101010101" charset="-122"/>
                <a:ea typeface="楷体" panose="02010609060101010101" charset="-122"/>
                <a:cs typeface="楷体" panose="02010609060101010101" charset="-122"/>
              </a:rPr>
              <a:t>”</a:t>
            </a:r>
            <a:r>
              <a:rPr lang="zh-CN" altLang="en-US" sz="3200">
                <a:solidFill>
                  <a:srgbClr val="0000FF"/>
                </a:solidFill>
                <a:latin typeface="楷体" panose="02010609060101010101" charset="-122"/>
                <a:ea typeface="楷体" panose="02010609060101010101" charset="-122"/>
                <a:cs typeface="楷体" panose="02010609060101010101" charset="-122"/>
              </a:rPr>
              <a:t>的闲情雅兴，追忆中寄托了诗人对往事的怀念。</a:t>
            </a:r>
            <a:endParaRPr lang="zh-CN" altLang="en-US" sz="3200">
              <a:solidFill>
                <a:srgbClr val="0000FF"/>
              </a:solidFill>
              <a:latin typeface="楷体" panose="02010609060101010101" charset="-122"/>
              <a:ea typeface="楷体" panose="02010609060101010101" charset="-122"/>
              <a:cs typeface="楷体" panose="02010609060101010101" charset="-122"/>
            </a:endParaRPr>
          </a:p>
          <a:p>
            <a:r>
              <a:rPr lang="en-US" altLang="zh-CN" sz="3200">
                <a:solidFill>
                  <a:srgbClr val="0000FF"/>
                </a:solidFill>
                <a:latin typeface="楷体" panose="02010609060101010101" charset="-122"/>
                <a:ea typeface="楷体" panose="02010609060101010101" charset="-122"/>
                <a:cs typeface="楷体" panose="02010609060101010101" charset="-122"/>
              </a:rPr>
              <a:t>B</a:t>
            </a:r>
            <a:r>
              <a:rPr lang="zh-CN" altLang="en-US" sz="3200">
                <a:solidFill>
                  <a:srgbClr val="0000FF"/>
                </a:solidFill>
                <a:latin typeface="楷体" panose="02010609060101010101" charset="-122"/>
                <a:ea typeface="楷体" panose="02010609060101010101" charset="-122"/>
                <a:cs typeface="楷体" panose="02010609060101010101" charset="-122"/>
              </a:rPr>
              <a:t>、</a:t>
            </a:r>
            <a:r>
              <a:rPr lang="zh-CN" altLang="en-US" sz="3200">
                <a:solidFill>
                  <a:srgbClr val="FF0000"/>
                </a:solidFill>
                <a:latin typeface="楷体" panose="02010609060101010101" charset="-122"/>
                <a:ea typeface="楷体" panose="02010609060101010101" charset="-122"/>
                <a:cs typeface="楷体" panose="02010609060101010101" charset="-122"/>
              </a:rPr>
              <a:t>对二十年风雨颠沛、交游零落、国事沧桑的伤感</a:t>
            </a:r>
            <a:r>
              <a:rPr lang="zh-CN" altLang="en-US" sz="3200">
                <a:solidFill>
                  <a:srgbClr val="0000FF"/>
                </a:solidFill>
                <a:latin typeface="楷体" panose="02010609060101010101" charset="-122"/>
                <a:ea typeface="楷体" panose="02010609060101010101" charset="-122"/>
                <a:cs typeface="楷体" panose="02010609060101010101" charset="-122"/>
              </a:rPr>
              <a:t>。</a:t>
            </a:r>
            <a:r>
              <a:rPr lang="en-US" altLang="zh-CN" sz="3200">
                <a:solidFill>
                  <a:srgbClr val="0000FF"/>
                </a:solidFill>
                <a:latin typeface="楷体" panose="02010609060101010101" charset="-122"/>
                <a:ea typeface="楷体" panose="02010609060101010101" charset="-122"/>
                <a:cs typeface="楷体" panose="02010609060101010101" charset="-122"/>
              </a:rPr>
              <a:t>“</a:t>
            </a:r>
            <a:r>
              <a:rPr lang="zh-CN" altLang="en-US" sz="3200">
                <a:solidFill>
                  <a:srgbClr val="0000FF"/>
                </a:solidFill>
                <a:latin typeface="楷体" panose="02010609060101010101" charset="-122"/>
                <a:ea typeface="楷体" panose="02010609060101010101" charset="-122"/>
                <a:cs typeface="楷体" panose="02010609060101010101" charset="-122"/>
              </a:rPr>
              <a:t>二十余年如一梦，此身虽在堪惊。</a:t>
            </a:r>
            <a:r>
              <a:rPr lang="en-US" altLang="zh-CN" sz="3200">
                <a:solidFill>
                  <a:srgbClr val="0000FF"/>
                </a:solidFill>
                <a:latin typeface="楷体" panose="02010609060101010101" charset="-122"/>
                <a:ea typeface="楷体" panose="02010609060101010101" charset="-122"/>
                <a:cs typeface="楷体" panose="02010609060101010101" charset="-122"/>
              </a:rPr>
              <a:t>”</a:t>
            </a:r>
            <a:r>
              <a:rPr lang="zh-CN" altLang="en-US" sz="3200">
                <a:solidFill>
                  <a:srgbClr val="0000FF"/>
                </a:solidFill>
                <a:latin typeface="楷体" panose="02010609060101010101" charset="-122"/>
                <a:ea typeface="楷体" panose="02010609060101010101" charset="-122"/>
                <a:cs typeface="楷体" panose="02010609060101010101" charset="-122"/>
              </a:rPr>
              <a:t>如今沦落异地，座中那些</a:t>
            </a:r>
            <a:r>
              <a:rPr lang="en-US" altLang="zh-CN" sz="3200">
                <a:solidFill>
                  <a:srgbClr val="0000FF"/>
                </a:solidFill>
                <a:latin typeface="楷体" panose="02010609060101010101" charset="-122"/>
                <a:ea typeface="楷体" panose="02010609060101010101" charset="-122"/>
                <a:cs typeface="楷体" panose="02010609060101010101" charset="-122"/>
              </a:rPr>
              <a:t>“</a:t>
            </a:r>
            <a:r>
              <a:rPr lang="zh-CN" altLang="en-US" sz="3200">
                <a:solidFill>
                  <a:srgbClr val="0000FF"/>
                </a:solidFill>
                <a:latin typeface="楷体" panose="02010609060101010101" charset="-122"/>
                <a:ea typeface="楷体" panose="02010609060101010101" charset="-122"/>
                <a:cs typeface="楷体" panose="02010609060101010101" charset="-122"/>
              </a:rPr>
              <a:t>豪英</a:t>
            </a:r>
            <a:r>
              <a:rPr lang="en-US" altLang="zh-CN" sz="3200">
                <a:solidFill>
                  <a:srgbClr val="0000FF"/>
                </a:solidFill>
                <a:latin typeface="楷体" panose="02010609060101010101" charset="-122"/>
                <a:ea typeface="楷体" panose="02010609060101010101" charset="-122"/>
                <a:cs typeface="楷体" panose="02010609060101010101" charset="-122"/>
              </a:rPr>
              <a:t>”</a:t>
            </a:r>
            <a:r>
              <a:rPr lang="zh-CN" altLang="en-US" sz="3200">
                <a:solidFill>
                  <a:srgbClr val="0000FF"/>
                </a:solidFill>
                <a:latin typeface="楷体" panose="02010609060101010101" charset="-122"/>
                <a:ea typeface="楷体" panose="02010609060101010101" charset="-122"/>
                <a:cs typeface="楷体" panose="02010609060101010101" charset="-122"/>
              </a:rPr>
              <a:t>也已不在，抚今追昔，作者倍感伤感。</a:t>
            </a:r>
            <a:endParaRPr lang="zh-CN" altLang="en-US" sz="3200">
              <a:solidFill>
                <a:srgbClr val="0000FF"/>
              </a:solidFill>
              <a:latin typeface="楷体" panose="02010609060101010101" charset="-122"/>
              <a:ea typeface="楷体" panose="02010609060101010101" charset="-122"/>
              <a:cs typeface="楷体" panose="02010609060101010101" charset="-122"/>
            </a:endParaRPr>
          </a:p>
          <a:p>
            <a:r>
              <a:rPr lang="en-US" altLang="zh-CN" sz="3200">
                <a:solidFill>
                  <a:srgbClr val="0000FF"/>
                </a:solidFill>
                <a:latin typeface="楷体" panose="02010609060101010101" charset="-122"/>
                <a:ea typeface="楷体" panose="02010609060101010101" charset="-122"/>
                <a:cs typeface="楷体" panose="02010609060101010101" charset="-122"/>
              </a:rPr>
              <a:t>C</a:t>
            </a:r>
            <a:r>
              <a:rPr lang="zh-CN" altLang="en-US" sz="3200">
                <a:solidFill>
                  <a:srgbClr val="0000FF"/>
                </a:solidFill>
                <a:latin typeface="楷体" panose="02010609060101010101" charset="-122"/>
                <a:ea typeface="楷体" panose="02010609060101010101" charset="-122"/>
                <a:cs typeface="楷体" panose="02010609060101010101" charset="-122"/>
              </a:rPr>
              <a:t>、</a:t>
            </a:r>
            <a:r>
              <a:rPr lang="zh-CN" altLang="en-US" sz="3200">
                <a:solidFill>
                  <a:srgbClr val="FF0000"/>
                </a:solidFill>
                <a:latin typeface="楷体" panose="02010609060101010101" charset="-122"/>
                <a:ea typeface="楷体" panose="02010609060101010101" charset="-122"/>
                <a:cs typeface="楷体" panose="02010609060101010101" charset="-122"/>
              </a:rPr>
              <a:t>对人事、历史之沧桑的感慨</a:t>
            </a:r>
            <a:r>
              <a:rPr lang="zh-CN" altLang="en-US" sz="3200">
                <a:solidFill>
                  <a:srgbClr val="0000FF"/>
                </a:solidFill>
                <a:latin typeface="楷体" panose="02010609060101010101" charset="-122"/>
                <a:ea typeface="楷体" panose="02010609060101010101" charset="-122"/>
                <a:cs typeface="楷体" panose="02010609060101010101" charset="-122"/>
              </a:rPr>
              <a:t>，作者想到国家的兴衰、自己的流离失所，发出</a:t>
            </a:r>
            <a:r>
              <a:rPr lang="en-US" altLang="zh-CN" sz="3200">
                <a:solidFill>
                  <a:srgbClr val="0000FF"/>
                </a:solidFill>
                <a:latin typeface="楷体" panose="02010609060101010101" charset="-122"/>
                <a:ea typeface="楷体" panose="02010609060101010101" charset="-122"/>
                <a:cs typeface="楷体" panose="02010609060101010101" charset="-122"/>
              </a:rPr>
              <a:t>“</a:t>
            </a:r>
            <a:r>
              <a:rPr lang="zh-CN" altLang="en-US" sz="3200">
                <a:solidFill>
                  <a:srgbClr val="0000FF"/>
                </a:solidFill>
                <a:latin typeface="楷体" panose="02010609060101010101" charset="-122"/>
                <a:ea typeface="楷体" panose="02010609060101010101" charset="-122"/>
                <a:cs typeface="楷体" panose="02010609060101010101" charset="-122"/>
              </a:rPr>
              <a:t>古今多少事，渔唱起三更</a:t>
            </a:r>
            <a:r>
              <a:rPr lang="en-US" altLang="zh-CN" sz="3200">
                <a:solidFill>
                  <a:srgbClr val="0000FF"/>
                </a:solidFill>
                <a:latin typeface="楷体" panose="02010609060101010101" charset="-122"/>
                <a:ea typeface="楷体" panose="02010609060101010101" charset="-122"/>
                <a:cs typeface="楷体" panose="02010609060101010101" charset="-122"/>
              </a:rPr>
              <a:t>”</a:t>
            </a:r>
            <a:r>
              <a:rPr lang="zh-CN" altLang="en-US" sz="3200">
                <a:solidFill>
                  <a:srgbClr val="0000FF"/>
                </a:solidFill>
                <a:latin typeface="楷体" panose="02010609060101010101" charset="-122"/>
                <a:ea typeface="楷体" panose="02010609060101010101" charset="-122"/>
                <a:cs typeface="楷体" panose="02010609060101010101" charset="-122"/>
              </a:rPr>
              <a:t>的沧桑感叹。</a:t>
            </a:r>
            <a:endParaRPr lang="zh-CN" altLang="en-US" sz="3200">
              <a:solidFill>
                <a:srgbClr val="0000FF"/>
              </a:solidFill>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ldLvl="0" animBg="1"/>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2、3、6、8、10、11、12、15"/>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3.xml><?xml version="1.0" encoding="utf-8"?>
<p:tagLst xmlns:p="http://schemas.openxmlformats.org/presentationml/2006/main">
  <p:tag name="KSO_WM_BEAUTIFY_FLAG" val="#wm#"/>
  <p:tag name="KSO_WM_TEMPLATE_CATEGORY" val="custom"/>
  <p:tag name="KSO_WM_TEMPLATE_INDEX" val="20187308"/>
</p:tagLst>
</file>

<file path=ppt/tags/tag64.xml><?xml version="1.0" encoding="utf-8"?>
<p:tagLst xmlns:p="http://schemas.openxmlformats.org/presentationml/2006/main">
  <p:tag name="KSO_WM_BEAUTIFY_FLAG" val="#wm#"/>
  <p:tag name="KSO_WM_TEMPLATE_CATEGORY" val="custom"/>
  <p:tag name="KSO_WM_TEMPLATE_INDEX" val="20187308"/>
</p:tagLst>
</file>

<file path=ppt/tags/tag65.xml><?xml version="1.0" encoding="utf-8"?>
<p:tagLst xmlns:p="http://schemas.openxmlformats.org/presentationml/2006/main">
  <p:tag name="KSO_WM_BEAUTIFY_FLAG" val="#wm#"/>
  <p:tag name="KSO_WM_TEMPLATE_CATEGORY" val="custom"/>
  <p:tag name="KSO_WM_TEMPLATE_INDEX" val="20187308"/>
</p:tagLst>
</file>

<file path=ppt/tags/tag66.xml><?xml version="1.0" encoding="utf-8"?>
<p:tagLst xmlns:p="http://schemas.openxmlformats.org/presentationml/2006/main">
  <p:tag name="KSO_WM_BEAUTIFY_FLAG" val="#wm#"/>
  <p:tag name="KSO_WM_TEMPLATE_CATEGORY" val="custom"/>
  <p:tag name="KSO_WM_TEMPLATE_INDEX" val="20187308"/>
</p:tagLst>
</file>

<file path=ppt/tags/tag67.xml><?xml version="1.0" encoding="utf-8"?>
<p:tagLst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1857</Words>
  <Application>WPS 演示</Application>
  <PresentationFormat>宽屏</PresentationFormat>
  <Paragraphs>76</Paragraphs>
  <Slides>15</Slides>
  <Notes>1</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15</vt:i4>
      </vt:variant>
    </vt:vector>
  </HeadingPairs>
  <TitlesOfParts>
    <vt:vector size="32" baseType="lpstr">
      <vt:lpstr>Arial</vt:lpstr>
      <vt:lpstr>宋体</vt:lpstr>
      <vt:lpstr>Wingdings</vt:lpstr>
      <vt:lpstr>微软雅黑</vt:lpstr>
      <vt:lpstr>Arial Unicode MS</vt:lpstr>
      <vt:lpstr>黑体</vt:lpstr>
      <vt:lpstr>楷体</vt:lpstr>
      <vt:lpstr>隶书</vt:lpstr>
      <vt:lpstr>楷体_GB2312</vt:lpstr>
      <vt:lpstr>新宋体</vt:lpstr>
      <vt:lpstr>华文中宋</vt:lpstr>
      <vt:lpstr>方正姚体</vt:lpstr>
      <vt:lpstr>Raleway Black</vt:lpstr>
      <vt:lpstr>Segoe Print</vt:lpstr>
      <vt:lpstr>华文宋体</vt:lpstr>
      <vt:lpstr>华文琥珀</vt:lpstr>
      <vt:lpstr>Office 主题​​</vt:lpstr>
      <vt:lpstr>空白演示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Young</cp:lastModifiedBy>
  <cp:revision>4</cp:revision>
  <dcterms:created xsi:type="dcterms:W3CDTF">2019-12-16T10:46:37Z</dcterms:created>
  <dcterms:modified xsi:type="dcterms:W3CDTF">2019-12-16T12:50:45Z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2052-11.3.0.8632</vt:lpwstr>
  </property>
</Properties>
</file>