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0BB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grpSp>
        <p:nvGrpSpPr>
          <p:cNvPr id="2" name="组合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任意多边形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任意多边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8ED9F68-017C-4FC3-A4AC-C2180560689A}" type="datetimeFigureOut">
              <a:rPr lang="zh-CN" altLang="en-US" smtClean="0"/>
              <a:pPr/>
              <a:t>2018/5/11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362361E-A8D5-4A06-BB25-D721A8AEF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ED9F68-017C-4FC3-A4AC-C2180560689A}" type="datetimeFigureOut">
              <a:rPr lang="zh-CN" altLang="en-US" smtClean="0"/>
              <a:pPr/>
              <a:t>2018/5/11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2361E-A8D5-4A06-BB25-D721A8AEFD1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ED9F68-017C-4FC3-A4AC-C2180560689A}" type="datetimeFigureOut">
              <a:rPr lang="zh-CN" altLang="en-US" smtClean="0"/>
              <a:pPr/>
              <a:t>2018/5/11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2361E-A8D5-4A06-BB25-D721A8AEFD1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燕尾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燕尾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ED9F68-017C-4FC3-A4AC-C2180560689A}" type="datetimeFigureOut">
              <a:rPr lang="zh-CN" altLang="en-US" smtClean="0"/>
              <a:pPr/>
              <a:t>2018/5/11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2361E-A8D5-4A06-BB25-D721A8AEFD1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ED9F68-017C-4FC3-A4AC-C2180560689A}" type="datetimeFigureOut">
              <a:rPr lang="zh-CN" altLang="en-US" smtClean="0"/>
              <a:pPr/>
              <a:t>2018/5/11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2361E-A8D5-4A06-BB25-D721A8AEF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ED9F68-017C-4FC3-A4AC-C2180560689A}" type="datetimeFigureOut">
              <a:rPr lang="zh-CN" altLang="en-US" smtClean="0"/>
              <a:pPr/>
              <a:t>2018/5/11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2361E-A8D5-4A06-BB25-D721A8AEFD1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ED9F68-017C-4FC3-A4AC-C2180560689A}" type="datetimeFigureOut">
              <a:rPr lang="zh-CN" altLang="en-US" smtClean="0"/>
              <a:pPr/>
              <a:t>2018/5/11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2361E-A8D5-4A06-BB25-D721A8AEF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8ED9F68-017C-4FC3-A4AC-C2180560689A}" type="datetimeFigureOut">
              <a:rPr lang="zh-CN" altLang="en-US" smtClean="0"/>
              <a:pPr/>
              <a:t>2018/5/11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2361E-A8D5-4A06-BB25-D721A8AEF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8ED9F68-017C-4FC3-A4AC-C2180560689A}" type="datetimeFigureOut">
              <a:rPr lang="zh-CN" altLang="en-US" smtClean="0"/>
              <a:pPr/>
              <a:t>2018/5/11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362361E-A8D5-4A06-BB25-D721A8AEFD1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任意多边形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任意多边形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燕尾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燕尾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ED9F68-017C-4FC3-A4AC-C2180560689A}" type="datetimeFigureOut">
              <a:rPr lang="zh-CN" altLang="en-US" smtClean="0"/>
              <a:pPr/>
              <a:t>2018/5/11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2361E-A8D5-4A06-BB25-D721A8AEF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ED9F68-017C-4FC3-A4AC-C2180560689A}" type="datetimeFigureOut">
              <a:rPr lang="zh-CN" altLang="en-US" smtClean="0"/>
              <a:pPr/>
              <a:t>2018/5/11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2361E-A8D5-4A06-BB25-D721A8AEF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任意多边形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8ED9F68-017C-4FC3-A4AC-C2180560689A}" type="datetimeFigureOut">
              <a:rPr lang="zh-CN" altLang="en-US" smtClean="0"/>
              <a:pPr/>
              <a:t>2018/5/11</a:t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362361E-A8D5-4A06-BB25-D721A8AEFD1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55576" y="1988840"/>
            <a:ext cx="7702624" cy="1829761"/>
          </a:xfrm>
        </p:spPr>
        <p:txBody>
          <a:bodyPr/>
          <a:lstStyle/>
          <a:p>
            <a:pPr algn="ctr"/>
            <a:r>
              <a:rPr lang="zh-CN" altLang="en-US" dirty="0" smtClean="0"/>
              <a:t>作文练笔指导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259632" y="119675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400" dirty="0" smtClean="0"/>
              <a:t>中考说明</a:t>
            </a:r>
            <a:r>
              <a:rPr lang="en-US" altLang="zh-CN" sz="2400" dirty="0" smtClean="0"/>
              <a:t>p36</a:t>
            </a:r>
          </a:p>
          <a:p>
            <a:r>
              <a:rPr lang="zh-CN" altLang="en-US" sz="2400" dirty="0" smtClean="0"/>
              <a:t>                   第五题</a:t>
            </a:r>
            <a:endParaRPr lang="zh-CN" alt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9552" y="1052736"/>
            <a:ext cx="8229600" cy="4525963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altLang="zh-CN" dirty="0"/>
              <a:t>23.</a:t>
            </a:r>
            <a:r>
              <a:rPr lang="zh-CN" altLang="en-US" dirty="0"/>
              <a:t>阅读下面的文字，按要求写作文。</a:t>
            </a:r>
          </a:p>
          <a:p>
            <a:r>
              <a:rPr lang="zh-CN" altLang="en-US" dirty="0" smtClean="0"/>
              <a:t>      如今</a:t>
            </a:r>
            <a:r>
              <a:rPr lang="zh-CN" altLang="en-US" dirty="0"/>
              <a:t>，对于大多数人来说，拍下那张照片是最容易不过的事，照片在我们生活中随处可见，自拍照、毕业照、旅游照、新闻照等，比比皆是。照片记录了生活点滴，照片呈现了大千世界，有的令人喜悦、感动，有的令人痛苦、惭愧，有的令人思索、回味</a:t>
            </a:r>
            <a:r>
              <a:rPr lang="en-US" altLang="zh-CN" dirty="0"/>
              <a:t>......</a:t>
            </a:r>
            <a:r>
              <a:rPr lang="zh-CN" altLang="en-US" dirty="0"/>
              <a:t>总有那么一张照片会让我们印象深刻。</a:t>
            </a:r>
          </a:p>
          <a:p>
            <a:r>
              <a:rPr lang="zh-CN" altLang="en-US" dirty="0" smtClean="0">
                <a:solidFill>
                  <a:srgbClr val="FF0000"/>
                </a:solidFill>
              </a:rPr>
              <a:t>       请</a:t>
            </a:r>
            <a:r>
              <a:rPr lang="zh-CN" altLang="en-US" dirty="0">
                <a:solidFill>
                  <a:srgbClr val="FF0000"/>
                </a:solidFill>
              </a:rPr>
              <a:t>以</a:t>
            </a:r>
            <a:r>
              <a:rPr lang="en-US" altLang="zh-CN" dirty="0">
                <a:solidFill>
                  <a:srgbClr val="FF0000"/>
                </a:solidFill>
              </a:rPr>
              <a:t>《</a:t>
            </a:r>
            <a:r>
              <a:rPr lang="zh-CN" altLang="en-US" dirty="0">
                <a:solidFill>
                  <a:srgbClr val="FF0000"/>
                </a:solidFill>
              </a:rPr>
              <a:t>总会想起那张照片</a:t>
            </a:r>
            <a:r>
              <a:rPr lang="en-US" altLang="zh-CN" dirty="0">
                <a:solidFill>
                  <a:srgbClr val="FF0000"/>
                </a:solidFill>
              </a:rPr>
              <a:t>》</a:t>
            </a:r>
            <a:r>
              <a:rPr lang="zh-CN" altLang="en-US" dirty="0">
                <a:solidFill>
                  <a:srgbClr val="FF0000"/>
                </a:solidFill>
              </a:rPr>
              <a:t>为题，写一篇文章。</a:t>
            </a:r>
          </a:p>
          <a:p>
            <a:r>
              <a:rPr lang="zh-CN" altLang="en-US" dirty="0" smtClean="0"/>
              <a:t>       要求</a:t>
            </a:r>
            <a:r>
              <a:rPr lang="zh-CN" altLang="en-US" dirty="0"/>
              <a:t>：文体自选</a:t>
            </a:r>
            <a:r>
              <a:rPr lang="en-US" altLang="zh-CN" dirty="0"/>
              <a:t>(</a:t>
            </a:r>
            <a:r>
              <a:rPr lang="zh-CN" altLang="en-US" dirty="0"/>
              <a:t>除诗歌外</a:t>
            </a:r>
            <a:r>
              <a:rPr lang="en-US" altLang="zh-CN" dirty="0"/>
              <a:t>);600</a:t>
            </a:r>
            <a:r>
              <a:rPr lang="zh-CN" altLang="en-US" dirty="0"/>
              <a:t>字以上</a:t>
            </a:r>
            <a:r>
              <a:rPr lang="en-US" altLang="zh-CN" dirty="0"/>
              <a:t>;</a:t>
            </a:r>
            <a:r>
              <a:rPr lang="zh-CN" altLang="en-US" dirty="0"/>
              <a:t>文中不能出现考生的姓名和所在学校名称。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481328"/>
            <a:ext cx="8219256" cy="4525963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zh-CN" altLang="en-US" dirty="0" smtClean="0"/>
              <a:t>     题目</a:t>
            </a:r>
            <a:r>
              <a:rPr lang="zh-CN" altLang="en-US" dirty="0"/>
              <a:t>中的关键词是“总”这个表示频率的词，要落实在文章中。这一点练过审题的同学应该能够关注到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en-US" altLang="zh-CN" dirty="0" smtClean="0"/>
              <a:t>     </a:t>
            </a:r>
            <a:r>
              <a:rPr lang="zh-CN" altLang="en-US" dirty="0" smtClean="0"/>
              <a:t>题目</a:t>
            </a:r>
            <a:r>
              <a:rPr lang="zh-CN" altLang="en-US" dirty="0"/>
              <a:t>容易，就要在选材和写法上呈现写作功力，在提示部分，已经列举了</a:t>
            </a:r>
            <a:r>
              <a:rPr lang="zh-CN" altLang="en-US" dirty="0">
                <a:solidFill>
                  <a:srgbClr val="0B0BB5"/>
                </a:solidFill>
              </a:rPr>
              <a:t>照片有很多类别，选生活中的自拍照、毕业照、旅游照，或者是生活中的家庭照，活动中的留念照无不可入文，</a:t>
            </a:r>
            <a:r>
              <a:rPr lang="zh-CN" altLang="en-US" dirty="0"/>
              <a:t>即使题目中的新闻照片，只要能够触动</a:t>
            </a:r>
            <a:r>
              <a:rPr lang="zh-CN" altLang="en-US" dirty="0">
                <a:solidFill>
                  <a:srgbClr val="FF0000"/>
                </a:solidFill>
              </a:rPr>
              <a:t>“我”</a:t>
            </a:r>
            <a:r>
              <a:rPr lang="zh-CN" altLang="en-US" dirty="0"/>
              <a:t>的心灵，让我“总是”想起也是有话可说的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en-US" altLang="zh-CN" dirty="0" smtClean="0"/>
              <a:t>      </a:t>
            </a:r>
            <a:r>
              <a:rPr lang="zh-CN" altLang="en-US" dirty="0" smtClean="0"/>
              <a:t>总之</a:t>
            </a:r>
            <a:r>
              <a:rPr lang="zh-CN" altLang="en-US" dirty="0"/>
              <a:t>，在选材上，无不可入文，较量的是立意的高下。</a:t>
            </a:r>
            <a:r>
              <a:rPr lang="zh-CN" altLang="en-US" dirty="0">
                <a:solidFill>
                  <a:srgbClr val="FF0000"/>
                </a:solidFill>
              </a:rPr>
              <a:t>照片是定格的瞬间，永远的记忆，定格的画面中的人景物需要描写，</a:t>
            </a:r>
            <a:r>
              <a:rPr lang="zh-CN" altLang="en-US" dirty="0"/>
              <a:t>因为这是“总”会想起的理由，写在开头，可以引发下面的倒叙，写于结尾，可以意味深长。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76672"/>
            <a:ext cx="8229600" cy="1143000"/>
          </a:xfrm>
        </p:spPr>
        <p:txBody>
          <a:bodyPr/>
          <a:lstStyle/>
          <a:p>
            <a:r>
              <a:rPr lang="zh-CN" altLang="en-US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审题分析</a:t>
            </a:r>
            <a:endParaRPr lang="zh-CN" altLang="en-US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zh-CN" altLang="en-US" dirty="0" smtClean="0"/>
              <a:t>      作文</a:t>
            </a:r>
            <a:r>
              <a:rPr lang="zh-CN" altLang="en-US" dirty="0"/>
              <a:t>题属于</a:t>
            </a:r>
            <a:r>
              <a:rPr lang="zh-CN" altLang="en-US" dirty="0">
                <a:solidFill>
                  <a:srgbClr val="FF0000"/>
                </a:solidFill>
              </a:rPr>
              <a:t>材料</a:t>
            </a:r>
            <a:r>
              <a:rPr lang="en-US" altLang="zh-CN" dirty="0">
                <a:solidFill>
                  <a:srgbClr val="FF0000"/>
                </a:solidFill>
              </a:rPr>
              <a:t>+</a:t>
            </a:r>
            <a:r>
              <a:rPr lang="zh-CN" altLang="en-US" dirty="0">
                <a:solidFill>
                  <a:srgbClr val="FF0000"/>
                </a:solidFill>
              </a:rPr>
              <a:t>标题类型</a:t>
            </a:r>
            <a:r>
              <a:rPr lang="zh-CN" altLang="en-US" dirty="0"/>
              <a:t>，审题难度不大</a:t>
            </a:r>
            <a:r>
              <a:rPr lang="zh-CN" altLang="en-US" dirty="0" smtClean="0"/>
              <a:t>。        </a:t>
            </a:r>
            <a:r>
              <a:rPr lang="zh-CN" altLang="en-US" dirty="0" smtClean="0">
                <a:solidFill>
                  <a:srgbClr val="FF0000"/>
                </a:solidFill>
              </a:rPr>
              <a:t>首先</a:t>
            </a:r>
            <a:r>
              <a:rPr lang="zh-CN" altLang="en-US" dirty="0"/>
              <a:t>要明确的是那张照片应该是过去的一张照片，学生要在文章中反映出照片中的</a:t>
            </a:r>
            <a:r>
              <a:rPr lang="zh-CN" altLang="en-US" dirty="0">
                <a:solidFill>
                  <a:srgbClr val="0B0BB5"/>
                </a:solidFill>
              </a:rPr>
              <a:t>人、物、场景</a:t>
            </a:r>
            <a:r>
              <a:rPr lang="zh-CN" altLang="en-US" dirty="0" smtClean="0">
                <a:solidFill>
                  <a:srgbClr val="0B0BB5"/>
                </a:solidFill>
              </a:rPr>
              <a:t>；</a:t>
            </a:r>
            <a:endParaRPr lang="en-US" altLang="zh-CN" dirty="0" smtClean="0">
              <a:solidFill>
                <a:srgbClr val="0B0BB5"/>
              </a:solidFill>
            </a:endParaRPr>
          </a:p>
          <a:p>
            <a:r>
              <a:rPr lang="zh-CN" altLang="en-US" dirty="0" smtClean="0">
                <a:solidFill>
                  <a:srgbClr val="FF0000"/>
                </a:solidFill>
              </a:rPr>
              <a:t>其次</a:t>
            </a:r>
            <a:r>
              <a:rPr lang="zh-CN" altLang="en-US" dirty="0"/>
              <a:t>，要在文章中突出“</a:t>
            </a:r>
            <a:r>
              <a:rPr lang="zh-CN" altLang="en-US" dirty="0">
                <a:solidFill>
                  <a:srgbClr val="0B0BB5"/>
                </a:solidFill>
              </a:rPr>
              <a:t>总会想起</a:t>
            </a:r>
            <a:r>
              <a:rPr lang="zh-CN" altLang="en-US" dirty="0"/>
              <a:t>”，“总会想起”即是</a:t>
            </a:r>
            <a:r>
              <a:rPr lang="zh-CN" altLang="en-US" dirty="0">
                <a:solidFill>
                  <a:srgbClr val="0B0BB5"/>
                </a:solidFill>
              </a:rPr>
              <a:t>印象深刻</a:t>
            </a:r>
            <a:r>
              <a:rPr lang="zh-CN" altLang="en-US" dirty="0"/>
              <a:t>，学生要写出</a:t>
            </a:r>
            <a:r>
              <a:rPr lang="zh-CN" altLang="en-US" dirty="0">
                <a:solidFill>
                  <a:srgbClr val="0B0BB5"/>
                </a:solidFill>
              </a:rPr>
              <a:t>照片中的人、事给人产生强烈的情感冲击，</a:t>
            </a:r>
            <a:r>
              <a:rPr lang="zh-CN" altLang="en-US" dirty="0"/>
              <a:t>并在文中揭示出“总让你想起”的意义。</a:t>
            </a:r>
          </a:p>
          <a:p>
            <a:pPr>
              <a:buNone/>
            </a:pPr>
            <a:r>
              <a:rPr lang="zh-CN" altLang="en-US" dirty="0" smtClean="0">
                <a:solidFill>
                  <a:srgbClr val="FF0000"/>
                </a:solidFill>
              </a:rPr>
              <a:t>         这</a:t>
            </a:r>
            <a:r>
              <a:rPr lang="zh-CN" altLang="en-US" dirty="0">
                <a:solidFill>
                  <a:srgbClr val="FF0000"/>
                </a:solidFill>
              </a:rPr>
              <a:t>篇文章要求突出个人感受</a:t>
            </a:r>
            <a:r>
              <a:rPr lang="zh-CN" altLang="en-US" dirty="0" smtClean="0">
                <a:solidFill>
                  <a:srgbClr val="FF0000"/>
                </a:solidFill>
              </a:rPr>
              <a:t>。学生要</a:t>
            </a:r>
            <a:r>
              <a:rPr lang="zh-CN" altLang="en-US" dirty="0">
                <a:solidFill>
                  <a:srgbClr val="FF0000"/>
                </a:solidFill>
              </a:rPr>
              <a:t>通过自己的笔触去表现照片对于</a:t>
            </a:r>
            <a:r>
              <a:rPr lang="zh-CN" altLang="en-US" dirty="0">
                <a:solidFill>
                  <a:srgbClr val="0B0BB5"/>
                </a:solidFill>
              </a:rPr>
              <a:t>自己人生的意义、价值，启示、思考，个人感悟</a:t>
            </a:r>
            <a:r>
              <a:rPr lang="zh-CN" altLang="en-US" dirty="0">
                <a:solidFill>
                  <a:srgbClr val="FF0000"/>
                </a:solidFill>
              </a:rPr>
              <a:t>必不可少，写出真情实感，彰显思想深度非常重要。</a:t>
            </a:r>
          </a:p>
          <a:p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29600" cy="1143000"/>
          </a:xfrm>
        </p:spPr>
        <p:txBody>
          <a:bodyPr/>
          <a:lstStyle/>
          <a:p>
            <a:r>
              <a:rPr lang="zh-CN" altLang="en-US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作文类型</a:t>
            </a:r>
            <a:endParaRPr lang="zh-CN" altLang="en-US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03648" y="1988840"/>
            <a:ext cx="6480720" cy="388843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zh-CN" altLang="en-US" dirty="0" smtClean="0">
                <a:solidFill>
                  <a:srgbClr val="FF0000"/>
                </a:solidFill>
              </a:rPr>
              <a:t>      首先</a:t>
            </a:r>
            <a:r>
              <a:rPr lang="zh-CN" altLang="en-US" dirty="0"/>
              <a:t>关键是扣紧‘</a:t>
            </a:r>
            <a:r>
              <a:rPr lang="zh-CN" altLang="en-US" dirty="0">
                <a:solidFill>
                  <a:srgbClr val="FF0000"/>
                </a:solidFill>
              </a:rPr>
              <a:t>总是</a:t>
            </a:r>
            <a:r>
              <a:rPr lang="zh-CN" altLang="en-US" dirty="0"/>
              <a:t>‘’，所谓“总是”就是指</a:t>
            </a:r>
            <a:r>
              <a:rPr lang="zh-CN" altLang="en-US" dirty="0">
                <a:solidFill>
                  <a:srgbClr val="0B0BB5"/>
                </a:solidFill>
              </a:rPr>
              <a:t>一段时间</a:t>
            </a:r>
            <a:r>
              <a:rPr lang="zh-CN" altLang="en-US" dirty="0"/>
              <a:t>，</a:t>
            </a:r>
            <a:r>
              <a:rPr lang="zh-CN" altLang="en-US" dirty="0">
                <a:solidFill>
                  <a:srgbClr val="0B0BB5"/>
                </a:solidFill>
              </a:rPr>
              <a:t>要写出时间过程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>
              <a:buNone/>
            </a:pPr>
            <a:r>
              <a:rPr lang="en-US" altLang="zh-CN" dirty="0" smtClean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      </a:t>
            </a:r>
            <a:r>
              <a:rPr lang="zh-CN" altLang="en-US" dirty="0" smtClean="0">
                <a:solidFill>
                  <a:srgbClr val="FF0000"/>
                </a:solidFill>
              </a:rPr>
              <a:t>其次</a:t>
            </a:r>
            <a:r>
              <a:rPr lang="zh-CN" altLang="en-US" dirty="0"/>
              <a:t>要写出</a:t>
            </a:r>
            <a:r>
              <a:rPr lang="zh-CN" altLang="en-US" dirty="0">
                <a:solidFill>
                  <a:srgbClr val="FF0000"/>
                </a:solidFill>
              </a:rPr>
              <a:t>为什么总是想起</a:t>
            </a:r>
            <a:r>
              <a:rPr lang="zh-CN" altLang="en-US" dirty="0"/>
              <a:t>，这就是文章的</a:t>
            </a:r>
            <a:r>
              <a:rPr lang="zh-CN" altLang="en-US" dirty="0">
                <a:solidFill>
                  <a:srgbClr val="0B0BB5"/>
                </a:solidFill>
              </a:rPr>
              <a:t>立意</a:t>
            </a:r>
            <a:r>
              <a:rPr lang="zh-CN" altLang="en-US" dirty="0"/>
              <a:t>，这是分数高低的关键。估计</a:t>
            </a:r>
            <a:r>
              <a:rPr lang="zh-CN" altLang="en-US" dirty="0" smtClean="0"/>
              <a:t>很多</a:t>
            </a:r>
            <a:r>
              <a:rPr lang="zh-CN" altLang="en-US" dirty="0" smtClean="0"/>
              <a:t>同学</a:t>
            </a:r>
            <a:r>
              <a:rPr lang="zh-CN" altLang="en-US" dirty="0" smtClean="0"/>
              <a:t>会</a:t>
            </a:r>
            <a:r>
              <a:rPr lang="zh-CN" altLang="en-US" dirty="0"/>
              <a:t>写亲情、友情，如果没有更好的立意，除非语言表达功底深厚，情感细腻可能会的高分，否则分数就一定很平常了。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908720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如何写出高分？</a:t>
            </a:r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79712" y="2204864"/>
            <a:ext cx="5904656" cy="396389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zh-CN" altLang="en-US" dirty="0" smtClean="0"/>
              <a:t>    这</a:t>
            </a:r>
            <a:r>
              <a:rPr lang="zh-CN" altLang="en-US" dirty="0"/>
              <a:t>是老生常谈的话题，但真正能做到的人不多。选材新颖，就要避开亲情、友情之类的材料。比如可以写共享单车、校园里的满马樱丹、旅行中拍到的有深刻寓意的风景、日常生活中发生的感人的一幕场景等等。</a:t>
            </a:r>
          </a:p>
          <a:p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584" y="1340768"/>
            <a:ext cx="3729608" cy="1143000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/>
              <a:t>一、选材新颖</a:t>
            </a:r>
            <a:br>
              <a:rPr lang="zh-CN" altLang="en-US" dirty="0" smtClean="0"/>
            </a:br>
            <a:endParaRPr lang="zh-CN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91680" y="2204864"/>
            <a:ext cx="6336704" cy="403244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zh-CN" altLang="en-US" dirty="0" smtClean="0"/>
              <a:t>        要</a:t>
            </a:r>
            <a:r>
              <a:rPr lang="zh-CN" altLang="en-US" dirty="0"/>
              <a:t>从这张照片</a:t>
            </a:r>
            <a:r>
              <a:rPr lang="zh-CN" altLang="en-US" dirty="0">
                <a:solidFill>
                  <a:srgbClr val="0B0BB5"/>
                </a:solidFill>
              </a:rPr>
              <a:t>挖掘</a:t>
            </a:r>
            <a:r>
              <a:rPr lang="zh-CN" altLang="en-US" dirty="0"/>
              <a:t>出它背后所蕴含的</a:t>
            </a:r>
            <a:r>
              <a:rPr lang="zh-CN" altLang="en-US" dirty="0">
                <a:solidFill>
                  <a:srgbClr val="0B0BB5"/>
                </a:solidFill>
              </a:rPr>
              <a:t>深意</a:t>
            </a:r>
            <a:r>
              <a:rPr lang="zh-CN" altLang="en-US" dirty="0"/>
              <a:t>，也就是要</a:t>
            </a:r>
            <a:r>
              <a:rPr lang="zh-CN" altLang="en-US" dirty="0">
                <a:solidFill>
                  <a:srgbClr val="0B0BB5"/>
                </a:solidFill>
              </a:rPr>
              <a:t>写好</a:t>
            </a:r>
            <a:r>
              <a:rPr lang="zh-CN" altLang="en-US" dirty="0"/>
              <a:t>为什么总会想起的</a:t>
            </a:r>
            <a:r>
              <a:rPr lang="zh-CN" altLang="en-US" dirty="0">
                <a:solidFill>
                  <a:srgbClr val="0B0BB5"/>
                </a:solidFill>
              </a:rPr>
              <a:t>原因</a:t>
            </a:r>
            <a:r>
              <a:rPr lang="zh-CN" altLang="en-US" dirty="0"/>
              <a:t>，这是成败的关键。</a:t>
            </a:r>
            <a:r>
              <a:rPr lang="zh-CN" altLang="en-US" dirty="0">
                <a:solidFill>
                  <a:srgbClr val="FF0000"/>
                </a:solidFill>
              </a:rPr>
              <a:t>如果只是停留在亲情、友情这个层面，得高分是很难的了</a:t>
            </a:r>
            <a:r>
              <a:rPr lang="zh-CN" altLang="en-US" dirty="0" smtClean="0">
                <a:solidFill>
                  <a:srgbClr val="FF0000"/>
                </a:solidFill>
              </a:rPr>
              <a:t>。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zh-CN" dirty="0" smtClean="0">
                <a:solidFill>
                  <a:srgbClr val="FF0000"/>
                </a:solidFill>
              </a:rPr>
              <a:t>         </a:t>
            </a:r>
            <a:r>
              <a:rPr lang="zh-CN" altLang="en-US" dirty="0" smtClean="0"/>
              <a:t>怎样</a:t>
            </a:r>
            <a:r>
              <a:rPr lang="zh-CN" altLang="en-US" dirty="0"/>
              <a:t>挖掘深意，要有</a:t>
            </a:r>
            <a:r>
              <a:rPr lang="zh-CN" altLang="en-US" dirty="0">
                <a:solidFill>
                  <a:srgbClr val="FF0000"/>
                </a:solidFill>
              </a:rPr>
              <a:t>大格局、大视野，这张照片</a:t>
            </a:r>
            <a:r>
              <a:rPr lang="zh-CN" altLang="en-US" dirty="0"/>
              <a:t>能够</a:t>
            </a:r>
            <a:r>
              <a:rPr lang="zh-CN" altLang="en-US" dirty="0">
                <a:solidFill>
                  <a:srgbClr val="0B0BB5"/>
                </a:solidFill>
              </a:rPr>
              <a:t>折射</a:t>
            </a:r>
            <a:r>
              <a:rPr lang="zh-CN" altLang="en-US" dirty="0"/>
              <a:t>出我们这个时代、这个社会、这个国家、这个民族的精神、灵魂或者是人生的感悟等等，那就是非同凡响的立意。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1143000"/>
          </a:xfrm>
        </p:spPr>
        <p:txBody>
          <a:bodyPr/>
          <a:lstStyle/>
          <a:p>
            <a:r>
              <a:rPr lang="zh-CN" altLang="en-US" dirty="0"/>
              <a:t>二、立意深刻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 descr="u=400427424,3298619363&amp;fm=173&amp;s=29F447834C122AD24EA070AC0300D012&amp;w=550&amp;h=413&amp;im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44008" y="1340768"/>
            <a:ext cx="3816424" cy="25922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举个例子，写共享单车</a:t>
            </a:r>
            <a:r>
              <a:rPr lang="en-US" altLang="zh-CN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——</a:t>
            </a:r>
            <a:endParaRPr lang="zh-CN" altLang="en-U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5" name="图片 4" descr="20170617005122_085dfabf327092dcf60b5d27bb0faab9_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9992" y="3501008"/>
            <a:ext cx="4176464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6" name="图片 5" descr="20170617005122_085dfabf327092dcf60b5d27bb0faab9_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1916832"/>
            <a:ext cx="4320480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59632" y="1556792"/>
            <a:ext cx="6840760" cy="4525963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zh-CN" altLang="en-US" dirty="0" smtClean="0"/>
              <a:t>      曾经</a:t>
            </a:r>
            <a:r>
              <a:rPr lang="zh-CN" altLang="en-US" dirty="0"/>
              <a:t>在网络上看到一张共享单车被拆卸（喷漆、上锁、扔进河里等等）的照片，它深深地印在我的脑子里，一段时间以来，总会想起它。想起它，心就会痛！</a:t>
            </a:r>
          </a:p>
          <a:p>
            <a:r>
              <a:rPr lang="zh-CN" altLang="en-US" dirty="0" smtClean="0"/>
              <a:t>      主体</a:t>
            </a:r>
            <a:r>
              <a:rPr lang="zh-CN" altLang="en-US" dirty="0"/>
              <a:t>部分写出几个生活中不讲文明、没有公德之心的人和事，每每遇到这些事的时候就想起它，想起它，心就会痛！</a:t>
            </a:r>
          </a:p>
          <a:p>
            <a:r>
              <a:rPr lang="zh-CN" altLang="en-US" dirty="0" smtClean="0"/>
              <a:t>       中国</a:t>
            </a:r>
            <a:r>
              <a:rPr lang="zh-CN" altLang="en-US" dirty="0"/>
              <a:t>已经是世界第二大经济体了，高铁技术世界领先，孔子学院遍布世界各地，一带一路，为世界规划蓝图，中国要成为真正的大国，民众就应该要有和他相称的素质！</a:t>
            </a:r>
          </a:p>
          <a:p>
            <a:r>
              <a:rPr lang="zh-CN" altLang="en-US" dirty="0" smtClean="0"/>
              <a:t>       那</a:t>
            </a:r>
            <a:r>
              <a:rPr lang="zh-CN" altLang="en-US" dirty="0"/>
              <a:t>张照片像一面镜子，照见了国人的灵魂！</a:t>
            </a:r>
          </a:p>
          <a:p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331640" y="836712"/>
            <a:ext cx="188064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分析</a:t>
            </a:r>
            <a:r>
              <a:rPr lang="zh-CN" altLang="en-US" sz="4400" dirty="0" smtClean="0"/>
              <a:t>：</a:t>
            </a:r>
            <a:endParaRPr lang="zh-CN" altLang="en-US" sz="4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539552" y="1772816"/>
            <a:ext cx="8229600" cy="4525963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zh-CN" altLang="en-US" dirty="0" smtClean="0">
                <a:solidFill>
                  <a:srgbClr val="FF0000"/>
                </a:solidFill>
              </a:rPr>
              <a:t>         我童年的相册，静静地靠在书柜里。</a:t>
            </a:r>
          </a:p>
          <a:p>
            <a:pPr>
              <a:buNone/>
            </a:pPr>
            <a:r>
              <a:rPr lang="zh-CN" altLang="en-US" dirty="0" smtClean="0"/>
              <a:t>         我又拿起了它，拂去上面的浮尘，翻开那一页页的喜怒哀乐的旧照，仿佛又在聆听鸟语，又闻到了那扑鼻的花香。从那张张精致的小照片中，我又回忆起了那段时光。</a:t>
            </a:r>
          </a:p>
          <a:p>
            <a:pPr>
              <a:buNone/>
            </a:pPr>
            <a:r>
              <a:rPr lang="zh-CN" altLang="en-US" dirty="0" smtClean="0"/>
              <a:t>         瞧</a:t>
            </a:r>
            <a:r>
              <a:rPr lang="en-US" dirty="0" smtClean="0"/>
              <a:t>!</a:t>
            </a:r>
            <a:r>
              <a:rPr lang="zh-CN" altLang="en-US" dirty="0" smtClean="0"/>
              <a:t>那张照片中扶着油菜花，面带微笑，红扑扑的脸上既是喜悦又显紧张的小男孩就是我。在我的身后，是明黄色的油菜花海，头顶是湛蓝的天空，几朵云彩在惬意地游荡，而我的身边，则是一只活泼的小蜜蜂，在不停地翻飞，我还听见“嗡嗡”的声音了。</a:t>
            </a:r>
          </a:p>
          <a:p>
            <a:pPr>
              <a:buNone/>
            </a:pPr>
            <a:r>
              <a:rPr lang="zh-CN" altLang="en-US" dirty="0" smtClean="0"/>
              <a:t>         那是二年级时，我去嘉兴观赏油菜花时拍下来的。可一路上只是些稀稀落落的油菜花，始终未见想象中漫山遍野的花海，我不免有些失望。妈妈安慰我：“或许刚刚途中的花就很漂亮了。”返回的途中，我竟觉得路边的花也有几分风姿，便下车欣赏。我想：或来时无心观赏吧。</a:t>
            </a:r>
          </a:p>
          <a:p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例文展示</a:t>
            </a:r>
            <a:endParaRPr lang="zh-CN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738531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zh-CN" altLang="en-US" dirty="0" smtClean="0">
                <a:solidFill>
                  <a:srgbClr val="FF0000"/>
                </a:solidFill>
              </a:rPr>
              <a:t>           童年的美景，静静地藏在相册里。</a:t>
            </a:r>
          </a:p>
          <a:p>
            <a:pPr>
              <a:buNone/>
            </a:pPr>
            <a:r>
              <a:rPr lang="zh-CN" altLang="en-US" dirty="0" smtClean="0"/>
              <a:t>          路旁是大片的油菜花田。花朵开得正盛，花瓣撑开明黄色的小伞，花蕊在与阳光相互挑逗着，使我活跃起来。亮黄色、淡黄色、金黄色，在花海中尽情舒展身姿。各种黄色、绿色，汇聚成了一幅色彩缤纷的画卷，闪动着，给我以无限的遐想。一只活泼的蜜蜂在花丛中游玩，更给景色添了几分灵气。</a:t>
            </a:r>
          </a:p>
          <a:p>
            <a:pPr>
              <a:buNone/>
            </a:pPr>
            <a:r>
              <a:rPr lang="zh-CN" altLang="en-US" dirty="0" smtClean="0"/>
              <a:t>         妈妈对我说：“咨列，去照张相吧。”我恐惧地盯着蜜蜂，摇摇头，躲到了她身后。姐姐哈哈大笑：“你这个胆小鬼，还怕蜜蜂</a:t>
            </a:r>
            <a:r>
              <a:rPr lang="en-US" dirty="0" smtClean="0"/>
              <a:t>?</a:t>
            </a:r>
            <a:r>
              <a:rPr lang="zh-CN" altLang="en-US" dirty="0" smtClean="0"/>
              <a:t>笑坏我了。”我不满地看着“肆无忌惮”的姐姐，嚷嚷：“我才不是胆小鬼呢。”妈妈鼓励我：“咨列，别怕。蜜蜂可不会蜇你呢。”我忐忑不安地朝花海走去，心中祈祷着蜜蜂别注意到我，十分紧张。蜜蜂竟落在我的鼻子上，好奇地打量着我。妈妈朝我微微一笑，我便信心十足，放松了下来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611560" y="1124744"/>
            <a:ext cx="8229600" cy="4525963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zh-CN" altLang="en-US" dirty="0" smtClean="0">
                <a:solidFill>
                  <a:srgbClr val="FF0000"/>
                </a:solidFill>
              </a:rPr>
              <a:t>         童年的我，静静地留在美景里。</a:t>
            </a:r>
          </a:p>
          <a:p>
            <a:pPr>
              <a:buNone/>
            </a:pPr>
            <a:r>
              <a:rPr lang="zh-CN" altLang="en-US" dirty="0" smtClean="0"/>
              <a:t>         我伫立于花海之中，手扶油菜花，一手揽天，共同赏花，身体微微向后仰。我陶醉在花海中，与花海中的蜜蜂和谐相处，与美丽的景色融为一体。我高挥右手，脸上荡漾着喜悦的笑容，一束阳光正好洒在我的脸上。</a:t>
            </a:r>
          </a:p>
          <a:p>
            <a:pPr>
              <a:buNone/>
            </a:pPr>
            <a:r>
              <a:rPr lang="zh-CN" altLang="en-US" dirty="0" smtClean="0"/>
              <a:t>         瞬间，妈妈按下了相机，将这美丽的瞬间永远地记住。或许无需最美丽的景色，只需用最美丽的心态欣赏美景。照片定格了美景，定格了我的笑脸，定格了我的感情，定格了我的美好的记忆。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聚合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聚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聚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65</TotalTime>
  <Words>1498</Words>
  <Application>Microsoft Office PowerPoint</Application>
  <PresentationFormat>全屏显示(4:3)</PresentationFormat>
  <Paragraphs>40</Paragraphs>
  <Slides>12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聚合</vt:lpstr>
      <vt:lpstr>作文练笔指导</vt:lpstr>
      <vt:lpstr>幻灯片 2</vt:lpstr>
      <vt:lpstr>审题分析</vt:lpstr>
      <vt:lpstr>作文类型</vt:lpstr>
      <vt:lpstr>如何写出高分？</vt:lpstr>
      <vt:lpstr>一、选材新颖 </vt:lpstr>
      <vt:lpstr>二、立意深刻</vt:lpstr>
      <vt:lpstr>举个例子，写共享单车——</vt:lpstr>
      <vt:lpstr>幻灯片 9</vt:lpstr>
      <vt:lpstr>例文展示</vt:lpstr>
      <vt:lpstr>幻灯片 11</vt:lpstr>
      <vt:lpstr>幻灯片 12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libo</dc:creator>
  <cp:lastModifiedBy>libo</cp:lastModifiedBy>
  <cp:revision>9</cp:revision>
  <dcterms:created xsi:type="dcterms:W3CDTF">2018-05-10T13:13:50Z</dcterms:created>
  <dcterms:modified xsi:type="dcterms:W3CDTF">2018-05-11T00:44:05Z</dcterms:modified>
</cp:coreProperties>
</file>