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6" r:id="rId1"/>
  </p:sldMasterIdLst>
  <p:notesMasterIdLst>
    <p:notesMasterId r:id="rId17"/>
  </p:notesMasterIdLst>
  <p:sldIdLst>
    <p:sldId id="256" r:id="rId2"/>
    <p:sldId id="264" r:id="rId3"/>
    <p:sldId id="257" r:id="rId4"/>
    <p:sldId id="258" r:id="rId5"/>
    <p:sldId id="259" r:id="rId6"/>
    <p:sldId id="260" r:id="rId7"/>
    <p:sldId id="261" r:id="rId8"/>
    <p:sldId id="262" r:id="rId9"/>
    <p:sldId id="263" r:id="rId10"/>
    <p:sldId id="265" r:id="rId11"/>
    <p:sldId id="270" r:id="rId12"/>
    <p:sldId id="266" r:id="rId13"/>
    <p:sldId id="267" r:id="rId14"/>
    <p:sldId id="269" r:id="rId15"/>
    <p:sldId id="268" r:id="rId16"/>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D9B5D8"/>
    <a:srgbClr val="FF99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4" d="100"/>
          <a:sy n="64" d="100"/>
        </p:scale>
        <p:origin x="72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272710-D0DF-4A55-A613-5261A75257F4}" type="datetimeFigureOut">
              <a:rPr lang="zh-CN" altLang="en-US" smtClean="0"/>
              <a:t>2016/9/14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39C82E-979D-495E-BBD9-1A0B092254A8}" type="slidenum">
              <a:rPr lang="zh-CN" altLang="en-US" smtClean="0"/>
              <a:t>‹#›</a:t>
            </a:fld>
            <a:endParaRPr lang="zh-CN" altLang="en-US"/>
          </a:p>
        </p:txBody>
      </p:sp>
    </p:spTree>
    <p:extLst>
      <p:ext uri="{BB962C8B-B14F-4D97-AF65-F5344CB8AC3E}">
        <p14:creationId xmlns:p14="http://schemas.microsoft.com/office/powerpoint/2010/main" val="27813885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8439C82E-979D-495E-BBD9-1A0B092254A8}" type="slidenum">
              <a:rPr lang="zh-CN" altLang="en-US" smtClean="0"/>
              <a:t>5</a:t>
            </a:fld>
            <a:endParaRPr lang="zh-CN" altLang="en-US"/>
          </a:p>
        </p:txBody>
      </p:sp>
    </p:spTree>
    <p:extLst>
      <p:ext uri="{BB962C8B-B14F-4D97-AF65-F5344CB8AC3E}">
        <p14:creationId xmlns:p14="http://schemas.microsoft.com/office/powerpoint/2010/main" val="16452536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4103466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25622624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880252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38935360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642188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7" name="Date Placeholder 2"/>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3"/>
          <p:cNvSpPr>
            <a:spLocks noGrp="1"/>
          </p:cNvSpPr>
          <p:nvPr>
            <p:ph type="ftr" sz="quarter" idx="11"/>
          </p:nvPr>
        </p:nvSpPr>
        <p:spPr/>
        <p:txBody>
          <a:bodyPr/>
          <a:lstStyle/>
          <a:p>
            <a:endParaRPr lang="zh-CN" altLang="en-US"/>
          </a:p>
        </p:txBody>
      </p:sp>
      <p:sp>
        <p:nvSpPr>
          <p:cNvPr id="6" name="Slide Number Placeholder 4"/>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1162318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2"/>
          <p:cNvSpPr>
            <a:spLocks noGrp="1"/>
          </p:cNvSpPr>
          <p:nvPr>
            <p:ph type="ftr" sz="quarter" idx="11"/>
          </p:nvPr>
        </p:nvSpPr>
        <p:spPr/>
        <p:txBody>
          <a:bodyPr/>
          <a:lstStyle/>
          <a:p>
            <a:endParaRPr lang="zh-CN" altLang="en-US"/>
          </a:p>
        </p:txBody>
      </p:sp>
      <p:sp>
        <p:nvSpPr>
          <p:cNvPr id="6" name="Slide Number Placeholder 3"/>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3859303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7" name="Date Placeholder 4"/>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5"/>
          <p:cNvSpPr>
            <a:spLocks noGrp="1"/>
          </p:cNvSpPr>
          <p:nvPr>
            <p:ph type="ftr" sz="quarter" idx="11"/>
          </p:nvPr>
        </p:nvSpPr>
        <p:spPr/>
        <p:txBody>
          <a:bodyPr/>
          <a:lstStyle/>
          <a:p>
            <a:endParaRPr lang="zh-CN" altLang="en-US"/>
          </a:p>
        </p:txBody>
      </p:sp>
      <p:sp>
        <p:nvSpPr>
          <p:cNvPr id="6" name="Slide Number Placeholder 6"/>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1282283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48101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带描述的全景图片">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286240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标题和描述">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zh-CN" altLang="en-US" smtClean="0"/>
              <a:t>单击此处编辑母版标题样式</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27552659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带描述的引言">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zh-CN" altLang="en-US" smtClean="0"/>
              <a:t>单击此处编辑母版标题样式</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
        <p:nvSpPr>
          <p:cNvPr id="9" name="TextBox 8"/>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274211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650575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4"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12802498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图片栏">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CN" altLang="en-US" smtClean="0"/>
              <a:t>单击图标添加图片</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编辑母版文本样式</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4"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2949792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nchor="t" anchorCtr="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5208977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2849611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E36A2CC5-D480-448F-9452-2DC6CAB2BC8B}" type="datetimeFigureOut">
              <a:rPr lang="zh-CN" altLang="en-US" smtClean="0"/>
              <a:t>2016/9/14</a:t>
            </a:fld>
            <a:endParaRPr lang="zh-CN" alt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zh-CN" altLang="en-US"/>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9C91AD28-6A4A-4602-90F5-2B7EA9D6EA20}" type="slidenum">
              <a:rPr lang="zh-CN" altLang="en-US" smtClean="0"/>
              <a:t>‹#›</a:t>
            </a:fld>
            <a:endParaRPr lang="zh-CN" altLang="en-US"/>
          </a:p>
        </p:txBody>
      </p:sp>
    </p:spTree>
    <p:extLst>
      <p:ext uri="{BB962C8B-B14F-4D97-AF65-F5344CB8AC3E}">
        <p14:creationId xmlns:p14="http://schemas.microsoft.com/office/powerpoint/2010/main" val="3608394576"/>
      </p:ext>
    </p:extLst>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486575" y="2332234"/>
            <a:ext cx="6435312" cy="2150316"/>
          </a:xfrm>
        </p:spPr>
        <p:txBody>
          <a:bodyPr/>
          <a:lstStyle/>
          <a:p>
            <a:pPr algn="ctr"/>
            <a:r>
              <a:rPr lang="en-US" altLang="zh-CN" sz="4800" b="1" dirty="0" smtClean="0">
                <a:latin typeface="+mj-ea"/>
              </a:rPr>
              <a:t>《</a:t>
            </a:r>
            <a:r>
              <a:rPr lang="zh-CN" altLang="en-US" sz="4800" b="1" dirty="0" smtClean="0">
                <a:latin typeface="+mj-ea"/>
              </a:rPr>
              <a:t>离骚</a:t>
            </a:r>
            <a:r>
              <a:rPr lang="en-US" altLang="zh-CN" sz="4800" b="1" dirty="0" smtClean="0">
                <a:latin typeface="+mj-ea"/>
              </a:rPr>
              <a:t>》</a:t>
            </a:r>
            <a:r>
              <a:rPr lang="zh-CN" altLang="en-US" sz="4800" b="1" dirty="0" smtClean="0">
                <a:latin typeface="+mj-ea"/>
              </a:rPr>
              <a:t>（节选）</a:t>
            </a:r>
            <a:r>
              <a:rPr lang="en-US" altLang="zh-CN" sz="4800" b="1" dirty="0" smtClean="0">
                <a:latin typeface="+mj-ea"/>
              </a:rPr>
              <a:t/>
            </a:r>
            <a:br>
              <a:rPr lang="en-US" altLang="zh-CN" sz="4800" b="1" dirty="0" smtClean="0">
                <a:latin typeface="+mj-ea"/>
              </a:rPr>
            </a:br>
            <a:r>
              <a:rPr lang="en-US" altLang="zh-CN" sz="4800" b="1" dirty="0" smtClean="0">
                <a:latin typeface="+mj-ea"/>
              </a:rPr>
              <a:t/>
            </a:r>
            <a:br>
              <a:rPr lang="en-US" altLang="zh-CN" sz="4800" b="1" dirty="0" smtClean="0">
                <a:latin typeface="+mj-ea"/>
              </a:rPr>
            </a:br>
            <a:r>
              <a:rPr lang="zh-CN" altLang="en-US" sz="4800" b="1" dirty="0" smtClean="0">
                <a:latin typeface="楷体" panose="02010609060101010101" pitchFamily="49" charset="-122"/>
                <a:ea typeface="楷体" panose="02010609060101010101" pitchFamily="49" charset="-122"/>
              </a:rPr>
              <a:t>屈原</a:t>
            </a:r>
            <a:endParaRPr lang="zh-CN" altLang="en-US" sz="4800" b="1" dirty="0">
              <a:latin typeface="楷体" panose="02010609060101010101" pitchFamily="49" charset="-122"/>
              <a:ea typeface="楷体" panose="02010609060101010101" pitchFamily="49" charset="-122"/>
            </a:endParaRPr>
          </a:p>
        </p:txBody>
      </p:sp>
      <p:pic>
        <p:nvPicPr>
          <p:cNvPr id="5" name="图片 4"/>
          <p:cNvPicPr>
            <a:picLocks noChangeAspect="1"/>
          </p:cNvPicPr>
          <p:nvPr/>
        </p:nvPicPr>
        <p:blipFill>
          <a:blip r:embed="rId2"/>
          <a:stretch>
            <a:fillRect/>
          </a:stretch>
        </p:blipFill>
        <p:spPr>
          <a:xfrm>
            <a:off x="5366609" y="0"/>
            <a:ext cx="6858000" cy="6858000"/>
          </a:xfrm>
          <a:prstGeom prst="rect">
            <a:avLst/>
          </a:prstGeom>
        </p:spPr>
      </p:pic>
    </p:spTree>
    <p:extLst>
      <p:ext uri="{BB962C8B-B14F-4D97-AF65-F5344CB8AC3E}">
        <p14:creationId xmlns:p14="http://schemas.microsoft.com/office/powerpoint/2010/main" val="352918143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9733" y="1972638"/>
            <a:ext cx="6698750" cy="4275761"/>
          </a:xfrm>
        </p:spPr>
        <p:txBody>
          <a:bodyPr>
            <a:normAutofit/>
          </a:bodyPr>
          <a:lstStyle/>
          <a:p>
            <a:pPr marL="0" indent="0">
              <a:buNone/>
            </a:pPr>
            <a:r>
              <a:rPr lang="zh-CN" altLang="en-US" sz="3600" dirty="0" smtClean="0">
                <a:latin typeface="楷体" panose="02010609060101010101" pitchFamily="49" charset="-122"/>
                <a:ea typeface="楷体" panose="02010609060101010101" pitchFamily="49" charset="-122"/>
              </a:rPr>
              <a:t>    屈原</a:t>
            </a:r>
            <a:r>
              <a:rPr lang="zh-CN" altLang="en-US" sz="3600" dirty="0">
                <a:latin typeface="楷体" panose="02010609060101010101" pitchFamily="49" charset="-122"/>
                <a:ea typeface="楷体" panose="02010609060101010101" pitchFamily="49" charset="-122"/>
              </a:rPr>
              <a:t>（公元前</a:t>
            </a:r>
            <a:r>
              <a:rPr lang="en-US" altLang="zh-CN" sz="3600" dirty="0">
                <a:latin typeface="楷体" panose="02010609060101010101" pitchFamily="49" charset="-122"/>
                <a:ea typeface="楷体" panose="02010609060101010101" pitchFamily="49" charset="-122"/>
              </a:rPr>
              <a:t>340</a:t>
            </a:r>
            <a:r>
              <a:rPr lang="zh-CN" altLang="en-US" sz="3600" dirty="0">
                <a:latin typeface="楷体" panose="02010609060101010101" pitchFamily="49" charset="-122"/>
                <a:ea typeface="楷体" panose="02010609060101010101" pitchFamily="49" charset="-122"/>
              </a:rPr>
              <a:t>年－公元前</a:t>
            </a:r>
            <a:r>
              <a:rPr lang="en-US" altLang="zh-CN" sz="3600" dirty="0">
                <a:latin typeface="楷体" panose="02010609060101010101" pitchFamily="49" charset="-122"/>
                <a:ea typeface="楷体" panose="02010609060101010101" pitchFamily="49" charset="-122"/>
              </a:rPr>
              <a:t>278</a:t>
            </a:r>
            <a:r>
              <a:rPr lang="zh-CN" altLang="en-US" sz="3600" dirty="0">
                <a:latin typeface="楷体" panose="02010609060101010101" pitchFamily="49" charset="-122"/>
                <a:ea typeface="楷体" panose="02010609060101010101" pitchFamily="49" charset="-122"/>
              </a:rPr>
              <a:t>年），战国时期楚国诗人、</a:t>
            </a:r>
            <a:r>
              <a:rPr lang="zh-CN" altLang="en-US" sz="3600" dirty="0" smtClean="0">
                <a:latin typeface="楷体" panose="02010609060101010101" pitchFamily="49" charset="-122"/>
                <a:ea typeface="楷体" panose="02010609060101010101" pitchFamily="49" charset="-122"/>
              </a:rPr>
              <a:t>政治家</a:t>
            </a:r>
            <a:r>
              <a:rPr lang="en-US" altLang="zh-CN" sz="3600" dirty="0" smtClean="0">
                <a:latin typeface="楷体" panose="02010609060101010101" pitchFamily="49" charset="-122"/>
                <a:ea typeface="楷体" panose="02010609060101010101" pitchFamily="49" charset="-122"/>
              </a:rPr>
              <a:t>  </a:t>
            </a:r>
            <a:r>
              <a:rPr lang="zh-CN" altLang="en-US" sz="3600" dirty="0" smtClean="0">
                <a:latin typeface="楷体" panose="02010609060101010101" pitchFamily="49" charset="-122"/>
                <a:ea typeface="楷体" panose="02010609060101010101" pitchFamily="49" charset="-122"/>
              </a:rPr>
              <a:t>。</a:t>
            </a:r>
            <a:endParaRPr lang="en-US" altLang="zh-CN" sz="3600" dirty="0" smtClean="0">
              <a:latin typeface="楷体" panose="02010609060101010101" pitchFamily="49" charset="-122"/>
              <a:ea typeface="楷体" panose="02010609060101010101" pitchFamily="49" charset="-122"/>
            </a:endParaRPr>
          </a:p>
          <a:p>
            <a:pPr marL="0" indent="0">
              <a:buNone/>
            </a:pPr>
            <a:r>
              <a:rPr lang="en-US" altLang="zh-CN" sz="3600" dirty="0">
                <a:latin typeface="楷体" panose="02010609060101010101" pitchFamily="49" charset="-122"/>
                <a:ea typeface="楷体" panose="02010609060101010101" pitchFamily="49" charset="-122"/>
              </a:rPr>
              <a:t> </a:t>
            </a:r>
            <a:r>
              <a:rPr lang="en-US" altLang="zh-CN" sz="3600" dirty="0" smtClean="0">
                <a:latin typeface="楷体" panose="02010609060101010101" pitchFamily="49" charset="-122"/>
                <a:ea typeface="楷体" panose="02010609060101010101" pitchFamily="49" charset="-122"/>
              </a:rPr>
              <a:t>   </a:t>
            </a:r>
            <a:r>
              <a:rPr lang="zh-CN" altLang="en-US" sz="3600" dirty="0" smtClean="0">
                <a:latin typeface="楷体" panose="02010609060101010101" pitchFamily="49" charset="-122"/>
                <a:ea typeface="楷体" panose="02010609060101010101" pitchFamily="49" charset="-122"/>
              </a:rPr>
              <a:t>芈</a:t>
            </a:r>
            <a:r>
              <a:rPr lang="zh-CN" altLang="en-US" sz="3600" dirty="0">
                <a:latin typeface="楷体" panose="02010609060101010101" pitchFamily="49" charset="-122"/>
                <a:ea typeface="楷体" panose="02010609060101010101" pitchFamily="49" charset="-122"/>
              </a:rPr>
              <a:t>姓，屈氏，名平，字原；又自云名正则，字灵</a:t>
            </a:r>
            <a:r>
              <a:rPr lang="zh-CN" altLang="en-US" sz="3600" dirty="0" smtClean="0">
                <a:latin typeface="楷体" panose="02010609060101010101" pitchFamily="49" charset="-122"/>
                <a:ea typeface="楷体" panose="02010609060101010101" pitchFamily="49" charset="-122"/>
              </a:rPr>
              <a:t>均。</a:t>
            </a:r>
            <a:r>
              <a:rPr lang="zh-CN" altLang="en-US" sz="3600" dirty="0">
                <a:latin typeface="楷体" panose="02010609060101010101" pitchFamily="49" charset="-122"/>
                <a:ea typeface="楷体" panose="02010609060101010101" pitchFamily="49" charset="-122"/>
              </a:rPr>
              <a:t>约公元前</a:t>
            </a:r>
            <a:r>
              <a:rPr lang="en-US" altLang="zh-CN" sz="3600" dirty="0">
                <a:latin typeface="楷体" panose="02010609060101010101" pitchFamily="49" charset="-122"/>
                <a:ea typeface="楷体" panose="02010609060101010101" pitchFamily="49" charset="-122"/>
              </a:rPr>
              <a:t>340</a:t>
            </a:r>
            <a:r>
              <a:rPr lang="zh-CN" altLang="en-US" sz="3600" dirty="0">
                <a:latin typeface="楷体" panose="02010609060101010101" pitchFamily="49" charset="-122"/>
                <a:ea typeface="楷体" panose="02010609060101010101" pitchFamily="49" charset="-122"/>
              </a:rPr>
              <a:t>年出生于楚国丹阳</a:t>
            </a:r>
            <a:r>
              <a:rPr lang="en-US" altLang="zh-CN" sz="3600" dirty="0">
                <a:latin typeface="楷体" panose="02010609060101010101" pitchFamily="49" charset="-122"/>
                <a:ea typeface="楷体" panose="02010609060101010101" pitchFamily="49" charset="-122"/>
              </a:rPr>
              <a:t>(</a:t>
            </a:r>
            <a:r>
              <a:rPr lang="zh-CN" altLang="en-US" sz="3600" dirty="0">
                <a:latin typeface="楷体" panose="02010609060101010101" pitchFamily="49" charset="-122"/>
                <a:ea typeface="楷体" panose="02010609060101010101" pitchFamily="49" charset="-122"/>
              </a:rPr>
              <a:t>今湖北秭归</a:t>
            </a:r>
            <a:r>
              <a:rPr lang="en-US" altLang="zh-CN" sz="3600" dirty="0" smtClean="0">
                <a:latin typeface="楷体" panose="02010609060101010101" pitchFamily="49" charset="-122"/>
                <a:ea typeface="楷体" panose="02010609060101010101" pitchFamily="49" charset="-122"/>
              </a:rPr>
              <a:t>)</a:t>
            </a:r>
            <a:r>
              <a:rPr lang="zh-CN" altLang="en-US" sz="3600" dirty="0" smtClean="0">
                <a:latin typeface="楷体" panose="02010609060101010101" pitchFamily="49" charset="-122"/>
                <a:ea typeface="楷体" panose="02010609060101010101" pitchFamily="49" charset="-122"/>
              </a:rPr>
              <a:t>。</a:t>
            </a:r>
            <a:endParaRPr lang="zh-CN" altLang="en-US" sz="3600" dirty="0">
              <a:latin typeface="楷体" panose="02010609060101010101" pitchFamily="49" charset="-122"/>
              <a:ea typeface="楷体" panose="02010609060101010101" pitchFamily="49" charset="-122"/>
            </a:endParaRPr>
          </a:p>
        </p:txBody>
      </p:sp>
      <p:sp>
        <p:nvSpPr>
          <p:cNvPr id="5" name="矩形 4"/>
          <p:cNvSpPr/>
          <p:nvPr/>
        </p:nvSpPr>
        <p:spPr>
          <a:xfrm>
            <a:off x="1193972" y="367974"/>
            <a:ext cx="4014607" cy="1200329"/>
          </a:xfrm>
          <a:prstGeom prst="rect">
            <a:avLst/>
          </a:prstGeom>
          <a:noFill/>
        </p:spPr>
        <p:txBody>
          <a:bodyPr wrap="square" lIns="91440" tIns="45720" rIns="91440" bIns="45720">
            <a:spAutoFit/>
          </a:bodyPr>
          <a:lstStyle/>
          <a:p>
            <a:pPr algn="ctr"/>
            <a:r>
              <a:rPr lang="zh-CN" altLang="en-US" sz="7200" b="1" cap="none" spc="0" dirty="0" smtClean="0">
                <a:ln w="6600">
                  <a:solidFill>
                    <a:schemeClr val="accent2"/>
                  </a:solidFill>
                  <a:prstDash val="solid"/>
                </a:ln>
                <a:solidFill>
                  <a:srgbClr val="FFFFFF"/>
                </a:solidFill>
                <a:effectLst>
                  <a:outerShdw dist="38100" dir="2700000" algn="tl" rotWithShape="0">
                    <a:schemeClr val="accent2"/>
                  </a:outerShdw>
                </a:effectLst>
                <a:latin typeface="华文琥珀" panose="02010800040101010101" pitchFamily="2" charset="-122"/>
                <a:ea typeface="华文琥珀" panose="02010800040101010101" pitchFamily="2" charset="-122"/>
              </a:rPr>
              <a:t>屈原简介</a:t>
            </a:r>
            <a:endParaRPr lang="zh-CN" altLang="en-US" sz="7200" b="1" cap="none" spc="0" dirty="0">
              <a:ln w="6600">
                <a:solidFill>
                  <a:schemeClr val="accent2"/>
                </a:solidFill>
                <a:prstDash val="solid"/>
              </a:ln>
              <a:solidFill>
                <a:srgbClr val="FFFFFF"/>
              </a:solidFill>
              <a:effectLst>
                <a:outerShdw dist="38100" dir="2700000" algn="tl" rotWithShape="0">
                  <a:schemeClr val="accent2"/>
                </a:outerShdw>
              </a:effectLst>
              <a:latin typeface="华文琥珀" panose="02010800040101010101" pitchFamily="2" charset="-122"/>
              <a:ea typeface="华文琥珀" panose="02010800040101010101" pitchFamily="2" charset="-122"/>
            </a:endParaRPr>
          </a:p>
        </p:txBody>
      </p:sp>
      <p:pic>
        <p:nvPicPr>
          <p:cNvPr id="6" name="图片 5"/>
          <p:cNvPicPr>
            <a:picLocks noChangeAspect="1"/>
          </p:cNvPicPr>
          <p:nvPr/>
        </p:nvPicPr>
        <p:blipFill>
          <a:blip r:embed="rId2"/>
          <a:stretch>
            <a:fillRect/>
          </a:stretch>
        </p:blipFill>
        <p:spPr>
          <a:xfrm>
            <a:off x="7063409" y="9939"/>
            <a:ext cx="5128591" cy="6848061"/>
          </a:xfrm>
          <a:prstGeom prst="rect">
            <a:avLst/>
          </a:prstGeom>
        </p:spPr>
      </p:pic>
    </p:spTree>
    <p:extLst>
      <p:ext uri="{BB962C8B-B14F-4D97-AF65-F5344CB8AC3E}">
        <p14:creationId xmlns:p14="http://schemas.microsoft.com/office/powerpoint/2010/main" val="42727375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46111" y="303633"/>
            <a:ext cx="9404723" cy="1400530"/>
          </a:xfrm>
        </p:spPr>
        <p:txBody>
          <a:bodyPr/>
          <a:lstStyle/>
          <a:p>
            <a:r>
              <a:rPr lang="zh-CN" altLang="en-US" sz="6000" b="1" dirty="0" smtClean="0">
                <a:solidFill>
                  <a:srgbClr val="FFC000"/>
                </a:solidFill>
                <a:latin typeface="楷体" panose="02010609060101010101" pitchFamily="49" charset="-122"/>
                <a:ea typeface="楷体" panose="02010609060101010101" pitchFamily="49" charset="-122"/>
              </a:rPr>
              <a:t>“离骚”是什么？</a:t>
            </a:r>
            <a:endParaRPr lang="zh-CN" altLang="en-US" sz="6000" b="1" dirty="0">
              <a:solidFill>
                <a:srgbClr val="FFC000"/>
              </a:solidFill>
              <a:latin typeface="楷体" panose="02010609060101010101" pitchFamily="49" charset="-122"/>
              <a:ea typeface="楷体" panose="02010609060101010101" pitchFamily="49" charset="-122"/>
            </a:endParaRPr>
          </a:p>
        </p:txBody>
      </p:sp>
      <p:sp>
        <p:nvSpPr>
          <p:cNvPr id="3" name="内容占位符 2"/>
          <p:cNvSpPr>
            <a:spLocks noGrp="1"/>
          </p:cNvSpPr>
          <p:nvPr>
            <p:ph idx="1"/>
          </p:nvPr>
        </p:nvSpPr>
        <p:spPr>
          <a:xfrm>
            <a:off x="288236" y="1361662"/>
            <a:ext cx="11903764" cy="5377068"/>
          </a:xfrm>
        </p:spPr>
        <p:txBody>
          <a:bodyPr>
            <a:normAutofit fontScale="85000" lnSpcReduction="20000"/>
          </a:bodyPr>
          <a:lstStyle/>
          <a:p>
            <a:pPr marL="0" indent="0">
              <a:buNone/>
            </a:pPr>
            <a:r>
              <a:rPr lang="en-US" altLang="zh-CN" sz="4000" b="1" dirty="0" smtClean="0">
                <a:latin typeface="+mn-ea"/>
                <a:ea typeface="+mn-ea"/>
              </a:rPr>
              <a:t>   </a:t>
            </a:r>
            <a:r>
              <a:rPr lang="en-US" altLang="zh-CN" sz="4000" b="1" dirty="0" smtClean="0">
                <a:solidFill>
                  <a:srgbClr val="FFC000"/>
                </a:solidFill>
                <a:latin typeface="楷体" panose="02010609060101010101" pitchFamily="49" charset="-122"/>
                <a:ea typeface="楷体" panose="02010609060101010101" pitchFamily="49" charset="-122"/>
              </a:rPr>
              <a:t>《</a:t>
            </a:r>
            <a:r>
              <a:rPr lang="zh-CN" altLang="en-US" sz="4000" b="1" dirty="0">
                <a:solidFill>
                  <a:srgbClr val="FFC000"/>
                </a:solidFill>
                <a:latin typeface="楷体" panose="02010609060101010101" pitchFamily="49" charset="-122"/>
                <a:ea typeface="楷体" panose="02010609060101010101" pitchFamily="49" charset="-122"/>
              </a:rPr>
              <a:t>离骚</a:t>
            </a:r>
            <a:r>
              <a:rPr lang="en-US" altLang="zh-CN" sz="4000" b="1" dirty="0">
                <a:solidFill>
                  <a:srgbClr val="FFC000"/>
                </a:solidFill>
                <a:latin typeface="楷体" panose="02010609060101010101" pitchFamily="49" charset="-122"/>
                <a:ea typeface="楷体" panose="02010609060101010101" pitchFamily="49" charset="-122"/>
              </a:rPr>
              <a:t>》</a:t>
            </a:r>
            <a:r>
              <a:rPr lang="zh-CN" altLang="en-US" sz="4000" b="1" dirty="0">
                <a:solidFill>
                  <a:srgbClr val="FFC000"/>
                </a:solidFill>
                <a:latin typeface="楷体" panose="02010609060101010101" pitchFamily="49" charset="-122"/>
                <a:ea typeface="楷体" panose="02010609060101010101" pitchFamily="49" charset="-122"/>
              </a:rPr>
              <a:t>是屈原最重要的代表作。全诗三百七十三句，二千四百余字。</a:t>
            </a:r>
          </a:p>
          <a:p>
            <a:r>
              <a:rPr lang="zh-CN" altLang="en-US" sz="4000" b="1" dirty="0">
                <a:latin typeface="+mn-ea"/>
                <a:ea typeface="+mn-ea"/>
              </a:rPr>
              <a:t> </a:t>
            </a:r>
            <a:r>
              <a:rPr lang="en-US" altLang="zh-CN" sz="4000" b="1" dirty="0">
                <a:latin typeface="+mn-ea"/>
                <a:ea typeface="+mn-ea"/>
              </a:rPr>
              <a:t>《</a:t>
            </a:r>
            <a:r>
              <a:rPr lang="zh-CN" altLang="en-US" sz="4000" b="1" dirty="0">
                <a:latin typeface="+mn-ea"/>
                <a:ea typeface="+mn-ea"/>
              </a:rPr>
              <a:t>离骚</a:t>
            </a:r>
            <a:r>
              <a:rPr lang="en-US" altLang="zh-CN" sz="4000" b="1" dirty="0">
                <a:latin typeface="+mn-ea"/>
                <a:ea typeface="+mn-ea"/>
              </a:rPr>
              <a:t>》</a:t>
            </a:r>
            <a:r>
              <a:rPr lang="zh-CN" altLang="en-US" sz="4000" b="1" dirty="0">
                <a:latin typeface="+mn-ea"/>
                <a:ea typeface="+mn-ea"/>
              </a:rPr>
              <a:t>的题旨，司马迁解释为“离忧”，意思尚不够明白；</a:t>
            </a:r>
          </a:p>
          <a:p>
            <a:r>
              <a:rPr lang="zh-CN" altLang="en-US" sz="4000" b="1" dirty="0">
                <a:latin typeface="+mn-ea"/>
                <a:ea typeface="+mn-ea"/>
              </a:rPr>
              <a:t>班固进而释“离”通</a:t>
            </a:r>
            <a:r>
              <a:rPr lang="zh-CN" altLang="en-US" sz="4000" b="1" dirty="0" smtClean="0">
                <a:latin typeface="+mn-ea"/>
                <a:ea typeface="+mn-ea"/>
              </a:rPr>
              <a:t>“罹”，遭遇，“离骚”</a:t>
            </a:r>
            <a:r>
              <a:rPr lang="zh-CN" altLang="en-US" sz="4000" b="1" dirty="0">
                <a:latin typeface="+mn-ea"/>
                <a:ea typeface="+mn-ea"/>
              </a:rPr>
              <a:t>为</a:t>
            </a:r>
            <a:r>
              <a:rPr lang="zh-CN" altLang="en-US" sz="4000" b="1" dirty="0" smtClean="0">
                <a:latin typeface="+mn-ea"/>
                <a:ea typeface="+mn-ea"/>
              </a:rPr>
              <a:t>“遭遇忧患”之义；</a:t>
            </a:r>
            <a:endParaRPr lang="zh-CN" altLang="en-US" sz="4000" b="1" dirty="0">
              <a:latin typeface="+mn-ea"/>
              <a:ea typeface="+mn-ea"/>
            </a:endParaRPr>
          </a:p>
          <a:p>
            <a:r>
              <a:rPr lang="zh-CN" altLang="en-US" sz="4000" b="1" dirty="0">
                <a:latin typeface="+mn-ea"/>
                <a:ea typeface="+mn-ea"/>
              </a:rPr>
              <a:t>王逸则说：“离，别也；骚，愁也。”把“离骚”释为离别的忧愁</a:t>
            </a:r>
            <a:r>
              <a:rPr lang="zh-CN" altLang="en-US" sz="4000" b="1" dirty="0" smtClean="0">
                <a:latin typeface="+mn-ea"/>
                <a:ea typeface="+mn-ea"/>
              </a:rPr>
              <a:t>。</a:t>
            </a:r>
            <a:endParaRPr lang="en-US" altLang="zh-CN" sz="4000" b="1" dirty="0" smtClean="0">
              <a:latin typeface="+mn-ea"/>
              <a:ea typeface="+mn-ea"/>
            </a:endParaRPr>
          </a:p>
          <a:p>
            <a:r>
              <a:rPr lang="zh-CN" altLang="en-US" sz="4000" b="1" dirty="0" smtClean="0">
                <a:latin typeface="+mn-ea"/>
                <a:ea typeface="+mn-ea"/>
              </a:rPr>
              <a:t>近世学者根据王逸另一注解“</a:t>
            </a:r>
            <a:r>
              <a:rPr lang="en-US" altLang="zh-CN" sz="4000" b="1" dirty="0" smtClean="0">
                <a:latin typeface="+mn-ea"/>
                <a:ea typeface="+mn-ea"/>
              </a:rPr>
              <a:t>《</a:t>
            </a:r>
            <a:r>
              <a:rPr lang="zh-CN" altLang="en-US" sz="4000" b="1" dirty="0" smtClean="0">
                <a:latin typeface="+mn-ea"/>
                <a:ea typeface="+mn-ea"/>
              </a:rPr>
              <a:t>驾辩</a:t>
            </a:r>
            <a:r>
              <a:rPr lang="en-US" altLang="zh-CN" sz="4000" b="1" dirty="0" smtClean="0">
                <a:latin typeface="+mn-ea"/>
                <a:ea typeface="+mn-ea"/>
              </a:rPr>
              <a:t>》《</a:t>
            </a:r>
            <a:r>
              <a:rPr lang="zh-CN" altLang="en-US" sz="4000" b="1" dirty="0" smtClean="0">
                <a:latin typeface="+mn-ea"/>
                <a:ea typeface="+mn-ea"/>
              </a:rPr>
              <a:t>劳商</a:t>
            </a:r>
            <a:r>
              <a:rPr lang="en-US" altLang="zh-CN" sz="4000" b="1" dirty="0" smtClean="0">
                <a:latin typeface="+mn-ea"/>
                <a:ea typeface="+mn-ea"/>
              </a:rPr>
              <a:t>》</a:t>
            </a:r>
            <a:r>
              <a:rPr lang="zh-CN" altLang="en-US" sz="4000" b="1" dirty="0" smtClean="0">
                <a:latin typeface="+mn-ea"/>
                <a:ea typeface="+mn-ea"/>
              </a:rPr>
              <a:t>，皆曲名也”， “离骚”即“劳商”之转音，因而推论</a:t>
            </a:r>
            <a:r>
              <a:rPr lang="en-US" altLang="zh-CN" sz="4000" b="1" dirty="0" smtClean="0">
                <a:latin typeface="+mn-ea"/>
                <a:ea typeface="+mn-ea"/>
              </a:rPr>
              <a:t>《</a:t>
            </a:r>
            <a:r>
              <a:rPr lang="zh-CN" altLang="en-US" sz="4000" b="1" dirty="0" smtClean="0">
                <a:latin typeface="+mn-ea"/>
                <a:ea typeface="+mn-ea"/>
              </a:rPr>
              <a:t>离骚</a:t>
            </a:r>
            <a:r>
              <a:rPr lang="en-US" altLang="zh-CN" sz="4000" b="1" dirty="0" smtClean="0">
                <a:latin typeface="+mn-ea"/>
                <a:ea typeface="+mn-ea"/>
              </a:rPr>
              <a:t>》</a:t>
            </a:r>
            <a:r>
              <a:rPr lang="zh-CN" altLang="en-US" sz="4000" b="1" dirty="0" smtClean="0">
                <a:latin typeface="+mn-ea"/>
                <a:ea typeface="+mn-ea"/>
              </a:rPr>
              <a:t>本为楚国古乐曲名。</a:t>
            </a:r>
            <a:endParaRPr lang="zh-CN" altLang="en-US" sz="4000" b="1" dirty="0">
              <a:latin typeface="+mn-ea"/>
              <a:ea typeface="+mn-ea"/>
            </a:endParaRPr>
          </a:p>
          <a:p>
            <a:endParaRPr lang="zh-CN" altLang="en-US" b="1" dirty="0">
              <a:latin typeface="+mn-ea"/>
              <a:ea typeface="+mn-ea"/>
            </a:endParaRPr>
          </a:p>
        </p:txBody>
      </p:sp>
    </p:spTree>
    <p:extLst>
      <p:ext uri="{BB962C8B-B14F-4D97-AF65-F5344CB8AC3E}">
        <p14:creationId xmlns:p14="http://schemas.microsoft.com/office/powerpoint/2010/main" val="3740566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39148" y="934278"/>
            <a:ext cx="12331148" cy="5675243"/>
          </a:xfrm>
        </p:spPr>
        <p:txBody>
          <a:bodyPr>
            <a:normAutofit/>
          </a:bodyPr>
          <a:lstStyle/>
          <a:p>
            <a:pPr marL="0" indent="0">
              <a:buNone/>
            </a:pPr>
            <a:endParaRPr lang="en-US" altLang="zh-CN" dirty="0" smtClean="0"/>
          </a:p>
          <a:p>
            <a:r>
              <a:rPr lang="zh-CN" altLang="en-US" sz="2800" dirty="0" smtClean="0">
                <a:solidFill>
                  <a:srgbClr val="FFFF00"/>
                </a:solidFill>
                <a:latin typeface="黑体" panose="02010609060101010101" pitchFamily="49" charset="-122"/>
                <a:ea typeface="黑体" panose="02010609060101010101" pitchFamily="49" charset="-122"/>
              </a:rPr>
              <a:t>屈原出身于楚国贵族，自幼勤奋好学，胸怀大志。早年受楚怀王信任，常与怀王商议国事，参与法律的制定，主张章明法度，举贤任能，改革政治，联齐抗秦。同时主持外交事务。主张楚国与齐国联合，共同抗衡秦国，提倡“美政”（圣君贤相、民本思想）。在屈原努力下，楚国国力有所增强。但是，由于自身性格耿直再加上楚怀王的令尹子椒、上官大夫靳尚和怀王宠妃郑袖等人受了秦国使者张仪的贿赂，不但阻止怀王接受屈原的意见，并且使怀王疏远了屈原。前</a:t>
            </a:r>
            <a:r>
              <a:rPr lang="en-US" altLang="zh-CN" sz="2800" dirty="0" smtClean="0">
                <a:solidFill>
                  <a:srgbClr val="FFFF00"/>
                </a:solidFill>
                <a:latin typeface="黑体" panose="02010609060101010101" pitchFamily="49" charset="-122"/>
                <a:ea typeface="黑体" panose="02010609060101010101" pitchFamily="49" charset="-122"/>
              </a:rPr>
              <a:t>305</a:t>
            </a:r>
            <a:r>
              <a:rPr lang="zh-CN" altLang="en-US" sz="2800" dirty="0" smtClean="0">
                <a:solidFill>
                  <a:srgbClr val="FFFF00"/>
                </a:solidFill>
                <a:latin typeface="黑体" panose="02010609060101010101" pitchFamily="49" charset="-122"/>
                <a:ea typeface="黑体" panose="02010609060101010101" pitchFamily="49" charset="-122"/>
              </a:rPr>
              <a:t>前，屈原反对楚怀王与秦国订立和约，但是楚国还是彻底投入了秦的怀抱。使得屈原亦被楚怀王逐出郢都，开始了流放生涯。结果楚怀王被秦国诱去，囚死于秦国。楚襄王即位后，屈原继续受到迫害，并被放逐江南。公元前</a:t>
            </a:r>
            <a:r>
              <a:rPr lang="en-US" altLang="zh-CN" sz="2800" dirty="0" smtClean="0">
                <a:solidFill>
                  <a:srgbClr val="FFFF00"/>
                </a:solidFill>
                <a:latin typeface="黑体" panose="02010609060101010101" pitchFamily="49" charset="-122"/>
                <a:ea typeface="黑体" panose="02010609060101010101" pitchFamily="49" charset="-122"/>
              </a:rPr>
              <a:t>278</a:t>
            </a:r>
            <a:r>
              <a:rPr lang="zh-CN" altLang="en-US" sz="2800" dirty="0" smtClean="0">
                <a:solidFill>
                  <a:srgbClr val="FFFF00"/>
                </a:solidFill>
                <a:latin typeface="黑体" panose="02010609060101010101" pitchFamily="49" charset="-122"/>
                <a:ea typeface="黑体" panose="02010609060101010101" pitchFamily="49" charset="-122"/>
              </a:rPr>
              <a:t>前，秦国大将白起带兵南下，攻破了楚国国都，屈原的政治思想破灭，对前途感到绝望，虽有心报国，却无力回天，只得以死明志，就在同年五月五日投汨罗江。</a:t>
            </a:r>
            <a:endParaRPr lang="zh-CN" altLang="en-US" sz="2800" dirty="0">
              <a:solidFill>
                <a:srgbClr val="FFFF00"/>
              </a:solidFill>
              <a:latin typeface="黑体" panose="02010609060101010101" pitchFamily="49" charset="-122"/>
              <a:ea typeface="黑体" panose="02010609060101010101" pitchFamily="49" charset="-122"/>
            </a:endParaRPr>
          </a:p>
        </p:txBody>
      </p:sp>
      <p:sp>
        <p:nvSpPr>
          <p:cNvPr id="4" name="矩形 3"/>
          <p:cNvSpPr/>
          <p:nvPr/>
        </p:nvSpPr>
        <p:spPr>
          <a:xfrm>
            <a:off x="759397" y="284775"/>
            <a:ext cx="3298898" cy="923330"/>
          </a:xfrm>
          <a:prstGeom prst="rect">
            <a:avLst/>
          </a:prstGeom>
          <a:solidFill>
            <a:srgbClr val="FFCC00"/>
          </a:solidFill>
        </p:spPr>
        <p:txBody>
          <a:bodyPr wrap="square" lIns="91440" tIns="45720" rIns="91440" bIns="45720">
            <a:spAutoFit/>
          </a:bodyPr>
          <a:lstStyle/>
          <a:p>
            <a:pPr algn="ctr"/>
            <a:r>
              <a:rPr lang="zh-CN" altLang="en-US" sz="5400" b="1" cap="none" spc="0" dirty="0" smtClean="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华文行楷" panose="02010800040101010101" pitchFamily="2" charset="-122"/>
                <a:ea typeface="华文行楷" panose="02010800040101010101" pitchFamily="2" charset="-122"/>
              </a:rPr>
              <a:t>屈原生平</a:t>
            </a:r>
            <a:endParaRPr lang="zh-CN" alt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华文行楷" panose="02010800040101010101" pitchFamily="2" charset="-122"/>
              <a:ea typeface="华文行楷" panose="02010800040101010101" pitchFamily="2" charset="-122"/>
            </a:endParaRPr>
          </a:p>
        </p:txBody>
      </p:sp>
    </p:spTree>
    <p:extLst>
      <p:ext uri="{BB962C8B-B14F-4D97-AF65-F5344CB8AC3E}">
        <p14:creationId xmlns:p14="http://schemas.microsoft.com/office/powerpoint/2010/main" val="3416388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9"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idx="1"/>
          </p:nvPr>
        </p:nvSpPr>
        <p:spPr>
          <a:xfrm>
            <a:off x="109330" y="178903"/>
            <a:ext cx="11966713" cy="6460435"/>
          </a:xfrm>
          <a:solidFill>
            <a:schemeClr val="accent5">
              <a:lumMod val="20000"/>
              <a:lumOff val="80000"/>
            </a:schemeClr>
          </a:solidFill>
        </p:spPr>
        <p:txBody>
          <a:bodyPr>
            <a:noAutofit/>
          </a:bodyPr>
          <a:lstStyle/>
          <a:p>
            <a:pPr marL="0" indent="0">
              <a:buNone/>
            </a:pPr>
            <a:r>
              <a:rPr lang="zh-CN" altLang="en-US" sz="4000" dirty="0" smtClean="0">
                <a:solidFill>
                  <a:schemeClr val="accent4">
                    <a:lumMod val="50000"/>
                  </a:schemeClr>
                </a:solidFill>
                <a:latin typeface="黑体" panose="02010609060101010101" pitchFamily="49" charset="-122"/>
                <a:ea typeface="黑体" panose="02010609060101010101" pitchFamily="49" charset="-122"/>
              </a:rPr>
              <a:t>    长太</a:t>
            </a:r>
            <a:r>
              <a:rPr lang="zh-CN" altLang="en-US" sz="4000" dirty="0">
                <a:solidFill>
                  <a:schemeClr val="accent4">
                    <a:lumMod val="50000"/>
                  </a:schemeClr>
                </a:solidFill>
                <a:latin typeface="黑体" panose="02010609060101010101" pitchFamily="49" charset="-122"/>
                <a:ea typeface="黑体" panose="02010609060101010101" pitchFamily="49" charset="-122"/>
              </a:rPr>
              <a:t>息以掩涕兮，哀民生之多艰。 余虽好修姱以鞿羁兮，謇朝谇而夕替。 既替余以蕙纕兮，又申之以揽茝。 亦余心之所善兮，虽九死其犹未悔。 怨灵修之浩荡兮，终不察夫民心。 众女嫉余之蛾眉兮，谣诼谓余以善淫</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。固</a:t>
            </a:r>
            <a:r>
              <a:rPr lang="zh-CN" altLang="en-US" sz="4000" dirty="0">
                <a:solidFill>
                  <a:schemeClr val="accent4">
                    <a:lumMod val="50000"/>
                  </a:schemeClr>
                </a:solidFill>
                <a:latin typeface="黑体" panose="02010609060101010101" pitchFamily="49" charset="-122"/>
                <a:ea typeface="黑体" panose="02010609060101010101" pitchFamily="49" charset="-122"/>
              </a:rPr>
              <a:t>时俗之工巧兮，偭规矩而改错。 背绳墨以追曲兮，竞周容以为度</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。忳</a:t>
            </a:r>
            <a:r>
              <a:rPr lang="zh-CN" altLang="en-US" sz="4000" dirty="0">
                <a:solidFill>
                  <a:schemeClr val="accent4">
                    <a:lumMod val="50000"/>
                  </a:schemeClr>
                </a:solidFill>
                <a:latin typeface="黑体" panose="02010609060101010101" pitchFamily="49" charset="-122"/>
                <a:ea typeface="黑体" panose="02010609060101010101" pitchFamily="49" charset="-122"/>
              </a:rPr>
              <a:t>郁邑</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余侘傺</a:t>
            </a:r>
            <a:r>
              <a:rPr lang="zh-CN" altLang="en-US" sz="4000" dirty="0">
                <a:solidFill>
                  <a:schemeClr val="accent4">
                    <a:lumMod val="50000"/>
                  </a:schemeClr>
                </a:solidFill>
                <a:latin typeface="黑体" panose="02010609060101010101" pitchFamily="49" charset="-122"/>
                <a:ea typeface="黑体" panose="02010609060101010101" pitchFamily="49" charset="-122"/>
              </a:rPr>
              <a:t>兮，吾独穷困乎此时也</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。宁</a:t>
            </a:r>
            <a:r>
              <a:rPr lang="zh-CN" altLang="en-US" sz="4000" dirty="0">
                <a:solidFill>
                  <a:schemeClr val="accent4">
                    <a:lumMod val="50000"/>
                  </a:schemeClr>
                </a:solidFill>
                <a:latin typeface="黑体" panose="02010609060101010101" pitchFamily="49" charset="-122"/>
                <a:ea typeface="黑体" panose="02010609060101010101" pitchFamily="49" charset="-122"/>
              </a:rPr>
              <a:t>溘死以流亡兮，余不忍为此态也</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。鸷鸟</a:t>
            </a:r>
            <a:r>
              <a:rPr lang="zh-CN" altLang="en-US" sz="4000" dirty="0">
                <a:solidFill>
                  <a:schemeClr val="accent4">
                    <a:lumMod val="50000"/>
                  </a:schemeClr>
                </a:solidFill>
                <a:latin typeface="黑体" panose="02010609060101010101" pitchFamily="49" charset="-122"/>
                <a:ea typeface="黑体" panose="02010609060101010101" pitchFamily="49" charset="-122"/>
              </a:rPr>
              <a:t>之不群兮，自前世而固然</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。何</a:t>
            </a:r>
            <a:r>
              <a:rPr lang="zh-CN" altLang="en-US" sz="4000" dirty="0">
                <a:solidFill>
                  <a:schemeClr val="accent4">
                    <a:lumMod val="50000"/>
                  </a:schemeClr>
                </a:solidFill>
                <a:latin typeface="黑体" panose="02010609060101010101" pitchFamily="49" charset="-122"/>
                <a:ea typeface="黑体" panose="02010609060101010101" pitchFamily="49" charset="-122"/>
              </a:rPr>
              <a:t>方圜之能周兮，夫孰异道而相安</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？屈</a:t>
            </a:r>
            <a:r>
              <a:rPr lang="zh-CN" altLang="en-US" sz="4000" dirty="0">
                <a:solidFill>
                  <a:schemeClr val="accent4">
                    <a:lumMod val="50000"/>
                  </a:schemeClr>
                </a:solidFill>
                <a:latin typeface="黑体" panose="02010609060101010101" pitchFamily="49" charset="-122"/>
                <a:ea typeface="黑体" panose="02010609060101010101" pitchFamily="49" charset="-122"/>
              </a:rPr>
              <a:t>心而抑志兮，忍尤而攘诟</a:t>
            </a:r>
            <a:r>
              <a:rPr lang="zh-CN" altLang="en-US" sz="4000" dirty="0" smtClean="0">
                <a:solidFill>
                  <a:schemeClr val="accent4">
                    <a:lumMod val="50000"/>
                  </a:schemeClr>
                </a:solidFill>
                <a:latin typeface="黑体" panose="02010609060101010101" pitchFamily="49" charset="-122"/>
                <a:ea typeface="黑体" panose="02010609060101010101" pitchFamily="49" charset="-122"/>
              </a:rPr>
              <a:t>。伏</a:t>
            </a:r>
            <a:r>
              <a:rPr lang="zh-CN" altLang="en-US" sz="4000" dirty="0">
                <a:solidFill>
                  <a:schemeClr val="accent4">
                    <a:lumMod val="50000"/>
                  </a:schemeClr>
                </a:solidFill>
                <a:latin typeface="黑体" panose="02010609060101010101" pitchFamily="49" charset="-122"/>
                <a:ea typeface="黑体" panose="02010609060101010101" pitchFamily="49" charset="-122"/>
              </a:rPr>
              <a:t>清白以死直兮，固前圣之所厚。</a:t>
            </a:r>
          </a:p>
        </p:txBody>
      </p:sp>
    </p:spTree>
    <p:extLst>
      <p:ext uri="{BB962C8B-B14F-4D97-AF65-F5344CB8AC3E}">
        <p14:creationId xmlns:p14="http://schemas.microsoft.com/office/powerpoint/2010/main" val="115443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calcmode="lin" valueType="num">
                                      <p:cBhvr>
                                        <p:cTn id="7" dur="500" fill="hold"/>
                                        <p:tgtEl>
                                          <p:spTgt spid="4">
                                            <p:bg/>
                                          </p:spTgt>
                                        </p:tgtEl>
                                        <p:attrNameLst>
                                          <p:attrName>ppt_w</p:attrName>
                                        </p:attrNameLst>
                                      </p:cBhvr>
                                      <p:tavLst>
                                        <p:tav tm="0">
                                          <p:val>
                                            <p:fltVal val="0"/>
                                          </p:val>
                                        </p:tav>
                                        <p:tav tm="100000">
                                          <p:val>
                                            <p:strVal val="#ppt_w"/>
                                          </p:val>
                                        </p:tav>
                                      </p:tavLst>
                                    </p:anim>
                                    <p:anim calcmode="lin" valueType="num">
                                      <p:cBhvr>
                                        <p:cTn id="8" dur="500" fill="hold"/>
                                        <p:tgtEl>
                                          <p:spTgt spid="4">
                                            <p:bg/>
                                          </p:spTgt>
                                        </p:tgtEl>
                                        <p:attrNameLst>
                                          <p:attrName>ppt_h</p:attrName>
                                        </p:attrNameLst>
                                      </p:cBhvr>
                                      <p:tavLst>
                                        <p:tav tm="0">
                                          <p:val>
                                            <p:fltVal val="0"/>
                                          </p:val>
                                        </p:tav>
                                        <p:tav tm="100000">
                                          <p:val>
                                            <p:strVal val="#ppt_h"/>
                                          </p:val>
                                        </p:tav>
                                      </p:tavLst>
                                    </p:anim>
                                    <p:animEffect transition="in" filter="fade">
                                      <p:cBhvr>
                                        <p:cTn id="9" dur="500"/>
                                        <p:tgtEl>
                                          <p:spTgt spid="4">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calcmode="lin" valueType="num">
                                      <p:cBhvr>
                                        <p:cTn id="14" dur="500" fill="hold"/>
                                        <p:tgtEl>
                                          <p:spTgt spid="4">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87680" y="406400"/>
            <a:ext cx="11135360" cy="6258560"/>
          </a:xfrm>
        </p:spPr>
        <p:txBody>
          <a:bodyPr>
            <a:noAutofit/>
          </a:bodyPr>
          <a:lstStyle/>
          <a:p>
            <a:r>
              <a:rPr lang="zh-CN" altLang="en-US" sz="3200" dirty="0" smtClean="0">
                <a:solidFill>
                  <a:srgbClr val="FFC000"/>
                </a:solidFill>
                <a:latin typeface="黑体" panose="02010609060101010101" pitchFamily="49" charset="-122"/>
                <a:ea typeface="黑体" panose="02010609060101010101" pitchFamily="49" charset="-122"/>
              </a:rPr>
              <a:t>在第一段中找出两个表现作者心理状态的词语：</a:t>
            </a:r>
            <a:endParaRPr lang="en-US" altLang="zh-CN" sz="3200" dirty="0" smtClean="0">
              <a:solidFill>
                <a:srgbClr val="FFC000"/>
              </a:solidFill>
              <a:latin typeface="黑体" panose="02010609060101010101" pitchFamily="49" charset="-122"/>
              <a:ea typeface="黑体" panose="02010609060101010101" pitchFamily="49" charset="-122"/>
            </a:endParaRPr>
          </a:p>
          <a:p>
            <a:pPr marL="0" indent="0">
              <a:buNone/>
            </a:pPr>
            <a:r>
              <a:rPr lang="zh-CN" altLang="en-US" sz="3200" dirty="0" smtClean="0">
                <a:latin typeface="楷体" panose="02010609060101010101" pitchFamily="49" charset="-122"/>
                <a:ea typeface="楷体" panose="02010609060101010101" pitchFamily="49" charset="-122"/>
              </a:rPr>
              <a:t>     哀：民生之多艰，朝谇而夕替；怨：灵修不察民心，众女嫉余、谓余善淫。</a:t>
            </a:r>
            <a:endParaRPr lang="en-US" altLang="zh-CN" sz="3200" dirty="0" smtClean="0">
              <a:latin typeface="楷体" panose="02010609060101010101" pitchFamily="49" charset="-122"/>
              <a:ea typeface="楷体" panose="02010609060101010101" pitchFamily="49" charset="-122"/>
            </a:endParaRPr>
          </a:p>
          <a:p>
            <a:r>
              <a:rPr lang="zh-CN" altLang="en-US" sz="3200" dirty="0" smtClean="0">
                <a:solidFill>
                  <a:srgbClr val="FFC000"/>
                </a:solidFill>
                <a:latin typeface="黑体" panose="02010609060101010101" pitchFamily="49" charset="-122"/>
                <a:ea typeface="黑体" panose="02010609060101010101" pitchFamily="49" charset="-122"/>
              </a:rPr>
              <a:t>作者是因为什么被贬的呢？通过作者被贬的原因能反映出当时怎样的社会现实？</a:t>
            </a:r>
            <a:endParaRPr lang="en-US" altLang="zh-CN" sz="3200" dirty="0" smtClean="0">
              <a:solidFill>
                <a:srgbClr val="FFC000"/>
              </a:solidFill>
              <a:latin typeface="黑体" panose="02010609060101010101" pitchFamily="49" charset="-122"/>
              <a:ea typeface="黑体" panose="02010609060101010101" pitchFamily="49" charset="-122"/>
            </a:endParaRPr>
          </a:p>
          <a:p>
            <a:pPr marL="0" indent="0">
              <a:buNone/>
            </a:pPr>
            <a:r>
              <a:rPr lang="zh-CN" altLang="en-US" sz="3200" dirty="0" smtClean="0">
                <a:latin typeface="楷体" panose="02010609060101010101" pitchFamily="49" charset="-122"/>
                <a:ea typeface="楷体" panose="02010609060101010101" pitchFamily="49" charset="-122"/>
              </a:rPr>
              <a:t>    “蕙纕”、“揽茝”（香草喻高洁的品德）</a:t>
            </a:r>
            <a:endParaRPr lang="en-US" altLang="zh-CN" sz="3200" dirty="0" smtClean="0">
              <a:latin typeface="楷体" panose="02010609060101010101" pitchFamily="49" charset="-122"/>
              <a:ea typeface="楷体" panose="02010609060101010101" pitchFamily="49" charset="-122"/>
            </a:endParaRPr>
          </a:p>
          <a:p>
            <a:pPr marL="0" indent="0">
              <a:buNone/>
            </a:pPr>
            <a:r>
              <a:rPr lang="zh-CN" altLang="en-US" sz="3200" dirty="0" smtClean="0">
                <a:latin typeface="楷体" panose="02010609060101010101" pitchFamily="49" charset="-122"/>
                <a:ea typeface="楷体" panose="02010609060101010101" pitchFamily="49" charset="-122"/>
              </a:rPr>
              <a:t>    作者追求美德、洁身自好却遭嫉被贬，反映出屈原与周围一群小人之间的尖锐冲突和君主清浊不分、忠奸不辨的昏庸，揭露了楚国政治黑暗、君王昏聩的社会现实。</a:t>
            </a:r>
            <a:r>
              <a:rPr lang="zh-CN" altLang="en-US" sz="3200" b="1" dirty="0" smtClean="0">
                <a:solidFill>
                  <a:srgbClr val="FFC000"/>
                </a:solidFill>
                <a:latin typeface="黑体" panose="02010609060101010101" pitchFamily="49" charset="-122"/>
                <a:ea typeface="黑体" panose="02010609060101010101" pitchFamily="49" charset="-122"/>
              </a:rPr>
              <a:t>同时也反映出作者因崇尚美德却遭贬而产生的对现实的不满以及对自己的政治抱负不能实现的痛苦和愁闷。</a:t>
            </a:r>
            <a:endParaRPr lang="zh-CN" altLang="en-US" sz="3200" b="1" dirty="0">
              <a:solidFill>
                <a:srgbClr val="FFC000"/>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23883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4000" y="477520"/>
            <a:ext cx="9795853" cy="5770879"/>
          </a:xfrm>
        </p:spPr>
        <p:txBody>
          <a:bodyPr>
            <a:normAutofit/>
          </a:bodyPr>
          <a:lstStyle/>
          <a:p>
            <a:pPr marL="0" indent="0">
              <a:buNone/>
            </a:pPr>
            <a:r>
              <a:rPr lang="zh-CN" altLang="en-US" sz="3600" b="1" dirty="0" smtClean="0">
                <a:latin typeface="+mn-ea"/>
                <a:ea typeface="+mn-ea"/>
              </a:rPr>
              <a:t>    </a:t>
            </a:r>
            <a:r>
              <a:rPr lang="zh-CN" altLang="en-US" sz="3600" b="1" dirty="0" smtClean="0">
                <a:solidFill>
                  <a:srgbClr val="FFFF00"/>
                </a:solidFill>
                <a:latin typeface="楷体" panose="02010609060101010101" pitchFamily="49" charset="-122"/>
                <a:ea typeface="楷体" panose="02010609060101010101" pitchFamily="49" charset="-122"/>
              </a:rPr>
              <a:t>面对黑暗的社会现实以及自己遭受的不公正待遇，屈原是怎样一种态度呢？</a:t>
            </a:r>
            <a:endParaRPr lang="en-US" altLang="zh-CN" sz="3600" b="1" dirty="0" smtClean="0">
              <a:solidFill>
                <a:srgbClr val="FFFF00"/>
              </a:solidFill>
              <a:latin typeface="楷体" panose="02010609060101010101" pitchFamily="49" charset="-122"/>
              <a:ea typeface="楷体" panose="02010609060101010101" pitchFamily="49" charset="-122"/>
            </a:endParaRPr>
          </a:p>
          <a:p>
            <a:r>
              <a:rPr lang="zh-CN" altLang="en-US" sz="3600" b="1" dirty="0" smtClean="0">
                <a:latin typeface="+mn-ea"/>
                <a:ea typeface="+mn-ea"/>
              </a:rPr>
              <a:t>亦余心之所善兮，虽九死其犹未悔；</a:t>
            </a:r>
            <a:endParaRPr lang="en-US" altLang="zh-CN" sz="3600" b="1" dirty="0" smtClean="0">
              <a:latin typeface="+mn-ea"/>
              <a:ea typeface="+mn-ea"/>
            </a:endParaRPr>
          </a:p>
          <a:p>
            <a:pPr marL="0" indent="0">
              <a:buNone/>
            </a:pPr>
            <a:r>
              <a:rPr lang="zh-CN" altLang="en-US" sz="3600" b="1" dirty="0" smtClean="0">
                <a:solidFill>
                  <a:srgbClr val="FFFF00"/>
                </a:solidFill>
                <a:latin typeface="+mn-ea"/>
                <a:ea typeface="+mn-ea"/>
              </a:rPr>
              <a:t>（坚持美好的品德）</a:t>
            </a:r>
            <a:endParaRPr lang="en-US" altLang="zh-CN" sz="3600" b="1" dirty="0" smtClean="0">
              <a:solidFill>
                <a:srgbClr val="FFFF00"/>
              </a:solidFill>
              <a:latin typeface="+mn-ea"/>
              <a:ea typeface="+mn-ea"/>
            </a:endParaRPr>
          </a:p>
          <a:p>
            <a:r>
              <a:rPr lang="zh-CN" altLang="en-US" sz="3600" b="1" dirty="0" smtClean="0">
                <a:latin typeface="+mn-ea"/>
                <a:ea typeface="+mn-ea"/>
              </a:rPr>
              <a:t>宁溘死以流亡兮，余不忍为此态也；</a:t>
            </a:r>
            <a:endParaRPr lang="en-US" altLang="zh-CN" sz="3600" b="1" dirty="0" smtClean="0">
              <a:latin typeface="+mn-ea"/>
              <a:ea typeface="+mn-ea"/>
            </a:endParaRPr>
          </a:p>
          <a:p>
            <a:pPr marL="0" indent="0">
              <a:buNone/>
            </a:pPr>
            <a:r>
              <a:rPr lang="zh-CN" altLang="en-US" sz="3600" b="1" dirty="0" smtClean="0">
                <a:solidFill>
                  <a:srgbClr val="FFFF00"/>
                </a:solidFill>
                <a:latin typeface="+mn-ea"/>
                <a:ea typeface="+mn-ea"/>
              </a:rPr>
              <a:t>（不与世俗小人同流合污）</a:t>
            </a:r>
            <a:endParaRPr lang="en-US" altLang="zh-CN" sz="3600" b="1" dirty="0" smtClean="0">
              <a:solidFill>
                <a:srgbClr val="FFFF00"/>
              </a:solidFill>
              <a:latin typeface="+mn-ea"/>
              <a:ea typeface="+mn-ea"/>
            </a:endParaRPr>
          </a:p>
          <a:p>
            <a:r>
              <a:rPr lang="zh-CN" altLang="en-US" sz="3600" b="1" dirty="0" smtClean="0">
                <a:latin typeface="+mn-ea"/>
                <a:ea typeface="+mn-ea"/>
              </a:rPr>
              <a:t>伏清白以死直兮，固前圣之所厚。</a:t>
            </a:r>
            <a:endParaRPr lang="en-US" altLang="zh-CN" sz="3600" b="1" dirty="0" smtClean="0">
              <a:latin typeface="+mn-ea"/>
              <a:ea typeface="+mn-ea"/>
            </a:endParaRPr>
          </a:p>
          <a:p>
            <a:pPr marL="0" indent="0">
              <a:buNone/>
            </a:pPr>
            <a:r>
              <a:rPr lang="zh-CN" altLang="en-US" sz="3600" b="1" dirty="0" smtClean="0">
                <a:solidFill>
                  <a:srgbClr val="FFFF00"/>
                </a:solidFill>
                <a:latin typeface="+mn-ea"/>
                <a:ea typeface="+mn-ea"/>
              </a:rPr>
              <a:t>（保持清白，一身正气）</a:t>
            </a:r>
            <a:endParaRPr lang="zh-CN" altLang="en-US" sz="3600" b="1" dirty="0">
              <a:solidFill>
                <a:srgbClr val="FFFF00"/>
              </a:solidFill>
              <a:latin typeface="+mn-ea"/>
              <a:ea typeface="+mn-ea"/>
            </a:endParaRPr>
          </a:p>
        </p:txBody>
      </p:sp>
    </p:spTree>
    <p:extLst>
      <p:ext uri="{BB962C8B-B14F-4D97-AF65-F5344CB8AC3E}">
        <p14:creationId xmlns:p14="http://schemas.microsoft.com/office/powerpoint/2010/main" val="2170111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99391" y="576464"/>
            <a:ext cx="11917018" cy="5930347"/>
          </a:xfrm>
          <a:solidFill>
            <a:schemeClr val="accent5">
              <a:lumMod val="20000"/>
              <a:lumOff val="80000"/>
            </a:schemeClr>
          </a:solidFill>
        </p:spPr>
        <p:txBody>
          <a:bodyPr>
            <a:noAutofit/>
          </a:bodyPr>
          <a:lstStyle/>
          <a:p>
            <a:pPr marL="0" indent="0">
              <a:buNone/>
            </a:pPr>
            <a:r>
              <a:rPr lang="zh-CN" altLang="en-US" sz="4000" dirty="0" smtClean="0">
                <a:latin typeface="黑体" panose="02010609060101010101" pitchFamily="49" charset="-122"/>
                <a:ea typeface="黑体" panose="02010609060101010101" pitchFamily="49" charset="-122"/>
              </a:rPr>
              <a:t>    </a:t>
            </a:r>
            <a:r>
              <a:rPr lang="zh-CN" altLang="en-US" sz="4000" dirty="0" smtClean="0">
                <a:solidFill>
                  <a:schemeClr val="bg2"/>
                </a:solidFill>
                <a:latin typeface="黑体" panose="02010609060101010101" pitchFamily="49" charset="-122"/>
                <a:ea typeface="黑体" panose="02010609060101010101" pitchFamily="49" charset="-122"/>
              </a:rPr>
              <a:t>悔</a:t>
            </a:r>
            <a:r>
              <a:rPr lang="zh-CN" altLang="en-US" sz="4000" dirty="0">
                <a:solidFill>
                  <a:schemeClr val="bg2"/>
                </a:solidFill>
                <a:latin typeface="黑体" panose="02010609060101010101" pitchFamily="49" charset="-122"/>
                <a:ea typeface="黑体" panose="02010609060101010101" pitchFamily="49" charset="-122"/>
              </a:rPr>
              <a:t>相道之不察兮，延伫乎吾将反</a:t>
            </a:r>
            <a:r>
              <a:rPr lang="zh-CN" altLang="en-US" sz="4000" dirty="0" smtClean="0">
                <a:solidFill>
                  <a:schemeClr val="bg2"/>
                </a:solidFill>
                <a:latin typeface="黑体" panose="02010609060101010101" pitchFamily="49" charset="-122"/>
                <a:ea typeface="黑体" panose="02010609060101010101" pitchFamily="49" charset="-122"/>
              </a:rPr>
              <a:t>。回</a:t>
            </a:r>
            <a:r>
              <a:rPr lang="zh-CN" altLang="en-US" sz="4000" dirty="0">
                <a:solidFill>
                  <a:schemeClr val="bg2"/>
                </a:solidFill>
                <a:latin typeface="黑体" panose="02010609060101010101" pitchFamily="49" charset="-122"/>
                <a:ea typeface="黑体" panose="02010609060101010101" pitchFamily="49" charset="-122"/>
              </a:rPr>
              <a:t>朕车以复路兮，及行迷之未远</a:t>
            </a:r>
            <a:r>
              <a:rPr lang="zh-CN" altLang="en-US" sz="4000" dirty="0" smtClean="0">
                <a:solidFill>
                  <a:schemeClr val="bg2"/>
                </a:solidFill>
                <a:latin typeface="黑体" panose="02010609060101010101" pitchFamily="49" charset="-122"/>
                <a:ea typeface="黑体" panose="02010609060101010101" pitchFamily="49" charset="-122"/>
              </a:rPr>
              <a:t>。步</a:t>
            </a:r>
            <a:r>
              <a:rPr lang="zh-CN" altLang="en-US" sz="4000" dirty="0">
                <a:solidFill>
                  <a:schemeClr val="bg2"/>
                </a:solidFill>
                <a:latin typeface="黑体" panose="02010609060101010101" pitchFamily="49" charset="-122"/>
                <a:ea typeface="黑体" panose="02010609060101010101" pitchFamily="49" charset="-122"/>
              </a:rPr>
              <a:t>余</a:t>
            </a:r>
            <a:r>
              <a:rPr lang="zh-CN" altLang="en-US" sz="4000" dirty="0" smtClean="0">
                <a:solidFill>
                  <a:schemeClr val="bg2"/>
                </a:solidFill>
                <a:latin typeface="黑体" panose="02010609060101010101" pitchFamily="49" charset="-122"/>
                <a:ea typeface="黑体" panose="02010609060101010101" pitchFamily="49" charset="-122"/>
              </a:rPr>
              <a:t>马于兰</a:t>
            </a:r>
            <a:r>
              <a:rPr lang="zh-CN" altLang="en-US" sz="4000" dirty="0">
                <a:solidFill>
                  <a:schemeClr val="bg2"/>
                </a:solidFill>
                <a:latin typeface="黑体" panose="02010609060101010101" pitchFamily="49" charset="-122"/>
                <a:ea typeface="黑体" panose="02010609060101010101" pitchFamily="49" charset="-122"/>
              </a:rPr>
              <a:t>皋兮，驰椒丘且焉止息</a:t>
            </a:r>
            <a:r>
              <a:rPr lang="zh-CN" altLang="en-US" sz="4000" dirty="0" smtClean="0">
                <a:solidFill>
                  <a:schemeClr val="bg2"/>
                </a:solidFill>
                <a:latin typeface="黑体" panose="02010609060101010101" pitchFamily="49" charset="-122"/>
                <a:ea typeface="黑体" panose="02010609060101010101" pitchFamily="49" charset="-122"/>
              </a:rPr>
              <a:t>。进</a:t>
            </a:r>
            <a:r>
              <a:rPr lang="zh-CN" altLang="en-US" sz="4000" dirty="0">
                <a:solidFill>
                  <a:schemeClr val="bg2"/>
                </a:solidFill>
                <a:latin typeface="黑体" panose="02010609060101010101" pitchFamily="49" charset="-122"/>
                <a:ea typeface="黑体" panose="02010609060101010101" pitchFamily="49" charset="-122"/>
              </a:rPr>
              <a:t>不入以离尤兮，退将复修吾初服</a:t>
            </a:r>
            <a:r>
              <a:rPr lang="zh-CN" altLang="en-US" sz="4000" dirty="0" smtClean="0">
                <a:solidFill>
                  <a:schemeClr val="bg2"/>
                </a:solidFill>
                <a:latin typeface="黑体" panose="02010609060101010101" pitchFamily="49" charset="-122"/>
                <a:ea typeface="黑体" panose="02010609060101010101" pitchFamily="49" charset="-122"/>
              </a:rPr>
              <a:t>。制</a:t>
            </a:r>
            <a:r>
              <a:rPr lang="zh-CN" altLang="en-US" sz="4000" dirty="0">
                <a:solidFill>
                  <a:schemeClr val="bg2"/>
                </a:solidFill>
                <a:latin typeface="黑体" panose="02010609060101010101" pitchFamily="49" charset="-122"/>
                <a:ea typeface="黑体" panose="02010609060101010101" pitchFamily="49" charset="-122"/>
              </a:rPr>
              <a:t>芰荷以为衣兮，集芙蓉以为裳</a:t>
            </a:r>
            <a:r>
              <a:rPr lang="zh-CN" altLang="en-US" sz="4000" dirty="0" smtClean="0">
                <a:solidFill>
                  <a:schemeClr val="bg2"/>
                </a:solidFill>
                <a:latin typeface="黑体" panose="02010609060101010101" pitchFamily="49" charset="-122"/>
                <a:ea typeface="黑体" panose="02010609060101010101" pitchFamily="49" charset="-122"/>
              </a:rPr>
              <a:t>。不</a:t>
            </a:r>
            <a:r>
              <a:rPr lang="zh-CN" altLang="en-US" sz="4000" dirty="0">
                <a:solidFill>
                  <a:schemeClr val="bg2"/>
                </a:solidFill>
                <a:latin typeface="黑体" panose="02010609060101010101" pitchFamily="49" charset="-122"/>
                <a:ea typeface="黑体" panose="02010609060101010101" pitchFamily="49" charset="-122"/>
              </a:rPr>
              <a:t>吾知其亦已兮，苟余情其信芳</a:t>
            </a:r>
            <a:r>
              <a:rPr lang="zh-CN" altLang="en-US" sz="4000" dirty="0" smtClean="0">
                <a:solidFill>
                  <a:schemeClr val="bg2"/>
                </a:solidFill>
                <a:latin typeface="黑体" panose="02010609060101010101" pitchFamily="49" charset="-122"/>
                <a:ea typeface="黑体" panose="02010609060101010101" pitchFamily="49" charset="-122"/>
              </a:rPr>
              <a:t>。高</a:t>
            </a:r>
            <a:r>
              <a:rPr lang="zh-CN" altLang="en-US" sz="4000" dirty="0">
                <a:solidFill>
                  <a:schemeClr val="bg2"/>
                </a:solidFill>
                <a:latin typeface="黑体" panose="02010609060101010101" pitchFamily="49" charset="-122"/>
                <a:ea typeface="黑体" panose="02010609060101010101" pitchFamily="49" charset="-122"/>
              </a:rPr>
              <a:t>余冠之岌岌兮，长余佩之陆离</a:t>
            </a:r>
            <a:r>
              <a:rPr lang="zh-CN" altLang="en-US" sz="4000" dirty="0" smtClean="0">
                <a:solidFill>
                  <a:schemeClr val="bg2"/>
                </a:solidFill>
                <a:latin typeface="黑体" panose="02010609060101010101" pitchFamily="49" charset="-122"/>
                <a:ea typeface="黑体" panose="02010609060101010101" pitchFamily="49" charset="-122"/>
              </a:rPr>
              <a:t>。芳</a:t>
            </a:r>
            <a:r>
              <a:rPr lang="zh-CN" altLang="en-US" sz="4000" dirty="0">
                <a:solidFill>
                  <a:schemeClr val="bg2"/>
                </a:solidFill>
                <a:latin typeface="黑体" panose="02010609060101010101" pitchFamily="49" charset="-122"/>
                <a:ea typeface="黑体" panose="02010609060101010101" pitchFamily="49" charset="-122"/>
              </a:rPr>
              <a:t>与泽其杂糅兮，唯昭质其犹未亏</a:t>
            </a:r>
            <a:r>
              <a:rPr lang="zh-CN" altLang="en-US" sz="4000" dirty="0" smtClean="0">
                <a:solidFill>
                  <a:schemeClr val="bg2"/>
                </a:solidFill>
                <a:latin typeface="黑体" panose="02010609060101010101" pitchFamily="49" charset="-122"/>
                <a:ea typeface="黑体" panose="02010609060101010101" pitchFamily="49" charset="-122"/>
              </a:rPr>
              <a:t>。忽</a:t>
            </a:r>
            <a:r>
              <a:rPr lang="zh-CN" altLang="en-US" sz="4000" dirty="0">
                <a:solidFill>
                  <a:schemeClr val="bg2"/>
                </a:solidFill>
                <a:latin typeface="黑体" panose="02010609060101010101" pitchFamily="49" charset="-122"/>
                <a:ea typeface="黑体" panose="02010609060101010101" pitchFamily="49" charset="-122"/>
              </a:rPr>
              <a:t>反顾以游目兮，将往观乎四荒</a:t>
            </a:r>
            <a:r>
              <a:rPr lang="zh-CN" altLang="en-US" sz="4000" dirty="0" smtClean="0">
                <a:solidFill>
                  <a:schemeClr val="bg2"/>
                </a:solidFill>
                <a:latin typeface="黑体" panose="02010609060101010101" pitchFamily="49" charset="-122"/>
                <a:ea typeface="黑体" panose="02010609060101010101" pitchFamily="49" charset="-122"/>
              </a:rPr>
              <a:t>。佩</a:t>
            </a:r>
            <a:r>
              <a:rPr lang="zh-CN" altLang="en-US" sz="4000" dirty="0">
                <a:solidFill>
                  <a:schemeClr val="bg2"/>
                </a:solidFill>
                <a:latin typeface="黑体" panose="02010609060101010101" pitchFamily="49" charset="-122"/>
                <a:ea typeface="黑体" panose="02010609060101010101" pitchFamily="49" charset="-122"/>
              </a:rPr>
              <a:t>缤纷其繁饰兮，芳菲菲其弥章</a:t>
            </a:r>
            <a:r>
              <a:rPr lang="zh-CN" altLang="en-US" sz="4000" dirty="0" smtClean="0">
                <a:solidFill>
                  <a:schemeClr val="bg2"/>
                </a:solidFill>
                <a:latin typeface="黑体" panose="02010609060101010101" pitchFamily="49" charset="-122"/>
                <a:ea typeface="黑体" panose="02010609060101010101" pitchFamily="49" charset="-122"/>
              </a:rPr>
              <a:t>。民生</a:t>
            </a:r>
            <a:r>
              <a:rPr lang="zh-CN" altLang="en-US" sz="4000" dirty="0">
                <a:solidFill>
                  <a:schemeClr val="bg2"/>
                </a:solidFill>
                <a:latin typeface="黑体" panose="02010609060101010101" pitchFamily="49" charset="-122"/>
                <a:ea typeface="黑体" panose="02010609060101010101" pitchFamily="49" charset="-122"/>
              </a:rPr>
              <a:t>各有所乐兮，余独好修以为常</a:t>
            </a:r>
            <a:r>
              <a:rPr lang="zh-CN" altLang="en-US" sz="4000" dirty="0" smtClean="0">
                <a:solidFill>
                  <a:schemeClr val="bg2"/>
                </a:solidFill>
                <a:latin typeface="黑体" panose="02010609060101010101" pitchFamily="49" charset="-122"/>
                <a:ea typeface="黑体" panose="02010609060101010101" pitchFamily="49" charset="-122"/>
              </a:rPr>
              <a:t>。虽</a:t>
            </a:r>
            <a:r>
              <a:rPr lang="zh-CN" altLang="en-US" sz="4000" dirty="0">
                <a:solidFill>
                  <a:schemeClr val="bg2"/>
                </a:solidFill>
                <a:latin typeface="黑体" panose="02010609060101010101" pitchFamily="49" charset="-122"/>
                <a:ea typeface="黑体" panose="02010609060101010101" pitchFamily="49" charset="-122"/>
              </a:rPr>
              <a:t>体解吾犹未变兮，岂余心之可</a:t>
            </a:r>
            <a:r>
              <a:rPr lang="zh-CN" altLang="en-US" sz="4000" dirty="0" smtClean="0">
                <a:solidFill>
                  <a:schemeClr val="bg2"/>
                </a:solidFill>
                <a:latin typeface="黑体" panose="02010609060101010101" pitchFamily="49" charset="-122"/>
                <a:ea typeface="黑体" panose="02010609060101010101" pitchFamily="49" charset="-122"/>
              </a:rPr>
              <a:t>惩？</a:t>
            </a:r>
            <a:endParaRPr lang="zh-CN" altLang="en-US" sz="4000" dirty="0">
              <a:solidFill>
                <a:schemeClr val="bg2"/>
              </a:solidFill>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538806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650240" y="751840"/>
            <a:ext cx="10373360" cy="5496559"/>
          </a:xfrm>
        </p:spPr>
        <p:txBody>
          <a:bodyPr>
            <a:noAutofit/>
          </a:bodyPr>
          <a:lstStyle/>
          <a:p>
            <a:r>
              <a:rPr lang="zh-CN" altLang="en-US" sz="3200" dirty="0" smtClean="0">
                <a:solidFill>
                  <a:srgbClr val="FFC000"/>
                </a:solidFill>
                <a:latin typeface="黑体" panose="02010609060101010101" pitchFamily="49" charset="-122"/>
                <a:ea typeface="黑体" panose="02010609060101010101" pitchFamily="49" charset="-122"/>
              </a:rPr>
              <a:t>请在第二段找到表现作者心理的语句。</a:t>
            </a:r>
            <a:endParaRPr lang="en-US" altLang="zh-CN" sz="3200" dirty="0" smtClean="0">
              <a:solidFill>
                <a:srgbClr val="FFC000"/>
              </a:solidFill>
              <a:latin typeface="黑体" panose="02010609060101010101" pitchFamily="49" charset="-122"/>
              <a:ea typeface="黑体" panose="02010609060101010101" pitchFamily="49" charset="-122"/>
            </a:endParaRPr>
          </a:p>
          <a:p>
            <a:pPr marL="0" indent="0">
              <a:buNone/>
            </a:pPr>
            <a:r>
              <a:rPr lang="zh-CN" altLang="en-US" sz="3200" dirty="0" smtClean="0">
                <a:latin typeface="黑体" panose="02010609060101010101" pitchFamily="49" charset="-122"/>
                <a:ea typeface="黑体" panose="02010609060101010101" pitchFamily="49" charset="-122"/>
              </a:rPr>
              <a:t>    悔相道之不察。</a:t>
            </a:r>
            <a:endParaRPr lang="en-US" altLang="zh-CN" sz="3200" dirty="0" smtClean="0">
              <a:latin typeface="黑体" panose="02010609060101010101" pitchFamily="49" charset="-122"/>
              <a:ea typeface="黑体" panose="02010609060101010101" pitchFamily="49" charset="-122"/>
            </a:endParaRPr>
          </a:p>
          <a:p>
            <a:r>
              <a:rPr lang="zh-CN" altLang="en-US" sz="3200" dirty="0" smtClean="0">
                <a:solidFill>
                  <a:srgbClr val="FFC000"/>
                </a:solidFill>
                <a:latin typeface="黑体" panose="02010609060101010101" pitchFamily="49" charset="-122"/>
                <a:ea typeface="黑体" panose="02010609060101010101" pitchFamily="49" charset="-122"/>
              </a:rPr>
              <a:t>第一段中“九死未悔”与第二段中的“悔”是否矛盾？</a:t>
            </a:r>
            <a:endParaRPr lang="en-US" altLang="zh-CN" sz="3200" dirty="0" smtClean="0">
              <a:solidFill>
                <a:srgbClr val="FFC000"/>
              </a:solidFill>
              <a:latin typeface="黑体" panose="02010609060101010101" pitchFamily="49" charset="-122"/>
              <a:ea typeface="黑体" panose="02010609060101010101" pitchFamily="49" charset="-122"/>
            </a:endParaRPr>
          </a:p>
          <a:p>
            <a:pPr marL="0" indent="0">
              <a:buNone/>
            </a:pPr>
            <a:r>
              <a:rPr lang="zh-CN" altLang="en-US" sz="3200" dirty="0" smtClean="0">
                <a:latin typeface="黑体" panose="02010609060101010101" pitchFamily="49" charset="-122"/>
                <a:ea typeface="黑体" panose="02010609060101010101" pitchFamily="49" charset="-122"/>
              </a:rPr>
              <a:t>    不矛盾。“悔”的是“进”（入朝做官），由“悔进”生“退”之念，目的是“修吾初服”，是为了加强自己的道德修养，进一步完善自我，“</a:t>
            </a:r>
            <a:r>
              <a:rPr lang="zh-CN" altLang="en-US" sz="3200" dirty="0">
                <a:latin typeface="黑体" panose="02010609060101010101" pitchFamily="49" charset="-122"/>
                <a:ea typeface="黑体" panose="02010609060101010101" pitchFamily="49" charset="-122"/>
              </a:rPr>
              <a:t>制芰荷以为衣兮，集芙蓉以为</a:t>
            </a:r>
            <a:r>
              <a:rPr lang="zh-CN" altLang="en-US" sz="3200" dirty="0" smtClean="0">
                <a:latin typeface="黑体" panose="02010609060101010101" pitchFamily="49" charset="-122"/>
                <a:ea typeface="黑体" panose="02010609060101010101" pitchFamily="49" charset="-122"/>
              </a:rPr>
              <a:t>裳”“</a:t>
            </a:r>
            <a:r>
              <a:rPr lang="zh-CN" altLang="en-US" sz="3200" dirty="0">
                <a:latin typeface="黑体" panose="02010609060101010101" pitchFamily="49" charset="-122"/>
                <a:ea typeface="黑体" panose="02010609060101010101" pitchFamily="49" charset="-122"/>
              </a:rPr>
              <a:t>高余冠之岌岌兮，长余佩之</a:t>
            </a:r>
            <a:r>
              <a:rPr lang="zh-CN" altLang="en-US" sz="3200" dirty="0" smtClean="0">
                <a:latin typeface="黑体" panose="02010609060101010101" pitchFamily="49" charset="-122"/>
                <a:ea typeface="黑体" panose="02010609060101010101" pitchFamily="49" charset="-122"/>
              </a:rPr>
              <a:t>陆离”，这样一来，作者不仅回到了“九死未悔</a:t>
            </a:r>
            <a:r>
              <a:rPr lang="en-US" altLang="zh-CN" sz="3200" dirty="0" smtClean="0">
                <a:latin typeface="黑体" panose="02010609060101010101" pitchFamily="49" charset="-122"/>
                <a:ea typeface="黑体" panose="02010609060101010101" pitchFamily="49" charset="-122"/>
              </a:rPr>
              <a:t>”</a:t>
            </a:r>
            <a:r>
              <a:rPr lang="zh-CN" altLang="en-US" sz="3200" dirty="0" smtClean="0">
                <a:latin typeface="黑体" panose="02010609060101010101" pitchFamily="49" charset="-122"/>
                <a:ea typeface="黑体" panose="02010609060101010101" pitchFamily="49" charset="-122"/>
              </a:rPr>
              <a:t>境界，而且感情更加深沉，意志更加坚定，信仰更加明确。</a:t>
            </a:r>
            <a:endParaRPr lang="zh-CN" altLang="en-US" sz="320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604796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1)">
                                      <p:cBhvr>
                                        <p:cTn id="2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latin typeface="华文隶书" panose="02010800040101010101" pitchFamily="2" charset="-122"/>
                <a:ea typeface="华文隶书" panose="02010800040101010101" pitchFamily="2" charset="-122"/>
              </a:rPr>
              <a:t>诗中塑造了一个怎样的诗人形象？</a:t>
            </a:r>
            <a:endParaRPr lang="zh-CN" altLang="en-US" dirty="0">
              <a:latin typeface="华文隶书" panose="02010800040101010101" pitchFamily="2" charset="-122"/>
              <a:ea typeface="华文隶书" panose="02010800040101010101" pitchFamily="2" charset="-122"/>
            </a:endParaRPr>
          </a:p>
        </p:txBody>
      </p:sp>
      <p:sp>
        <p:nvSpPr>
          <p:cNvPr id="3" name="内容占位符 2"/>
          <p:cNvSpPr>
            <a:spLocks noGrp="1"/>
          </p:cNvSpPr>
          <p:nvPr>
            <p:ph idx="1"/>
          </p:nvPr>
        </p:nvSpPr>
        <p:spPr>
          <a:xfrm>
            <a:off x="586477" y="1302027"/>
            <a:ext cx="10926129" cy="4956312"/>
          </a:xfrm>
        </p:spPr>
        <p:txBody>
          <a:bodyPr>
            <a:noAutofit/>
          </a:bodyPr>
          <a:lstStyle/>
          <a:p>
            <a:r>
              <a:rPr lang="zh-CN" altLang="en-US" sz="3600" b="1" dirty="0" smtClean="0">
                <a:latin typeface="华文楷体" panose="02010600040101010101" pitchFamily="2" charset="-122"/>
                <a:ea typeface="华文楷体" panose="02010600040101010101" pitchFamily="2" charset="-122"/>
              </a:rPr>
              <a:t>鲜明的思想性格（内在）：</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smtClean="0">
                <a:latin typeface="华文楷体" panose="02010600040101010101" pitchFamily="2" charset="-122"/>
                <a:ea typeface="华文楷体" panose="02010600040101010101" pitchFamily="2" charset="-122"/>
              </a:rPr>
              <a:t>主张“美政”，</a:t>
            </a:r>
            <a:r>
              <a:rPr lang="zh-CN" altLang="en-US" sz="3600" b="1" dirty="0" smtClean="0">
                <a:solidFill>
                  <a:srgbClr val="FFFF00"/>
                </a:solidFill>
                <a:latin typeface="华文楷体" panose="02010600040101010101" pitchFamily="2" charset="-122"/>
                <a:ea typeface="华文楷体" panose="02010600040101010101" pitchFamily="2" charset="-122"/>
              </a:rPr>
              <a:t>重视人民的利益和人民的作用</a:t>
            </a:r>
            <a:r>
              <a:rPr lang="zh-CN" altLang="en-US" sz="3600" b="1" dirty="0" smtClean="0">
                <a:latin typeface="华文楷体" panose="02010600040101010101" pitchFamily="2" charset="-122"/>
                <a:ea typeface="华文楷体" panose="02010600040101010101" pitchFamily="2" charset="-122"/>
              </a:rPr>
              <a:t>（“哀民生之多艰”“怨灵修之浩荡兮，终不察夫民心”），反对统治者的昏聩无能以及臣子的追逐私利。</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smtClean="0">
                <a:solidFill>
                  <a:srgbClr val="FFFF00"/>
                </a:solidFill>
                <a:latin typeface="华文楷体" panose="02010600040101010101" pitchFamily="2" charset="-122"/>
                <a:ea typeface="华文楷体" panose="02010600040101010101" pitchFamily="2" charset="-122"/>
              </a:rPr>
              <a:t>追求真理，坚强不屈</a:t>
            </a:r>
            <a:r>
              <a:rPr lang="zh-CN" altLang="en-US" sz="3600" b="1" dirty="0" smtClean="0">
                <a:latin typeface="华文楷体" panose="02010600040101010101" pitchFamily="2" charset="-122"/>
                <a:ea typeface="华文楷体" panose="02010600040101010101" pitchFamily="2" charset="-122"/>
              </a:rPr>
              <a:t>：“亦余心之所善兮，虽九死其犹未悔”“虽体解吾犹未变兮，岂余心之可惩”</a:t>
            </a:r>
            <a:endParaRPr lang="zh-CN" altLang="en-US" sz="3600" b="1" dirty="0">
              <a:latin typeface="华文楷体" panose="02010600040101010101" pitchFamily="2" charset="-122"/>
              <a:ea typeface="华文楷体" panose="02010600040101010101" pitchFamily="2" charset="-122"/>
            </a:endParaRPr>
          </a:p>
        </p:txBody>
      </p:sp>
      <p:pic>
        <p:nvPicPr>
          <p:cNvPr id="4" name="图片 3"/>
          <p:cNvPicPr>
            <a:picLocks noChangeAspect="1"/>
          </p:cNvPicPr>
          <p:nvPr/>
        </p:nvPicPr>
        <p:blipFill>
          <a:blip r:embed="rId2"/>
          <a:stretch>
            <a:fillRect/>
          </a:stretch>
        </p:blipFill>
        <p:spPr>
          <a:xfrm>
            <a:off x="1647847" y="5339964"/>
            <a:ext cx="8803387" cy="1518036"/>
          </a:xfrm>
          <a:prstGeom prst="rect">
            <a:avLst/>
          </a:prstGeom>
        </p:spPr>
      </p:pic>
    </p:spTree>
    <p:extLst>
      <p:ext uri="{BB962C8B-B14F-4D97-AF65-F5344CB8AC3E}">
        <p14:creationId xmlns:p14="http://schemas.microsoft.com/office/powerpoint/2010/main" val="1723204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z="6000" dirty="0" smtClean="0">
                <a:latin typeface="隶书" panose="02010509060101010101" pitchFamily="49" charset="-122"/>
                <a:ea typeface="隶书" panose="02010509060101010101" pitchFamily="49" charset="-122"/>
              </a:rPr>
              <a:t>诗人的外在形象？</a:t>
            </a:r>
            <a:endParaRPr lang="zh-CN" altLang="en-US" sz="6000" dirty="0">
              <a:latin typeface="隶书" panose="02010509060101010101" pitchFamily="49" charset="-122"/>
              <a:ea typeface="隶书" panose="02010509060101010101" pitchFamily="49" charset="-122"/>
            </a:endParaRPr>
          </a:p>
        </p:txBody>
      </p:sp>
      <p:sp>
        <p:nvSpPr>
          <p:cNvPr id="3" name="内容占位符 2"/>
          <p:cNvSpPr>
            <a:spLocks noGrp="1"/>
          </p:cNvSpPr>
          <p:nvPr>
            <p:ph idx="1"/>
          </p:nvPr>
        </p:nvSpPr>
        <p:spPr>
          <a:xfrm>
            <a:off x="576470" y="1490870"/>
            <a:ext cx="9473383" cy="4757529"/>
          </a:xfrm>
        </p:spPr>
        <p:txBody>
          <a:bodyPr>
            <a:noAutofit/>
          </a:bodyPr>
          <a:lstStyle/>
          <a:p>
            <a:r>
              <a:rPr lang="zh-CN" altLang="en-US" sz="3600" b="1" dirty="0" smtClean="0">
                <a:latin typeface="华文楷体" panose="02010600040101010101" pitchFamily="2" charset="-122"/>
                <a:ea typeface="华文楷体" panose="02010600040101010101" pitchFamily="2" charset="-122"/>
              </a:rPr>
              <a:t>高高的帽子</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smtClean="0">
                <a:latin typeface="华文楷体" panose="02010600040101010101" pitchFamily="2" charset="-122"/>
                <a:ea typeface="华文楷体" panose="02010600040101010101" pitchFamily="2" charset="-122"/>
              </a:rPr>
              <a:t>长长的佩带</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smtClean="0">
                <a:latin typeface="华文楷体" panose="02010600040101010101" pitchFamily="2" charset="-122"/>
                <a:ea typeface="华文楷体" panose="02010600040101010101" pitchFamily="2" charset="-122"/>
              </a:rPr>
              <a:t>裁剪菱叶与荷叶而成的上衣</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smtClean="0">
                <a:latin typeface="华文楷体" panose="02010600040101010101" pitchFamily="2" charset="-122"/>
                <a:ea typeface="华文楷体" panose="02010600040101010101" pitchFamily="2" charset="-122"/>
              </a:rPr>
              <a:t>采集荷花花瓣连缀而成的下衣</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smtClean="0">
                <a:latin typeface="华文楷体" panose="02010600040101010101" pitchFamily="2" charset="-122"/>
                <a:ea typeface="华文楷体" panose="02010600040101010101" pitchFamily="2" charset="-122"/>
              </a:rPr>
              <a:t>众多的饰品</a:t>
            </a:r>
            <a:endParaRPr lang="en-US" altLang="zh-CN" sz="3600" b="1" dirty="0" smtClean="0">
              <a:latin typeface="华文楷体" panose="02010600040101010101" pitchFamily="2" charset="-122"/>
              <a:ea typeface="华文楷体" panose="02010600040101010101" pitchFamily="2" charset="-122"/>
            </a:endParaRPr>
          </a:p>
          <a:p>
            <a:r>
              <a:rPr lang="zh-CN" altLang="en-US" sz="3600" b="1" dirty="0">
                <a:latin typeface="华文楷体" panose="02010600040101010101" pitchFamily="2" charset="-122"/>
                <a:ea typeface="华文楷体" panose="02010600040101010101" pitchFamily="2" charset="-122"/>
              </a:rPr>
              <a:t>浓郁</a:t>
            </a:r>
            <a:r>
              <a:rPr lang="zh-CN" altLang="en-US" sz="3600" b="1" dirty="0" smtClean="0">
                <a:latin typeface="华文楷体" panose="02010600040101010101" pitchFamily="2" charset="-122"/>
                <a:ea typeface="华文楷体" panose="02010600040101010101" pitchFamily="2" charset="-122"/>
              </a:rPr>
              <a:t>的香气</a:t>
            </a:r>
            <a:endParaRPr lang="en-US" altLang="zh-CN" sz="3600" b="1" dirty="0" smtClean="0">
              <a:latin typeface="华文楷体" panose="02010600040101010101" pitchFamily="2" charset="-122"/>
              <a:ea typeface="华文楷体" panose="02010600040101010101" pitchFamily="2" charset="-122"/>
            </a:endParaRPr>
          </a:p>
        </p:txBody>
      </p:sp>
      <p:sp>
        <p:nvSpPr>
          <p:cNvPr id="4" name="右大括号 3"/>
          <p:cNvSpPr/>
          <p:nvPr/>
        </p:nvSpPr>
        <p:spPr>
          <a:xfrm>
            <a:off x="7305261" y="1630017"/>
            <a:ext cx="735496" cy="3697357"/>
          </a:xfrm>
          <a:prstGeom prst="rightBrace">
            <a:avLst/>
          </a:prstGeom>
        </p:spPr>
        <p:style>
          <a:lnRef idx="3">
            <a:schemeClr val="accent3"/>
          </a:lnRef>
          <a:fillRef idx="0">
            <a:schemeClr val="accent3"/>
          </a:fillRef>
          <a:effectRef idx="2">
            <a:schemeClr val="accent3"/>
          </a:effectRef>
          <a:fontRef idx="minor">
            <a:schemeClr val="tx1"/>
          </a:fontRef>
        </p:style>
        <p:txBody>
          <a:bodyPr rtlCol="0" anchor="ctr"/>
          <a:lstStyle/>
          <a:p>
            <a:pPr algn="ctr"/>
            <a:endParaRPr lang="zh-CN" altLang="en-US" b="1">
              <a:ln w="22225">
                <a:solidFill>
                  <a:schemeClr val="accent2"/>
                </a:solidFill>
                <a:prstDash val="solid"/>
              </a:ln>
              <a:solidFill>
                <a:schemeClr val="accent2">
                  <a:lumMod val="40000"/>
                  <a:lumOff val="60000"/>
                </a:schemeClr>
              </a:solidFill>
            </a:endParaRPr>
          </a:p>
        </p:txBody>
      </p:sp>
      <p:sp>
        <p:nvSpPr>
          <p:cNvPr id="5" name="文本框 4"/>
          <p:cNvSpPr txBox="1"/>
          <p:nvPr/>
        </p:nvSpPr>
        <p:spPr>
          <a:xfrm>
            <a:off x="8513080" y="1411357"/>
            <a:ext cx="1107996" cy="4403034"/>
          </a:xfrm>
          <a:prstGeom prst="rect">
            <a:avLst/>
          </a:prstGeom>
          <a:noFill/>
        </p:spPr>
        <p:txBody>
          <a:bodyPr vert="eaVert" wrap="square" rtlCol="0">
            <a:spAutoFit/>
          </a:bodyPr>
          <a:lstStyle/>
          <a:p>
            <a:r>
              <a:rPr lang="zh-CN" altLang="en-US" sz="6000" dirty="0" smtClean="0">
                <a:solidFill>
                  <a:srgbClr val="FF6600"/>
                </a:solidFill>
                <a:latin typeface="隶书" panose="02010509060101010101" pitchFamily="49" charset="-122"/>
                <a:ea typeface="隶书" panose="02010509060101010101" pitchFamily="49" charset="-122"/>
              </a:rPr>
              <a:t>唯美、高洁</a:t>
            </a:r>
            <a:endParaRPr lang="zh-CN" altLang="en-US" sz="6000" dirty="0">
              <a:solidFill>
                <a:srgbClr val="FF6600"/>
              </a:solidFill>
              <a:latin typeface="隶书" panose="02010509060101010101" pitchFamily="49" charset="-122"/>
              <a:ea typeface="隶书" panose="02010509060101010101" pitchFamily="49" charset="-122"/>
            </a:endParaRPr>
          </a:p>
        </p:txBody>
      </p:sp>
    </p:spTree>
    <p:extLst>
      <p:ext uri="{BB962C8B-B14F-4D97-AF65-F5344CB8AC3E}">
        <p14:creationId xmlns:p14="http://schemas.microsoft.com/office/powerpoint/2010/main" val="32934446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6" presetClass="entr" presetSubtype="16" fill="hold" grpId="0" nodeType="clickEffect">
                                  <p:stCondLst>
                                    <p:cond delay="0"/>
                                  </p:stCondLst>
                                  <p:childTnLst>
                                    <p:set>
                                      <p:cBhvr>
                                        <p:cTn id="48" dur="1" fill="hold">
                                          <p:stCondLst>
                                            <p:cond delay="0"/>
                                          </p:stCondLst>
                                        </p:cTn>
                                        <p:tgtEl>
                                          <p:spTgt spid="4"/>
                                        </p:tgtEl>
                                        <p:attrNameLst>
                                          <p:attrName>style.visibility</p:attrName>
                                        </p:attrNameLst>
                                      </p:cBhvr>
                                      <p:to>
                                        <p:strVal val="visible"/>
                                      </p:to>
                                    </p:set>
                                    <p:animEffect transition="in" filter="circle(in)">
                                      <p:cBhvr>
                                        <p:cTn id="49" dur="2000"/>
                                        <p:tgtEl>
                                          <p:spTgt spid="4"/>
                                        </p:tgtEl>
                                      </p:cBhvr>
                                    </p:animEffect>
                                  </p:childTnLst>
                                </p:cTn>
                              </p:par>
                            </p:childTnLst>
                          </p:cTn>
                        </p:par>
                      </p:childTnLst>
                    </p:cTn>
                  </p:par>
                  <p:par>
                    <p:cTn id="50" fill="hold">
                      <p:stCondLst>
                        <p:cond delay="indefinite"/>
                      </p:stCondLst>
                      <p:childTnLst>
                        <p:par>
                          <p:cTn id="51" fill="hold">
                            <p:stCondLst>
                              <p:cond delay="0"/>
                            </p:stCondLst>
                            <p:childTnLst>
                              <p:par>
                                <p:cTn id="52" presetID="6" presetClass="entr" presetSubtype="16" fill="hold" grpId="0" nodeType="click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circle(in)">
                                      <p:cBhvr>
                                        <p:cTn id="5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99391"/>
            <a:ext cx="10863469" cy="1753857"/>
          </a:xfrm>
        </p:spPr>
        <p:txBody>
          <a:bodyPr/>
          <a:lstStyle/>
          <a:p>
            <a:r>
              <a:rPr lang="zh-CN" altLang="en-US" dirty="0" smtClean="0">
                <a:latin typeface="隶书" panose="02010509060101010101" pitchFamily="49" charset="-122"/>
                <a:ea typeface="隶书" panose="02010509060101010101" pitchFamily="49" charset="-122"/>
              </a:rPr>
              <a:t>找一找表现屈原高尚品质和爱国情怀的诗句：</a:t>
            </a:r>
            <a:endParaRPr lang="zh-CN" altLang="en-US" dirty="0">
              <a:latin typeface="隶书" panose="02010509060101010101" pitchFamily="49" charset="-122"/>
              <a:ea typeface="隶书" panose="02010509060101010101" pitchFamily="49" charset="-122"/>
            </a:endParaRPr>
          </a:p>
        </p:txBody>
      </p:sp>
      <p:sp>
        <p:nvSpPr>
          <p:cNvPr id="3" name="内容占位符 2"/>
          <p:cNvSpPr>
            <a:spLocks noGrp="1"/>
          </p:cNvSpPr>
          <p:nvPr>
            <p:ph idx="1"/>
          </p:nvPr>
        </p:nvSpPr>
        <p:spPr>
          <a:xfrm>
            <a:off x="178905" y="1341782"/>
            <a:ext cx="11777870" cy="5333999"/>
          </a:xfrm>
        </p:spPr>
        <p:txBody>
          <a:bodyPr>
            <a:noAutofit/>
          </a:bodyPr>
          <a:lstStyle/>
          <a:p>
            <a:r>
              <a:rPr lang="zh-CN" altLang="en-US" sz="3200" b="1" dirty="0" smtClean="0">
                <a:solidFill>
                  <a:srgbClr val="FFFF00"/>
                </a:solidFill>
              </a:rPr>
              <a:t>刚正不阿，一身正气：</a:t>
            </a:r>
            <a:endParaRPr lang="en-US" altLang="zh-CN" sz="3200" b="1" dirty="0" smtClean="0">
              <a:solidFill>
                <a:srgbClr val="FFFF00"/>
              </a:solidFill>
            </a:endParaRPr>
          </a:p>
          <a:p>
            <a:r>
              <a:rPr lang="zh-CN" altLang="en-US" sz="3200" b="1" dirty="0">
                <a:latin typeface="黑体" panose="02010609060101010101" pitchFamily="49" charset="-122"/>
                <a:ea typeface="黑体" panose="02010609060101010101" pitchFamily="49" charset="-122"/>
              </a:rPr>
              <a:t>伏清白以死直兮，固前圣之所厚。</a:t>
            </a:r>
            <a:endParaRPr lang="en-US" altLang="zh-CN" sz="3200" b="1" dirty="0" smtClean="0"/>
          </a:p>
          <a:p>
            <a:r>
              <a:rPr lang="zh-CN" altLang="en-US" sz="3200" b="1" dirty="0" smtClean="0">
                <a:solidFill>
                  <a:srgbClr val="FFFF00"/>
                </a:solidFill>
              </a:rPr>
              <a:t>疾恶如仇，不同流合污：</a:t>
            </a:r>
            <a:endParaRPr lang="en-US" altLang="zh-CN" sz="3200" b="1" dirty="0" smtClean="0">
              <a:solidFill>
                <a:srgbClr val="FFFF00"/>
              </a:solidFill>
            </a:endParaRPr>
          </a:p>
          <a:p>
            <a:r>
              <a:rPr lang="zh-CN" altLang="en-US" sz="3200" b="1" dirty="0">
                <a:latin typeface="黑体" panose="02010609060101010101" pitchFamily="49" charset="-122"/>
                <a:ea typeface="黑体" panose="02010609060101010101" pitchFamily="49" charset="-122"/>
              </a:rPr>
              <a:t>宁溘死以流亡兮，余不忍为此态也。</a:t>
            </a:r>
            <a:endParaRPr lang="en-US" altLang="zh-CN" sz="3200" b="1" dirty="0" smtClean="0"/>
          </a:p>
          <a:p>
            <a:r>
              <a:rPr lang="zh-CN" altLang="en-US" sz="3200" b="1" dirty="0" smtClean="0">
                <a:solidFill>
                  <a:srgbClr val="FFFF00"/>
                </a:solidFill>
              </a:rPr>
              <a:t>坚持真理，献身理想：</a:t>
            </a:r>
            <a:endParaRPr lang="en-US" altLang="zh-CN" sz="3200" b="1" dirty="0" smtClean="0">
              <a:solidFill>
                <a:srgbClr val="FFFF00"/>
              </a:solidFill>
            </a:endParaRPr>
          </a:p>
          <a:p>
            <a:r>
              <a:rPr lang="zh-CN" altLang="en-US" sz="3200" b="1" dirty="0">
                <a:latin typeface="黑体" panose="02010609060101010101" pitchFamily="49" charset="-122"/>
                <a:ea typeface="黑体" panose="02010609060101010101" pitchFamily="49" charset="-122"/>
              </a:rPr>
              <a:t>亦余心之所善兮，虽九死其犹未悔。</a:t>
            </a:r>
            <a:endParaRPr lang="en-US" altLang="zh-CN" sz="3200" b="1" dirty="0" smtClean="0"/>
          </a:p>
          <a:p>
            <a:r>
              <a:rPr lang="zh-CN" altLang="en-US" sz="3200" b="1" dirty="0" smtClean="0">
                <a:solidFill>
                  <a:srgbClr val="FFFF00"/>
                </a:solidFill>
              </a:rPr>
              <a:t>忧国忧民，热爱祖国：</a:t>
            </a:r>
            <a:endParaRPr lang="en-US" altLang="zh-CN" sz="3200" b="1" dirty="0" smtClean="0">
              <a:solidFill>
                <a:srgbClr val="FFFF00"/>
              </a:solidFill>
            </a:endParaRPr>
          </a:p>
          <a:p>
            <a:r>
              <a:rPr lang="zh-CN" altLang="en-US" sz="3200" b="1" dirty="0">
                <a:latin typeface="黑体" panose="02010609060101010101" pitchFamily="49" charset="-122"/>
                <a:ea typeface="黑体" panose="02010609060101010101" pitchFamily="49" charset="-122"/>
              </a:rPr>
              <a:t>长太息以掩涕兮，哀民生之多艰。</a:t>
            </a:r>
            <a:endParaRPr lang="zh-CN" altLang="en-US" sz="3200" b="1" dirty="0"/>
          </a:p>
        </p:txBody>
      </p:sp>
    </p:spTree>
    <p:extLst>
      <p:ext uri="{BB962C8B-B14F-4D97-AF65-F5344CB8AC3E}">
        <p14:creationId xmlns:p14="http://schemas.microsoft.com/office/powerpoint/2010/main" val="102982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p:cTn id="3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 calcmode="lin" valueType="num">
                                      <p:cBhvr>
                                        <p:cTn id="4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3">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p:cTn id="4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3">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 calcmode="lin" valueType="num">
                                      <p:cBhvr>
                                        <p:cTn id="56"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46111" y="556590"/>
            <a:ext cx="9404723" cy="1296657"/>
          </a:xfrm>
        </p:spPr>
        <p:txBody>
          <a:bodyPr/>
          <a:lstStyle/>
          <a:p>
            <a:r>
              <a:rPr lang="en-US" altLang="zh-CN" sz="6000" dirty="0" smtClean="0">
                <a:solidFill>
                  <a:srgbClr val="FFFF00"/>
                </a:solidFill>
                <a:latin typeface="华文隶书" panose="02010800040101010101" pitchFamily="2" charset="-122"/>
                <a:ea typeface="华文隶书" panose="02010800040101010101" pitchFamily="2" charset="-122"/>
              </a:rPr>
              <a:t>《</a:t>
            </a:r>
            <a:r>
              <a:rPr lang="zh-CN" altLang="en-US" sz="6000" dirty="0" smtClean="0">
                <a:solidFill>
                  <a:srgbClr val="FFFF00"/>
                </a:solidFill>
                <a:latin typeface="华文隶书" panose="02010800040101010101" pitchFamily="2" charset="-122"/>
                <a:ea typeface="华文隶书" panose="02010800040101010101" pitchFamily="2" charset="-122"/>
              </a:rPr>
              <a:t>离骚</a:t>
            </a:r>
            <a:r>
              <a:rPr lang="en-US" altLang="zh-CN" sz="6000" dirty="0" smtClean="0">
                <a:solidFill>
                  <a:srgbClr val="FFFF00"/>
                </a:solidFill>
                <a:latin typeface="华文隶书" panose="02010800040101010101" pitchFamily="2" charset="-122"/>
                <a:ea typeface="华文隶书" panose="02010800040101010101" pitchFamily="2" charset="-122"/>
              </a:rPr>
              <a:t>》</a:t>
            </a:r>
            <a:r>
              <a:rPr lang="zh-CN" altLang="en-US" sz="6000" dirty="0" smtClean="0">
                <a:solidFill>
                  <a:srgbClr val="FFFF00"/>
                </a:solidFill>
                <a:latin typeface="华文隶书" panose="02010800040101010101" pitchFamily="2" charset="-122"/>
                <a:ea typeface="华文隶书" panose="02010800040101010101" pitchFamily="2" charset="-122"/>
              </a:rPr>
              <a:t>中的“比”</a:t>
            </a:r>
            <a:endParaRPr lang="zh-CN" altLang="en-US" sz="6000" dirty="0">
              <a:solidFill>
                <a:srgbClr val="FFFF00"/>
              </a:solidFill>
              <a:latin typeface="华文隶书" panose="02010800040101010101" pitchFamily="2" charset="-122"/>
              <a:ea typeface="华文隶书" panose="02010800040101010101" pitchFamily="2" charset="-122"/>
            </a:endParaRPr>
          </a:p>
        </p:txBody>
      </p:sp>
      <p:sp>
        <p:nvSpPr>
          <p:cNvPr id="3" name="内容占位符 2"/>
          <p:cNvSpPr>
            <a:spLocks noGrp="1"/>
          </p:cNvSpPr>
          <p:nvPr>
            <p:ph idx="1"/>
          </p:nvPr>
        </p:nvSpPr>
        <p:spPr>
          <a:xfrm>
            <a:off x="228599" y="2047461"/>
            <a:ext cx="11807687" cy="4200938"/>
          </a:xfrm>
        </p:spPr>
        <p:txBody>
          <a:bodyPr>
            <a:noAutofit/>
          </a:bodyPr>
          <a:lstStyle/>
          <a:p>
            <a:r>
              <a:rPr lang="zh-CN" altLang="en-US" sz="4000" b="1" dirty="0" smtClean="0">
                <a:effectLst>
                  <a:outerShdw blurRad="38100" dist="38100" dir="2700000" algn="tl">
                    <a:srgbClr val="000000">
                      <a:alpha val="43137"/>
                    </a:srgbClr>
                  </a:outerShdw>
                </a:effectLst>
              </a:rPr>
              <a:t>诗中多以“香草、美人”为喻，（蕙、茝，芰荷，芙蓉，蛾眉等），</a:t>
            </a:r>
            <a:r>
              <a:rPr lang="zh-CN" altLang="en-US" sz="4000" u="sng" dirty="0" smtClean="0">
                <a:solidFill>
                  <a:srgbClr val="FFFF00"/>
                </a:solidFill>
                <a:latin typeface="隶书" panose="02010509060101010101" pitchFamily="49" charset="-122"/>
                <a:ea typeface="隶书" panose="02010509060101010101" pitchFamily="49" charset="-122"/>
              </a:rPr>
              <a:t>表达自己高洁的胸怀、美好的心灵。</a:t>
            </a:r>
            <a:endParaRPr lang="en-US" altLang="zh-CN" sz="4000" u="sng" dirty="0" smtClean="0">
              <a:solidFill>
                <a:srgbClr val="FFFF00"/>
              </a:solidFill>
              <a:latin typeface="隶书" panose="02010509060101010101" pitchFamily="49" charset="-122"/>
              <a:ea typeface="隶书" panose="02010509060101010101" pitchFamily="49" charset="-122"/>
            </a:endParaRPr>
          </a:p>
          <a:p>
            <a:r>
              <a:rPr lang="zh-CN" altLang="en-US" sz="4000" b="1" dirty="0" smtClean="0">
                <a:solidFill>
                  <a:srgbClr val="FFFF00"/>
                </a:solidFill>
                <a:effectLst>
                  <a:outerShdw blurRad="38100" dist="38100" dir="2700000" algn="tl">
                    <a:srgbClr val="000000">
                      <a:alpha val="43137"/>
                    </a:srgbClr>
                  </a:outerShdw>
                </a:effectLst>
              </a:rPr>
              <a:t>屈原善于用“比”，如：</a:t>
            </a:r>
            <a:endParaRPr lang="en-US" altLang="zh-CN" sz="4000" b="1" dirty="0" smtClean="0">
              <a:solidFill>
                <a:srgbClr val="FFFF00"/>
              </a:solidFill>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既替余以蕙</a:t>
            </a:r>
            <a:r>
              <a:rPr lang="zh-CN" altLang="en-US" sz="4000" b="1" dirty="0">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纕</a:t>
            </a:r>
            <a:r>
              <a:rPr lang="zh-CN" altLang="en-US" sz="4000" b="1" dirty="0" smtClean="0">
                <a:effectLst>
                  <a:outerShdw blurRad="38100" dist="38100" dir="2700000" algn="tl">
                    <a:srgbClr val="000000">
                      <a:alpha val="43137"/>
                    </a:srgbClr>
                  </a:outerShdw>
                </a:effectLst>
              </a:rPr>
              <a:t>兮，又申</a:t>
            </a:r>
            <a:r>
              <a:rPr lang="zh-CN" altLang="en-US" sz="4000" b="1" dirty="0">
                <a:effectLst>
                  <a:outerShdw blurRad="38100" dist="38100" dir="2700000" algn="tl">
                    <a:srgbClr val="000000">
                      <a:alpha val="43137"/>
                    </a:srgbClr>
                  </a:outerShdw>
                </a:effectLst>
              </a:rPr>
              <a:t>之以揽茝</a:t>
            </a:r>
            <a:r>
              <a:rPr lang="zh-CN" altLang="en-US" sz="4000" b="1" dirty="0" smtClean="0">
                <a:effectLst>
                  <a:outerShdw blurRad="38100" dist="38100" dir="2700000" algn="tl">
                    <a:srgbClr val="000000">
                      <a:alpha val="43137"/>
                    </a:srgbClr>
                  </a:outerShdw>
                </a:effectLst>
              </a:rPr>
              <a:t>。</a:t>
            </a:r>
            <a:endParaRPr lang="en-US" altLang="zh-CN" sz="4000" b="1" dirty="0" smtClean="0">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（“蕙</a:t>
            </a:r>
            <a:r>
              <a:rPr lang="zh-CN" altLang="en-US" sz="4000" b="1" dirty="0" smtClean="0">
                <a:effectLst>
                  <a:outerShdw blurRad="38100" dist="38100" dir="2700000" algn="tl">
                    <a:srgbClr val="000000">
                      <a:alpha val="43137"/>
                    </a:srgbClr>
                  </a:outerShdw>
                </a:effectLst>
                <a:latin typeface="楷体" panose="02010609060101010101" pitchFamily="49" charset="-122"/>
                <a:ea typeface="楷体" panose="02010609060101010101" pitchFamily="49" charset="-122"/>
              </a:rPr>
              <a:t>纕”“</a:t>
            </a:r>
            <a:r>
              <a:rPr lang="zh-CN" altLang="en-US" sz="4000" b="1" dirty="0" smtClean="0">
                <a:effectLst>
                  <a:outerShdw blurRad="38100" dist="38100" dir="2700000" algn="tl">
                    <a:srgbClr val="000000">
                      <a:alpha val="43137"/>
                    </a:srgbClr>
                  </a:outerShdw>
                </a:effectLst>
              </a:rPr>
              <a:t>茝”比喻自己的美德。）</a:t>
            </a:r>
            <a:endParaRPr lang="en-US" altLang="zh-CN" sz="4000" b="1" dirty="0" smtClean="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128267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 calcmode="lin" valueType="num">
                                      <p:cBhvr>
                                        <p:cTn id="2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58418" y="1252330"/>
            <a:ext cx="9791436" cy="4996069"/>
          </a:xfrm>
        </p:spPr>
        <p:txBody>
          <a:bodyPr>
            <a:normAutofit/>
          </a:bodyPr>
          <a:lstStyle/>
          <a:p>
            <a:r>
              <a:rPr lang="zh-CN" altLang="en-US" sz="4000" b="1" dirty="0">
                <a:effectLst>
                  <a:outerShdw blurRad="38100" dist="38100" dir="2700000" algn="tl">
                    <a:srgbClr val="000000">
                      <a:alpha val="43137"/>
                    </a:srgbClr>
                  </a:outerShdw>
                </a:effectLst>
              </a:rPr>
              <a:t>怨灵修之浩荡兮，终不察夫民心。众女嫉余之蛾眉兮，谣诼谓余以善淫</a:t>
            </a:r>
            <a:r>
              <a:rPr lang="zh-CN" altLang="en-US" sz="4000" b="1" dirty="0" smtClean="0">
                <a:effectLst>
                  <a:outerShdw blurRad="38100" dist="38100" dir="2700000" algn="tl">
                    <a:srgbClr val="000000">
                      <a:alpha val="43137"/>
                    </a:srgbClr>
                  </a:outerShdw>
                </a:effectLst>
              </a:rPr>
              <a:t>。</a:t>
            </a:r>
            <a:endParaRPr lang="en-US" altLang="zh-CN" sz="4000" b="1" dirty="0" smtClean="0">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a:t>
            </a:r>
            <a:r>
              <a:rPr lang="zh-CN" altLang="en-US" sz="4000" b="1" dirty="0">
                <a:effectLst>
                  <a:outerShdw blurRad="38100" dist="38100" dir="2700000" algn="tl">
                    <a:srgbClr val="000000">
                      <a:alpha val="43137"/>
                    </a:srgbClr>
                  </a:outerShdw>
                </a:effectLst>
              </a:rPr>
              <a:t>“灵修”，神圣，喻指君王。“众女”喻指许多小人。“蛾眉”喻指高尚德行。）</a:t>
            </a:r>
          </a:p>
          <a:p>
            <a:r>
              <a:rPr lang="zh-CN" altLang="en-US" sz="4000" b="1" dirty="0">
                <a:effectLst>
                  <a:outerShdw blurRad="38100" dist="38100" dir="2700000" algn="tl">
                    <a:srgbClr val="000000">
                      <a:alpha val="43137"/>
                    </a:srgbClr>
                  </a:outerShdw>
                </a:effectLst>
              </a:rPr>
              <a:t>背绳墨以追曲</a:t>
            </a:r>
            <a:r>
              <a:rPr lang="zh-CN" altLang="en-US" sz="4000" b="1" dirty="0" smtClean="0">
                <a:effectLst>
                  <a:outerShdw blurRad="38100" dist="38100" dir="2700000" algn="tl">
                    <a:srgbClr val="000000">
                      <a:alpha val="43137"/>
                    </a:srgbClr>
                  </a:outerShdw>
                </a:effectLst>
              </a:rPr>
              <a:t>兮</a:t>
            </a:r>
            <a:endParaRPr lang="en-US" altLang="zh-CN" sz="4000" b="1" dirty="0" smtClean="0">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a:t>
            </a:r>
            <a:r>
              <a:rPr lang="zh-CN" altLang="en-US" sz="4000" b="1" dirty="0">
                <a:effectLst>
                  <a:outerShdw blurRad="38100" dist="38100" dir="2700000" algn="tl">
                    <a:srgbClr val="000000">
                      <a:alpha val="43137"/>
                    </a:srgbClr>
                  </a:outerShdw>
                </a:effectLst>
              </a:rPr>
              <a:t>“绳墨”喻指准绳、准则）</a:t>
            </a:r>
          </a:p>
          <a:p>
            <a:endParaRPr lang="zh-CN" altLang="en-US" dirty="0"/>
          </a:p>
        </p:txBody>
      </p:sp>
    </p:spTree>
    <p:extLst>
      <p:ext uri="{BB962C8B-B14F-4D97-AF65-F5344CB8AC3E}">
        <p14:creationId xmlns:p14="http://schemas.microsoft.com/office/powerpoint/2010/main" val="2383898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129209" y="725552"/>
            <a:ext cx="9920645" cy="5870713"/>
          </a:xfrm>
        </p:spPr>
        <p:txBody>
          <a:bodyPr>
            <a:normAutofit lnSpcReduction="10000"/>
          </a:bodyPr>
          <a:lstStyle/>
          <a:p>
            <a:r>
              <a:rPr lang="zh-CN" altLang="en-US" sz="4000" b="1" dirty="0">
                <a:effectLst>
                  <a:outerShdw blurRad="38100" dist="38100" dir="2700000" algn="tl">
                    <a:srgbClr val="000000">
                      <a:alpha val="43137"/>
                    </a:srgbClr>
                  </a:outerShdw>
                </a:effectLst>
              </a:rPr>
              <a:t>鸷鸟之不群兮，自前世而固然。何方圜之能周兮？夫孰异道而相安</a:t>
            </a:r>
            <a:r>
              <a:rPr lang="zh-CN" altLang="en-US" sz="4000" b="1" dirty="0" smtClean="0">
                <a:effectLst>
                  <a:outerShdw blurRad="38100" dist="38100" dir="2700000" algn="tl">
                    <a:srgbClr val="000000">
                      <a:alpha val="43137"/>
                    </a:srgbClr>
                  </a:outerShdw>
                </a:effectLst>
              </a:rPr>
              <a:t>？</a:t>
            </a:r>
            <a:endParaRPr lang="en-US" altLang="zh-CN" sz="4000" b="1" dirty="0" smtClean="0">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a:t>
            </a:r>
            <a:r>
              <a:rPr lang="zh-CN" altLang="en-US" sz="4000" b="1" dirty="0">
                <a:effectLst>
                  <a:outerShdw blurRad="38100" dist="38100" dir="2700000" algn="tl">
                    <a:srgbClr val="000000">
                      <a:alpha val="43137"/>
                    </a:srgbClr>
                  </a:outerShdw>
                </a:effectLst>
              </a:rPr>
              <a:t>鸷鸟不群，方圜不能相合，比喻君子不能与小人同流合污）</a:t>
            </a:r>
            <a:endParaRPr lang="en-US" altLang="zh-CN" sz="4000" b="1" dirty="0">
              <a:effectLst>
                <a:outerShdw blurRad="38100" dist="38100" dir="2700000" algn="tl">
                  <a:srgbClr val="000000">
                    <a:alpha val="43137"/>
                  </a:srgbClr>
                </a:outerShdw>
              </a:effectLst>
            </a:endParaRPr>
          </a:p>
          <a:p>
            <a:r>
              <a:rPr lang="zh-CN" altLang="en-US" sz="4000" b="1" dirty="0">
                <a:effectLst>
                  <a:outerShdw blurRad="38100" dist="38100" dir="2700000" algn="tl">
                    <a:srgbClr val="000000">
                      <a:alpha val="43137"/>
                    </a:srgbClr>
                  </a:outerShdw>
                </a:effectLst>
              </a:rPr>
              <a:t>进不入以离尤兮，退将复修吾初服</a:t>
            </a:r>
            <a:r>
              <a:rPr lang="zh-CN" altLang="en-US" sz="4000" b="1" dirty="0" smtClean="0">
                <a:effectLst>
                  <a:outerShdw blurRad="38100" dist="38100" dir="2700000" algn="tl">
                    <a:srgbClr val="000000">
                      <a:alpha val="43137"/>
                    </a:srgbClr>
                  </a:outerShdw>
                </a:effectLst>
              </a:rPr>
              <a:t>。</a:t>
            </a:r>
            <a:endParaRPr lang="en-US" altLang="zh-CN" sz="4000" b="1" dirty="0" smtClean="0">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a:t>
            </a:r>
            <a:r>
              <a:rPr lang="zh-CN" altLang="en-US" sz="4000" b="1" dirty="0">
                <a:effectLst>
                  <a:outerShdw blurRad="38100" dist="38100" dir="2700000" algn="tl">
                    <a:srgbClr val="000000">
                      <a:alpha val="43137"/>
                    </a:srgbClr>
                  </a:outerShdw>
                </a:effectLst>
              </a:rPr>
              <a:t>“初服”比喻原先的志向）</a:t>
            </a:r>
            <a:endParaRPr lang="en-US" altLang="zh-CN" sz="4000" b="1" dirty="0">
              <a:effectLst>
                <a:outerShdw blurRad="38100" dist="38100" dir="2700000" algn="tl">
                  <a:srgbClr val="000000">
                    <a:alpha val="43137"/>
                  </a:srgbClr>
                </a:outerShdw>
              </a:effectLst>
            </a:endParaRPr>
          </a:p>
          <a:p>
            <a:r>
              <a:rPr lang="zh-CN" altLang="en-US" sz="4000" b="1" dirty="0">
                <a:effectLst>
                  <a:outerShdw blurRad="38100" dist="38100" dir="2700000" algn="tl">
                    <a:srgbClr val="000000">
                      <a:alpha val="43137"/>
                    </a:srgbClr>
                  </a:outerShdw>
                </a:effectLst>
              </a:rPr>
              <a:t>制芰荷以为衣兮，集芙蓉以为裳</a:t>
            </a:r>
            <a:r>
              <a:rPr lang="zh-CN" altLang="en-US" sz="4000" b="1" dirty="0" smtClean="0">
                <a:effectLst>
                  <a:outerShdw blurRad="38100" dist="38100" dir="2700000" algn="tl">
                    <a:srgbClr val="000000">
                      <a:alpha val="43137"/>
                    </a:srgbClr>
                  </a:outerShdw>
                </a:effectLst>
              </a:rPr>
              <a:t>。</a:t>
            </a:r>
            <a:endParaRPr lang="en-US" altLang="zh-CN" sz="4000" b="1" dirty="0" smtClean="0">
              <a:effectLst>
                <a:outerShdw blurRad="38100" dist="38100" dir="2700000" algn="tl">
                  <a:srgbClr val="000000">
                    <a:alpha val="43137"/>
                  </a:srgbClr>
                </a:outerShdw>
              </a:effectLst>
            </a:endParaRPr>
          </a:p>
          <a:p>
            <a:r>
              <a:rPr lang="zh-CN" altLang="en-US" sz="4000" b="1" dirty="0" smtClean="0">
                <a:effectLst>
                  <a:outerShdw blurRad="38100" dist="38100" dir="2700000" algn="tl">
                    <a:srgbClr val="000000">
                      <a:alpha val="43137"/>
                    </a:srgbClr>
                  </a:outerShdw>
                </a:effectLst>
              </a:rPr>
              <a:t>（</a:t>
            </a:r>
            <a:r>
              <a:rPr lang="zh-CN" altLang="en-US" sz="4000" b="1" dirty="0">
                <a:effectLst>
                  <a:outerShdw blurRad="38100" dist="38100" dir="2700000" algn="tl">
                    <a:srgbClr val="000000">
                      <a:alpha val="43137"/>
                    </a:srgbClr>
                  </a:outerShdw>
                </a:effectLst>
              </a:rPr>
              <a:t>“制芰荷”、“集芙蓉”比喻自己要保持芳洁与美好）</a:t>
            </a:r>
          </a:p>
          <a:p>
            <a:endParaRPr lang="zh-CN" altLang="en-US" dirty="0"/>
          </a:p>
        </p:txBody>
      </p:sp>
    </p:spTree>
    <p:extLst>
      <p:ext uri="{BB962C8B-B14F-4D97-AF65-F5344CB8AC3E}">
        <p14:creationId xmlns:p14="http://schemas.microsoft.com/office/powerpoint/2010/main" val="145166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barn(inVertic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离子">
  <a:themeElements>
    <a:clrScheme name="离子">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离子">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离子">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BACC050B-8757-4460-95D8-E37B46A6B421}"/>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1715</TotalTime>
  <Words>1618</Words>
  <Application>Microsoft Office PowerPoint</Application>
  <PresentationFormat>宽屏</PresentationFormat>
  <Paragraphs>68</Paragraphs>
  <Slides>15</Slides>
  <Notes>1</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15</vt:i4>
      </vt:variant>
    </vt:vector>
  </HeadingPairs>
  <TitlesOfParts>
    <vt:vector size="28" baseType="lpstr">
      <vt:lpstr>等线</vt:lpstr>
      <vt:lpstr>黑体</vt:lpstr>
      <vt:lpstr>华文行楷</vt:lpstr>
      <vt:lpstr>华文琥珀</vt:lpstr>
      <vt:lpstr>华文楷体</vt:lpstr>
      <vt:lpstr>华文隶书</vt:lpstr>
      <vt:lpstr>楷体</vt:lpstr>
      <vt:lpstr>隶书</vt:lpstr>
      <vt:lpstr>宋体</vt:lpstr>
      <vt:lpstr>Arial</vt:lpstr>
      <vt:lpstr>Century Gothic</vt:lpstr>
      <vt:lpstr>Wingdings 3</vt:lpstr>
      <vt:lpstr>离子</vt:lpstr>
      <vt:lpstr>《离骚》（节选）  屈原</vt:lpstr>
      <vt:lpstr>PowerPoint 演示文稿</vt:lpstr>
      <vt:lpstr>“离骚”是什么？</vt:lpstr>
      <vt:lpstr>PowerPoint 演示文稿</vt:lpstr>
      <vt:lpstr>PowerPoint 演示文稿</vt:lpstr>
      <vt:lpstr>PowerPoint 演示文稿</vt:lpstr>
      <vt:lpstr>PowerPoint 演示文稿</vt:lpstr>
      <vt:lpstr>PowerPoint 演示文稿</vt:lpstr>
      <vt:lpstr>PowerPoint 演示文稿</vt:lpstr>
      <vt:lpstr>诗中塑造了一个怎样的诗人形象？</vt:lpstr>
      <vt:lpstr>诗人的外在形象？</vt:lpstr>
      <vt:lpstr>找一找表现屈原高尚品质和爱国情怀的诗句：</vt:lpstr>
      <vt:lpstr>《离骚》中的“比”</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lianghaolei163@163.com</dc:creator>
  <cp:lastModifiedBy>lianghaolei163@163.com</cp:lastModifiedBy>
  <cp:revision>66</cp:revision>
  <dcterms:created xsi:type="dcterms:W3CDTF">2016-09-11T00:22:22Z</dcterms:created>
  <dcterms:modified xsi:type="dcterms:W3CDTF">2016-09-14T02:40:25Z</dcterms:modified>
</cp:coreProperties>
</file>