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1" r:id="rId5"/>
    <p:sldId id="262" r:id="rId6"/>
    <p:sldId id="263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39ED5-4425-4AEA-8191-1ADE5C286210}" type="datetimeFigureOut">
              <a:rPr lang="zh-CN" altLang="en-US" smtClean="0"/>
              <a:t>2017/3/6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BD5242-C276-4346-B09D-1C043DFA75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629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8314CE2-D651-470B-8F28-C5966ABCF434}" type="slidenum">
              <a:rPr lang="zh-CN" altLang="en-US" sz="1200" smtClean="0"/>
              <a:pPr/>
              <a:t>2</a:t>
            </a:fld>
            <a:endParaRPr lang="en-US" altLang="zh-CN" sz="1200" smtClean="0"/>
          </a:p>
        </p:txBody>
      </p:sp>
      <p:sp>
        <p:nvSpPr>
          <p:cNvPr id="1536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596AC742-BC5F-4C6D-85E0-3E74A0EE6DF3}" type="slidenum">
              <a:rPr lang="en-US" altLang="zh-CN" sz="1200"/>
              <a:pPr algn="r" eaLnBrk="1" hangingPunct="1"/>
              <a:t>2</a:t>
            </a:fld>
            <a:endParaRPr lang="en-US" altLang="zh-CN" sz="1200"/>
          </a:p>
        </p:txBody>
      </p:sp>
      <p:sp>
        <p:nvSpPr>
          <p:cNvPr id="1536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650176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6FCFABB-8BD1-4175-AF79-D3BE329490E3}" type="slidenum">
              <a:rPr lang="zh-CN" altLang="en-US" sz="1200" smtClean="0"/>
              <a:pPr/>
              <a:t>3</a:t>
            </a:fld>
            <a:endParaRPr lang="en-US" altLang="zh-CN" sz="1200" smtClean="0"/>
          </a:p>
        </p:txBody>
      </p:sp>
      <p:sp>
        <p:nvSpPr>
          <p:cNvPr id="1945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77E2D737-14F6-4CC6-83F9-BE696449D85D}" type="slidenum">
              <a:rPr lang="en-US" altLang="zh-CN" sz="1200"/>
              <a:pPr algn="r" eaLnBrk="1" hangingPunct="1"/>
              <a:t>3</a:t>
            </a:fld>
            <a:endParaRPr lang="en-US" altLang="zh-CN" sz="1200"/>
          </a:p>
        </p:txBody>
      </p:sp>
      <p:sp>
        <p:nvSpPr>
          <p:cNvPr id="194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4856181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BD5242-C276-4346-B09D-1C043DFA75D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8910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7D9A6E0E-C112-4A10-88E9-A55A4C6A5793}" type="slidenum">
              <a:rPr lang="zh-CN" altLang="en-US" sz="1200" smtClean="0"/>
              <a:pPr/>
              <a:t>5</a:t>
            </a:fld>
            <a:endParaRPr lang="en-US" altLang="zh-CN" sz="1200" smtClean="0"/>
          </a:p>
        </p:txBody>
      </p:sp>
      <p:sp>
        <p:nvSpPr>
          <p:cNvPr id="22531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374FB5A4-E7BB-4BF2-8082-F03CCD1B8E29}" type="slidenum">
              <a:rPr lang="en-US" altLang="zh-CN" sz="1200"/>
              <a:pPr algn="r" eaLnBrk="1" hangingPunct="1"/>
              <a:t>5</a:t>
            </a:fld>
            <a:endParaRPr lang="en-US" altLang="zh-CN" sz="1200"/>
          </a:p>
        </p:txBody>
      </p:sp>
      <p:sp>
        <p:nvSpPr>
          <p:cNvPr id="225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4280862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150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5995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934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957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186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234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655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721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4889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260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61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0451129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F4D37-6609-432B-A22A-4AD7947D7B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738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5.emf"/><Relationship Id="rId2" Type="http://schemas.openxmlformats.org/officeDocument/2006/relationships/hyperlink" Target="D-A&#21453;&#24212;&#21407;&#29702;.mp4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mtClean="0"/>
              <a:t>炔烃的化学性质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mtClean="0"/>
              <a:t>中大附中  张伟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72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/>
          <p:cNvSpPr txBox="1">
            <a:spLocks noChangeArrowheads="1"/>
          </p:cNvSpPr>
          <p:nvPr/>
        </p:nvSpPr>
        <p:spPr bwMode="auto">
          <a:xfrm>
            <a:off x="72233" y="-101598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31334" y="900906"/>
            <a:ext cx="7848600" cy="579438"/>
            <a:chOff x="432" y="1728"/>
            <a:chExt cx="4944" cy="365"/>
          </a:xfrm>
        </p:grpSpPr>
        <p:sp>
          <p:nvSpPr>
            <p:cNvPr id="14347" name="Text Box 4"/>
            <p:cNvSpPr txBox="1">
              <a:spLocks noChangeArrowheads="1"/>
            </p:cNvSpPr>
            <p:nvPr/>
          </p:nvSpPr>
          <p:spPr bwMode="auto">
            <a:xfrm>
              <a:off x="432" y="1728"/>
              <a:ext cx="494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>
                <a:spcBef>
                  <a:spcPct val="50000"/>
                </a:spcBef>
              </a:pP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C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+</a:t>
              </a: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5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O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 baseline="30000">
                  <a:latin typeface="Times New Roman" panose="02020603050405020304" pitchFamily="18" charset="0"/>
                </a:rPr>
                <a:t> </a:t>
              </a:r>
              <a:r>
                <a:rPr kumimoji="1" lang="zh-CN" altLang="en-US" sz="3200" b="1" baseline="30000">
                  <a:latin typeface="Times New Roman" panose="02020603050405020304" pitchFamily="18" charset="0"/>
                </a:rPr>
                <a:t>点燃 </a:t>
              </a:r>
              <a:r>
                <a:rPr kumimoji="1" lang="zh-CN" altLang="en-US" sz="3200" b="1">
                  <a:latin typeface="Times New Roman" panose="02020603050405020304" pitchFamily="18" charset="0"/>
                </a:rPr>
                <a:t> </a:t>
              </a: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4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CO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+</a:t>
              </a:r>
              <a:r>
                <a:rPr kumimoji="1" lang="en-US" altLang="zh-CN" sz="3200" b="1">
                  <a:solidFill>
                    <a:srgbClr val="FF3300"/>
                  </a:solidFill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H</a:t>
              </a:r>
              <a:r>
                <a:rPr kumimoji="1" lang="en-US" altLang="zh-CN" sz="3200" b="1" baseline="-30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O</a:t>
              </a:r>
              <a:r>
                <a:rPr kumimoji="1" lang="zh-CN" altLang="en-US" sz="3200" b="1">
                  <a:latin typeface="Times New Roman" panose="02020603050405020304" pitchFamily="18" charset="0"/>
                </a:rPr>
                <a:t>（</a:t>
              </a:r>
              <a:r>
                <a:rPr kumimoji="1" lang="en-US" altLang="zh-CN" sz="3200" b="1">
                  <a:latin typeface="Times New Roman" panose="02020603050405020304" pitchFamily="18" charset="0"/>
                </a:rPr>
                <a:t>l</a:t>
              </a:r>
              <a:r>
                <a:rPr kumimoji="1" lang="zh-CN" altLang="en-US" sz="3200" b="1">
                  <a:latin typeface="Times New Roman" panose="02020603050405020304" pitchFamily="18" charset="0"/>
                </a:rPr>
                <a:t>）</a:t>
              </a:r>
              <a:endParaRPr kumimoji="1"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4348" name="Line 5"/>
            <p:cNvSpPr>
              <a:spLocks noChangeShapeType="1"/>
            </p:cNvSpPr>
            <p:nvPr/>
          </p:nvSpPr>
          <p:spPr bwMode="auto">
            <a:xfrm>
              <a:off x="1728" y="1968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4518" name="Rectangle 6"/>
          <p:cNvSpPr>
            <a:spLocks noChangeArrowheads="1"/>
          </p:cNvSpPr>
          <p:nvPr/>
        </p:nvSpPr>
        <p:spPr bwMode="auto">
          <a:xfrm>
            <a:off x="3968752" y="130968"/>
            <a:ext cx="25523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smtClean="0">
                <a:latin typeface="Times New Roman" panose="02020603050405020304" pitchFamily="18" charset="0"/>
              </a:rPr>
              <a:t>1 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氧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化反应：</a:t>
            </a:r>
          </a:p>
        </p:txBody>
      </p:sp>
      <p:sp>
        <p:nvSpPr>
          <p:cNvPr id="64519" name="Rectangle 7"/>
          <p:cNvSpPr>
            <a:spLocks noChangeArrowheads="1"/>
          </p:cNvSpPr>
          <p:nvPr/>
        </p:nvSpPr>
        <p:spPr bwMode="auto">
          <a:xfrm>
            <a:off x="219076" y="865982"/>
            <a:ext cx="28352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）可燃性：</a:t>
            </a:r>
          </a:p>
        </p:txBody>
      </p:sp>
      <p:sp>
        <p:nvSpPr>
          <p:cNvPr id="64520" name="Rectangle 8"/>
          <p:cNvSpPr>
            <a:spLocks noChangeArrowheads="1"/>
          </p:cNvSpPr>
          <p:nvPr/>
        </p:nvSpPr>
        <p:spPr bwMode="auto">
          <a:xfrm>
            <a:off x="1558926" y="1604963"/>
            <a:ext cx="8804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现象：火焰明亮，并伴有浓烟。火焰温度</a:t>
            </a:r>
            <a:r>
              <a:rPr kumimoji="1" lang="en-US" altLang="zh-CN" sz="32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3000</a:t>
            </a:r>
            <a:r>
              <a:rPr kumimoji="1" lang="en-US" altLang="zh-CN" sz="3200" b="1">
                <a:solidFill>
                  <a:srgbClr val="FF3300"/>
                </a:solidFill>
                <a:latin typeface="MS Mincho" panose="02020609040205080304" pitchFamily="49" charset="-128"/>
                <a:ea typeface="MS Mincho" panose="02020609040205080304" pitchFamily="49" charset="-128"/>
              </a:rPr>
              <a:t>℃</a:t>
            </a:r>
            <a:endParaRPr kumimoji="1" lang="zh-CN" altLang="en-US" sz="3200" b="1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14345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463" y="2603501"/>
            <a:ext cx="5738812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794" y="5729289"/>
            <a:ext cx="8281988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8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/>
      <p:bldP spid="64518" grpId="0"/>
      <p:bldP spid="64519" grpId="0"/>
      <p:bldP spid="645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8" name="Rectangle 14"/>
          <p:cNvSpPr>
            <a:spLocks noChangeArrowheads="1"/>
          </p:cNvSpPr>
          <p:nvPr/>
        </p:nvSpPr>
        <p:spPr bwMode="auto">
          <a:xfrm>
            <a:off x="7709694" y="2694562"/>
            <a:ext cx="34353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溶液紫色逐渐褪去</a:t>
            </a:r>
          </a:p>
        </p:txBody>
      </p:sp>
      <p:sp>
        <p:nvSpPr>
          <p:cNvPr id="67599" name="Rectangle 15"/>
          <p:cNvSpPr>
            <a:spLocks noChangeArrowheads="1"/>
          </p:cNvSpPr>
          <p:nvPr/>
        </p:nvSpPr>
        <p:spPr bwMode="auto">
          <a:xfrm>
            <a:off x="1992314" y="2097088"/>
            <a:ext cx="86756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KMnO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 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r>
              <a:rPr kumimoji="1" lang="en-US" altLang="zh-CN" sz="2400" b="1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 C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→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MnSO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 K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SO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+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CO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↑+ </a:t>
            </a:r>
            <a:r>
              <a:rPr kumimoji="1" lang="en-US" altLang="zh-CN" sz="2400" b="1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r>
              <a:rPr kumimoji="1" lang="en-US" altLang="zh-CN" sz="2400" b="1">
                <a:latin typeface="Times New Roman" panose="02020603050405020304" pitchFamily="18" charset="0"/>
              </a:rPr>
              <a:t>H</a:t>
            </a:r>
            <a:r>
              <a:rPr kumimoji="1" lang="en-US" altLang="zh-CN" sz="2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2400" b="1"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67600" name="Rectangle 16"/>
          <p:cNvSpPr>
            <a:spLocks noChangeArrowheads="1"/>
          </p:cNvSpPr>
          <p:nvPr/>
        </p:nvSpPr>
        <p:spPr bwMode="auto">
          <a:xfrm>
            <a:off x="1369481" y="1082320"/>
            <a:ext cx="71352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）乙炔能使酸性</a:t>
            </a:r>
            <a:r>
              <a:rPr kumimoji="1" lang="en-US" altLang="zh-CN" sz="3200" b="1">
                <a:latin typeface="Times New Roman" panose="02020603050405020304" pitchFamily="18" charset="0"/>
              </a:rPr>
              <a:t>KMnO</a:t>
            </a:r>
            <a:r>
              <a:rPr kumimoji="1" lang="en-US" altLang="zh-CN" sz="3200" b="1" baseline="-30000">
                <a:latin typeface="Times New Roman" panose="02020603050405020304" pitchFamily="18" charset="0"/>
              </a:rPr>
              <a:t>4</a:t>
            </a:r>
            <a:r>
              <a:rPr kumimoji="1" lang="zh-CN" altLang="en-US" sz="3200" b="1">
                <a:latin typeface="Times New Roman" panose="02020603050405020304" pitchFamily="18" charset="0"/>
              </a:rPr>
              <a:t>溶液</a:t>
            </a:r>
            <a:r>
              <a:rPr kumimoji="1" lang="zh-CN" altLang="en-US" sz="3200" b="1">
                <a:solidFill>
                  <a:srgbClr val="990033"/>
                </a:solidFill>
                <a:latin typeface="Times New Roman" panose="02020603050405020304" pitchFamily="18" charset="0"/>
              </a:rPr>
              <a:t>褪色</a:t>
            </a:r>
            <a:r>
              <a:rPr kumimoji="1" lang="zh-CN" altLang="en-US" sz="3200" b="1">
                <a:latin typeface="Times New Roman" panose="02020603050405020304" pitchFamily="18" charset="0"/>
              </a:rPr>
              <a:t>。</a:t>
            </a:r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0" y="-9306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968752" y="130968"/>
            <a:ext cx="255230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3200" b="1" smtClean="0">
                <a:latin typeface="Times New Roman" panose="02020603050405020304" pitchFamily="18" charset="0"/>
              </a:rPr>
              <a:t>1 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氧</a:t>
            </a:r>
            <a:r>
              <a:rPr kumimoji="1" lang="zh-CN" altLang="en-US" sz="3200" b="1">
                <a:latin typeface="Times New Roman" panose="02020603050405020304" pitchFamily="18" charset="0"/>
              </a:rPr>
              <a:t>化反应：</a:t>
            </a:r>
          </a:p>
        </p:txBody>
      </p:sp>
    </p:spTree>
    <p:extLst>
      <p:ext uri="{BB962C8B-B14F-4D97-AF65-F5344CB8AC3E}">
        <p14:creationId xmlns:p14="http://schemas.microsoft.com/office/powerpoint/2010/main" val="1790689593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8" grpId="0"/>
      <p:bldP spid="67599" grpId="0"/>
      <p:bldP spid="67600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446212" y="614363"/>
            <a:ext cx="3506788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0" bIns="45720" rtlCol="0" anchor="ctr">
            <a:normAutofit/>
          </a:bodyPr>
          <a:lstStyle/>
          <a:p>
            <a:pPr eaLnBrk="1" hangingPunct="1"/>
            <a:r>
              <a:rPr lang="zh-CN" altLang="en-US" sz="2900" b="1">
                <a:solidFill>
                  <a:srgbClr val="FF00FF"/>
                </a:solidFill>
                <a:ea typeface="宋体" panose="02010600030101010101" pitchFamily="2" charset="-122"/>
              </a:rPr>
              <a:t> </a:t>
            </a:r>
            <a:r>
              <a:rPr kumimoji="1" lang="en-US" altLang="zh-CN" sz="2900" b="1">
                <a:solidFill>
                  <a:srgbClr val="FF3300"/>
                </a:solidFill>
                <a:ea typeface="宋体" panose="02010600030101010101" pitchFamily="2" charset="-122"/>
              </a:rPr>
              <a:t>a </a:t>
            </a:r>
            <a:r>
              <a:rPr kumimoji="1" lang="zh-CN" altLang="en-US" sz="2900" b="1">
                <a:solidFill>
                  <a:srgbClr val="FF3300"/>
                </a:solidFill>
                <a:ea typeface="宋体" panose="02010600030101010101" pitchFamily="2" charset="-122"/>
              </a:rPr>
              <a:t>、与溴的</a:t>
            </a:r>
            <a:r>
              <a:rPr lang="zh-CN" altLang="en-US" sz="2900" b="1">
                <a:solidFill>
                  <a:srgbClr val="FF00FF"/>
                </a:solidFill>
                <a:ea typeface="宋体" panose="02010600030101010101" pitchFamily="2" charset="-122"/>
              </a:rPr>
              <a:t>加成反应</a:t>
            </a:r>
          </a:p>
        </p:txBody>
      </p:sp>
      <p:sp>
        <p:nvSpPr>
          <p:cNvPr id="176157" name="Text Box 29"/>
          <p:cNvSpPr txBox="1">
            <a:spLocks noChangeArrowheads="1"/>
          </p:cNvSpPr>
          <p:nvPr/>
        </p:nvSpPr>
        <p:spPr bwMode="auto">
          <a:xfrm>
            <a:off x="7696200" y="3139700"/>
            <a:ext cx="2409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9900FF"/>
                </a:solidFill>
                <a:latin typeface="Times New Roman" panose="02020603050405020304" pitchFamily="18" charset="0"/>
              </a:rPr>
              <a:t>1, 2—</a:t>
            </a:r>
            <a:r>
              <a:rPr kumimoji="1" lang="zh-CN" altLang="en-US" sz="2800" b="1">
                <a:solidFill>
                  <a:srgbClr val="9900FF"/>
                </a:solidFill>
                <a:latin typeface="Times New Roman" panose="02020603050405020304" pitchFamily="18" charset="0"/>
              </a:rPr>
              <a:t>二溴乙烯</a:t>
            </a:r>
            <a:endParaRPr kumimoji="1" lang="zh-CN" altLang="en-US" sz="24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6158" name="Text Box 30"/>
          <p:cNvSpPr txBox="1">
            <a:spLocks noChangeArrowheads="1"/>
          </p:cNvSpPr>
          <p:nvPr/>
        </p:nvSpPr>
        <p:spPr bwMode="auto">
          <a:xfrm>
            <a:off x="6985000" y="4116437"/>
            <a:ext cx="31210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en-US" altLang="zh-CN" sz="2800" b="1">
                <a:solidFill>
                  <a:srgbClr val="9900FF"/>
                </a:solidFill>
                <a:latin typeface="Times New Roman" panose="02020603050405020304" pitchFamily="18" charset="0"/>
              </a:rPr>
              <a:t>1, 1, 2, 2—</a:t>
            </a:r>
            <a:r>
              <a:rPr kumimoji="1" lang="zh-CN" altLang="en-US" sz="2800" b="1">
                <a:solidFill>
                  <a:srgbClr val="9900FF"/>
                </a:solidFill>
                <a:latin typeface="Times New Roman" panose="02020603050405020304" pitchFamily="18" charset="0"/>
              </a:rPr>
              <a:t>四溴乙烷</a:t>
            </a:r>
            <a:endParaRPr kumimoji="1" lang="zh-CN" altLang="en-US" sz="2400" b="1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6160" name="Text Box 32"/>
          <p:cNvSpPr txBox="1">
            <a:spLocks noChangeArrowheads="1"/>
          </p:cNvSpPr>
          <p:nvPr/>
        </p:nvSpPr>
        <p:spPr bwMode="auto">
          <a:xfrm>
            <a:off x="5051425" y="728663"/>
            <a:ext cx="53276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99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Ins="0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kumimoji="1" lang="zh-CN" altLang="en-US" sz="2800" b="1">
                <a:solidFill>
                  <a:srgbClr val="660066"/>
                </a:solidFill>
                <a:latin typeface="Times New Roman" panose="02020603050405020304" pitchFamily="18" charset="0"/>
              </a:rPr>
              <a:t>乙炔可使溴的四氯化碳溶液褪色</a:t>
            </a: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4953000" y="59931"/>
            <a:ext cx="2743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加成反应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304800" y="-22223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638" y="1819955"/>
            <a:ext cx="5677371" cy="99150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6826" y="1608087"/>
            <a:ext cx="1345975" cy="123048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0522" y="1701785"/>
            <a:ext cx="1411141" cy="128679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7198" y="2921593"/>
            <a:ext cx="4135712" cy="301347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79606" y="3025757"/>
            <a:ext cx="2430916" cy="230292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33641" y="4803701"/>
            <a:ext cx="6517008" cy="185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6535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57" grpId="0" autoUpdateAnimBg="0"/>
      <p:bldP spid="176158" grpId="0" autoUpdateAnimBg="0"/>
      <p:bldP spid="176160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 txBox="1">
            <a:spLocks noChangeArrowheads="1"/>
          </p:cNvSpPr>
          <p:nvPr/>
        </p:nvSpPr>
        <p:spPr bwMode="auto">
          <a:xfrm>
            <a:off x="154078" y="649290"/>
            <a:ext cx="5564098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00" b="1" smtClean="0">
                <a:solidFill>
                  <a:srgbClr val="FF00FF"/>
                </a:solidFill>
                <a:ea typeface="宋体" panose="02010600030101010101" pitchFamily="2" charset="-122"/>
              </a:rPr>
              <a:t>b</a:t>
            </a:r>
            <a:r>
              <a:rPr kumimoji="1" lang="zh-CN" altLang="en-US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、与氢气在</a:t>
            </a:r>
            <a:r>
              <a:rPr kumimoji="1" lang="en-US" altLang="zh-CN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Ni</a:t>
            </a:r>
            <a:r>
              <a:rPr kumimoji="1" lang="zh-CN" altLang="en-US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催化下的</a:t>
            </a:r>
            <a:r>
              <a:rPr lang="zh-CN" altLang="en-US" sz="2900" b="1" smtClean="0">
                <a:solidFill>
                  <a:srgbClr val="FF00FF"/>
                </a:solidFill>
                <a:ea typeface="宋体" panose="02010600030101010101" pitchFamily="2" charset="-122"/>
              </a:rPr>
              <a:t>加成反应</a:t>
            </a:r>
            <a:endParaRPr lang="zh-CN" altLang="en-US" sz="2900" b="1">
              <a:solidFill>
                <a:srgbClr val="FF00FF"/>
              </a:solidFill>
              <a:ea typeface="宋体" panose="02010600030101010101" pitchFamily="2" charset="-122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4953000" y="59931"/>
            <a:ext cx="2743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加成反应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304800" y="-22223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8925" y="3078818"/>
            <a:ext cx="7642789" cy="116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595397"/>
      </p:ext>
    </p:extLst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1261268" y="3129008"/>
            <a:ext cx="7383463" cy="685800"/>
            <a:chOff x="288" y="2928"/>
            <a:chExt cx="4651" cy="432"/>
          </a:xfrm>
        </p:grpSpPr>
        <p:sp>
          <p:nvSpPr>
            <p:cNvPr id="4" name="Line 5"/>
            <p:cNvSpPr>
              <a:spLocks noChangeShapeType="1"/>
            </p:cNvSpPr>
            <p:nvPr/>
          </p:nvSpPr>
          <p:spPr bwMode="auto">
            <a:xfrm>
              <a:off x="2016" y="3168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288" y="2928"/>
              <a:ext cx="4651" cy="432"/>
              <a:chOff x="288" y="2928"/>
              <a:chExt cx="4651" cy="432"/>
            </a:xfrm>
          </p:grpSpPr>
          <p:sp>
            <p:nvSpPr>
              <p:cNvPr id="6" name="Rectangle 7"/>
              <p:cNvSpPr>
                <a:spLocks noChangeArrowheads="1"/>
              </p:cNvSpPr>
              <p:nvPr/>
            </p:nvSpPr>
            <p:spPr bwMode="auto">
              <a:xfrm>
                <a:off x="2064" y="2928"/>
                <a:ext cx="26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b="1"/>
                  <a:t>△</a:t>
                </a:r>
              </a:p>
            </p:txBody>
          </p:sp>
          <p:sp>
            <p:nvSpPr>
              <p:cNvPr id="7" name="Rectangle 8"/>
              <p:cNvSpPr>
                <a:spLocks noChangeArrowheads="1"/>
              </p:cNvSpPr>
              <p:nvPr/>
            </p:nvSpPr>
            <p:spPr bwMode="auto">
              <a:xfrm>
                <a:off x="288" y="2995"/>
                <a:ext cx="4651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kumimoji="1" lang="en-US" altLang="zh-CN" sz="3200" b="1">
                    <a:latin typeface="Times New Roman" panose="02020603050405020304" pitchFamily="18" charset="0"/>
                  </a:rPr>
                  <a:t>CH≡CH+H</a:t>
                </a:r>
                <a:r>
                  <a:rPr kumimoji="1" lang="en-US" altLang="zh-CN" sz="3200" b="1" baseline="-3000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O</a:t>
                </a:r>
                <a:r>
                  <a:rPr kumimoji="1" lang="en-US" altLang="zh-CN" sz="3200" b="1" baseline="30000">
                    <a:latin typeface="Times New Roman" panose="02020603050405020304" pitchFamily="18" charset="0"/>
                  </a:rPr>
                  <a:t>    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      CH</a:t>
                </a:r>
                <a:r>
                  <a:rPr kumimoji="1" lang="en-US" altLang="zh-CN" sz="3200" b="1" baseline="-30000">
                    <a:latin typeface="Times New Roman" panose="02020603050405020304" pitchFamily="18" charset="0"/>
                  </a:rPr>
                  <a:t>3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CHO</a:t>
                </a:r>
                <a:r>
                  <a:rPr kumimoji="1" lang="zh-CN" altLang="en-US" sz="3200" b="1">
                    <a:latin typeface="Times New Roman" panose="02020603050405020304" pitchFamily="18" charset="0"/>
                  </a:rPr>
                  <a:t>（制乙醛）</a:t>
                </a:r>
              </a:p>
            </p:txBody>
          </p:sp>
        </p:grpSp>
      </p:grpSp>
      <p:grpSp>
        <p:nvGrpSpPr>
          <p:cNvPr id="8" name="Group 9"/>
          <p:cNvGrpSpPr>
            <a:grpSpLocks/>
          </p:cNvGrpSpPr>
          <p:nvPr/>
        </p:nvGrpSpPr>
        <p:grpSpPr bwMode="auto">
          <a:xfrm>
            <a:off x="1306514" y="2108246"/>
            <a:ext cx="8059738" cy="808037"/>
            <a:chOff x="302" y="2362"/>
            <a:chExt cx="5077" cy="509"/>
          </a:xfrm>
        </p:grpSpPr>
        <p:sp>
          <p:nvSpPr>
            <p:cNvPr id="9" name="Line 10"/>
            <p:cNvSpPr>
              <a:spLocks noChangeShapeType="1"/>
            </p:cNvSpPr>
            <p:nvPr/>
          </p:nvSpPr>
          <p:spPr bwMode="auto">
            <a:xfrm>
              <a:off x="1968" y="2640"/>
              <a:ext cx="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0" name="Group 11"/>
            <p:cNvGrpSpPr>
              <a:grpSpLocks/>
            </p:cNvGrpSpPr>
            <p:nvPr/>
          </p:nvGrpSpPr>
          <p:grpSpPr bwMode="auto">
            <a:xfrm>
              <a:off x="302" y="2362"/>
              <a:ext cx="5077" cy="509"/>
              <a:chOff x="253" y="2026"/>
              <a:chExt cx="5077" cy="509"/>
            </a:xfrm>
          </p:grpSpPr>
          <p:sp>
            <p:nvSpPr>
              <p:cNvPr id="11" name="Rectangle 12"/>
              <p:cNvSpPr>
                <a:spLocks noChangeArrowheads="1"/>
              </p:cNvSpPr>
              <p:nvPr/>
            </p:nvSpPr>
            <p:spPr bwMode="auto">
              <a:xfrm>
                <a:off x="2016" y="2304"/>
                <a:ext cx="261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1800" b="1"/>
                  <a:t>△</a:t>
                </a:r>
              </a:p>
            </p:txBody>
          </p:sp>
          <p:sp>
            <p:nvSpPr>
              <p:cNvPr id="12" name="Rectangle 13"/>
              <p:cNvSpPr>
                <a:spLocks noChangeArrowheads="1"/>
              </p:cNvSpPr>
              <p:nvPr/>
            </p:nvSpPr>
            <p:spPr bwMode="auto">
              <a:xfrm>
                <a:off x="253" y="2026"/>
                <a:ext cx="5077" cy="3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kumimoji="1" lang="en-US" altLang="zh-CN" sz="3200" b="1">
                    <a:latin typeface="Times New Roman" panose="02020603050405020304" pitchFamily="18" charset="0"/>
                  </a:rPr>
                  <a:t>CH≡CH+HCl</a:t>
                </a:r>
                <a:r>
                  <a:rPr kumimoji="1" lang="zh-CN" altLang="en-US" sz="3200" b="1" baseline="30000">
                    <a:latin typeface="Times New Roman" panose="02020603050405020304" pitchFamily="18" charset="0"/>
                  </a:rPr>
                  <a:t>催化剂 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CH</a:t>
                </a:r>
                <a:r>
                  <a:rPr kumimoji="1" lang="en-US" altLang="zh-CN" sz="3200" b="1" baseline="-30000">
                    <a:latin typeface="Times New Roman" panose="02020603050405020304" pitchFamily="18" charset="0"/>
                  </a:rPr>
                  <a:t>2</a:t>
                </a:r>
                <a:r>
                  <a:rPr kumimoji="1" lang="en-US" altLang="zh-CN" sz="3200" b="1">
                    <a:latin typeface="Times New Roman" panose="02020603050405020304" pitchFamily="18" charset="0"/>
                  </a:rPr>
                  <a:t>=CHCl</a:t>
                </a:r>
                <a:r>
                  <a:rPr kumimoji="1" lang="zh-CN" altLang="en-US" sz="3200" b="1">
                    <a:latin typeface="Times New Roman" panose="02020603050405020304" pitchFamily="18" charset="0"/>
                  </a:rPr>
                  <a:t>（制氯乙烯）</a:t>
                </a:r>
              </a:p>
            </p:txBody>
          </p:sp>
        </p:grpSp>
      </p:grp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154078" y="649290"/>
            <a:ext cx="5564098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900" b="1" smtClean="0">
                <a:solidFill>
                  <a:srgbClr val="FF00FF"/>
                </a:solidFill>
                <a:ea typeface="宋体" panose="02010600030101010101" pitchFamily="2" charset="-122"/>
              </a:rPr>
              <a:t>c</a:t>
            </a:r>
            <a:r>
              <a:rPr kumimoji="1" lang="zh-CN" altLang="en-US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、与</a:t>
            </a:r>
            <a:r>
              <a:rPr kumimoji="1" lang="en-US" altLang="zh-CN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HX</a:t>
            </a:r>
            <a:r>
              <a:rPr kumimoji="1" lang="zh-CN" altLang="en-US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、</a:t>
            </a:r>
            <a:r>
              <a:rPr kumimoji="1" lang="en-US" altLang="zh-CN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H</a:t>
            </a:r>
            <a:r>
              <a:rPr kumimoji="1" lang="en-US" altLang="zh-CN" sz="2900" b="1" baseline="-25000" smtClean="0">
                <a:solidFill>
                  <a:srgbClr val="FF3300"/>
                </a:solidFill>
                <a:ea typeface="宋体" panose="02010600030101010101" pitchFamily="2" charset="-122"/>
              </a:rPr>
              <a:t>2</a:t>
            </a:r>
            <a:r>
              <a:rPr kumimoji="1" lang="en-US" altLang="zh-CN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O</a:t>
            </a:r>
            <a:r>
              <a:rPr kumimoji="1" lang="zh-CN" altLang="en-US" sz="2900" b="1" smtClean="0">
                <a:solidFill>
                  <a:srgbClr val="FF3300"/>
                </a:solidFill>
              </a:rPr>
              <a:t>、</a:t>
            </a:r>
            <a:r>
              <a:rPr kumimoji="1" lang="en-US" altLang="zh-CN" sz="2900" b="1" smtClean="0">
                <a:solidFill>
                  <a:srgbClr val="FF3300"/>
                </a:solidFill>
              </a:rPr>
              <a:t>HCN</a:t>
            </a:r>
            <a:r>
              <a:rPr kumimoji="1" lang="zh-CN" altLang="en-US" sz="2900" b="1" smtClean="0">
                <a:solidFill>
                  <a:srgbClr val="FF3300"/>
                </a:solidFill>
                <a:ea typeface="宋体" panose="02010600030101010101" pitchFamily="2" charset="-122"/>
              </a:rPr>
              <a:t>的</a:t>
            </a:r>
            <a:r>
              <a:rPr lang="zh-CN" altLang="en-US" sz="2900" b="1" smtClean="0">
                <a:solidFill>
                  <a:srgbClr val="FF00FF"/>
                </a:solidFill>
                <a:ea typeface="宋体" panose="02010600030101010101" pitchFamily="2" charset="-122"/>
              </a:rPr>
              <a:t>加成反应</a:t>
            </a:r>
            <a:endParaRPr lang="zh-CN" altLang="en-US" sz="2900" b="1">
              <a:solidFill>
                <a:srgbClr val="FF00FF"/>
              </a:solidFill>
              <a:ea typeface="宋体" panose="02010600030101010101" pitchFamily="2" charset="-122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953000" y="59931"/>
            <a:ext cx="2743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加成反应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304800" y="-22223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sp>
        <p:nvSpPr>
          <p:cNvPr id="16" name="矩形 15"/>
          <p:cNvSpPr/>
          <p:nvPr/>
        </p:nvSpPr>
        <p:spPr>
          <a:xfrm>
            <a:off x="154078" y="1302808"/>
            <a:ext cx="104438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已知，羟基直接连在碳碳双键上不稳定，将转化为羰基。</a:t>
            </a:r>
            <a:endParaRPr lang="zh-CN" altLang="en-US" sz="32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6514" y="4409755"/>
            <a:ext cx="7031848" cy="125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591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27721" y="866329"/>
            <a:ext cx="2959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4D-A</a:t>
            </a:r>
            <a:r>
              <a:rPr lang="zh-CN" altLang="en-US" sz="5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 action="ppaction://hlinkfile"/>
              </a:rPr>
              <a:t>反应</a:t>
            </a:r>
            <a:endParaRPr lang="zh-CN" altLang="en-US" sz="5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7096" y="91280"/>
            <a:ext cx="4887167" cy="1550099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68966" y="91280"/>
            <a:ext cx="27432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smtClean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加成反应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732" y="1985271"/>
            <a:ext cx="3894226" cy="1453467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979" y="3634350"/>
            <a:ext cx="3567732" cy="1350452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759" y="5312795"/>
            <a:ext cx="4072337" cy="142723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1772" y="3634350"/>
            <a:ext cx="2259964" cy="12442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7983047" y="4984802"/>
            <a:ext cx="32624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由什么原料反应得来？</a:t>
            </a:r>
            <a:endParaRPr lang="zh-CN" altLang="en-US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7645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953000" y="59931"/>
            <a:ext cx="27432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en-US" altLang="zh-CN" sz="3200" b="1" smtClean="0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 smtClean="0">
                <a:latin typeface="Times New Roman" panose="02020603050405020304" pitchFamily="18" charset="0"/>
              </a:rPr>
              <a:t> 加聚反应</a:t>
            </a:r>
            <a:endParaRPr kumimoji="1"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04800" y="-22223"/>
            <a:ext cx="4648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乙炔的化学性质：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077913" y="933705"/>
            <a:ext cx="6400800" cy="762000"/>
            <a:chOff x="816" y="912"/>
            <a:chExt cx="4032" cy="480"/>
          </a:xfrm>
        </p:grpSpPr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816" y="970"/>
              <a:ext cx="40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anose="02020603050405020304" pitchFamily="18" charset="0"/>
                </a:rPr>
                <a:t>nCH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=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endParaRPr kumimoji="1" lang="en-US" altLang="zh-CN" sz="1600" b="1" baseline="-25000">
                <a:latin typeface="Times New Roman" panose="02020603050405020304" pitchFamily="18" charset="0"/>
              </a:endParaRPr>
            </a:p>
          </p:txBody>
        </p:sp>
        <p:sp>
          <p:nvSpPr>
            <p:cNvPr id="6" name="Line 5"/>
            <p:cNvSpPr>
              <a:spLocks noChangeShapeType="1"/>
            </p:cNvSpPr>
            <p:nvPr/>
          </p:nvSpPr>
          <p:spPr bwMode="auto">
            <a:xfrm>
              <a:off x="2160" y="1152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2160" y="912"/>
              <a:ext cx="624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zh-CN" altLang="en-US" sz="2000" b="1">
                  <a:latin typeface="Times New Roman" panose="02020603050405020304" pitchFamily="18" charset="0"/>
                </a:rPr>
                <a:t>催化剂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264" y="960"/>
              <a:ext cx="127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  <a:r>
                <a:rPr kumimoji="1" lang="en-US" altLang="zh-CN" sz="2800">
                  <a:latin typeface="Times New Roman" panose="02020603050405020304" pitchFamily="18" charset="0"/>
                </a:rPr>
                <a:t>      </a:t>
              </a:r>
              <a:r>
                <a:rPr kumimoji="1" lang="en-US" altLang="zh-CN" sz="2800" b="1">
                  <a:latin typeface="Times New Roman" panose="02020603050405020304" pitchFamily="18" charset="0"/>
                </a:rPr>
                <a:t>CH</a:t>
              </a:r>
              <a:r>
                <a:rPr kumimoji="1" lang="en-US" altLang="zh-CN" sz="2800" b="1" baseline="-25000">
                  <a:latin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9" name="Line 8"/>
            <p:cNvSpPr>
              <a:spLocks noChangeShapeType="1"/>
            </p:cNvSpPr>
            <p:nvPr/>
          </p:nvSpPr>
          <p:spPr bwMode="auto">
            <a:xfrm>
              <a:off x="3744" y="115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3168" y="960"/>
              <a:ext cx="28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latin typeface="Times New Roman" panose="02020603050405020304" pitchFamily="18" charset="0"/>
                </a:rPr>
                <a:t>[</a:t>
              </a:r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4464" y="960"/>
              <a:ext cx="19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kumimoji="1" lang="en-US" altLang="zh-CN" sz="2800">
                  <a:latin typeface="Times New Roman" panose="02020603050405020304" pitchFamily="18" charset="0"/>
                </a:rPr>
                <a:t>]</a:t>
              </a:r>
            </a:p>
          </p:txBody>
        </p:sp>
        <p:sp>
          <p:nvSpPr>
            <p:cNvPr id="12" name="Line 11"/>
            <p:cNvSpPr>
              <a:spLocks noChangeShapeType="1"/>
            </p:cNvSpPr>
            <p:nvPr/>
          </p:nvSpPr>
          <p:spPr bwMode="auto">
            <a:xfrm>
              <a:off x="3024" y="115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12"/>
            <p:cNvSpPr>
              <a:spLocks noChangeShapeType="1"/>
            </p:cNvSpPr>
            <p:nvPr/>
          </p:nvSpPr>
          <p:spPr bwMode="auto">
            <a:xfrm>
              <a:off x="4464" y="1152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560" y="1104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kumimoji="1" lang="en-US" altLang="zh-CN" sz="2400">
                  <a:latin typeface="Times New Roman" panose="02020603050405020304" pitchFamily="18" charset="0"/>
                </a:rPr>
                <a:t>n</a:t>
              </a:r>
            </a:p>
          </p:txBody>
        </p:sp>
      </p:grp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227042" y="2808425"/>
            <a:ext cx="14414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anose="02020603050405020304" pitchFamily="18" charset="0"/>
              </a:rPr>
              <a:t>单体</a:t>
            </a: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5373101" y="2694724"/>
            <a:ext cx="144145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800" b="1">
                <a:latin typeface="Times New Roman" panose="02020603050405020304" pitchFamily="18" charset="0"/>
              </a:rPr>
              <a:t>链节</a:t>
            </a:r>
          </a:p>
        </p:txBody>
      </p:sp>
      <p:sp>
        <p:nvSpPr>
          <p:cNvPr id="17" name="Line 6"/>
          <p:cNvSpPr>
            <a:spLocks noChangeShapeType="1"/>
          </p:cNvSpPr>
          <p:nvPr/>
        </p:nvSpPr>
        <p:spPr bwMode="auto">
          <a:xfrm>
            <a:off x="1014016" y="1601731"/>
            <a:ext cx="1728787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8" name="Line 7"/>
          <p:cNvSpPr>
            <a:spLocks noChangeShapeType="1"/>
          </p:cNvSpPr>
          <p:nvPr/>
        </p:nvSpPr>
        <p:spPr bwMode="auto">
          <a:xfrm>
            <a:off x="5090319" y="1618061"/>
            <a:ext cx="1728788" cy="0"/>
          </a:xfrm>
          <a:prstGeom prst="line">
            <a:avLst/>
          </a:prstGeom>
          <a:noFill/>
          <a:ln w="57150" cap="sq">
            <a:solidFill>
              <a:srgbClr val="FF0000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7046120" y="1317952"/>
            <a:ext cx="431800" cy="495300"/>
          </a:xfrm>
          <a:prstGeom prst="rect">
            <a:avLst/>
          </a:prstGeom>
          <a:noFill/>
          <a:ln w="38100" cap="sq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7173913" y="1795958"/>
            <a:ext cx="288925" cy="647700"/>
          </a:xfrm>
          <a:prstGeom prst="downArrow">
            <a:avLst>
              <a:gd name="adj1" fmla="val 50000"/>
              <a:gd name="adj2" fmla="val 56044"/>
            </a:avLst>
          </a:prstGeom>
          <a:noFill/>
          <a:ln w="38100" cap="sq">
            <a:solidFill>
              <a:schemeClr val="hlink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6869113" y="2350431"/>
            <a:ext cx="827087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FFFF00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600" b="1">
                <a:latin typeface="Times New Roman" panose="02020603050405020304" pitchFamily="18" charset="0"/>
              </a:rPr>
              <a:t>聚合度</a:t>
            </a:r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>
            <a:off x="1626790" y="1765147"/>
            <a:ext cx="503238" cy="1152525"/>
          </a:xfrm>
          <a:prstGeom prst="downArrow">
            <a:avLst>
              <a:gd name="adj1" fmla="val 50000"/>
              <a:gd name="adj2" fmla="val 57255"/>
            </a:avLst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3" name="AutoShape 12"/>
          <p:cNvSpPr>
            <a:spLocks noChangeArrowheads="1"/>
          </p:cNvSpPr>
          <p:nvPr/>
        </p:nvSpPr>
        <p:spPr bwMode="auto">
          <a:xfrm>
            <a:off x="5775373" y="1683210"/>
            <a:ext cx="504825" cy="1081087"/>
          </a:xfrm>
          <a:prstGeom prst="downArrow">
            <a:avLst>
              <a:gd name="adj1" fmla="val 50000"/>
              <a:gd name="adj2" fmla="val 53538"/>
            </a:avLst>
          </a:prstGeom>
          <a:noFill/>
          <a:ln w="38100" cap="sq">
            <a:solidFill>
              <a:srgbClr val="FF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94" y="4150131"/>
            <a:ext cx="5443979" cy="890335"/>
          </a:xfrm>
          <a:prstGeom prst="rect">
            <a:avLst/>
          </a:prstGeom>
        </p:spPr>
      </p:pic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4278313" y="4115737"/>
            <a:ext cx="990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2000" b="1">
                <a:latin typeface="Times New Roman" panose="02020603050405020304" pitchFamily="18" charset="0"/>
              </a:rPr>
              <a:t>催化剂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1736" y="4212518"/>
            <a:ext cx="2982203" cy="889327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37818" y="5125624"/>
            <a:ext cx="890500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鉴别聚乙烯和聚乙炔？限选试剂：酸性高锰酸钾、溴的四氯化碳溶液、氧气</a:t>
            </a:r>
            <a:endParaRPr lang="zh-CN" alt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016" y="5628396"/>
            <a:ext cx="3923978" cy="116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71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5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744357"/>
              </p:ext>
            </p:extLst>
          </p:nvPr>
        </p:nvGraphicFramePr>
        <p:xfrm>
          <a:off x="229324" y="327777"/>
          <a:ext cx="11592560" cy="6047267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470687"/>
                <a:gridCol w="3166337"/>
                <a:gridCol w="2318512"/>
                <a:gridCol w="2318512"/>
                <a:gridCol w="2318512"/>
              </a:tblGrid>
              <a:tr h="574801">
                <a:tc gridSpan="2">
                  <a:txBody>
                    <a:bodyPr/>
                    <a:lstStyle/>
                    <a:p>
                      <a:r>
                        <a:rPr lang="zh-CN" altLang="en-US" smtClean="0">
                          <a:solidFill>
                            <a:srgbClr val="FF0000"/>
                          </a:solidFill>
                        </a:rPr>
                        <a:t>三大脂肪烃比较</a:t>
                      </a:r>
                      <a:endParaRPr lang="zh-CN" altLang="en-US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mtClean="0"/>
                        <a:t>烷烃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mtClean="0"/>
                        <a:t>烯烃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mtClean="0"/>
                        <a:t>炔烃</a:t>
                      </a:r>
                      <a:endParaRPr lang="zh-CN" altLang="en-US"/>
                    </a:p>
                  </a:txBody>
                  <a:tcPr/>
                </a:tc>
              </a:tr>
              <a:tr h="574801">
                <a:tc gridSpan="2">
                  <a:txBody>
                    <a:bodyPr/>
                    <a:lstStyle/>
                    <a:p>
                      <a:r>
                        <a:rPr lang="zh-CN" altLang="en-US" sz="2400" smtClean="0"/>
                        <a:t>通式</a:t>
                      </a:r>
                      <a:endParaRPr lang="zh-CN" altLang="en-US" sz="2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4801">
                <a:tc gridSpan="2">
                  <a:txBody>
                    <a:bodyPr/>
                    <a:lstStyle/>
                    <a:p>
                      <a:r>
                        <a:rPr lang="zh-CN" altLang="en-US" sz="2400" smtClean="0"/>
                        <a:t>最简单的成员</a:t>
                      </a:r>
                      <a:endParaRPr lang="zh-CN" altLang="en-US" sz="2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4801">
                <a:tc gridSpan="2">
                  <a:txBody>
                    <a:bodyPr/>
                    <a:lstStyle/>
                    <a:p>
                      <a:r>
                        <a:rPr lang="zh-CN" altLang="en-US" sz="2400" smtClean="0"/>
                        <a:t>结构特点（键和饱和情况）</a:t>
                      </a:r>
                      <a:endParaRPr lang="zh-CN" altLang="en-US" sz="2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4801">
                <a:tc rowSpan="5">
                  <a:txBody>
                    <a:bodyPr/>
                    <a:lstStyle/>
                    <a:p>
                      <a:r>
                        <a:rPr lang="zh-CN" altLang="en-US" sz="2400" smtClean="0"/>
                        <a:t>化学性质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smtClean="0"/>
                        <a:t>取代反应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480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smtClean="0"/>
                        <a:t>加成反应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99212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smtClean="0"/>
                        <a:t>氧化反应（氧气）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03153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smtClean="0"/>
                        <a:t>氧化</a:t>
                      </a:r>
                      <a:r>
                        <a:rPr lang="zh-CN" altLang="en-US" sz="2400" smtClean="0"/>
                        <a:t>反应</a:t>
                      </a:r>
                      <a:endParaRPr lang="en-US" altLang="zh-CN" sz="2400" smtClean="0"/>
                    </a:p>
                    <a:p>
                      <a:r>
                        <a:rPr lang="zh-CN" altLang="en-US" sz="2400" smtClean="0"/>
                        <a:t>（</a:t>
                      </a:r>
                      <a:r>
                        <a:rPr lang="zh-CN" altLang="en-US" sz="2400" smtClean="0"/>
                        <a:t>酸性高锰酸钾溶液）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74801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smtClean="0"/>
                        <a:t>加聚反应</a:t>
                      </a:r>
                      <a:endParaRPr lang="zh-CN" alt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191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</TotalTime>
  <Words>279</Words>
  <Application>Microsoft Office PowerPoint</Application>
  <PresentationFormat>宽屏</PresentationFormat>
  <Paragraphs>66</Paragraphs>
  <Slides>9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9" baseType="lpstr">
      <vt:lpstr>MS Mincho</vt:lpstr>
      <vt:lpstr>黑体</vt:lpstr>
      <vt:lpstr>华文行楷</vt:lpstr>
      <vt:lpstr>隶书</vt:lpstr>
      <vt:lpstr>宋体</vt:lpstr>
      <vt:lpstr>Arial</vt:lpstr>
      <vt:lpstr>Calibri</vt:lpstr>
      <vt:lpstr>Calibri Light</vt:lpstr>
      <vt:lpstr>Times New Roman</vt:lpstr>
      <vt:lpstr>Office 主题</vt:lpstr>
      <vt:lpstr>炔烃的化学性质</vt:lpstr>
      <vt:lpstr>PowerPoint 演示文稿</vt:lpstr>
      <vt:lpstr>PowerPoint 演示文稿</vt:lpstr>
      <vt:lpstr> a 、与溴的加成反应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10</cp:revision>
  <dcterms:created xsi:type="dcterms:W3CDTF">2017-03-05T16:15:57Z</dcterms:created>
  <dcterms:modified xsi:type="dcterms:W3CDTF">2017-03-06T07:30:12Z</dcterms:modified>
</cp:coreProperties>
</file>