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551" r:id="rId3"/>
    <p:sldId id="359" r:id="rId4"/>
    <p:sldId id="513" r:id="rId5"/>
    <p:sldId id="519" r:id="rId6"/>
    <p:sldId id="552" r:id="rId7"/>
    <p:sldId id="553" r:id="rId8"/>
    <p:sldId id="518" r:id="rId9"/>
    <p:sldId id="562" r:id="rId10"/>
    <p:sldId id="563" r:id="rId11"/>
    <p:sldId id="558" r:id="rId12"/>
    <p:sldId id="559" r:id="rId13"/>
    <p:sldId id="564" r:id="rId14"/>
    <p:sldId id="565" r:id="rId15"/>
    <p:sldId id="566" r:id="rId16"/>
    <p:sldId id="324" r:id="rId17"/>
    <p:sldId id="549" r:id="rId18"/>
    <p:sldId id="546" r:id="rId19"/>
    <p:sldId id="548" r:id="rId20"/>
    <p:sldId id="360" r:id="rId21"/>
    <p:sldId id="554" r:id="rId22"/>
    <p:sldId id="325" r:id="rId23"/>
  </p:sldIdLst>
  <p:sldSz cx="9144000" cy="6858000" type="screen4x3"/>
  <p:notesSz cx="6858000" cy="9144000"/>
  <p:custDataLst>
    <p:tags r:id="rId28"/>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00FF"/>
    <a:srgbClr val="FFFFCC"/>
    <a:srgbClr val="CCCCFF"/>
    <a:srgbClr val="CCFFFF"/>
    <a:srgbClr val="FFCCCC"/>
    <a:srgbClr val="CCECFF"/>
    <a:srgbClr val="66CC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38"/>
    <p:restoredTop sz="93676"/>
  </p:normalViewPr>
  <p:slideViewPr>
    <p:cSldViewPr showGuides="1">
      <p:cViewPr>
        <p:scale>
          <a:sx n="100" d="100"/>
          <a:sy n="100" d="100"/>
        </p:scale>
        <p:origin x="-1092" y="-72"/>
      </p:cViewPr>
      <p:guideLst>
        <p:guide orient="horz" pos="2172"/>
        <p:guide pos="2887"/>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gs" Target="tags/tag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notesMaster" Target="notesMasters/notesMaster1.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
            <a:pPr lvl="0" algn="r" eaLnBrk="1" hangingPunct="1">
              <a:buNone/>
            </a:pPr>
            <a:fld id="{9A0DB2DC-4C9A-4742-B13C-FB6460FD3503}" type="slidenum">
              <a:rPr lang="zh-CN" altLang="en-US" sz="1200" dirty="0">
                <a:latin typeface="Calibri" panose="020F0502020204030204" pitchFamily="34" charset="0"/>
              </a:rPr>
            </a:fld>
            <a:endParaRPr lang="zh-CN" altLang="en-US" sz="1200" dirty="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sp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单击图标添加图片</a:t>
            </a: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a:fld>
            <a:endParaRPr lang="en-US" altLang="zh-CN">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028"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sp>
        <p:nvSpPr>
          <p:cNvPr id="1029" name="标题占位符 8"/>
          <p:cNvSpPr>
            <a:spLocks noGrp="1"/>
          </p:cNvSpPr>
          <p:nvPr>
            <p:ph type="title"/>
          </p:nvPr>
        </p:nvSpPr>
        <p:spPr>
          <a:xfrm>
            <a:off x="457200" y="704850"/>
            <a:ext cx="8229600" cy="1143000"/>
          </a:xfrm>
          <a:prstGeom prst="rect">
            <a:avLst/>
          </a:prstGeom>
          <a:noFill/>
          <a:ln w="9525">
            <a:noFill/>
          </a:ln>
        </p:spPr>
        <p:txBody>
          <a:bodyPr lIns="0" rIns="0" bIns="0" anchor="b" anchorCtr="0"/>
          <a:p>
            <a:pPr lvl="0"/>
            <a:r>
              <a:rPr lang="zh-CN" altLang="en-US" dirty="0"/>
              <a:t>单击此处编辑母版标题样式</a:t>
            </a:r>
            <a:endParaRPr lang="en-US" altLang="zh-CN" dirty="0"/>
          </a:p>
        </p:txBody>
      </p:sp>
      <p:sp>
        <p:nvSpPr>
          <p:cNvPr id="1030" name="文本占位符 29"/>
          <p:cNvSpPr>
            <a:spLocks noGrp="1"/>
          </p:cNvSpPr>
          <p:nvPr>
            <p:ph type="body"/>
          </p:nvPr>
        </p:nvSpPr>
        <p:spPr>
          <a:xfrm>
            <a:off x="457200" y="1935163"/>
            <a:ext cx="8229600" cy="2062162"/>
          </a:xfrm>
          <a:prstGeom prst="rect">
            <a:avLst/>
          </a:prstGeom>
          <a:noFill/>
          <a:ln w="9525">
            <a:noFill/>
          </a:ln>
        </p:spPr>
        <p:txBody>
          <a:bodyPr>
            <a:spAutoFit/>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zh-CN"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lstStyle>
            <a:lvl1pPr algn="r">
              <a:buFont typeface="Arial" panose="020B0604020202020204" pitchFamily="34" charset="0"/>
              <a:defRPr sz="1200">
                <a:solidFill>
                  <a:srgbClr val="045C75"/>
                </a:solidFill>
                <a:latin typeface="Comic Sans MS" panose="030F0702030302020204" pitchFamily="66" charset="0"/>
              </a:defRPr>
            </a:lvl1pPr>
          </a:lstStyle>
          <a:p>
            <a:pPr lvl="0" eaLnBrk="1" hangingPunct="1">
              <a:buChar char="•"/>
            </a:pPr>
            <a:fld id="{9A0DB2DC-4C9A-4742-B13C-FB6460FD3503}" type="slidenum">
              <a:rPr lang="en-US" altLang="zh-CN"/>
            </a:fld>
            <a:endParaRPr lang="en-US" altLang="zh-CN">
              <a:latin typeface="Arial" panose="020B0604020202020204" pitchFamily="34" charset="0"/>
            </a:endParaRPr>
          </a:p>
        </p:txBody>
      </p:sp>
      <p:pic>
        <p:nvPicPr>
          <p:cNvPr id="1045" name="图片 1044" descr="高分说PPT背景(25"/>
          <p:cNvPicPr>
            <a:picLocks noChangeAspect="1"/>
          </p:cNvPicPr>
          <p:nvPr userDrawn="1"/>
        </p:nvPicPr>
        <p:blipFill>
          <a:blip r:embed="rId13"/>
          <a:stretch>
            <a:fillRect/>
          </a:stretch>
        </p:blipFill>
        <p:spPr>
          <a:xfrm>
            <a:off x="-1587" y="-1587"/>
            <a:ext cx="9147175" cy="6861175"/>
          </a:xfrm>
          <a:prstGeom prst="rect">
            <a:avLst/>
          </a:prstGeom>
          <a:noFill/>
          <a:ln w="9525">
            <a:noFill/>
          </a:ln>
        </p:spPr>
      </p:pic>
      <p:sp>
        <p:nvSpPr>
          <p:cNvPr id="2" name="Text Box 11"/>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rPr>
              <a:t>Unit </a:t>
            </a:r>
            <a:r>
              <a:rPr kumimoji="0" lang="en-US" altLang="zh-CN" sz="1800" b="0" i="0" u="none" strike="noStrike" kern="1200" cap="none" spc="0" normalizeH="0" baseline="0" noProof="0" dirty="0" smtClean="0">
                <a:ln>
                  <a:noFill/>
                </a:ln>
                <a:solidFill>
                  <a:srgbClr val="5F5F5F"/>
                </a:solidFill>
                <a:effectLst/>
                <a:uLnTx/>
                <a:uFillTx/>
                <a:latin typeface="Comic Sans MS" panose="030F0702030302020204" pitchFamily="66" charset="0"/>
                <a:ea typeface="宋体" panose="02010600030101010101" pitchFamily="2" charset="-122"/>
                <a:cs typeface="+mn-cs"/>
              </a:rPr>
              <a:t>6 Writing</a:t>
            </a:r>
            <a:endPar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TextBox 4"/>
          <p:cNvSpPr txBox="1"/>
          <p:nvPr/>
        </p:nvSpPr>
        <p:spPr>
          <a:xfrm>
            <a:off x="539750" y="692150"/>
            <a:ext cx="8172450" cy="831850"/>
          </a:xfrm>
          <a:prstGeom prst="rect">
            <a:avLst/>
          </a:prstGeom>
          <a:solidFill>
            <a:srgbClr val="CCFFFF"/>
          </a:solid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algn="ctr" eaLnBrk="1" hangingPunct="1">
              <a:spcBef>
                <a:spcPct val="0"/>
              </a:spcBef>
              <a:buClrTx/>
              <a:buSzTx/>
              <a:buFont typeface="Arial" panose="020B0604020202020204" pitchFamily="34" charset="0"/>
              <a:buNone/>
            </a:pPr>
            <a:r>
              <a:rPr lang="en-US" altLang="zh-CN" sz="4800" b="1" dirty="0">
                <a:solidFill>
                  <a:srgbClr val="0000FF"/>
                </a:solidFill>
                <a:ea typeface="微软雅黑" panose="020B0503020204020204" pitchFamily="34" charset="-122"/>
              </a:rPr>
              <a:t>Unit 6  Ancient stories</a:t>
            </a:r>
            <a:endParaRPr lang="en-US" altLang="zh-CN" sz="4800" b="1" dirty="0">
              <a:solidFill>
                <a:srgbClr val="0000FF"/>
              </a:solidFill>
              <a:ea typeface="微软雅黑" panose="020B0503020204020204" pitchFamily="34" charset="-122"/>
            </a:endParaRPr>
          </a:p>
        </p:txBody>
      </p:sp>
      <p:sp>
        <p:nvSpPr>
          <p:cNvPr id="3075" name="副标题 2"/>
          <p:cNvSpPr txBox="1"/>
          <p:nvPr/>
        </p:nvSpPr>
        <p:spPr>
          <a:xfrm>
            <a:off x="5219700" y="3533775"/>
            <a:ext cx="3095625" cy="831850"/>
          </a:xfrm>
          <a:prstGeom prst="rect">
            <a:avLst/>
          </a:prstGeom>
          <a:solidFill>
            <a:srgbClr val="CCFFFF"/>
          </a:solidFill>
          <a:ln w="9525">
            <a:noFill/>
          </a:ln>
        </p:spPr>
        <p:txBody>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algn="ctr" eaLnBrk="1" hangingPunct="1">
              <a:buFont typeface="Arial" panose="020B0604020202020204" pitchFamily="34" charset="0"/>
              <a:buNone/>
            </a:pPr>
            <a:r>
              <a:rPr lang="en-US" altLang="zh-CN" sz="4400" b="1" dirty="0">
                <a:solidFill>
                  <a:srgbClr val="0000FF"/>
                </a:solidFill>
              </a:rPr>
              <a:t>Writing</a:t>
            </a:r>
            <a:endParaRPr lang="en-US" altLang="zh-CN" sz="4400" b="1" dirty="0">
              <a:solidFill>
                <a:srgbClr val="0000FF"/>
              </a:solidFill>
            </a:endParaRPr>
          </a:p>
        </p:txBody>
      </p:sp>
      <p:pic>
        <p:nvPicPr>
          <p:cNvPr id="3076" name="图片 12" descr="initpintu_副本.jpg"/>
          <p:cNvPicPr>
            <a:picLocks noChangeAspect="1"/>
          </p:cNvPicPr>
          <p:nvPr/>
        </p:nvPicPr>
        <p:blipFill>
          <a:blip r:embed="rId1"/>
          <a:stretch>
            <a:fillRect/>
          </a:stretch>
        </p:blipFill>
        <p:spPr>
          <a:xfrm>
            <a:off x="74613" y="1628775"/>
            <a:ext cx="3849687" cy="4279900"/>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54280" name="直接连接符 8"/>
          <p:cNvCxnSpPr/>
          <p:nvPr/>
        </p:nvCxnSpPr>
        <p:spPr>
          <a:xfrm>
            <a:off x="5219700" y="3186113"/>
            <a:ext cx="2232025" cy="0"/>
          </a:xfrm>
          <a:prstGeom prst="line">
            <a:avLst/>
          </a:prstGeom>
          <a:ln w="12700" cap="flat" cmpd="sng">
            <a:solidFill>
              <a:srgbClr val="008000"/>
            </a:solidFill>
            <a:prstDash val="solid"/>
            <a:headEnd type="none" w="med" len="med"/>
            <a:tailEnd type="oval" w="med" len="med"/>
          </a:ln>
        </p:spPr>
      </p:cxnSp>
      <p:cxnSp>
        <p:nvCxnSpPr>
          <p:cNvPr id="54283" name="直接连接符 8"/>
          <p:cNvCxnSpPr/>
          <p:nvPr/>
        </p:nvCxnSpPr>
        <p:spPr>
          <a:xfrm>
            <a:off x="5118100" y="5016500"/>
            <a:ext cx="2232025" cy="0"/>
          </a:xfrm>
          <a:prstGeom prst="line">
            <a:avLst/>
          </a:prstGeom>
          <a:ln w="12700" cap="flat" cmpd="sng">
            <a:solidFill>
              <a:srgbClr val="800080"/>
            </a:solidFill>
            <a:prstDash val="solid"/>
            <a:headEnd type="none" w="med" len="med"/>
            <a:tailEnd type="oval" w="med" len="med"/>
          </a:ln>
        </p:spPr>
      </p:cxnSp>
      <p:cxnSp>
        <p:nvCxnSpPr>
          <p:cNvPr id="54289" name="直接连接符 8"/>
          <p:cNvCxnSpPr/>
          <p:nvPr/>
        </p:nvCxnSpPr>
        <p:spPr>
          <a:xfrm>
            <a:off x="1187450" y="4024313"/>
            <a:ext cx="2232025" cy="0"/>
          </a:xfrm>
          <a:prstGeom prst="line">
            <a:avLst/>
          </a:prstGeom>
          <a:ln w="12700" cap="flat" cmpd="sng">
            <a:solidFill>
              <a:srgbClr val="0070C0"/>
            </a:solidFill>
            <a:prstDash val="solid"/>
            <a:headEnd type="oval" w="med" len="med"/>
            <a:tailEnd type="none" w="med" len="med"/>
          </a:ln>
        </p:spPr>
      </p:cxnSp>
      <p:cxnSp>
        <p:nvCxnSpPr>
          <p:cNvPr id="54292" name="直接连接符 8"/>
          <p:cNvCxnSpPr/>
          <p:nvPr/>
        </p:nvCxnSpPr>
        <p:spPr>
          <a:xfrm>
            <a:off x="1187450" y="2305050"/>
            <a:ext cx="2232025" cy="0"/>
          </a:xfrm>
          <a:prstGeom prst="line">
            <a:avLst/>
          </a:prstGeom>
          <a:ln w="12700" cap="flat" cmpd="sng">
            <a:solidFill>
              <a:srgbClr val="FF6600"/>
            </a:solidFill>
            <a:prstDash val="solid"/>
            <a:headEnd type="oval" w="med" len="med"/>
            <a:tailEnd type="none" w="med" len="med"/>
          </a:ln>
        </p:spPr>
      </p:cxnSp>
      <p:sp>
        <p:nvSpPr>
          <p:cNvPr id="16" name="环形箭头 15"/>
          <p:cNvSpPr/>
          <p:nvPr/>
        </p:nvSpPr>
        <p:spPr>
          <a:xfrm rot="20563910" flipH="1">
            <a:off x="3276079" y="1473369"/>
            <a:ext cx="1625369" cy="1625369"/>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19" name="环形箭头 18"/>
          <p:cNvSpPr/>
          <p:nvPr/>
        </p:nvSpPr>
        <p:spPr>
          <a:xfrm rot="1326258">
            <a:off x="3806723" y="2373229"/>
            <a:ext cx="1625369" cy="1625369"/>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0" name="环形箭头 19"/>
          <p:cNvSpPr/>
          <p:nvPr/>
        </p:nvSpPr>
        <p:spPr>
          <a:xfrm rot="20563910" flipH="1">
            <a:off x="3207646" y="3211141"/>
            <a:ext cx="1625370" cy="1625369"/>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2" name="空心弧 21"/>
          <p:cNvSpPr/>
          <p:nvPr/>
        </p:nvSpPr>
        <p:spPr>
          <a:xfrm rot="3375582">
            <a:off x="3853678" y="4265712"/>
            <a:ext cx="1395503" cy="1395503"/>
          </a:xfrm>
          <a:prstGeom prst="blockArc">
            <a:avLst>
              <a:gd name="adj1" fmla="val 10085559"/>
              <a:gd name="adj2" fmla="val 7052233"/>
              <a:gd name="adj3" fmla="val 11025"/>
            </a:avLst>
          </a:prstGeom>
          <a:gradFill flip="none" rotWithShape="1">
            <a:gsLst>
              <a:gs pos="0">
                <a:srgbClr val="CC0099"/>
              </a:gs>
              <a:gs pos="100000">
                <a:srgbClr val="9900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6" name="TextBox 25"/>
          <p:cNvSpPr txBox="1"/>
          <p:nvPr/>
        </p:nvSpPr>
        <p:spPr>
          <a:xfrm>
            <a:off x="3844925" y="1917700"/>
            <a:ext cx="487363" cy="647700"/>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dirty="0">
                <a:solidFill>
                  <a:srgbClr val="404040"/>
                </a:solidFill>
                <a:latin typeface="Bodoni MT Black" pitchFamily="18" charset="0"/>
              </a:rPr>
              <a:t>1</a:t>
            </a:r>
            <a:endParaRPr lang="zh-CN" altLang="en-US" sz="3600" dirty="0">
              <a:solidFill>
                <a:srgbClr val="404040"/>
              </a:solidFill>
              <a:latin typeface="Bodoni MT Black" pitchFamily="18" charset="0"/>
            </a:endParaRPr>
          </a:p>
        </p:txBody>
      </p:sp>
      <p:sp>
        <p:nvSpPr>
          <p:cNvPr id="27" name="TextBox 26"/>
          <p:cNvSpPr txBox="1"/>
          <p:nvPr/>
        </p:nvSpPr>
        <p:spPr>
          <a:xfrm>
            <a:off x="4360863" y="2784475"/>
            <a:ext cx="488950" cy="646113"/>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dirty="0">
                <a:solidFill>
                  <a:srgbClr val="404040"/>
                </a:solidFill>
                <a:latin typeface="Bodoni MT Black" pitchFamily="18" charset="0"/>
              </a:rPr>
              <a:t>2</a:t>
            </a:r>
            <a:endParaRPr lang="zh-CN" altLang="en-US" sz="3600" dirty="0">
              <a:solidFill>
                <a:srgbClr val="404040"/>
              </a:solidFill>
              <a:latin typeface="Bodoni MT Black" pitchFamily="18" charset="0"/>
            </a:endParaRPr>
          </a:p>
        </p:txBody>
      </p:sp>
      <p:sp>
        <p:nvSpPr>
          <p:cNvPr id="28" name="TextBox 27"/>
          <p:cNvSpPr txBox="1"/>
          <p:nvPr/>
        </p:nvSpPr>
        <p:spPr>
          <a:xfrm>
            <a:off x="3776663" y="3671888"/>
            <a:ext cx="487362" cy="646112"/>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dirty="0">
                <a:solidFill>
                  <a:srgbClr val="404040"/>
                </a:solidFill>
                <a:latin typeface="Bodoni MT Black" pitchFamily="18" charset="0"/>
              </a:rPr>
              <a:t>3</a:t>
            </a:r>
            <a:endParaRPr lang="zh-CN" altLang="en-US" sz="3600" dirty="0">
              <a:solidFill>
                <a:srgbClr val="404040"/>
              </a:solidFill>
              <a:latin typeface="Bodoni MT Black" pitchFamily="18" charset="0"/>
            </a:endParaRPr>
          </a:p>
        </p:txBody>
      </p:sp>
      <p:sp>
        <p:nvSpPr>
          <p:cNvPr id="29" name="TextBox 28"/>
          <p:cNvSpPr txBox="1"/>
          <p:nvPr/>
        </p:nvSpPr>
        <p:spPr>
          <a:xfrm>
            <a:off x="4314825" y="4625975"/>
            <a:ext cx="487363" cy="646113"/>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dirty="0">
                <a:solidFill>
                  <a:srgbClr val="404040"/>
                </a:solidFill>
                <a:latin typeface="Bodoni MT Black" pitchFamily="18" charset="0"/>
              </a:rPr>
              <a:t>4</a:t>
            </a:r>
            <a:endParaRPr lang="zh-CN" altLang="en-US" sz="3600" dirty="0">
              <a:solidFill>
                <a:srgbClr val="404040"/>
              </a:solidFill>
              <a:latin typeface="Bodoni MT Black" pitchFamily="18" charset="0"/>
            </a:endParaRPr>
          </a:p>
        </p:txBody>
      </p:sp>
      <p:sp>
        <p:nvSpPr>
          <p:cNvPr id="4118" name="TextBox 32"/>
          <p:cNvSpPr txBox="1"/>
          <p:nvPr/>
        </p:nvSpPr>
        <p:spPr>
          <a:xfrm>
            <a:off x="3851275" y="260350"/>
            <a:ext cx="1214438" cy="708025"/>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zh-CN" altLang="en-US" sz="4000" b="1" dirty="0">
                <a:latin typeface="宋体" panose="02010600030101010101" pitchFamily="2" charset="-122"/>
              </a:rPr>
              <a:t>目录</a:t>
            </a:r>
            <a:endParaRPr lang="zh-CN" altLang="en-US" sz="4000" b="1" dirty="0">
              <a:latin typeface="宋体" panose="02010600030101010101" pitchFamily="2" charset="-122"/>
            </a:endParaRPr>
          </a:p>
        </p:txBody>
      </p:sp>
      <p:sp>
        <p:nvSpPr>
          <p:cNvPr id="39" name="TextBox 27"/>
          <p:cNvSpPr txBox="1"/>
          <p:nvPr/>
        </p:nvSpPr>
        <p:spPr>
          <a:xfrm>
            <a:off x="503238" y="1811338"/>
            <a:ext cx="3060700" cy="646112"/>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b="1" dirty="0">
                <a:ea typeface="微软雅黑" panose="020B0503020204020204" pitchFamily="34" charset="-122"/>
              </a:rPr>
              <a:t>Pre-Learning</a:t>
            </a:r>
            <a:endParaRPr lang="zh-CN" altLang="en-US" sz="3600" b="1" dirty="0">
              <a:ea typeface="微软雅黑" panose="020B0503020204020204" pitchFamily="34" charset="-122"/>
            </a:endParaRPr>
          </a:p>
        </p:txBody>
      </p:sp>
      <p:sp>
        <p:nvSpPr>
          <p:cNvPr id="46" name="TextBox 27"/>
          <p:cNvSpPr txBox="1"/>
          <p:nvPr/>
        </p:nvSpPr>
        <p:spPr>
          <a:xfrm>
            <a:off x="5221288" y="2622550"/>
            <a:ext cx="3598862" cy="646113"/>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b="1" dirty="0">
                <a:ea typeface="微软雅黑" panose="020B0503020204020204" pitchFamily="34" charset="-122"/>
              </a:rPr>
              <a:t>While-Learning</a:t>
            </a:r>
            <a:endParaRPr lang="zh-CN" altLang="en-US" sz="3600" b="1" dirty="0">
              <a:ea typeface="微软雅黑" panose="020B0503020204020204" pitchFamily="34" charset="-122"/>
            </a:endParaRPr>
          </a:p>
        </p:txBody>
      </p:sp>
      <p:sp>
        <p:nvSpPr>
          <p:cNvPr id="47" name="TextBox 27"/>
          <p:cNvSpPr txBox="1"/>
          <p:nvPr/>
        </p:nvSpPr>
        <p:spPr>
          <a:xfrm>
            <a:off x="325438" y="3414713"/>
            <a:ext cx="3238500" cy="646112"/>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b="1" dirty="0">
                <a:ea typeface="微软雅黑" panose="020B0503020204020204" pitchFamily="34" charset="-122"/>
              </a:rPr>
              <a:t>Post-Learning</a:t>
            </a:r>
            <a:endParaRPr lang="zh-CN" altLang="en-US" sz="3600" b="1" dirty="0">
              <a:ea typeface="微软雅黑" panose="020B0503020204020204" pitchFamily="34" charset="-122"/>
            </a:endParaRPr>
          </a:p>
        </p:txBody>
      </p:sp>
      <p:sp>
        <p:nvSpPr>
          <p:cNvPr id="49" name="TextBox 27"/>
          <p:cNvSpPr txBox="1"/>
          <p:nvPr/>
        </p:nvSpPr>
        <p:spPr>
          <a:xfrm>
            <a:off x="5364163" y="4497388"/>
            <a:ext cx="2303462" cy="646112"/>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b="1" dirty="0">
                <a:ea typeface="微软雅黑" panose="020B0503020204020204" pitchFamily="34" charset="-122"/>
              </a:rPr>
              <a:t>Review</a:t>
            </a:r>
            <a:endParaRPr lang="zh-CN" altLang="en-US" sz="3600" b="1" dirty="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000000"/>
                                          </p:val>
                                        </p:tav>
                                        <p:tav tm="100000">
                                          <p:val>
                                            <p:strVal val="#ppt_w"/>
                                          </p:val>
                                        </p:tav>
                                      </p:tavLst>
                                    </p:anim>
                                    <p:anim calcmode="lin" valueType="num">
                                      <p:cBhvr>
                                        <p:cTn id="8" dur="500" fill="hold"/>
                                        <p:tgtEl>
                                          <p:spTgt spid="16"/>
                                        </p:tgtEl>
                                        <p:attrNameLst>
                                          <p:attrName>ppt_h</p:attrName>
                                        </p:attrNameLst>
                                      </p:cBhvr>
                                      <p:tavLst>
                                        <p:tav tm="0">
                                          <p:val>
                                            <p:fltVal val="0.00000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000000"/>
                                          </p:val>
                                        </p:tav>
                                        <p:tav tm="100000">
                                          <p:val>
                                            <p:strVal val="#ppt_w"/>
                                          </p:val>
                                        </p:tav>
                                      </p:tavLst>
                                    </p:anim>
                                    <p:anim calcmode="lin" valueType="num">
                                      <p:cBhvr>
                                        <p:cTn id="13" dur="500" fill="hold"/>
                                        <p:tgtEl>
                                          <p:spTgt spid="26"/>
                                        </p:tgtEl>
                                        <p:attrNameLst>
                                          <p:attrName>ppt_h</p:attrName>
                                        </p:attrNameLst>
                                      </p:cBhvr>
                                      <p:tavLst>
                                        <p:tav tm="0">
                                          <p:val>
                                            <p:fltVal val="0.000000"/>
                                          </p:val>
                                        </p:tav>
                                        <p:tav tm="100000">
                                          <p:val>
                                            <p:strVal val="#ppt_h"/>
                                          </p:val>
                                        </p:tav>
                                      </p:tavLst>
                                    </p:anim>
                                    <p:animEffect transition="in" filter="fade">
                                      <p:cBhvr>
                                        <p:cTn id="14" dur="500"/>
                                        <p:tgtEl>
                                          <p:spTgt spid="26"/>
                                        </p:tgtEl>
                                      </p:cBhvr>
                                    </p:animEffect>
                                  </p:childTnLst>
                                </p:cTn>
                              </p:par>
                            </p:childTnLst>
                          </p:cTn>
                        </p:par>
                        <p:par>
                          <p:cTn id="15" fill="hold">
                            <p:stCondLst>
                              <p:cond delay="500"/>
                            </p:stCondLst>
                            <p:childTnLst>
                              <p:par>
                                <p:cTn id="16" presetID="22" presetClass="entr" presetSubtype="2" fill="hold" nodeType="afterEffect">
                                  <p:stCondLst>
                                    <p:cond delay="0"/>
                                  </p:stCondLst>
                                  <p:childTnLst>
                                    <p:set>
                                      <p:cBhvr>
                                        <p:cTn id="17" dur="1" fill="hold">
                                          <p:stCondLst>
                                            <p:cond delay="0"/>
                                          </p:stCondLst>
                                        </p:cTn>
                                        <p:tgtEl>
                                          <p:spTgt spid="54292"/>
                                        </p:tgtEl>
                                        <p:attrNameLst>
                                          <p:attrName>style.visibility</p:attrName>
                                        </p:attrNameLst>
                                      </p:cBhvr>
                                      <p:to>
                                        <p:strVal val="visible"/>
                                      </p:to>
                                    </p:set>
                                    <p:animEffect transition="in" filter="wipe(right)">
                                      <p:cBhvr>
                                        <p:cTn id="18" dur="500"/>
                                        <p:tgtEl>
                                          <p:spTgt spid="54292"/>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000000"/>
                                          </p:val>
                                        </p:tav>
                                        <p:tav tm="100000">
                                          <p:val>
                                            <p:strVal val="#ppt_w"/>
                                          </p:val>
                                        </p:tav>
                                      </p:tavLst>
                                    </p:anim>
                                    <p:anim calcmode="lin" valueType="num">
                                      <p:cBhvr>
                                        <p:cTn id="24" dur="500" fill="hold"/>
                                        <p:tgtEl>
                                          <p:spTgt spid="19"/>
                                        </p:tgtEl>
                                        <p:attrNameLst>
                                          <p:attrName>ppt_h</p:attrName>
                                        </p:attrNameLst>
                                      </p:cBhvr>
                                      <p:tavLst>
                                        <p:tav tm="0">
                                          <p:val>
                                            <p:fltVal val="0.000000"/>
                                          </p:val>
                                        </p:tav>
                                        <p:tav tm="100000">
                                          <p:val>
                                            <p:strVal val="#ppt_h"/>
                                          </p:val>
                                        </p:tav>
                                      </p:tavLst>
                                    </p:anim>
                                    <p:animEffect transition="in" filter="fade">
                                      <p:cBhvr>
                                        <p:cTn id="25" dur="500"/>
                                        <p:tgtEl>
                                          <p:spTgt spid="1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000000"/>
                                          </p:val>
                                        </p:tav>
                                        <p:tav tm="100000">
                                          <p:val>
                                            <p:strVal val="#ppt_w"/>
                                          </p:val>
                                        </p:tav>
                                      </p:tavLst>
                                    </p:anim>
                                    <p:anim calcmode="lin" valueType="num">
                                      <p:cBhvr>
                                        <p:cTn id="29" dur="500" fill="hold"/>
                                        <p:tgtEl>
                                          <p:spTgt spid="27"/>
                                        </p:tgtEl>
                                        <p:attrNameLst>
                                          <p:attrName>ppt_h</p:attrName>
                                        </p:attrNameLst>
                                      </p:cBhvr>
                                      <p:tavLst>
                                        <p:tav tm="0">
                                          <p:val>
                                            <p:fltVal val="0.000000"/>
                                          </p:val>
                                        </p:tav>
                                        <p:tav tm="100000">
                                          <p:val>
                                            <p:strVal val="#ppt_h"/>
                                          </p:val>
                                        </p:tav>
                                      </p:tavLst>
                                    </p:anim>
                                    <p:animEffect transition="in" filter="fade">
                                      <p:cBhvr>
                                        <p:cTn id="30" dur="500"/>
                                        <p:tgtEl>
                                          <p:spTgt spid="27"/>
                                        </p:tgtEl>
                                      </p:cBhvr>
                                    </p:animEffect>
                                  </p:childTnLst>
                                </p:cTn>
                              </p:par>
                            </p:childTnLst>
                          </p:cTn>
                        </p:par>
                        <p:par>
                          <p:cTn id="31" fill="hold">
                            <p:stCondLst>
                              <p:cond delay="500"/>
                            </p:stCondLst>
                            <p:childTnLst>
                              <p:par>
                                <p:cTn id="32" presetID="22" presetClass="entr" presetSubtype="8" fill="hold" nodeType="afterEffect">
                                  <p:stCondLst>
                                    <p:cond delay="0"/>
                                  </p:stCondLst>
                                  <p:childTnLst>
                                    <p:set>
                                      <p:cBhvr>
                                        <p:cTn id="33" dur="1" fill="hold">
                                          <p:stCondLst>
                                            <p:cond delay="0"/>
                                          </p:stCondLst>
                                        </p:cTn>
                                        <p:tgtEl>
                                          <p:spTgt spid="54280"/>
                                        </p:tgtEl>
                                        <p:attrNameLst>
                                          <p:attrName>style.visibility</p:attrName>
                                        </p:attrNameLst>
                                      </p:cBhvr>
                                      <p:to>
                                        <p:strVal val="visible"/>
                                      </p:to>
                                    </p:set>
                                    <p:animEffect transition="in" filter="wipe(left)">
                                      <p:cBhvr>
                                        <p:cTn id="34" dur="500"/>
                                        <p:tgtEl>
                                          <p:spTgt spid="54280"/>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000000"/>
                                          </p:val>
                                        </p:tav>
                                        <p:tav tm="100000">
                                          <p:val>
                                            <p:strVal val="#ppt_w"/>
                                          </p:val>
                                        </p:tav>
                                      </p:tavLst>
                                    </p:anim>
                                    <p:anim calcmode="lin" valueType="num">
                                      <p:cBhvr>
                                        <p:cTn id="40" dur="500" fill="hold"/>
                                        <p:tgtEl>
                                          <p:spTgt spid="20"/>
                                        </p:tgtEl>
                                        <p:attrNameLst>
                                          <p:attrName>ppt_h</p:attrName>
                                        </p:attrNameLst>
                                      </p:cBhvr>
                                      <p:tavLst>
                                        <p:tav tm="0">
                                          <p:val>
                                            <p:fltVal val="0.000000"/>
                                          </p:val>
                                        </p:tav>
                                        <p:tav tm="100000">
                                          <p:val>
                                            <p:strVal val="#ppt_h"/>
                                          </p:val>
                                        </p:tav>
                                      </p:tavLst>
                                    </p:anim>
                                    <p:animEffect transition="in" filter="fade">
                                      <p:cBhvr>
                                        <p:cTn id="41" dur="500"/>
                                        <p:tgtEl>
                                          <p:spTgt spid="2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000000"/>
                                          </p:val>
                                        </p:tav>
                                        <p:tav tm="100000">
                                          <p:val>
                                            <p:strVal val="#ppt_w"/>
                                          </p:val>
                                        </p:tav>
                                      </p:tavLst>
                                    </p:anim>
                                    <p:anim calcmode="lin" valueType="num">
                                      <p:cBhvr>
                                        <p:cTn id="45" dur="500" fill="hold"/>
                                        <p:tgtEl>
                                          <p:spTgt spid="28"/>
                                        </p:tgtEl>
                                        <p:attrNameLst>
                                          <p:attrName>ppt_h</p:attrName>
                                        </p:attrNameLst>
                                      </p:cBhvr>
                                      <p:tavLst>
                                        <p:tav tm="0">
                                          <p:val>
                                            <p:fltVal val="0.000000"/>
                                          </p:val>
                                        </p:tav>
                                        <p:tav tm="100000">
                                          <p:val>
                                            <p:strVal val="#ppt_h"/>
                                          </p:val>
                                        </p:tav>
                                      </p:tavLst>
                                    </p:anim>
                                    <p:animEffect transition="in" filter="fade">
                                      <p:cBhvr>
                                        <p:cTn id="46" dur="500"/>
                                        <p:tgtEl>
                                          <p:spTgt spid="28"/>
                                        </p:tgtEl>
                                      </p:cBhvr>
                                    </p:animEffect>
                                  </p:childTnLst>
                                </p:cTn>
                              </p:par>
                            </p:childTnLst>
                          </p:cTn>
                        </p:par>
                        <p:par>
                          <p:cTn id="47" fill="hold">
                            <p:stCondLst>
                              <p:cond delay="500"/>
                            </p:stCondLst>
                            <p:childTnLst>
                              <p:par>
                                <p:cTn id="48" presetID="22" presetClass="entr" presetSubtype="2" fill="hold" nodeType="afterEffect">
                                  <p:stCondLst>
                                    <p:cond delay="0"/>
                                  </p:stCondLst>
                                  <p:childTnLst>
                                    <p:set>
                                      <p:cBhvr>
                                        <p:cTn id="49" dur="1" fill="hold">
                                          <p:stCondLst>
                                            <p:cond delay="0"/>
                                          </p:stCondLst>
                                        </p:cTn>
                                        <p:tgtEl>
                                          <p:spTgt spid="54289"/>
                                        </p:tgtEl>
                                        <p:attrNameLst>
                                          <p:attrName>style.visibility</p:attrName>
                                        </p:attrNameLst>
                                      </p:cBhvr>
                                      <p:to>
                                        <p:strVal val="visible"/>
                                      </p:to>
                                    </p:set>
                                    <p:animEffect transition="in" filter="wipe(right)">
                                      <p:cBhvr>
                                        <p:cTn id="50" dur="500"/>
                                        <p:tgtEl>
                                          <p:spTgt spid="54289"/>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p:cTn id="55" dur="500" fill="hold"/>
                                        <p:tgtEl>
                                          <p:spTgt spid="22"/>
                                        </p:tgtEl>
                                        <p:attrNameLst>
                                          <p:attrName>ppt_w</p:attrName>
                                        </p:attrNameLst>
                                      </p:cBhvr>
                                      <p:tavLst>
                                        <p:tav tm="0">
                                          <p:val>
                                            <p:fltVal val="0.000000"/>
                                          </p:val>
                                        </p:tav>
                                        <p:tav tm="100000">
                                          <p:val>
                                            <p:strVal val="#ppt_w"/>
                                          </p:val>
                                        </p:tav>
                                      </p:tavLst>
                                    </p:anim>
                                    <p:anim calcmode="lin" valueType="num">
                                      <p:cBhvr>
                                        <p:cTn id="56" dur="500" fill="hold"/>
                                        <p:tgtEl>
                                          <p:spTgt spid="22"/>
                                        </p:tgtEl>
                                        <p:attrNameLst>
                                          <p:attrName>ppt_h</p:attrName>
                                        </p:attrNameLst>
                                      </p:cBhvr>
                                      <p:tavLst>
                                        <p:tav tm="0">
                                          <p:val>
                                            <p:fltVal val="0.000000"/>
                                          </p:val>
                                        </p:tav>
                                        <p:tav tm="100000">
                                          <p:val>
                                            <p:strVal val="#ppt_h"/>
                                          </p:val>
                                        </p:tav>
                                      </p:tavLst>
                                    </p:anim>
                                    <p:animEffect transition="in" filter="fade">
                                      <p:cBhvr>
                                        <p:cTn id="57" dur="500"/>
                                        <p:tgtEl>
                                          <p:spTgt spid="22"/>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500" fill="hold"/>
                                        <p:tgtEl>
                                          <p:spTgt spid="29"/>
                                        </p:tgtEl>
                                        <p:attrNameLst>
                                          <p:attrName>ppt_w</p:attrName>
                                        </p:attrNameLst>
                                      </p:cBhvr>
                                      <p:tavLst>
                                        <p:tav tm="0">
                                          <p:val>
                                            <p:fltVal val="0.000000"/>
                                          </p:val>
                                        </p:tav>
                                        <p:tav tm="100000">
                                          <p:val>
                                            <p:strVal val="#ppt_w"/>
                                          </p:val>
                                        </p:tav>
                                      </p:tavLst>
                                    </p:anim>
                                    <p:anim calcmode="lin" valueType="num">
                                      <p:cBhvr>
                                        <p:cTn id="61" dur="500" fill="hold"/>
                                        <p:tgtEl>
                                          <p:spTgt spid="29"/>
                                        </p:tgtEl>
                                        <p:attrNameLst>
                                          <p:attrName>ppt_h</p:attrName>
                                        </p:attrNameLst>
                                      </p:cBhvr>
                                      <p:tavLst>
                                        <p:tav tm="0">
                                          <p:val>
                                            <p:fltVal val="0.000000"/>
                                          </p:val>
                                        </p:tav>
                                        <p:tav tm="100000">
                                          <p:val>
                                            <p:strVal val="#ppt_h"/>
                                          </p:val>
                                        </p:tav>
                                      </p:tavLst>
                                    </p:anim>
                                    <p:animEffect transition="in" filter="fade">
                                      <p:cBhvr>
                                        <p:cTn id="62" dur="500"/>
                                        <p:tgtEl>
                                          <p:spTgt spid="29"/>
                                        </p:tgtEl>
                                      </p:cBhvr>
                                    </p:animEffect>
                                  </p:childTnLst>
                                </p:cTn>
                              </p:par>
                            </p:childTnLst>
                          </p:cTn>
                        </p:par>
                        <p:par>
                          <p:cTn id="63" fill="hold">
                            <p:stCondLst>
                              <p:cond delay="500"/>
                            </p:stCondLst>
                            <p:childTnLst>
                              <p:par>
                                <p:cTn id="64" presetID="22" presetClass="entr" presetSubtype="8" fill="hold" nodeType="afterEffect">
                                  <p:stCondLst>
                                    <p:cond delay="0"/>
                                  </p:stCondLst>
                                  <p:childTnLst>
                                    <p:set>
                                      <p:cBhvr>
                                        <p:cTn id="65" dur="1" fill="hold">
                                          <p:stCondLst>
                                            <p:cond delay="0"/>
                                          </p:stCondLst>
                                        </p:cTn>
                                        <p:tgtEl>
                                          <p:spTgt spid="54283"/>
                                        </p:tgtEl>
                                        <p:attrNameLst>
                                          <p:attrName>style.visibility</p:attrName>
                                        </p:attrNameLst>
                                      </p:cBhvr>
                                      <p:to>
                                        <p:strVal val="visible"/>
                                      </p:to>
                                    </p:set>
                                    <p:animEffect transition="in" filter="wipe(left)">
                                      <p:cBhvr>
                                        <p:cTn id="66" dur="500"/>
                                        <p:tgtEl>
                                          <p:spTgt spid="54283"/>
                                        </p:tgtEl>
                                      </p:cBhvr>
                                    </p:animEffect>
                                  </p:childTnLst>
                                </p:cTn>
                              </p:par>
                            </p:childTnLst>
                          </p:cTn>
                        </p:par>
                        <p:par>
                          <p:cTn id="67" fill="hold">
                            <p:stCondLst>
                              <p:cond delay="1000"/>
                            </p:stCondLst>
                            <p:childTnLst>
                              <p:par>
                                <p:cTn id="68" presetID="53" presetClass="entr" presetSubtype="16"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000000"/>
                                          </p:val>
                                        </p:tav>
                                        <p:tav tm="100000">
                                          <p:val>
                                            <p:strVal val="#ppt_w"/>
                                          </p:val>
                                        </p:tav>
                                      </p:tavLst>
                                    </p:anim>
                                    <p:anim calcmode="lin" valueType="num">
                                      <p:cBhvr>
                                        <p:cTn id="71" dur="500" fill="hold"/>
                                        <p:tgtEl>
                                          <p:spTgt spid="39"/>
                                        </p:tgtEl>
                                        <p:attrNameLst>
                                          <p:attrName>ppt_h</p:attrName>
                                        </p:attrNameLst>
                                      </p:cBhvr>
                                      <p:tavLst>
                                        <p:tav tm="0">
                                          <p:val>
                                            <p:fltVal val="0.000000"/>
                                          </p:val>
                                        </p:tav>
                                        <p:tav tm="100000">
                                          <p:val>
                                            <p:strVal val="#ppt_h"/>
                                          </p:val>
                                        </p:tav>
                                      </p:tavLst>
                                    </p:anim>
                                    <p:animEffect transition="in" filter="fade">
                                      <p:cBhvr>
                                        <p:cTn id="72" dur="500"/>
                                        <p:tgtEl>
                                          <p:spTgt spid="39"/>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p:cTn id="75" dur="500" fill="hold"/>
                                        <p:tgtEl>
                                          <p:spTgt spid="46"/>
                                        </p:tgtEl>
                                        <p:attrNameLst>
                                          <p:attrName>ppt_w</p:attrName>
                                        </p:attrNameLst>
                                      </p:cBhvr>
                                      <p:tavLst>
                                        <p:tav tm="0">
                                          <p:val>
                                            <p:fltVal val="0.000000"/>
                                          </p:val>
                                        </p:tav>
                                        <p:tav tm="100000">
                                          <p:val>
                                            <p:strVal val="#ppt_w"/>
                                          </p:val>
                                        </p:tav>
                                      </p:tavLst>
                                    </p:anim>
                                    <p:anim calcmode="lin" valueType="num">
                                      <p:cBhvr>
                                        <p:cTn id="76" dur="500" fill="hold"/>
                                        <p:tgtEl>
                                          <p:spTgt spid="46"/>
                                        </p:tgtEl>
                                        <p:attrNameLst>
                                          <p:attrName>ppt_h</p:attrName>
                                        </p:attrNameLst>
                                      </p:cBhvr>
                                      <p:tavLst>
                                        <p:tav tm="0">
                                          <p:val>
                                            <p:fltVal val="0.000000"/>
                                          </p:val>
                                        </p:tav>
                                        <p:tav tm="100000">
                                          <p:val>
                                            <p:strVal val="#ppt_h"/>
                                          </p:val>
                                        </p:tav>
                                      </p:tavLst>
                                    </p:anim>
                                    <p:animEffect transition="in" filter="fade">
                                      <p:cBhvr>
                                        <p:cTn id="77" dur="500"/>
                                        <p:tgtEl>
                                          <p:spTgt spid="46"/>
                                        </p:tgtEl>
                                      </p:cBhvr>
                                    </p:animEffect>
                                  </p:childTnLst>
                                </p:cTn>
                              </p:par>
                            </p:childTnLst>
                          </p:cTn>
                        </p:par>
                        <p:par>
                          <p:cTn id="78" fill="hold">
                            <p:stCondLst>
                              <p:cond delay="1500"/>
                            </p:stCondLst>
                            <p:childTnLst>
                              <p:par>
                                <p:cTn id="79" presetID="53" presetClass="entr" presetSubtype="16"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p:cTn id="81" dur="500" fill="hold"/>
                                        <p:tgtEl>
                                          <p:spTgt spid="47"/>
                                        </p:tgtEl>
                                        <p:attrNameLst>
                                          <p:attrName>ppt_w</p:attrName>
                                        </p:attrNameLst>
                                      </p:cBhvr>
                                      <p:tavLst>
                                        <p:tav tm="0">
                                          <p:val>
                                            <p:fltVal val="0.000000"/>
                                          </p:val>
                                        </p:tav>
                                        <p:tav tm="100000">
                                          <p:val>
                                            <p:strVal val="#ppt_w"/>
                                          </p:val>
                                        </p:tav>
                                      </p:tavLst>
                                    </p:anim>
                                    <p:anim calcmode="lin" valueType="num">
                                      <p:cBhvr>
                                        <p:cTn id="82" dur="500" fill="hold"/>
                                        <p:tgtEl>
                                          <p:spTgt spid="47"/>
                                        </p:tgtEl>
                                        <p:attrNameLst>
                                          <p:attrName>ppt_h</p:attrName>
                                        </p:attrNameLst>
                                      </p:cBhvr>
                                      <p:tavLst>
                                        <p:tav tm="0">
                                          <p:val>
                                            <p:fltVal val="0.000000"/>
                                          </p:val>
                                        </p:tav>
                                        <p:tav tm="100000">
                                          <p:val>
                                            <p:strVal val="#ppt_h"/>
                                          </p:val>
                                        </p:tav>
                                      </p:tavLst>
                                    </p:anim>
                                    <p:animEffect transition="in" filter="fade">
                                      <p:cBhvr>
                                        <p:cTn id="83" dur="500"/>
                                        <p:tgtEl>
                                          <p:spTgt spid="47"/>
                                        </p:tgtEl>
                                      </p:cBhvr>
                                    </p:animEffect>
                                  </p:childTnLst>
                                </p:cTn>
                              </p:par>
                            </p:childTnLst>
                          </p:cTn>
                        </p:par>
                        <p:par>
                          <p:cTn id="84" fill="hold">
                            <p:stCondLst>
                              <p:cond delay="2000"/>
                            </p:stCondLst>
                            <p:childTnLst>
                              <p:par>
                                <p:cTn id="85" presetID="53" presetClass="entr" presetSubtype="16" fill="hold" grpId="0"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p:cTn id="87" dur="500" fill="hold"/>
                                        <p:tgtEl>
                                          <p:spTgt spid="49"/>
                                        </p:tgtEl>
                                        <p:attrNameLst>
                                          <p:attrName>ppt_w</p:attrName>
                                        </p:attrNameLst>
                                      </p:cBhvr>
                                      <p:tavLst>
                                        <p:tav tm="0">
                                          <p:val>
                                            <p:fltVal val="0.000000"/>
                                          </p:val>
                                        </p:tav>
                                        <p:tav tm="100000">
                                          <p:val>
                                            <p:strVal val="#ppt_w"/>
                                          </p:val>
                                        </p:tav>
                                      </p:tavLst>
                                    </p:anim>
                                    <p:anim calcmode="lin" valueType="num">
                                      <p:cBhvr>
                                        <p:cTn id="88" dur="500" fill="hold"/>
                                        <p:tgtEl>
                                          <p:spTgt spid="49"/>
                                        </p:tgtEl>
                                        <p:attrNameLst>
                                          <p:attrName>ppt_h</p:attrName>
                                        </p:attrNameLst>
                                      </p:cBhvr>
                                      <p:tavLst>
                                        <p:tav tm="0">
                                          <p:val>
                                            <p:fltVal val="0.000000"/>
                                          </p:val>
                                        </p:tav>
                                        <p:tav tm="100000">
                                          <p:val>
                                            <p:strVal val="#ppt_h"/>
                                          </p:val>
                                        </p:tav>
                                      </p:tavLst>
                                    </p:anim>
                                    <p:animEffect transition="in" filter="fade">
                                      <p:cBhvr>
                                        <p:cTn id="8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9"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123" name="TextBox 4"/>
          <p:cNvSpPr txBox="1"/>
          <p:nvPr/>
        </p:nvSpPr>
        <p:spPr>
          <a:xfrm>
            <a:off x="2351088" y="3414713"/>
            <a:ext cx="4633912" cy="646112"/>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b="1" dirty="0">
                <a:latin typeface="Comic Sans MS" panose="030F0702030302020204" pitchFamily="66" charset="0"/>
                <a:ea typeface="微软雅黑" panose="020B0503020204020204" pitchFamily="34" charset="-122"/>
              </a:rPr>
              <a:t>Part I Pre-Learning</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TextBox 4"/>
          <p:cNvSpPr txBox="1"/>
          <p:nvPr/>
        </p:nvSpPr>
        <p:spPr>
          <a:xfrm>
            <a:off x="1619250" y="1195388"/>
            <a:ext cx="6048375" cy="579437"/>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514350" lvl="0" indent="-514350" eaLnBrk="1" hangingPunct="1">
              <a:spcBef>
                <a:spcPct val="0"/>
              </a:spcBef>
              <a:buClrTx/>
              <a:buSzTx/>
              <a:buFont typeface="Arial" panose="020B0604020202020204" pitchFamily="34" charset="0"/>
              <a:buNone/>
            </a:pPr>
            <a:r>
              <a:rPr lang="en-US" altLang="zh-CN" sz="3200"/>
              <a:t>Let’s learn the useful expressions.</a:t>
            </a:r>
            <a:endParaRPr lang="zh-CN" altLang="en-US" sz="3200" dirty="0"/>
          </a:p>
        </p:txBody>
      </p:sp>
      <p:pic>
        <p:nvPicPr>
          <p:cNvPr id="6147" name="图片 5" descr="学习.jpg"/>
          <p:cNvPicPr>
            <a:picLocks noChangeAspect="1"/>
          </p:cNvPicPr>
          <p:nvPr/>
        </p:nvPicPr>
        <p:blipFill>
          <a:blip r:embed="rId1"/>
          <a:stretch>
            <a:fillRect/>
          </a:stretch>
        </p:blipFill>
        <p:spPr>
          <a:xfrm>
            <a:off x="1860550" y="1700213"/>
            <a:ext cx="4799013" cy="3598862"/>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5" name="Rectangle 3"/>
          <p:cNvSpPr>
            <a:spLocks noGrp="1"/>
          </p:cNvSpPr>
          <p:nvPr>
            <p:ph idx="1"/>
          </p:nvPr>
        </p:nvSpPr>
        <p:spPr>
          <a:xfrm>
            <a:off x="468313" y="1220788"/>
            <a:ext cx="8229600" cy="5016500"/>
          </a:xfrm>
        </p:spPr>
        <p:txBody>
          <a:bodyPr vert="horz" wrap="square" lIns="91440" tIns="45720" rIns="91440" bIns="45720" anchor="t" anchorCtr="0">
            <a:spAutoFit/>
          </a:bodyPr>
          <a:p>
            <a:pPr marL="0" indent="0" eaLnBrk="1" hangingPunct="1">
              <a:spcBef>
                <a:spcPct val="0"/>
              </a:spcBef>
              <a:buFont typeface="Arial" panose="020B0604020202020204" pitchFamily="34" charset="0"/>
              <a:buNone/>
            </a:pPr>
            <a:r>
              <a:rPr lang="en-US" altLang="zh-CN" sz="3200" b="1" dirty="0"/>
              <a:t>Then we </a:t>
            </a:r>
            <a:r>
              <a:rPr lang="en-US" altLang="zh-CN" sz="3200" b="1" dirty="0">
                <a:solidFill>
                  <a:srgbClr val="FF0000"/>
                </a:solidFill>
              </a:rPr>
              <a:t>thought of</a:t>
            </a:r>
            <a:r>
              <a:rPr lang="en-US" altLang="zh-CN" sz="3200" b="1" dirty="0"/>
              <a:t> a trick. </a:t>
            </a:r>
            <a:endParaRPr lang="en-US" altLang="zh-CN" sz="3200" b="1" dirty="0"/>
          </a:p>
          <a:p>
            <a:pPr marL="0" indent="0" eaLnBrk="1" hangingPunct="1">
              <a:spcBef>
                <a:spcPct val="0"/>
              </a:spcBef>
              <a:buFont typeface="Arial" panose="020B0604020202020204" pitchFamily="34" charset="0"/>
              <a:buNone/>
            </a:pPr>
            <a:r>
              <a:rPr lang="zh-CN" altLang="en-US" sz="3200" dirty="0"/>
              <a:t>然后，我们想到了一个计谋。</a:t>
            </a:r>
            <a:endParaRPr lang="zh-CN" altLang="en-US" sz="3200" dirty="0"/>
          </a:p>
          <a:p>
            <a:pPr marL="0" indent="0" eaLnBrk="1" hangingPunct="1">
              <a:spcBef>
                <a:spcPct val="0"/>
              </a:spcBef>
              <a:buFont typeface="Arial" panose="020B0604020202020204" pitchFamily="34" charset="0"/>
              <a:buNone/>
            </a:pPr>
            <a:r>
              <a:rPr lang="en-US" altLang="zh-CN" sz="3200" i="1" dirty="0"/>
              <a:t>think of </a:t>
            </a:r>
            <a:r>
              <a:rPr lang="zh-CN" altLang="en-US" sz="3200" dirty="0"/>
              <a:t>意为“想到；记起；考虑”。如：</a:t>
            </a:r>
            <a:endParaRPr lang="zh-CN" altLang="en-US" sz="3200" dirty="0"/>
          </a:p>
          <a:p>
            <a:pPr marL="0" indent="0" eaLnBrk="1" hangingPunct="1">
              <a:spcBef>
                <a:spcPct val="0"/>
              </a:spcBef>
              <a:buFont typeface="Arial" panose="020B0604020202020204" pitchFamily="34" charset="0"/>
              <a:buNone/>
            </a:pPr>
            <a:r>
              <a:rPr lang="zh-CN" altLang="en-US" sz="3200" dirty="0"/>
              <a:t>他在考虑出国学习。</a:t>
            </a:r>
            <a:r>
              <a:rPr lang="en-US" altLang="zh-CN" sz="3200" dirty="0"/>
              <a:t> </a:t>
            </a:r>
            <a:endParaRPr lang="en-US" altLang="zh-CN" sz="3200" dirty="0"/>
          </a:p>
          <a:p>
            <a:pPr marL="0" indent="0" eaLnBrk="1" hangingPunct="1">
              <a:spcBef>
                <a:spcPct val="0"/>
              </a:spcBef>
              <a:buFont typeface="Arial" panose="020B0604020202020204" pitchFamily="34" charset="0"/>
              <a:buNone/>
            </a:pPr>
            <a:r>
              <a:rPr lang="en-US" altLang="zh-CN" sz="3200" dirty="0">
                <a:solidFill>
                  <a:srgbClr val="FF3300"/>
                </a:solidFill>
              </a:rPr>
              <a:t>He is thinking of studying abroad.</a:t>
            </a:r>
            <a:r>
              <a:rPr lang="en-US" altLang="zh-CN" sz="3200" dirty="0"/>
              <a:t> </a:t>
            </a:r>
            <a:endParaRPr lang="zh-CN" altLang="en-US" sz="3200" dirty="0"/>
          </a:p>
          <a:p>
            <a:pPr marL="0" indent="0" eaLnBrk="1" hangingPunct="1">
              <a:spcBef>
                <a:spcPct val="0"/>
              </a:spcBef>
              <a:buFont typeface="Arial" panose="020B0604020202020204" pitchFamily="34" charset="0"/>
              <a:buNone/>
            </a:pPr>
            <a:r>
              <a:rPr lang="en-US" altLang="zh-CN" sz="3200" dirty="0"/>
              <a:t>【</a:t>
            </a:r>
            <a:r>
              <a:rPr lang="zh-CN" altLang="en-US" sz="3200" dirty="0"/>
              <a:t>拓展</a:t>
            </a:r>
            <a:r>
              <a:rPr lang="en-US" altLang="zh-CN" sz="3200" dirty="0"/>
              <a:t>】think about </a:t>
            </a:r>
            <a:r>
              <a:rPr lang="zh-CN" altLang="en-US" sz="3200" dirty="0"/>
              <a:t>意为“思考；考虑”，强</a:t>
            </a:r>
            <a:endParaRPr lang="zh-CN" altLang="en-US" sz="3200" dirty="0"/>
          </a:p>
          <a:p>
            <a:pPr marL="0" indent="0" eaLnBrk="1" hangingPunct="1">
              <a:spcBef>
                <a:spcPct val="0"/>
              </a:spcBef>
              <a:buFont typeface="Arial" panose="020B0604020202020204" pitchFamily="34" charset="0"/>
              <a:buNone/>
            </a:pPr>
            <a:r>
              <a:rPr lang="zh-CN" altLang="en-US" sz="3200" dirty="0"/>
              <a:t>调动脑筋想问题。在作</a:t>
            </a:r>
            <a:r>
              <a:rPr lang="en-US" altLang="zh-CN" sz="3200" dirty="0"/>
              <a:t>“考虑”这个意思时，</a:t>
            </a:r>
            <a:endParaRPr lang="en-US" altLang="zh-CN" sz="3200" dirty="0"/>
          </a:p>
          <a:p>
            <a:pPr marL="0" indent="0" eaLnBrk="1" hangingPunct="1">
              <a:spcBef>
                <a:spcPct val="0"/>
              </a:spcBef>
              <a:buFont typeface="Arial" panose="020B0604020202020204" pitchFamily="34" charset="0"/>
              <a:buNone/>
            </a:pPr>
            <a:r>
              <a:rPr lang="en-US" altLang="zh-CN" sz="3200" dirty="0"/>
              <a:t>可</a:t>
            </a:r>
            <a:r>
              <a:rPr lang="zh-CN" altLang="en-US" sz="3200" dirty="0"/>
              <a:t>与</a:t>
            </a:r>
            <a:r>
              <a:rPr lang="en-US" altLang="zh-CN" sz="3200" dirty="0"/>
              <a:t>think of </a:t>
            </a:r>
            <a:r>
              <a:rPr lang="zh-CN" altLang="en-US" sz="3200" dirty="0"/>
              <a:t>互换使用；</a:t>
            </a:r>
            <a:r>
              <a:rPr lang="en-US" altLang="zh-CN" sz="3200" dirty="0"/>
              <a:t>think over </a:t>
            </a:r>
            <a:r>
              <a:rPr lang="zh-CN" altLang="en-US" sz="3200" dirty="0"/>
              <a:t>意为“仔细</a:t>
            </a:r>
            <a:endParaRPr lang="en-US" altLang="zh-CN" sz="3200" dirty="0"/>
          </a:p>
          <a:p>
            <a:pPr marL="0" indent="0" eaLnBrk="1" hangingPunct="1">
              <a:spcBef>
                <a:spcPct val="0"/>
              </a:spcBef>
              <a:buFont typeface="Arial" panose="020B0604020202020204" pitchFamily="34" charset="0"/>
              <a:buNone/>
            </a:pPr>
            <a:r>
              <a:rPr lang="zh-CN" altLang="en-US" sz="3200" dirty="0"/>
              <a:t>考虑”，强调权衡再三；</a:t>
            </a:r>
            <a:r>
              <a:rPr lang="en-US" altLang="zh-CN" sz="3200" dirty="0"/>
              <a:t>think out</a:t>
            </a:r>
            <a:r>
              <a:rPr lang="zh-CN" altLang="en-US" sz="3200" dirty="0"/>
              <a:t>意为“想</a:t>
            </a:r>
            <a:endParaRPr lang="en-US" altLang="zh-CN" sz="3200" dirty="0"/>
          </a:p>
          <a:p>
            <a:pPr marL="0" indent="0" eaLnBrk="1" hangingPunct="1">
              <a:spcBef>
                <a:spcPct val="0"/>
              </a:spcBef>
              <a:buFont typeface="Arial" panose="020B0604020202020204" pitchFamily="34" charset="0"/>
              <a:buNone/>
            </a:pPr>
            <a:r>
              <a:rPr lang="zh-CN" altLang="en-US" sz="3200" dirty="0"/>
              <a:t>出”。</a:t>
            </a:r>
            <a:endParaRPr lang="zh-CN" altLang="en-US" sz="3200" dirty="0"/>
          </a:p>
        </p:txBody>
      </p:sp>
      <p:sp>
        <p:nvSpPr>
          <p:cNvPr id="7171" name="Rectangle 2"/>
          <p:cNvSpPr txBox="1"/>
          <p:nvPr/>
        </p:nvSpPr>
        <p:spPr>
          <a:xfrm>
            <a:off x="2122488" y="417513"/>
            <a:ext cx="4681537" cy="708025"/>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4000" dirty="0">
                <a:solidFill>
                  <a:srgbClr val="0000FF"/>
                </a:solidFill>
                <a:latin typeface="Comic Sans MS" panose="030F0702030302020204" pitchFamily="66" charset="0"/>
              </a:rPr>
              <a:t>Notes (</a:t>
            </a:r>
            <a:r>
              <a:rPr lang="en-US" altLang="zh-CN" sz="4000" dirty="0">
                <a:solidFill>
                  <a:srgbClr val="0000FF"/>
                </a:solidFill>
                <a:latin typeface="Comic Sans MS" panose="030F0702030302020204" pitchFamily="66" charset="0"/>
                <a:ea typeface="黑体" panose="02010609060101010101" pitchFamily="49" charset="-122"/>
              </a:rPr>
              <a:t>Writing</a:t>
            </a:r>
            <a:r>
              <a:rPr lang="en-US" altLang="zh-CN" sz="4000" dirty="0">
                <a:solidFill>
                  <a:srgbClr val="0000FF"/>
                </a:solidFill>
                <a:latin typeface="Comic Sans MS" panose="030F0702030302020204" pitchFamily="66" charset="0"/>
              </a:rPr>
              <a:t>)</a:t>
            </a:r>
            <a:endParaRPr lang="en-US" altLang="zh-CN" sz="40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195">
                                            <p:txEl>
                                              <p:charRg st="79" end="115"/>
                                            </p:txEl>
                                          </p:spTgt>
                                        </p:tgtEl>
                                        <p:attrNameLst>
                                          <p:attrName>style.visibility</p:attrName>
                                        </p:attrNameLst>
                                      </p:cBhvr>
                                      <p:to>
                                        <p:strVal val="visible"/>
                                      </p:to>
                                    </p:set>
                                    <p:anim calcmode="lin" valueType="num">
                                      <p:cBhvr additive="base">
                                        <p:cTn id="7" dur="500" fill="hold"/>
                                        <p:tgtEl>
                                          <p:spTgt spid="8195">
                                            <p:txEl>
                                              <p:charRg st="79" end="11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charRg st="79" end="1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Rectangle 2"/>
          <p:cNvSpPr>
            <a:spLocks noGrp="1"/>
          </p:cNvSpPr>
          <p:nvPr>
            <p:ph idx="1"/>
          </p:nvPr>
        </p:nvSpPr>
        <p:spPr>
          <a:xfrm>
            <a:off x="468313" y="908050"/>
            <a:ext cx="8085137" cy="5077460"/>
          </a:xfrm>
        </p:spPr>
        <p:txBody>
          <a:bodyPr vert="horz" wrap="square" lIns="91440" tIns="45720" rIns="91440" bIns="45720" anchor="t" anchorCtr="0">
            <a:spAutoFit/>
          </a:bodyPr>
          <a:p>
            <a:pPr eaLnBrk="1" hangingPunct="1">
              <a:lnSpc>
                <a:spcPct val="120000"/>
              </a:lnSpc>
              <a:buFont typeface="Arial" panose="020B0604020202020204" pitchFamily="34" charset="0"/>
              <a:buNone/>
            </a:pPr>
            <a:r>
              <a:rPr lang="zh-CN" altLang="en-US" sz="3000" dirty="0"/>
              <a:t>根据中文意思完成句子。</a:t>
            </a:r>
            <a:endParaRPr lang="zh-CN" altLang="en-US" sz="3000" dirty="0"/>
          </a:p>
          <a:p>
            <a:pPr eaLnBrk="1" hangingPunct="1">
              <a:lnSpc>
                <a:spcPct val="120000"/>
              </a:lnSpc>
              <a:buFont typeface="Arial" panose="020B0604020202020204" pitchFamily="34" charset="0"/>
              <a:buNone/>
            </a:pPr>
            <a:r>
              <a:rPr lang="en-US" altLang="zh-CN" sz="3000" dirty="0"/>
              <a:t>1. </a:t>
            </a:r>
            <a:r>
              <a:rPr lang="zh-CN" altLang="en-US" sz="3000" dirty="0"/>
              <a:t>想起她的电话号码了吗？</a:t>
            </a:r>
            <a:endParaRPr lang="zh-CN" altLang="en-US" sz="3000" dirty="0"/>
          </a:p>
          <a:p>
            <a:pPr eaLnBrk="1" hangingPunct="1">
              <a:lnSpc>
                <a:spcPct val="120000"/>
              </a:lnSpc>
              <a:buFont typeface="Arial" panose="020B0604020202020204" pitchFamily="34" charset="0"/>
              <a:buNone/>
            </a:pPr>
            <a:r>
              <a:rPr lang="en-US" altLang="zh-CN" sz="3000" dirty="0"/>
              <a:t>    Have you _______ ______ her telephone number?</a:t>
            </a:r>
            <a:endParaRPr lang="en-US" altLang="zh-CN" sz="3000" dirty="0"/>
          </a:p>
          <a:p>
            <a:pPr eaLnBrk="1" hangingPunct="1">
              <a:lnSpc>
                <a:spcPct val="120000"/>
              </a:lnSpc>
              <a:buFont typeface="Arial" panose="020B0604020202020204" pitchFamily="34" charset="0"/>
              <a:buNone/>
            </a:pPr>
            <a:r>
              <a:rPr lang="en-US" altLang="zh-CN" sz="3000" dirty="0"/>
              <a:t>2. </a:t>
            </a:r>
            <a:r>
              <a:rPr lang="zh-CN" altLang="en-US" sz="3000" dirty="0"/>
              <a:t>请好好想想你妈妈的话吧</a:t>
            </a:r>
            <a:r>
              <a:rPr lang="en-US" altLang="zh-CN" sz="3000" dirty="0"/>
              <a:t>。</a:t>
            </a:r>
            <a:endParaRPr lang="en-US" altLang="zh-CN" sz="3000" dirty="0"/>
          </a:p>
          <a:p>
            <a:pPr eaLnBrk="1" hangingPunct="1">
              <a:lnSpc>
                <a:spcPct val="120000"/>
              </a:lnSpc>
              <a:buFont typeface="Arial" panose="020B0604020202020204" pitchFamily="34" charset="0"/>
              <a:buNone/>
            </a:pPr>
            <a:r>
              <a:rPr lang="en-US" altLang="zh-CN" sz="3000" dirty="0"/>
              <a:t>     Please ______ ______ your mother’s words.</a:t>
            </a:r>
            <a:endParaRPr lang="en-US" altLang="zh-CN" sz="3000" dirty="0"/>
          </a:p>
          <a:p>
            <a:pPr eaLnBrk="1" hangingPunct="1">
              <a:lnSpc>
                <a:spcPct val="120000"/>
              </a:lnSpc>
              <a:buFont typeface="Arial" panose="020B0604020202020204" pitchFamily="34" charset="0"/>
              <a:buNone/>
            </a:pPr>
            <a:r>
              <a:rPr lang="en-US" altLang="zh-CN" sz="3000" dirty="0"/>
              <a:t>3. </a:t>
            </a:r>
            <a:r>
              <a:rPr lang="zh-CN" altLang="en-US" sz="3000" dirty="0"/>
              <a:t>他正在思考一个数学问题。</a:t>
            </a:r>
            <a:endParaRPr lang="zh-CN" altLang="en-US" sz="3000" dirty="0"/>
          </a:p>
          <a:p>
            <a:pPr eaLnBrk="1" hangingPunct="1">
              <a:lnSpc>
                <a:spcPct val="120000"/>
              </a:lnSpc>
              <a:buFont typeface="Arial" panose="020B0604020202020204" pitchFamily="34" charset="0"/>
              <a:buNone/>
            </a:pPr>
            <a:r>
              <a:rPr lang="en-US" altLang="zh-CN" sz="3000" dirty="0"/>
              <a:t>     He is ________ ______ a Maths problem.</a:t>
            </a:r>
            <a:endParaRPr lang="zh-CN" altLang="en-US" sz="3000" dirty="0"/>
          </a:p>
        </p:txBody>
      </p:sp>
      <p:sp>
        <p:nvSpPr>
          <p:cNvPr id="9219" name="Rectangle 3"/>
          <p:cNvSpPr/>
          <p:nvPr/>
        </p:nvSpPr>
        <p:spPr>
          <a:xfrm>
            <a:off x="2411413" y="2204403"/>
            <a:ext cx="2808287" cy="583565"/>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200" b="1" dirty="0">
                <a:solidFill>
                  <a:srgbClr val="FF0000"/>
                </a:solidFill>
              </a:rPr>
              <a:t>thought    of</a:t>
            </a:r>
            <a:endParaRPr lang="zh-CN" altLang="en-US" sz="3200" b="1" dirty="0">
              <a:solidFill>
                <a:srgbClr val="FF0000"/>
              </a:solidFill>
            </a:endParaRPr>
          </a:p>
        </p:txBody>
      </p:sp>
      <p:sp>
        <p:nvSpPr>
          <p:cNvPr id="9220" name="Rectangle 4"/>
          <p:cNvSpPr/>
          <p:nvPr/>
        </p:nvSpPr>
        <p:spPr>
          <a:xfrm>
            <a:off x="2067878" y="4077018"/>
            <a:ext cx="2406650" cy="585787"/>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200" b="1" dirty="0">
                <a:solidFill>
                  <a:srgbClr val="FF0000"/>
                </a:solidFill>
              </a:rPr>
              <a:t>think     over</a:t>
            </a:r>
            <a:endParaRPr lang="zh-CN" altLang="en-US" sz="3200" b="1" dirty="0">
              <a:solidFill>
                <a:srgbClr val="FF0000"/>
              </a:solidFill>
            </a:endParaRPr>
          </a:p>
        </p:txBody>
      </p:sp>
      <p:sp>
        <p:nvSpPr>
          <p:cNvPr id="9221" name="Rectangle 5"/>
          <p:cNvSpPr/>
          <p:nvPr/>
        </p:nvSpPr>
        <p:spPr>
          <a:xfrm>
            <a:off x="1835785" y="5300663"/>
            <a:ext cx="2871788" cy="585787"/>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200" b="1" dirty="0">
                <a:solidFill>
                  <a:srgbClr val="FF0000"/>
                </a:solidFill>
              </a:rPr>
              <a:t>thinking  about</a:t>
            </a:r>
            <a:endParaRPr lang="zh-CN" altLang="en-US" sz="3200" b="1" dirty="0">
              <a:solidFill>
                <a:srgbClr val="FF0000"/>
              </a:solidFill>
            </a:endParaRPr>
          </a:p>
        </p:txBody>
      </p:sp>
      <p:sp>
        <p:nvSpPr>
          <p:cNvPr id="8198" name="Rectangle 2"/>
          <p:cNvSpPr txBox="1"/>
          <p:nvPr/>
        </p:nvSpPr>
        <p:spPr>
          <a:xfrm>
            <a:off x="3205163" y="260350"/>
            <a:ext cx="2230437" cy="708025"/>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4000" b="1" dirty="0">
                <a:solidFill>
                  <a:srgbClr val="0000FF"/>
                </a:solidFill>
              </a:rPr>
              <a:t>Practice</a:t>
            </a:r>
            <a:endParaRPr lang="en-US" altLang="zh-CN" sz="40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additive="base">
                                        <p:cTn id="7" dur="500" fill="hold"/>
                                        <p:tgtEl>
                                          <p:spTgt spid="9219"/>
                                        </p:tgtEl>
                                        <p:attrNameLst>
                                          <p:attrName>ppt_x</p:attrName>
                                        </p:attrNameLst>
                                      </p:cBhvr>
                                      <p:tavLst>
                                        <p:tav tm="0">
                                          <p:val>
                                            <p:strVal val="#ppt_x"/>
                                          </p:val>
                                        </p:tav>
                                        <p:tav tm="100000">
                                          <p:val>
                                            <p:strVal val="#ppt_x"/>
                                          </p:val>
                                        </p:tav>
                                      </p:tavLst>
                                    </p:anim>
                                    <p:anim calcmode="lin" valueType="num">
                                      <p:cBhvr additive="base">
                                        <p:cTn id="8"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20"/>
                                        </p:tgtEl>
                                        <p:attrNameLst>
                                          <p:attrName>style.visibility</p:attrName>
                                        </p:attrNameLst>
                                      </p:cBhvr>
                                      <p:to>
                                        <p:strVal val="visible"/>
                                      </p:to>
                                    </p:set>
                                    <p:anim calcmode="lin" valueType="num">
                                      <p:cBhvr additive="base">
                                        <p:cTn id="13" dur="500" fill="hold"/>
                                        <p:tgtEl>
                                          <p:spTgt spid="9220"/>
                                        </p:tgtEl>
                                        <p:attrNameLst>
                                          <p:attrName>ppt_x</p:attrName>
                                        </p:attrNameLst>
                                      </p:cBhvr>
                                      <p:tavLst>
                                        <p:tav tm="0">
                                          <p:val>
                                            <p:strVal val="#ppt_x"/>
                                          </p:val>
                                        </p:tav>
                                        <p:tav tm="100000">
                                          <p:val>
                                            <p:strVal val="#ppt_x"/>
                                          </p:val>
                                        </p:tav>
                                      </p:tavLst>
                                    </p:anim>
                                    <p:anim calcmode="lin" valueType="num">
                                      <p:cBhvr additive="base">
                                        <p:cTn id="14"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21"/>
                                        </p:tgtEl>
                                        <p:attrNameLst>
                                          <p:attrName>style.visibility</p:attrName>
                                        </p:attrNameLst>
                                      </p:cBhvr>
                                      <p:to>
                                        <p:strVal val="visible"/>
                                      </p:to>
                                    </p:set>
                                    <p:anim calcmode="lin" valueType="num">
                                      <p:cBhvr additive="base">
                                        <p:cTn id="19" dur="500" fill="hold"/>
                                        <p:tgtEl>
                                          <p:spTgt spid="9221"/>
                                        </p:tgtEl>
                                        <p:attrNameLst>
                                          <p:attrName>ppt_x</p:attrName>
                                        </p:attrNameLst>
                                      </p:cBhvr>
                                      <p:tavLst>
                                        <p:tav tm="0">
                                          <p:val>
                                            <p:strVal val="#ppt_x"/>
                                          </p:val>
                                        </p:tav>
                                        <p:tav tm="100000">
                                          <p:val>
                                            <p:strVal val="#ppt_x"/>
                                          </p:val>
                                        </p:tav>
                                      </p:tavLst>
                                    </p:anim>
                                    <p:anim calcmode="lin" valueType="num">
                                      <p:cBhvr additive="base">
                                        <p:cTn id="20"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19" name="TextBox 4"/>
          <p:cNvSpPr txBox="1"/>
          <p:nvPr/>
        </p:nvSpPr>
        <p:spPr>
          <a:xfrm>
            <a:off x="1763713" y="3414713"/>
            <a:ext cx="5421312" cy="646112"/>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b="1" dirty="0">
                <a:latin typeface="Comic Sans MS" panose="030F0702030302020204" pitchFamily="66" charset="0"/>
                <a:ea typeface="微软雅黑" panose="020B0503020204020204" pitchFamily="34" charset="-122"/>
              </a:rPr>
              <a:t>Part II While-Learning</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Text Box 6"/>
          <p:cNvSpPr txBox="1"/>
          <p:nvPr/>
        </p:nvSpPr>
        <p:spPr>
          <a:xfrm>
            <a:off x="323850" y="1004888"/>
            <a:ext cx="8497888" cy="1198880"/>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400" b="1" dirty="0">
                <a:solidFill>
                  <a:srgbClr val="00B050"/>
                </a:solidFill>
              </a:rPr>
              <a:t>A</a:t>
            </a:r>
            <a:r>
              <a:rPr lang="en-US" altLang="zh-CN" sz="2400" b="1" i="1" dirty="0">
                <a:solidFill>
                  <a:srgbClr val="0000FF"/>
                </a:solidFill>
              </a:rPr>
              <a:t> </a:t>
            </a:r>
            <a:r>
              <a:rPr lang="en-US" altLang="zh-CN" sz="2400" i="1" dirty="0">
                <a:solidFill>
                  <a:srgbClr val="0000FF"/>
                </a:solidFill>
              </a:rPr>
              <a:t> After the Trojan War, one of the soldiers inside the wooden horse told his story to his family. Complete the story with the words in brackets and other words if necessary.</a:t>
            </a:r>
            <a:endParaRPr lang="en-US" altLang="zh-CN" sz="2400" i="1" dirty="0">
              <a:solidFill>
                <a:srgbClr val="0000FF"/>
              </a:solidFill>
            </a:endParaRPr>
          </a:p>
        </p:txBody>
      </p:sp>
      <p:sp>
        <p:nvSpPr>
          <p:cNvPr id="10243" name="Rectangle 2"/>
          <p:cNvSpPr txBox="1"/>
          <p:nvPr/>
        </p:nvSpPr>
        <p:spPr>
          <a:xfrm>
            <a:off x="1260475" y="433388"/>
            <a:ext cx="6624638" cy="692150"/>
          </a:xfrm>
          <a:prstGeom prst="rect">
            <a:avLst/>
          </a:prstGeom>
          <a:noFill/>
          <a:ln w="9525">
            <a:noFill/>
          </a:ln>
        </p:spPr>
        <p:txBody>
          <a:bodyPr anchor="ctr" anchorCtr="0"/>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algn="ctr" eaLnBrk="1" hangingPunct="1">
              <a:lnSpc>
                <a:spcPct val="90000"/>
              </a:lnSpc>
              <a:spcBef>
                <a:spcPct val="0"/>
              </a:spcBef>
              <a:buClrTx/>
              <a:buSzTx/>
              <a:buFont typeface="Arial" panose="020B0604020202020204" pitchFamily="34" charset="0"/>
              <a:buNone/>
            </a:pPr>
            <a:r>
              <a:rPr lang="en-US" altLang="zh-CN" sz="3200" b="1" dirty="0">
                <a:solidFill>
                  <a:srgbClr val="00B050"/>
                </a:solidFill>
                <a:latin typeface="Comic Sans MS" panose="030F0702030302020204" pitchFamily="66" charset="0"/>
                <a:ea typeface="华文中宋" pitchFamily="2" charset="-122"/>
              </a:rPr>
              <a:t>A story about the Trojan War</a:t>
            </a:r>
            <a:endParaRPr lang="en-US" altLang="zh-CN" sz="3200" b="1" dirty="0">
              <a:solidFill>
                <a:srgbClr val="00B050"/>
              </a:solidFill>
              <a:latin typeface="Comic Sans MS" panose="030F0702030302020204" pitchFamily="66" charset="0"/>
              <a:ea typeface="华文中宋" pitchFamily="2" charset="-122"/>
            </a:endParaRPr>
          </a:p>
        </p:txBody>
      </p:sp>
      <p:sp>
        <p:nvSpPr>
          <p:cNvPr id="10244" name="Text Box 4"/>
          <p:cNvSpPr txBox="1"/>
          <p:nvPr/>
        </p:nvSpPr>
        <p:spPr>
          <a:xfrm>
            <a:off x="322263" y="2187575"/>
            <a:ext cx="8570912" cy="4121150"/>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lnSpc>
                <a:spcPct val="105000"/>
              </a:lnSpc>
              <a:spcBef>
                <a:spcPct val="0"/>
              </a:spcBef>
              <a:buClrTx/>
              <a:buSzTx/>
              <a:buFont typeface="Arial" panose="020B0604020202020204" pitchFamily="34" charset="0"/>
              <a:buNone/>
            </a:pPr>
            <a:r>
              <a:rPr lang="en-US" altLang="zh-CN" sz="2800" dirty="0"/>
              <a:t>We tried to capture Troy for ten years, but did not</a:t>
            </a:r>
            <a:endParaRPr lang="en-US" altLang="zh-CN" sz="2800" dirty="0"/>
          </a:p>
          <a:p>
            <a:pPr marL="0" lvl="0" indent="0" eaLnBrk="1" hangingPunct="1">
              <a:lnSpc>
                <a:spcPct val="105000"/>
              </a:lnSpc>
              <a:spcBef>
                <a:spcPct val="0"/>
              </a:spcBef>
              <a:buClrTx/>
              <a:buSzTx/>
              <a:buFont typeface="Arial" panose="020B0604020202020204" pitchFamily="34" charset="0"/>
              <a:buNone/>
            </a:pPr>
            <a:r>
              <a:rPr lang="en-US" altLang="zh-CN" sz="2800" dirty="0"/>
              <a:t>succeed. Then we thought of a trick.</a:t>
            </a:r>
            <a:endParaRPr lang="en-US" altLang="zh-CN" sz="2800" dirty="0"/>
          </a:p>
          <a:p>
            <a:pPr marL="0" lvl="0" indent="0" eaLnBrk="1" hangingPunct="1">
              <a:lnSpc>
                <a:spcPct val="105000"/>
              </a:lnSpc>
              <a:spcBef>
                <a:spcPct val="0"/>
              </a:spcBef>
              <a:buClrTx/>
              <a:buSzTx/>
              <a:buFont typeface="Arial" panose="020B0604020202020204" pitchFamily="34" charset="0"/>
              <a:buNone/>
            </a:pPr>
            <a:r>
              <a:rPr lang="en-US" altLang="zh-CN" sz="2800" dirty="0"/>
              <a:t>We built  a huge wooden horse and _______________    __________________________(leave/outside/main gates). During the night, our army disappeared, but ________________________(not go/far away). In the morning, the Trojans ________________(see/horse).</a:t>
            </a:r>
            <a:endParaRPr lang="en-US" altLang="zh-CN" sz="2800" dirty="0"/>
          </a:p>
          <a:p>
            <a:pPr marL="0" lvl="0" indent="0" eaLnBrk="1" hangingPunct="1">
              <a:lnSpc>
                <a:spcPct val="105000"/>
              </a:lnSpc>
              <a:spcBef>
                <a:spcPct val="0"/>
              </a:spcBef>
              <a:buClrTx/>
              <a:buSzTx/>
              <a:buFont typeface="Arial" panose="020B0604020202020204" pitchFamily="34" charset="0"/>
              <a:buNone/>
            </a:pPr>
            <a:r>
              <a:rPr lang="en-US" altLang="zh-CN" sz="2800" dirty="0"/>
              <a:t>I was inside the horse with another five soldiers, but the Trojans did not know.</a:t>
            </a:r>
            <a:endParaRPr lang="en-US" altLang="zh-CN" sz="2800" dirty="0"/>
          </a:p>
        </p:txBody>
      </p:sp>
      <p:sp>
        <p:nvSpPr>
          <p:cNvPr id="4101" name="Text Box 5"/>
          <p:cNvSpPr txBox="1"/>
          <p:nvPr/>
        </p:nvSpPr>
        <p:spPr>
          <a:xfrm>
            <a:off x="466725" y="3124200"/>
            <a:ext cx="8426450" cy="946150"/>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b="1" dirty="0">
                <a:solidFill>
                  <a:srgbClr val="FF0000"/>
                </a:solidFill>
              </a:rPr>
              <a:t>                                                          left it outside</a:t>
            </a:r>
            <a:endParaRPr lang="en-US" altLang="zh-CN" sz="2800" b="1" dirty="0">
              <a:solidFill>
                <a:srgbClr val="FF0000"/>
              </a:solidFill>
            </a:endParaRPr>
          </a:p>
          <a:p>
            <a:pPr marL="0" lvl="0" indent="0" eaLnBrk="1" hangingPunct="1">
              <a:spcBef>
                <a:spcPct val="0"/>
              </a:spcBef>
              <a:buClrTx/>
              <a:buSzTx/>
              <a:buFont typeface="Arial" panose="020B0604020202020204" pitchFamily="34" charset="0"/>
              <a:buNone/>
            </a:pPr>
            <a:r>
              <a:rPr lang="en-US" altLang="zh-CN" sz="2800" b="1" dirty="0">
                <a:solidFill>
                  <a:srgbClr val="FF0000"/>
                </a:solidFill>
              </a:rPr>
              <a:t>the main gates </a:t>
            </a:r>
            <a:endParaRPr lang="en-US" altLang="zh-CN" sz="2800" b="1" dirty="0">
              <a:solidFill>
                <a:srgbClr val="FF0000"/>
              </a:solidFill>
            </a:endParaRPr>
          </a:p>
        </p:txBody>
      </p:sp>
      <p:sp>
        <p:nvSpPr>
          <p:cNvPr id="4102" name="Text Box 6"/>
          <p:cNvSpPr txBox="1"/>
          <p:nvPr/>
        </p:nvSpPr>
        <p:spPr>
          <a:xfrm>
            <a:off x="466725" y="4492625"/>
            <a:ext cx="4462463" cy="521970"/>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zh-CN" altLang="en-US" sz="2800" b="1" dirty="0">
                <a:solidFill>
                  <a:srgbClr val="FF0000"/>
                </a:solidFill>
              </a:rPr>
              <a:t>they</a:t>
            </a:r>
            <a:r>
              <a:rPr lang="en-US" altLang="zh-CN" sz="2800" b="1" dirty="0">
                <a:solidFill>
                  <a:srgbClr val="FF0000"/>
                </a:solidFill>
              </a:rPr>
              <a:t> didn’t go far away</a:t>
            </a:r>
            <a:endParaRPr lang="en-US" altLang="zh-CN" sz="2800" b="1" dirty="0">
              <a:solidFill>
                <a:srgbClr val="FF0000"/>
              </a:solidFill>
            </a:endParaRPr>
          </a:p>
        </p:txBody>
      </p:sp>
      <p:sp>
        <p:nvSpPr>
          <p:cNvPr id="4103" name="Text Box 8"/>
          <p:cNvSpPr txBox="1"/>
          <p:nvPr/>
        </p:nvSpPr>
        <p:spPr>
          <a:xfrm>
            <a:off x="3635375" y="4924425"/>
            <a:ext cx="2568575" cy="519113"/>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b="1" dirty="0">
                <a:solidFill>
                  <a:srgbClr val="FF0000"/>
                </a:solidFill>
              </a:rPr>
              <a:t>saw the horse</a:t>
            </a:r>
            <a:endParaRPr lang="en-US" altLang="zh-CN" sz="2800" b="1"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101"/>
                                        </p:tgtEl>
                                        <p:attrNameLst>
                                          <p:attrName>style.visibility</p:attrName>
                                        </p:attrNameLst>
                                      </p:cBhvr>
                                      <p:to>
                                        <p:strVal val="visible"/>
                                      </p:to>
                                    </p:set>
                                    <p:animEffect transition="in" filter="diamond(in)">
                                      <p:cBhvr>
                                        <p:cTn id="7" dur="1000"/>
                                        <p:tgtEl>
                                          <p:spTgt spid="410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checkerboard(across)">
                                      <p:cBhvr>
                                        <p:cTn id="12" dur="500"/>
                                        <p:tgtEl>
                                          <p:spTgt spid="4102"/>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103"/>
                                        </p:tgtEl>
                                        <p:attrNameLst>
                                          <p:attrName>style.visibility</p:attrName>
                                        </p:attrNameLst>
                                      </p:cBhvr>
                                      <p:to>
                                        <p:strVal val="visible"/>
                                      </p:to>
                                    </p:set>
                                    <p:animEffect transition="in" filter="diamond(in)">
                                      <p:cBhvr>
                                        <p:cTn id="17" dur="1000"/>
                                        <p:tgtEl>
                                          <p:spTgt spid="4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2" grpId="0"/>
      <p:bldP spid="410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Text Box 4"/>
          <p:cNvSpPr txBox="1"/>
          <p:nvPr/>
        </p:nvSpPr>
        <p:spPr>
          <a:xfrm>
            <a:off x="395288" y="901700"/>
            <a:ext cx="8424862" cy="4831080"/>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dirty="0"/>
              <a:t>The Trojans opened the gates and ___________________ </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____________(pull/horse/into/city). That night, they </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celebrated and __________________ (make jokes /us)</a:t>
            </a:r>
            <a:r>
              <a:rPr lang="zh-CN" altLang="en-US" sz="2800" dirty="0"/>
              <a:t>.</a:t>
            </a:r>
            <a:r>
              <a:rPr lang="en-US" altLang="zh-CN" sz="2800" dirty="0"/>
              <a:t> </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Then they _____________________________________</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 (lock/gates/go to sleep).</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When they were asleep, we _______________________</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(climb/horse). We _______________________________    </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(open/main gates) and ____________________________</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(our army/enter/city).</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Then we went to the captain’s room. We _____________</a:t>
            </a:r>
            <a:endParaRPr lang="en-US" altLang="zh-CN" sz="2800" dirty="0"/>
          </a:p>
          <a:p>
            <a:pPr marL="0" lvl="0" indent="0" eaLnBrk="1" hangingPunct="1">
              <a:spcBef>
                <a:spcPct val="0"/>
              </a:spcBef>
              <a:buClrTx/>
              <a:buSzTx/>
              <a:buFont typeface="Arial" panose="020B0604020202020204" pitchFamily="34" charset="0"/>
              <a:buNone/>
            </a:pPr>
            <a:r>
              <a:rPr lang="en-US" altLang="zh-CN" sz="2800" dirty="0"/>
              <a:t>(catch)</a:t>
            </a:r>
            <a:r>
              <a:rPr lang="zh-CN" altLang="en-US" sz="2800" dirty="0"/>
              <a:t>.</a:t>
            </a:r>
            <a:endParaRPr lang="en-US" altLang="zh-CN" sz="2800" dirty="0"/>
          </a:p>
        </p:txBody>
      </p:sp>
      <p:sp>
        <p:nvSpPr>
          <p:cNvPr id="6147" name="Text Box 6"/>
          <p:cNvSpPr txBox="1"/>
          <p:nvPr/>
        </p:nvSpPr>
        <p:spPr>
          <a:xfrm>
            <a:off x="395288" y="881063"/>
            <a:ext cx="8353425" cy="954087"/>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b="1" dirty="0">
                <a:solidFill>
                  <a:srgbClr val="FF0000"/>
                </a:solidFill>
              </a:rPr>
              <a:t>                                                        pulled the horse </a:t>
            </a:r>
            <a:endParaRPr lang="en-US" altLang="zh-CN" sz="2800" b="1" dirty="0">
              <a:solidFill>
                <a:srgbClr val="FF0000"/>
              </a:solidFill>
            </a:endParaRPr>
          </a:p>
          <a:p>
            <a:pPr marL="0" lvl="0" indent="0" eaLnBrk="1" hangingPunct="1">
              <a:spcBef>
                <a:spcPct val="0"/>
              </a:spcBef>
              <a:buClrTx/>
              <a:buSzTx/>
              <a:buFont typeface="Arial" panose="020B0604020202020204" pitchFamily="34" charset="0"/>
              <a:buNone/>
            </a:pPr>
            <a:r>
              <a:rPr lang="en-US" altLang="zh-CN" sz="2800" b="1" dirty="0">
                <a:solidFill>
                  <a:srgbClr val="FF0000"/>
                </a:solidFill>
              </a:rPr>
              <a:t>into the city</a:t>
            </a:r>
            <a:endParaRPr lang="en-US" altLang="zh-CN" sz="2800" b="1" dirty="0">
              <a:solidFill>
                <a:srgbClr val="FF0000"/>
              </a:solidFill>
            </a:endParaRPr>
          </a:p>
        </p:txBody>
      </p:sp>
      <p:sp>
        <p:nvSpPr>
          <p:cNvPr id="6148" name="Text Box 7"/>
          <p:cNvSpPr txBox="1"/>
          <p:nvPr/>
        </p:nvSpPr>
        <p:spPr>
          <a:xfrm>
            <a:off x="2555875" y="1763713"/>
            <a:ext cx="3384550" cy="522287"/>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b="1" dirty="0">
                <a:solidFill>
                  <a:srgbClr val="FF0000"/>
                </a:solidFill>
              </a:rPr>
              <a:t>ma</a:t>
            </a:r>
            <a:r>
              <a:rPr lang="zh-CN" altLang="en-US" sz="2800" b="1" dirty="0">
                <a:solidFill>
                  <a:srgbClr val="FF0000"/>
                </a:solidFill>
              </a:rPr>
              <a:t>d</a:t>
            </a:r>
            <a:r>
              <a:rPr lang="en-US" altLang="zh-CN" sz="2800" b="1" dirty="0">
                <a:solidFill>
                  <a:srgbClr val="FF0000"/>
                </a:solidFill>
              </a:rPr>
              <a:t>e jokes about us</a:t>
            </a:r>
            <a:endParaRPr lang="en-US" altLang="zh-CN" sz="2800" b="1" dirty="0">
              <a:solidFill>
                <a:srgbClr val="FF0000"/>
              </a:solidFill>
            </a:endParaRPr>
          </a:p>
        </p:txBody>
      </p:sp>
      <p:sp>
        <p:nvSpPr>
          <p:cNvPr id="6149" name="Text Box 8"/>
          <p:cNvSpPr txBox="1"/>
          <p:nvPr/>
        </p:nvSpPr>
        <p:spPr>
          <a:xfrm>
            <a:off x="1908175" y="2181225"/>
            <a:ext cx="5976938" cy="521970"/>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b="1" dirty="0">
                <a:solidFill>
                  <a:srgbClr val="FF0000"/>
                </a:solidFill>
              </a:rPr>
              <a:t>locked </a:t>
            </a:r>
            <a:r>
              <a:rPr lang="zh-CN" altLang="en-US" sz="2800" b="1" dirty="0">
                <a:solidFill>
                  <a:srgbClr val="FF0000"/>
                </a:solidFill>
              </a:rPr>
              <a:t>all </a:t>
            </a:r>
            <a:r>
              <a:rPr lang="en-US" altLang="zh-CN" sz="2800" b="1" dirty="0">
                <a:solidFill>
                  <a:srgbClr val="FF0000"/>
                </a:solidFill>
              </a:rPr>
              <a:t>the gates and went to sleep</a:t>
            </a:r>
            <a:endParaRPr lang="en-US" altLang="zh-CN" sz="2800" b="1" dirty="0">
              <a:solidFill>
                <a:srgbClr val="FF0000"/>
              </a:solidFill>
            </a:endParaRPr>
          </a:p>
        </p:txBody>
      </p:sp>
      <p:sp>
        <p:nvSpPr>
          <p:cNvPr id="6150" name="Text Box 9"/>
          <p:cNvSpPr txBox="1"/>
          <p:nvPr/>
        </p:nvSpPr>
        <p:spPr>
          <a:xfrm>
            <a:off x="4427538" y="3059113"/>
            <a:ext cx="4176712" cy="519112"/>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b="1" dirty="0">
                <a:solidFill>
                  <a:srgbClr val="FF0000"/>
                </a:solidFill>
              </a:rPr>
              <a:t>climbed out of the horse</a:t>
            </a:r>
            <a:endParaRPr lang="en-US" altLang="zh-CN" sz="2800" b="1" dirty="0">
              <a:solidFill>
                <a:srgbClr val="FF0000"/>
              </a:solidFill>
            </a:endParaRPr>
          </a:p>
        </p:txBody>
      </p:sp>
      <p:sp>
        <p:nvSpPr>
          <p:cNvPr id="6151" name="Text Box 10"/>
          <p:cNvSpPr txBox="1"/>
          <p:nvPr/>
        </p:nvSpPr>
        <p:spPr>
          <a:xfrm>
            <a:off x="6371273" y="4716145"/>
            <a:ext cx="2390775" cy="519113"/>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b="1" dirty="0">
                <a:solidFill>
                  <a:srgbClr val="FF0000"/>
                </a:solidFill>
              </a:rPr>
              <a:t>caught him</a:t>
            </a:r>
            <a:endParaRPr lang="en-US" altLang="zh-CN" sz="2800" b="1" dirty="0">
              <a:solidFill>
                <a:srgbClr val="FF0000"/>
              </a:solidFill>
            </a:endParaRPr>
          </a:p>
        </p:txBody>
      </p:sp>
      <p:sp>
        <p:nvSpPr>
          <p:cNvPr id="6152" name="Text Box 11"/>
          <p:cNvSpPr txBox="1"/>
          <p:nvPr/>
        </p:nvSpPr>
        <p:spPr>
          <a:xfrm>
            <a:off x="3132138" y="3490913"/>
            <a:ext cx="3744912" cy="519112"/>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zh-CN" altLang="en-US" sz="2800" b="1" dirty="0">
                <a:solidFill>
                  <a:srgbClr val="FF0000"/>
                </a:solidFill>
              </a:rPr>
              <a:t>o</a:t>
            </a:r>
            <a:r>
              <a:rPr lang="en-US" altLang="zh-CN" sz="2800" b="1" dirty="0">
                <a:solidFill>
                  <a:srgbClr val="FF0000"/>
                </a:solidFill>
              </a:rPr>
              <a:t>pened the main gates</a:t>
            </a:r>
            <a:endParaRPr lang="en-US" altLang="zh-CN" sz="2800" b="1" dirty="0">
              <a:solidFill>
                <a:srgbClr val="FF0000"/>
              </a:solidFill>
            </a:endParaRPr>
          </a:p>
        </p:txBody>
      </p:sp>
      <p:sp>
        <p:nvSpPr>
          <p:cNvPr id="6153" name="Text Box 12"/>
          <p:cNvSpPr txBox="1"/>
          <p:nvPr/>
        </p:nvSpPr>
        <p:spPr>
          <a:xfrm>
            <a:off x="3708400" y="3903663"/>
            <a:ext cx="4602163" cy="523875"/>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zh-CN" altLang="en-US" sz="2800" b="1" dirty="0">
                <a:solidFill>
                  <a:srgbClr val="FF0000"/>
                </a:solidFill>
              </a:rPr>
              <a:t>o</a:t>
            </a:r>
            <a:r>
              <a:rPr lang="en-US" altLang="zh-CN" sz="2800" b="1" dirty="0">
                <a:solidFill>
                  <a:srgbClr val="FF0000"/>
                </a:solidFill>
              </a:rPr>
              <a:t>ur army entered the city</a:t>
            </a:r>
            <a:endParaRPr lang="en-US" altLang="zh-CN" sz="2800" b="1"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box(in)">
                                      <p:cBhvr>
                                        <p:cTn id="7" dur="5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wipe(down)">
                                      <p:cBhvr>
                                        <p:cTn id="12" dur="500"/>
                                        <p:tgtEl>
                                          <p:spTgt spid="6148"/>
                                        </p:tgtEl>
                                      </p:cBhvr>
                                    </p:animEffect>
                                  </p:childTnLst>
                                </p:cTn>
                              </p:par>
                            </p:childTnLst>
                          </p:cTn>
                        </p:par>
                      </p:childTnLst>
                    </p:cTn>
                  </p:par>
                  <p:par>
                    <p:cTn id="13" fill="hold">
                      <p:stCondLst>
                        <p:cond delay="indefinite"/>
                      </p:stCondLst>
                      <p:childTnLst>
                        <p:par>
                          <p:cTn id="14" fill="hold">
                            <p:stCondLst>
                              <p:cond delay="0"/>
                            </p:stCondLst>
                            <p:childTnLst>
                              <p:par>
                                <p:cTn id="15" presetID="37" presetClass="entr" presetSubtype="0" fill="hold" grpId="0" nodeType="clickEffect">
                                  <p:stCondLst>
                                    <p:cond delay="0"/>
                                  </p:stCondLst>
                                  <p:childTnLst>
                                    <p:set>
                                      <p:cBhvr>
                                        <p:cTn id="16" dur="1" fill="hold">
                                          <p:stCondLst>
                                            <p:cond delay="0"/>
                                          </p:stCondLst>
                                        </p:cTn>
                                        <p:tgtEl>
                                          <p:spTgt spid="6149"/>
                                        </p:tgtEl>
                                        <p:attrNameLst>
                                          <p:attrName>style.visibility</p:attrName>
                                        </p:attrNameLst>
                                      </p:cBhvr>
                                      <p:to>
                                        <p:strVal val="visible"/>
                                      </p:to>
                                    </p:set>
                                    <p:animEffect transition="in" filter="fade">
                                      <p:cBhvr>
                                        <p:cTn id="17" dur="500"/>
                                        <p:tgtEl>
                                          <p:spTgt spid="6149"/>
                                        </p:tgtEl>
                                      </p:cBhvr>
                                    </p:animEffect>
                                    <p:anim calcmode="lin" valueType="num">
                                      <p:cBhvr>
                                        <p:cTn id="18" dur="500" fill="hold"/>
                                        <p:tgtEl>
                                          <p:spTgt spid="6149"/>
                                        </p:tgtEl>
                                        <p:attrNameLst>
                                          <p:attrName>ppt_x</p:attrName>
                                        </p:attrNameLst>
                                      </p:cBhvr>
                                      <p:tavLst>
                                        <p:tav tm="0">
                                          <p:val>
                                            <p:strVal val="#ppt_x"/>
                                          </p:val>
                                        </p:tav>
                                        <p:tav tm="100000">
                                          <p:val>
                                            <p:strVal val="#ppt_x"/>
                                          </p:val>
                                        </p:tav>
                                      </p:tavLst>
                                    </p:anim>
                                    <p:anim calcmode="lin" valueType="num">
                                      <p:cBhvr>
                                        <p:cTn id="19" dur="450" decel="100000" fill="hold"/>
                                        <p:tgtEl>
                                          <p:spTgt spid="6149"/>
                                        </p:tgtEl>
                                        <p:attrNameLst>
                                          <p:attrName>ppt_y</p:attrName>
                                        </p:attrNameLst>
                                      </p:cBhvr>
                                      <p:tavLst>
                                        <p:tav tm="0">
                                          <p:val>
                                            <p:strVal val="#ppt_y+1"/>
                                          </p:val>
                                        </p:tav>
                                        <p:tav tm="100000">
                                          <p:val>
                                            <p:strVal val="#ppt_y-.03"/>
                                          </p:val>
                                        </p:tav>
                                      </p:tavLst>
                                    </p:anim>
                                    <p:anim calcmode="lin" valueType="num">
                                      <p:cBhvr>
                                        <p:cTn id="20" dur="50" accel="100000" fill="hold">
                                          <p:stCondLst>
                                            <p:cond delay="450"/>
                                          </p:stCondLst>
                                        </p:cTn>
                                        <p:tgtEl>
                                          <p:spTgt spid="6149"/>
                                        </p:tgtEl>
                                        <p:attrNameLst>
                                          <p:attrName>ppt_y</p:attrName>
                                        </p:attrNameLst>
                                      </p:cBhvr>
                                      <p:tavLst>
                                        <p:tav tm="0">
                                          <p:val>
                                            <p:strVal val="#ppt_y-.03"/>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6150"/>
                                        </p:tgtEl>
                                        <p:attrNameLst>
                                          <p:attrName>style.visibility</p:attrName>
                                        </p:attrNameLst>
                                      </p:cBhvr>
                                      <p:to>
                                        <p:strVal val="visible"/>
                                      </p:to>
                                    </p:set>
                                    <p:anim calcmode="lin" valueType="num">
                                      <p:cBhvr>
                                        <p:cTn id="25" dur="500" fill="hold"/>
                                        <p:tgtEl>
                                          <p:spTgt spid="615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150"/>
                                        </p:tgtEl>
                                        <p:attrNameLst>
                                          <p:attrName>ppt_y</p:attrName>
                                        </p:attrNameLst>
                                      </p:cBhvr>
                                      <p:tavLst>
                                        <p:tav tm="0">
                                          <p:val>
                                            <p:strVal val="#ppt_y"/>
                                          </p:val>
                                        </p:tav>
                                        <p:tav tm="100000">
                                          <p:val>
                                            <p:strVal val="#ppt_y"/>
                                          </p:val>
                                        </p:tav>
                                      </p:tavLst>
                                    </p:anim>
                                    <p:anim calcmode="lin" valueType="num">
                                      <p:cBhvr>
                                        <p:cTn id="27" dur="500" fill="hold"/>
                                        <p:tgtEl>
                                          <p:spTgt spid="615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15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150"/>
                                        </p:tgtEl>
                                      </p:cBhvr>
                                    </p:animEffect>
                                  </p:childTnLst>
                                </p:cTn>
                              </p:par>
                            </p:childTnLst>
                          </p:cTn>
                        </p:par>
                      </p:childTnLst>
                    </p:cTn>
                  </p:par>
                  <p:par>
                    <p:cTn id="30" fill="hold">
                      <p:stCondLst>
                        <p:cond delay="indefinite"/>
                      </p:stCondLst>
                      <p:childTnLst>
                        <p:par>
                          <p:cTn id="31" fill="hold">
                            <p:stCondLst>
                              <p:cond delay="0"/>
                            </p:stCondLst>
                            <p:childTnLst>
                              <p:par>
                                <p:cTn id="32" presetID="34" presetClass="entr" presetSubtype="0" fill="hold" grpId="0" nodeType="clickEffect">
                                  <p:stCondLst>
                                    <p:cond delay="0"/>
                                  </p:stCondLst>
                                  <p:childTnLst>
                                    <p:set>
                                      <p:cBhvr>
                                        <p:cTn id="33" dur="1" fill="hold">
                                          <p:stCondLst>
                                            <p:cond delay="0"/>
                                          </p:stCondLst>
                                        </p:cTn>
                                        <p:tgtEl>
                                          <p:spTgt spid="6152"/>
                                        </p:tgtEl>
                                        <p:attrNameLst>
                                          <p:attrName>style.visibility</p:attrName>
                                        </p:attrNameLst>
                                      </p:cBhvr>
                                      <p:to>
                                        <p:strVal val="visible"/>
                                      </p:to>
                                    </p:set>
                                    <p:anim from="(-#ppt_w/2)" to="(#ppt_x)" calcmode="lin" valueType="num">
                                      <p:cBhvr>
                                        <p:cTn id="34" dur="600" fill="hold">
                                          <p:stCondLst>
                                            <p:cond delay="0"/>
                                          </p:stCondLst>
                                        </p:cTn>
                                        <p:tgtEl>
                                          <p:spTgt spid="6152"/>
                                        </p:tgtEl>
                                        <p:attrNameLst>
                                          <p:attrName>ppt_x</p:attrName>
                                        </p:attrNameLst>
                                      </p:cBhvr>
                                    </p:anim>
                                    <p:anim from="0" to="-1.0" calcmode="lin" valueType="num">
                                      <p:cBhvr>
                                        <p:cTn id="35" dur="200" decel="50000" autoRev="1" fill="hold">
                                          <p:stCondLst>
                                            <p:cond delay="600"/>
                                          </p:stCondLst>
                                        </p:cTn>
                                        <p:tgtEl>
                                          <p:spTgt spid="6152"/>
                                        </p:tgtEl>
                                        <p:attrNameLst>
                                          <p:attrName>xshear</p:attrName>
                                        </p:attrNameLst>
                                      </p:cBhvr>
                                    </p:anim>
                                    <p:animScale>
                                      <p:cBhvr>
                                        <p:cTn id="36" dur="200" decel="100000" autoRev="1" fill="hold">
                                          <p:stCondLst>
                                            <p:cond delay="600"/>
                                          </p:stCondLst>
                                        </p:cTn>
                                        <p:tgtEl>
                                          <p:spTgt spid="6152"/>
                                        </p:tgtEl>
                                      </p:cBhvr>
                                      <p:from x="100000" y="100000"/>
                                      <p:to x="80000" y="100000"/>
                                    </p:animScale>
                                    <p:anim by="(#ppt_h/3+#ppt_w*0.1)" calcmode="lin" valueType="num">
                                      <p:cBhvr additive="sum">
                                        <p:cTn id="37" dur="200" decel="100000" autoRev="1" fill="hold">
                                          <p:stCondLst>
                                            <p:cond delay="600"/>
                                          </p:stCondLst>
                                        </p:cTn>
                                        <p:tgtEl>
                                          <p:spTgt spid="6152"/>
                                        </p:tgtEl>
                                        <p:attrNameLst>
                                          <p:attrName>ppt_x</p:attrName>
                                        </p:attrNameLst>
                                      </p:cBhvr>
                                    </p:anim>
                                  </p:childTnLst>
                                </p:cTn>
                              </p:par>
                            </p:childTnLst>
                          </p:cTn>
                        </p:par>
                      </p:childTnLst>
                    </p:cTn>
                  </p:par>
                  <p:par>
                    <p:cTn id="38" fill="hold">
                      <p:stCondLst>
                        <p:cond delay="indefinite"/>
                      </p:stCondLst>
                      <p:childTnLst>
                        <p:par>
                          <p:cTn id="39" fill="hold">
                            <p:stCondLst>
                              <p:cond delay="0"/>
                            </p:stCondLst>
                            <p:childTnLst>
                              <p:par>
                                <p:cTn id="40" presetID="15" presetClass="entr" presetSubtype="0" fill="hold" grpId="0" nodeType="clickEffect">
                                  <p:stCondLst>
                                    <p:cond delay="0"/>
                                  </p:stCondLst>
                                  <p:childTnLst>
                                    <p:set>
                                      <p:cBhvr>
                                        <p:cTn id="41" dur="1" fill="hold">
                                          <p:stCondLst>
                                            <p:cond delay="0"/>
                                          </p:stCondLst>
                                        </p:cTn>
                                        <p:tgtEl>
                                          <p:spTgt spid="6153"/>
                                        </p:tgtEl>
                                        <p:attrNameLst>
                                          <p:attrName>style.visibility</p:attrName>
                                        </p:attrNameLst>
                                      </p:cBhvr>
                                      <p:to>
                                        <p:strVal val="visible"/>
                                      </p:to>
                                    </p:set>
                                    <p:anim calcmode="lin" valueType="num">
                                      <p:cBhvr>
                                        <p:cTn id="42" dur="1000" fill="hold"/>
                                        <p:tgtEl>
                                          <p:spTgt spid="6153"/>
                                        </p:tgtEl>
                                        <p:attrNameLst>
                                          <p:attrName>ppt_w</p:attrName>
                                        </p:attrNameLst>
                                      </p:cBhvr>
                                      <p:tavLst>
                                        <p:tav tm="0">
                                          <p:val>
                                            <p:fltVal val="0.000000"/>
                                          </p:val>
                                        </p:tav>
                                        <p:tav tm="100000">
                                          <p:val>
                                            <p:strVal val="#ppt_w"/>
                                          </p:val>
                                        </p:tav>
                                      </p:tavLst>
                                    </p:anim>
                                    <p:anim calcmode="lin" valueType="num">
                                      <p:cBhvr>
                                        <p:cTn id="43" dur="1000" fill="hold"/>
                                        <p:tgtEl>
                                          <p:spTgt spid="6153"/>
                                        </p:tgtEl>
                                        <p:attrNameLst>
                                          <p:attrName>ppt_h</p:attrName>
                                        </p:attrNameLst>
                                      </p:cBhvr>
                                      <p:tavLst>
                                        <p:tav tm="0">
                                          <p:val>
                                            <p:fltVal val="0.000000"/>
                                          </p:val>
                                        </p:tav>
                                        <p:tav tm="100000">
                                          <p:val>
                                            <p:strVal val="#ppt_h"/>
                                          </p:val>
                                        </p:tav>
                                      </p:tavLst>
                                    </p:anim>
                                    <p:anim calcmode="lin" valueType="num">
                                      <p:cBhvr>
                                        <p:cTn id="44" dur="1000" fill="hold"/>
                                        <p:tgtEl>
                                          <p:spTgt spid="6153"/>
                                        </p:tgtEl>
                                        <p:attrNameLst>
                                          <p:attrName>ppt_x</p:attrName>
                                        </p:attrNameLst>
                                      </p:cBhvr>
                                      <p:tavLst>
                                        <p:tav tm="0" fmla="#ppt_x+(cos(-2*pi*(1-$))*-#ppt_x-sin(-2*pi*(1-$))*(1-#ppt_y))*(1-$)">
                                          <p:val>
                                            <p:fltVal val="0.000000"/>
                                          </p:val>
                                        </p:tav>
                                        <p:tav tm="100000">
                                          <p:val>
                                            <p:fltVal val="1.000000"/>
                                          </p:val>
                                        </p:tav>
                                      </p:tavLst>
                                    </p:anim>
                                    <p:anim calcmode="lin" valueType="num">
                                      <p:cBhvr>
                                        <p:cTn id="45" dur="1000" fill="hold"/>
                                        <p:tgtEl>
                                          <p:spTgt spid="6153"/>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46" fill="hold">
                      <p:stCondLst>
                        <p:cond delay="indefinite"/>
                      </p:stCondLst>
                      <p:childTnLst>
                        <p:par>
                          <p:cTn id="47" fill="hold">
                            <p:stCondLst>
                              <p:cond delay="0"/>
                            </p:stCondLst>
                            <p:childTnLst>
                              <p:par>
                                <p:cTn id="48" presetID="58" presetClass="entr" presetSubtype="0" accel="100000" fill="hold" grpId="0" nodeType="clickEffect">
                                  <p:stCondLst>
                                    <p:cond delay="0"/>
                                  </p:stCondLst>
                                  <p:childTnLst>
                                    <p:set>
                                      <p:cBhvr>
                                        <p:cTn id="49" dur="1" fill="hold">
                                          <p:stCondLst>
                                            <p:cond delay="0"/>
                                          </p:stCondLst>
                                        </p:cTn>
                                        <p:tgtEl>
                                          <p:spTgt spid="6151"/>
                                        </p:tgtEl>
                                        <p:attrNameLst>
                                          <p:attrName>style.visibility</p:attrName>
                                        </p:attrNameLst>
                                      </p:cBhvr>
                                      <p:to>
                                        <p:strVal val="visible"/>
                                      </p:to>
                                    </p:set>
                                    <p:anim calcmode="lin" valueType="num">
                                      <p:cBhvr>
                                        <p:cTn id="50" dur="500" fill="hold"/>
                                        <p:tgtEl>
                                          <p:spTgt spid="6151"/>
                                        </p:tgtEl>
                                        <p:attrNameLst>
                                          <p:attrName>ppt_w</p:attrName>
                                        </p:attrNameLst>
                                      </p:cBhvr>
                                      <p:tavLst>
                                        <p:tav tm="0">
                                          <p:val>
                                            <p:strVal val="#ppt_w*2.5"/>
                                          </p:val>
                                        </p:tav>
                                        <p:tav tm="100000">
                                          <p:val>
                                            <p:strVal val="#ppt_w"/>
                                          </p:val>
                                        </p:tav>
                                      </p:tavLst>
                                    </p:anim>
                                    <p:anim calcmode="lin" valueType="num">
                                      <p:cBhvr>
                                        <p:cTn id="51" dur="500" fill="hold"/>
                                        <p:tgtEl>
                                          <p:spTgt spid="6151"/>
                                        </p:tgtEl>
                                        <p:attrNameLst>
                                          <p:attrName>ppt_h</p:attrName>
                                        </p:attrNameLst>
                                      </p:cBhvr>
                                      <p:tavLst>
                                        <p:tav tm="0">
                                          <p:val>
                                            <p:strVal val="#ppt_h*0.01"/>
                                          </p:val>
                                        </p:tav>
                                        <p:tav tm="100000">
                                          <p:val>
                                            <p:strVal val="#ppt_h"/>
                                          </p:val>
                                        </p:tav>
                                      </p:tavLst>
                                    </p:anim>
                                    <p:anim calcmode="lin" valueType="num">
                                      <p:cBhvr>
                                        <p:cTn id="52" dur="500" fill="hold"/>
                                        <p:tgtEl>
                                          <p:spTgt spid="6151"/>
                                        </p:tgtEl>
                                        <p:attrNameLst>
                                          <p:attrName>ppt_x</p:attrName>
                                        </p:attrNameLst>
                                      </p:cBhvr>
                                      <p:tavLst>
                                        <p:tav tm="0">
                                          <p:val>
                                            <p:strVal val="#ppt_x"/>
                                          </p:val>
                                        </p:tav>
                                        <p:tav tm="100000">
                                          <p:val>
                                            <p:strVal val="#ppt_x"/>
                                          </p:val>
                                        </p:tav>
                                      </p:tavLst>
                                    </p:anim>
                                    <p:anim calcmode="lin" valueType="num">
                                      <p:cBhvr>
                                        <p:cTn id="53" dur="500" fill="hold"/>
                                        <p:tgtEl>
                                          <p:spTgt spid="6151"/>
                                        </p:tgtEl>
                                        <p:attrNameLst>
                                          <p:attrName>ppt_y</p:attrName>
                                        </p:attrNameLst>
                                      </p:cBhvr>
                                      <p:tavLst>
                                        <p:tav tm="0">
                                          <p:val>
                                            <p:strVal val="#ppt_h+1"/>
                                          </p:val>
                                        </p:tav>
                                        <p:tav tm="100000">
                                          <p:val>
                                            <p:strVal val="#ppt_y"/>
                                          </p:val>
                                        </p:tav>
                                      </p:tavLst>
                                    </p:anim>
                                    <p:animEffect transition="in" filter="fade">
                                      <p:cBhvr>
                                        <p:cTn id="54" dur="5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149" grpId="0"/>
      <p:bldP spid="6150" grpId="0"/>
      <p:bldP spid="6151" grpId="0"/>
      <p:bldP spid="6152" grpId="0"/>
      <p:bldP spid="615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 name="矩形 21"/>
          <p:cNvSpPr>
            <a:spLocks noChangeArrowheads="1"/>
          </p:cNvSpPr>
          <p:nvPr/>
        </p:nvSpPr>
        <p:spPr bwMode="auto">
          <a:xfrm>
            <a:off x="0" y="836613"/>
            <a:ext cx="9144000" cy="523875"/>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00FF"/>
                </a:solidFill>
                <a:effectLst/>
                <a:uLnTx/>
                <a:uFillTx/>
                <a:latin typeface="+mn-lt"/>
                <a:ea typeface="+mn-ea"/>
                <a:cs typeface="+mn-cs"/>
              </a:rPr>
              <a:t>Find the sentences with the words in the box from the story.</a:t>
            </a:r>
            <a:endParaRPr kumimoji="0" lang="en-US" altLang="zh-CN" sz="2800" b="0" i="1" u="none" strike="noStrike" kern="1200" cap="none" spc="0" normalizeH="0" baseline="0" noProof="0" dirty="0">
              <a:ln>
                <a:noFill/>
              </a:ln>
              <a:solidFill>
                <a:srgbClr val="0000FF"/>
              </a:solidFill>
              <a:effectLst/>
              <a:uLnTx/>
              <a:uFillTx/>
              <a:latin typeface="+mn-lt"/>
              <a:ea typeface="+mn-ea"/>
              <a:cs typeface="+mn-cs"/>
            </a:endParaRPr>
          </a:p>
        </p:txBody>
      </p:sp>
      <p:sp>
        <p:nvSpPr>
          <p:cNvPr id="9" name="矩形 8"/>
          <p:cNvSpPr>
            <a:spLocks noChangeArrowheads="1"/>
          </p:cNvSpPr>
          <p:nvPr/>
        </p:nvSpPr>
        <p:spPr bwMode="auto">
          <a:xfrm>
            <a:off x="611188" y="2924175"/>
            <a:ext cx="8064500" cy="3108325"/>
          </a:xfrm>
          <a:prstGeom prst="rect">
            <a:avLst/>
          </a:prstGeom>
          <a:noFill/>
          <a:ln w="9525">
            <a:noFill/>
            <a:miter lim="800000"/>
          </a:ln>
        </p:spPr>
        <p:txBody>
          <a:bodyPr>
            <a:spAutoFit/>
          </a:bodyPr>
          <a:lstStyle/>
          <a:p>
            <a:pPr marL="0" marR="0" lvl="0" indent="228600" algn="just" defTabSz="914400" rtl="0" eaLnBrk="1" fontAlgn="base" latinLnBrk="0" hangingPunct="1">
              <a:lnSpc>
                <a:spcPct val="100000"/>
              </a:lnSpc>
              <a:spcBef>
                <a:spcPct val="0"/>
              </a:spcBef>
              <a:spcAft>
                <a:spcPts val="0"/>
              </a:spcAft>
              <a:buClrTx/>
              <a:buSzTx/>
              <a:buFontTx/>
              <a:buNone/>
              <a:defRPr/>
            </a:pPr>
            <a:r>
              <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Get some help and </a:t>
            </a:r>
            <a:r>
              <a:rPr kumimoji="0" lang="en-US" altLang="zh-CN" sz="2800" b="0" i="1" u="none" strike="noStrike" kern="100" cap="none" spc="0" normalizeH="0" baseline="0" noProof="0" dirty="0">
                <a:ln>
                  <a:noFill/>
                </a:ln>
                <a:solidFill>
                  <a:srgbClr val="FF0000"/>
                </a:solidFill>
                <a:effectLst/>
                <a:uLnTx/>
                <a:uFillTx/>
                <a:latin typeface="+mn-lt"/>
                <a:ea typeface="宋体" panose="02010600030101010101" pitchFamily="2" charset="-122"/>
                <a:cs typeface="Times New Roman" panose="02020603050405020304"/>
              </a:rPr>
              <a:t>pull</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it </a:t>
            </a:r>
            <a:r>
              <a:rPr kumimoji="0" lang="en-US" altLang="zh-CN" sz="2800" b="0" i="1" u="none" strike="noStrike" kern="100" cap="none" spc="0" normalizeH="0" baseline="0" noProof="0" dirty="0">
                <a:ln>
                  <a:noFill/>
                </a:ln>
                <a:solidFill>
                  <a:srgbClr val="FF0000"/>
                </a:solidFill>
                <a:effectLst/>
                <a:uLnTx/>
                <a:uFillTx/>
                <a:latin typeface="+mn-lt"/>
                <a:ea typeface="宋体" panose="02010600030101010101" pitchFamily="2" charset="-122"/>
                <a:cs typeface="Times New Roman" panose="02020603050405020304"/>
              </a:rPr>
              <a:t>into</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the city.</a:t>
            </a:r>
            <a:endPar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endParaRPr>
          </a:p>
          <a:p>
            <a:pPr marL="0" marR="0" lvl="0" indent="228600" algn="just" defTabSz="914400" rtl="0" eaLnBrk="1" fontAlgn="base" latinLnBrk="0" hangingPunct="1">
              <a:lnSpc>
                <a:spcPct val="100000"/>
              </a:lnSpc>
              <a:spcBef>
                <a:spcPct val="0"/>
              </a:spcBef>
              <a:spcAft>
                <a:spcPts val="0"/>
              </a:spcAft>
              <a:buClrTx/>
              <a:buSzTx/>
              <a:buFontTx/>
              <a:buNone/>
              <a:defRPr/>
            </a:pPr>
            <a:r>
              <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The horse </a:t>
            </a:r>
            <a:r>
              <a:rPr kumimoji="0" lang="en-US" altLang="zh-CN" sz="2800" b="0" i="1" u="none" strike="noStrike" kern="100" cap="none" spc="0" normalizeH="0" baseline="0" noProof="0" dirty="0">
                <a:ln>
                  <a:noFill/>
                </a:ln>
                <a:solidFill>
                  <a:srgbClr val="FF0000"/>
                </a:solidFill>
                <a:effectLst/>
                <a:uLnTx/>
                <a:uFillTx/>
                <a:latin typeface="+mn-lt"/>
                <a:ea typeface="宋体" panose="02010600030101010101" pitchFamily="2" charset="-122"/>
                <a:cs typeface="Times New Roman" panose="02020603050405020304"/>
              </a:rPr>
              <a:t>was full of </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Greek soldiers!</a:t>
            </a:r>
            <a:endPar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endParaRPr>
          </a:p>
          <a:p>
            <a:pPr marL="0" marR="0" lvl="0" indent="228600" algn="just" defTabSz="914400" rtl="0" eaLnBrk="1" fontAlgn="base" latinLnBrk="0" hangingPunct="1">
              <a:lnSpc>
                <a:spcPct val="100000"/>
              </a:lnSpc>
              <a:spcBef>
                <a:spcPct val="0"/>
              </a:spcBef>
              <a:spcAft>
                <a:spcPts val="0"/>
              </a:spcAft>
              <a:buClrTx/>
              <a:buSzTx/>
              <a:buFontTx/>
              <a:buNone/>
              <a:defRPr/>
            </a:pPr>
            <a:r>
              <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a:t>
            </a:r>
            <a:r>
              <a:rPr kumimoji="0" lang="zh-CN" altLang="zh-CN" sz="2800" b="0" i="0" u="none" strike="noStrike" kern="100" cap="none" spc="0" normalizeH="0" baseline="0" noProof="0" dirty="0">
                <a:ln>
                  <a:noFill/>
                </a:ln>
                <a:solidFill>
                  <a:schemeClr val="tx1"/>
                </a:solidFill>
                <a:effectLst/>
                <a:uLnTx/>
                <a:uFillTx/>
                <a:latin typeface="+mn-lt"/>
                <a:ea typeface="Times New Roman" panose="02020603050405020304"/>
                <a:cs typeface="Times New Roman" panose="02020603050405020304"/>
              </a:rPr>
              <a:t> </a:t>
            </a:r>
            <a:r>
              <a:rPr kumimoji="0" lang="en-US" altLang="zh-CN" sz="2800" b="0" i="0" u="none" strike="noStrike" kern="100" cap="none" spc="0" normalizeH="0" baseline="0" noProof="0" dirty="0">
                <a:ln>
                  <a:noFill/>
                </a:ln>
                <a:solidFill>
                  <a:schemeClr val="tx1"/>
                </a:solidFill>
                <a:effectLst/>
                <a:uLnTx/>
                <a:uFillTx/>
                <a:latin typeface="+mn-lt"/>
                <a:ea typeface="Times New Roman" panose="02020603050405020304"/>
                <a:cs typeface="Times New Roman" panose="02020603050405020304"/>
              </a:rPr>
              <a:t>… , all the Trojans </a:t>
            </a:r>
            <a:r>
              <a:rPr kumimoji="0" lang="en-US" altLang="zh-CN" sz="2800" b="0" i="1" u="none" strike="noStrike" kern="100" cap="none" spc="0" normalizeH="0" baseline="0" noProof="0" dirty="0">
                <a:ln>
                  <a:noFill/>
                </a:ln>
                <a:solidFill>
                  <a:srgbClr val="FF0000"/>
                </a:solidFill>
                <a:effectLst/>
                <a:uLnTx/>
                <a:uFillTx/>
                <a:latin typeface="+mn-lt"/>
                <a:ea typeface="宋体" panose="02010600030101010101" pitchFamily="2" charset="-122"/>
                <a:cs typeface="Times New Roman" panose="02020603050405020304"/>
              </a:rPr>
              <a:t>celebrated</a:t>
            </a:r>
            <a:r>
              <a:rPr kumimoji="0" lang="en-US" altLang="zh-CN" sz="2800" b="0" i="1" u="none" strike="noStrike" kern="100" cap="none" spc="0" normalizeH="0" baseline="0" noProof="0" dirty="0">
                <a:ln>
                  <a:noFill/>
                </a:ln>
                <a:solidFill>
                  <a:schemeClr val="tx1"/>
                </a:solidFill>
                <a:effectLst/>
                <a:uLnTx/>
                <a:uFillTx/>
                <a:latin typeface="+mn-lt"/>
                <a:ea typeface="Times New Roman" panose="02020603050405020304"/>
                <a:cs typeface="Times New Roman" panose="02020603050405020304"/>
              </a:rPr>
              <a:t>.</a:t>
            </a:r>
            <a:endPar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endParaRPr>
          </a:p>
          <a:p>
            <a:pPr marL="0" marR="0" lvl="0" indent="228600" algn="just" defTabSz="914400" rtl="0" eaLnBrk="1" fontAlgn="base" latinLnBrk="0" hangingPunct="1">
              <a:lnSpc>
                <a:spcPct val="100000"/>
              </a:lnSpc>
              <a:spcBef>
                <a:spcPct val="0"/>
              </a:spcBef>
              <a:spcAft>
                <a:spcPts val="0"/>
              </a:spcAft>
              <a:buClrTx/>
              <a:buSzTx/>
              <a:buFontTx/>
              <a:buNone/>
              <a:defRPr/>
            </a:pPr>
            <a:r>
              <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After the party, they</a:t>
            </a:r>
            <a:r>
              <a:rPr kumimoji="0" lang="en-US" altLang="zh-CN" sz="2800" b="0" i="1"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a:t>
            </a:r>
            <a:r>
              <a:rPr kumimoji="0" lang="en-US" altLang="zh-CN" sz="2800" b="0" i="1" u="none" strike="noStrike" kern="100" cap="none" spc="0" normalizeH="0" baseline="0" noProof="0" dirty="0">
                <a:ln>
                  <a:noFill/>
                </a:ln>
                <a:solidFill>
                  <a:srgbClr val="FF0000"/>
                </a:solidFill>
                <a:effectLst/>
                <a:uLnTx/>
                <a:uFillTx/>
                <a:latin typeface="+mn-lt"/>
                <a:ea typeface="宋体" panose="02010600030101010101" pitchFamily="2" charset="-122"/>
                <a:cs typeface="Times New Roman" panose="02020603050405020304"/>
              </a:rPr>
              <a:t>locked</a:t>
            </a:r>
            <a:r>
              <a:rPr kumimoji="0" lang="en-US" altLang="zh-CN" sz="2800" b="0" i="1"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all the gates of the city </a:t>
            </a:r>
            <a:endPar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endParaRPr>
          </a:p>
          <a:p>
            <a:pPr marL="0" marR="0" lvl="0" indent="228600" algn="just" defTabSz="914400" rtl="0" eaLnBrk="1" fontAlgn="base" latinLnBrk="0" hangingPunct="1">
              <a:lnSpc>
                <a:spcPct val="100000"/>
              </a:lnSpc>
              <a:spcBef>
                <a:spcPct val="0"/>
              </a:spcBef>
              <a:spcAft>
                <a:spcPts val="0"/>
              </a:spcAft>
              <a:buClrTx/>
              <a:buSzTx/>
              <a:buFontTx/>
              <a:buNone/>
              <a:defRPr/>
            </a:pP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and then all </a:t>
            </a:r>
            <a:r>
              <a:rPr kumimoji="0" lang="en-US" altLang="zh-CN" sz="2800" b="0" i="1" u="none" strike="noStrike" kern="100" cap="none" spc="0" normalizeH="0" baseline="0" noProof="0" dirty="0">
                <a:ln>
                  <a:noFill/>
                </a:ln>
                <a:solidFill>
                  <a:srgbClr val="FF0000"/>
                </a:solidFill>
                <a:effectLst/>
                <a:uLnTx/>
                <a:uFillTx/>
                <a:latin typeface="+mn-lt"/>
                <a:ea typeface="宋体" panose="02010600030101010101" pitchFamily="2" charset="-122"/>
                <a:cs typeface="Times New Roman" panose="02020603050405020304"/>
              </a:rPr>
              <a:t>went to sleep</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a:t>
            </a:r>
            <a:endPar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endParaRPr>
          </a:p>
          <a:p>
            <a:pPr marL="0" marR="0" lvl="0" indent="228600" algn="just" defTabSz="914400" rtl="0" eaLnBrk="1" fontAlgn="base" latinLnBrk="0" hangingPunct="1">
              <a:lnSpc>
                <a:spcPct val="100000"/>
              </a:lnSpc>
              <a:spcBef>
                <a:spcPct val="0"/>
              </a:spcBef>
              <a:spcAft>
                <a:spcPts val="0"/>
              </a:spcAft>
              <a:buClrTx/>
              <a:buSzTx/>
              <a:buFontTx/>
              <a:buNone/>
              <a:defRPr/>
            </a:pPr>
            <a:r>
              <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They quietly </a:t>
            </a:r>
            <a:r>
              <a:rPr kumimoji="0" lang="en-US" altLang="zh-CN" sz="2800" b="0" i="1" u="none" strike="noStrike" kern="100" cap="none" spc="0" normalizeH="0" baseline="0" noProof="0" dirty="0">
                <a:ln>
                  <a:noFill/>
                </a:ln>
                <a:solidFill>
                  <a:srgbClr val="FF0000"/>
                </a:solidFill>
                <a:effectLst/>
                <a:uLnTx/>
                <a:uFillTx/>
                <a:latin typeface="+mn-lt"/>
                <a:ea typeface="宋体" panose="02010600030101010101" pitchFamily="2" charset="-122"/>
                <a:cs typeface="Times New Roman" panose="02020603050405020304"/>
              </a:rPr>
              <a:t>climbed out of </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the horse one by one.</a:t>
            </a:r>
            <a:endPar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endParaRPr>
          </a:p>
          <a:p>
            <a:pPr marL="0" marR="0" lvl="0" indent="228600" algn="just" defTabSz="914400" rtl="0" eaLnBrk="1" fontAlgn="base" latinLnBrk="0" hangingPunct="1">
              <a:lnSpc>
                <a:spcPct val="100000"/>
              </a:lnSpc>
              <a:spcBef>
                <a:spcPct val="0"/>
              </a:spcBef>
              <a:spcAft>
                <a:spcPts val="0"/>
              </a:spcAft>
              <a:buClrTx/>
              <a:buSzTx/>
              <a:buFontTx/>
              <a:buNone/>
              <a:defRPr/>
            </a:pPr>
            <a:r>
              <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The Greek army</a:t>
            </a:r>
            <a:r>
              <a:rPr kumimoji="0" lang="en-US" altLang="zh-CN" sz="2800" b="0" i="1"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 </a:t>
            </a:r>
            <a:r>
              <a:rPr kumimoji="0" lang="en-US" altLang="zh-CN" sz="2800" b="0" i="1" u="none" strike="noStrike" kern="100" cap="none" spc="0" normalizeH="0" baseline="0" noProof="0" dirty="0">
                <a:ln>
                  <a:noFill/>
                </a:ln>
                <a:solidFill>
                  <a:srgbClr val="FF0000"/>
                </a:solidFill>
                <a:effectLst/>
                <a:uLnTx/>
                <a:uFillTx/>
                <a:latin typeface="+mn-lt"/>
                <a:ea typeface="宋体" panose="02010600030101010101" pitchFamily="2" charset="-122"/>
                <a:cs typeface="Times New Roman" panose="02020603050405020304"/>
              </a:rPr>
              <a:t>entered the city</a:t>
            </a:r>
            <a:r>
              <a:rPr kumimoji="0" lang="en-US"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rPr>
              <a:t>.</a:t>
            </a:r>
            <a:endParaRPr kumimoji="0" lang="zh-CN" altLang="zh-CN" sz="2800" b="0" i="0" u="none" strike="noStrike" kern="100" cap="none" spc="0" normalizeH="0" baseline="0" noProof="0" dirty="0">
              <a:ln>
                <a:noFill/>
              </a:ln>
              <a:solidFill>
                <a:schemeClr val="tx1"/>
              </a:solidFill>
              <a:effectLst/>
              <a:uLnTx/>
              <a:uFillTx/>
              <a:latin typeface="+mn-lt"/>
              <a:ea typeface="宋体" panose="02010600030101010101" pitchFamily="2" charset="-122"/>
              <a:cs typeface="Times New Roman" panose="02020603050405020304"/>
            </a:endParaRPr>
          </a:p>
        </p:txBody>
      </p:sp>
      <p:pic>
        <p:nvPicPr>
          <p:cNvPr id="12292" name="图片 2" descr="屏幕剪辑"/>
          <p:cNvPicPr>
            <a:picLocks noChangeAspect="1"/>
          </p:cNvPicPr>
          <p:nvPr/>
        </p:nvPicPr>
        <p:blipFill>
          <a:blip r:embed="rId1"/>
          <a:stretch>
            <a:fillRect/>
          </a:stretch>
        </p:blipFill>
        <p:spPr>
          <a:xfrm>
            <a:off x="785813" y="1714500"/>
            <a:ext cx="7572375" cy="104298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charRg st="0" end="43"/>
                                            </p:txEl>
                                          </p:spTgt>
                                        </p:tgtEl>
                                        <p:attrNameLst>
                                          <p:attrName>style.visibility</p:attrName>
                                        </p:attrNameLst>
                                      </p:cBhvr>
                                      <p:to>
                                        <p:strVal val="visible"/>
                                      </p:to>
                                    </p:set>
                                    <p:animEffect transition="in" filter="blinds(horizontal)">
                                      <p:cBhvr>
                                        <p:cTn id="7" dur="500"/>
                                        <p:tgtEl>
                                          <p:spTgt spid="9">
                                            <p:txEl>
                                              <p:charRg st="0" end="4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charRg st="43" end="83"/>
                                            </p:txEl>
                                          </p:spTgt>
                                        </p:tgtEl>
                                        <p:attrNameLst>
                                          <p:attrName>style.visibility</p:attrName>
                                        </p:attrNameLst>
                                      </p:cBhvr>
                                      <p:to>
                                        <p:strVal val="visible"/>
                                      </p:to>
                                    </p:set>
                                    <p:animEffect transition="in" filter="blinds(horizontal)">
                                      <p:cBhvr>
                                        <p:cTn id="12" dur="500"/>
                                        <p:tgtEl>
                                          <p:spTgt spid="9">
                                            <p:txEl>
                                              <p:charRg st="43" end="8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charRg st="83" end="117"/>
                                            </p:txEl>
                                          </p:spTgt>
                                        </p:tgtEl>
                                        <p:attrNameLst>
                                          <p:attrName>style.visibility</p:attrName>
                                        </p:attrNameLst>
                                      </p:cBhvr>
                                      <p:to>
                                        <p:strVal val="visible"/>
                                      </p:to>
                                    </p:set>
                                    <p:animEffect transition="in" filter="blinds(horizontal)">
                                      <p:cBhvr>
                                        <p:cTn id="17" dur="500"/>
                                        <p:tgtEl>
                                          <p:spTgt spid="9">
                                            <p:txEl>
                                              <p:charRg st="83" end="11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
                                            <p:txEl>
                                              <p:charRg st="117" end="175"/>
                                            </p:txEl>
                                          </p:spTgt>
                                        </p:tgtEl>
                                        <p:attrNameLst>
                                          <p:attrName>style.visibility</p:attrName>
                                        </p:attrNameLst>
                                      </p:cBhvr>
                                      <p:to>
                                        <p:strVal val="visible"/>
                                      </p:to>
                                    </p:set>
                                    <p:animEffect transition="in" filter="blinds(horizontal)">
                                      <p:cBhvr>
                                        <p:cTn id="22" dur="500"/>
                                        <p:tgtEl>
                                          <p:spTgt spid="9">
                                            <p:txEl>
                                              <p:charRg st="117" end="17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9">
                                            <p:txEl>
                                              <p:charRg st="175" end="204"/>
                                            </p:txEl>
                                          </p:spTgt>
                                        </p:tgtEl>
                                        <p:attrNameLst>
                                          <p:attrName>style.visibility</p:attrName>
                                        </p:attrNameLst>
                                      </p:cBhvr>
                                      <p:to>
                                        <p:strVal val="visible"/>
                                      </p:to>
                                    </p:set>
                                    <p:animEffect transition="in" filter="blinds(horizontal)">
                                      <p:cBhvr>
                                        <p:cTn id="27" dur="500"/>
                                        <p:tgtEl>
                                          <p:spTgt spid="9">
                                            <p:txEl>
                                              <p:charRg st="175" end="20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9">
                                            <p:txEl>
                                              <p:charRg st="204" end="256"/>
                                            </p:txEl>
                                          </p:spTgt>
                                        </p:tgtEl>
                                        <p:attrNameLst>
                                          <p:attrName>style.visibility</p:attrName>
                                        </p:attrNameLst>
                                      </p:cBhvr>
                                      <p:to>
                                        <p:strVal val="visible"/>
                                      </p:to>
                                    </p:set>
                                    <p:animEffect transition="in" filter="blinds(horizontal)">
                                      <p:cBhvr>
                                        <p:cTn id="32" dur="500"/>
                                        <p:tgtEl>
                                          <p:spTgt spid="9">
                                            <p:txEl>
                                              <p:charRg st="204" end="25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9">
                                            <p:txEl>
                                              <p:charRg st="256" end="291"/>
                                            </p:txEl>
                                          </p:spTgt>
                                        </p:tgtEl>
                                        <p:attrNameLst>
                                          <p:attrName>style.visibility</p:attrName>
                                        </p:attrNameLst>
                                      </p:cBhvr>
                                      <p:to>
                                        <p:strVal val="visible"/>
                                      </p:to>
                                    </p:set>
                                    <p:animEffect transition="in" filter="blinds(horizontal)">
                                      <p:cBhvr>
                                        <p:cTn id="37" dur="500"/>
                                        <p:tgtEl>
                                          <p:spTgt spid="9">
                                            <p:txEl>
                                              <p:charRg st="256" end="29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21"/>
          <p:cNvSpPr>
            <a:spLocks noChangeArrowheads="1"/>
          </p:cNvSpPr>
          <p:nvPr/>
        </p:nvSpPr>
        <p:spPr bwMode="auto">
          <a:xfrm>
            <a:off x="0" y="908050"/>
            <a:ext cx="9144000" cy="1385888"/>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1" u="none" strike="noStrike" kern="1200" cap="none" spc="0" normalizeH="0" baseline="0" noProof="0" dirty="0">
                <a:ln>
                  <a:noFill/>
                </a:ln>
                <a:solidFill>
                  <a:srgbClr val="0000FF"/>
                </a:solidFill>
                <a:effectLst/>
                <a:uLnTx/>
                <a:uFillTx/>
                <a:latin typeface="+mn-lt"/>
                <a:ea typeface="+mn-ea"/>
                <a:cs typeface="+mn-cs"/>
              </a:rPr>
              <a:t>Role-play. One acts as the Trojan captain(S2) and the other as his son(S1). Make a conversation to talk about the story of the Trojan horse.</a:t>
            </a:r>
            <a:endParaRPr kumimoji="0" lang="en-US" altLang="zh-CN" sz="2800" b="0" i="1" u="none" strike="noStrike" kern="1200" cap="none" spc="0" normalizeH="0" baseline="0" noProof="0" dirty="0">
              <a:ln>
                <a:noFill/>
              </a:ln>
              <a:solidFill>
                <a:srgbClr val="0000FF"/>
              </a:solidFill>
              <a:effectLst/>
              <a:uLnTx/>
              <a:uFillTx/>
              <a:latin typeface="+mn-lt"/>
              <a:ea typeface="+mn-ea"/>
              <a:cs typeface="+mn-cs"/>
            </a:endParaRPr>
          </a:p>
        </p:txBody>
      </p:sp>
      <p:pic>
        <p:nvPicPr>
          <p:cNvPr id="13315" name="Picture 2"/>
          <p:cNvPicPr>
            <a:picLocks noChangeAspect="1"/>
          </p:cNvPicPr>
          <p:nvPr/>
        </p:nvPicPr>
        <p:blipFill>
          <a:blip r:embed="rId1"/>
          <a:stretch>
            <a:fillRect/>
          </a:stretch>
        </p:blipFill>
        <p:spPr>
          <a:xfrm>
            <a:off x="2327275" y="2636838"/>
            <a:ext cx="3613150" cy="2738437"/>
          </a:xfrm>
          <a:prstGeom prst="rect">
            <a:avLst/>
          </a:prstGeom>
          <a:noFill/>
          <a:ln w="9525">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TextBox 4"/>
          <p:cNvSpPr txBox="1"/>
          <p:nvPr/>
        </p:nvSpPr>
        <p:spPr>
          <a:xfrm>
            <a:off x="323850" y="765175"/>
            <a:ext cx="8640763" cy="5262563"/>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400" dirty="0"/>
              <a:t>S1: What happened first?</a:t>
            </a:r>
            <a:endParaRPr lang="en-US" altLang="zh-CN" sz="2400" dirty="0"/>
          </a:p>
          <a:p>
            <a:pPr marL="0" lvl="0" indent="0" eaLnBrk="1" hangingPunct="1">
              <a:spcBef>
                <a:spcPct val="0"/>
              </a:spcBef>
              <a:buClrTx/>
              <a:buSzTx/>
              <a:buFont typeface="Arial" panose="020B0604020202020204" pitchFamily="34" charset="0"/>
              <a:buNone/>
            </a:pPr>
            <a:r>
              <a:rPr lang="en-US" altLang="zh-CN" sz="2400" dirty="0">
                <a:solidFill>
                  <a:srgbClr val="0000FF"/>
                </a:solidFill>
              </a:rPr>
              <a:t>S2: One of my soldiers found a huge wooden horse outside the main gates. I ordered them to pull it into the city. But it was a big mistake.</a:t>
            </a:r>
            <a:endParaRPr lang="en-US" altLang="zh-CN" sz="2400" dirty="0">
              <a:solidFill>
                <a:srgbClr val="0000FF"/>
              </a:solidFill>
            </a:endParaRPr>
          </a:p>
          <a:p>
            <a:pPr marL="0" lvl="0" indent="0" eaLnBrk="1" hangingPunct="1">
              <a:spcBef>
                <a:spcPct val="0"/>
              </a:spcBef>
              <a:buClrTx/>
              <a:buSzTx/>
              <a:buFont typeface="Arial" panose="020B0604020202020204" pitchFamily="34" charset="0"/>
              <a:buNone/>
            </a:pPr>
            <a:r>
              <a:rPr lang="en-US" altLang="zh-CN" sz="2400" dirty="0"/>
              <a:t>S1: Why?</a:t>
            </a:r>
            <a:endParaRPr lang="en-US" altLang="zh-CN" sz="2400" dirty="0"/>
          </a:p>
          <a:p>
            <a:pPr marL="0" lvl="0" indent="0" eaLnBrk="1" hangingPunct="1">
              <a:spcBef>
                <a:spcPct val="0"/>
              </a:spcBef>
              <a:buClrTx/>
              <a:buSzTx/>
              <a:buFont typeface="Arial" panose="020B0604020202020204" pitchFamily="34" charset="0"/>
              <a:buNone/>
            </a:pPr>
            <a:r>
              <a:rPr lang="en-US" altLang="zh-CN" sz="2400" dirty="0">
                <a:solidFill>
                  <a:srgbClr val="0000FF"/>
                </a:solidFill>
              </a:rPr>
              <a:t>S2: Because the horse was full of Greek soldiers!</a:t>
            </a:r>
            <a:endParaRPr lang="en-US" altLang="zh-CN" sz="2400" dirty="0">
              <a:solidFill>
                <a:srgbClr val="0000FF"/>
              </a:solidFill>
            </a:endParaRPr>
          </a:p>
          <a:p>
            <a:pPr marL="0" lvl="0" indent="0" eaLnBrk="1" hangingPunct="1">
              <a:spcBef>
                <a:spcPct val="0"/>
              </a:spcBef>
              <a:buClrTx/>
              <a:buSzTx/>
              <a:buFont typeface="Arial" panose="020B0604020202020204" pitchFamily="34" charset="0"/>
              <a:buNone/>
            </a:pPr>
            <a:r>
              <a:rPr lang="en-US" altLang="zh-CN" sz="2400" dirty="0"/>
              <a:t>S1: What happened next?</a:t>
            </a:r>
            <a:endParaRPr lang="en-US" altLang="zh-CN" sz="2400" dirty="0"/>
          </a:p>
          <a:p>
            <a:pPr marL="0" lvl="0" indent="0" eaLnBrk="1" hangingPunct="1">
              <a:spcBef>
                <a:spcPct val="0"/>
              </a:spcBef>
              <a:buClrTx/>
              <a:buSzTx/>
              <a:buFont typeface="Arial" panose="020B0604020202020204" pitchFamily="34" charset="0"/>
              <a:buNone/>
            </a:pPr>
            <a:r>
              <a:rPr lang="en-US" altLang="zh-CN" sz="2400" dirty="0">
                <a:solidFill>
                  <a:srgbClr val="0000FF"/>
                </a:solidFill>
              </a:rPr>
              <a:t>S2: We thought we had won the war. That night we celebrated in the main square. Then we locked all the gates and went to sleep.</a:t>
            </a:r>
            <a:endParaRPr lang="en-US" altLang="zh-CN" sz="2400" dirty="0">
              <a:solidFill>
                <a:srgbClr val="0000FF"/>
              </a:solidFill>
            </a:endParaRPr>
          </a:p>
          <a:p>
            <a:pPr marL="0" lvl="0" indent="0" eaLnBrk="1" hangingPunct="1">
              <a:spcBef>
                <a:spcPct val="0"/>
              </a:spcBef>
              <a:buClrTx/>
              <a:buSzTx/>
              <a:buFont typeface="Arial" panose="020B0604020202020204" pitchFamily="34" charset="0"/>
              <a:buNone/>
            </a:pPr>
            <a:r>
              <a:rPr lang="en-US" altLang="zh-CN" sz="2400" dirty="0"/>
              <a:t>S1: What about the Greek soldiers in the horse?</a:t>
            </a:r>
            <a:endParaRPr lang="en-US" altLang="zh-CN" sz="2400" dirty="0"/>
          </a:p>
          <a:p>
            <a:pPr marL="0" lvl="0" indent="0" eaLnBrk="1" hangingPunct="1">
              <a:spcBef>
                <a:spcPct val="0"/>
              </a:spcBef>
              <a:buClrTx/>
              <a:buSzTx/>
              <a:buFont typeface="Arial" panose="020B0604020202020204" pitchFamily="34" charset="0"/>
              <a:buNone/>
            </a:pPr>
            <a:r>
              <a:rPr lang="en-US" altLang="zh-CN" sz="2400" dirty="0">
                <a:solidFill>
                  <a:srgbClr val="0000FF"/>
                </a:solidFill>
              </a:rPr>
              <a:t>S2: At midnight, they climbed out of the horse, opened the main gates and let the Greek army enter the city.</a:t>
            </a:r>
            <a:endParaRPr lang="en-US" altLang="zh-CN" sz="2400" dirty="0">
              <a:solidFill>
                <a:srgbClr val="0000FF"/>
              </a:solidFill>
            </a:endParaRPr>
          </a:p>
          <a:p>
            <a:pPr marL="0" lvl="0" indent="0" eaLnBrk="1" hangingPunct="1">
              <a:spcBef>
                <a:spcPct val="0"/>
              </a:spcBef>
              <a:buClrTx/>
              <a:buSzTx/>
              <a:buFont typeface="Arial" panose="020B0604020202020204" pitchFamily="34" charset="0"/>
              <a:buNone/>
            </a:pPr>
            <a:r>
              <a:rPr lang="en-US" altLang="zh-CN" sz="2400" dirty="0"/>
              <a:t>S1: What happened to you, father?</a:t>
            </a:r>
            <a:endParaRPr lang="en-US" altLang="zh-CN" sz="2400" dirty="0"/>
          </a:p>
          <a:p>
            <a:pPr marL="0" lvl="0" indent="0" eaLnBrk="1" hangingPunct="1">
              <a:spcBef>
                <a:spcPct val="0"/>
              </a:spcBef>
              <a:buClrTx/>
              <a:buSzTx/>
              <a:buFont typeface="Arial" panose="020B0604020202020204" pitchFamily="34" charset="0"/>
              <a:buNone/>
            </a:pPr>
            <a:r>
              <a:rPr lang="en-US" altLang="zh-CN" sz="2400" dirty="0">
                <a:solidFill>
                  <a:srgbClr val="0000FF"/>
                </a:solidFill>
              </a:rPr>
              <a:t>S2: They came into my room and caught me. The Greeks won the war. We lost everything. Remember, son, never trust your enemy.</a:t>
            </a:r>
            <a:endParaRPr lang="zh-CN" altLang="en-US" sz="2400" dirty="0">
              <a:solidFill>
                <a:srgbClr val="0000FF"/>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WordArt 4"/>
          <p:cNvSpPr>
            <a:spLocks noTextEdit="1"/>
          </p:cNvSpPr>
          <p:nvPr/>
        </p:nvSpPr>
        <p:spPr>
          <a:xfrm>
            <a:off x="381000" y="304800"/>
            <a:ext cx="457200" cy="685800"/>
          </a:xfrm>
          <a:prstGeom prst="rect">
            <a:avLst/>
          </a:prstGeom>
        </p:spPr>
        <p:txBody>
          <a:bodyPr wrap="none" fromWordArt="1">
            <a:prstTxWarp prst="textPlain">
              <a:avLst>
                <a:gd name="adj" fmla="val 50000"/>
              </a:avLst>
            </a:prstTxWarp>
            <a:normAutofit/>
          </a:bodyPr>
          <a:p>
            <a:pPr algn="ctr"/>
            <a:endParaRPr lang="zh-CN" altLang="en-US" sz="3600" b="1">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8998"/>
                  </a:srgbClr>
                </a:outerShdw>
              </a:effectLst>
              <a:latin typeface="+mn-ea"/>
              <a:ea typeface="+mn-ea"/>
            </a:endParaRPr>
          </a:p>
        </p:txBody>
      </p:sp>
      <p:sp>
        <p:nvSpPr>
          <p:cNvPr id="15363" name="Text Box 3"/>
          <p:cNvSpPr txBox="1"/>
          <p:nvPr/>
        </p:nvSpPr>
        <p:spPr>
          <a:xfrm>
            <a:off x="539750" y="2795588"/>
            <a:ext cx="8104188" cy="1570037"/>
          </a:xfrm>
          <a:prstGeom prst="rect">
            <a:avLst/>
          </a:prstGeom>
          <a:solidFill>
            <a:srgbClr val="FFFFCC"/>
          </a:solidFill>
          <a:ln w="9525" cap="flat" cmpd="sng">
            <a:solidFill>
              <a:srgbClr val="FF0000"/>
            </a:solidFill>
            <a:prstDash val="solid"/>
            <a:miter/>
            <a:headEnd type="none" w="med" len="med"/>
            <a:tailEnd type="none" w="med" len="med"/>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50000"/>
              </a:spcBef>
              <a:buClrTx/>
              <a:buSzTx/>
              <a:buFont typeface="Arial" panose="020B0604020202020204" pitchFamily="34" charset="0"/>
              <a:buNone/>
            </a:pPr>
            <a:r>
              <a:rPr lang="en-US" altLang="zh-CN" sz="3200" b="1" dirty="0">
                <a:solidFill>
                  <a:srgbClr val="0000FF"/>
                </a:solidFill>
              </a:rPr>
              <a:t>pull …</a:t>
            </a:r>
            <a:r>
              <a:rPr lang="zh-CN" altLang="en-US" sz="3200" b="1" dirty="0">
                <a:solidFill>
                  <a:srgbClr val="0000FF"/>
                </a:solidFill>
              </a:rPr>
              <a:t> </a:t>
            </a:r>
            <a:r>
              <a:rPr lang="en-US" altLang="zh-CN" sz="3200" b="1" dirty="0">
                <a:solidFill>
                  <a:srgbClr val="0000FF"/>
                </a:solidFill>
              </a:rPr>
              <a:t>into</a:t>
            </a:r>
            <a:r>
              <a:rPr lang="zh-CN" altLang="en-US" sz="3200" b="1" dirty="0">
                <a:solidFill>
                  <a:srgbClr val="0000FF"/>
                </a:solidFill>
              </a:rPr>
              <a:t> </a:t>
            </a:r>
            <a:r>
              <a:rPr lang="en-US" altLang="zh-CN" sz="3200" b="1" dirty="0">
                <a:solidFill>
                  <a:srgbClr val="0000FF"/>
                </a:solidFill>
              </a:rPr>
              <a:t>…  	be full of           	lock            climb out of      	a big mistake 	celebrate           go to sleep      	enter the city</a:t>
            </a:r>
            <a:endParaRPr lang="en-US" altLang="zh-CN" sz="3200" b="1" dirty="0">
              <a:solidFill>
                <a:srgbClr val="0000FF"/>
              </a:solidFill>
            </a:endParaRPr>
          </a:p>
        </p:txBody>
      </p:sp>
      <p:sp>
        <p:nvSpPr>
          <p:cNvPr id="15364" name="Text Box 4"/>
          <p:cNvSpPr txBox="1"/>
          <p:nvPr/>
        </p:nvSpPr>
        <p:spPr>
          <a:xfrm>
            <a:off x="395288" y="4656138"/>
            <a:ext cx="8424862" cy="1076325"/>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200" b="1" dirty="0"/>
              <a:t>The Greeks left a huge wooden horse outside our main gates…</a:t>
            </a:r>
            <a:endParaRPr lang="en-US" altLang="zh-CN" sz="3200" b="1" dirty="0"/>
          </a:p>
        </p:txBody>
      </p:sp>
      <p:sp>
        <p:nvSpPr>
          <p:cNvPr id="7" name="矩形 21"/>
          <p:cNvSpPr txBox="1">
            <a:spLocks noChangeArrowheads="1"/>
          </p:cNvSpPr>
          <p:nvPr/>
        </p:nvSpPr>
        <p:spPr>
          <a:xfrm>
            <a:off x="144463" y="908050"/>
            <a:ext cx="8820150" cy="1555750"/>
          </a:xfrm>
          <a:prstGeom prst="rect">
            <a:avLst/>
          </a:prstGeom>
          <a:solidFill>
            <a:schemeClr val="bg1"/>
          </a:solidFill>
          <a:ln w="25400" cap="flat" cmpd="sng" algn="ctr">
            <a:solidFill>
              <a:srgbClr val="0070C0"/>
            </a:solidFill>
            <a:prstDash val="solid"/>
          </a:ln>
        </p:spPr>
        <p:style>
          <a:lnRef idx="2">
            <a:schemeClr val="accent2"/>
          </a:lnRef>
          <a:fillRef idx="1">
            <a:schemeClr val="lt1"/>
          </a:fillRef>
          <a:effectRef idx="0">
            <a:schemeClr val="accent2"/>
          </a:effectRef>
          <a:fontRef idx="minor">
            <a:schemeClr val="dk1"/>
          </a:fontRef>
        </p:style>
        <p:txBody>
          <a:bodyPr>
            <a:spAutoFit/>
          </a:bodyPr>
          <a:lstStyle/>
          <a:p>
            <a:pPr marL="273050" marR="0" lvl="0" indent="-273050" algn="l" defTabSz="914400" rtl="0" eaLnBrk="1" fontAlgn="base" latinLnBrk="0" hangingPunct="1">
              <a:lnSpc>
                <a:spcPct val="100000"/>
              </a:lnSpc>
              <a:spcBef>
                <a:spcPct val="20000"/>
              </a:spcBef>
              <a:spcAft>
                <a:spcPct val="0"/>
              </a:spcAft>
              <a:buClr>
                <a:srgbClr val="0BD0D9"/>
              </a:buClr>
              <a:buSzPct val="95000"/>
              <a:buFont typeface="Arial" panose="020B0604020202020204" pitchFamily="34" charset="0"/>
              <a:buNone/>
              <a:defRPr/>
            </a:pPr>
            <a:r>
              <a:rPr kumimoji="0" lang="en-US" altLang="zh-CN" sz="2800" b="0" i="1" u="none" strike="noStrike" kern="0" cap="none" spc="0" normalizeH="0" baseline="0" noProof="0">
                <a:ln>
                  <a:noFill/>
                </a:ln>
                <a:solidFill>
                  <a:srgbClr val="0000FF"/>
                </a:solidFill>
                <a:effectLst/>
                <a:uLnTx/>
                <a:uFillTx/>
                <a:latin typeface="+mn-lt"/>
                <a:ea typeface="+mn-ea"/>
                <a:cs typeface="+mn-cs"/>
              </a:rPr>
              <a:t> </a:t>
            </a:r>
            <a:r>
              <a:rPr kumimoji="0" lang="en-US" altLang="zh-CN" sz="2800" b="1" i="0" u="none" strike="noStrike" kern="0" cap="none" spc="0" normalizeH="0" baseline="0" noProof="0">
                <a:ln>
                  <a:noFill/>
                </a:ln>
                <a:solidFill>
                  <a:srgbClr val="0000FF"/>
                </a:solidFill>
                <a:effectLst/>
                <a:uLnTx/>
                <a:uFillTx/>
                <a:latin typeface="+mn-lt"/>
                <a:ea typeface="+mn-ea"/>
                <a:cs typeface="+mn-cs"/>
              </a:rPr>
              <a:t>B </a:t>
            </a:r>
            <a:r>
              <a:rPr kumimoji="0" lang="en-US" altLang="zh-CN" sz="2800" b="0" i="1" u="none" strike="noStrike" kern="0" cap="none" spc="0" normalizeH="0" baseline="0" noProof="0">
                <a:ln>
                  <a:noFill/>
                </a:ln>
                <a:solidFill>
                  <a:srgbClr val="0000FF"/>
                </a:solidFill>
                <a:effectLst/>
                <a:uLnTx/>
                <a:uFillTx/>
                <a:latin typeface="+mn-lt"/>
                <a:ea typeface="+mn-ea"/>
                <a:cs typeface="+mn-cs"/>
              </a:rPr>
              <a:t>Years later, the captain told his son what happened that </a:t>
            </a:r>
            <a:endParaRPr kumimoji="0" lang="en-US" altLang="zh-CN" sz="2800" b="0" i="1" u="none" strike="noStrike" kern="0" cap="none" spc="0" normalizeH="0" baseline="0" noProof="0">
              <a:ln>
                <a:noFill/>
              </a:ln>
              <a:solidFill>
                <a:srgbClr val="0000FF"/>
              </a:solidFill>
              <a:effectLst/>
              <a:uLnTx/>
              <a:uFillTx/>
              <a:latin typeface="+mn-lt"/>
              <a:ea typeface="+mn-ea"/>
              <a:cs typeface="+mn-cs"/>
            </a:endParaRPr>
          </a:p>
          <a:p>
            <a:pPr marL="273050" marR="0" lvl="0" indent="-273050" algn="l" defTabSz="914400" rtl="0" eaLnBrk="1" fontAlgn="base" latinLnBrk="0" hangingPunct="1">
              <a:lnSpc>
                <a:spcPct val="100000"/>
              </a:lnSpc>
              <a:spcBef>
                <a:spcPct val="20000"/>
              </a:spcBef>
              <a:spcAft>
                <a:spcPct val="0"/>
              </a:spcAft>
              <a:buClr>
                <a:srgbClr val="0BD0D9"/>
              </a:buClr>
              <a:buSzPct val="95000"/>
              <a:buFont typeface="Arial" panose="020B0604020202020204" pitchFamily="34" charset="0"/>
              <a:buNone/>
              <a:defRPr/>
            </a:pPr>
            <a:r>
              <a:rPr kumimoji="0" lang="en-US" altLang="zh-CN" sz="2800" b="0" i="1" u="none" strike="noStrike" kern="0" cap="none" spc="0" normalizeH="0" baseline="0" noProof="0">
                <a:ln>
                  <a:noFill/>
                </a:ln>
                <a:solidFill>
                  <a:srgbClr val="0000FF"/>
                </a:solidFill>
                <a:effectLst/>
                <a:uLnTx/>
                <a:uFillTx/>
                <a:latin typeface="+mn-lt"/>
                <a:ea typeface="+mn-ea"/>
                <a:cs typeface="+mn-cs"/>
              </a:rPr>
              <a:t>night. Complete his story. Use the words from the box to </a:t>
            </a:r>
            <a:endParaRPr kumimoji="0" lang="en-US" altLang="zh-CN" sz="2800" b="0" i="1" u="none" strike="noStrike" kern="0" cap="none" spc="0" normalizeH="0" baseline="0" noProof="0">
              <a:ln>
                <a:noFill/>
              </a:ln>
              <a:solidFill>
                <a:srgbClr val="0000FF"/>
              </a:solidFill>
              <a:effectLst/>
              <a:uLnTx/>
              <a:uFillTx/>
              <a:latin typeface="+mn-lt"/>
              <a:ea typeface="+mn-ea"/>
              <a:cs typeface="+mn-cs"/>
            </a:endParaRPr>
          </a:p>
          <a:p>
            <a:pPr marL="273050" marR="0" lvl="0" indent="-273050" algn="l" defTabSz="914400" rtl="0" eaLnBrk="1" fontAlgn="base" latinLnBrk="0" hangingPunct="1">
              <a:lnSpc>
                <a:spcPct val="100000"/>
              </a:lnSpc>
              <a:spcBef>
                <a:spcPct val="20000"/>
              </a:spcBef>
              <a:spcAft>
                <a:spcPct val="0"/>
              </a:spcAft>
              <a:buClr>
                <a:srgbClr val="0BD0D9"/>
              </a:buClr>
              <a:buSzPct val="95000"/>
              <a:buFont typeface="Arial" panose="020B0604020202020204" pitchFamily="34" charset="0"/>
              <a:buNone/>
              <a:defRPr/>
            </a:pPr>
            <a:r>
              <a:rPr kumimoji="0" lang="en-US" altLang="zh-CN" sz="2800" b="0" i="1" u="none" strike="noStrike" kern="0" cap="none" spc="0" normalizeH="0" baseline="0" noProof="0">
                <a:ln>
                  <a:noFill/>
                </a:ln>
                <a:solidFill>
                  <a:srgbClr val="0000FF"/>
                </a:solidFill>
                <a:effectLst/>
                <a:uLnTx/>
                <a:uFillTx/>
                <a:latin typeface="+mn-lt"/>
                <a:ea typeface="+mn-ea"/>
                <a:cs typeface="+mn-cs"/>
              </a:rPr>
              <a:t>help you.</a:t>
            </a:r>
            <a:endParaRPr kumimoji="0" lang="en-US" altLang="zh-CN" sz="2800" b="0" i="1" u="none" strike="noStrike" kern="0" cap="none" spc="0" normalizeH="0" baseline="0" noProof="0" dirty="0">
              <a:ln>
                <a:noFill/>
              </a:ln>
              <a:solidFill>
                <a:srgbClr val="0000FF"/>
              </a:solidFill>
              <a:effectLst/>
              <a:uLnTx/>
              <a:uFillTx/>
              <a:latin typeface="+mn-lt"/>
              <a:ea typeface="+mn-ea"/>
              <a:cs typeface="+mn-cs"/>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Text Box 4"/>
          <p:cNvSpPr txBox="1"/>
          <p:nvPr/>
        </p:nvSpPr>
        <p:spPr>
          <a:xfrm>
            <a:off x="395288" y="746125"/>
            <a:ext cx="8424862" cy="954088"/>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b="1" dirty="0"/>
              <a:t>The Greeks left a huge wooden horse outside our main gates…</a:t>
            </a:r>
            <a:endParaRPr lang="en-US" altLang="zh-CN" sz="2800" b="1" dirty="0"/>
          </a:p>
        </p:txBody>
      </p:sp>
      <p:sp>
        <p:nvSpPr>
          <p:cNvPr id="7174" name="Text Box 5"/>
          <p:cNvSpPr txBox="1"/>
          <p:nvPr/>
        </p:nvSpPr>
        <p:spPr>
          <a:xfrm>
            <a:off x="395288" y="1693863"/>
            <a:ext cx="8355012" cy="4830762"/>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2800" b="1" dirty="0">
                <a:solidFill>
                  <a:srgbClr val="FF0000"/>
                </a:solidFill>
              </a:rPr>
              <a:t>I ordered some soldiers to pull it into the city. However, it was a big mistake because the horse was full of Greek soldiers. That night, we celebrated happily in the main square. Then we locked all the gates and went to sleep. When we were all asleep, the Greek soldiers climbed out of the horse. They </a:t>
            </a:r>
            <a:r>
              <a:rPr lang="zh-CN" altLang="en-US" sz="2800" b="1" dirty="0">
                <a:solidFill>
                  <a:srgbClr val="FF0000"/>
                </a:solidFill>
              </a:rPr>
              <a:t>open</a:t>
            </a:r>
            <a:r>
              <a:rPr lang="en-US" altLang="zh-CN" sz="2800" b="1" dirty="0">
                <a:solidFill>
                  <a:srgbClr val="FF0000"/>
                </a:solidFill>
              </a:rPr>
              <a:t>ed the main gates and </a:t>
            </a:r>
            <a:r>
              <a:rPr lang="zh-CN" altLang="en-US" sz="2800" b="1" dirty="0">
                <a:solidFill>
                  <a:srgbClr val="FF0000"/>
                </a:solidFill>
              </a:rPr>
              <a:t>let </a:t>
            </a:r>
            <a:r>
              <a:rPr lang="en-US" altLang="zh-CN" sz="2800" b="1" dirty="0">
                <a:solidFill>
                  <a:srgbClr val="FF0000"/>
                </a:solidFill>
              </a:rPr>
              <a:t>their army enter the city. I remember a group of Greeks came into my room and caught me. The Greeks won the war. We lost everything just because we pulled the wooden horse into the city!</a:t>
            </a:r>
            <a:endParaRPr lang="en-US" altLang="zh-CN" sz="28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box(in)">
                                      <p:cBhvr>
                                        <p:cTn id="7" dur="500"/>
                                        <p:tgtEl>
                                          <p:spTgt spid="7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7411" name="TextBox 4"/>
          <p:cNvSpPr txBox="1"/>
          <p:nvPr/>
        </p:nvSpPr>
        <p:spPr>
          <a:xfrm>
            <a:off x="2124075" y="3414713"/>
            <a:ext cx="5343525" cy="646112"/>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b="1" dirty="0">
                <a:latin typeface="Comic Sans MS" panose="030F0702030302020204" pitchFamily="66" charset="0"/>
                <a:ea typeface="微软雅黑" panose="020B0503020204020204" pitchFamily="34" charset="-122"/>
              </a:rPr>
              <a:t>Part III Post-Learning</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4" name="图片 3" descr="思考.jpg"/>
          <p:cNvPicPr>
            <a:picLocks noChangeAspect="1"/>
          </p:cNvPicPr>
          <p:nvPr/>
        </p:nvPicPr>
        <p:blipFill>
          <a:blip r:embed="rId1"/>
          <a:stretch>
            <a:fillRect/>
          </a:stretch>
        </p:blipFill>
        <p:spPr>
          <a:xfrm>
            <a:off x="5795963" y="2349500"/>
            <a:ext cx="2736850" cy="3238500"/>
          </a:xfrm>
          <a:prstGeom prst="rect">
            <a:avLst/>
          </a:prstGeom>
          <a:noFill/>
          <a:ln w="9525">
            <a:noFill/>
          </a:ln>
        </p:spPr>
      </p:pic>
      <p:sp>
        <p:nvSpPr>
          <p:cNvPr id="18435" name="内容占位符 2"/>
          <p:cNvSpPr>
            <a:spLocks noGrp="1"/>
          </p:cNvSpPr>
          <p:nvPr>
            <p:ph idx="1"/>
          </p:nvPr>
        </p:nvSpPr>
        <p:spPr>
          <a:xfrm>
            <a:off x="323850" y="1268413"/>
            <a:ext cx="8229600" cy="1200150"/>
          </a:xfrm>
        </p:spPr>
        <p:txBody>
          <a:bodyPr vert="horz" wrap="square" lIns="91440" tIns="45720" rIns="91440" bIns="45720" anchor="t" anchorCtr="0">
            <a:spAutoFit/>
          </a:bodyPr>
          <a:p>
            <a:pPr eaLnBrk="1" hangingPunct="1">
              <a:lnSpc>
                <a:spcPct val="90000"/>
              </a:lnSpc>
              <a:buNone/>
            </a:pPr>
            <a:r>
              <a:rPr lang="zh-CN" altLang="en-US" sz="3600" dirty="0">
                <a:solidFill>
                  <a:srgbClr val="0000FF"/>
                </a:solidFill>
              </a:rPr>
              <a:t>请根据下面的故事梗概，用英语编写故</a:t>
            </a:r>
            <a:endParaRPr lang="zh-CN" altLang="en-US" sz="3600" dirty="0">
              <a:solidFill>
                <a:srgbClr val="0000FF"/>
              </a:solidFill>
            </a:endParaRPr>
          </a:p>
          <a:p>
            <a:pPr eaLnBrk="1" hangingPunct="1">
              <a:lnSpc>
                <a:spcPct val="90000"/>
              </a:lnSpc>
              <a:buNone/>
            </a:pPr>
            <a:r>
              <a:rPr lang="zh-CN" altLang="en-US" sz="3600" dirty="0">
                <a:solidFill>
                  <a:srgbClr val="0000FF"/>
                </a:solidFill>
              </a:rPr>
              <a:t>事。词数：</a:t>
            </a:r>
            <a:r>
              <a:rPr lang="en-US" altLang="zh-CN" sz="3600" dirty="0">
                <a:solidFill>
                  <a:srgbClr val="0000FF"/>
                </a:solidFill>
              </a:rPr>
              <a:t>80~130</a:t>
            </a:r>
            <a:r>
              <a:rPr lang="zh-CN" altLang="en-US" sz="3600" dirty="0">
                <a:solidFill>
                  <a:srgbClr val="0000FF"/>
                </a:solidFill>
              </a:rPr>
              <a:t>。</a:t>
            </a:r>
            <a:endParaRPr lang="zh-CN" altLang="en-US" sz="3600" dirty="0">
              <a:solidFill>
                <a:srgbClr val="0000FF"/>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Rectangle 2"/>
          <p:cNvSpPr>
            <a:spLocks noGrp="1"/>
          </p:cNvSpPr>
          <p:nvPr>
            <p:ph idx="1"/>
          </p:nvPr>
        </p:nvSpPr>
        <p:spPr>
          <a:xfrm>
            <a:off x="428625" y="890588"/>
            <a:ext cx="8229600" cy="5410200"/>
          </a:xfrm>
        </p:spPr>
        <p:txBody>
          <a:bodyPr vert="horz" wrap="square" lIns="91440" tIns="45720" rIns="91440" bIns="45720" anchor="t" anchorCtr="0">
            <a:spAutoFit/>
          </a:bodyPr>
          <a:p>
            <a:pPr eaLnBrk="1" hangingPunct="1">
              <a:lnSpc>
                <a:spcPct val="90000"/>
              </a:lnSpc>
              <a:buNone/>
            </a:pPr>
            <a:r>
              <a:rPr lang="zh-CN" altLang="en-US" sz="3200" dirty="0"/>
              <a:t>故事梗概：</a:t>
            </a:r>
            <a:endParaRPr lang="zh-CN" altLang="en-US" sz="3200" dirty="0"/>
          </a:p>
          <a:p>
            <a:pPr eaLnBrk="1" hangingPunct="1">
              <a:lnSpc>
                <a:spcPct val="90000"/>
              </a:lnSpc>
              <a:buNone/>
            </a:pPr>
            <a:r>
              <a:rPr lang="zh-CN" altLang="en-US" sz="3200" dirty="0"/>
              <a:t>有一次，孙权送给曹操一头大象。曹操想</a:t>
            </a:r>
            <a:endParaRPr lang="zh-CN" altLang="en-US" sz="3200" dirty="0"/>
          </a:p>
          <a:p>
            <a:pPr eaLnBrk="1" hangingPunct="1">
              <a:lnSpc>
                <a:spcPct val="90000"/>
              </a:lnSpc>
              <a:buNone/>
            </a:pPr>
            <a:r>
              <a:rPr lang="zh-CN" altLang="en-US" sz="3200" dirty="0"/>
              <a:t>知道大象的重量，但大象太大，大臣们无法</a:t>
            </a:r>
            <a:endParaRPr lang="en-US" altLang="zh-CN" sz="3200" dirty="0"/>
          </a:p>
          <a:p>
            <a:pPr eaLnBrk="1" hangingPunct="1">
              <a:lnSpc>
                <a:spcPct val="90000"/>
              </a:lnSpc>
              <a:buNone/>
            </a:pPr>
            <a:r>
              <a:rPr lang="zh-CN" altLang="en-US" sz="3200" dirty="0"/>
              <a:t>称重。这时曹操的儿子曹冲走过来说他能称</a:t>
            </a:r>
            <a:endParaRPr lang="en-US" altLang="zh-CN" sz="3200" dirty="0"/>
          </a:p>
          <a:p>
            <a:pPr eaLnBrk="1" hangingPunct="1">
              <a:lnSpc>
                <a:spcPct val="90000"/>
              </a:lnSpc>
              <a:buNone/>
            </a:pPr>
            <a:r>
              <a:rPr lang="zh-CN" altLang="en-US" sz="3200" dirty="0"/>
              <a:t>大象。他使大象上了船，看船身沉入水里多</a:t>
            </a:r>
            <a:endParaRPr lang="en-US" altLang="zh-CN" sz="3200" dirty="0"/>
          </a:p>
          <a:p>
            <a:pPr eaLnBrk="1" hangingPunct="1">
              <a:lnSpc>
                <a:spcPct val="90000"/>
              </a:lnSpc>
              <a:buNone/>
            </a:pPr>
            <a:r>
              <a:rPr lang="zh-CN" altLang="en-US" sz="3200" dirty="0"/>
              <a:t>少，并在船身上做了一个记号。然后把大象</a:t>
            </a:r>
            <a:endParaRPr lang="en-US" altLang="zh-CN" sz="3200" dirty="0"/>
          </a:p>
          <a:p>
            <a:pPr eaLnBrk="1" hangingPunct="1">
              <a:lnSpc>
                <a:spcPct val="90000"/>
              </a:lnSpc>
              <a:buNone/>
            </a:pPr>
            <a:r>
              <a:rPr lang="zh-CN" altLang="en-US" sz="3200" dirty="0"/>
              <a:t>赶上岸，再叫人把一筐筐的石头放上船，直</a:t>
            </a:r>
            <a:endParaRPr lang="en-US" altLang="zh-CN" sz="3200" dirty="0"/>
          </a:p>
          <a:p>
            <a:pPr eaLnBrk="1" hangingPunct="1">
              <a:lnSpc>
                <a:spcPct val="90000"/>
              </a:lnSpc>
              <a:buNone/>
            </a:pPr>
            <a:r>
              <a:rPr lang="zh-CN" altLang="en-US" sz="3200" dirty="0"/>
              <a:t>到船下沉到刚刚画的那个记号为止。最后他</a:t>
            </a:r>
            <a:endParaRPr lang="en-US" altLang="zh-CN" sz="3200" dirty="0"/>
          </a:p>
          <a:p>
            <a:pPr eaLnBrk="1" hangingPunct="1">
              <a:lnSpc>
                <a:spcPct val="90000"/>
              </a:lnSpc>
              <a:buNone/>
            </a:pPr>
            <a:r>
              <a:rPr lang="zh-CN" altLang="en-US" sz="3200" dirty="0"/>
              <a:t>让人称船上的石头。他成功地称出了大象的</a:t>
            </a:r>
            <a:endParaRPr lang="en-US" altLang="zh-CN" sz="3200" dirty="0"/>
          </a:p>
          <a:p>
            <a:pPr eaLnBrk="1" hangingPunct="1">
              <a:lnSpc>
                <a:spcPct val="90000"/>
              </a:lnSpc>
              <a:buNone/>
            </a:pPr>
            <a:r>
              <a:rPr lang="zh-CN" altLang="en-US" sz="3200" dirty="0"/>
              <a:t>重量。</a:t>
            </a:r>
            <a:endParaRPr lang="zh-CN" altLang="en-US" sz="3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Rectangle 2"/>
          <p:cNvSpPr>
            <a:spLocks noGrp="1"/>
          </p:cNvSpPr>
          <p:nvPr>
            <p:ph idx="1"/>
          </p:nvPr>
        </p:nvSpPr>
        <p:spPr>
          <a:xfrm>
            <a:off x="250825" y="595313"/>
            <a:ext cx="8569325" cy="6173787"/>
          </a:xfrm>
        </p:spPr>
        <p:txBody>
          <a:bodyPr vert="horz" wrap="square" lIns="91440" tIns="45720" rIns="91440" bIns="45720" anchor="t" anchorCtr="0">
            <a:spAutoFit/>
          </a:bodyPr>
          <a:p>
            <a:pPr marL="0" indent="0" eaLnBrk="1" hangingPunct="1">
              <a:lnSpc>
                <a:spcPct val="95000"/>
              </a:lnSpc>
              <a:spcBef>
                <a:spcPct val="0"/>
              </a:spcBef>
              <a:buNone/>
            </a:pPr>
            <a:r>
              <a:rPr lang="en-US" altLang="zh-CN" sz="3200" dirty="0"/>
              <a:t>	Long long ago, Sun Quan gave an elephant to Cao Cao. Cao Cao wanted to know the weight of the elephant. But it was so big that his ministers</a:t>
            </a:r>
            <a:endParaRPr lang="en-US" altLang="zh-CN" sz="3200" dirty="0"/>
          </a:p>
          <a:p>
            <a:pPr marL="0" indent="0" eaLnBrk="1" hangingPunct="1">
              <a:lnSpc>
                <a:spcPct val="95000"/>
              </a:lnSpc>
              <a:spcBef>
                <a:spcPct val="0"/>
              </a:spcBef>
              <a:buNone/>
            </a:pPr>
            <a:r>
              <a:rPr lang="en-US" altLang="zh-CN" sz="3200" dirty="0"/>
              <a:t>could not weigh it. Just then, his son, Cao Chong, </a:t>
            </a:r>
            <a:endParaRPr lang="en-US" altLang="zh-CN" sz="3200" dirty="0"/>
          </a:p>
          <a:p>
            <a:pPr marL="0" indent="0" eaLnBrk="1" hangingPunct="1">
              <a:lnSpc>
                <a:spcPct val="95000"/>
              </a:lnSpc>
              <a:spcBef>
                <a:spcPct val="0"/>
              </a:spcBef>
              <a:buNone/>
            </a:pPr>
            <a:r>
              <a:rPr lang="en-US" altLang="zh-CN" sz="3200" dirty="0"/>
              <a:t>came up and said that he could do it. He made the </a:t>
            </a:r>
            <a:endParaRPr lang="en-US" altLang="zh-CN" sz="3200" dirty="0"/>
          </a:p>
          <a:p>
            <a:pPr marL="0" indent="0" eaLnBrk="1" hangingPunct="1">
              <a:lnSpc>
                <a:spcPct val="95000"/>
              </a:lnSpc>
              <a:spcBef>
                <a:spcPct val="0"/>
              </a:spcBef>
              <a:buNone/>
            </a:pPr>
            <a:r>
              <a:rPr lang="en-US" altLang="zh-CN" sz="3200" dirty="0"/>
              <a:t>elephant get on a boat and made a mark on the boat when the boat stopped sinking. Then he drove the elephant back to the bank and asked some people to put some baskets of stones into the boat until the surface of the water reached the mark. In the end, he asked people to weigh the stones in the boat. In this way, he succeeded in weighing the elephant. How clever Cao Chong was!</a:t>
            </a:r>
            <a:endParaRPr lang="zh-CN" altLang="en-US" sz="3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1507" name="TextBox 4"/>
          <p:cNvSpPr txBox="1"/>
          <p:nvPr/>
        </p:nvSpPr>
        <p:spPr>
          <a:xfrm>
            <a:off x="2627313" y="3414713"/>
            <a:ext cx="3770312" cy="646112"/>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b="1" dirty="0">
                <a:latin typeface="Comic Sans MS" panose="030F0702030302020204" pitchFamily="66" charset="0"/>
                <a:ea typeface="微软雅黑" panose="020B0503020204020204" pitchFamily="34" charset="-122"/>
              </a:rPr>
              <a:t>Part IV  Review</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Rectangle 2"/>
          <p:cNvSpPr>
            <a:spLocks noGrp="1"/>
          </p:cNvSpPr>
          <p:nvPr>
            <p:ph idx="1"/>
          </p:nvPr>
        </p:nvSpPr>
        <p:spPr>
          <a:xfrm>
            <a:off x="323850" y="765175"/>
            <a:ext cx="8362950" cy="4073525"/>
          </a:xfrm>
        </p:spPr>
        <p:txBody>
          <a:bodyPr vert="horz" wrap="square" lIns="91440" tIns="45720" rIns="91440" bIns="45720" anchor="t" anchorCtr="0">
            <a:spAutoFit/>
          </a:bodyPr>
          <a:p>
            <a:pPr eaLnBrk="1" hangingPunct="1">
              <a:lnSpc>
                <a:spcPct val="125000"/>
              </a:lnSpc>
              <a:spcBef>
                <a:spcPct val="25000"/>
              </a:spcBef>
              <a:buFont typeface="Arial" panose="020B0604020202020204" pitchFamily="34" charset="0"/>
              <a:buNone/>
            </a:pPr>
            <a:r>
              <a:rPr lang="zh-CN" altLang="en-US" sz="3000" dirty="0"/>
              <a:t>翻译下列句子。</a:t>
            </a:r>
            <a:endParaRPr lang="zh-CN" altLang="en-US" sz="3000" dirty="0"/>
          </a:p>
          <a:p>
            <a:pPr eaLnBrk="1" hangingPunct="1">
              <a:lnSpc>
                <a:spcPct val="125000"/>
              </a:lnSpc>
              <a:spcBef>
                <a:spcPct val="25000"/>
              </a:spcBef>
              <a:buFont typeface="Arial" panose="020B0604020202020204" pitchFamily="34" charset="0"/>
              <a:buNone/>
            </a:pPr>
            <a:r>
              <a:rPr lang="en-US" altLang="zh-CN" sz="3000" dirty="0"/>
              <a:t>1. </a:t>
            </a:r>
            <a:r>
              <a:rPr lang="zh-CN" altLang="en-US" sz="3000" dirty="0"/>
              <a:t>汤米是一个很努力工作的人。</a:t>
            </a:r>
            <a:endParaRPr lang="zh-CN" altLang="en-US" sz="3000" dirty="0"/>
          </a:p>
          <a:p>
            <a:pPr eaLnBrk="1" hangingPunct="1">
              <a:lnSpc>
                <a:spcPct val="125000"/>
              </a:lnSpc>
              <a:spcBef>
                <a:spcPct val="25000"/>
              </a:spcBef>
              <a:buFont typeface="Arial" panose="020B0604020202020204" pitchFamily="34" charset="0"/>
              <a:buNone/>
            </a:pPr>
            <a:endParaRPr lang="zh-CN" altLang="en-US" sz="3000" dirty="0"/>
          </a:p>
          <a:p>
            <a:pPr eaLnBrk="1" hangingPunct="1">
              <a:lnSpc>
                <a:spcPct val="125000"/>
              </a:lnSpc>
              <a:spcBef>
                <a:spcPct val="25000"/>
              </a:spcBef>
              <a:buFont typeface="Arial" panose="020B0604020202020204" pitchFamily="34" charset="0"/>
              <a:buNone/>
            </a:pPr>
            <a:r>
              <a:rPr lang="en-US" altLang="zh-CN" sz="3000" dirty="0"/>
              <a:t>2. </a:t>
            </a:r>
            <a:r>
              <a:rPr lang="zh-CN" altLang="en-US" sz="3000" dirty="0"/>
              <a:t>他很累，但是他并没有放弃。</a:t>
            </a:r>
            <a:endParaRPr lang="zh-CN" altLang="en-US" sz="3000" dirty="0"/>
          </a:p>
          <a:p>
            <a:pPr eaLnBrk="1" hangingPunct="1">
              <a:lnSpc>
                <a:spcPct val="125000"/>
              </a:lnSpc>
              <a:spcBef>
                <a:spcPct val="25000"/>
              </a:spcBef>
              <a:buFont typeface="Arial" panose="020B0604020202020204" pitchFamily="34" charset="0"/>
              <a:buNone/>
            </a:pPr>
            <a:endParaRPr lang="zh-CN" altLang="en-US" sz="3000" dirty="0"/>
          </a:p>
          <a:p>
            <a:pPr eaLnBrk="1" hangingPunct="1">
              <a:lnSpc>
                <a:spcPct val="125000"/>
              </a:lnSpc>
              <a:spcBef>
                <a:spcPct val="25000"/>
              </a:spcBef>
              <a:buFont typeface="Arial" panose="020B0604020202020204" pitchFamily="34" charset="0"/>
              <a:buNone/>
            </a:pPr>
            <a:r>
              <a:rPr lang="en-US" altLang="zh-CN" sz="3000" dirty="0"/>
              <a:t>3. </a:t>
            </a:r>
            <a:r>
              <a:rPr lang="zh-CN" altLang="en-US" sz="3000" dirty="0"/>
              <a:t>小港口里满是船只。</a:t>
            </a:r>
            <a:endParaRPr lang="zh-CN" altLang="en-US" sz="3000" dirty="0"/>
          </a:p>
        </p:txBody>
      </p:sp>
      <p:sp>
        <p:nvSpPr>
          <p:cNvPr id="10243" name="Rectangle 3"/>
          <p:cNvSpPr/>
          <p:nvPr/>
        </p:nvSpPr>
        <p:spPr>
          <a:xfrm>
            <a:off x="682943" y="2132648"/>
            <a:ext cx="5373687" cy="554037"/>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000" b="1" dirty="0">
                <a:solidFill>
                  <a:srgbClr val="FF0000"/>
                </a:solidFill>
              </a:rPr>
              <a:t>Tommy is a hard</a:t>
            </a:r>
            <a:r>
              <a:rPr lang="zh-CN" altLang="en-US" sz="3000" b="1" dirty="0">
                <a:solidFill>
                  <a:srgbClr val="FF0000"/>
                </a:solidFill>
              </a:rPr>
              <a:t>-</a:t>
            </a:r>
            <a:r>
              <a:rPr lang="en-US" altLang="zh-CN" sz="3000" b="1" dirty="0">
                <a:solidFill>
                  <a:srgbClr val="FF0000"/>
                </a:solidFill>
              </a:rPr>
              <a:t>working man.</a:t>
            </a:r>
            <a:endParaRPr lang="zh-CN" altLang="en-US" sz="3000" b="1" dirty="0">
              <a:solidFill>
                <a:srgbClr val="FF0000"/>
              </a:solidFill>
            </a:endParaRPr>
          </a:p>
        </p:txBody>
      </p:sp>
      <p:sp>
        <p:nvSpPr>
          <p:cNvPr id="10244" name="Rectangle 4"/>
          <p:cNvSpPr/>
          <p:nvPr/>
        </p:nvSpPr>
        <p:spPr>
          <a:xfrm>
            <a:off x="682943" y="3572828"/>
            <a:ext cx="7921625" cy="554037"/>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000" b="1" dirty="0">
                <a:solidFill>
                  <a:srgbClr val="FF0000"/>
                </a:solidFill>
              </a:rPr>
              <a:t>He was tired, but he didn’t give up.</a:t>
            </a:r>
            <a:endParaRPr lang="zh-CN" altLang="en-US" sz="3000" b="1" dirty="0">
              <a:solidFill>
                <a:srgbClr val="FF0000"/>
              </a:solidFill>
            </a:endParaRPr>
          </a:p>
        </p:txBody>
      </p:sp>
      <p:sp>
        <p:nvSpPr>
          <p:cNvPr id="10245" name="Rectangle 5"/>
          <p:cNvSpPr/>
          <p:nvPr/>
        </p:nvSpPr>
        <p:spPr>
          <a:xfrm>
            <a:off x="755015" y="4940935"/>
            <a:ext cx="7004050" cy="554038"/>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000" b="1" dirty="0">
                <a:solidFill>
                  <a:srgbClr val="FF0000"/>
                </a:solidFill>
              </a:rPr>
              <a:t>The small port is full of / filled with ships.</a:t>
            </a:r>
            <a:endParaRPr lang="zh-CN" altLang="en-US" sz="3000" b="1" dirty="0">
              <a:solidFill>
                <a:srgbClr val="FF0000"/>
              </a:solidFill>
            </a:endParaRPr>
          </a:p>
        </p:txBody>
      </p:sp>
      <p:sp>
        <p:nvSpPr>
          <p:cNvPr id="22534" name="Rectangle 2"/>
          <p:cNvSpPr txBox="1"/>
          <p:nvPr/>
        </p:nvSpPr>
        <p:spPr>
          <a:xfrm>
            <a:off x="3132138" y="333375"/>
            <a:ext cx="2232025" cy="708025"/>
          </a:xfrm>
          <a:prstGeom prst="rect">
            <a:avLst/>
          </a:prstGeom>
          <a:noFill/>
          <a:ln w="9525">
            <a:noFill/>
          </a:ln>
        </p:spPr>
        <p:txBody>
          <a:bodyPr>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4000" b="1" dirty="0">
                <a:solidFill>
                  <a:srgbClr val="0000FF"/>
                </a:solidFill>
              </a:rPr>
              <a:t>Exercises</a:t>
            </a:r>
            <a:endParaRPr lang="en-US" altLang="zh-CN" sz="40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additive="base">
                                        <p:cTn id="7" dur="500" fill="hold"/>
                                        <p:tgtEl>
                                          <p:spTgt spid="10243"/>
                                        </p:tgtEl>
                                        <p:attrNameLst>
                                          <p:attrName>ppt_x</p:attrName>
                                        </p:attrNameLst>
                                      </p:cBhvr>
                                      <p:tavLst>
                                        <p:tav tm="0">
                                          <p:val>
                                            <p:strVal val="#ppt_x"/>
                                          </p:val>
                                        </p:tav>
                                        <p:tav tm="100000">
                                          <p:val>
                                            <p:strVal val="#ppt_x"/>
                                          </p:val>
                                        </p:tav>
                                      </p:tavLst>
                                    </p:anim>
                                    <p:anim calcmode="lin" valueType="num">
                                      <p:cBhvr additive="base">
                                        <p:cTn id="8" dur="500" fill="hold"/>
                                        <p:tgtEl>
                                          <p:spTgt spid="1024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4"/>
                                        </p:tgtEl>
                                        <p:attrNameLst>
                                          <p:attrName>style.visibility</p:attrName>
                                        </p:attrNameLst>
                                      </p:cBhvr>
                                      <p:to>
                                        <p:strVal val="visible"/>
                                      </p:to>
                                    </p:set>
                                    <p:anim calcmode="lin" valueType="num">
                                      <p:cBhvr additive="base">
                                        <p:cTn id="13" dur="500" fill="hold"/>
                                        <p:tgtEl>
                                          <p:spTgt spid="10244"/>
                                        </p:tgtEl>
                                        <p:attrNameLst>
                                          <p:attrName>ppt_x</p:attrName>
                                        </p:attrNameLst>
                                      </p:cBhvr>
                                      <p:tavLst>
                                        <p:tav tm="0">
                                          <p:val>
                                            <p:strVal val="#ppt_x"/>
                                          </p:val>
                                        </p:tav>
                                        <p:tav tm="100000">
                                          <p:val>
                                            <p:strVal val="#ppt_x"/>
                                          </p:val>
                                        </p:tav>
                                      </p:tavLst>
                                    </p:anim>
                                    <p:anim calcmode="lin" valueType="num">
                                      <p:cBhvr additive="base">
                                        <p:cTn id="14"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245"/>
                                        </p:tgtEl>
                                        <p:attrNameLst>
                                          <p:attrName>style.visibility</p:attrName>
                                        </p:attrNameLst>
                                      </p:cBhvr>
                                      <p:to>
                                        <p:strVal val="visible"/>
                                      </p:to>
                                    </p:set>
                                    <p:anim calcmode="lin" valueType="num">
                                      <p:cBhvr additive="base">
                                        <p:cTn id="19" dur="500" fill="hold"/>
                                        <p:tgtEl>
                                          <p:spTgt spid="10245"/>
                                        </p:tgtEl>
                                        <p:attrNameLst>
                                          <p:attrName>ppt_x</p:attrName>
                                        </p:attrNameLst>
                                      </p:cBhvr>
                                      <p:tavLst>
                                        <p:tav tm="0">
                                          <p:val>
                                            <p:strVal val="#ppt_x"/>
                                          </p:val>
                                        </p:tav>
                                        <p:tav tm="100000">
                                          <p:val>
                                            <p:strVal val="#ppt_x"/>
                                          </p:val>
                                        </p:tav>
                                      </p:tavLst>
                                    </p:anim>
                                    <p:anim calcmode="lin" valueType="num">
                                      <p:cBhvr additive="base">
                                        <p:cTn id="20" dur="500" fill="hold"/>
                                        <p:tgtEl>
                                          <p:spTgt spid="102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0"/>
      <p:bldP spid="1024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3555" name="TextBox 4"/>
          <p:cNvSpPr txBox="1"/>
          <p:nvPr/>
        </p:nvSpPr>
        <p:spPr>
          <a:xfrm>
            <a:off x="3040063" y="3414713"/>
            <a:ext cx="2566987" cy="646112"/>
          </a:xfrm>
          <a:prstGeom prst="rect">
            <a:avLst/>
          </a:prstGeom>
          <a:noFill/>
          <a:ln w="9525">
            <a:noFill/>
          </a:ln>
        </p:spPr>
        <p:txBody>
          <a:bodyPr wrap="none">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stStyle>
          <a:p>
            <a:pPr marL="0" lvl="0" indent="0" eaLnBrk="1" hangingPunct="1">
              <a:spcBef>
                <a:spcPct val="0"/>
              </a:spcBef>
              <a:buClrTx/>
              <a:buSzTx/>
              <a:buFont typeface="Arial" panose="020B0604020202020204" pitchFamily="34" charset="0"/>
              <a:buNone/>
            </a:pPr>
            <a:r>
              <a:rPr lang="en-US" altLang="zh-CN" sz="3600" b="1" dirty="0">
                <a:latin typeface="Comic Sans MS" panose="030F0702030302020204" pitchFamily="66" charset="0"/>
                <a:ea typeface="微软雅黑" panose="020B0503020204020204" pitchFamily="34" charset="-122"/>
              </a:rPr>
              <a:t>Thank you!</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ags/tag1.xml><?xml version="1.0" encoding="utf-8"?>
<p:tagLst xmlns:p="http://schemas.openxmlformats.org/presentationml/2006/main">
  <p:tag name="COMMONDATA" val="eyJoZGlkIjoiZmJiMzJmNTY1MWU2NWNhZTMzNTgxZWQ0ZmUxMDRhYTgifQ=="/>
</p:tagLst>
</file>

<file path=ppt/theme/theme1.xml><?xml version="1.0" encoding="utf-8"?>
<a:theme xmlns:a="http://schemas.openxmlformats.org/drawingml/2006/main" name="Writing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5157</Words>
  <Application>WPS 演示</Application>
  <PresentationFormat>在屏幕上显示</PresentationFormat>
  <Paragraphs>175</Paragraphs>
  <Slides>21</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21</vt:i4>
      </vt:variant>
    </vt:vector>
  </HeadingPairs>
  <TitlesOfParts>
    <vt:vector size="37" baseType="lpstr">
      <vt:lpstr>Arial</vt:lpstr>
      <vt:lpstr>宋体</vt:lpstr>
      <vt:lpstr>Wingdings</vt:lpstr>
      <vt:lpstr>Comic Sans MS</vt:lpstr>
      <vt:lpstr>Times New Roman</vt:lpstr>
      <vt:lpstr>Calibri</vt:lpstr>
      <vt:lpstr>Wingdings 2</vt:lpstr>
      <vt:lpstr>Wingdings</vt:lpstr>
      <vt:lpstr>微软雅黑</vt:lpstr>
      <vt:lpstr>Bodoni MT Black</vt:lpstr>
      <vt:lpstr>Segoe Print</vt:lpstr>
      <vt:lpstr>黑体</vt:lpstr>
      <vt:lpstr>华文中宋</vt:lpstr>
      <vt:lpstr>Times New Roman</vt:lpstr>
      <vt:lpstr>Arial Unicode MS</vt:lpstr>
      <vt:lpstr>Writing模板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英语周报</Company>
  <LinksUpToDate>false</LinksUpToDate>
  <SharedDoc>false</SharedDoc>
  <HyperlinksChanged>false</HyperlinksChanged>
  <AppVersion>14.0000</AppVersion>
  <Manager>英语周报</Manager>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dc:description>英语周报</dc:description>
  <cp:lastModifiedBy>陈少华</cp:lastModifiedBy>
  <cp:revision>13</cp:revision>
  <dcterms:created xsi:type="dcterms:W3CDTF">2017-06-26T02:28:00Z</dcterms:created>
  <dcterms:modified xsi:type="dcterms:W3CDTF">2022-08-19T07:53:37Z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2052-11.1.0.12302</vt:lpwstr>
  </property>
  <property fmtid="{D5CDD505-2E9C-101B-9397-08002B2CF9AE}" pid="3" name="ICV">
    <vt:lpwstr>ACB3DBD306F042849173D739DF65A91E</vt:lpwstr>
  </property>
</Properties>
</file>