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4" r:id="rId3"/>
    <p:sldId id="283" r:id="rId4"/>
    <p:sldId id="276" r:id="rId5"/>
    <p:sldId id="277" r:id="rId6"/>
    <p:sldId id="278" r:id="rId7"/>
    <p:sldId id="279" r:id="rId8"/>
    <p:sldId id="282" r:id="rId9"/>
    <p:sldId id="280" r:id="rId10"/>
    <p:sldId id="281" r:id="rId11"/>
    <p:sldId id="262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  <a:srgbClr val="99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97225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44F84-F5CF-4DE6-926B-D87D5B34C9D3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F7D94-3644-41E1-8D64-742D249C157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5759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73025" y="6400800"/>
            <a:ext cx="32004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292EB-C2FD-4E7E-B88C-7B93653E5398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5330825" y="6400800"/>
            <a:ext cx="37338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615FA-B641-4E36-B9DB-F98BC0A912C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6800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43250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B5C8B-0FFD-42F6-8BA3-C4687A8BD916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78839-687D-4A29-9FB2-D08014FC70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58396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7494C-33CA-4D12-9FB4-61C188C98DB2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8224D-B97C-40E8-877C-74AB9BDB5C6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37539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9C265-C13E-450B-9447-8899C667BDD5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9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C5E74-C953-456D-BF9B-04D20DFD10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409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15E5B-74DB-45BE-9C40-F7AAA5C8F14B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45F4F-1BEE-45F6-9F9A-E5E6C197DA4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34388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BB416-D9E0-49B0-B569-EA7D7EC72E07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977B4-0DEC-4F05-867A-80EF74CB2D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161480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86063" y="1054100"/>
            <a:ext cx="5903912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3DBB7-5E4A-4229-9C0A-65651F2F63C0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CA038-DB60-4B4F-B049-564C775273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2330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E1D21-C733-4226-AA24-5B93203C8EB5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00407-4DB6-4BE9-A36F-0C41E951130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83848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97CBC-E0D9-41D6-8F8B-FAE67BB60983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A8A17-08D3-430D-BEB8-C7A340BB2F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9293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3D981-AEBD-4532-94E6-47778509F8AA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482E94-C439-4F7B-9C3D-AF6BCD4F61C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60002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613"/>
            <a:ext cx="9144000" cy="179387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3516F06-DC2E-4C42-90B4-F3AA4639FDD2}" type="datetimeFigureOut">
              <a:rPr lang="zh-CN" altLang="en-US"/>
              <a:pPr>
                <a:defRPr/>
              </a:pPr>
              <a:t>2016/1/14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lIns="45720" rIns="45720" rtlCol="0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b="0" smtClean="0">
                <a:solidFill>
                  <a:schemeClr val="tx2">
                    <a:lumMod val="75000"/>
                    <a:lumOff val="2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976CA3-776D-4D24-A451-8EA4DB35D5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795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黑体" pitchFamily="49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黑体" pitchFamily="49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黑体" pitchFamily="49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黑体" pitchFamily="49" charset="-122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ß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Þ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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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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microsoft.com/office/2007/relationships/hdphoto" Target="../media/hdphoto4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microsoft.com/office/2007/relationships/hdphoto" Target="../media/hdphoto3.wdp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/>
          </p:cNvSpPr>
          <p:nvPr>
            <p:ph type="ctrTitle"/>
          </p:nvPr>
        </p:nvSpPr>
        <p:spPr>
          <a:xfrm>
            <a:off x="611560" y="811213"/>
            <a:ext cx="8064895" cy="1538287"/>
          </a:xfrm>
        </p:spPr>
        <p:txBody>
          <a:bodyPr/>
          <a:lstStyle/>
          <a:p>
            <a:r>
              <a:rPr lang="zh-CN" altLang="en-US" sz="7200" dirty="0" smtClean="0">
                <a:solidFill>
                  <a:schemeClr val="tx1"/>
                </a:solidFill>
                <a:latin typeface="方正超粗黑简体" pitchFamily="2" charset="-122"/>
                <a:ea typeface="方正超粗黑简体" pitchFamily="2" charset="-122"/>
              </a:rPr>
              <a:t>天上人间</a:t>
            </a:r>
            <a:r>
              <a:rPr lang="en-US" altLang="zh-CN" sz="7200" dirty="0" smtClean="0">
                <a:solidFill>
                  <a:schemeClr val="tx1"/>
                </a:solidFill>
                <a:latin typeface="方正超粗黑简体" pitchFamily="2" charset="-122"/>
                <a:ea typeface="方正超粗黑简体" pitchFamily="2" charset="-122"/>
              </a:rPr>
              <a:t>——</a:t>
            </a:r>
            <a:r>
              <a:rPr lang="zh-CN" altLang="en-US" sz="7200" dirty="0" smtClean="0">
                <a:solidFill>
                  <a:schemeClr val="tx1"/>
                </a:solidFill>
                <a:latin typeface="方正超粗黑简体" pitchFamily="2" charset="-122"/>
                <a:ea typeface="方正超粗黑简体" pitchFamily="2" charset="-122"/>
              </a:rPr>
              <a:t>壁画</a:t>
            </a:r>
          </a:p>
        </p:txBody>
      </p:sp>
      <p:sp>
        <p:nvSpPr>
          <p:cNvPr id="12291" name="副标题 2"/>
          <p:cNvSpPr>
            <a:spLocks noGrp="1"/>
          </p:cNvSpPr>
          <p:nvPr>
            <p:ph type="subTitle" idx="1"/>
          </p:nvPr>
        </p:nvSpPr>
        <p:spPr>
          <a:xfrm>
            <a:off x="2339975" y="3405188"/>
            <a:ext cx="4783138" cy="1752600"/>
          </a:xfrm>
        </p:spPr>
        <p:txBody>
          <a:bodyPr/>
          <a:lstStyle/>
          <a:p>
            <a:r>
              <a:rPr lang="zh-CN" altLang="en-US" sz="2800" smtClean="0">
                <a:solidFill>
                  <a:schemeClr val="tx1"/>
                </a:solidFill>
                <a:latin typeface="方正大标宋简体" pitchFamily="2" charset="-122"/>
                <a:ea typeface="方正大标宋简体" pitchFamily="2" charset="-122"/>
              </a:rPr>
              <a:t>中山大学附属中学  田强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3116263"/>
            <a:ext cx="9144000" cy="4571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壁画艺术起源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400" dirty="0" smtClean="0">
                <a:latin typeface="+mn-ea"/>
              </a:rPr>
              <a:t>壁画是</a:t>
            </a:r>
            <a:r>
              <a:rPr lang="zh-CN" altLang="en-US" sz="2400" dirty="0" smtClean="0">
                <a:latin typeface="+mn-ea"/>
              </a:rPr>
              <a:t>最原始的绘画型式。</a:t>
            </a:r>
            <a:endParaRPr lang="en-US" altLang="zh-CN" sz="2400" dirty="0" smtClean="0">
              <a:latin typeface="+mn-ea"/>
            </a:endParaRPr>
          </a:p>
          <a:p>
            <a:r>
              <a:rPr lang="zh-CN" altLang="en-US" sz="2400" dirty="0" smtClean="0">
                <a:latin typeface="+mn-ea"/>
              </a:rPr>
              <a:t>壁画的发展可以追溯到石器时代，石器时代是中国绘画的萌芽时期，伴随者石器制作方法的改进，原始的工艺美术有了发展。</a:t>
            </a:r>
            <a:r>
              <a:rPr lang="zh-CN" altLang="en-US" sz="2400" dirty="0" smtClean="0">
                <a:latin typeface="+mn-ea"/>
              </a:rPr>
              <a:t>最</a:t>
            </a:r>
            <a:r>
              <a:rPr lang="zh-CN" altLang="en-US" sz="2400" dirty="0" smtClean="0">
                <a:latin typeface="+mn-ea"/>
              </a:rPr>
              <a:t>原始的绘画型式</a:t>
            </a:r>
            <a:r>
              <a:rPr lang="zh-CN" altLang="en-US" sz="2400" dirty="0" smtClean="0">
                <a:latin typeface="+mn-ea"/>
              </a:rPr>
              <a:t>。</a:t>
            </a:r>
            <a:endParaRPr lang="en-US" altLang="zh-CN" sz="2400" dirty="0" smtClean="0">
              <a:latin typeface="+mn-ea"/>
            </a:endParaRPr>
          </a:p>
          <a:p>
            <a:r>
              <a:rPr lang="zh-CN" altLang="en-US" sz="2400" dirty="0" smtClean="0">
                <a:latin typeface="+mn-ea"/>
              </a:rPr>
              <a:t>内蒙古阴山岩画就是最早的岩画之一。在那里，我们的先人们在长达一万年左右的时间内创作了许多这类图像，这些互相连接的图像把整个山体连变成了一条东西长达</a:t>
            </a:r>
            <a:r>
              <a:rPr lang="en-US" altLang="zh-CN" sz="2400" dirty="0" smtClean="0">
                <a:latin typeface="+mn-ea"/>
              </a:rPr>
              <a:t>300</a:t>
            </a:r>
            <a:r>
              <a:rPr lang="zh-CN" altLang="en-US" sz="2400" dirty="0" smtClean="0">
                <a:latin typeface="+mn-ea"/>
              </a:rPr>
              <a:t>公里的画廊。据推测，是宗教或巫术的感召促使先人们不辞辛劳地创作了这些图像。</a:t>
            </a:r>
            <a:endParaRPr lang="zh-CN" altLang="en-US" sz="2400" dirty="0">
              <a:latin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8424936" cy="2117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effectLst/>
              </a:rPr>
              <a:t>阴山岩画，内容丰富多彩，取材极为广泛，把它说成是一部北方游牧民族的画史，当是不过分的，北方游牧民族的衣、食、住、行等各方面的生活，在阴山岩画中都得到了充分的体现。有他们狩猎、放牧、舞蹈、战争、交媾的场景。有各种动物图像，有天体、文学，有车辆，原始数码等等。有的画面，发挥了作者的想象力，具有强烈的浪漫色彩，有的画面，表现了作者的写实性，给人以真实的感觉</a:t>
            </a:r>
            <a:endParaRPr lang="zh-CN" altLang="en-US" b="1" dirty="0"/>
          </a:p>
        </p:txBody>
      </p:sp>
      <p:pic>
        <p:nvPicPr>
          <p:cNvPr id="61442" name="Picture 2" descr="http://a3.att.hudong.com/15/18/300001051406132789184390925_9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80928"/>
            <a:ext cx="5076825" cy="287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44" name="Picture 4" descr="http://www.nmg.xinhua.org/bnfynmg/bnbs/kjwh/img/kj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7" y="4077072"/>
            <a:ext cx="4079913" cy="2268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953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墓室壁画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3970784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latin typeface="+mj-ea"/>
                <a:ea typeface="+mj-ea"/>
              </a:rPr>
              <a:t>墓室壁画作为中国传统壁画的重要一翼，它一般绘于墓室的四壁、顶部以及甬道两侧</a:t>
            </a:r>
            <a:r>
              <a:rPr lang="zh-CN" altLang="en-US" sz="2000" dirty="0" smtClean="0">
                <a:latin typeface="+mj-ea"/>
                <a:ea typeface="+mj-ea"/>
              </a:rPr>
              <a:t>。</a:t>
            </a:r>
            <a:endParaRPr lang="en-US" altLang="zh-CN" sz="2000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latin typeface="+mj-ea"/>
                <a:ea typeface="+mj-ea"/>
              </a:rPr>
              <a:t>墓室</a:t>
            </a:r>
            <a:r>
              <a:rPr lang="zh-CN" altLang="en-US" sz="2000" dirty="0">
                <a:latin typeface="+mj-ea"/>
                <a:ea typeface="+mj-ea"/>
              </a:rPr>
              <a:t>壁画的内容多是反映死者生前的活动情况，也有神灵百物、神话传说、历史故事、日月星辰以及图案装饰，目的主要是说教和对亡者的纪念或者希望死者在冥间能过上好日子。</a:t>
            </a:r>
          </a:p>
          <a:p>
            <a:pPr>
              <a:lnSpc>
                <a:spcPct val="150000"/>
              </a:lnSpc>
            </a:pPr>
            <a:endParaRPr lang="zh-CN" altLang="en-US" sz="2000" dirty="0">
              <a:latin typeface="+mj-ea"/>
              <a:ea typeface="+mj-ea"/>
            </a:endParaRPr>
          </a:p>
        </p:txBody>
      </p:sp>
      <p:pic>
        <p:nvPicPr>
          <p:cNvPr id="50178" name="Picture 2" descr="http://www.xn--rhtw9vlu4bfqe.tw/EastCapital/attachments/month_0804/20080430_ba7866160b18f2faa5e9dKQ3KidIlaT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396"/>
          <a:stretch/>
        </p:blipFill>
        <p:spPr bwMode="auto">
          <a:xfrm>
            <a:off x="4283968" y="1738289"/>
            <a:ext cx="4786334" cy="3634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31522" y="5445224"/>
            <a:ext cx="4354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/>
              <a:t>北齐  徐显秀墓室壁画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881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b="1" dirty="0" smtClean="0"/>
              <a:t>画像石  画像砖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407994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000" b="1" dirty="0" smtClean="0"/>
              <a:t>画像</a:t>
            </a:r>
            <a:r>
              <a:rPr lang="zh-CN" altLang="en-US" sz="2000" b="1" dirty="0"/>
              <a:t>石</a:t>
            </a:r>
            <a:r>
              <a:rPr lang="zh-CN" altLang="en-US" sz="2000" b="1" dirty="0" smtClean="0"/>
              <a:t>，上</a:t>
            </a:r>
            <a:r>
              <a:rPr lang="zh-CN" altLang="en-US" sz="2000" b="1" dirty="0"/>
              <a:t>是汉代地下墓室、墓地祠堂、墓阙和庙阙等建筑上雕刻画像的建筑构石。所属建筑，绝大多数为丧葬礼制性建筑，因此，本质上汉画像石是一种祭祀性丧葬艺术。画像石不仅是汉代以前中国古典美术艺术发展的颠峰，而且对汉代以后的美术艺术也产生了深远的影响，在中国美术史上占有承前启后的重要地位。</a:t>
            </a:r>
          </a:p>
          <a:p>
            <a:pPr>
              <a:lnSpc>
                <a:spcPct val="150000"/>
              </a:lnSpc>
            </a:pPr>
            <a:endParaRPr lang="zh-CN" altLang="en-US" sz="2000" b="1" dirty="0">
              <a:latin typeface="+mj-ea"/>
              <a:ea typeface="+mj-ea"/>
            </a:endParaRPr>
          </a:p>
        </p:txBody>
      </p:sp>
      <p:pic>
        <p:nvPicPr>
          <p:cNvPr id="55298" name="Picture 2" descr="http://www.xzqsw.com/UploadFiles/200925145648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8414" b="7034"/>
          <a:stretch/>
        </p:blipFill>
        <p:spPr bwMode="auto">
          <a:xfrm>
            <a:off x="5121385" y="116632"/>
            <a:ext cx="3933006" cy="28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5300" name="Picture 4" descr="http://a0.att.hudong.com/64/93/013000001440641210309306983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4003" y="3068960"/>
            <a:ext cx="3902493" cy="175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5302" name="Picture 6" descr="http://jlzx.dyedu.cn/zhf/FUploadFile/2010-12/shandongjiaxiang-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21385" y="4941168"/>
            <a:ext cx="3921579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614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zh-CN" altLang="en-US" b="1" dirty="0" smtClean="0"/>
              <a:t>画像砖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46632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000" b="1" dirty="0" smtClean="0"/>
              <a:t>所谓</a:t>
            </a:r>
            <a:r>
              <a:rPr lang="zh-CN" altLang="en-US" sz="2000" b="1" dirty="0"/>
              <a:t>画像砖，就是用拍印和模印方法制成的图像</a:t>
            </a:r>
            <a:r>
              <a:rPr lang="zh-CN" altLang="en-US" sz="2000" b="1" dirty="0" smtClean="0"/>
              <a:t>砖流行于战国</a:t>
            </a:r>
            <a:r>
              <a:rPr lang="zh-CN" altLang="en-US" sz="2000" b="1" dirty="0"/>
              <a:t>晚期至宋元</a:t>
            </a:r>
            <a:r>
              <a:rPr lang="zh-CN" altLang="en-US" sz="2000" b="1" dirty="0" smtClean="0"/>
              <a:t>时期。迄今</a:t>
            </a:r>
            <a:r>
              <a:rPr lang="zh-CN" altLang="en-US" sz="2000" b="1" dirty="0"/>
              <a:t>发现的数千块画像砖不仅真实形象地记录和反映了这一变化，而且将这一民间美术艺术的发展历程生动地展现在我们面前</a:t>
            </a:r>
          </a:p>
          <a:p>
            <a:pPr>
              <a:lnSpc>
                <a:spcPct val="150000"/>
              </a:lnSpc>
            </a:pPr>
            <a:endParaRPr lang="zh-CN" altLang="en-US" sz="2000" b="1" dirty="0">
              <a:latin typeface="+mj-ea"/>
              <a:ea typeface="+mj-ea"/>
            </a:endParaRPr>
          </a:p>
        </p:txBody>
      </p:sp>
      <p:pic>
        <p:nvPicPr>
          <p:cNvPr id="56322" name="Picture 2" descr="http://dict.youdao.com/getimage?image=-87869409451096473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48250" y="434034"/>
            <a:ext cx="4188246" cy="3210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6324" name="Picture 4" descr="http://a4.att.hudong.com/15/12/013000002310001224731273223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5694" y="3874219"/>
            <a:ext cx="4210802" cy="257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6326" name="Picture 6" descr="http://www.zhuchiren.org/jjzg/bwzg/201006/W0201006303828392064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40573"/>
            <a:ext cx="3816424" cy="197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6661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宗教壁画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莫高窟壁画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3970784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zh-CN" altLang="en-US" sz="1800" b="1" dirty="0" smtClean="0"/>
              <a:t>莫高窟</a:t>
            </a:r>
            <a:r>
              <a:rPr lang="zh-CN" altLang="en-US" sz="1800" b="1" dirty="0"/>
              <a:t>的开凿得缘于一位法名乐尊的和尚。据说，公元</a:t>
            </a:r>
            <a:r>
              <a:rPr lang="en-US" altLang="zh-CN" sz="1800" b="1" dirty="0"/>
              <a:t>366</a:t>
            </a:r>
            <a:r>
              <a:rPr lang="zh-CN" altLang="en-US" sz="1800" b="1" dirty="0"/>
              <a:t>年，乐尊云游到此，忽见鸣沙山上金光万道、状若千佛，心有所悟，便在崖壁上凿下了第一个石窟。此后，许多丝绸之路上的商人为了祈求前路的顺利、生意的发达，纷纷在这儿许愿开凿石窟，请民间艺人绘上心中崇拜的神灵形象。从十六国到元朝，莫高窟的开凿一直沿续了</a:t>
            </a:r>
            <a:r>
              <a:rPr lang="en-US" altLang="zh-CN" sz="1800" b="1" dirty="0"/>
              <a:t>10 </a:t>
            </a:r>
            <a:r>
              <a:rPr lang="zh-CN" altLang="en-US" sz="1800" b="1" dirty="0"/>
              <a:t>个朝代</a:t>
            </a:r>
            <a:endParaRPr lang="zh-CN" altLang="en-US" sz="1800" b="1" dirty="0">
              <a:latin typeface="+mj-ea"/>
              <a:ea typeface="+mj-ea"/>
            </a:endParaRPr>
          </a:p>
        </p:txBody>
      </p:sp>
      <p:pic>
        <p:nvPicPr>
          <p:cNvPr id="59396" name="Picture 4" descr="http://image.guoxue.com/albums/oldpic/chc/normal_chc000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08" r="4397"/>
          <a:stretch/>
        </p:blipFill>
        <p:spPr bwMode="auto">
          <a:xfrm>
            <a:off x="4362205" y="1772816"/>
            <a:ext cx="4506023" cy="322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780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宗教壁画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莫高窟壁画</a:t>
            </a:r>
            <a:endParaRPr lang="zh-CN" altLang="en-US" dirty="0"/>
          </a:p>
        </p:txBody>
      </p:sp>
      <p:pic>
        <p:nvPicPr>
          <p:cNvPr id="59394" name="Picture 2" descr="http://t3.baidu.com/it/u=2818518346,905804485&amp;fm=23&amp;gp=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906" y="1412776"/>
            <a:ext cx="4369840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0418" name="Picture 2" descr="http://www.cnr.cn/gsfw/gslv/jcsj/200706/W0200706035577059865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284984"/>
            <a:ext cx="47625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4038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宗教壁画</a:t>
            </a:r>
            <a:r>
              <a:rPr lang="en-US" altLang="zh-CN" dirty="0" smtClean="0"/>
              <a:t>——</a:t>
            </a:r>
            <a:r>
              <a:rPr lang="zh-CN" altLang="en-US" b="1" dirty="0" smtClean="0"/>
              <a:t>西方净土变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3312368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000" dirty="0" smtClean="0"/>
              <a:t>西方</a:t>
            </a:r>
            <a:r>
              <a:rPr lang="zh-CN" altLang="en-US" sz="2000" dirty="0"/>
              <a:t>净土变是唐代的敦煌壁画中的一壁。这一场面恢宏，色彩绚烂的佛国景象，是宗教美术依据</a:t>
            </a:r>
            <a:r>
              <a:rPr lang="en-US" altLang="zh-CN" sz="2000" dirty="0"/>
              <a:t>《</a:t>
            </a:r>
            <a:r>
              <a:rPr lang="zh-CN" altLang="en-US" sz="2000" dirty="0"/>
              <a:t>无量寿经</a:t>
            </a:r>
            <a:r>
              <a:rPr lang="en-US" altLang="zh-CN" sz="2000" dirty="0"/>
              <a:t>》</a:t>
            </a:r>
            <a:r>
              <a:rPr lang="zh-CN" altLang="en-US" sz="2000" dirty="0"/>
              <a:t>内容，为信众们构想出来的</a:t>
            </a:r>
            <a:r>
              <a:rPr lang="en-US" altLang="zh-CN" sz="2000" dirty="0"/>
              <a:t>《</a:t>
            </a:r>
            <a:r>
              <a:rPr lang="zh-CN" altLang="en-US" sz="2000" dirty="0"/>
              <a:t>西方净土变</a:t>
            </a:r>
            <a:r>
              <a:rPr lang="en-US" altLang="zh-CN" sz="2000" dirty="0"/>
              <a:t>》</a:t>
            </a:r>
            <a:r>
              <a:rPr lang="zh-CN" altLang="en-US" sz="2000" dirty="0"/>
              <a:t>，也就是人们常说的西方极乐世界。</a:t>
            </a:r>
          </a:p>
          <a:p>
            <a:pPr>
              <a:lnSpc>
                <a:spcPct val="150000"/>
              </a:lnSpc>
            </a:pPr>
            <a:endParaRPr lang="zh-CN" altLang="en-US" sz="2000" dirty="0">
              <a:latin typeface="+mj-ea"/>
              <a:ea typeface="+mj-ea"/>
            </a:endParaRPr>
          </a:p>
        </p:txBody>
      </p:sp>
      <p:pic>
        <p:nvPicPr>
          <p:cNvPr id="58370" name="Picture 2" descr="http://img.scimg.cn/userupload/yz/item/2391/orig/02061175871d303c0df9617b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4784" y="1663576"/>
            <a:ext cx="5451024" cy="378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3060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宗教壁画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永乐宫壁画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3970784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000" dirty="0" smtClean="0"/>
              <a:t>永乐</a:t>
            </a:r>
            <a:r>
              <a:rPr lang="zh-CN" altLang="en-US" sz="2000" dirty="0"/>
              <a:t>宫壁画是中国古代壁画的奇葩。它位于山西省芮城的永乐</a:t>
            </a:r>
            <a:r>
              <a:rPr lang="zh-CN" altLang="en-US" sz="2000" dirty="0" smtClean="0"/>
              <a:t>宫，其大型</a:t>
            </a:r>
            <a:r>
              <a:rPr lang="zh-CN" altLang="en-US" sz="2000" dirty="0"/>
              <a:t>壁画，它不仅是我国绘画史上的重要杰作，在世界绘画史上也是罕见的巨制</a:t>
            </a:r>
            <a:r>
              <a:rPr lang="zh-CN" altLang="en-US" sz="2000" dirty="0" smtClean="0"/>
              <a:t>。整个</a:t>
            </a:r>
            <a:r>
              <a:rPr lang="zh-CN" altLang="en-US" sz="2000" dirty="0"/>
              <a:t>壁画共有</a:t>
            </a:r>
            <a:r>
              <a:rPr lang="en-US" altLang="zh-CN" sz="2000" dirty="0"/>
              <a:t>1000</a:t>
            </a:r>
            <a:r>
              <a:rPr lang="zh-CN" altLang="en-US" sz="2000" dirty="0"/>
              <a:t>平方米，分别画在无极殿、三清殿、纯阳殿和重阳殿里。其中三清殿是座主殿，殿内壁画共计</a:t>
            </a:r>
            <a:r>
              <a:rPr lang="en-US" altLang="zh-CN" sz="2000" dirty="0"/>
              <a:t>403.34</a:t>
            </a:r>
            <a:r>
              <a:rPr lang="zh-CN" altLang="en-US" sz="2000" dirty="0"/>
              <a:t>平方米。画面高</a:t>
            </a:r>
            <a:r>
              <a:rPr lang="en-US" altLang="zh-CN" sz="2000" dirty="0"/>
              <a:t>4.26</a:t>
            </a:r>
            <a:r>
              <a:rPr lang="zh-CN" altLang="en-US" sz="2000" dirty="0"/>
              <a:t>米，全长</a:t>
            </a:r>
            <a:r>
              <a:rPr lang="en-US" altLang="zh-CN" sz="2000" dirty="0"/>
              <a:t>94.68</a:t>
            </a:r>
            <a:r>
              <a:rPr lang="zh-CN" altLang="en-US" sz="2000" dirty="0"/>
              <a:t>米</a:t>
            </a:r>
            <a:endParaRPr lang="zh-CN" altLang="en-US" sz="2000" dirty="0">
              <a:latin typeface="+mj-ea"/>
              <a:ea typeface="+mj-ea"/>
            </a:endParaRPr>
          </a:p>
        </p:txBody>
      </p:sp>
      <p:pic>
        <p:nvPicPr>
          <p:cNvPr id="57348" name="Picture 4" descr="http://www.freehead.com/attachments/day_090823/20090823_d4d8cf56d3c8d13012f4igSfTDSTgWW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01239"/>
            <a:ext cx="3710239" cy="476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7350" name="Picture 6" descr="http://www.rcx.gov.cn/res/www/upload/article/image/2010_3/8_16/si9ogcwpwz0w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85684" y="1501239"/>
            <a:ext cx="6703428" cy="487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7346" name="Picture 2" descr="http://www.xn--rhtw9vlu4bfqe.tw/EastCapital/attachments/forumid_20/20071119_8462cc1f88ffc4d75682udJGgkSqEXzL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698"/>
          <a:stretch/>
        </p:blipFill>
        <p:spPr bwMode="auto">
          <a:xfrm>
            <a:off x="0" y="1533001"/>
            <a:ext cx="9144000" cy="499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7352" name="Picture 8" descr="http://pic21.nipic.com/20120514/9053641_211526753000_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4500"/>
          <a:stretch/>
        </p:blipFill>
        <p:spPr bwMode="auto">
          <a:xfrm>
            <a:off x="-7459" y="1439704"/>
            <a:ext cx="9151459" cy="508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3060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扑面">
  <a:themeElements>
    <a:clrScheme name="暗香扑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Office 经典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华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</Template>
  <TotalTime>1935</TotalTime>
  <Words>763</Words>
  <Application>Microsoft Office PowerPoint</Application>
  <PresentationFormat>全屏显示(4:3)</PresentationFormat>
  <Paragraphs>22</Paragraphs>
  <Slides>11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暗香扑面</vt:lpstr>
      <vt:lpstr>天上人间——壁画</vt:lpstr>
      <vt:lpstr>壁画艺术起源</vt:lpstr>
      <vt:lpstr>幻灯片 3</vt:lpstr>
      <vt:lpstr>墓室壁画</vt:lpstr>
      <vt:lpstr>画像石  画像砖</vt:lpstr>
      <vt:lpstr>画像砖</vt:lpstr>
      <vt:lpstr>宗教壁画——莫高窟壁画</vt:lpstr>
      <vt:lpstr>宗教壁画——莫高窟壁画</vt:lpstr>
      <vt:lpstr>宗教壁画——西方净土变</vt:lpstr>
      <vt:lpstr>宗教壁画——永乐宫壁画</vt:lpstr>
      <vt:lpstr>幻灯片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《书法艺术与教学》</dc:title>
  <dc:creator>tianqiang</dc:creator>
  <cp:lastModifiedBy>admin</cp:lastModifiedBy>
  <cp:revision>63</cp:revision>
  <dcterms:created xsi:type="dcterms:W3CDTF">2011-11-29T00:47:59Z</dcterms:created>
  <dcterms:modified xsi:type="dcterms:W3CDTF">2016-01-14T13:57:32Z</dcterms:modified>
</cp:coreProperties>
</file>