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  <p:sldMasterId id="2147483670" r:id="rId4"/>
  </p:sldMasterIdLst>
  <p:notesMasterIdLst>
    <p:notesMasterId r:id="rId7"/>
  </p:notesMasterIdLst>
  <p:sldIdLst>
    <p:sldId id="301" r:id="rId5"/>
    <p:sldId id="299" r:id="rId6"/>
    <p:sldId id="457" r:id="rId8"/>
    <p:sldId id="458" r:id="rId9"/>
    <p:sldId id="459" r:id="rId10"/>
    <p:sldId id="460" r:id="rId11"/>
    <p:sldId id="461" r:id="rId12"/>
    <p:sldId id="462" r:id="rId13"/>
    <p:sldId id="463" r:id="rId14"/>
    <p:sldId id="464" r:id="rId15"/>
    <p:sldId id="465" r:id="rId16"/>
    <p:sldId id="466" r:id="rId17"/>
    <p:sldId id="470" r:id="rId18"/>
    <p:sldId id="472" r:id="rId19"/>
    <p:sldId id="473" r:id="rId20"/>
    <p:sldId id="474" r:id="rId21"/>
    <p:sldId id="477" r:id="rId22"/>
    <p:sldId id="478" r:id="rId23"/>
    <p:sldId id="479" r:id="rId24"/>
    <p:sldId id="480" r:id="rId25"/>
    <p:sldId id="481" r:id="rId26"/>
    <p:sldId id="482" r:id="rId27"/>
    <p:sldId id="483" r:id="rId28"/>
    <p:sldId id="471" r:id="rId29"/>
  </p:sldIdLst>
  <p:sldSz cx="12192000" cy="6858000"/>
  <p:notesSz cx="6858000" cy="9144000"/>
  <p:custDataLst>
    <p:tags r:id="rId33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359" autoAdjust="0"/>
  </p:normalViewPr>
  <p:slideViewPr>
    <p:cSldViewPr>
      <p:cViewPr varScale="1">
        <p:scale>
          <a:sx n="87" d="100"/>
          <a:sy n="87" d="100"/>
        </p:scale>
        <p:origin x="-78" y="-234"/>
      </p:cViewPr>
      <p:guideLst>
        <p:guide orient="horz" pos="2152"/>
        <p:guide pos="3833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3" Type="http://schemas.openxmlformats.org/officeDocument/2006/relationships/tags" Target="tags/tag7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
第二级
第三级
第四级
第五级</a:t>
            </a:r>
            <a:endParaRPr lang="zh-CN" alt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fld id="{D7BC62E2-953A-4F1D-A209-3A98B82B752A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409575" y="754063"/>
            <a:ext cx="5854700" cy="3294062"/>
          </a:xfrm>
        </p:spPr>
      </p:sp>
      <p:sp>
        <p:nvSpPr>
          <p:cNvPr id="47106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7107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CAB5B4BE-023E-4877-8606-67069D8ED79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BC62E2-953A-4F1D-A209-3A98B82B752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B89D59-2B83-46FE-83C6-0188E5F5A0F9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B68117-692E-4609-8A05-1CBC9AFF84B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91C210-377C-4511-8E29-7809BF5D0E48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F92F2E-CCCB-4A7A-B2F7-67C61F345E91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1FD699-9249-40BB-9AB4-979B5D13C5C3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A3C17965-3DDF-48A5-9CE7-D6C2EB38BA7B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C0B38D-FA5C-4D4D-BAB4-D2BE1499AF92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275542-5750-45A6-9562-D64E16C9ECAF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DEFE38-373F-4A94-9EFA-5910124FC8B2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FE3DCF67-29C7-4BCD-A942-5C899FA8AD0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285004-B7B2-4DFC-A3AF-BD71C388296B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5CD35B-20EB-4AD1-A9F4-DDE60B4E583D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6707F1-607C-4068-A57A-2411B71C9AB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633E5-3117-4971-9622-02BFBF399DDA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DF0FBB-82DC-4465-85DE-15AC6F126767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AD984EF9-CE69-4C91-8D04-067B1542A05F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E42C64-83AF-47F5-A785-C5120B7C1350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D45FAC-6018-4925-B63F-E81C099BFB25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22111A-8474-4D92-830A-2FC0F2053450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F5ABE68-991F-4D62-83A9-52FA690DD18A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F285004-B7B2-4DFC-A3AF-BD71C388296B}" type="slidenum">
              <a:rPr lang="zh-CN" altLang="zh-CN" smtClean="0"/>
            </a:fld>
            <a:endParaRPr lang="zh-CN" altLang="zh-CN"/>
          </a:p>
        </p:txBody>
      </p:sp>
      <p:grpSp>
        <p:nvGrpSpPr>
          <p:cNvPr id="7" name="组合 6"/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文本框 9"/>
          <p:cNvSpPr txBox="1"/>
          <p:nvPr/>
        </p:nvSpPr>
        <p:spPr>
          <a:xfrm>
            <a:off x="8250382" y="245631"/>
            <a:ext cx="3810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u="sng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人教版  数学  九年级  上册</a:t>
            </a:r>
            <a:endParaRPr kumimoji="1" lang="zh-CN" altLang="en-US" sz="2400" b="1" u="sng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矩形 9"/>
          <p:cNvSpPr/>
          <p:nvPr/>
        </p:nvSpPr>
        <p:spPr>
          <a:xfrm>
            <a:off x="3431765" y="2090121"/>
            <a:ext cx="582723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800" b="1" cap="none" spc="0">
                <a:ln w="13462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谢谢观看！</a:t>
            </a:r>
            <a:endParaRPr lang="zh-CN" altLang="en-US" sz="8800" b="1" cap="none" spc="0">
              <a:ln w="13462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05CD35B-20EB-4AD1-A9F4-DDE60B4E583D}" type="slidenum">
              <a:rPr lang="zh-CN" altLang="zh-CN" smtClean="0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7E42C64-83AF-47F5-A785-C5120B7C1350}" type="slidenum">
              <a:rPr lang="zh-CN" altLang="zh-CN" smtClean="0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4" Type="http://schemas.openxmlformats.org/officeDocument/2006/relationships/theme" Target="../theme/theme2.xml"/><Relationship Id="rId13" Type="http://schemas.openxmlformats.org/officeDocument/2006/relationships/tags" Target="../tags/tag6.xml"/><Relationship Id="rId12" Type="http://schemas.openxmlformats.org/officeDocument/2006/relationships/tags" Target="../tags/tag5.xml"/><Relationship Id="rId11" Type="http://schemas.openxmlformats.org/officeDocument/2006/relationships/tags" Target="../tags/tag4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7" Type="http://schemas.openxmlformats.org/officeDocument/2006/relationships/theme" Target="../theme/theme3.xml"/><Relationship Id="rId6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35" name="文本占位符 2"/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FA652C1A-785C-4FC4-92AF-A32BF0A938A7}" type="slidenum">
              <a:rPr lang="zh-CN" altLang="zh-CN"/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9" name="文本占位符 2"/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A5AC012E-53F2-423E-8EC5-56BE26771026}" type="slidenum">
              <a:rPr lang="zh-CN" altLang="zh-CN"/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0"/>
            <a:ext cx="12192000" cy="831273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6747164"/>
            <a:ext cx="12192000" cy="110836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1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4.xml"/><Relationship Id="rId3" Type="http://schemas.openxmlformats.org/officeDocument/2006/relationships/image" Target="../media/image6.png"/><Relationship Id="rId2" Type="http://schemas.microsoft.com/office/2007/relationships/hdphoto" Target="../media/image5.wdp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24.xml"/><Relationship Id="rId4" Type="http://schemas.openxmlformats.org/officeDocument/2006/relationships/oleObject" Target="../embeddings/oleObject3.bin"/><Relationship Id="rId3" Type="http://schemas.openxmlformats.org/officeDocument/2006/relationships/oleObject" Target="../embeddings/oleObject2.bin"/><Relationship Id="rId2" Type="http://schemas.openxmlformats.org/officeDocument/2006/relationships/image" Target="../media/image10.wmf"/><Relationship Id="rId1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24.xml"/><Relationship Id="rId2" Type="http://schemas.openxmlformats.org/officeDocument/2006/relationships/image" Target="../media/image13.wmf"/><Relationship Id="rId1" Type="http://schemas.openxmlformats.org/officeDocument/2006/relationships/oleObject" Target="../embeddings/oleObject4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24.xml"/><Relationship Id="rId4" Type="http://schemas.openxmlformats.org/officeDocument/2006/relationships/image" Target="../media/image14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13.wmf"/><Relationship Id="rId1" Type="http://schemas.openxmlformats.org/officeDocument/2006/relationships/oleObject" Target="../embeddings/oleObject5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4.vml"/><Relationship Id="rId7" Type="http://schemas.openxmlformats.org/officeDocument/2006/relationships/slideLayout" Target="../slideLayouts/slideLayout25.xml"/><Relationship Id="rId6" Type="http://schemas.openxmlformats.org/officeDocument/2006/relationships/image" Target="../media/image17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6.png"/><Relationship Id="rId3" Type="http://schemas.openxmlformats.org/officeDocument/2006/relationships/oleObject" Target="../embeddings/oleObject8.bin"/><Relationship Id="rId2" Type="http://schemas.openxmlformats.org/officeDocument/2006/relationships/image" Target="../media/image15.png"/><Relationship Id="rId1" Type="http://schemas.openxmlformats.org/officeDocument/2006/relationships/oleObject" Target="../embeddings/oleObject7.bin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26.xml"/><Relationship Id="rId2" Type="http://schemas.openxmlformats.org/officeDocument/2006/relationships/image" Target="../media/image19.wmf"/><Relationship Id="rId1" Type="http://schemas.openxmlformats.org/officeDocument/2006/relationships/oleObject" Target="../embeddings/oleObject10.bin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5400" y="1844824"/>
            <a:ext cx="10477499" cy="2219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学习目标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474" y="1610936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3"/>
          <p:cNvSpPr txBox="1"/>
          <p:nvPr/>
        </p:nvSpPr>
        <p:spPr>
          <a:xfrm>
            <a:off x="1554044" y="1563638"/>
            <a:ext cx="10256956" cy="1461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会判定一条直线是否是圆的切线并会过圆上一点作圆的切线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474" y="3192335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8"/>
          <p:cNvSpPr txBox="1"/>
          <p:nvPr/>
        </p:nvSpPr>
        <p:spPr>
          <a:xfrm>
            <a:off x="1561196" y="3122756"/>
            <a:ext cx="10630804" cy="741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理解并掌握圆的切线的判定定理及性质定理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7408" y="4290667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8"/>
          <p:cNvSpPr txBox="1"/>
          <p:nvPr/>
        </p:nvSpPr>
        <p:spPr>
          <a:xfrm>
            <a:off x="1576130" y="4221088"/>
            <a:ext cx="10630804" cy="741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能运用圆的切线的判定定理和性质定理解决问题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014348" y="4725144"/>
            <a:ext cx="2177652" cy="197775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256158" y="1009374"/>
            <a:ext cx="1167968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转动雨伞时飞出的雨滴，用砂轮磨刀时擦出的火花，都是沿着什么方向飞出的？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248965" y="2014280"/>
            <a:ext cx="83978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都是沿切线方向飞出的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01483" y="2666869"/>
            <a:ext cx="3262313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ine 11"/>
          <p:cNvSpPr>
            <a:spLocks noChangeShapeType="1"/>
          </p:cNvSpPr>
          <p:nvPr/>
        </p:nvSpPr>
        <p:spPr bwMode="auto">
          <a:xfrm>
            <a:off x="7580040" y="4149080"/>
            <a:ext cx="21336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6" name="Picture 9" descr="BE2F5FZJY72O}MQY3QS6QXN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59532" y="2706959"/>
            <a:ext cx="35814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直接连接符 6"/>
          <p:cNvCxnSpPr/>
          <p:nvPr/>
        </p:nvCxnSpPr>
        <p:spPr bwMode="auto">
          <a:xfrm flipH="1">
            <a:off x="2688758" y="2730646"/>
            <a:ext cx="1657350" cy="1655762"/>
          </a:xfrm>
          <a:prstGeom prst="line">
            <a:avLst/>
          </a:prstGeom>
          <a:ln w="254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 Box 6"/>
          <p:cNvSpPr txBox="1"/>
          <p:nvPr/>
        </p:nvSpPr>
        <p:spPr>
          <a:xfrm>
            <a:off x="147170" y="5615684"/>
            <a:ext cx="11788671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生活中常看到切线的实例，如何判断一条直线是否为切线呢？学完这节课，你就都会明白</a:t>
            </a:r>
            <a:r>
              <a:rPr lang="en-US" altLang="zh-CN" sz="280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noProof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情景引入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9282765" y="4207316"/>
            <a:ext cx="1992312" cy="1447800"/>
            <a:chOff x="720" y="1152"/>
            <a:chExt cx="1255" cy="912"/>
          </a:xfrm>
        </p:grpSpPr>
        <p:grpSp>
          <p:nvGrpSpPr>
            <p:cNvPr id="3" name="Group 4"/>
            <p:cNvGrpSpPr/>
            <p:nvPr/>
          </p:nvGrpSpPr>
          <p:grpSpPr>
            <a:xfrm>
              <a:off x="720" y="1152"/>
              <a:ext cx="912" cy="912"/>
              <a:chOff x="1584" y="624"/>
              <a:chExt cx="912" cy="912"/>
            </a:xfrm>
          </p:grpSpPr>
          <p:grpSp>
            <p:nvGrpSpPr>
              <p:cNvPr id="6" name="Group 5"/>
              <p:cNvGrpSpPr/>
              <p:nvPr/>
            </p:nvGrpSpPr>
            <p:grpSpPr>
              <a:xfrm>
                <a:off x="1584" y="624"/>
                <a:ext cx="912" cy="912"/>
                <a:chOff x="1584" y="624"/>
                <a:chExt cx="912" cy="912"/>
              </a:xfrm>
            </p:grpSpPr>
            <p:sp>
              <p:nvSpPr>
                <p:cNvPr id="9" name="Oval 6"/>
                <p:cNvSpPr>
                  <a:spLocks noChangeArrowheads="1"/>
                </p:cNvSpPr>
                <p:nvPr/>
              </p:nvSpPr>
              <p:spPr bwMode="auto">
                <a:xfrm>
                  <a:off x="1584" y="624"/>
                  <a:ext cx="912" cy="912"/>
                </a:xfrm>
                <a:prstGeom prst="ellipse">
                  <a:avLst/>
                </a:prstGeom>
                <a:noFill/>
                <a:ln w="2540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0" name="Oval 7"/>
                <p:cNvSpPr>
                  <a:spLocks noChangeArrowheads="1"/>
                </p:cNvSpPr>
                <p:nvPr/>
              </p:nvSpPr>
              <p:spPr bwMode="auto">
                <a:xfrm flipH="1" flipV="1">
                  <a:off x="2016" y="1056"/>
                  <a:ext cx="48" cy="48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  <p:sp>
            <p:nvSpPr>
              <p:cNvPr id="7" name="Text Box 8"/>
              <p:cNvSpPr txBox="1">
                <a:spLocks noChangeArrowheads="1"/>
              </p:cNvSpPr>
              <p:nvPr/>
            </p:nvSpPr>
            <p:spPr bwMode="auto">
              <a:xfrm>
                <a:off x="1968" y="864"/>
                <a:ext cx="11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zh-CN" altLang="en-US" sz="2000">
                    <a:latin typeface="Times New Roman" panose="02020603050405020304" pitchFamily="18" charset="0"/>
                    <a:ea typeface="黑体" panose="02010609060101010101" pitchFamily="49" charset="-122"/>
                  </a:rPr>
                  <a:t>Ｏ</a:t>
                </a:r>
                <a:endParaRPr lang="zh-CN" altLang="en-US" sz="200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8" name="Text Box 9"/>
              <p:cNvSpPr txBox="1">
                <a:spLocks noChangeArrowheads="1"/>
              </p:cNvSpPr>
              <p:nvPr/>
            </p:nvSpPr>
            <p:spPr bwMode="auto">
              <a:xfrm>
                <a:off x="1584" y="864"/>
                <a:ext cx="816" cy="5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endParaRPr lang="en-US" altLang="zh-CN" sz="200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  <a:p>
                <a:pPr algn="ctr">
                  <a:spcBef>
                    <a:spcPct val="50000"/>
                  </a:spcBef>
                </a:pPr>
                <a:endParaRPr lang="en-US" altLang="zh-CN" sz="200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4" name="Line 10"/>
            <p:cNvSpPr>
              <a:spLocks noChangeShapeType="1"/>
            </p:cNvSpPr>
            <p:nvPr/>
          </p:nvSpPr>
          <p:spPr bwMode="auto">
            <a:xfrm>
              <a:off x="1152" y="1607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Text Box 11"/>
            <p:cNvSpPr txBox="1">
              <a:spLocks noChangeArrowheads="1"/>
            </p:cNvSpPr>
            <p:nvPr/>
          </p:nvSpPr>
          <p:spPr bwMode="auto">
            <a:xfrm>
              <a:off x="1543" y="1440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4" name="Line 15"/>
          <p:cNvSpPr>
            <a:spLocks noChangeShapeType="1"/>
          </p:cNvSpPr>
          <p:nvPr/>
        </p:nvSpPr>
        <p:spPr bwMode="auto">
          <a:xfrm flipH="1">
            <a:off x="10725679" y="3890689"/>
            <a:ext cx="0" cy="20574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10618215" y="4825730"/>
            <a:ext cx="107464" cy="93659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10578165" y="3826316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400" b="1" i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" name="Text Box 18"/>
          <p:cNvSpPr txBox="1">
            <a:spLocks noChangeArrowheads="1"/>
          </p:cNvSpPr>
          <p:nvPr/>
        </p:nvSpPr>
        <p:spPr bwMode="auto">
          <a:xfrm>
            <a:off x="10501965" y="5807516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400" b="1" i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" name="TextBox 52"/>
          <p:cNvSpPr txBox="1">
            <a:spLocks noChangeArrowheads="1"/>
          </p:cNvSpPr>
          <p:nvPr/>
        </p:nvSpPr>
        <p:spPr bwMode="auto">
          <a:xfrm>
            <a:off x="263352" y="1460316"/>
            <a:ext cx="11521280" cy="6524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问题：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已知圆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上一点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，怎样根据圆的切线定义过点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作圆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的切线？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TextBox 53"/>
          <p:cNvSpPr txBox="1">
            <a:spLocks noChangeArrowheads="1"/>
          </p:cNvSpPr>
          <p:nvPr/>
        </p:nvSpPr>
        <p:spPr bwMode="auto">
          <a:xfrm>
            <a:off x="263352" y="2032380"/>
            <a:ext cx="10546901" cy="177279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观察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defRPr/>
            </a:pP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） 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圆心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到直线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的距离和圆的半径有什么数量关系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zh-CN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defRPr/>
            </a:pP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二者位置有什么关系？为什么？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文本框 6170"/>
          <p:cNvSpPr txBox="1">
            <a:spLocks noChangeArrowheads="1"/>
          </p:cNvSpPr>
          <p:nvPr/>
        </p:nvSpPr>
        <p:spPr bwMode="auto">
          <a:xfrm>
            <a:off x="9760603" y="4870891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</a:rPr>
              <a:t>O</a:t>
            </a:r>
            <a:endParaRPr lang="en-US" altLang="zh-CN" sz="2400" b="1" i="1">
              <a:latin typeface="Times New Roman" panose="02020603050405020304" pitchFamily="18" charset="0"/>
            </a:endParaRPr>
          </a:p>
        </p:txBody>
      </p:sp>
      <p:sp>
        <p:nvSpPr>
          <p:cNvPr id="21" name="文本框 6151"/>
          <p:cNvSpPr txBox="1">
            <a:spLocks noChangeArrowheads="1"/>
          </p:cNvSpPr>
          <p:nvPr/>
        </p:nvSpPr>
        <p:spPr bwMode="auto">
          <a:xfrm>
            <a:off x="263352" y="972697"/>
            <a:ext cx="2697806" cy="523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切线的判定定理</a:t>
            </a:r>
            <a:endParaRPr lang="zh-CN" altLang="en-US" sz="2800" b="1">
              <a:solidFill>
                <a:srgbClr val="00666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9604294" y="4175633"/>
            <a:ext cx="1097573" cy="743857"/>
            <a:chOff x="6630625" y="4207315"/>
            <a:chExt cx="1097573" cy="743857"/>
          </a:xfrm>
        </p:grpSpPr>
        <p:sp>
          <p:nvSpPr>
            <p:cNvPr id="13" name="AutoShape 14"/>
            <p:cNvSpPr>
              <a:spLocks noChangeArrowheads="1"/>
            </p:cNvSpPr>
            <p:nvPr/>
          </p:nvSpPr>
          <p:spPr bwMode="auto">
            <a:xfrm rot="16200000">
              <a:off x="6807483" y="4030457"/>
              <a:ext cx="743857" cy="1097573"/>
            </a:xfrm>
            <a:prstGeom prst="rtTriangle">
              <a:avLst/>
            </a:prstGeom>
            <a:solidFill>
              <a:schemeClr val="bg1">
                <a:lumMod val="75000"/>
              </a:schemeClr>
            </a:solidFill>
            <a:ln w="25400">
              <a:solidFill>
                <a:srgbClr val="0000FF"/>
              </a:solidFill>
              <a:miter lim="800000"/>
            </a:ln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" name="AutoShape 14"/>
            <p:cNvSpPr>
              <a:spLocks noChangeArrowheads="1"/>
            </p:cNvSpPr>
            <p:nvPr/>
          </p:nvSpPr>
          <p:spPr bwMode="auto">
            <a:xfrm rot="16200000">
              <a:off x="7155286" y="4418130"/>
              <a:ext cx="333965" cy="492771"/>
            </a:xfrm>
            <a:prstGeom prst="rtTriangle">
              <a:avLst/>
            </a:prstGeom>
            <a:solidFill>
              <a:schemeClr val="bg1"/>
            </a:solidFill>
            <a:ln w="25400">
              <a:solidFill>
                <a:srgbClr val="0000FF"/>
              </a:solidFill>
              <a:miter lim="800000"/>
            </a:ln>
          </p:spPr>
          <p:txBody>
            <a:bodyPr wrap="squar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24" name="矩形 23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9"/>
          <p:cNvSpPr txBox="1">
            <a:spLocks noChangeArrowheads="1"/>
          </p:cNvSpPr>
          <p:nvPr/>
        </p:nvSpPr>
        <p:spPr bwMode="auto">
          <a:xfrm>
            <a:off x="635000" y="1624673"/>
            <a:ext cx="10501559" cy="540725"/>
          </a:xfrm>
          <a:prstGeom prst="rect">
            <a:avLst/>
          </a:prstGeom>
          <a:solidFill>
            <a:schemeClr val="bg1"/>
          </a:solidFill>
          <a:ln w="25400" cap="rnd">
            <a:solidFill>
              <a:schemeClr val="bg1"/>
            </a:solidFill>
            <a:miter lim="800000"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经过半径的外端并且垂直于这条半径的直线是圆的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切线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 Box 20"/>
          <p:cNvSpPr txBox="1">
            <a:spLocks noChangeArrowheads="1"/>
          </p:cNvSpPr>
          <p:nvPr/>
        </p:nvSpPr>
        <p:spPr bwMode="auto">
          <a:xfrm>
            <a:off x="5715000" y="3832225"/>
            <a:ext cx="41910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kumimoji="1" lang="zh-CN" altLang="zh-CN" sz="3600" b="1" u="sng">
              <a:solidFill>
                <a:srgbClr val="00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Text Box 24"/>
          <p:cNvSpPr txBox="1">
            <a:spLocks noChangeArrowheads="1"/>
          </p:cNvSpPr>
          <p:nvPr/>
        </p:nvSpPr>
        <p:spPr bwMode="auto">
          <a:xfrm>
            <a:off x="242421" y="3139476"/>
            <a:ext cx="32004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1"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OA</a:t>
            </a:r>
            <a:r>
              <a:rPr kumimoji="1"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为</a:t>
            </a:r>
            <a:r>
              <a:rPr kumimoji="1" lang="zh-CN" altLang="en-US" sz="24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⊙</a:t>
            </a:r>
            <a:r>
              <a:rPr kumimoji="1"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kumimoji="1" lang="zh-CN" altLang="en-US" sz="24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</a:t>
            </a:r>
            <a:r>
              <a:rPr kumimoji="1"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半径</a:t>
            </a:r>
            <a:endParaRPr kumimoji="1"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 Box 25"/>
          <p:cNvSpPr txBox="1">
            <a:spLocks noChangeArrowheads="1"/>
          </p:cNvSpPr>
          <p:nvPr/>
        </p:nvSpPr>
        <p:spPr bwMode="auto">
          <a:xfrm>
            <a:off x="459909" y="3757014"/>
            <a:ext cx="2819400" cy="4619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1" lang="en-US" altLang="zh-CN" sz="2400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kumimoji="1" lang="en-US" altLang="zh-CN" sz="2400" b="1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kumimoji="1" lang="en-US" altLang="zh-CN" sz="2400" b="1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OA</a:t>
            </a:r>
            <a:r>
              <a:rPr kumimoji="1"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于</a:t>
            </a:r>
            <a:r>
              <a:rPr kumimoji="1"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endParaRPr i="1" noProof="1"/>
          </a:p>
        </p:txBody>
      </p:sp>
      <p:sp>
        <p:nvSpPr>
          <p:cNvPr id="6" name="Text Box 26"/>
          <p:cNvSpPr txBox="1">
            <a:spLocks noChangeArrowheads="1"/>
          </p:cNvSpPr>
          <p:nvPr/>
        </p:nvSpPr>
        <p:spPr bwMode="auto">
          <a:xfrm>
            <a:off x="3780748" y="3466220"/>
            <a:ext cx="2541588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1" lang="en-US" altLang="zh-CN" sz="2400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kumimoji="1"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为</a:t>
            </a:r>
            <a:r>
              <a:rPr kumimoji="1" lang="zh-CN" altLang="en-US" sz="24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⊙</a:t>
            </a:r>
            <a:r>
              <a:rPr kumimoji="1"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kumimoji="1" lang="zh-CN" altLang="en-US" sz="24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</a:t>
            </a:r>
            <a:r>
              <a:rPr kumimoji="1"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切线</a:t>
            </a:r>
            <a:endParaRPr kumimoji="1"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0" name="组合 78"/>
          <p:cNvGrpSpPr/>
          <p:nvPr/>
        </p:nvGrpSpPr>
        <p:grpSpPr>
          <a:xfrm>
            <a:off x="2988586" y="3284312"/>
            <a:ext cx="792162" cy="821017"/>
            <a:chOff x="2771800" y="4221088"/>
            <a:chExt cx="792088" cy="648072"/>
          </a:xfrm>
          <a:noFill/>
        </p:grpSpPr>
        <p:sp>
          <p:nvSpPr>
            <p:cNvPr id="21" name="右大括号 76"/>
            <p:cNvSpPr/>
            <p:nvPr/>
          </p:nvSpPr>
          <p:spPr bwMode="auto">
            <a:xfrm>
              <a:off x="2771800" y="4221088"/>
              <a:ext cx="216024" cy="648072"/>
            </a:xfrm>
            <a:prstGeom prst="rightBrace">
              <a:avLst>
                <a:gd name="adj1" fmla="val 8250"/>
                <a:gd name="adj2" fmla="val 50000"/>
              </a:avLst>
            </a:prstGeom>
            <a:grpFill/>
            <a:ln w="25400">
              <a:solidFill>
                <a:schemeClr val="tx1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" name="右箭头 77"/>
            <p:cNvSpPr>
              <a:spLocks noChangeArrowheads="1"/>
            </p:cNvSpPr>
            <p:nvPr/>
          </p:nvSpPr>
          <p:spPr bwMode="auto">
            <a:xfrm>
              <a:off x="3059832" y="4437112"/>
              <a:ext cx="504056" cy="216024"/>
            </a:xfrm>
            <a:prstGeom prst="rightArrow">
              <a:avLst>
                <a:gd name="adj1" fmla="val 50000"/>
                <a:gd name="adj2" fmla="val 49875"/>
              </a:avLst>
            </a:prstGeom>
            <a:grpFill/>
            <a:ln w="25400">
              <a:solidFill>
                <a:schemeClr val="tx1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23" name="组合 51"/>
          <p:cNvGrpSpPr/>
          <p:nvPr/>
        </p:nvGrpSpPr>
        <p:grpSpPr>
          <a:xfrm>
            <a:off x="273234" y="1086833"/>
            <a:ext cx="3061359" cy="523220"/>
            <a:chOff x="710235" y="1285860"/>
            <a:chExt cx="3062275" cy="522564"/>
          </a:xfrm>
        </p:grpSpPr>
        <p:sp>
          <p:nvSpPr>
            <p:cNvPr id="24" name="TextBox 79"/>
            <p:cNvSpPr txBox="1">
              <a:spLocks noChangeArrowheads="1"/>
            </p:cNvSpPr>
            <p:nvPr/>
          </p:nvSpPr>
          <p:spPr bwMode="auto">
            <a:xfrm>
              <a:off x="714348" y="1285860"/>
              <a:ext cx="3058162" cy="5225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切线的判定定理</a:t>
              </a:r>
              <a:endPara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5" name="菱形 24"/>
            <p:cNvSpPr/>
            <p:nvPr/>
          </p:nvSpPr>
          <p:spPr bwMode="auto">
            <a:xfrm>
              <a:off x="710235" y="1404446"/>
              <a:ext cx="285836" cy="285392"/>
            </a:xfrm>
            <a:prstGeom prst="diamond">
              <a:avLst/>
            </a:prstGeom>
            <a:solidFill>
              <a:srgbClr val="FF0000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 sz="2800">
                <a:ln>
                  <a:solidFill>
                    <a:schemeClr val="bg1"/>
                  </a:solidFill>
                </a:ln>
              </a:endParaRPr>
            </a:p>
          </p:txBody>
        </p:sp>
      </p:grpSp>
      <p:grpSp>
        <p:nvGrpSpPr>
          <p:cNvPr id="26" name="组合 52"/>
          <p:cNvGrpSpPr/>
          <p:nvPr/>
        </p:nvGrpSpPr>
        <p:grpSpPr>
          <a:xfrm>
            <a:off x="294054" y="2442581"/>
            <a:ext cx="1978134" cy="523220"/>
            <a:chOff x="642910" y="3324525"/>
            <a:chExt cx="1978206" cy="522564"/>
          </a:xfrm>
        </p:grpSpPr>
        <p:sp>
          <p:nvSpPr>
            <p:cNvPr id="27" name="TextBox 79"/>
            <p:cNvSpPr txBox="1">
              <a:spLocks noChangeArrowheads="1"/>
            </p:cNvSpPr>
            <p:nvPr/>
          </p:nvSpPr>
          <p:spPr bwMode="auto">
            <a:xfrm>
              <a:off x="1000100" y="3324525"/>
              <a:ext cx="1621016" cy="5225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应用格式</a:t>
              </a:r>
              <a:endPara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8" name="菱形 27"/>
            <p:cNvSpPr/>
            <p:nvPr/>
          </p:nvSpPr>
          <p:spPr bwMode="auto">
            <a:xfrm>
              <a:off x="642910" y="3429169"/>
              <a:ext cx="285760" cy="285392"/>
            </a:xfrm>
            <a:prstGeom prst="diamond">
              <a:avLst/>
            </a:prstGeom>
            <a:solidFill>
              <a:srgbClr val="FF0000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 sz="2800">
                <a:ln>
                  <a:solidFill>
                    <a:schemeClr val="bg1"/>
                  </a:solidFill>
                </a:ln>
              </a:endParaRPr>
            </a:p>
          </p:txBody>
        </p:sp>
      </p:grpSp>
      <p:pic>
        <p:nvPicPr>
          <p:cNvPr id="30" name="图片 2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44272" y="2282874"/>
            <a:ext cx="2005758" cy="2627604"/>
          </a:xfrm>
          <a:prstGeom prst="rect">
            <a:avLst/>
          </a:prstGeom>
        </p:spPr>
      </p:pic>
      <p:sp>
        <p:nvSpPr>
          <p:cNvPr id="31" name="矩形 30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6"/>
          <p:cNvSpPr txBox="1">
            <a:spLocks noChangeArrowheads="1"/>
          </p:cNvSpPr>
          <p:nvPr/>
        </p:nvSpPr>
        <p:spPr bwMode="auto">
          <a:xfrm>
            <a:off x="295110" y="1005149"/>
            <a:ext cx="11633688" cy="637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判一判：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下列各直线是不是圆的切线？如果不是，请说明为什么？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62"/>
          <p:cNvGrpSpPr/>
          <p:nvPr/>
        </p:nvGrpSpPr>
        <p:grpSpPr>
          <a:xfrm>
            <a:off x="2351584" y="1844159"/>
            <a:ext cx="7092950" cy="2235200"/>
            <a:chOff x="1331913" y="2564906"/>
            <a:chExt cx="7093327" cy="2236213"/>
          </a:xfrm>
        </p:grpSpPr>
        <p:grpSp>
          <p:nvGrpSpPr>
            <p:cNvPr id="4" name="Group 29"/>
            <p:cNvGrpSpPr/>
            <p:nvPr/>
          </p:nvGrpSpPr>
          <p:grpSpPr>
            <a:xfrm>
              <a:off x="1331913" y="2564906"/>
              <a:ext cx="4464223" cy="1897431"/>
              <a:chOff x="839" y="1979"/>
              <a:chExt cx="3629" cy="1655"/>
            </a:xfrm>
          </p:grpSpPr>
          <p:grpSp>
            <p:nvGrpSpPr>
              <p:cNvPr id="17" name="Group 23"/>
              <p:cNvGrpSpPr/>
              <p:nvPr/>
            </p:nvGrpSpPr>
            <p:grpSpPr>
              <a:xfrm>
                <a:off x="839" y="2274"/>
                <a:ext cx="1769" cy="1247"/>
                <a:chOff x="431" y="1933"/>
                <a:chExt cx="1769" cy="1247"/>
              </a:xfrm>
            </p:grpSpPr>
            <p:sp>
              <p:nvSpPr>
                <p:cNvPr id="29" name="Oval 10"/>
                <p:cNvSpPr>
                  <a:spLocks noChangeArrowheads="1"/>
                </p:cNvSpPr>
                <p:nvPr/>
              </p:nvSpPr>
              <p:spPr bwMode="auto">
                <a:xfrm>
                  <a:off x="618" y="1933"/>
                  <a:ext cx="1129" cy="1194"/>
                </a:xfrm>
                <a:prstGeom prst="ellips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30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912" y="2203"/>
                  <a:ext cx="374" cy="45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zh-CN" sz="2400" b="1" i="1">
                      <a:solidFill>
                        <a:schemeClr val="tx2"/>
                      </a:solidFill>
                      <a:latin typeface="Times New Roman" panose="02020603050405020304" pitchFamily="18" charset="0"/>
                    </a:rPr>
                    <a:t>O</a:t>
                  </a:r>
                  <a:r>
                    <a:rPr lang="en-US" altLang="zh-CN" sz="2800" b="1">
                      <a:solidFill>
                        <a:schemeClr val="tx2"/>
                      </a:solidFill>
                      <a:latin typeface="Times New Roman" panose="02020603050405020304" pitchFamily="18" charset="0"/>
                    </a:rPr>
                    <a:t>.</a:t>
                  </a:r>
                  <a:endParaRPr lang="en-US" altLang="zh-CN" b="1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31" name="Line 12"/>
                <p:cNvSpPr>
                  <a:spLocks noChangeShapeType="1"/>
                </p:cNvSpPr>
                <p:nvPr/>
              </p:nvSpPr>
              <p:spPr bwMode="auto">
                <a:xfrm flipH="1">
                  <a:off x="477" y="2296"/>
                  <a:ext cx="1723" cy="862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2" name="Line 13"/>
                <p:cNvSpPr>
                  <a:spLocks noChangeShapeType="1"/>
                </p:cNvSpPr>
                <p:nvPr/>
              </p:nvSpPr>
              <p:spPr bwMode="auto">
                <a:xfrm>
                  <a:off x="1203" y="2523"/>
                  <a:ext cx="543" cy="0"/>
                </a:xfrm>
                <a:prstGeom prst="line">
                  <a:avLst/>
                </a:prstGeom>
                <a:noFill/>
                <a:ln w="38100">
                  <a:solidFill>
                    <a:srgbClr val="00990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aphicFrame>
              <p:nvGraphicFramePr>
                <p:cNvPr id="33" name="Object 27"/>
                <p:cNvGraphicFramePr/>
                <p:nvPr/>
              </p:nvGraphicFramePr>
              <p:xfrm>
                <a:off x="431" y="2886"/>
                <a:ext cx="147" cy="294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38" name="" r:id="rId1" imgW="88900" imgH="177800" progId="Equation.DSMT4">
                        <p:embed/>
                      </p:oleObj>
                    </mc:Choice>
                    <mc:Fallback>
                      <p:oleObj name="" r:id="rId1" imgW="88900" imgH="177800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2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tretch>
                              <a:fillRect/>
                            </a:stretch>
                          </p:blipFill>
                          <p:spPr>
                            <a:xfrm>
                              <a:off x="431" y="2886"/>
                              <a:ext cx="147" cy="294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34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1696" y="2436"/>
                  <a:ext cx="374" cy="40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zh-CN" sz="2400" b="1" i="1">
                      <a:solidFill>
                        <a:srgbClr val="0000FF"/>
                      </a:solidFill>
                      <a:latin typeface="Times New Roman" panose="02020603050405020304" pitchFamily="18" charset="0"/>
                    </a:rPr>
                    <a:t>A</a:t>
                  </a:r>
                  <a:endParaRPr lang="en-US" altLang="zh-CN" sz="2400" b="1" i="1">
                    <a:solidFill>
                      <a:srgbClr val="0000FF"/>
                    </a:solidFill>
                    <a:latin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18" name="Group 28"/>
              <p:cNvGrpSpPr/>
              <p:nvPr/>
            </p:nvGrpSpPr>
            <p:grpSpPr>
              <a:xfrm>
                <a:off x="3016" y="1979"/>
                <a:ext cx="1452" cy="1655"/>
                <a:chOff x="3560" y="2251"/>
                <a:chExt cx="1452" cy="1655"/>
              </a:xfrm>
            </p:grpSpPr>
            <p:sp>
              <p:nvSpPr>
                <p:cNvPr id="19" name="Oval 17"/>
                <p:cNvSpPr>
                  <a:spLocks noChangeArrowheads="1"/>
                </p:cNvSpPr>
                <p:nvPr/>
              </p:nvSpPr>
              <p:spPr bwMode="auto">
                <a:xfrm>
                  <a:off x="3747" y="2251"/>
                  <a:ext cx="1129" cy="1194"/>
                </a:xfrm>
                <a:prstGeom prst="ellips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0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4031" y="2518"/>
                  <a:ext cx="374" cy="45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zh-CN" sz="2400" b="1" i="1">
                      <a:solidFill>
                        <a:schemeClr val="tx2"/>
                      </a:solidFill>
                      <a:latin typeface="Times New Roman" panose="02020603050405020304" pitchFamily="18" charset="0"/>
                    </a:rPr>
                    <a:t>O</a:t>
                  </a:r>
                  <a:r>
                    <a:rPr lang="en-US" altLang="zh-CN" sz="2800" b="1">
                      <a:solidFill>
                        <a:schemeClr val="tx2"/>
                      </a:solidFill>
                    </a:rPr>
                    <a:t>.</a:t>
                  </a:r>
                  <a:endParaRPr lang="en-US" altLang="zh-CN"/>
                </a:p>
              </p:txBody>
            </p:sp>
            <p:sp>
              <p:nvSpPr>
                <p:cNvPr id="21" name="Line 19"/>
                <p:cNvSpPr>
                  <a:spLocks noChangeShapeType="1"/>
                </p:cNvSpPr>
                <p:nvPr/>
              </p:nvSpPr>
              <p:spPr bwMode="auto">
                <a:xfrm flipH="1">
                  <a:off x="3606" y="3816"/>
                  <a:ext cx="1406" cy="46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2" name="Line 20"/>
                <p:cNvSpPr>
                  <a:spLocks noChangeShapeType="1"/>
                </p:cNvSpPr>
                <p:nvPr/>
              </p:nvSpPr>
              <p:spPr bwMode="auto">
                <a:xfrm flipH="1">
                  <a:off x="4332" y="2841"/>
                  <a:ext cx="0" cy="997"/>
                </a:xfrm>
                <a:prstGeom prst="line">
                  <a:avLst/>
                </a:prstGeom>
                <a:noFill/>
                <a:ln w="38100">
                  <a:solidFill>
                    <a:srgbClr val="00990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aphicFrame>
              <p:nvGraphicFramePr>
                <p:cNvPr id="23" name="Object 28"/>
                <p:cNvGraphicFramePr/>
                <p:nvPr/>
              </p:nvGraphicFramePr>
              <p:xfrm>
                <a:off x="3560" y="3590"/>
                <a:ext cx="147" cy="294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39" name="" r:id="rId3" imgW="88900" imgH="177800" progId="Equation.DSMT4">
                        <p:embed/>
                      </p:oleObj>
                    </mc:Choice>
                    <mc:Fallback>
                      <p:oleObj name="" r:id="rId3" imgW="88900" imgH="177800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2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tretch>
                              <a:fillRect/>
                            </a:stretch>
                          </p:blipFill>
                          <p:spPr>
                            <a:xfrm>
                              <a:off x="3560" y="3590"/>
                              <a:ext cx="147" cy="294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24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4031" y="3376"/>
                  <a:ext cx="374" cy="40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zh-CN" sz="2400" b="1" i="1">
                      <a:solidFill>
                        <a:srgbClr val="0000FF"/>
                      </a:solidFill>
                      <a:latin typeface="Times New Roman" panose="02020603050405020304" pitchFamily="18" charset="0"/>
                    </a:rPr>
                    <a:t>A</a:t>
                  </a:r>
                  <a:endParaRPr lang="en-US" altLang="zh-CN" sz="2400" b="1" i="1">
                    <a:solidFill>
                      <a:srgbClr val="0000FF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25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4326" y="3507"/>
                  <a:ext cx="374" cy="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zh-CN" sz="2400" b="1" i="1">
                      <a:solidFill>
                        <a:srgbClr val="FF0000"/>
                      </a:solidFill>
                      <a:latin typeface="Times New Roman" panose="02020603050405020304" pitchFamily="18" charset="0"/>
                    </a:rPr>
                    <a:t>B</a:t>
                  </a:r>
                  <a:endParaRPr lang="en-US" altLang="zh-CN" sz="2400" b="1" i="1">
                    <a:solidFill>
                      <a:srgbClr val="FF0000"/>
                    </a:solidFill>
                    <a:latin typeface="Times New Roman" panose="02020603050405020304" pitchFamily="18" charset="0"/>
                  </a:endParaRPr>
                </a:p>
              </p:txBody>
            </p:sp>
            <p:grpSp>
              <p:nvGrpSpPr>
                <p:cNvPr id="26" name="Group 27"/>
                <p:cNvGrpSpPr/>
                <p:nvPr/>
              </p:nvGrpSpPr>
              <p:grpSpPr>
                <a:xfrm>
                  <a:off x="4241" y="3748"/>
                  <a:ext cx="91" cy="90"/>
                  <a:chOff x="4241" y="3748"/>
                  <a:chExt cx="91" cy="90"/>
                </a:xfrm>
              </p:grpSpPr>
              <p:sp>
                <p:nvSpPr>
                  <p:cNvPr id="27" name="Line 25"/>
                  <p:cNvSpPr>
                    <a:spLocks noChangeShapeType="1"/>
                  </p:cNvSpPr>
                  <p:nvPr/>
                </p:nvSpPr>
                <p:spPr bwMode="auto">
                  <a:xfrm>
                    <a:off x="4241" y="3748"/>
                    <a:ext cx="91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2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" name="Line 2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241" y="3748"/>
                    <a:ext cx="0" cy="9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2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</p:grpSp>
        <p:sp>
          <p:nvSpPr>
            <p:cNvPr id="5" name="Oval 17"/>
            <p:cNvSpPr>
              <a:spLocks noChangeArrowheads="1"/>
            </p:cNvSpPr>
            <p:nvPr/>
          </p:nvSpPr>
          <p:spPr bwMode="auto">
            <a:xfrm>
              <a:off x="6639542" y="2796685"/>
              <a:ext cx="1388842" cy="1368902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" name="椭圆 48"/>
            <p:cNvSpPr>
              <a:spLocks noChangeArrowheads="1"/>
            </p:cNvSpPr>
            <p:nvPr/>
          </p:nvSpPr>
          <p:spPr bwMode="auto">
            <a:xfrm>
              <a:off x="7317182" y="3426017"/>
              <a:ext cx="72008" cy="7200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" name="Line 19"/>
            <p:cNvSpPr>
              <a:spLocks noChangeShapeType="1"/>
            </p:cNvSpPr>
            <p:nvPr/>
          </p:nvSpPr>
          <p:spPr bwMode="auto">
            <a:xfrm flipH="1">
              <a:off x="6516216" y="3912317"/>
              <a:ext cx="1656184" cy="7200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Line 57"/>
            <p:cNvSpPr>
              <a:spLocks noChangeShapeType="1"/>
            </p:cNvSpPr>
            <p:nvPr/>
          </p:nvSpPr>
          <p:spPr bwMode="auto">
            <a:xfrm>
              <a:off x="7353678" y="3463497"/>
              <a:ext cx="17756" cy="49419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Line 25"/>
            <p:cNvSpPr>
              <a:spLocks noChangeShapeType="1"/>
            </p:cNvSpPr>
            <p:nvPr/>
          </p:nvSpPr>
          <p:spPr bwMode="auto">
            <a:xfrm>
              <a:off x="7250612" y="3849187"/>
              <a:ext cx="111944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Line 26"/>
            <p:cNvSpPr>
              <a:spLocks noChangeShapeType="1"/>
            </p:cNvSpPr>
            <p:nvPr/>
          </p:nvSpPr>
          <p:spPr bwMode="auto">
            <a:xfrm flipH="1">
              <a:off x="7250612" y="3849187"/>
              <a:ext cx="0" cy="103184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Text Box 22"/>
            <p:cNvSpPr txBox="1">
              <a:spLocks noChangeArrowheads="1"/>
            </p:cNvSpPr>
            <p:nvPr/>
          </p:nvSpPr>
          <p:spPr bwMode="auto">
            <a:xfrm>
              <a:off x="7154015" y="3797918"/>
              <a:ext cx="46007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0000FF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2" name="Text Box 18"/>
            <p:cNvSpPr txBox="1">
              <a:spLocks noChangeArrowheads="1"/>
            </p:cNvSpPr>
            <p:nvPr/>
          </p:nvSpPr>
          <p:spPr bwMode="auto">
            <a:xfrm>
              <a:off x="6974898" y="3171498"/>
              <a:ext cx="46007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solidFill>
                    <a:schemeClr val="tx2"/>
                  </a:solidFill>
                  <a:latin typeface="Times New Roman" panose="02020603050405020304" pitchFamily="18" charset="0"/>
                </a:rPr>
                <a:t>O</a:t>
              </a:r>
              <a:endParaRPr lang="en-US" altLang="zh-CN" sz="2400" b="1" i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13" name="Object 29"/>
            <p:cNvGraphicFramePr/>
            <p:nvPr/>
          </p:nvGraphicFramePr>
          <p:xfrm>
            <a:off x="8244408" y="3696293"/>
            <a:ext cx="180832" cy="3370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0" name="" r:id="rId4" imgW="88900" imgH="177800" progId="Equation.DSMT4">
                    <p:embed/>
                  </p:oleObj>
                </mc:Choice>
                <mc:Fallback>
                  <p:oleObj name="" r:id="rId4" imgW="88900" imgH="177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8244408" y="3696293"/>
                          <a:ext cx="180832" cy="33706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" name="TextBox 59"/>
            <p:cNvSpPr txBox="1">
              <a:spLocks noChangeArrowheads="1"/>
            </p:cNvSpPr>
            <p:nvPr/>
          </p:nvSpPr>
          <p:spPr bwMode="auto">
            <a:xfrm>
              <a:off x="1907704" y="4310852"/>
              <a:ext cx="5613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>
                  <a:latin typeface="Times New Roman" panose="02020603050405020304" pitchFamily="18" charset="0"/>
                </a:rPr>
                <a:t>(1)</a:t>
              </a:r>
              <a:endPara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TextBox 60"/>
            <p:cNvSpPr txBox="1">
              <a:spLocks noChangeArrowheads="1"/>
            </p:cNvSpPr>
            <p:nvPr/>
          </p:nvSpPr>
          <p:spPr bwMode="auto">
            <a:xfrm>
              <a:off x="4658700" y="4339454"/>
              <a:ext cx="5613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>
                  <a:latin typeface="Times New Roman" panose="02020603050405020304" pitchFamily="18" charset="0"/>
                </a:rPr>
                <a:t>(2)</a:t>
              </a:r>
              <a:endPara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TextBox 61"/>
            <p:cNvSpPr txBox="1">
              <a:spLocks noChangeArrowheads="1"/>
            </p:cNvSpPr>
            <p:nvPr/>
          </p:nvSpPr>
          <p:spPr bwMode="auto">
            <a:xfrm>
              <a:off x="7106972" y="4312811"/>
              <a:ext cx="5613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>
                  <a:latin typeface="Times New Roman" panose="02020603050405020304" pitchFamily="18" charset="0"/>
                </a:rPr>
                <a:t>(3)</a:t>
              </a:r>
              <a:endPara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5" name="TextBox 63"/>
          <p:cNvSpPr txBox="1">
            <a:spLocks noChangeArrowheads="1"/>
          </p:cNvSpPr>
          <p:nvPr/>
        </p:nvSpPr>
        <p:spPr bwMode="auto">
          <a:xfrm>
            <a:off x="1789179" y="4221163"/>
            <a:ext cx="3024064" cy="495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不是，因为没有垂直</a:t>
            </a:r>
            <a:r>
              <a:rPr lang="en-US" altLang="zh-CN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0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" name="TextBox 64"/>
          <p:cNvSpPr txBox="1">
            <a:spLocks noChangeArrowheads="1"/>
          </p:cNvSpPr>
          <p:nvPr/>
        </p:nvSpPr>
        <p:spPr bwMode="auto">
          <a:xfrm>
            <a:off x="5152974" y="4219611"/>
            <a:ext cx="5622855" cy="495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(2),(3)</a:t>
            </a:r>
            <a:r>
              <a:rPr lang="zh-CN" altLang="en-US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不是，因为没有经过半径的外端点</a:t>
            </a:r>
            <a:r>
              <a:rPr lang="en-US" altLang="zh-CN" sz="20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0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" name="Rectangle 3"/>
          <p:cNvSpPr>
            <a:spLocks noChangeArrowheads="1"/>
          </p:cNvSpPr>
          <p:nvPr/>
        </p:nvSpPr>
        <p:spPr bwMode="auto">
          <a:xfrm>
            <a:off x="328271" y="5075613"/>
            <a:ext cx="11481272" cy="11525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 cmpd="thickThin">
            <a:solidFill>
              <a:srgbClr val="EB2A03"/>
            </a:solidFill>
            <a:prstDash val="solid"/>
            <a:miter lim="800000"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点睛</a:t>
            </a:r>
            <a:r>
              <a:rPr lang="en-US" altLang="zh-CN" sz="24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在此定理中，“经过半径的外端”和“垂直于这条半径”，两个条件缺一不可，否则就不是圆的切线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084"/>
          <p:cNvSpPr txBox="1">
            <a:spLocks noChangeArrowheads="1"/>
          </p:cNvSpPr>
          <p:nvPr/>
        </p:nvSpPr>
        <p:spPr bwMode="auto">
          <a:xfrm>
            <a:off x="263352" y="1137181"/>
            <a:ext cx="700704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判断一条直线是一个圆的切线有三个方法：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 Box 1085"/>
          <p:cNvSpPr txBox="1">
            <a:spLocks noChangeArrowheads="1"/>
          </p:cNvSpPr>
          <p:nvPr/>
        </p:nvSpPr>
        <p:spPr bwMode="auto">
          <a:xfrm>
            <a:off x="325415" y="1707270"/>
            <a:ext cx="7747111" cy="1133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定义法：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直线和圆只有一个公共点时，我们说这条直线是圆的切线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;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 Box 1085"/>
          <p:cNvSpPr txBox="1">
            <a:spLocks noChangeArrowheads="1"/>
          </p:cNvSpPr>
          <p:nvPr/>
        </p:nvSpPr>
        <p:spPr bwMode="auto">
          <a:xfrm>
            <a:off x="335633" y="3284745"/>
            <a:ext cx="7581195" cy="1152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数量关系法：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圆心到这条直线的距离等于半径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即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时，直线与圆相切；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 Box 1085"/>
          <p:cNvSpPr txBox="1">
            <a:spLocks noChangeArrowheads="1"/>
          </p:cNvSpPr>
          <p:nvPr/>
        </p:nvSpPr>
        <p:spPr bwMode="auto">
          <a:xfrm>
            <a:off x="325415" y="4838811"/>
            <a:ext cx="7625702" cy="1133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判定定理：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经过半径的外端且垂直于这条半径的直线是圆的切线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6" name="组合 80"/>
          <p:cNvGrpSpPr/>
          <p:nvPr/>
        </p:nvGrpSpPr>
        <p:grpSpPr>
          <a:xfrm>
            <a:off x="8645438" y="1694736"/>
            <a:ext cx="2371725" cy="1377950"/>
            <a:chOff x="5868144" y="1844824"/>
            <a:chExt cx="2370807" cy="1377031"/>
          </a:xfrm>
        </p:grpSpPr>
        <p:grpSp>
          <p:nvGrpSpPr>
            <p:cNvPr id="7" name="组合 79"/>
            <p:cNvGrpSpPr/>
            <p:nvPr/>
          </p:nvGrpSpPr>
          <p:grpSpPr>
            <a:xfrm>
              <a:off x="5868144" y="1844824"/>
              <a:ext cx="2370807" cy="1377031"/>
              <a:chOff x="5868144" y="1844823"/>
              <a:chExt cx="2370807" cy="1377031"/>
            </a:xfrm>
          </p:grpSpPr>
          <p:grpSp>
            <p:nvGrpSpPr>
              <p:cNvPr id="9" name="Group 22"/>
              <p:cNvGrpSpPr/>
              <p:nvPr/>
            </p:nvGrpSpPr>
            <p:grpSpPr>
              <a:xfrm>
                <a:off x="5868144" y="1844823"/>
                <a:ext cx="2087563" cy="1151856"/>
                <a:chOff x="840" y="1644"/>
                <a:chExt cx="1398" cy="806"/>
              </a:xfrm>
            </p:grpSpPr>
            <p:sp>
              <p:nvSpPr>
                <p:cNvPr id="11" name="Line 25"/>
                <p:cNvSpPr>
                  <a:spLocks noChangeShapeType="1"/>
                </p:cNvSpPr>
                <p:nvPr/>
              </p:nvSpPr>
              <p:spPr bwMode="auto">
                <a:xfrm>
                  <a:off x="840" y="2444"/>
                  <a:ext cx="1398" cy="6"/>
                </a:xfrm>
                <a:prstGeom prst="line">
                  <a:avLst/>
                </a:prstGeom>
                <a:noFill/>
                <a:ln w="28575">
                  <a:solidFill>
                    <a:srgbClr val="00008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" name="Oval 24"/>
                <p:cNvSpPr>
                  <a:spLocks noChangeArrowheads="1"/>
                </p:cNvSpPr>
                <p:nvPr/>
              </p:nvSpPr>
              <p:spPr bwMode="auto">
                <a:xfrm>
                  <a:off x="1086" y="1644"/>
                  <a:ext cx="798" cy="800"/>
                </a:xfrm>
                <a:prstGeom prst="ellips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3" name="Oval 30"/>
                <p:cNvSpPr>
                  <a:spLocks noChangeArrowheads="1"/>
                </p:cNvSpPr>
                <p:nvPr/>
              </p:nvSpPr>
              <p:spPr bwMode="auto">
                <a:xfrm>
                  <a:off x="1452" y="2017"/>
                  <a:ext cx="68" cy="68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000000"/>
                  </a:solidFill>
                  <a:rou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  <p:sp>
            <p:nvSpPr>
              <p:cNvPr id="10" name="Text Box 56"/>
              <p:cNvSpPr txBox="1">
                <a:spLocks noChangeArrowheads="1"/>
              </p:cNvSpPr>
              <p:nvPr/>
            </p:nvSpPr>
            <p:spPr bwMode="auto">
              <a:xfrm>
                <a:off x="7956376" y="2702741"/>
                <a:ext cx="282575" cy="519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800" b="1" i="1">
                    <a:solidFill>
                      <a:srgbClr val="000099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l</a:t>
                </a:r>
                <a:endParaRPr lang="en-US" altLang="zh-CN" sz="2800" b="1" i="1">
                  <a:solidFill>
                    <a:srgbClr val="000099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sp>
          <p:nvSpPr>
            <p:cNvPr id="8" name="Oval 30"/>
            <p:cNvSpPr>
              <a:spLocks noChangeArrowheads="1"/>
            </p:cNvSpPr>
            <p:nvPr/>
          </p:nvSpPr>
          <p:spPr bwMode="auto">
            <a:xfrm>
              <a:off x="6796354" y="2935285"/>
              <a:ext cx="101541" cy="97179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14" name="组合 84"/>
          <p:cNvGrpSpPr/>
          <p:nvPr/>
        </p:nvGrpSpPr>
        <p:grpSpPr>
          <a:xfrm>
            <a:off x="8571775" y="4838811"/>
            <a:ext cx="2312987" cy="1598613"/>
            <a:chOff x="5651965" y="4581626"/>
            <a:chExt cx="2312988" cy="1598613"/>
          </a:xfrm>
        </p:grpSpPr>
        <p:grpSp>
          <p:nvGrpSpPr>
            <p:cNvPr id="15" name="组合 71"/>
            <p:cNvGrpSpPr/>
            <p:nvPr/>
          </p:nvGrpSpPr>
          <p:grpSpPr>
            <a:xfrm>
              <a:off x="5651965" y="4581626"/>
              <a:ext cx="2312988" cy="1598613"/>
              <a:chOff x="5651965" y="4581626"/>
              <a:chExt cx="2312988" cy="1598613"/>
            </a:xfrm>
          </p:grpSpPr>
          <p:grpSp>
            <p:nvGrpSpPr>
              <p:cNvPr id="19" name="Group 62"/>
              <p:cNvGrpSpPr/>
              <p:nvPr/>
            </p:nvGrpSpPr>
            <p:grpSpPr>
              <a:xfrm>
                <a:off x="5651965" y="4581626"/>
                <a:ext cx="2312988" cy="1598613"/>
                <a:chOff x="2863" y="2058"/>
                <a:chExt cx="1457" cy="1007"/>
              </a:xfrm>
            </p:grpSpPr>
            <p:sp>
              <p:nvSpPr>
                <p:cNvPr id="22" name="Oval 51"/>
                <p:cNvSpPr>
                  <a:spLocks noChangeArrowheads="1"/>
                </p:cNvSpPr>
                <p:nvPr/>
              </p:nvSpPr>
              <p:spPr bwMode="auto">
                <a:xfrm>
                  <a:off x="3107" y="2058"/>
                  <a:ext cx="799" cy="761"/>
                </a:xfrm>
                <a:prstGeom prst="ellips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3" name="Line 52"/>
                <p:cNvSpPr>
                  <a:spLocks noChangeShapeType="1"/>
                </p:cNvSpPr>
                <p:nvPr/>
              </p:nvSpPr>
              <p:spPr bwMode="auto">
                <a:xfrm>
                  <a:off x="2863" y="2818"/>
                  <a:ext cx="1270" cy="0"/>
                </a:xfrm>
                <a:prstGeom prst="line">
                  <a:avLst/>
                </a:prstGeom>
                <a:noFill/>
                <a:ln w="25400">
                  <a:solidFill>
                    <a:srgbClr val="000099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4" name="Text Box 55"/>
                <p:cNvSpPr txBox="1">
                  <a:spLocks noChangeArrowheads="1"/>
                </p:cNvSpPr>
                <p:nvPr/>
              </p:nvSpPr>
              <p:spPr bwMode="auto">
                <a:xfrm>
                  <a:off x="3454" y="2738"/>
                  <a:ext cx="265" cy="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800" b="1" i="1">
                      <a:latin typeface="Times New Roman" panose="02020603050405020304" pitchFamily="18" charset="0"/>
                      <a:ea typeface="楷体_GB2312" pitchFamily="49" charset="-122"/>
                    </a:rPr>
                    <a:t>A</a:t>
                  </a:r>
                  <a:endParaRPr lang="en-US" altLang="zh-CN" sz="2800" b="1" i="1">
                    <a:latin typeface="Times New Roman" panose="02020603050405020304" pitchFamily="18" charset="0"/>
                    <a:ea typeface="楷体_GB2312" pitchFamily="49" charset="-122"/>
                  </a:endParaRPr>
                </a:p>
              </p:txBody>
            </p:sp>
            <p:sp>
              <p:nvSpPr>
                <p:cNvPr id="25" name="Text Box 56"/>
                <p:cNvSpPr txBox="1">
                  <a:spLocks noChangeArrowheads="1"/>
                </p:cNvSpPr>
                <p:nvPr/>
              </p:nvSpPr>
              <p:spPr bwMode="auto">
                <a:xfrm>
                  <a:off x="4142" y="2647"/>
                  <a:ext cx="178" cy="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800" b="1" i="1">
                      <a:solidFill>
                        <a:srgbClr val="000099"/>
                      </a:solidFill>
                      <a:latin typeface="Times New Roman" panose="02020603050405020304" pitchFamily="18" charset="0"/>
                      <a:ea typeface="楷体_GB2312" pitchFamily="49" charset="-122"/>
                    </a:rPr>
                    <a:t>l</a:t>
                  </a:r>
                  <a:endParaRPr lang="en-US" altLang="zh-CN" sz="2800" b="1" i="1">
                    <a:solidFill>
                      <a:srgbClr val="000099"/>
                    </a:solidFill>
                    <a:latin typeface="Times New Roman" panose="02020603050405020304" pitchFamily="18" charset="0"/>
                    <a:ea typeface="楷体_GB2312" pitchFamily="49" charset="-122"/>
                  </a:endParaRPr>
                </a:p>
              </p:txBody>
            </p:sp>
            <p:sp>
              <p:nvSpPr>
                <p:cNvPr id="26" name="Line 57"/>
                <p:cNvSpPr>
                  <a:spLocks noChangeShapeType="1"/>
                </p:cNvSpPr>
                <p:nvPr/>
              </p:nvSpPr>
              <p:spPr bwMode="auto">
                <a:xfrm flipH="1">
                  <a:off x="3515" y="2466"/>
                  <a:ext cx="0" cy="355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" name="Text Box 59"/>
                <p:cNvSpPr txBox="1">
                  <a:spLocks noChangeArrowheads="1"/>
                </p:cNvSpPr>
                <p:nvPr/>
              </p:nvSpPr>
              <p:spPr bwMode="auto">
                <a:xfrm>
                  <a:off x="3464" y="2239"/>
                  <a:ext cx="227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b="1" i="1">
                      <a:latin typeface="Times New Roman" panose="02020603050405020304" pitchFamily="18" charset="0"/>
                      <a:ea typeface="楷体_GB2312" pitchFamily="49" charset="-122"/>
                    </a:rPr>
                    <a:t>O</a:t>
                  </a:r>
                  <a:endParaRPr lang="en-US" altLang="zh-CN" sz="2400" b="1" i="1">
                    <a:latin typeface="Times New Roman" panose="02020603050405020304" pitchFamily="18" charset="0"/>
                    <a:ea typeface="楷体_GB2312" pitchFamily="49" charset="-122"/>
                  </a:endParaRPr>
                </a:p>
              </p:txBody>
            </p:sp>
          </p:grpSp>
          <p:sp>
            <p:nvSpPr>
              <p:cNvPr id="20" name="Oval 30"/>
              <p:cNvSpPr>
                <a:spLocks noChangeArrowheads="1"/>
              </p:cNvSpPr>
              <p:nvPr/>
            </p:nvSpPr>
            <p:spPr bwMode="auto">
              <a:xfrm>
                <a:off x="6632614" y="5147330"/>
                <a:ext cx="101541" cy="97179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000000"/>
                </a:solidFill>
                <a:rou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1" name="Oval 30"/>
              <p:cNvSpPr>
                <a:spLocks noChangeArrowheads="1"/>
              </p:cNvSpPr>
              <p:nvPr/>
            </p:nvSpPr>
            <p:spPr bwMode="auto">
              <a:xfrm>
                <a:off x="6642476" y="5744581"/>
                <a:ext cx="101541" cy="97179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000000"/>
                </a:solidFill>
                <a:rou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grpSp>
          <p:nvGrpSpPr>
            <p:cNvPr id="16" name="组合 75"/>
            <p:cNvGrpSpPr/>
            <p:nvPr/>
          </p:nvGrpSpPr>
          <p:grpSpPr>
            <a:xfrm>
              <a:off x="6660232" y="5643383"/>
              <a:ext cx="142875" cy="153987"/>
              <a:chOff x="4062413" y="3981450"/>
              <a:chExt cx="142875" cy="153987"/>
            </a:xfrm>
          </p:grpSpPr>
          <p:sp>
            <p:nvSpPr>
              <p:cNvPr id="17" name="Line 24"/>
              <p:cNvSpPr>
                <a:spLocks noChangeShapeType="1"/>
              </p:cNvSpPr>
              <p:nvPr/>
            </p:nvSpPr>
            <p:spPr bwMode="auto">
              <a:xfrm>
                <a:off x="4062413" y="3990975"/>
                <a:ext cx="142875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" name="Line 25"/>
              <p:cNvSpPr>
                <a:spLocks noChangeShapeType="1"/>
              </p:cNvSpPr>
              <p:nvPr/>
            </p:nvSpPr>
            <p:spPr bwMode="auto">
              <a:xfrm flipH="1">
                <a:off x="4205288" y="3981450"/>
                <a:ext cx="0" cy="153987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8" name="组合 83"/>
          <p:cNvGrpSpPr/>
          <p:nvPr/>
        </p:nvGrpSpPr>
        <p:grpSpPr>
          <a:xfrm>
            <a:off x="8608342" y="3173643"/>
            <a:ext cx="2379662" cy="1392238"/>
            <a:chOff x="5859266" y="3204098"/>
            <a:chExt cx="2379685" cy="1392087"/>
          </a:xfrm>
        </p:grpSpPr>
        <p:sp>
          <p:nvSpPr>
            <p:cNvPr id="29" name="Text Box 56"/>
            <p:cNvSpPr txBox="1">
              <a:spLocks noChangeArrowheads="1"/>
            </p:cNvSpPr>
            <p:nvPr/>
          </p:nvSpPr>
          <p:spPr bwMode="auto">
            <a:xfrm>
              <a:off x="7956376" y="4077072"/>
              <a:ext cx="282575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 i="1">
                  <a:solidFill>
                    <a:srgbClr val="000099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l</a:t>
              </a:r>
              <a:endParaRPr lang="en-US" altLang="zh-CN" sz="2800" b="1" i="1">
                <a:solidFill>
                  <a:srgbClr val="000099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grpSp>
          <p:nvGrpSpPr>
            <p:cNvPr id="30" name="组合 82"/>
            <p:cNvGrpSpPr/>
            <p:nvPr/>
          </p:nvGrpSpPr>
          <p:grpSpPr>
            <a:xfrm>
              <a:off x="5859266" y="3204098"/>
              <a:ext cx="2087563" cy="1178764"/>
              <a:chOff x="5796805" y="3356990"/>
              <a:chExt cx="2087563" cy="1178764"/>
            </a:xfrm>
          </p:grpSpPr>
          <p:grpSp>
            <p:nvGrpSpPr>
              <p:cNvPr id="31" name="组合 81"/>
              <p:cNvGrpSpPr/>
              <p:nvPr/>
            </p:nvGrpSpPr>
            <p:grpSpPr>
              <a:xfrm>
                <a:off x="5796805" y="3356990"/>
                <a:ext cx="2087563" cy="1178764"/>
                <a:chOff x="5796805" y="3356990"/>
                <a:chExt cx="2087563" cy="1178764"/>
              </a:xfrm>
            </p:grpSpPr>
            <p:grpSp>
              <p:nvGrpSpPr>
                <p:cNvPr id="35" name="Group 22"/>
                <p:cNvGrpSpPr/>
                <p:nvPr/>
              </p:nvGrpSpPr>
              <p:grpSpPr>
                <a:xfrm>
                  <a:off x="5796805" y="3356990"/>
                  <a:ext cx="2087563" cy="1143281"/>
                  <a:chOff x="840" y="1644"/>
                  <a:chExt cx="1398" cy="800"/>
                </a:xfrm>
              </p:grpSpPr>
              <p:sp>
                <p:nvSpPr>
                  <p:cNvPr id="38" name="Oval 24"/>
                  <p:cNvSpPr>
                    <a:spLocks noChangeArrowheads="1"/>
                  </p:cNvSpPr>
                  <p:nvPr/>
                </p:nvSpPr>
                <p:spPr bwMode="auto">
                  <a:xfrm>
                    <a:off x="1086" y="1644"/>
                    <a:ext cx="798" cy="800"/>
                  </a:xfrm>
                  <a:prstGeom prst="ellips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sp>
                <p:nvSpPr>
                  <p:cNvPr id="39" name="Line 25"/>
                  <p:cNvSpPr>
                    <a:spLocks noChangeShapeType="1"/>
                  </p:cNvSpPr>
                  <p:nvPr/>
                </p:nvSpPr>
                <p:spPr bwMode="auto">
                  <a:xfrm>
                    <a:off x="840" y="2438"/>
                    <a:ext cx="1398" cy="6"/>
                  </a:xfrm>
                  <a:prstGeom prst="line">
                    <a:avLst/>
                  </a:prstGeom>
                  <a:noFill/>
                  <a:ln w="28575">
                    <a:solidFill>
                      <a:srgbClr val="00008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0" name="Line 26"/>
                  <p:cNvSpPr>
                    <a:spLocks noChangeShapeType="1"/>
                  </p:cNvSpPr>
                  <p:nvPr/>
                </p:nvSpPr>
                <p:spPr bwMode="auto">
                  <a:xfrm>
                    <a:off x="1482" y="2041"/>
                    <a:ext cx="1" cy="397"/>
                  </a:xfrm>
                  <a:prstGeom prst="line">
                    <a:avLst/>
                  </a:prstGeom>
                  <a:noFill/>
                  <a:ln w="28575">
                    <a:solidFill>
                      <a:srgbClr val="00008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1" name="Line 27"/>
                  <p:cNvSpPr>
                    <a:spLocks noChangeShapeType="1"/>
                  </p:cNvSpPr>
                  <p:nvPr/>
                </p:nvSpPr>
                <p:spPr bwMode="auto">
                  <a:xfrm>
                    <a:off x="1482" y="2041"/>
                    <a:ext cx="354" cy="18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8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2" name="Rectangle 28"/>
                  <p:cNvSpPr>
                    <a:spLocks noChangeArrowheads="1"/>
                  </p:cNvSpPr>
                  <p:nvPr/>
                </p:nvSpPr>
                <p:spPr bwMode="auto">
                  <a:xfrm>
                    <a:off x="1590" y="1909"/>
                    <a:ext cx="90" cy="29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algn="ctr" eaLnBrk="0" hangingPunct="0"/>
                    <a:r>
                      <a:rPr lang="en-US" altLang="zh-CN" sz="2700" i="1">
                        <a:solidFill>
                          <a:srgbClr val="FF0000"/>
                        </a:solidFill>
                        <a:latin typeface="Times New Roman" panose="02020603050405020304" pitchFamily="18" charset="0"/>
                      </a:rPr>
                      <a:t>r</a:t>
                    </a:r>
                    <a:endParaRPr lang="en-US" altLang="zh-CN" sz="2000" i="1">
                      <a:latin typeface="Times New Roman" panose="02020603050405020304" pitchFamily="18" charset="0"/>
                    </a:endParaRPr>
                  </a:p>
                </p:txBody>
              </p:sp>
              <p:sp>
                <p:nvSpPr>
                  <p:cNvPr id="43" name="Rectangle 29"/>
                  <p:cNvSpPr>
                    <a:spLocks noChangeArrowheads="1"/>
                  </p:cNvSpPr>
                  <p:nvPr/>
                </p:nvSpPr>
                <p:spPr bwMode="auto">
                  <a:xfrm>
                    <a:off x="1252" y="2083"/>
                    <a:ext cx="144" cy="29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0" tIns="0" rIns="0" bIns="0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algn="ctr" eaLnBrk="0" hangingPunct="0"/>
                    <a:r>
                      <a:rPr lang="en-US" altLang="zh-CN" sz="2700" i="1">
                        <a:solidFill>
                          <a:srgbClr val="FF0000"/>
                        </a:solidFill>
                        <a:latin typeface="华文中宋" panose="02010600040101010101" pitchFamily="2" charset="-122"/>
                        <a:ea typeface="华文中宋" panose="02010600040101010101" pitchFamily="2" charset="-122"/>
                      </a:rPr>
                      <a:t>d</a:t>
                    </a:r>
                    <a:endParaRPr lang="en-US" altLang="zh-CN" sz="2000" i="1">
                      <a:latin typeface="华文中宋" panose="02010600040101010101" pitchFamily="2" charset="-122"/>
                      <a:ea typeface="华文中宋" panose="02010600040101010101" pitchFamily="2" charset="-122"/>
                    </a:endParaRPr>
                  </a:p>
                </p:txBody>
              </p:sp>
              <p:sp>
                <p:nvSpPr>
                  <p:cNvPr id="44" name="Oval 32"/>
                  <p:cNvSpPr>
                    <a:spLocks noChangeArrowheads="1"/>
                  </p:cNvSpPr>
                  <p:nvPr/>
                </p:nvSpPr>
                <p:spPr bwMode="auto">
                  <a:xfrm>
                    <a:off x="1824" y="2209"/>
                    <a:ext cx="30" cy="30"/>
                  </a:xfrm>
                  <a:prstGeom prst="ellipse">
                    <a:avLst/>
                  </a:prstGeom>
                  <a:solidFill>
                    <a:srgbClr val="FF0000"/>
                  </a:solidFill>
                  <a:ln w="0">
                    <a:solidFill>
                      <a:srgbClr val="000000"/>
                    </a:solidFill>
                    <a:rou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</p:grpSp>
            <p:sp>
              <p:nvSpPr>
                <p:cNvPr id="36" name="Oval 30"/>
                <p:cNvSpPr>
                  <a:spLocks noChangeArrowheads="1"/>
                </p:cNvSpPr>
                <p:nvPr/>
              </p:nvSpPr>
              <p:spPr bwMode="auto">
                <a:xfrm>
                  <a:off x="6714484" y="3871389"/>
                  <a:ext cx="101541" cy="97179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000000"/>
                  </a:solidFill>
                  <a:rou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37" name="Oval 30"/>
                <p:cNvSpPr>
                  <a:spLocks noChangeArrowheads="1"/>
                </p:cNvSpPr>
                <p:nvPr/>
              </p:nvSpPr>
              <p:spPr bwMode="auto">
                <a:xfrm>
                  <a:off x="6713500" y="4438575"/>
                  <a:ext cx="101541" cy="97179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000000"/>
                  </a:solidFill>
                  <a:rou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  <p:grpSp>
            <p:nvGrpSpPr>
              <p:cNvPr id="32" name="组合 76"/>
              <p:cNvGrpSpPr/>
              <p:nvPr/>
            </p:nvGrpSpPr>
            <p:grpSpPr>
              <a:xfrm>
                <a:off x="6749996" y="4365104"/>
                <a:ext cx="142875" cy="153987"/>
                <a:chOff x="4062413" y="3981450"/>
                <a:chExt cx="142875" cy="153987"/>
              </a:xfrm>
            </p:grpSpPr>
            <p:sp>
              <p:nvSpPr>
                <p:cNvPr id="33" name="Line 24"/>
                <p:cNvSpPr>
                  <a:spLocks noChangeShapeType="1"/>
                </p:cNvSpPr>
                <p:nvPr/>
              </p:nvSpPr>
              <p:spPr bwMode="auto">
                <a:xfrm>
                  <a:off x="4062413" y="3990975"/>
                  <a:ext cx="142875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4" name="Line 25"/>
                <p:cNvSpPr>
                  <a:spLocks noChangeShapeType="1"/>
                </p:cNvSpPr>
                <p:nvPr/>
              </p:nvSpPr>
              <p:spPr bwMode="auto">
                <a:xfrm flipH="1">
                  <a:off x="4205288" y="3981450"/>
                  <a:ext cx="0" cy="153987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46" name="矩形 45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07232" y="913601"/>
            <a:ext cx="11983848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如图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=45°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直线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☉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上的直径，且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AB=AC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求证：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☉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的切线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 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327096" y="2373427"/>
            <a:ext cx="864852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solidFill>
                  <a:srgbClr val="0123E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分析：直线</a:t>
            </a:r>
            <a:r>
              <a:rPr lang="en-US" altLang="zh-CN" sz="2400" i="1">
                <a:solidFill>
                  <a:srgbClr val="0123E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AC</a:t>
            </a:r>
            <a:r>
              <a:rPr lang="zh-CN" altLang="en-US" sz="2400">
                <a:solidFill>
                  <a:srgbClr val="0123E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经过半径的一端，因此只要证</a:t>
            </a:r>
            <a:r>
              <a:rPr lang="en-US" altLang="zh-CN" sz="2400" i="1">
                <a:solidFill>
                  <a:srgbClr val="0123E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OA</a:t>
            </a:r>
            <a:r>
              <a:rPr lang="zh-CN" altLang="en-US" sz="2400">
                <a:solidFill>
                  <a:srgbClr val="0123E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垂直于</a:t>
            </a:r>
            <a:r>
              <a:rPr lang="en-US" altLang="zh-CN" sz="2400">
                <a:solidFill>
                  <a:srgbClr val="0123E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</a:t>
            </a:r>
            <a:r>
              <a:rPr lang="zh-CN" altLang="en-US" sz="2400">
                <a:solidFill>
                  <a:srgbClr val="0123E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即可</a:t>
            </a:r>
            <a:r>
              <a:rPr lang="en-US" altLang="zh-CN" sz="2400">
                <a:solidFill>
                  <a:srgbClr val="0123E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400">
              <a:solidFill>
                <a:srgbClr val="0123EF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6" name="Text Box 16"/>
          <p:cNvSpPr txBox="1">
            <a:spLocks noChangeArrowheads="1"/>
          </p:cNvSpPr>
          <p:nvPr/>
        </p:nvSpPr>
        <p:spPr bwMode="auto">
          <a:xfrm>
            <a:off x="327096" y="2981317"/>
            <a:ext cx="8040687" cy="576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ABC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45°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1263721" y="3630604"/>
            <a:ext cx="4233851" cy="576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∴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ACB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＝∠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ABC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45°.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 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1263721" y="4286242"/>
            <a:ext cx="634340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∴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BAC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=180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°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-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ABC</a:t>
            </a:r>
            <a:r>
              <a:rPr lang="en-US" altLang="zh-CN" sz="2800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-</a:t>
            </a:r>
            <a:r>
              <a:rPr lang="zh-CN" altLang="en-US" sz="2800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ACB=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90°.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 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1192282" y="4900603"/>
            <a:ext cx="33970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∵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是☉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的直径，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1166882" y="5408603"/>
            <a:ext cx="32367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∴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是☉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的切线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44272" y="1838630"/>
            <a:ext cx="3487214" cy="2578832"/>
          </a:xfrm>
          <a:prstGeom prst="rect">
            <a:avLst/>
          </a:prstGeom>
        </p:spPr>
      </p:pic>
      <p:sp>
        <p:nvSpPr>
          <p:cNvPr id="20" name="矩形 19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236538" y="990399"/>
            <a:ext cx="11836126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30000"/>
              </a:lnSpc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sz="2800" b="1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：</a:t>
            </a:r>
            <a:r>
              <a:rPr lang="zh-CN" altLang="en-US" sz="2800" smtClean="0">
                <a:latin typeface="黑体" panose="02010609060101010101" pitchFamily="49" charset="-122"/>
                <a:ea typeface="黑体" panose="02010609060101010101" pitchFamily="49" charset="-122"/>
              </a:rPr>
              <a:t>已知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：直线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经过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上的点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，并且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OA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OB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CA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CB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求证：直线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的切线</a:t>
            </a:r>
            <a:r>
              <a:rPr lang="en-US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en-US" sz="2800"/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0127455" y="2611236"/>
            <a:ext cx="166712" cy="27699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zh-CN" altLang="zh-CN" b="1" i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O</a:t>
            </a:r>
            <a:endParaRPr lang="zh-CN" altLang="zh-CN" b="1" i="1" noProof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11022805" y="3605011"/>
            <a:ext cx="152400" cy="2746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zh-CN" altLang="zh-CN" b="1" i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B</a:t>
            </a:r>
            <a:endParaRPr lang="zh-CN" altLang="zh-CN" b="1" i="1" noProof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5" name="AutoShape 6"/>
          <p:cNvSpPr>
            <a:spLocks noChangeArrowheads="1"/>
          </p:cNvSpPr>
          <p:nvPr/>
        </p:nvSpPr>
        <p:spPr bwMode="auto">
          <a:xfrm>
            <a:off x="9479756" y="2179436"/>
            <a:ext cx="1512887" cy="1512887"/>
          </a:xfrm>
          <a:custGeom>
            <a:avLst/>
            <a:gdLst>
              <a:gd name="T0" fmla="*/ 0 w 21600"/>
              <a:gd name="T1" fmla="*/ 10800 h 21600"/>
              <a:gd name="T2" fmla="*/ 10800 w 21600"/>
              <a:gd name="T3" fmla="*/ 0 h 21600"/>
              <a:gd name="T4" fmla="*/ 21600 w 21600"/>
              <a:gd name="T5" fmla="*/ 10800 h 21600"/>
              <a:gd name="T6" fmla="*/ 10800 w 21600"/>
              <a:gd name="T7" fmla="*/ 21600 h 21600"/>
              <a:gd name="T8" fmla="*/ 0 w 21600"/>
              <a:gd name="T9" fmla="*/ 10800 h 21600"/>
              <a:gd name="T10" fmla="*/ 10585 w 21600"/>
              <a:gd name="T11" fmla="*/ 10800 h 21600"/>
              <a:gd name="T12" fmla="*/ 10800 w 21600"/>
              <a:gd name="T13" fmla="*/ 11015 h 21600"/>
              <a:gd name="T14" fmla="*/ 11015 w 21600"/>
              <a:gd name="T15" fmla="*/ 10800 h 21600"/>
              <a:gd name="T16" fmla="*/ 10800 w 21600"/>
              <a:gd name="T17" fmla="*/ 10585 h 21600"/>
              <a:gd name="T18" fmla="*/ 10585 w 21600"/>
              <a:gd name="T19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0585" y="10800"/>
                </a:moveTo>
                <a:cubicBezTo>
                  <a:pt x="10585" y="10919"/>
                  <a:pt x="10681" y="11015"/>
                  <a:pt x="10800" y="11015"/>
                </a:cubicBezTo>
                <a:cubicBezTo>
                  <a:pt x="10919" y="11015"/>
                  <a:pt x="11015" y="10919"/>
                  <a:pt x="11015" y="10800"/>
                </a:cubicBezTo>
                <a:cubicBezTo>
                  <a:pt x="11015" y="10681"/>
                  <a:pt x="10919" y="10585"/>
                  <a:pt x="10800" y="10585"/>
                </a:cubicBezTo>
                <a:cubicBezTo>
                  <a:pt x="10681" y="10585"/>
                  <a:pt x="10585" y="10681"/>
                  <a:pt x="10585" y="10800"/>
                </a:cubicBezTo>
                <a:close/>
              </a:path>
            </a:pathLst>
          </a:cu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9313067" y="3614536"/>
            <a:ext cx="153888" cy="27699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zh-CN" altLang="zh-CN" b="1" i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A</a:t>
            </a:r>
            <a:endParaRPr lang="zh-CN" altLang="zh-CN" b="1" i="1" noProof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" name="Line 11"/>
          <p:cNvSpPr>
            <a:spLocks noChangeShapeType="1"/>
          </p:cNvSpPr>
          <p:nvPr/>
        </p:nvSpPr>
        <p:spPr bwMode="auto">
          <a:xfrm flipH="1">
            <a:off x="10235405" y="2947785"/>
            <a:ext cx="0" cy="749300"/>
          </a:xfrm>
          <a:prstGeom prst="line">
            <a:avLst/>
          </a:prstGeom>
          <a:noFill/>
          <a:ln w="38100">
            <a:solidFill>
              <a:srgbClr val="FF6600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Line 12"/>
          <p:cNvSpPr>
            <a:spLocks noChangeShapeType="1"/>
          </p:cNvSpPr>
          <p:nvPr/>
        </p:nvSpPr>
        <p:spPr bwMode="auto">
          <a:xfrm>
            <a:off x="9476581" y="3695497"/>
            <a:ext cx="151923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Line 13"/>
          <p:cNvSpPr>
            <a:spLocks noChangeShapeType="1"/>
          </p:cNvSpPr>
          <p:nvPr/>
        </p:nvSpPr>
        <p:spPr bwMode="auto">
          <a:xfrm flipH="1" flipV="1">
            <a:off x="10233818" y="2943022"/>
            <a:ext cx="771525" cy="762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Line 14"/>
          <p:cNvSpPr>
            <a:spLocks noChangeShapeType="1"/>
          </p:cNvSpPr>
          <p:nvPr/>
        </p:nvSpPr>
        <p:spPr bwMode="auto">
          <a:xfrm flipV="1">
            <a:off x="9468643" y="2943022"/>
            <a:ext cx="771525" cy="762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10152855" y="3705022"/>
            <a:ext cx="153888" cy="27699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zh-CN" altLang="zh-CN" b="1" i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C</a:t>
            </a:r>
            <a:endParaRPr lang="zh-CN" altLang="zh-CN" b="1" i="1" noProof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2" name="Rectangle 16"/>
          <p:cNvSpPr/>
          <p:nvPr/>
        </p:nvSpPr>
        <p:spPr>
          <a:xfrm>
            <a:off x="371783" y="2272506"/>
            <a:ext cx="7668433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noProof="1">
                <a:solidFill>
                  <a:srgbClr val="0123E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分析：由于</a:t>
            </a:r>
            <a:r>
              <a:rPr lang="zh-CN" altLang="zh-CN" sz="2400" noProof="1">
                <a:solidFill>
                  <a:srgbClr val="0123E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AB</a:t>
            </a:r>
            <a:r>
              <a:rPr lang="zh-CN" altLang="en-US" sz="2400" noProof="1">
                <a:solidFill>
                  <a:srgbClr val="0123E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过</a:t>
            </a:r>
            <a:r>
              <a:rPr lang="en-US" altLang="zh-CN" sz="2400" noProof="1">
                <a:solidFill>
                  <a:srgbClr val="0123E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⊙</a:t>
            </a:r>
            <a:r>
              <a:rPr lang="zh-CN" altLang="zh-CN" sz="2400" noProof="1">
                <a:solidFill>
                  <a:srgbClr val="0123E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O</a:t>
            </a:r>
            <a:r>
              <a:rPr lang="zh-CN" altLang="en-US" sz="2400" noProof="1">
                <a:solidFill>
                  <a:srgbClr val="0123E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上的点</a:t>
            </a:r>
            <a:r>
              <a:rPr lang="zh-CN" altLang="zh-CN" sz="2400" noProof="1">
                <a:solidFill>
                  <a:srgbClr val="0123E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2400" noProof="1">
                <a:solidFill>
                  <a:srgbClr val="0123E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，所以连接</a:t>
            </a:r>
            <a:r>
              <a:rPr lang="zh-CN" altLang="zh-CN" sz="2400" noProof="1">
                <a:solidFill>
                  <a:srgbClr val="0123E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OC</a:t>
            </a:r>
            <a:r>
              <a:rPr lang="zh-CN" altLang="en-US" sz="2400" noProof="1">
                <a:solidFill>
                  <a:srgbClr val="0123E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，只要证明</a:t>
            </a:r>
            <a:r>
              <a:rPr lang="zh-CN" altLang="zh-CN" sz="2400" noProof="1">
                <a:solidFill>
                  <a:srgbClr val="0123E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AB⊥OC</a:t>
            </a:r>
            <a:r>
              <a:rPr lang="zh-CN" altLang="en-US" sz="2400" noProof="1">
                <a:solidFill>
                  <a:srgbClr val="0123E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即可</a:t>
            </a:r>
            <a:r>
              <a:rPr lang="en-US" altLang="zh-CN" sz="2400" noProof="1">
                <a:solidFill>
                  <a:srgbClr val="0123E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400" noProof="1">
                <a:solidFill>
                  <a:srgbClr val="0123E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400" noProof="1">
              <a:solidFill>
                <a:srgbClr val="0123E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Rectangle 17"/>
          <p:cNvSpPr>
            <a:spLocks noChangeArrowheads="1"/>
          </p:cNvSpPr>
          <p:nvPr/>
        </p:nvSpPr>
        <p:spPr bwMode="auto">
          <a:xfrm>
            <a:off x="403496" y="2966646"/>
            <a:ext cx="7829550" cy="319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证明</a:t>
            </a:r>
            <a:r>
              <a:rPr lang="zh-CN" altLang="en-US" sz="28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：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连接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OC</a:t>
            </a:r>
            <a:r>
              <a:rPr lang="zh-CN" altLang="zh-CN" sz="28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如图</a:t>
            </a:r>
            <a:r>
              <a:rPr lang="zh-CN" altLang="zh-CN" sz="28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)</a:t>
            </a:r>
            <a:r>
              <a:rPr lang="en-US" altLang="zh-CN" sz="28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    ∵ 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＝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OB,CA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＝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CB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,   </a:t>
            </a:r>
            <a:endParaRPr lang="zh-CN" altLang="zh-CN" sz="28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zh-CN" sz="28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∴ 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OC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是等腰三角形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OAB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底边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上的中线</a:t>
            </a:r>
            <a:r>
              <a:rPr lang="en-US" altLang="zh-CN" sz="28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r>
              <a:rPr lang="zh-CN" altLang="en-US" sz="28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　</a:t>
            </a:r>
            <a:endParaRPr lang="zh-CN" altLang="en-US" sz="280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∴ 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AB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⊥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zh-CN" sz="28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zh-CN" sz="28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∵ 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OC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⊙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的半径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zh-CN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  ∴ 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⊙</a:t>
            </a:r>
            <a:r>
              <a:rPr lang="zh-CN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的切线</a:t>
            </a:r>
            <a:r>
              <a:rPr lang="en-US" altLang="zh-CN" sz="28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5"/>
          <p:cNvSpPr txBox="1">
            <a:spLocks noChangeArrowheads="1"/>
          </p:cNvSpPr>
          <p:nvPr/>
        </p:nvSpPr>
        <p:spPr bwMode="auto">
          <a:xfrm>
            <a:off x="146780" y="823023"/>
            <a:ext cx="11853876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sz="2800" b="1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b="1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：</a:t>
            </a:r>
            <a:r>
              <a:rPr lang="zh-CN" altLang="en-US" sz="2800" smtClean="0">
                <a:latin typeface="黑体" panose="02010609060101010101" pitchFamily="49" charset="-122"/>
                <a:ea typeface="黑体" panose="02010609060101010101" pitchFamily="49" charset="-122"/>
              </a:rPr>
              <a:t>如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图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中，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中点，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i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相切于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求证：</a:t>
            </a:r>
            <a:r>
              <a:rPr lang="en-US" altLang="zh-CN" sz="2800" b="1" i="1">
                <a:latin typeface="Times New Roman" panose="02020603050405020304" pitchFamily="18" charset="0"/>
                <a:ea typeface="楷体_GB2312" pitchFamily="49" charset="-122"/>
              </a:rPr>
              <a:t>AC</a:t>
            </a:r>
            <a:r>
              <a:rPr lang="en-US" altLang="zh-CN" sz="2800" i="1"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zh-CN" altLang="en-US" sz="2800">
                <a:latin typeface="Times New Roman" panose="02020603050405020304" pitchFamily="18" charset="0"/>
                <a:ea typeface="楷体_GB2312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楷体_GB2312" pitchFamily="49" charset="-122"/>
              </a:rPr>
              <a:t>O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的切线</a:t>
            </a:r>
            <a:r>
              <a:rPr lang="zh-CN" altLang="en-US" sz="2800">
                <a:latin typeface="Times New Roman" panose="02020603050405020304" pitchFamily="18" charset="0"/>
                <a:ea typeface="楷体_GB2312" pitchFamily="49" charset="-122"/>
              </a:rPr>
              <a:t>．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AutoShape 75"/>
          <p:cNvSpPr>
            <a:spLocks noChangeArrowheads="1"/>
          </p:cNvSpPr>
          <p:nvPr/>
        </p:nvSpPr>
        <p:spPr bwMode="auto">
          <a:xfrm>
            <a:off x="7680176" y="2420888"/>
            <a:ext cx="3811588" cy="1411287"/>
          </a:xfrm>
          <a:prstGeom prst="triangle">
            <a:avLst>
              <a:gd name="adj" fmla="val 50000"/>
            </a:avLst>
          </a:prstGeom>
          <a:noFill/>
          <a:ln w="38100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4" name="Oval 76"/>
          <p:cNvSpPr>
            <a:spLocks noChangeArrowheads="1"/>
          </p:cNvSpPr>
          <p:nvPr/>
        </p:nvSpPr>
        <p:spPr bwMode="auto">
          <a:xfrm>
            <a:off x="8483452" y="2711400"/>
            <a:ext cx="2206625" cy="2251075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" name="Rectangle 82"/>
          <p:cNvSpPr>
            <a:spLocks noChangeArrowheads="1"/>
          </p:cNvSpPr>
          <p:nvPr/>
        </p:nvSpPr>
        <p:spPr bwMode="auto">
          <a:xfrm>
            <a:off x="7567465" y="3805187"/>
            <a:ext cx="3889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endParaRPr lang="en-US" altLang="zh-CN" sz="2800" b="1" i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" name="Rectangle 83"/>
          <p:cNvSpPr>
            <a:spLocks noChangeArrowheads="1"/>
          </p:cNvSpPr>
          <p:nvPr/>
        </p:nvSpPr>
        <p:spPr bwMode="auto">
          <a:xfrm>
            <a:off x="9331177" y="3786137"/>
            <a:ext cx="4413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latin typeface="Times New Roman" panose="02020603050405020304" pitchFamily="18" charset="0"/>
                <a:ea typeface="楷体_GB2312" pitchFamily="49" charset="-122"/>
              </a:rPr>
              <a:t>O</a:t>
            </a:r>
            <a:endParaRPr lang="en-US" altLang="zh-CN" sz="2800" b="1" i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" name="Rectangle 84"/>
          <p:cNvSpPr>
            <a:spLocks noChangeArrowheads="1"/>
          </p:cNvSpPr>
          <p:nvPr/>
        </p:nvSpPr>
        <p:spPr bwMode="auto">
          <a:xfrm>
            <a:off x="11418740" y="3805187"/>
            <a:ext cx="4206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endParaRPr lang="en-US" altLang="zh-CN" sz="2800" b="1" i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8" name="Rectangle 85"/>
          <p:cNvSpPr>
            <a:spLocks noChangeArrowheads="1"/>
          </p:cNvSpPr>
          <p:nvPr/>
        </p:nvSpPr>
        <p:spPr bwMode="auto">
          <a:xfrm>
            <a:off x="8539014" y="2482800"/>
            <a:ext cx="4238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latin typeface="Times New Roman" panose="02020603050405020304" pitchFamily="18" charset="0"/>
                <a:ea typeface="楷体_GB2312" pitchFamily="49" charset="-122"/>
              </a:rPr>
              <a:t>E</a:t>
            </a:r>
            <a:endParaRPr lang="en-US" altLang="zh-CN" sz="2800" b="1" i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9" name="Text Box 86"/>
          <p:cNvSpPr txBox="1">
            <a:spLocks noChangeArrowheads="1"/>
          </p:cNvSpPr>
          <p:nvPr/>
        </p:nvSpPr>
        <p:spPr bwMode="auto">
          <a:xfrm>
            <a:off x="9391501" y="1931937"/>
            <a:ext cx="4206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endParaRPr lang="en-US" altLang="zh-CN" sz="2800" b="1" i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0" name="Oval 87"/>
          <p:cNvSpPr>
            <a:spLocks noChangeArrowheads="1"/>
          </p:cNvSpPr>
          <p:nvPr/>
        </p:nvSpPr>
        <p:spPr bwMode="auto">
          <a:xfrm>
            <a:off x="9558190" y="3800425"/>
            <a:ext cx="71437" cy="730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1" name="TextBox 26"/>
          <p:cNvSpPr txBox="1"/>
          <p:nvPr/>
        </p:nvSpPr>
        <p:spPr>
          <a:xfrm>
            <a:off x="219223" y="2191493"/>
            <a:ext cx="7104236" cy="1667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rgbClr val="0123EF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noProof="1"/>
              <a:t>分析：根据切线的判定定理，要证明</a:t>
            </a:r>
            <a:r>
              <a:rPr lang="en-US" altLang="zh-CN" noProof="1"/>
              <a:t>AC</a:t>
            </a:r>
            <a:r>
              <a:rPr lang="zh-CN" altLang="en-US" noProof="1"/>
              <a:t>是⊙</a:t>
            </a:r>
            <a:r>
              <a:rPr lang="en-US" altLang="zh-CN" noProof="1"/>
              <a:t>O</a:t>
            </a:r>
            <a:r>
              <a:rPr lang="zh-CN" altLang="en-US" noProof="1"/>
              <a:t>的切线，只要证明由点</a:t>
            </a:r>
            <a:r>
              <a:rPr lang="en-US" altLang="zh-CN" noProof="1"/>
              <a:t>O</a:t>
            </a:r>
            <a:r>
              <a:rPr lang="zh-CN" altLang="en-US" noProof="1"/>
              <a:t>向</a:t>
            </a:r>
            <a:r>
              <a:rPr lang="en-US" altLang="zh-CN" noProof="1"/>
              <a:t>AC</a:t>
            </a:r>
            <a:r>
              <a:rPr lang="zh-CN" altLang="en-US" noProof="1"/>
              <a:t>所作的垂线段</a:t>
            </a:r>
            <a:r>
              <a:rPr lang="en-US" altLang="zh-CN" noProof="1"/>
              <a:t>OF</a:t>
            </a:r>
            <a:r>
              <a:rPr lang="zh-CN" altLang="en-US" noProof="1"/>
              <a:t>是⊙</a:t>
            </a:r>
            <a:r>
              <a:rPr lang="en-US" altLang="zh-CN" noProof="1"/>
              <a:t>O</a:t>
            </a:r>
            <a:r>
              <a:rPr lang="zh-CN" altLang="en-US" noProof="1"/>
              <a:t>的半径就可以了，而</a:t>
            </a:r>
            <a:r>
              <a:rPr lang="en-US" altLang="zh-CN" noProof="1"/>
              <a:t>OE</a:t>
            </a:r>
            <a:r>
              <a:rPr lang="zh-CN" altLang="en-US" noProof="1"/>
              <a:t>是⊙</a:t>
            </a:r>
            <a:r>
              <a:rPr lang="en-US" altLang="zh-CN" noProof="1"/>
              <a:t>O</a:t>
            </a:r>
            <a:r>
              <a:rPr lang="zh-CN" altLang="en-US" noProof="1"/>
              <a:t>的半径，因此只需要证明</a:t>
            </a:r>
            <a:r>
              <a:rPr lang="en-US" altLang="zh-CN" noProof="1"/>
              <a:t>OF=OE.</a:t>
            </a:r>
            <a:endParaRPr lang="zh-CN" altLang="en-US" noProof="1"/>
          </a:p>
        </p:txBody>
      </p:sp>
      <p:sp>
        <p:nvSpPr>
          <p:cNvPr id="12" name="Oval 30"/>
          <p:cNvSpPr>
            <a:spLocks noChangeArrowheads="1"/>
          </p:cNvSpPr>
          <p:nvPr/>
        </p:nvSpPr>
        <p:spPr bwMode="auto">
          <a:xfrm>
            <a:off x="8829527" y="2913012"/>
            <a:ext cx="93663" cy="93662"/>
          </a:xfrm>
          <a:prstGeom prst="ellipse">
            <a:avLst/>
          </a:prstGeom>
          <a:solidFill>
            <a:schemeClr val="tx1"/>
          </a:solidFill>
          <a:ln w="0">
            <a:solidFill>
              <a:srgbClr val="000000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cxnSp>
        <p:nvCxnSpPr>
          <p:cNvPr id="13" name="直接连接符 32"/>
          <p:cNvCxnSpPr>
            <a:cxnSpLocks noChangeShapeType="1"/>
          </p:cNvCxnSpPr>
          <p:nvPr/>
        </p:nvCxnSpPr>
        <p:spPr bwMode="auto">
          <a:xfrm>
            <a:off x="8908902" y="2992388"/>
            <a:ext cx="669925" cy="858837"/>
          </a:xfrm>
          <a:prstGeom prst="line">
            <a:avLst/>
          </a:prstGeom>
          <a:noFill/>
          <a:ln w="25400">
            <a:solidFill>
              <a:srgbClr val="FF0000"/>
            </a:solidFill>
            <a:prstDash val="sys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4" name="组合 27"/>
          <p:cNvGrpSpPr/>
          <p:nvPr/>
        </p:nvGrpSpPr>
        <p:grpSpPr>
          <a:xfrm>
            <a:off x="9578827" y="2482800"/>
            <a:ext cx="1058863" cy="1395413"/>
            <a:chOff x="6753225" y="2708275"/>
            <a:chExt cx="1058863" cy="1395413"/>
          </a:xfrm>
        </p:grpSpPr>
        <p:sp>
          <p:nvSpPr>
            <p:cNvPr id="18" name="Line 78"/>
            <p:cNvSpPr>
              <a:spLocks noChangeShapeType="1"/>
            </p:cNvSpPr>
            <p:nvPr/>
          </p:nvSpPr>
          <p:spPr bwMode="auto">
            <a:xfrm flipH="1">
              <a:off x="6753225" y="3141663"/>
              <a:ext cx="698500" cy="962025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prstDash val="sysDot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Text Box 80"/>
            <p:cNvSpPr txBox="1">
              <a:spLocks noChangeArrowheads="1"/>
            </p:cNvSpPr>
            <p:nvPr/>
          </p:nvSpPr>
          <p:spPr bwMode="auto">
            <a:xfrm>
              <a:off x="7391400" y="2708275"/>
              <a:ext cx="420688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 i="1">
                  <a:latin typeface="Times New Roman" panose="02020603050405020304" pitchFamily="18" charset="0"/>
                  <a:ea typeface="楷体_GB2312" pitchFamily="49" charset="-122"/>
                </a:rPr>
                <a:t>F</a:t>
              </a:r>
              <a:endParaRPr lang="en-US" altLang="zh-CN" sz="2800" b="1" i="1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sp>
        <p:nvSpPr>
          <p:cNvPr id="19" name="Line 76"/>
          <p:cNvSpPr>
            <a:spLocks noChangeShapeType="1"/>
          </p:cNvSpPr>
          <p:nvPr/>
        </p:nvSpPr>
        <p:spPr bwMode="auto">
          <a:xfrm flipH="1">
            <a:off x="9612164" y="2411362"/>
            <a:ext cx="0" cy="1471612"/>
          </a:xfrm>
          <a:prstGeom prst="line">
            <a:avLst/>
          </a:prstGeom>
          <a:noFill/>
          <a:ln w="38100">
            <a:solidFill>
              <a:srgbClr val="FF0000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2"/>
          <p:cNvSpPr txBox="1">
            <a:spLocks noChangeArrowheads="1"/>
          </p:cNvSpPr>
          <p:nvPr/>
        </p:nvSpPr>
        <p:spPr bwMode="auto">
          <a:xfrm>
            <a:off x="479376" y="1124744"/>
            <a:ext cx="61118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证明：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连接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OE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，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OA,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过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OF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⊥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AC.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" name="Text Box 53"/>
          <p:cNvSpPr txBox="1">
            <a:spLocks noChangeArrowheads="1"/>
          </p:cNvSpPr>
          <p:nvPr/>
        </p:nvSpPr>
        <p:spPr bwMode="auto">
          <a:xfrm>
            <a:off x="1008013" y="1629569"/>
            <a:ext cx="63023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∵⊙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AB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相切于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E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，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 ∴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OE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⊥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AB.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" name="Text Box 54"/>
          <p:cNvSpPr txBox="1">
            <a:spLocks noChangeArrowheads="1"/>
          </p:cNvSpPr>
          <p:nvPr/>
        </p:nvSpPr>
        <p:spPr bwMode="auto">
          <a:xfrm>
            <a:off x="950863" y="2061368"/>
            <a:ext cx="7553325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5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又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∵△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ABC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，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AB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＝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AC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，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BC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中点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．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" name="Text Box 55"/>
          <p:cNvSpPr txBox="1">
            <a:spLocks noChangeArrowheads="1"/>
          </p:cNvSpPr>
          <p:nvPr/>
        </p:nvSpPr>
        <p:spPr bwMode="auto">
          <a:xfrm>
            <a:off x="1081037" y="2821780"/>
            <a:ext cx="32575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∴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AO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平分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BAC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，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" name="Line 76"/>
          <p:cNvSpPr>
            <a:spLocks noChangeShapeType="1"/>
          </p:cNvSpPr>
          <p:nvPr/>
        </p:nvSpPr>
        <p:spPr bwMode="auto">
          <a:xfrm flipH="1">
            <a:off x="9635322" y="1840705"/>
            <a:ext cx="0" cy="1471612"/>
          </a:xfrm>
          <a:prstGeom prst="line">
            <a:avLst/>
          </a:prstGeom>
          <a:noFill/>
          <a:ln w="38100">
            <a:solidFill>
              <a:srgbClr val="FF0000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Line 77"/>
          <p:cNvSpPr>
            <a:spLocks noChangeShapeType="1"/>
          </p:cNvSpPr>
          <p:nvPr/>
        </p:nvSpPr>
        <p:spPr bwMode="auto">
          <a:xfrm>
            <a:off x="8981272" y="2389981"/>
            <a:ext cx="641350" cy="979487"/>
          </a:xfrm>
          <a:prstGeom prst="line">
            <a:avLst/>
          </a:prstGeom>
          <a:noFill/>
          <a:ln w="38100">
            <a:solidFill>
              <a:srgbClr val="FF0000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Line 78"/>
          <p:cNvSpPr>
            <a:spLocks noChangeShapeType="1"/>
          </p:cNvSpPr>
          <p:nvPr/>
        </p:nvSpPr>
        <p:spPr bwMode="auto">
          <a:xfrm flipH="1">
            <a:off x="9604993" y="2321717"/>
            <a:ext cx="750887" cy="1000125"/>
          </a:xfrm>
          <a:prstGeom prst="line">
            <a:avLst/>
          </a:prstGeom>
          <a:noFill/>
          <a:ln w="38100">
            <a:solidFill>
              <a:srgbClr val="FF0000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AutoShape 74"/>
          <p:cNvSpPr>
            <a:spLocks noChangeArrowheads="1"/>
          </p:cNvSpPr>
          <p:nvPr/>
        </p:nvSpPr>
        <p:spPr bwMode="auto">
          <a:xfrm>
            <a:off x="7750959" y="1805781"/>
            <a:ext cx="3811588" cy="1538287"/>
          </a:xfrm>
          <a:prstGeom prst="triangle">
            <a:avLst>
              <a:gd name="adj" fmla="val 50000"/>
            </a:avLst>
          </a:prstGeom>
          <a:noFill/>
          <a:ln w="38100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/>
          </a:p>
        </p:txBody>
      </p:sp>
      <p:sp>
        <p:nvSpPr>
          <p:cNvPr id="12" name="Oval 75"/>
          <p:cNvSpPr>
            <a:spLocks noChangeArrowheads="1"/>
          </p:cNvSpPr>
          <p:nvPr/>
        </p:nvSpPr>
        <p:spPr bwMode="auto">
          <a:xfrm>
            <a:off x="8554235" y="2135981"/>
            <a:ext cx="2206625" cy="2251075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/>
          </a:p>
        </p:txBody>
      </p:sp>
      <p:sp>
        <p:nvSpPr>
          <p:cNvPr id="13" name="Text Box 80"/>
          <p:cNvSpPr txBox="1">
            <a:spLocks noChangeArrowheads="1"/>
          </p:cNvSpPr>
          <p:nvPr/>
        </p:nvSpPr>
        <p:spPr bwMode="auto">
          <a:xfrm>
            <a:off x="10265560" y="1947068"/>
            <a:ext cx="390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endParaRPr lang="en-US" altLang="zh-CN" sz="2400" b="1" i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4" name="Rectangle 81"/>
          <p:cNvSpPr>
            <a:spLocks noChangeArrowheads="1"/>
          </p:cNvSpPr>
          <p:nvPr/>
        </p:nvSpPr>
        <p:spPr bwMode="auto">
          <a:xfrm>
            <a:off x="7385834" y="3209130"/>
            <a:ext cx="3889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endParaRPr lang="en-US" altLang="zh-CN" sz="2400" b="1" i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5" name="Rectangle 82"/>
          <p:cNvSpPr>
            <a:spLocks noChangeArrowheads="1"/>
          </p:cNvSpPr>
          <p:nvPr/>
        </p:nvSpPr>
        <p:spPr bwMode="auto">
          <a:xfrm>
            <a:off x="9401959" y="3280568"/>
            <a:ext cx="4079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  <a:ea typeface="楷体_GB2312" pitchFamily="49" charset="-122"/>
              </a:rPr>
              <a:t>O</a:t>
            </a:r>
            <a:endParaRPr lang="en-US" altLang="zh-CN" sz="2400" b="1" i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6" name="Rectangle 83"/>
          <p:cNvSpPr>
            <a:spLocks noChangeArrowheads="1"/>
          </p:cNvSpPr>
          <p:nvPr/>
        </p:nvSpPr>
        <p:spPr bwMode="auto">
          <a:xfrm>
            <a:off x="11489523" y="3209130"/>
            <a:ext cx="3905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endParaRPr lang="en-US" altLang="zh-CN" sz="2400" b="1" i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7" name="Rectangle 84"/>
          <p:cNvSpPr>
            <a:spLocks noChangeArrowheads="1"/>
          </p:cNvSpPr>
          <p:nvPr/>
        </p:nvSpPr>
        <p:spPr bwMode="auto">
          <a:xfrm>
            <a:off x="8609798" y="1886743"/>
            <a:ext cx="390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  <a:ea typeface="楷体_GB2312" pitchFamily="49" charset="-122"/>
              </a:rPr>
              <a:t>E</a:t>
            </a:r>
            <a:endParaRPr lang="en-US" altLang="zh-CN" sz="2400" b="1" i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8" name="Text Box 85"/>
          <p:cNvSpPr txBox="1">
            <a:spLocks noChangeArrowheads="1"/>
          </p:cNvSpPr>
          <p:nvPr/>
        </p:nvSpPr>
        <p:spPr bwMode="auto">
          <a:xfrm>
            <a:off x="9462285" y="1335880"/>
            <a:ext cx="3905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endParaRPr lang="en-US" altLang="zh-CN" sz="2400" b="1" i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9" name="Text Box 1031"/>
          <p:cNvSpPr txBox="1">
            <a:spLocks noChangeArrowheads="1"/>
          </p:cNvSpPr>
          <p:nvPr/>
        </p:nvSpPr>
        <p:spPr bwMode="auto">
          <a:xfrm>
            <a:off x="1008013" y="4001294"/>
            <a:ext cx="20161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∴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OE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＝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OF.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0" name="Text Box 1032"/>
          <p:cNvSpPr txBox="1">
            <a:spLocks noChangeArrowheads="1"/>
          </p:cNvSpPr>
          <p:nvPr/>
        </p:nvSpPr>
        <p:spPr bwMode="auto">
          <a:xfrm>
            <a:off x="1008012" y="4536281"/>
            <a:ext cx="3665538" cy="1304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∵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OE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⊙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半径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，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OF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＝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OE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，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OF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⊥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AC.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1" name="Text Box 1033"/>
          <p:cNvSpPr txBox="1">
            <a:spLocks noChangeArrowheads="1"/>
          </p:cNvSpPr>
          <p:nvPr/>
        </p:nvSpPr>
        <p:spPr bwMode="auto">
          <a:xfrm>
            <a:off x="1008012" y="6052343"/>
            <a:ext cx="361829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∴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AC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⊙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的切线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．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2" name="Text Box 1030"/>
          <p:cNvSpPr txBox="1">
            <a:spLocks noChangeArrowheads="1"/>
          </p:cNvSpPr>
          <p:nvPr/>
        </p:nvSpPr>
        <p:spPr bwMode="auto">
          <a:xfrm>
            <a:off x="1008013" y="3386930"/>
            <a:ext cx="38147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又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OE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⊥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AB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，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OF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⊥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AC.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19" grpId="0"/>
      <p:bldP spid="20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07516" y="1636714"/>
            <a:ext cx="6040438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30000"/>
              </a:lnSpc>
            </a:pP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(1)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有交点，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连半径,证垂直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;</a:t>
            </a:r>
            <a:endParaRPr lang="zh-CN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130000"/>
              </a:lnSpc>
            </a:pP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(2)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无交点，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作垂直,证半径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/>
          </a:p>
        </p:txBody>
      </p:sp>
      <p:sp>
        <p:nvSpPr>
          <p:cNvPr id="3" name="矩形 21"/>
          <p:cNvSpPr>
            <a:spLocks noChangeArrowheads="1"/>
          </p:cNvSpPr>
          <p:nvPr/>
        </p:nvSpPr>
        <p:spPr bwMode="auto">
          <a:xfrm>
            <a:off x="422121" y="1125539"/>
            <a:ext cx="3989388" cy="4318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证切线时辅助线的添加方法</a:t>
            </a:r>
            <a:endParaRPr lang="zh-CN" altLang="en-US" sz="24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55"/>
          <p:cNvGrpSpPr/>
          <p:nvPr/>
        </p:nvGrpSpPr>
        <p:grpSpPr>
          <a:xfrm>
            <a:off x="6288549" y="1409699"/>
            <a:ext cx="5505474" cy="2584448"/>
            <a:chOff x="477713" y="3212976"/>
            <a:chExt cx="6038503" cy="2952307"/>
          </a:xfrm>
        </p:grpSpPr>
        <p:pic>
          <p:nvPicPr>
            <p:cNvPr id="5" name="Picture 47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77713" y="3212976"/>
              <a:ext cx="6038503" cy="2182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53"/>
            <p:cNvSpPr txBox="1">
              <a:spLocks noChangeArrowheads="1"/>
            </p:cNvSpPr>
            <p:nvPr/>
          </p:nvSpPr>
          <p:spPr bwMode="auto">
            <a:xfrm>
              <a:off x="1404632" y="5445224"/>
              <a:ext cx="967914" cy="720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例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1</a:t>
              </a:r>
              <a:endPara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7" name="TextBox 54"/>
            <p:cNvSpPr txBox="1">
              <a:spLocks noChangeArrowheads="1"/>
            </p:cNvSpPr>
            <p:nvPr/>
          </p:nvSpPr>
          <p:spPr bwMode="auto">
            <a:xfrm>
              <a:off x="4556108" y="5432379"/>
              <a:ext cx="967914" cy="720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例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endPara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8" name="矩形 21"/>
          <p:cNvSpPr>
            <a:spLocks noChangeArrowheads="1"/>
          </p:cNvSpPr>
          <p:nvPr/>
        </p:nvSpPr>
        <p:spPr bwMode="auto">
          <a:xfrm>
            <a:off x="412279" y="2932114"/>
            <a:ext cx="4279900" cy="4318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有切线时常用辅助线添加方法</a:t>
            </a:r>
            <a:endParaRPr lang="zh-CN" altLang="en-US" sz="24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405929" y="3452814"/>
            <a:ext cx="47879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见切点，连半径，得垂直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矩形 21"/>
          <p:cNvSpPr>
            <a:spLocks noChangeArrowheads="1"/>
          </p:cNvSpPr>
          <p:nvPr/>
        </p:nvSpPr>
        <p:spPr bwMode="auto">
          <a:xfrm>
            <a:off x="412279" y="4278314"/>
            <a:ext cx="3009900" cy="4318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切线的其他重要结论</a:t>
            </a:r>
            <a:endParaRPr lang="zh-CN" altLang="en-US" sz="24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301154" y="4800601"/>
            <a:ext cx="77390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50000"/>
              </a:lnSpc>
              <a:spcBef>
                <a:spcPct val="20000"/>
              </a:spcBef>
            </a:pP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经过圆心且垂直于切线的直线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必经过切点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;</a:t>
            </a:r>
            <a:endParaRPr lang="zh-CN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TextBox 64"/>
          <p:cNvSpPr txBox="1">
            <a:spLocks noChangeArrowheads="1"/>
          </p:cNvSpPr>
          <p:nvPr/>
        </p:nvSpPr>
        <p:spPr bwMode="auto">
          <a:xfrm>
            <a:off x="301155" y="5621339"/>
            <a:ext cx="724749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</a:rPr>
              <a:t>(2)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经过切点且垂直于切线的直线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必经过圆心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归纳总结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uiExpand="1" build="allAtOnce"/>
      <p:bldP spid="8" grpId="0"/>
      <p:bldP spid="9" grpId="1" build="allAtOnce"/>
      <p:bldP spid="10" grpId="0"/>
      <p:bldP spid="11" grpId="1" build="allAtOnce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/>
          <p:nvPr/>
        </p:nvGrpSpPr>
        <p:grpSpPr>
          <a:xfrm>
            <a:off x="322736" y="853477"/>
            <a:ext cx="11749767" cy="2330450"/>
            <a:chOff x="789" y="1114"/>
            <a:chExt cx="16657" cy="3671"/>
          </a:xfrm>
        </p:grpSpPr>
        <p:sp>
          <p:nvSpPr>
            <p:cNvPr id="3" name="文本框 99"/>
            <p:cNvSpPr txBox="1">
              <a:spLocks noChangeArrowheads="1"/>
            </p:cNvSpPr>
            <p:nvPr/>
          </p:nvSpPr>
          <p:spPr bwMode="auto">
            <a:xfrm>
              <a:off x="789" y="1114"/>
              <a:ext cx="16657" cy="36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例</a:t>
              </a:r>
              <a:r>
                <a:rPr lang="en-US" altLang="zh-CN" sz="2800" b="1" smtClean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4</a:t>
              </a:r>
              <a:r>
                <a:rPr lang="zh-CN" altLang="en-US" sz="2800" b="1" smtClean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：</a:t>
              </a:r>
              <a:r>
                <a:rPr lang="zh-CN" altLang="en-US" sz="2800" smtClean="0">
                  <a:latin typeface="Times New Roman" panose="02020603050405020304" pitchFamily="18" charset="0"/>
                  <a:ea typeface="黑体" panose="02010609060101010101" pitchFamily="49" charset="-122"/>
                </a:rPr>
                <a:t>如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图，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PA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为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⊙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的切线，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为切点．直线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PO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与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⊙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交于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、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两点，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∠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P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＝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30°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，连接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AO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、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、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AC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endParaRPr lang="en-US" altLang="zh-CN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>
                <a:lnSpc>
                  <a:spcPct val="13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(1)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求证：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△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ACB</a:t>
              </a: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≌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△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APO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；</a:t>
              </a:r>
              <a:endParaRPr lang="zh-CN" altLang="en-US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>
                <a:lnSpc>
                  <a:spcPct val="13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(2)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若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AP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＝     ，求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⊙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的半径．</a:t>
              </a:r>
              <a:endParaRPr lang="zh-CN" altLang="en-US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4" name="对象 1">
              <a:hlinkClick r:id="" action="ppaction://ole?verb=1"/>
            </p:cNvPr>
            <p:cNvGraphicFramePr>
              <a:graphicFrameLocks noChangeAspect="1"/>
            </p:cNvGraphicFramePr>
            <p:nvPr/>
          </p:nvGraphicFramePr>
          <p:xfrm>
            <a:off x="2984" y="3836"/>
            <a:ext cx="813" cy="8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1" name="Equation" r:id="rId1" imgW="228600" imgH="228600" progId="Equation.DSMT4">
                    <p:embed/>
                  </p:oleObj>
                </mc:Choice>
                <mc:Fallback>
                  <p:oleObj name="Equation" r:id="rId1" imgW="228600" imgH="2286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984" y="3836"/>
                          <a:ext cx="813" cy="8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04277" y="3097590"/>
            <a:ext cx="7603172" cy="1418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解析：</a:t>
            </a:r>
            <a:r>
              <a:rPr lang="en-US" altLang="zh-CN" sz="2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根据已知条件我们易得∠</a:t>
            </a:r>
            <a:r>
              <a:rPr lang="zh-CN" altLang="en-US" sz="20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CAB</a:t>
            </a:r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zh-CN" altLang="en-US" sz="20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PAO</a:t>
            </a:r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=90°，由∠</a:t>
            </a:r>
            <a:r>
              <a:rPr lang="zh-CN" altLang="en-US" sz="20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=30°可得出∠</a:t>
            </a:r>
            <a:r>
              <a:rPr lang="zh-CN" altLang="en-US" sz="20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AOP</a:t>
            </a:r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=60°，则∠</a:t>
            </a:r>
            <a:r>
              <a:rPr lang="zh-CN" altLang="en-US" sz="20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=30°=∠</a:t>
            </a:r>
            <a:r>
              <a:rPr lang="zh-CN" altLang="en-US" sz="20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，即</a:t>
            </a:r>
            <a:r>
              <a:rPr lang="zh-CN" altLang="en-US" sz="20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endParaRPr lang="zh-CN" altLang="en-US" sz="200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AP</a:t>
            </a:r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；这样就凑齐了角边角，可证得</a:t>
            </a:r>
            <a:r>
              <a:rPr lang="en-US" altLang="zh-CN" sz="2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0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ACB</a:t>
            </a:r>
            <a:r>
              <a:rPr lang="en-US" altLang="zh-CN" sz="20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≌</a:t>
            </a:r>
            <a:r>
              <a:rPr lang="en-US" altLang="zh-CN" sz="2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0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APO</a:t>
            </a:r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endParaRPr lang="zh-CN" altLang="en-US" sz="200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404276" y="4470790"/>
            <a:ext cx="7707947" cy="9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(2)</a:t>
            </a:r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由已知条件可得△</a:t>
            </a:r>
            <a:r>
              <a:rPr lang="en-US" altLang="zh-CN" sz="2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AOP</a:t>
            </a:r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为直角三角形，因此可以通过解直角三角形求出半径</a:t>
            </a:r>
            <a:r>
              <a:rPr lang="en-US" altLang="zh-CN" sz="2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OA</a:t>
            </a:r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的长</a:t>
            </a:r>
            <a:r>
              <a:rPr lang="en-US" altLang="zh-CN" sz="20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00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8112224" y="1930626"/>
            <a:ext cx="3552825" cy="2136775"/>
            <a:chOff x="8112224" y="1930626"/>
            <a:chExt cx="3552825" cy="2136775"/>
          </a:xfrm>
        </p:grpSpPr>
        <p:grpSp>
          <p:nvGrpSpPr>
            <p:cNvPr id="6" name="组合 19"/>
            <p:cNvGrpSpPr/>
            <p:nvPr/>
          </p:nvGrpSpPr>
          <p:grpSpPr>
            <a:xfrm>
              <a:off x="8112224" y="1930626"/>
              <a:ext cx="3552825" cy="2136775"/>
              <a:chOff x="7372" y="4229"/>
              <a:chExt cx="5595" cy="3367"/>
            </a:xfrm>
          </p:grpSpPr>
          <p:grpSp>
            <p:nvGrpSpPr>
              <p:cNvPr id="7" name="组合 16"/>
              <p:cNvGrpSpPr/>
              <p:nvPr/>
            </p:nvGrpSpPr>
            <p:grpSpPr>
              <a:xfrm>
                <a:off x="7372" y="4229"/>
                <a:ext cx="5595" cy="3367"/>
                <a:chOff x="2985" y="4907"/>
                <a:chExt cx="5595" cy="3367"/>
              </a:xfrm>
            </p:grpSpPr>
            <p:grpSp>
              <p:nvGrpSpPr>
                <p:cNvPr id="9" name="组合 8"/>
                <p:cNvGrpSpPr/>
                <p:nvPr/>
              </p:nvGrpSpPr>
              <p:grpSpPr>
                <a:xfrm>
                  <a:off x="3561" y="5370"/>
                  <a:ext cx="4433" cy="2904"/>
                  <a:chOff x="3561" y="5370"/>
                  <a:chExt cx="4433" cy="2904"/>
                </a:xfrm>
              </p:grpSpPr>
              <p:sp>
                <p:nvSpPr>
                  <p:cNvPr id="17" name="椭圆 3"/>
                  <p:cNvSpPr>
                    <a:spLocks noChangeArrowheads="1"/>
                  </p:cNvSpPr>
                  <p:nvPr/>
                </p:nvSpPr>
                <p:spPr bwMode="auto">
                  <a:xfrm>
                    <a:off x="3561" y="5370"/>
                    <a:ext cx="2967" cy="290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cxnSp>
                <p:nvCxnSpPr>
                  <p:cNvPr id="18" name="直接连接符 4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3594" y="6822"/>
                    <a:ext cx="4400" cy="5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sp>
                <p:nvSpPr>
                  <p:cNvPr id="19" name="椭圆 6"/>
                  <p:cNvSpPr>
                    <a:spLocks noChangeArrowheads="1"/>
                  </p:cNvSpPr>
                  <p:nvPr/>
                </p:nvSpPr>
                <p:spPr bwMode="auto">
                  <a:xfrm flipH="1" flipV="1">
                    <a:off x="4965" y="6774"/>
                    <a:ext cx="120" cy="120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sp>
                <p:nvSpPr>
                  <p:cNvPr id="20" name="文本框 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707" y="6843"/>
                    <a:ext cx="642" cy="727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r>
                      <a:rPr lang="en-US" altLang="zh-CN" sz="2400" i="1">
                        <a:latin typeface="Times New Roman" panose="02020603050405020304" pitchFamily="18" charset="0"/>
                        <a:ea typeface="黑体" panose="02010609060101010101" pitchFamily="49" charset="-122"/>
                      </a:rPr>
                      <a:t>O</a:t>
                    </a:r>
                    <a:endParaRPr lang="zh-CN" altLang="en-US" sz="2400">
                      <a:latin typeface="Times New Roman" panose="02020603050405020304" pitchFamily="18" charset="0"/>
                      <a:ea typeface="黑体" panose="02010609060101010101" pitchFamily="49" charset="-122"/>
                    </a:endParaRPr>
                  </a:p>
                </p:txBody>
              </p:sp>
            </p:grpSp>
            <p:cxnSp>
              <p:nvCxnSpPr>
                <p:cNvPr id="10" name="直接连接符 9"/>
                <p:cNvCxnSpPr>
                  <a:cxnSpLocks noChangeShapeType="1"/>
                </p:cNvCxnSpPr>
                <p:nvPr/>
              </p:nvCxnSpPr>
              <p:spPr bwMode="auto">
                <a:xfrm flipV="1">
                  <a:off x="3594" y="5627"/>
                  <a:ext cx="2245" cy="1147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1" name="直接连接符 10"/>
                <p:cNvCxnSpPr>
                  <a:cxnSpLocks noChangeShapeType="1"/>
                </p:cNvCxnSpPr>
                <p:nvPr/>
              </p:nvCxnSpPr>
              <p:spPr bwMode="auto">
                <a:xfrm>
                  <a:off x="5826" y="5587"/>
                  <a:ext cx="2168" cy="1287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2" name="直接连接符 11"/>
                <p:cNvCxnSpPr>
                  <a:cxnSpLocks noChangeShapeType="1"/>
                  <a:stCxn id="20" idx="0"/>
                </p:cNvCxnSpPr>
                <p:nvPr/>
              </p:nvCxnSpPr>
              <p:spPr bwMode="auto">
                <a:xfrm flipV="1">
                  <a:off x="5028" y="5627"/>
                  <a:ext cx="811" cy="1216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3" name="文本框 12"/>
                <p:cNvSpPr txBox="1">
                  <a:spLocks noChangeArrowheads="1"/>
                </p:cNvSpPr>
                <p:nvPr/>
              </p:nvSpPr>
              <p:spPr bwMode="auto">
                <a:xfrm>
                  <a:off x="5826" y="4907"/>
                  <a:ext cx="586" cy="7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i="1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A</a:t>
                  </a:r>
                  <a:endParaRPr lang="zh-CN" altLang="en-US" sz="240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4" name="文本框 13"/>
                <p:cNvSpPr txBox="1">
                  <a:spLocks noChangeArrowheads="1"/>
                </p:cNvSpPr>
                <p:nvPr/>
              </p:nvSpPr>
              <p:spPr bwMode="auto">
                <a:xfrm>
                  <a:off x="6468" y="6784"/>
                  <a:ext cx="586" cy="7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i="1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B</a:t>
                  </a:r>
                  <a:endParaRPr lang="zh-CN" altLang="en-US" sz="240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5" name="文本框 14"/>
                <p:cNvSpPr txBox="1">
                  <a:spLocks noChangeArrowheads="1"/>
                </p:cNvSpPr>
                <p:nvPr/>
              </p:nvSpPr>
              <p:spPr bwMode="auto">
                <a:xfrm>
                  <a:off x="7994" y="6636"/>
                  <a:ext cx="586" cy="7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i="1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P</a:t>
                  </a:r>
                  <a:endParaRPr lang="zh-CN" altLang="en-US" sz="240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6" name="文本框 15"/>
                <p:cNvSpPr txBox="1">
                  <a:spLocks noChangeArrowheads="1"/>
                </p:cNvSpPr>
                <p:nvPr/>
              </p:nvSpPr>
              <p:spPr bwMode="auto">
                <a:xfrm>
                  <a:off x="2985" y="6410"/>
                  <a:ext cx="614" cy="7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i="1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C</a:t>
                  </a:r>
                  <a:endParaRPr lang="zh-CN" altLang="en-US" sz="240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</p:grpSp>
          <p:cxnSp>
            <p:nvCxnSpPr>
              <p:cNvPr id="8" name="直接连接符 18"/>
              <p:cNvCxnSpPr>
                <a:cxnSpLocks noChangeShapeType="1"/>
                <a:stCxn id="20" idx="0"/>
              </p:cNvCxnSpPr>
              <p:nvPr/>
            </p:nvCxnSpPr>
            <p:spPr bwMode="auto">
              <a:xfrm flipV="1">
                <a:off x="9415" y="4909"/>
                <a:ext cx="811" cy="125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23" name="直接连接符 18"/>
            <p:cNvCxnSpPr>
              <a:cxnSpLocks noChangeShapeType="1"/>
              <a:stCxn id="17" idx="6"/>
            </p:cNvCxnSpPr>
            <p:nvPr/>
          </p:nvCxnSpPr>
          <p:spPr bwMode="auto">
            <a:xfrm flipH="1" flipV="1">
              <a:off x="9914989" y="2370421"/>
              <a:ext cx="447040" cy="77550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99"/>
          <p:cNvSpPr txBox="1">
            <a:spLocks noChangeArrowheads="1"/>
          </p:cNvSpPr>
          <p:nvPr/>
        </p:nvSpPr>
        <p:spPr bwMode="auto">
          <a:xfrm>
            <a:off x="349998" y="837636"/>
            <a:ext cx="4832350" cy="656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求证：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ACB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APO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1377317" y="4925055"/>
            <a:ext cx="7148512" cy="177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APO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OAP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∴△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ACB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APO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285526" y="1650256"/>
            <a:ext cx="650389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的切线，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为切点，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1455422" y="2647343"/>
            <a:ext cx="6143625" cy="177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∴△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为等边三角形．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60°.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1072809" y="4409620"/>
            <a:ext cx="633859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的直径，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90°.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" name="文本框 21"/>
          <p:cNvSpPr txBox="1">
            <a:spLocks noChangeArrowheads="1"/>
          </p:cNvSpPr>
          <p:nvPr/>
        </p:nvSpPr>
        <p:spPr bwMode="auto">
          <a:xfrm>
            <a:off x="1732668" y="2188313"/>
            <a:ext cx="276870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OAP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90°.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8112224" y="1930626"/>
            <a:ext cx="3552825" cy="2136775"/>
            <a:chOff x="8112224" y="1930626"/>
            <a:chExt cx="3552825" cy="2136775"/>
          </a:xfrm>
        </p:grpSpPr>
        <p:grpSp>
          <p:nvGrpSpPr>
            <p:cNvPr id="40" name="组合 19"/>
            <p:cNvGrpSpPr/>
            <p:nvPr/>
          </p:nvGrpSpPr>
          <p:grpSpPr>
            <a:xfrm>
              <a:off x="8112224" y="1930626"/>
              <a:ext cx="3552825" cy="2136775"/>
              <a:chOff x="7372" y="4229"/>
              <a:chExt cx="5595" cy="3367"/>
            </a:xfrm>
          </p:grpSpPr>
          <p:grpSp>
            <p:nvGrpSpPr>
              <p:cNvPr id="42" name="组合 16"/>
              <p:cNvGrpSpPr/>
              <p:nvPr/>
            </p:nvGrpSpPr>
            <p:grpSpPr>
              <a:xfrm>
                <a:off x="7372" y="4229"/>
                <a:ext cx="5595" cy="3367"/>
                <a:chOff x="2985" y="4907"/>
                <a:chExt cx="5595" cy="3367"/>
              </a:xfrm>
            </p:grpSpPr>
            <p:grpSp>
              <p:nvGrpSpPr>
                <p:cNvPr id="44" name="组合 43"/>
                <p:cNvGrpSpPr/>
                <p:nvPr/>
              </p:nvGrpSpPr>
              <p:grpSpPr>
                <a:xfrm>
                  <a:off x="3561" y="5370"/>
                  <a:ext cx="4433" cy="2904"/>
                  <a:chOff x="3561" y="5370"/>
                  <a:chExt cx="4433" cy="2904"/>
                </a:xfrm>
              </p:grpSpPr>
              <p:sp>
                <p:nvSpPr>
                  <p:cNvPr id="52" name="椭圆 3"/>
                  <p:cNvSpPr>
                    <a:spLocks noChangeArrowheads="1"/>
                  </p:cNvSpPr>
                  <p:nvPr/>
                </p:nvSpPr>
                <p:spPr bwMode="auto">
                  <a:xfrm>
                    <a:off x="3561" y="5370"/>
                    <a:ext cx="2967" cy="290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cxnSp>
                <p:nvCxnSpPr>
                  <p:cNvPr id="53" name="直接连接符 4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3594" y="6822"/>
                    <a:ext cx="4400" cy="5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sp>
                <p:nvSpPr>
                  <p:cNvPr id="54" name="椭圆 6"/>
                  <p:cNvSpPr>
                    <a:spLocks noChangeArrowheads="1"/>
                  </p:cNvSpPr>
                  <p:nvPr/>
                </p:nvSpPr>
                <p:spPr bwMode="auto">
                  <a:xfrm flipH="1" flipV="1">
                    <a:off x="4965" y="6774"/>
                    <a:ext cx="120" cy="120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sp>
                <p:nvSpPr>
                  <p:cNvPr id="55" name="文本框 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707" y="6843"/>
                    <a:ext cx="642" cy="727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r>
                      <a:rPr lang="en-US" altLang="zh-CN" sz="2400" i="1">
                        <a:latin typeface="Times New Roman" panose="02020603050405020304" pitchFamily="18" charset="0"/>
                        <a:ea typeface="黑体" panose="02010609060101010101" pitchFamily="49" charset="-122"/>
                      </a:rPr>
                      <a:t>O</a:t>
                    </a:r>
                    <a:endParaRPr lang="zh-CN" altLang="en-US" sz="2400">
                      <a:latin typeface="Times New Roman" panose="02020603050405020304" pitchFamily="18" charset="0"/>
                      <a:ea typeface="黑体" panose="02010609060101010101" pitchFamily="49" charset="-122"/>
                    </a:endParaRPr>
                  </a:p>
                </p:txBody>
              </p:sp>
            </p:grpSp>
            <p:cxnSp>
              <p:nvCxnSpPr>
                <p:cNvPr id="45" name="直接连接符 44"/>
                <p:cNvCxnSpPr>
                  <a:cxnSpLocks noChangeShapeType="1"/>
                </p:cNvCxnSpPr>
                <p:nvPr/>
              </p:nvCxnSpPr>
              <p:spPr bwMode="auto">
                <a:xfrm flipV="1">
                  <a:off x="3594" y="5627"/>
                  <a:ext cx="2245" cy="1147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6" name="直接连接符 45"/>
                <p:cNvCxnSpPr>
                  <a:cxnSpLocks noChangeShapeType="1"/>
                </p:cNvCxnSpPr>
                <p:nvPr/>
              </p:nvCxnSpPr>
              <p:spPr bwMode="auto">
                <a:xfrm>
                  <a:off x="5826" y="5587"/>
                  <a:ext cx="2168" cy="1287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7" name="直接连接符 46"/>
                <p:cNvCxnSpPr>
                  <a:cxnSpLocks noChangeShapeType="1"/>
                  <a:stCxn id="55" idx="0"/>
                </p:cNvCxnSpPr>
                <p:nvPr/>
              </p:nvCxnSpPr>
              <p:spPr bwMode="auto">
                <a:xfrm flipV="1">
                  <a:off x="5028" y="5627"/>
                  <a:ext cx="811" cy="1216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48" name="文本框 47"/>
                <p:cNvSpPr txBox="1">
                  <a:spLocks noChangeArrowheads="1"/>
                </p:cNvSpPr>
                <p:nvPr/>
              </p:nvSpPr>
              <p:spPr bwMode="auto">
                <a:xfrm>
                  <a:off x="5826" y="4907"/>
                  <a:ext cx="586" cy="7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i="1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A</a:t>
                  </a:r>
                  <a:endParaRPr lang="zh-CN" altLang="en-US" sz="240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49" name="文本框 48"/>
                <p:cNvSpPr txBox="1">
                  <a:spLocks noChangeArrowheads="1"/>
                </p:cNvSpPr>
                <p:nvPr/>
              </p:nvSpPr>
              <p:spPr bwMode="auto">
                <a:xfrm>
                  <a:off x="6468" y="6784"/>
                  <a:ext cx="586" cy="7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i="1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B</a:t>
                  </a:r>
                  <a:endParaRPr lang="zh-CN" altLang="en-US" sz="240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50" name="文本框 49"/>
                <p:cNvSpPr txBox="1">
                  <a:spLocks noChangeArrowheads="1"/>
                </p:cNvSpPr>
                <p:nvPr/>
              </p:nvSpPr>
              <p:spPr bwMode="auto">
                <a:xfrm>
                  <a:off x="7994" y="6636"/>
                  <a:ext cx="586" cy="7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i="1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P</a:t>
                  </a:r>
                  <a:endParaRPr lang="zh-CN" altLang="en-US" sz="240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51" name="文本框 50"/>
                <p:cNvSpPr txBox="1">
                  <a:spLocks noChangeArrowheads="1"/>
                </p:cNvSpPr>
                <p:nvPr/>
              </p:nvSpPr>
              <p:spPr bwMode="auto">
                <a:xfrm>
                  <a:off x="2985" y="6410"/>
                  <a:ext cx="614" cy="7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i="1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C</a:t>
                  </a:r>
                  <a:endParaRPr lang="zh-CN" altLang="en-US" sz="240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</p:grpSp>
          <p:cxnSp>
            <p:nvCxnSpPr>
              <p:cNvPr id="43" name="直接连接符 18"/>
              <p:cNvCxnSpPr>
                <a:cxnSpLocks noChangeShapeType="1"/>
                <a:stCxn id="55" idx="0"/>
              </p:cNvCxnSpPr>
              <p:nvPr/>
            </p:nvCxnSpPr>
            <p:spPr bwMode="auto">
              <a:xfrm flipV="1">
                <a:off x="9415" y="4909"/>
                <a:ext cx="811" cy="125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41" name="直接连接符 18"/>
            <p:cNvCxnSpPr>
              <a:cxnSpLocks noChangeShapeType="1"/>
              <a:stCxn id="52" idx="6"/>
            </p:cNvCxnSpPr>
            <p:nvPr/>
          </p:nvCxnSpPr>
          <p:spPr bwMode="auto">
            <a:xfrm flipH="1" flipV="1">
              <a:off x="9914989" y="2370421"/>
              <a:ext cx="447040" cy="77550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1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99"/>
          <p:cNvSpPr txBox="1">
            <a:spLocks noChangeArrowheads="1"/>
          </p:cNvSpPr>
          <p:nvPr/>
        </p:nvSpPr>
        <p:spPr bwMode="auto">
          <a:xfrm>
            <a:off x="479376" y="908720"/>
            <a:ext cx="5902325" cy="656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若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AP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＝     ，求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的半径．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18" name="对象 1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2112914" y="1018259"/>
          <a:ext cx="515937" cy="515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" r:id="rId1" imgW="228600" imgH="228600" progId="Equation.DSMT4">
                  <p:embed/>
                </p:oleObj>
              </mc:Choice>
              <mc:Fallback>
                <p:oleObj name="" r:id="rId1" imgW="2286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112914" y="1018259"/>
                        <a:ext cx="515937" cy="515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1085800" y="2594645"/>
            <a:ext cx="4705350" cy="1949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，即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⊙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的半径为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grpSp>
        <p:nvGrpSpPr>
          <p:cNvPr id="20" name="组合 7"/>
          <p:cNvGrpSpPr/>
          <p:nvPr/>
        </p:nvGrpSpPr>
        <p:grpSpPr>
          <a:xfrm>
            <a:off x="590501" y="1816770"/>
            <a:ext cx="8105775" cy="656590"/>
            <a:chOff x="831" y="6336"/>
            <a:chExt cx="10957" cy="1034"/>
          </a:xfrm>
        </p:grpSpPr>
        <p:sp>
          <p:nvSpPr>
            <p:cNvPr id="21" name="文本框 1"/>
            <p:cNvSpPr txBox="1">
              <a:spLocks noChangeArrowheads="1"/>
            </p:cNvSpPr>
            <p:nvPr/>
          </p:nvSpPr>
          <p:spPr bwMode="auto">
            <a:xfrm>
              <a:off x="831" y="6336"/>
              <a:ext cx="10957" cy="10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(2)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解：在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Rt△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AOP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中，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∠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P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＝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30°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，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AP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＝       ，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22" name="对象 3">
              <a:hlinkClick r:id="" action="ppaction://ole?verb=1"/>
            </p:cNvPr>
            <p:cNvGraphicFramePr>
              <a:graphicFrameLocks noChangeAspect="1"/>
            </p:cNvGraphicFramePr>
            <p:nvPr/>
          </p:nvGraphicFramePr>
          <p:xfrm>
            <a:off x="9536" y="6546"/>
            <a:ext cx="813" cy="8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3" name="" r:id="rId3" imgW="228600" imgH="228600" progId="Equation.DSMT4">
                    <p:embed/>
                  </p:oleObj>
                </mc:Choice>
                <mc:Fallback>
                  <p:oleObj name="" r:id="rId3" imgW="228600" imgH="2286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9536" y="6546"/>
                          <a:ext cx="813" cy="8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3" name="Text Box 30"/>
          <p:cNvSpPr txBox="1"/>
          <p:nvPr/>
        </p:nvSpPr>
        <p:spPr>
          <a:xfrm>
            <a:off x="231285" y="5197738"/>
            <a:ext cx="11729430" cy="111376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 cmpd="thickThin">
            <a:solidFill>
              <a:srgbClr val="EB2A03"/>
            </a:solidFill>
            <a:prstDash val="solid"/>
            <a:miter lim="800000"/>
          </a:ln>
        </p:spPr>
        <p:txBody>
          <a:bodyPr anchor="ctr"/>
          <a:lstStyle>
            <a:defPPr>
              <a:defRPr lang="zh-CN"/>
            </a:defPPr>
            <a:lvl1pPr>
              <a:lnSpc>
                <a:spcPct val="150000"/>
              </a:lnSpc>
              <a:defRPr sz="24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 noProof="1"/>
              <a:t>【</a:t>
            </a:r>
            <a:r>
              <a:rPr lang="zh-CN" altLang="en-US" noProof="1"/>
              <a:t>点睛</a:t>
            </a:r>
            <a:r>
              <a:rPr lang="en-US" altLang="zh-CN" noProof="1"/>
              <a:t>】</a:t>
            </a:r>
            <a:r>
              <a:rPr lang="zh-CN" altLang="en-US" b="0" noProof="1">
                <a:solidFill>
                  <a:schemeClr val="tx1"/>
                </a:solidFill>
              </a:rPr>
              <a:t>利用切线的性质解题时，常需连接辅助线，一般连接圆心与切点，构造直角三角形，再利用直角三角形的相关性质解题</a:t>
            </a:r>
            <a:r>
              <a:rPr lang="en-US" altLang="zh-CN" b="0" noProof="1">
                <a:solidFill>
                  <a:schemeClr val="tx1"/>
                </a:solidFill>
              </a:rPr>
              <a:t>.</a:t>
            </a:r>
            <a:endParaRPr lang="zh-CN" altLang="en-US" b="0" noProof="1">
              <a:solidFill>
                <a:schemeClr val="tx1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8112224" y="1930626"/>
            <a:ext cx="3552825" cy="2136775"/>
            <a:chOff x="8112224" y="1930626"/>
            <a:chExt cx="3552825" cy="2136775"/>
          </a:xfrm>
        </p:grpSpPr>
        <p:grpSp>
          <p:nvGrpSpPr>
            <p:cNvPr id="26" name="组合 19"/>
            <p:cNvGrpSpPr/>
            <p:nvPr/>
          </p:nvGrpSpPr>
          <p:grpSpPr>
            <a:xfrm>
              <a:off x="8112224" y="1930626"/>
              <a:ext cx="3552825" cy="2136775"/>
              <a:chOff x="7372" y="4229"/>
              <a:chExt cx="5595" cy="3367"/>
            </a:xfrm>
          </p:grpSpPr>
          <p:grpSp>
            <p:nvGrpSpPr>
              <p:cNvPr id="28" name="组合 16"/>
              <p:cNvGrpSpPr/>
              <p:nvPr/>
            </p:nvGrpSpPr>
            <p:grpSpPr>
              <a:xfrm>
                <a:off x="7372" y="4229"/>
                <a:ext cx="5595" cy="3367"/>
                <a:chOff x="2985" y="4907"/>
                <a:chExt cx="5595" cy="3367"/>
              </a:xfrm>
            </p:grpSpPr>
            <p:grpSp>
              <p:nvGrpSpPr>
                <p:cNvPr id="30" name="组合 29"/>
                <p:cNvGrpSpPr/>
                <p:nvPr/>
              </p:nvGrpSpPr>
              <p:grpSpPr>
                <a:xfrm>
                  <a:off x="3561" y="5370"/>
                  <a:ext cx="4433" cy="2904"/>
                  <a:chOff x="3561" y="5370"/>
                  <a:chExt cx="4433" cy="2904"/>
                </a:xfrm>
              </p:grpSpPr>
              <p:sp>
                <p:nvSpPr>
                  <p:cNvPr id="38" name="椭圆 3"/>
                  <p:cNvSpPr>
                    <a:spLocks noChangeArrowheads="1"/>
                  </p:cNvSpPr>
                  <p:nvPr/>
                </p:nvSpPr>
                <p:spPr bwMode="auto">
                  <a:xfrm>
                    <a:off x="3561" y="5370"/>
                    <a:ext cx="2967" cy="290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cxnSp>
                <p:nvCxnSpPr>
                  <p:cNvPr id="39" name="直接连接符 4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3594" y="6822"/>
                    <a:ext cx="4400" cy="5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sp>
                <p:nvSpPr>
                  <p:cNvPr id="40" name="椭圆 6"/>
                  <p:cNvSpPr>
                    <a:spLocks noChangeArrowheads="1"/>
                  </p:cNvSpPr>
                  <p:nvPr/>
                </p:nvSpPr>
                <p:spPr bwMode="auto">
                  <a:xfrm flipH="1" flipV="1">
                    <a:off x="4965" y="6774"/>
                    <a:ext cx="120" cy="120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sp>
                <p:nvSpPr>
                  <p:cNvPr id="41" name="文本框 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707" y="6843"/>
                    <a:ext cx="642" cy="727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r>
                      <a:rPr lang="en-US" altLang="zh-CN" sz="2400" i="1">
                        <a:latin typeface="Times New Roman" panose="02020603050405020304" pitchFamily="18" charset="0"/>
                        <a:ea typeface="黑体" panose="02010609060101010101" pitchFamily="49" charset="-122"/>
                      </a:rPr>
                      <a:t>O</a:t>
                    </a:r>
                    <a:endParaRPr lang="zh-CN" altLang="en-US" sz="2400">
                      <a:latin typeface="Times New Roman" panose="02020603050405020304" pitchFamily="18" charset="0"/>
                      <a:ea typeface="黑体" panose="02010609060101010101" pitchFamily="49" charset="-122"/>
                    </a:endParaRPr>
                  </a:p>
                </p:txBody>
              </p:sp>
            </p:grpSp>
            <p:cxnSp>
              <p:nvCxnSpPr>
                <p:cNvPr id="31" name="直接连接符 30"/>
                <p:cNvCxnSpPr>
                  <a:cxnSpLocks noChangeShapeType="1"/>
                </p:cNvCxnSpPr>
                <p:nvPr/>
              </p:nvCxnSpPr>
              <p:spPr bwMode="auto">
                <a:xfrm flipV="1">
                  <a:off x="3594" y="5627"/>
                  <a:ext cx="2245" cy="1147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2" name="直接连接符 31"/>
                <p:cNvCxnSpPr>
                  <a:cxnSpLocks noChangeShapeType="1"/>
                </p:cNvCxnSpPr>
                <p:nvPr/>
              </p:nvCxnSpPr>
              <p:spPr bwMode="auto">
                <a:xfrm>
                  <a:off x="5826" y="5587"/>
                  <a:ext cx="2168" cy="1287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3" name="直接连接符 32"/>
                <p:cNvCxnSpPr>
                  <a:cxnSpLocks noChangeShapeType="1"/>
                  <a:stCxn id="41" idx="0"/>
                </p:cNvCxnSpPr>
                <p:nvPr/>
              </p:nvCxnSpPr>
              <p:spPr bwMode="auto">
                <a:xfrm flipV="1">
                  <a:off x="5028" y="5627"/>
                  <a:ext cx="811" cy="1216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34" name="文本框 33"/>
                <p:cNvSpPr txBox="1">
                  <a:spLocks noChangeArrowheads="1"/>
                </p:cNvSpPr>
                <p:nvPr/>
              </p:nvSpPr>
              <p:spPr bwMode="auto">
                <a:xfrm>
                  <a:off x="5826" y="4907"/>
                  <a:ext cx="586" cy="7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i="1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A</a:t>
                  </a:r>
                  <a:endParaRPr lang="zh-CN" altLang="en-US" sz="240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35" name="文本框 34"/>
                <p:cNvSpPr txBox="1">
                  <a:spLocks noChangeArrowheads="1"/>
                </p:cNvSpPr>
                <p:nvPr/>
              </p:nvSpPr>
              <p:spPr bwMode="auto">
                <a:xfrm>
                  <a:off x="6468" y="6784"/>
                  <a:ext cx="586" cy="7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i="1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B</a:t>
                  </a:r>
                  <a:endParaRPr lang="zh-CN" altLang="en-US" sz="240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36" name="文本框 35"/>
                <p:cNvSpPr txBox="1">
                  <a:spLocks noChangeArrowheads="1"/>
                </p:cNvSpPr>
                <p:nvPr/>
              </p:nvSpPr>
              <p:spPr bwMode="auto">
                <a:xfrm>
                  <a:off x="7994" y="6636"/>
                  <a:ext cx="586" cy="7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i="1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P</a:t>
                  </a:r>
                  <a:endParaRPr lang="zh-CN" altLang="en-US" sz="240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37" name="文本框 36"/>
                <p:cNvSpPr txBox="1">
                  <a:spLocks noChangeArrowheads="1"/>
                </p:cNvSpPr>
                <p:nvPr/>
              </p:nvSpPr>
              <p:spPr bwMode="auto">
                <a:xfrm>
                  <a:off x="2985" y="6410"/>
                  <a:ext cx="614" cy="7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i="1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C</a:t>
                  </a:r>
                  <a:endParaRPr lang="zh-CN" altLang="en-US" sz="240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</p:grpSp>
          <p:cxnSp>
            <p:nvCxnSpPr>
              <p:cNvPr id="29" name="直接连接符 18"/>
              <p:cNvCxnSpPr>
                <a:cxnSpLocks noChangeShapeType="1"/>
                <a:stCxn id="41" idx="0"/>
              </p:cNvCxnSpPr>
              <p:nvPr/>
            </p:nvCxnSpPr>
            <p:spPr bwMode="auto">
              <a:xfrm flipV="1">
                <a:off x="9415" y="4909"/>
                <a:ext cx="811" cy="125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27" name="直接连接符 18"/>
            <p:cNvCxnSpPr>
              <a:cxnSpLocks noChangeShapeType="1"/>
              <a:stCxn id="38" idx="6"/>
            </p:cNvCxnSpPr>
            <p:nvPr/>
          </p:nvCxnSpPr>
          <p:spPr bwMode="auto">
            <a:xfrm flipH="1" flipV="1">
              <a:off x="9914989" y="2370421"/>
              <a:ext cx="447040" cy="77550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rrowheads="1"/>
          </p:cNvSpPr>
          <p:nvPr>
            <p:ph idx="1"/>
          </p:nvPr>
        </p:nvSpPr>
        <p:spPr>
          <a:xfrm>
            <a:off x="263352" y="1052736"/>
            <a:ext cx="11521280" cy="5354638"/>
          </a:xfrm>
        </p:spPr>
        <p:txBody>
          <a:bodyPr/>
          <a:lstStyle/>
          <a:p>
            <a:pPr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如图：在⊙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OA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OB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为半径，直线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MN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与⊙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相切于点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，若∠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ABN=30°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，则∠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AOB=</a:t>
            </a:r>
            <a:r>
              <a:rPr lang="en-US" altLang="zh-CN" sz="2800" u="sng">
                <a:latin typeface="Times New Roman" panose="02020603050405020304" pitchFamily="18" charset="0"/>
                <a:ea typeface="黑体" panose="02010609060101010101" pitchFamily="49" charset="-122"/>
              </a:rPr>
              <a:t>  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为⊙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的直径，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为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延长线上一点，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DC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与⊙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相切于点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，∠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DAC=30°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 若⊙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的半径</a:t>
            </a: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长</a:t>
            </a: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1cm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，则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CD=</a:t>
            </a:r>
            <a:r>
              <a:rPr lang="en-US" altLang="zh-CN" sz="2800" u="sng"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cm.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35841" name="Object 2"/>
          <p:cNvGraphicFramePr/>
          <p:nvPr/>
        </p:nvGraphicFramePr>
        <p:xfrm>
          <a:off x="3638992" y="3861048"/>
          <a:ext cx="3214687" cy="2509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" r:id="rId1" imgW="3590925" imgH="2343150" progId="Paint.Picture">
                  <p:embed/>
                </p:oleObj>
              </mc:Choice>
              <mc:Fallback>
                <p:oleObj name="" r:id="rId1" imgW="3590925" imgH="2343150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638992" y="3861048"/>
                        <a:ext cx="3214687" cy="2509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1524000" y="25918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5844" name="Rectangle 5"/>
          <p:cNvSpPr>
            <a:spLocks noChangeArrowheads="1"/>
          </p:cNvSpPr>
          <p:nvPr/>
        </p:nvSpPr>
        <p:spPr bwMode="auto">
          <a:xfrm>
            <a:off x="1524000" y="2620447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aphicFrame>
        <p:nvGraphicFramePr>
          <p:cNvPr id="35845" name="Object 3"/>
          <p:cNvGraphicFramePr/>
          <p:nvPr/>
        </p:nvGraphicFramePr>
        <p:xfrm>
          <a:off x="7680176" y="4077072"/>
          <a:ext cx="3959225" cy="2303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" r:id="rId3" imgW="5762625" imgH="2733675" progId="Paint.Picture">
                  <p:embed/>
                </p:oleObj>
              </mc:Choice>
              <mc:Fallback>
                <p:oleObj name="" r:id="rId3" imgW="5762625" imgH="2733675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7680176" y="4077072"/>
                        <a:ext cx="3959225" cy="2303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4900729" y="1628800"/>
            <a:ext cx="69121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60°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aphicFrame>
        <p:nvGraphicFramePr>
          <p:cNvPr id="12" name="Object 16"/>
          <p:cNvGraphicFramePr>
            <a:graphicFrameLocks noChangeAspect="1"/>
          </p:cNvGraphicFramePr>
          <p:nvPr/>
        </p:nvGraphicFramePr>
        <p:xfrm>
          <a:off x="7464152" y="3002533"/>
          <a:ext cx="620713" cy="49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" r:id="rId5" imgW="228600" imgH="228600" progId="Equation.DSMT4">
                  <p:embed/>
                </p:oleObj>
              </mc:Choice>
              <mc:Fallback>
                <p:oleObj name="" r:id="rId5" imgW="2286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7464152" y="3002533"/>
                        <a:ext cx="620713" cy="498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矩形 9"/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3"/>
          <p:cNvSpPr>
            <a:spLocks noChangeArrowheads="1"/>
          </p:cNvSpPr>
          <p:nvPr/>
        </p:nvSpPr>
        <p:spPr bwMode="auto">
          <a:xfrm>
            <a:off x="119336" y="919768"/>
            <a:ext cx="11809312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判断下列命题是否正确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    ⑴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 经过半径外端的直线是圆的切线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（      ）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    ⑵  垂直于半径的直线是圆的切线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    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（      ）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  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⑶  过直径的外端并且垂直于这条直径的直线是圆的切线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 </a:t>
            </a: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（    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    ⑷  和圆只有一个公共点的直线是圆的切线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（      ）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    ⑸  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过直径一端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点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且垂直于直径的直线是圆的切线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（      ）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6744072" y="1697435"/>
            <a:ext cx="69373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</a:rPr>
              <a:t>×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6744072" y="2340169"/>
            <a:ext cx="6921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</a:rPr>
              <a:t>×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9922321" y="2993578"/>
            <a:ext cx="6381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</a:rPr>
              <a:t>√</a:t>
            </a:r>
            <a:endParaRPr lang="en-US" altLang="zh-CN" sz="320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7832502" y="3590113"/>
            <a:ext cx="63976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</a:rPr>
              <a:t>√</a:t>
            </a:r>
            <a:endParaRPr lang="en-US" altLang="zh-CN" sz="320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8914209" y="4301160"/>
            <a:ext cx="6381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</a:rPr>
              <a:t>√</a:t>
            </a:r>
            <a:endParaRPr lang="en-US" altLang="zh-CN" sz="320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extBox 13"/>
          <p:cNvSpPr txBox="1">
            <a:spLocks noChangeArrowheads="1"/>
          </p:cNvSpPr>
          <p:nvPr/>
        </p:nvSpPr>
        <p:spPr bwMode="auto">
          <a:xfrm>
            <a:off x="284162" y="2219971"/>
            <a:ext cx="11500469" cy="1772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如图，在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☉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的内接四边形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中，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是直径，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BCD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=120°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过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点的切线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PD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与直线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交于点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则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ADP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的度数为（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40°      B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35°      C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30°     D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45°</a:t>
            </a:r>
            <a:endParaRPr lang="zh-CN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5058" name="TextBox 16"/>
          <p:cNvSpPr txBox="1">
            <a:spLocks noChangeArrowheads="1"/>
          </p:cNvSpPr>
          <p:nvPr/>
        </p:nvSpPr>
        <p:spPr bwMode="auto">
          <a:xfrm>
            <a:off x="260350" y="1025456"/>
            <a:ext cx="11596289" cy="1212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如图所示，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☉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上一点，且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AO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=5,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PO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=13,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AP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=12,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PA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☉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的位置关系是</a:t>
            </a:r>
            <a:r>
              <a:rPr lang="zh-CN" altLang="en-US" sz="2800" u="sng">
                <a:latin typeface="Times New Roman" panose="02020603050405020304" pitchFamily="18" charset="0"/>
                <a:ea typeface="黑体" panose="02010609060101010101" pitchFamily="49" charset="-122"/>
              </a:rPr>
              <a:t>        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45059" name="组合 72"/>
          <p:cNvGrpSpPr/>
          <p:nvPr/>
        </p:nvGrpSpPr>
        <p:grpSpPr>
          <a:xfrm>
            <a:off x="3855377" y="4018942"/>
            <a:ext cx="2395537" cy="2079625"/>
            <a:chOff x="683568" y="2034214"/>
            <a:chExt cx="2396954" cy="2079082"/>
          </a:xfrm>
        </p:grpSpPr>
        <p:sp>
          <p:nvSpPr>
            <p:cNvPr id="45060" name="TextBox 41"/>
            <p:cNvSpPr txBox="1">
              <a:spLocks noChangeArrowheads="1"/>
            </p:cNvSpPr>
            <p:nvPr/>
          </p:nvSpPr>
          <p:spPr bwMode="auto">
            <a:xfrm>
              <a:off x="1869138" y="2034214"/>
              <a:ext cx="369153" cy="4572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i="1">
                  <a:latin typeface="Times New Roman" panose="02020603050405020304" pitchFamily="18" charset="0"/>
                </a:rPr>
                <a:t>A</a:t>
              </a:r>
              <a:endParaRPr lang="en-US" altLang="zh-CN" sz="2400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45061" name="组合 44"/>
            <p:cNvGrpSpPr/>
            <p:nvPr/>
          </p:nvGrpSpPr>
          <p:grpSpPr>
            <a:xfrm>
              <a:off x="683568" y="2348880"/>
              <a:ext cx="2396954" cy="1764416"/>
              <a:chOff x="683568" y="2348880"/>
              <a:chExt cx="2396954" cy="1764416"/>
            </a:xfrm>
          </p:grpSpPr>
          <p:grpSp>
            <p:nvGrpSpPr>
              <p:cNvPr id="45062" name="组合 42"/>
              <p:cNvGrpSpPr/>
              <p:nvPr/>
            </p:nvGrpSpPr>
            <p:grpSpPr>
              <a:xfrm>
                <a:off x="683568" y="2348880"/>
                <a:ext cx="2396954" cy="1368902"/>
                <a:chOff x="683568" y="2348880"/>
                <a:chExt cx="2396954" cy="1368902"/>
              </a:xfrm>
            </p:grpSpPr>
            <p:sp>
              <p:nvSpPr>
                <p:cNvPr id="45063" name="Oval 17"/>
                <p:cNvSpPr>
                  <a:spLocks noChangeArrowheads="1"/>
                </p:cNvSpPr>
                <p:nvPr/>
              </p:nvSpPr>
              <p:spPr bwMode="auto">
                <a:xfrm>
                  <a:off x="1691680" y="2348880"/>
                  <a:ext cx="1388842" cy="1368902"/>
                </a:xfrm>
                <a:prstGeom prst="ellips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45064" name="Oval 30"/>
                <p:cNvSpPr>
                  <a:spLocks noChangeArrowheads="1"/>
                </p:cNvSpPr>
                <p:nvPr/>
              </p:nvSpPr>
              <p:spPr bwMode="auto">
                <a:xfrm>
                  <a:off x="2339752" y="2969334"/>
                  <a:ext cx="94608" cy="92615"/>
                </a:xfrm>
                <a:prstGeom prst="ellipse">
                  <a:avLst/>
                </a:prstGeom>
                <a:solidFill>
                  <a:schemeClr val="tx1"/>
                </a:solidFill>
                <a:ln w="0">
                  <a:solidFill>
                    <a:srgbClr val="000000"/>
                  </a:solidFill>
                  <a:rou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cxnSp>
              <p:nvCxnSpPr>
                <p:cNvPr id="45065" name="直接连接符 20"/>
                <p:cNvCxnSpPr>
                  <a:cxnSpLocks noChangeShapeType="1"/>
                </p:cNvCxnSpPr>
                <p:nvPr/>
              </p:nvCxnSpPr>
              <p:spPr bwMode="auto">
                <a:xfrm flipH="1">
                  <a:off x="1008096" y="2996952"/>
                  <a:ext cx="1359142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5066" name="直接连接符 23"/>
                <p:cNvCxnSpPr>
                  <a:cxnSpLocks noChangeShapeType="1"/>
                </p:cNvCxnSpPr>
                <p:nvPr/>
              </p:nvCxnSpPr>
              <p:spPr bwMode="auto">
                <a:xfrm flipV="1">
                  <a:off x="990340" y="2420888"/>
                  <a:ext cx="1061380" cy="576064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45067" name="直接连接符 35"/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2105972" y="2394254"/>
                  <a:ext cx="296777" cy="627498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45068" name="TextBox 39"/>
                <p:cNvSpPr txBox="1">
                  <a:spLocks noChangeArrowheads="1"/>
                </p:cNvSpPr>
                <p:nvPr/>
              </p:nvSpPr>
              <p:spPr bwMode="auto">
                <a:xfrm>
                  <a:off x="683568" y="2889432"/>
                  <a:ext cx="369153" cy="45722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i="1">
                      <a:latin typeface="Times New Roman" panose="02020603050405020304" pitchFamily="18" charset="0"/>
                    </a:rPr>
                    <a:t>P</a:t>
                  </a:r>
                  <a:endParaRPr lang="en-US" altLang="zh-CN" sz="2400" i="1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5069" name="TextBox 40"/>
                <p:cNvSpPr txBox="1">
                  <a:spLocks noChangeArrowheads="1"/>
                </p:cNvSpPr>
                <p:nvPr/>
              </p:nvSpPr>
              <p:spPr bwMode="auto">
                <a:xfrm>
                  <a:off x="2399582" y="2852936"/>
                  <a:ext cx="407725" cy="4615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i="1">
                      <a:latin typeface="Times New Roman" panose="02020603050405020304" pitchFamily="18" charset="0"/>
                    </a:rPr>
                    <a:t>O</a:t>
                  </a:r>
                  <a:endParaRPr lang="en-US" altLang="zh-CN" sz="2400" i="1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45070" name="TextBox 43"/>
              <p:cNvSpPr txBox="1">
                <a:spLocks noChangeArrowheads="1"/>
              </p:cNvSpPr>
              <p:nvPr/>
            </p:nvSpPr>
            <p:spPr bwMode="auto">
              <a:xfrm>
                <a:off x="1862330" y="3717032"/>
                <a:ext cx="818364" cy="3962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2000">
                    <a:latin typeface="黑体" panose="02010609060101010101" pitchFamily="49" charset="-122"/>
                    <a:ea typeface="黑体" panose="02010609060101010101" pitchFamily="49" charset="-122"/>
                  </a:rPr>
                  <a:t>第</a:t>
                </a:r>
                <a:r>
                  <a:rPr lang="en-US" altLang="zh-CN" sz="2000">
                    <a:latin typeface="Times New Roman" panose="02020603050405020304" pitchFamily="18" charset="0"/>
                    <a:ea typeface="黑体" panose="02010609060101010101" pitchFamily="49" charset="-122"/>
                  </a:rPr>
                  <a:t>2</a:t>
                </a:r>
                <a:r>
                  <a:rPr lang="zh-CN" altLang="en-US" sz="2000">
                    <a:latin typeface="黑体" panose="02010609060101010101" pitchFamily="49" charset="-122"/>
                    <a:ea typeface="黑体" panose="02010609060101010101" pitchFamily="49" charset="-122"/>
                  </a:rPr>
                  <a:t>题</a:t>
                </a:r>
                <a:endParaRPr lang="zh-CN" altLang="en-US" sz="200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</p:grpSp>
      </p:grpSp>
      <p:sp>
        <p:nvSpPr>
          <p:cNvPr id="45071" name="Oval 17"/>
          <p:cNvSpPr>
            <a:spLocks noChangeArrowheads="1"/>
          </p:cNvSpPr>
          <p:nvPr/>
        </p:nvSpPr>
        <p:spPr bwMode="auto">
          <a:xfrm>
            <a:off x="9026188" y="4298697"/>
            <a:ext cx="1387475" cy="1368425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45072" name="Oval 30"/>
          <p:cNvSpPr>
            <a:spLocks noChangeArrowheads="1"/>
          </p:cNvSpPr>
          <p:nvPr/>
        </p:nvSpPr>
        <p:spPr bwMode="auto">
          <a:xfrm>
            <a:off x="9673888" y="4919410"/>
            <a:ext cx="93663" cy="92075"/>
          </a:xfrm>
          <a:prstGeom prst="ellipse">
            <a:avLst/>
          </a:prstGeom>
          <a:solidFill>
            <a:schemeClr val="tx1"/>
          </a:solidFill>
          <a:ln w="0">
            <a:solidFill>
              <a:srgbClr val="000000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cxnSp>
        <p:nvCxnSpPr>
          <p:cNvPr id="45073" name="直接连接符 50"/>
          <p:cNvCxnSpPr>
            <a:cxnSpLocks noChangeShapeType="1"/>
            <a:stCxn id="45071" idx="6"/>
          </p:cNvCxnSpPr>
          <p:nvPr/>
        </p:nvCxnSpPr>
        <p:spPr bwMode="auto">
          <a:xfrm flipH="1" flipV="1">
            <a:off x="8341976" y="4876547"/>
            <a:ext cx="2071687" cy="349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074" name="直接连接符 51"/>
          <p:cNvCxnSpPr>
            <a:cxnSpLocks noChangeShapeType="1"/>
          </p:cNvCxnSpPr>
          <p:nvPr/>
        </p:nvCxnSpPr>
        <p:spPr bwMode="auto">
          <a:xfrm flipV="1">
            <a:off x="8390343" y="4371723"/>
            <a:ext cx="994619" cy="50266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" name="直接连接符 52"/>
          <p:cNvCxnSpPr>
            <a:cxnSpLocks noChangeShapeType="1"/>
            <a:stCxn id="45071" idx="6"/>
          </p:cNvCxnSpPr>
          <p:nvPr/>
        </p:nvCxnSpPr>
        <p:spPr bwMode="auto">
          <a:xfrm flipH="1" flipV="1">
            <a:off x="9429413" y="4338384"/>
            <a:ext cx="296863" cy="627062"/>
          </a:xfrm>
          <a:prstGeom prst="line">
            <a:avLst/>
          </a:prstGeom>
          <a:noFill/>
          <a:ln w="25400">
            <a:solidFill>
              <a:srgbClr val="FF0000"/>
            </a:solidFill>
            <a:prstDash val="sys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5076" name="TextBox 53"/>
          <p:cNvSpPr txBox="1">
            <a:spLocks noChangeArrowheads="1"/>
          </p:cNvSpPr>
          <p:nvPr/>
        </p:nvSpPr>
        <p:spPr bwMode="auto">
          <a:xfrm>
            <a:off x="8018125" y="4840035"/>
            <a:ext cx="37221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</a:rPr>
              <a:t>P</a:t>
            </a:r>
            <a:endParaRPr lang="en-US" altLang="zh-CN" sz="24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077" name="TextBox 54"/>
          <p:cNvSpPr txBox="1">
            <a:spLocks noChangeArrowheads="1"/>
          </p:cNvSpPr>
          <p:nvPr/>
        </p:nvSpPr>
        <p:spPr bwMode="auto">
          <a:xfrm>
            <a:off x="9529425" y="5019422"/>
            <a:ext cx="4074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</a:rPr>
              <a:t>O</a:t>
            </a:r>
            <a:endParaRPr lang="en-US" altLang="zh-CN" sz="24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078" name="TextBox 47"/>
          <p:cNvSpPr txBox="1">
            <a:spLocks noChangeArrowheads="1"/>
          </p:cNvSpPr>
          <p:nvPr/>
        </p:nvSpPr>
        <p:spPr bwMode="auto">
          <a:xfrm>
            <a:off x="9196051" y="5667121"/>
            <a:ext cx="82586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</a:rPr>
              <a:t>题</a:t>
            </a:r>
            <a:endParaRPr lang="zh-CN" altLang="en-US" sz="2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079" name="TextBox 62"/>
          <p:cNvSpPr txBox="1">
            <a:spLocks noChangeArrowheads="1"/>
          </p:cNvSpPr>
          <p:nvPr/>
        </p:nvSpPr>
        <p:spPr bwMode="auto">
          <a:xfrm>
            <a:off x="9148425" y="4011360"/>
            <a:ext cx="4074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</a:rPr>
              <a:t>D</a:t>
            </a:r>
            <a:endParaRPr lang="en-US" altLang="zh-CN" sz="24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5080" name="直接连接符 64"/>
          <p:cNvCxnSpPr>
            <a:cxnSpLocks noChangeShapeType="1"/>
            <a:stCxn id="45071" idx="6"/>
          </p:cNvCxnSpPr>
          <p:nvPr/>
        </p:nvCxnSpPr>
        <p:spPr bwMode="auto">
          <a:xfrm flipH="1">
            <a:off x="9008725" y="4362197"/>
            <a:ext cx="431800" cy="6127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081" name="直接连接符 66"/>
          <p:cNvCxnSpPr>
            <a:cxnSpLocks noChangeShapeType="1"/>
            <a:stCxn id="45071" idx="6"/>
            <a:endCxn id="45085" idx="1"/>
          </p:cNvCxnSpPr>
          <p:nvPr/>
        </p:nvCxnSpPr>
        <p:spPr bwMode="auto">
          <a:xfrm flipH="1" flipV="1">
            <a:off x="10177126" y="4458093"/>
            <a:ext cx="236537" cy="52481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082" name="直接连接符 68"/>
          <p:cNvCxnSpPr>
            <a:cxnSpLocks noChangeShapeType="1"/>
            <a:stCxn id="45071" idx="6"/>
            <a:endCxn id="45085" idx="1"/>
          </p:cNvCxnSpPr>
          <p:nvPr/>
        </p:nvCxnSpPr>
        <p:spPr bwMode="auto">
          <a:xfrm flipH="1" flipV="1">
            <a:off x="10177126" y="4458093"/>
            <a:ext cx="236537" cy="52481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5083" name="TextBox 69"/>
          <p:cNvSpPr txBox="1">
            <a:spLocks noChangeArrowheads="1"/>
          </p:cNvSpPr>
          <p:nvPr/>
        </p:nvSpPr>
        <p:spPr bwMode="auto">
          <a:xfrm>
            <a:off x="8691225" y="4874960"/>
            <a:ext cx="37221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</a:rPr>
              <a:t>A</a:t>
            </a:r>
            <a:endParaRPr lang="en-US" altLang="zh-CN" sz="24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084" name="TextBox 70"/>
          <p:cNvSpPr txBox="1">
            <a:spLocks noChangeArrowheads="1"/>
          </p:cNvSpPr>
          <p:nvPr/>
        </p:nvSpPr>
        <p:spPr bwMode="auto">
          <a:xfrm>
            <a:off x="10466050" y="4803522"/>
            <a:ext cx="37221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</a:rPr>
              <a:t>B</a:t>
            </a:r>
            <a:endParaRPr lang="en-US" altLang="zh-CN" sz="24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085" name="TextBox 71"/>
          <p:cNvSpPr txBox="1">
            <a:spLocks noChangeArrowheads="1"/>
          </p:cNvSpPr>
          <p:nvPr/>
        </p:nvSpPr>
        <p:spPr bwMode="auto">
          <a:xfrm>
            <a:off x="10177125" y="4227260"/>
            <a:ext cx="3898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</a:rPr>
              <a:t>C</a:t>
            </a:r>
            <a:endParaRPr lang="en-US" altLang="zh-CN" sz="24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74"/>
          <p:cNvSpPr txBox="1">
            <a:spLocks noChangeArrowheads="1"/>
          </p:cNvSpPr>
          <p:nvPr/>
        </p:nvSpPr>
        <p:spPr bwMode="auto">
          <a:xfrm>
            <a:off x="1343472" y="1551034"/>
            <a:ext cx="902811" cy="573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相切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75"/>
          <p:cNvSpPr txBox="1">
            <a:spLocks noChangeArrowheads="1"/>
          </p:cNvSpPr>
          <p:nvPr/>
        </p:nvSpPr>
        <p:spPr bwMode="auto">
          <a:xfrm>
            <a:off x="8616280" y="2780928"/>
            <a:ext cx="444352" cy="596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ext Box 2"/>
          <p:cNvSpPr txBox="1">
            <a:spLocks noChangeArrowheads="1"/>
          </p:cNvSpPr>
          <p:nvPr/>
        </p:nvSpPr>
        <p:spPr bwMode="auto">
          <a:xfrm>
            <a:off x="247174" y="1019554"/>
            <a:ext cx="8648700" cy="656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4.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, 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切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PB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于点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PB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=4,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PA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=2,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则⊙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的半径多少？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46082" name="组合 9"/>
          <p:cNvGrpSpPr/>
          <p:nvPr/>
        </p:nvGrpSpPr>
        <p:grpSpPr>
          <a:xfrm>
            <a:off x="7096126" y="2198688"/>
            <a:ext cx="2886075" cy="1878012"/>
            <a:chOff x="8775" y="3463"/>
            <a:chExt cx="4546" cy="2956"/>
          </a:xfrm>
        </p:grpSpPr>
        <p:grpSp>
          <p:nvGrpSpPr>
            <p:cNvPr id="46083" name="组合 8"/>
            <p:cNvGrpSpPr/>
            <p:nvPr/>
          </p:nvGrpSpPr>
          <p:grpSpPr>
            <a:xfrm>
              <a:off x="8775" y="3515"/>
              <a:ext cx="4506" cy="2904"/>
              <a:chOff x="3561" y="5370"/>
              <a:chExt cx="4506" cy="2904"/>
            </a:xfrm>
          </p:grpSpPr>
          <p:sp>
            <p:nvSpPr>
              <p:cNvPr id="46084" name="椭圆 3"/>
              <p:cNvSpPr>
                <a:spLocks noChangeArrowheads="1"/>
              </p:cNvSpPr>
              <p:nvPr/>
            </p:nvSpPr>
            <p:spPr bwMode="auto">
              <a:xfrm>
                <a:off x="3561" y="5370"/>
                <a:ext cx="2967" cy="2904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rou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240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cxnSp>
            <p:nvCxnSpPr>
              <p:cNvPr id="46085" name="直接连接符 4"/>
              <p:cNvCxnSpPr>
                <a:cxnSpLocks noChangeShapeType="1"/>
              </p:cNvCxnSpPr>
              <p:nvPr/>
            </p:nvCxnSpPr>
            <p:spPr bwMode="auto">
              <a:xfrm flipV="1">
                <a:off x="5063" y="6812"/>
                <a:ext cx="3004" cy="1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46086" name="椭圆 6"/>
              <p:cNvSpPr>
                <a:spLocks noChangeArrowheads="1"/>
              </p:cNvSpPr>
              <p:nvPr/>
            </p:nvSpPr>
            <p:spPr bwMode="auto">
              <a:xfrm flipH="1" flipV="1">
                <a:off x="4965" y="6774"/>
                <a:ext cx="120" cy="120"/>
              </a:xfrm>
              <a:prstGeom prst="ellipse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rou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46087" name="文本框 7"/>
              <p:cNvSpPr txBox="1">
                <a:spLocks noChangeArrowheads="1"/>
              </p:cNvSpPr>
              <p:nvPr/>
            </p:nvSpPr>
            <p:spPr bwMode="auto">
              <a:xfrm>
                <a:off x="4707" y="6843"/>
                <a:ext cx="642" cy="7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i="1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O</a:t>
                </a:r>
                <a:endParaRPr lang="zh-CN" altLang="en-US" sz="240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</p:grpSp>
        <p:cxnSp>
          <p:nvCxnSpPr>
            <p:cNvPr id="46088" name="直接连接符 1"/>
            <p:cNvCxnSpPr>
              <a:cxnSpLocks noChangeShapeType="1"/>
            </p:cNvCxnSpPr>
            <p:nvPr/>
          </p:nvCxnSpPr>
          <p:spPr bwMode="auto">
            <a:xfrm>
              <a:off x="10559" y="3463"/>
              <a:ext cx="2762" cy="14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3" name="直接连接符 2"/>
          <p:cNvCxnSpPr>
            <a:cxnSpLocks noChangeShapeType="1"/>
          </p:cNvCxnSpPr>
          <p:nvPr/>
        </p:nvCxnSpPr>
        <p:spPr bwMode="auto">
          <a:xfrm flipV="1">
            <a:off x="8026400" y="2311401"/>
            <a:ext cx="446088" cy="817563"/>
          </a:xfrm>
          <a:prstGeom prst="line">
            <a:avLst/>
          </a:prstGeom>
          <a:noFill/>
          <a:ln w="19050">
            <a:solidFill>
              <a:srgbClr val="FF0000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6090" name="文本框 10"/>
          <p:cNvSpPr txBox="1">
            <a:spLocks noChangeArrowheads="1"/>
          </p:cNvSpPr>
          <p:nvPr/>
        </p:nvSpPr>
        <p:spPr bwMode="auto">
          <a:xfrm>
            <a:off x="9975850" y="2957513"/>
            <a:ext cx="3698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endParaRPr lang="en-US" altLang="zh-CN" sz="2400" i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6091" name="文本框 11"/>
          <p:cNvSpPr txBox="1">
            <a:spLocks noChangeArrowheads="1"/>
          </p:cNvSpPr>
          <p:nvPr/>
        </p:nvSpPr>
        <p:spPr bwMode="auto">
          <a:xfrm>
            <a:off x="8321675" y="1936751"/>
            <a:ext cx="37221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400" i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6092" name="文本框 12"/>
          <p:cNvSpPr txBox="1">
            <a:spLocks noChangeArrowheads="1"/>
          </p:cNvSpPr>
          <p:nvPr/>
        </p:nvSpPr>
        <p:spPr bwMode="auto">
          <a:xfrm>
            <a:off x="8916988" y="3055939"/>
            <a:ext cx="37221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endParaRPr lang="en-US" altLang="zh-CN" sz="2400" i="1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684798" y="1788181"/>
            <a:ext cx="488627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解：连接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，则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∠OBP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°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684799" y="2353332"/>
            <a:ext cx="5824537" cy="130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设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半径为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r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则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OA=OB=r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OP=OA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PA=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+r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714961" y="3736045"/>
            <a:ext cx="26336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在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Rt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△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OBP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中，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784810" y="4350406"/>
            <a:ext cx="50497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OB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+PB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=PO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，即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r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+4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=(2+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r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b="1" baseline="-250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784810" y="4990170"/>
            <a:ext cx="18557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解得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r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2804111" y="4990169"/>
            <a:ext cx="286809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即⊙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的半径为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3.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29" name="Group 11"/>
          <p:cNvGrpSpPr/>
          <p:nvPr/>
        </p:nvGrpSpPr>
        <p:grpSpPr>
          <a:xfrm>
            <a:off x="2374900" y="976314"/>
            <a:ext cx="242888" cy="263525"/>
            <a:chOff x="348" y="329"/>
            <a:chExt cx="349" cy="340"/>
          </a:xfrm>
        </p:grpSpPr>
        <p:sp>
          <p:nvSpPr>
            <p:cNvPr id="48130" name="MH_Other_9"/>
            <p:cNvSpPr>
              <a:spLocks noEditPoints="1" noChangeArrowheads="1"/>
            </p:cNvSpPr>
            <p:nvPr/>
          </p:nvSpPr>
          <p:spPr bwMode="auto">
            <a:xfrm>
              <a:off x="348" y="329"/>
              <a:ext cx="349" cy="340"/>
            </a:xfrm>
            <a:custGeom>
              <a:avLst/>
              <a:gdLst>
                <a:gd name="T0" fmla="*/ 105 w 108"/>
                <a:gd name="T1" fmla="*/ 95 h 107"/>
                <a:gd name="T2" fmla="*/ 76 w 108"/>
                <a:gd name="T3" fmla="*/ 66 h 107"/>
                <a:gd name="T4" fmla="*/ 83 w 108"/>
                <a:gd name="T5" fmla="*/ 42 h 107"/>
                <a:gd name="T6" fmla="*/ 42 w 108"/>
                <a:gd name="T7" fmla="*/ 0 h 107"/>
                <a:gd name="T8" fmla="*/ 0 w 108"/>
                <a:gd name="T9" fmla="*/ 42 h 107"/>
                <a:gd name="T10" fmla="*/ 42 w 108"/>
                <a:gd name="T11" fmla="*/ 83 h 107"/>
                <a:gd name="T12" fmla="*/ 66 w 108"/>
                <a:gd name="T13" fmla="*/ 76 h 107"/>
                <a:gd name="T14" fmla="*/ 95 w 108"/>
                <a:gd name="T15" fmla="*/ 105 h 107"/>
                <a:gd name="T16" fmla="*/ 100 w 108"/>
                <a:gd name="T17" fmla="*/ 107 h 107"/>
                <a:gd name="T18" fmla="*/ 105 w 108"/>
                <a:gd name="T19" fmla="*/ 105 h 107"/>
                <a:gd name="T20" fmla="*/ 105 w 108"/>
                <a:gd name="T21" fmla="*/ 95 h 107"/>
                <a:gd name="T22" fmla="*/ 7 w 108"/>
                <a:gd name="T23" fmla="*/ 42 h 107"/>
                <a:gd name="T24" fmla="*/ 42 w 108"/>
                <a:gd name="T25" fmla="*/ 7 h 107"/>
                <a:gd name="T26" fmla="*/ 76 w 108"/>
                <a:gd name="T27" fmla="*/ 42 h 107"/>
                <a:gd name="T28" fmla="*/ 42 w 108"/>
                <a:gd name="T29" fmla="*/ 76 h 107"/>
                <a:gd name="T30" fmla="*/ 7 w 108"/>
                <a:gd name="T31" fmla="*/ 42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8" h="107">
                  <a:moveTo>
                    <a:pt x="105" y="95"/>
                  </a:moveTo>
                  <a:cubicBezTo>
                    <a:pt x="76" y="66"/>
                    <a:pt x="76" y="66"/>
                    <a:pt x="76" y="66"/>
                  </a:cubicBezTo>
                  <a:cubicBezTo>
                    <a:pt x="81" y="59"/>
                    <a:pt x="83" y="51"/>
                    <a:pt x="83" y="42"/>
                  </a:cubicBezTo>
                  <a:cubicBezTo>
                    <a:pt x="83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51" y="83"/>
                    <a:pt x="59" y="81"/>
                    <a:pt x="66" y="76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6" y="106"/>
                    <a:pt x="98" y="107"/>
                    <a:pt x="100" y="107"/>
                  </a:cubicBezTo>
                  <a:cubicBezTo>
                    <a:pt x="101" y="107"/>
                    <a:pt x="103" y="106"/>
                    <a:pt x="105" y="105"/>
                  </a:cubicBezTo>
                  <a:cubicBezTo>
                    <a:pt x="108" y="102"/>
                    <a:pt x="108" y="97"/>
                    <a:pt x="105" y="95"/>
                  </a:cubicBezTo>
                  <a:moveTo>
                    <a:pt x="7" y="42"/>
                  </a:moveTo>
                  <a:cubicBezTo>
                    <a:pt x="7" y="23"/>
                    <a:pt x="23" y="7"/>
                    <a:pt x="42" y="7"/>
                  </a:cubicBezTo>
                  <a:cubicBezTo>
                    <a:pt x="61" y="7"/>
                    <a:pt x="76" y="23"/>
                    <a:pt x="76" y="42"/>
                  </a:cubicBezTo>
                  <a:cubicBezTo>
                    <a:pt x="76" y="61"/>
                    <a:pt x="61" y="76"/>
                    <a:pt x="42" y="76"/>
                  </a:cubicBezTo>
                  <a:cubicBezTo>
                    <a:pt x="23" y="76"/>
                    <a:pt x="7" y="61"/>
                    <a:pt x="7" y="4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8131" name="MH_Other_10"/>
            <p:cNvSpPr>
              <a:spLocks noChangeArrowheads="1"/>
            </p:cNvSpPr>
            <p:nvPr/>
          </p:nvSpPr>
          <p:spPr bwMode="auto">
            <a:xfrm>
              <a:off x="428" y="404"/>
              <a:ext cx="140" cy="140"/>
            </a:xfrm>
            <a:custGeom>
              <a:avLst/>
              <a:gdLst>
                <a:gd name="T0" fmla="*/ 39 w 43"/>
                <a:gd name="T1" fmla="*/ 18 h 44"/>
                <a:gd name="T2" fmla="*/ 25 w 43"/>
                <a:gd name="T3" fmla="*/ 18 h 44"/>
                <a:gd name="T4" fmla="*/ 25 w 43"/>
                <a:gd name="T5" fmla="*/ 4 h 44"/>
                <a:gd name="T6" fmla="*/ 21 w 43"/>
                <a:gd name="T7" fmla="*/ 0 h 44"/>
                <a:gd name="T8" fmla="*/ 18 w 43"/>
                <a:gd name="T9" fmla="*/ 4 h 44"/>
                <a:gd name="T10" fmla="*/ 18 w 43"/>
                <a:gd name="T11" fmla="*/ 18 h 44"/>
                <a:gd name="T12" fmla="*/ 3 w 43"/>
                <a:gd name="T13" fmla="*/ 18 h 44"/>
                <a:gd name="T14" fmla="*/ 0 w 43"/>
                <a:gd name="T15" fmla="*/ 22 h 44"/>
                <a:gd name="T16" fmla="*/ 3 w 43"/>
                <a:gd name="T17" fmla="*/ 26 h 44"/>
                <a:gd name="T18" fmla="*/ 18 w 43"/>
                <a:gd name="T19" fmla="*/ 26 h 44"/>
                <a:gd name="T20" fmla="*/ 18 w 43"/>
                <a:gd name="T21" fmla="*/ 40 h 44"/>
                <a:gd name="T22" fmla="*/ 21 w 43"/>
                <a:gd name="T23" fmla="*/ 44 h 44"/>
                <a:gd name="T24" fmla="*/ 25 w 43"/>
                <a:gd name="T25" fmla="*/ 40 h 44"/>
                <a:gd name="T26" fmla="*/ 25 w 43"/>
                <a:gd name="T27" fmla="*/ 26 h 44"/>
                <a:gd name="T28" fmla="*/ 39 w 43"/>
                <a:gd name="T29" fmla="*/ 26 h 44"/>
                <a:gd name="T30" fmla="*/ 43 w 43"/>
                <a:gd name="T31" fmla="*/ 22 h 44"/>
                <a:gd name="T32" fmla="*/ 39 w 43"/>
                <a:gd name="T33" fmla="*/ 1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4">
                  <a:moveTo>
                    <a:pt x="39" y="18"/>
                  </a:moveTo>
                  <a:cubicBezTo>
                    <a:pt x="25" y="18"/>
                    <a:pt x="25" y="18"/>
                    <a:pt x="25" y="18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ubicBezTo>
                    <a:pt x="19" y="0"/>
                    <a:pt x="18" y="2"/>
                    <a:pt x="18" y="4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8"/>
                    <a:pt x="0" y="20"/>
                    <a:pt x="0" y="22"/>
                  </a:cubicBezTo>
                  <a:cubicBezTo>
                    <a:pt x="0" y="24"/>
                    <a:pt x="1" y="26"/>
                    <a:pt x="3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42"/>
                    <a:pt x="19" y="44"/>
                    <a:pt x="21" y="44"/>
                  </a:cubicBezTo>
                  <a:cubicBezTo>
                    <a:pt x="23" y="44"/>
                    <a:pt x="25" y="42"/>
                    <a:pt x="25" y="40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1" y="26"/>
                    <a:pt x="43" y="24"/>
                    <a:pt x="43" y="22"/>
                  </a:cubicBezTo>
                  <a:cubicBezTo>
                    <a:pt x="43" y="20"/>
                    <a:pt x="41" y="18"/>
                    <a:pt x="39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5" name="Rectangle 2"/>
          <p:cNvSpPr>
            <a:spLocks noChangeArrowheads="1"/>
          </p:cNvSpPr>
          <p:nvPr/>
        </p:nvSpPr>
        <p:spPr bwMode="auto">
          <a:xfrm>
            <a:off x="551384" y="2045088"/>
            <a:ext cx="5256212" cy="422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证明：连接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OP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  ∵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AB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=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AC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,∴∠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=∠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   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  ∵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OB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=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OP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∴∠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=∠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OPB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，   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  ∴∠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OBP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=∠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 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  ∴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OP∥AC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 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  ∵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PE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⊥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， 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  ∴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PE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⊥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OP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  ∴</a:t>
            </a:r>
            <a:r>
              <a:rPr lang="zh-CN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PE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⊙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的切线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8133" name="Rectangle 3"/>
          <p:cNvSpPr>
            <a:spLocks noChangeArrowheads="1"/>
          </p:cNvSpPr>
          <p:nvPr/>
        </p:nvSpPr>
        <p:spPr bwMode="auto">
          <a:xfrm>
            <a:off x="213350" y="984008"/>
            <a:ext cx="11715298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5.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如图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中，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以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为直径的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 smtClean="0">
                <a:latin typeface="黑体" panose="02010609060101010101" pitchFamily="49" charset="-122"/>
                <a:ea typeface="黑体" panose="02010609060101010101" pitchFamily="49" charset="-122"/>
              </a:rPr>
              <a:t>交边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于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，  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PE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于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求证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PE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zh-CN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的切线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8134" name="AutoShape 5"/>
          <p:cNvSpPr>
            <a:spLocks noChangeArrowheads="1"/>
          </p:cNvSpPr>
          <p:nvPr/>
        </p:nvSpPr>
        <p:spPr bwMode="auto">
          <a:xfrm>
            <a:off x="9127526" y="2195514"/>
            <a:ext cx="1512887" cy="1512887"/>
          </a:xfrm>
          <a:custGeom>
            <a:avLst/>
            <a:gdLst>
              <a:gd name="T0" fmla="*/ 0 w 21600"/>
              <a:gd name="T1" fmla="*/ 10800 h 21600"/>
              <a:gd name="T2" fmla="*/ 10800 w 21600"/>
              <a:gd name="T3" fmla="*/ 0 h 21600"/>
              <a:gd name="T4" fmla="*/ 21600 w 21600"/>
              <a:gd name="T5" fmla="*/ 10800 h 21600"/>
              <a:gd name="T6" fmla="*/ 10800 w 21600"/>
              <a:gd name="T7" fmla="*/ 21600 h 21600"/>
              <a:gd name="T8" fmla="*/ 0 w 21600"/>
              <a:gd name="T9" fmla="*/ 10800 h 21600"/>
              <a:gd name="T10" fmla="*/ 10585 w 21600"/>
              <a:gd name="T11" fmla="*/ 10800 h 21600"/>
              <a:gd name="T12" fmla="*/ 10800 w 21600"/>
              <a:gd name="T13" fmla="*/ 11015 h 21600"/>
              <a:gd name="T14" fmla="*/ 11015 w 21600"/>
              <a:gd name="T15" fmla="*/ 10800 h 21600"/>
              <a:gd name="T16" fmla="*/ 10800 w 21600"/>
              <a:gd name="T17" fmla="*/ 10585 h 21600"/>
              <a:gd name="T18" fmla="*/ 10585 w 21600"/>
              <a:gd name="T19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0585" y="10800"/>
                </a:moveTo>
                <a:cubicBezTo>
                  <a:pt x="10585" y="10919"/>
                  <a:pt x="10681" y="11015"/>
                  <a:pt x="10800" y="11015"/>
                </a:cubicBezTo>
                <a:cubicBezTo>
                  <a:pt x="10919" y="11015"/>
                  <a:pt x="11015" y="10919"/>
                  <a:pt x="11015" y="10800"/>
                </a:cubicBezTo>
                <a:cubicBezTo>
                  <a:pt x="11015" y="10681"/>
                  <a:pt x="10919" y="10585"/>
                  <a:pt x="10800" y="10585"/>
                </a:cubicBezTo>
                <a:cubicBezTo>
                  <a:pt x="10681" y="10585"/>
                  <a:pt x="10585" y="10681"/>
                  <a:pt x="10585" y="10800"/>
                </a:cubicBezTo>
                <a:close/>
              </a:path>
            </a:pathLst>
          </a:cu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48135" name="Line 6"/>
          <p:cNvSpPr>
            <a:spLocks noChangeShapeType="1"/>
          </p:cNvSpPr>
          <p:nvPr/>
        </p:nvSpPr>
        <p:spPr bwMode="auto">
          <a:xfrm flipV="1">
            <a:off x="9608538" y="2236788"/>
            <a:ext cx="555625" cy="1422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8136" name="Line 7"/>
          <p:cNvSpPr>
            <a:spLocks noChangeShapeType="1"/>
          </p:cNvSpPr>
          <p:nvPr/>
        </p:nvSpPr>
        <p:spPr bwMode="auto">
          <a:xfrm flipH="1" flipV="1">
            <a:off x="10153051" y="2228850"/>
            <a:ext cx="555625" cy="1422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8137" name="Line 8"/>
          <p:cNvSpPr>
            <a:spLocks noChangeShapeType="1"/>
          </p:cNvSpPr>
          <p:nvPr/>
        </p:nvSpPr>
        <p:spPr bwMode="auto">
          <a:xfrm>
            <a:off x="9605363" y="3656013"/>
            <a:ext cx="11207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8138" name="Line 9"/>
          <p:cNvSpPr>
            <a:spLocks noChangeShapeType="1"/>
          </p:cNvSpPr>
          <p:nvPr/>
        </p:nvSpPr>
        <p:spPr bwMode="auto">
          <a:xfrm flipV="1">
            <a:off x="10187976" y="3432175"/>
            <a:ext cx="447675" cy="2238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8139" name="Group 10"/>
          <p:cNvGrpSpPr/>
          <p:nvPr/>
        </p:nvGrpSpPr>
        <p:grpSpPr>
          <a:xfrm rot="9531296">
            <a:off x="10576912" y="3446464"/>
            <a:ext cx="71438" cy="71437"/>
            <a:chOff x="0" y="0"/>
            <a:chExt cx="96" cy="52"/>
          </a:xfrm>
        </p:grpSpPr>
        <p:sp>
          <p:nvSpPr>
            <p:cNvPr id="48140" name="Line 11"/>
            <p:cNvSpPr>
              <a:spLocks noChangeShapeType="1"/>
            </p:cNvSpPr>
            <p:nvPr/>
          </p:nvSpPr>
          <p:spPr bwMode="auto">
            <a:xfrm>
              <a:off x="0" y="0"/>
              <a:ext cx="9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141" name="Line 12"/>
            <p:cNvSpPr>
              <a:spLocks noChangeShapeType="1"/>
            </p:cNvSpPr>
            <p:nvPr/>
          </p:nvSpPr>
          <p:spPr bwMode="auto">
            <a:xfrm flipH="1">
              <a:off x="96" y="6"/>
              <a:ext cx="0" cy="4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5" name="Line 13"/>
          <p:cNvSpPr>
            <a:spLocks noChangeShapeType="1"/>
          </p:cNvSpPr>
          <p:nvPr/>
        </p:nvSpPr>
        <p:spPr bwMode="auto">
          <a:xfrm flipH="1" flipV="1">
            <a:off x="9887937" y="2952751"/>
            <a:ext cx="279400" cy="701675"/>
          </a:xfrm>
          <a:prstGeom prst="line">
            <a:avLst/>
          </a:prstGeom>
          <a:noFill/>
          <a:ln w="25400">
            <a:solidFill>
              <a:srgbClr val="FF0000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" name="Text Box 14"/>
          <p:cNvSpPr txBox="1">
            <a:spLocks noChangeArrowheads="1"/>
          </p:cNvSpPr>
          <p:nvPr/>
        </p:nvSpPr>
        <p:spPr bwMode="auto">
          <a:xfrm>
            <a:off x="9649812" y="2713039"/>
            <a:ext cx="166712" cy="27699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zh-CN" altLang="zh-CN" b="1" i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O</a:t>
            </a:r>
            <a:endParaRPr lang="zh-CN" altLang="zh-CN" b="1" i="1" noProof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47" name="Text Box 15"/>
          <p:cNvSpPr txBox="1">
            <a:spLocks noChangeArrowheads="1"/>
          </p:cNvSpPr>
          <p:nvPr/>
        </p:nvSpPr>
        <p:spPr bwMode="auto">
          <a:xfrm>
            <a:off x="10132412" y="1906589"/>
            <a:ext cx="153888" cy="27699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zh-CN" altLang="zh-CN" b="1" i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A</a:t>
            </a:r>
            <a:endParaRPr lang="zh-CN" altLang="zh-CN" b="1" i="1" noProof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48" name="Text Box 16"/>
          <p:cNvSpPr txBox="1">
            <a:spLocks noChangeArrowheads="1"/>
          </p:cNvSpPr>
          <p:nvPr/>
        </p:nvSpPr>
        <p:spPr bwMode="auto">
          <a:xfrm>
            <a:off x="9362475" y="3635375"/>
            <a:ext cx="152400" cy="2746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zh-CN" altLang="zh-CN" b="1" i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B</a:t>
            </a:r>
            <a:endParaRPr lang="zh-CN" altLang="zh-CN" b="1" i="1" noProof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49" name="Text Box 17"/>
          <p:cNvSpPr txBox="1">
            <a:spLocks noChangeArrowheads="1"/>
          </p:cNvSpPr>
          <p:nvPr/>
        </p:nvSpPr>
        <p:spPr bwMode="auto">
          <a:xfrm>
            <a:off x="10781700" y="3563939"/>
            <a:ext cx="153888" cy="27699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zh-CN" altLang="zh-CN" b="1" i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C</a:t>
            </a:r>
            <a:endParaRPr lang="zh-CN" altLang="zh-CN" b="1" i="1" noProof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51" name="Text Box 18"/>
          <p:cNvSpPr txBox="1">
            <a:spLocks noChangeArrowheads="1"/>
          </p:cNvSpPr>
          <p:nvPr/>
        </p:nvSpPr>
        <p:spPr bwMode="auto">
          <a:xfrm>
            <a:off x="10675337" y="3203575"/>
            <a:ext cx="152400" cy="2746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zh-CN" altLang="zh-CN" b="1" i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E</a:t>
            </a:r>
            <a:endParaRPr lang="zh-CN" altLang="zh-CN" b="1" i="1" noProof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52" name="Text Box 19"/>
          <p:cNvSpPr txBox="1">
            <a:spLocks noChangeArrowheads="1"/>
          </p:cNvSpPr>
          <p:nvPr/>
        </p:nvSpPr>
        <p:spPr bwMode="auto">
          <a:xfrm>
            <a:off x="10154637" y="3706814"/>
            <a:ext cx="139700" cy="2746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zh-CN" altLang="zh-CN" b="1" i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P</a:t>
            </a:r>
            <a:endParaRPr lang="zh-CN" altLang="zh-CN" b="1" i="1" noProof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9" name="矩形 98"/>
          <p:cNvSpPr>
            <a:spLocks noChangeArrowheads="1"/>
          </p:cNvSpPr>
          <p:nvPr/>
        </p:nvSpPr>
        <p:spPr bwMode="auto">
          <a:xfrm>
            <a:off x="191344" y="908720"/>
            <a:ext cx="11809312" cy="12126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sz="2800">
                <a:latin typeface="黑体" panose="02010609060101010101" pitchFamily="49" charset="-122"/>
                <a:ea typeface="黑体" panose="02010609060101010101" pitchFamily="49" charset="-122"/>
              </a:rPr>
              <a:t>6.</a:t>
            </a:r>
            <a:r>
              <a:rPr lang="zh-CN" altLang="en-US" sz="2800">
                <a:ea typeface="黑体" panose="02010609060101010101" pitchFamily="49" charset="-122"/>
              </a:rPr>
              <a:t>如</a:t>
            </a:r>
            <a:r>
              <a:rPr sz="2800">
                <a:ea typeface="黑体" panose="02010609060101010101" pitchFamily="49" charset="-122"/>
              </a:rPr>
              <a:t>图，O为正方形ABCD对角线AC上一点，以O为圆心，OA长为半径的⊙O与BC相切于点M.求证：CD与⊙O相切．</a:t>
            </a:r>
            <a:endParaRPr sz="2800">
              <a:ea typeface="黑体" panose="02010609060101010101" pitchFamily="49" charset="-122"/>
            </a:endParaRPr>
          </a:p>
        </p:txBody>
      </p:sp>
      <p:sp>
        <p:nvSpPr>
          <p:cNvPr id="100" name="文本框 99"/>
          <p:cNvSpPr txBox="1">
            <a:spLocks noChangeArrowheads="1"/>
          </p:cNvSpPr>
          <p:nvPr/>
        </p:nvSpPr>
        <p:spPr bwMode="auto">
          <a:xfrm>
            <a:off x="479376" y="2126734"/>
            <a:ext cx="6912768" cy="3711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证明：连接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，过点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作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ON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于点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∵⊙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相切于点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ON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为正方形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对角线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上一点，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ON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相切．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49155" name="图片 3" descr="图片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12224" y="2317751"/>
            <a:ext cx="3114675" cy="307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9237761" y="4984752"/>
            <a:ext cx="52610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M</a:t>
            </a:r>
            <a:endParaRPr lang="en-US" altLang="zh-CN" sz="3200" baseline="300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9464774" y="3654426"/>
            <a:ext cx="22225" cy="1422400"/>
          </a:xfrm>
          <a:prstGeom prst="line">
            <a:avLst/>
          </a:prstGeom>
          <a:ln w="31750" cmpd="sng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9536211" y="3708401"/>
            <a:ext cx="1295400" cy="0"/>
          </a:xfrm>
          <a:prstGeom prst="line">
            <a:avLst/>
          </a:prstGeom>
          <a:ln w="31750" cmpd="sng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10909398" y="3417890"/>
            <a:ext cx="45878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N</a:t>
            </a:r>
            <a:endParaRPr lang="en-US" altLang="zh-CN" sz="3200" baseline="300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5" name="Rectangle 32"/>
          <p:cNvSpPr>
            <a:spLocks noChangeArrowheads="1"/>
          </p:cNvSpPr>
          <p:nvPr/>
        </p:nvSpPr>
        <p:spPr bwMode="auto">
          <a:xfrm>
            <a:off x="160771" y="835395"/>
            <a:ext cx="11807863" cy="397031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ctr">
            <a:spAutoFit/>
          </a:bodyPr>
          <a:lstStyle/>
          <a:p>
            <a:pPr indent="304800" eaLnBrk="0" hangingPunct="0">
              <a:lnSpc>
                <a:spcPct val="150000"/>
              </a:lnSpc>
              <a:defRPr/>
            </a:pP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7.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已知：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△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内接于</a:t>
            </a:r>
            <a:r>
              <a:rPr lang="zh-CN" altLang="en-US" sz="28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☉</a:t>
            </a:r>
            <a:r>
              <a:rPr lang="en-US" altLang="zh-CN" sz="2800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O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，过点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作直线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EF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en-US" altLang="zh-CN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indent="304800" eaLnBrk="0" hangingPunct="0">
              <a:lnSpc>
                <a:spcPct val="150000"/>
              </a:lnSpc>
              <a:defRPr/>
            </a:pP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如图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为直径，要使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EF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为</a:t>
            </a:r>
            <a:r>
              <a:rPr lang="zh-CN" altLang="en-US" sz="28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☉</a:t>
            </a:r>
            <a:r>
              <a:rPr lang="en-US" altLang="zh-CN" sz="2800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O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的切线，还需添加的条件是（只需写出两种情况）：</a:t>
            </a:r>
            <a:endParaRPr lang="en-US" altLang="zh-CN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indent="304800" eaLnBrk="0" hangingPunct="0">
              <a:lnSpc>
                <a:spcPct val="150000"/>
              </a:lnSpc>
              <a:defRPr/>
            </a:pP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①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_________  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；②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_____________ .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indent="304800" eaLnBrk="0" hangingPunct="0">
              <a:lnSpc>
                <a:spcPct val="150000"/>
              </a:lnSpc>
              <a:defRPr/>
            </a:pP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如图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是非直径的弦，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CAE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=∠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求证：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EF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是</a:t>
            </a:r>
            <a:r>
              <a:rPr lang="zh-CN" altLang="en-US" sz="28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☉</a:t>
            </a:r>
            <a:r>
              <a:rPr lang="en-US" altLang="zh-CN" sz="2800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O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的切线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en-US" altLang="zh-CN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indent="304800" eaLnBrk="0" hangingPunct="0">
              <a:lnSpc>
                <a:spcPct val="150000"/>
              </a:lnSpc>
              <a:defRPr/>
            </a:pP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9468" name="TextBox 36"/>
          <p:cNvSpPr txBox="1">
            <a:spLocks noChangeArrowheads="1"/>
          </p:cNvSpPr>
          <p:nvPr/>
        </p:nvSpPr>
        <p:spPr bwMode="auto">
          <a:xfrm>
            <a:off x="1468654" y="2905780"/>
            <a:ext cx="14221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BA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⊥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EF</a:t>
            </a:r>
            <a:endParaRPr lang="en-US" altLang="zh-CN" sz="2800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9" name="TextBox 37"/>
          <p:cNvSpPr txBox="1">
            <a:spLocks noChangeArrowheads="1"/>
          </p:cNvSpPr>
          <p:nvPr/>
        </p:nvSpPr>
        <p:spPr bwMode="auto">
          <a:xfrm>
            <a:off x="4062231" y="2924944"/>
            <a:ext cx="200247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CAE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=∠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0180" name="组合 54"/>
          <p:cNvGrpSpPr/>
          <p:nvPr/>
        </p:nvGrpSpPr>
        <p:grpSpPr>
          <a:xfrm>
            <a:off x="6915191" y="4122191"/>
            <a:ext cx="4309614" cy="2675233"/>
            <a:chOff x="4499992" y="3284984"/>
            <a:chExt cx="4310419" cy="2673909"/>
          </a:xfrm>
        </p:grpSpPr>
        <p:grpSp>
          <p:nvGrpSpPr>
            <p:cNvPr id="50181" name="组合 51"/>
            <p:cNvGrpSpPr/>
            <p:nvPr/>
          </p:nvGrpSpPr>
          <p:grpSpPr>
            <a:xfrm>
              <a:off x="4499992" y="3284984"/>
              <a:ext cx="4310419" cy="2415311"/>
              <a:chOff x="4812588" y="3789040"/>
              <a:chExt cx="4310419" cy="2415311"/>
            </a:xfrm>
          </p:grpSpPr>
          <p:grpSp>
            <p:nvGrpSpPr>
              <p:cNvPr id="50182" name="组合 15"/>
              <p:cNvGrpSpPr/>
              <p:nvPr/>
            </p:nvGrpSpPr>
            <p:grpSpPr>
              <a:xfrm>
                <a:off x="4812588" y="3789040"/>
                <a:ext cx="1848195" cy="2412207"/>
                <a:chOff x="4812588" y="3789040"/>
                <a:chExt cx="1848195" cy="2412207"/>
              </a:xfrm>
            </p:grpSpPr>
            <p:sp>
              <p:nvSpPr>
                <p:cNvPr id="8" name="椭圆 7"/>
                <p:cNvSpPr/>
                <p:nvPr/>
              </p:nvSpPr>
              <p:spPr bwMode="auto">
                <a:xfrm>
                  <a:off x="5220652" y="4149225"/>
                  <a:ext cx="1440131" cy="1439150"/>
                </a:xfrm>
                <a:prstGeom prst="ellipse">
                  <a:avLst/>
                </a:prstGeom>
                <a:solidFill>
                  <a:schemeClr val="bg1"/>
                </a:solidFill>
                <a:ln w="25400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2800"/>
                </a:p>
              </p:txBody>
            </p:sp>
            <p:sp>
              <p:nvSpPr>
                <p:cNvPr id="9" name="椭圆 8"/>
                <p:cNvSpPr/>
                <p:nvPr/>
              </p:nvSpPr>
              <p:spPr bwMode="auto">
                <a:xfrm>
                  <a:off x="5939923" y="4834685"/>
                  <a:ext cx="73039" cy="71402"/>
                </a:xfrm>
                <a:prstGeom prst="ellipse">
                  <a:avLst/>
                </a:prstGeom>
                <a:solidFill>
                  <a:schemeClr val="tx2">
                    <a:lumMod val="85000"/>
                    <a:lumOff val="15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2800"/>
                </a:p>
              </p:txBody>
            </p:sp>
            <p:cxnSp>
              <p:nvCxnSpPr>
                <p:cNvPr id="50185" name="直接连接符 10"/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5201538" y="3879503"/>
                  <a:ext cx="0" cy="2088595"/>
                </a:xfrm>
                <a:prstGeom prst="line">
                  <a:avLst/>
                </a:prstGeom>
                <a:noFill/>
                <a:ln w="25400">
                  <a:solidFill>
                    <a:srgbClr val="262626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50186" name="TextBox 11"/>
                <p:cNvSpPr txBox="1">
                  <a:spLocks noChangeArrowheads="1"/>
                </p:cNvSpPr>
                <p:nvPr/>
              </p:nvSpPr>
              <p:spPr bwMode="auto">
                <a:xfrm>
                  <a:off x="4812588" y="4643805"/>
                  <a:ext cx="404353" cy="52296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800" i="1">
                      <a:latin typeface="Times New Roman" panose="02020603050405020304" pitchFamily="18" charset="0"/>
                    </a:rPr>
                    <a:t>A</a:t>
                  </a:r>
                  <a:endParaRPr lang="en-US" altLang="zh-CN" sz="2800" i="1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0187" name="TextBox 12"/>
                <p:cNvSpPr txBox="1">
                  <a:spLocks noChangeArrowheads="1"/>
                </p:cNvSpPr>
                <p:nvPr/>
              </p:nvSpPr>
              <p:spPr bwMode="auto">
                <a:xfrm>
                  <a:off x="4857398" y="3789040"/>
                  <a:ext cx="404353" cy="52296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800" i="1">
                      <a:latin typeface="Times New Roman" panose="02020603050405020304" pitchFamily="18" charset="0"/>
                    </a:rPr>
                    <a:t>F</a:t>
                  </a:r>
                  <a:endParaRPr lang="en-US" altLang="zh-CN" sz="2800" i="1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0188" name="TextBox 13"/>
                <p:cNvSpPr txBox="1">
                  <a:spLocks noChangeArrowheads="1"/>
                </p:cNvSpPr>
                <p:nvPr/>
              </p:nvSpPr>
              <p:spPr bwMode="auto">
                <a:xfrm>
                  <a:off x="4860039" y="5678286"/>
                  <a:ext cx="404353" cy="52296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800" i="1">
                      <a:latin typeface="Times New Roman" panose="02020603050405020304" pitchFamily="18" charset="0"/>
                    </a:rPr>
                    <a:t>E</a:t>
                  </a:r>
                  <a:endParaRPr lang="en-US" altLang="zh-CN" sz="2800" i="1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0189" name="TextBox 14"/>
                <p:cNvSpPr txBox="1">
                  <a:spLocks noChangeArrowheads="1"/>
                </p:cNvSpPr>
                <p:nvPr/>
              </p:nvSpPr>
              <p:spPr bwMode="auto">
                <a:xfrm>
                  <a:off x="5820846" y="4456323"/>
                  <a:ext cx="444435" cy="52296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800" i="1">
                      <a:latin typeface="Times New Roman" panose="02020603050405020304" pitchFamily="18" charset="0"/>
                    </a:rPr>
                    <a:t>O</a:t>
                  </a:r>
                  <a:endParaRPr lang="en-US" altLang="zh-CN" sz="2800" i="1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50190" name="组合 16"/>
              <p:cNvGrpSpPr/>
              <p:nvPr/>
            </p:nvGrpSpPr>
            <p:grpSpPr>
              <a:xfrm>
                <a:off x="6987439" y="3790240"/>
                <a:ext cx="1848625" cy="2414111"/>
                <a:chOff x="4812588" y="3787136"/>
                <a:chExt cx="1848625" cy="2414111"/>
              </a:xfrm>
            </p:grpSpPr>
            <p:sp>
              <p:nvSpPr>
                <p:cNvPr id="18" name="椭圆 17"/>
                <p:cNvSpPr/>
                <p:nvPr/>
              </p:nvSpPr>
              <p:spPr bwMode="auto">
                <a:xfrm>
                  <a:off x="5221082" y="4149294"/>
                  <a:ext cx="1440131" cy="1439150"/>
                </a:xfrm>
                <a:prstGeom prst="ellipse">
                  <a:avLst/>
                </a:prstGeom>
                <a:solidFill>
                  <a:schemeClr val="bg1"/>
                </a:solidFill>
                <a:ln w="25400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2800"/>
                </a:p>
              </p:txBody>
            </p:sp>
            <p:sp>
              <p:nvSpPr>
                <p:cNvPr id="19" name="椭圆 18"/>
                <p:cNvSpPr/>
                <p:nvPr/>
              </p:nvSpPr>
              <p:spPr bwMode="auto">
                <a:xfrm>
                  <a:off x="5940354" y="4834754"/>
                  <a:ext cx="73039" cy="71402"/>
                </a:xfrm>
                <a:prstGeom prst="ellipse">
                  <a:avLst/>
                </a:prstGeom>
                <a:solidFill>
                  <a:schemeClr val="tx2">
                    <a:lumMod val="85000"/>
                    <a:lumOff val="15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2800"/>
                </a:p>
              </p:txBody>
            </p:sp>
            <p:cxnSp>
              <p:nvCxnSpPr>
                <p:cNvPr id="50193" name="直接连接符 19"/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5201633" y="3879573"/>
                  <a:ext cx="0" cy="2088595"/>
                </a:xfrm>
                <a:prstGeom prst="line">
                  <a:avLst/>
                </a:prstGeom>
                <a:noFill/>
                <a:ln w="25400">
                  <a:solidFill>
                    <a:srgbClr val="262626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50194" name="TextBox 20"/>
                <p:cNvSpPr txBox="1">
                  <a:spLocks noChangeArrowheads="1"/>
                </p:cNvSpPr>
                <p:nvPr/>
              </p:nvSpPr>
              <p:spPr bwMode="auto">
                <a:xfrm>
                  <a:off x="4812588" y="4643805"/>
                  <a:ext cx="404353" cy="52296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800" i="1">
                      <a:latin typeface="Times New Roman" panose="02020603050405020304" pitchFamily="18" charset="0"/>
                    </a:rPr>
                    <a:t>A</a:t>
                  </a:r>
                  <a:endParaRPr lang="en-US" altLang="zh-CN" sz="2800" i="1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0195" name="TextBox 21"/>
                <p:cNvSpPr txBox="1">
                  <a:spLocks noChangeArrowheads="1"/>
                </p:cNvSpPr>
                <p:nvPr/>
              </p:nvSpPr>
              <p:spPr bwMode="auto">
                <a:xfrm>
                  <a:off x="4869457" y="3787136"/>
                  <a:ext cx="404353" cy="52296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800" i="1">
                      <a:latin typeface="Times New Roman" panose="02020603050405020304" pitchFamily="18" charset="0"/>
                    </a:rPr>
                    <a:t>F</a:t>
                  </a:r>
                  <a:endParaRPr lang="en-US" altLang="zh-CN" sz="2800" i="1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0196" name="TextBox 22"/>
                <p:cNvSpPr txBox="1">
                  <a:spLocks noChangeArrowheads="1"/>
                </p:cNvSpPr>
                <p:nvPr/>
              </p:nvSpPr>
              <p:spPr bwMode="auto">
                <a:xfrm>
                  <a:off x="4860032" y="5678286"/>
                  <a:ext cx="404353" cy="52296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800" i="1">
                      <a:latin typeface="Times New Roman" panose="02020603050405020304" pitchFamily="18" charset="0"/>
                    </a:rPr>
                    <a:t>E</a:t>
                  </a:r>
                  <a:endParaRPr lang="en-US" altLang="zh-CN" sz="2800" i="1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0197" name="TextBox 23"/>
                <p:cNvSpPr txBox="1">
                  <a:spLocks noChangeArrowheads="1"/>
                </p:cNvSpPr>
                <p:nvPr/>
              </p:nvSpPr>
              <p:spPr bwMode="auto">
                <a:xfrm>
                  <a:off x="5820700" y="4456360"/>
                  <a:ext cx="444435" cy="52296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800" i="1">
                      <a:latin typeface="Times New Roman" panose="02020603050405020304" pitchFamily="18" charset="0"/>
                    </a:rPr>
                    <a:t>O</a:t>
                  </a:r>
                  <a:endParaRPr lang="en-US" altLang="zh-CN" sz="2800" i="1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cxnSp>
            <p:nvCxnSpPr>
              <p:cNvPr id="50198" name="直接连接符 25"/>
              <p:cNvCxnSpPr>
                <a:cxnSpLocks noChangeShapeType="1"/>
                <a:stCxn id="50186" idx="3"/>
                <a:endCxn id="8" idx="6"/>
              </p:cNvCxnSpPr>
              <p:nvPr/>
            </p:nvCxnSpPr>
            <p:spPr bwMode="auto">
              <a:xfrm flipV="1">
                <a:off x="5216941" y="4868799"/>
                <a:ext cx="1443842" cy="36486"/>
              </a:xfrm>
              <a:prstGeom prst="line">
                <a:avLst/>
              </a:prstGeom>
              <a:noFill/>
              <a:ln w="25400">
                <a:solidFill>
                  <a:srgbClr val="269999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0199" name="直接连接符 27"/>
              <p:cNvCxnSpPr>
                <a:cxnSpLocks noChangeShapeType="1"/>
                <a:stCxn id="50186" idx="3"/>
                <a:endCxn id="8" idx="6"/>
              </p:cNvCxnSpPr>
              <p:nvPr/>
            </p:nvCxnSpPr>
            <p:spPr bwMode="auto">
              <a:xfrm flipV="1">
                <a:off x="5216941" y="4868799"/>
                <a:ext cx="1443842" cy="36486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0200" name="直接连接符 30"/>
              <p:cNvCxnSpPr>
                <a:cxnSpLocks noChangeShapeType="1"/>
                <a:stCxn id="8" idx="6"/>
                <a:endCxn id="8" idx="6"/>
              </p:cNvCxnSpPr>
              <p:nvPr/>
            </p:nvCxnSpPr>
            <p:spPr bwMode="auto">
              <a:xfrm flipH="1">
                <a:off x="6371564" y="4868253"/>
                <a:ext cx="288934" cy="576109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50201" name="TextBox 39"/>
              <p:cNvSpPr txBox="1">
                <a:spLocks noChangeArrowheads="1"/>
              </p:cNvSpPr>
              <p:nvPr/>
            </p:nvSpPr>
            <p:spPr bwMode="auto">
              <a:xfrm>
                <a:off x="6588224" y="4678713"/>
                <a:ext cx="404353" cy="5229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800" i="1">
                    <a:latin typeface="Times New Roman" panose="02020603050405020304" pitchFamily="18" charset="0"/>
                  </a:rPr>
                  <a:t>B</a:t>
                </a:r>
                <a:endParaRPr lang="en-US" altLang="zh-CN" sz="2800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0202" name="TextBox 40"/>
              <p:cNvSpPr txBox="1">
                <a:spLocks noChangeArrowheads="1"/>
              </p:cNvSpPr>
              <p:nvPr/>
            </p:nvSpPr>
            <p:spPr bwMode="auto">
              <a:xfrm>
                <a:off x="6252748" y="5389612"/>
                <a:ext cx="420358" cy="5342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800" i="1">
                    <a:latin typeface="Times New Roman" panose="02020603050405020304" pitchFamily="18" charset="0"/>
                  </a:rPr>
                  <a:t>C</a:t>
                </a:r>
                <a:endParaRPr lang="en-US" altLang="zh-CN" sz="2800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50203" name="直接连接符 44"/>
              <p:cNvCxnSpPr>
                <a:cxnSpLocks noChangeShapeType="1"/>
                <a:stCxn id="50194" idx="3"/>
                <a:endCxn id="18" idx="4"/>
              </p:cNvCxnSpPr>
              <p:nvPr/>
            </p:nvCxnSpPr>
            <p:spPr bwMode="auto">
              <a:xfrm>
                <a:off x="7391793" y="4908390"/>
                <a:ext cx="724206" cy="683158"/>
              </a:xfrm>
              <a:prstGeom prst="line">
                <a:avLst/>
              </a:prstGeom>
              <a:noFill/>
              <a:ln w="25400">
                <a:solidFill>
                  <a:srgbClr val="262626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0204" name="直接连接符 46"/>
              <p:cNvCxnSpPr>
                <a:cxnSpLocks noChangeShapeType="1"/>
                <a:stCxn id="18" idx="4"/>
                <a:endCxn id="18" idx="4"/>
              </p:cNvCxnSpPr>
              <p:nvPr/>
            </p:nvCxnSpPr>
            <p:spPr bwMode="auto">
              <a:xfrm flipV="1">
                <a:off x="8114696" y="5228519"/>
                <a:ext cx="633433" cy="363441"/>
              </a:xfrm>
              <a:prstGeom prst="line">
                <a:avLst/>
              </a:prstGeom>
              <a:noFill/>
              <a:ln w="25400">
                <a:solidFill>
                  <a:srgbClr val="262626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0205" name="直接连接符 48"/>
              <p:cNvCxnSpPr>
                <a:cxnSpLocks noChangeShapeType="1"/>
                <a:stCxn id="18" idx="4"/>
                <a:endCxn id="18" idx="4"/>
              </p:cNvCxnSpPr>
              <p:nvPr/>
            </p:nvCxnSpPr>
            <p:spPr bwMode="auto">
              <a:xfrm>
                <a:off x="7379659" y="4871427"/>
                <a:ext cx="1354182" cy="352331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50206" name="TextBox 49"/>
              <p:cNvSpPr txBox="1">
                <a:spLocks noChangeArrowheads="1"/>
              </p:cNvSpPr>
              <p:nvPr/>
            </p:nvSpPr>
            <p:spPr bwMode="auto">
              <a:xfrm>
                <a:off x="8718654" y="5093054"/>
                <a:ext cx="404353" cy="5229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800" i="1">
                    <a:latin typeface="Times New Roman" panose="02020603050405020304" pitchFamily="18" charset="0"/>
                  </a:rPr>
                  <a:t>B</a:t>
                </a:r>
                <a:endParaRPr lang="en-US" altLang="zh-CN" sz="2800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0207" name="TextBox 50"/>
              <p:cNvSpPr txBox="1">
                <a:spLocks noChangeArrowheads="1"/>
              </p:cNvSpPr>
              <p:nvPr/>
            </p:nvSpPr>
            <p:spPr bwMode="auto">
              <a:xfrm>
                <a:off x="7998574" y="5517232"/>
                <a:ext cx="420358" cy="5179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800" i="1">
                    <a:latin typeface="Times New Roman" panose="02020603050405020304" pitchFamily="18" charset="0"/>
                  </a:rPr>
                  <a:t>C</a:t>
                </a:r>
                <a:endParaRPr lang="en-US" altLang="zh-CN" sz="2800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50208" name="矩形 52"/>
            <p:cNvSpPr>
              <a:spLocks noChangeArrowheads="1"/>
            </p:cNvSpPr>
            <p:nvPr/>
          </p:nvSpPr>
          <p:spPr bwMode="auto">
            <a:xfrm>
              <a:off x="5250413" y="5435932"/>
              <a:ext cx="723410" cy="5229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图</a:t>
              </a:r>
              <a:r>
                <a: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1</a:t>
              </a:r>
              <a:endParaRPr lang="zh-CN" altLang="en-US" sz="2800">
                <a:cs typeface="Times New Roman" panose="02020603050405020304" pitchFamily="18" charset="0"/>
              </a:endParaRPr>
            </a:p>
          </p:txBody>
        </p:sp>
        <p:sp>
          <p:nvSpPr>
            <p:cNvPr id="50209" name="矩形 53"/>
            <p:cNvSpPr>
              <a:spLocks noChangeArrowheads="1"/>
            </p:cNvSpPr>
            <p:nvPr/>
          </p:nvSpPr>
          <p:spPr bwMode="auto">
            <a:xfrm>
              <a:off x="7438271" y="5408728"/>
              <a:ext cx="723410" cy="5229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图</a:t>
              </a:r>
              <a:r>
                <a: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endParaRPr lang="zh-CN" altLang="en-US" sz="2800">
                <a:cs typeface="Times New Roman" panose="02020603050405020304" pitchFamily="18" charset="0"/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8" grpId="0"/>
      <p:bldP spid="1946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70" name="TextBox 38"/>
          <p:cNvSpPr txBox="1">
            <a:spLocks noChangeArrowheads="1"/>
          </p:cNvSpPr>
          <p:nvPr/>
        </p:nvSpPr>
        <p:spPr bwMode="auto">
          <a:xfrm>
            <a:off x="493431" y="835960"/>
            <a:ext cx="6681787" cy="585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证明：连接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并延长交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☉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于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连接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则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☉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的直径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 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DAC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 °,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同对     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又∵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CAE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CAE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DAC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 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EAC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=90°,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EF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☉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的切线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24579" name="对象 3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3215680" y="2852936"/>
          <a:ext cx="666750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" r:id="rId1" imgW="266700" imgH="241300" progId="Equation.KSEE3">
                  <p:embed/>
                </p:oleObj>
              </mc:Choice>
              <mc:Fallback>
                <p:oleObj name="" r:id="rId1" imgW="266700" imgH="2413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215680" y="2852936"/>
                        <a:ext cx="666750" cy="565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1203" name="组合 54"/>
          <p:cNvGrpSpPr/>
          <p:nvPr/>
        </p:nvGrpSpPr>
        <p:grpSpPr>
          <a:xfrm>
            <a:off x="8163903" y="1869750"/>
            <a:ext cx="2134820" cy="2646688"/>
            <a:chOff x="6674843" y="3286184"/>
            <a:chExt cx="2135650" cy="2645536"/>
          </a:xfrm>
        </p:grpSpPr>
        <p:grpSp>
          <p:nvGrpSpPr>
            <p:cNvPr id="51204" name="组合 51"/>
            <p:cNvGrpSpPr/>
            <p:nvPr/>
          </p:nvGrpSpPr>
          <p:grpSpPr>
            <a:xfrm>
              <a:off x="6674843" y="3286184"/>
              <a:ext cx="2135650" cy="2414142"/>
              <a:chOff x="6987439" y="3790240"/>
              <a:chExt cx="2135650" cy="2414142"/>
            </a:xfrm>
          </p:grpSpPr>
          <p:grpSp>
            <p:nvGrpSpPr>
              <p:cNvPr id="51205" name="组合 16"/>
              <p:cNvGrpSpPr/>
              <p:nvPr/>
            </p:nvGrpSpPr>
            <p:grpSpPr>
              <a:xfrm>
                <a:off x="6987439" y="3790240"/>
                <a:ext cx="1848569" cy="2414142"/>
                <a:chOff x="4812588" y="3787136"/>
                <a:chExt cx="1848569" cy="2414142"/>
              </a:xfrm>
            </p:grpSpPr>
            <p:sp>
              <p:nvSpPr>
                <p:cNvPr id="18" name="椭圆 17"/>
                <p:cNvSpPr/>
                <p:nvPr/>
              </p:nvSpPr>
              <p:spPr bwMode="auto">
                <a:xfrm>
                  <a:off x="5220734" y="4148928"/>
                  <a:ext cx="1440423" cy="1440823"/>
                </a:xfrm>
                <a:prstGeom prst="ellipse">
                  <a:avLst/>
                </a:prstGeom>
                <a:solidFill>
                  <a:schemeClr val="bg1"/>
                </a:solidFill>
                <a:ln w="25400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2800"/>
                </a:p>
              </p:txBody>
            </p:sp>
            <p:sp>
              <p:nvSpPr>
                <p:cNvPr id="19" name="椭圆 18"/>
                <p:cNvSpPr/>
                <p:nvPr/>
              </p:nvSpPr>
              <p:spPr bwMode="auto">
                <a:xfrm>
                  <a:off x="5940151" y="4836017"/>
                  <a:ext cx="73053" cy="71406"/>
                </a:xfrm>
                <a:prstGeom prst="ellipse">
                  <a:avLst/>
                </a:prstGeom>
                <a:solidFill>
                  <a:schemeClr val="tx2">
                    <a:lumMod val="85000"/>
                    <a:lumOff val="15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2800"/>
                </a:p>
              </p:txBody>
            </p:sp>
            <p:cxnSp>
              <p:nvCxnSpPr>
                <p:cNvPr id="51208" name="直接连接符 19"/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5201633" y="3879573"/>
                  <a:ext cx="0" cy="2088595"/>
                </a:xfrm>
                <a:prstGeom prst="line">
                  <a:avLst/>
                </a:prstGeom>
                <a:noFill/>
                <a:ln w="25400">
                  <a:solidFill>
                    <a:srgbClr val="262626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51209" name="TextBox 20"/>
                <p:cNvSpPr txBox="1">
                  <a:spLocks noChangeArrowheads="1"/>
                </p:cNvSpPr>
                <p:nvPr/>
              </p:nvSpPr>
              <p:spPr bwMode="auto">
                <a:xfrm>
                  <a:off x="4812588" y="4643805"/>
                  <a:ext cx="404435" cy="52299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800" i="1">
                      <a:latin typeface="Times New Roman" panose="02020603050405020304" pitchFamily="18" charset="0"/>
                    </a:rPr>
                    <a:t>A</a:t>
                  </a:r>
                  <a:endParaRPr lang="en-US" altLang="zh-CN" sz="2800" i="1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1210" name="TextBox 21"/>
                <p:cNvSpPr txBox="1">
                  <a:spLocks noChangeArrowheads="1"/>
                </p:cNvSpPr>
                <p:nvPr/>
              </p:nvSpPr>
              <p:spPr bwMode="auto">
                <a:xfrm>
                  <a:off x="4869457" y="3787136"/>
                  <a:ext cx="404435" cy="52299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800" i="1">
                      <a:latin typeface="Times New Roman" panose="02020603050405020304" pitchFamily="18" charset="0"/>
                    </a:rPr>
                    <a:t>F</a:t>
                  </a:r>
                  <a:endParaRPr lang="en-US" altLang="zh-CN" sz="2800" i="1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1211" name="TextBox 22"/>
                <p:cNvSpPr txBox="1">
                  <a:spLocks noChangeArrowheads="1"/>
                </p:cNvSpPr>
                <p:nvPr/>
              </p:nvSpPr>
              <p:spPr bwMode="auto">
                <a:xfrm>
                  <a:off x="4860032" y="5678286"/>
                  <a:ext cx="404435" cy="52299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800" i="1">
                      <a:latin typeface="Times New Roman" panose="02020603050405020304" pitchFamily="18" charset="0"/>
                    </a:rPr>
                    <a:t>E</a:t>
                  </a:r>
                  <a:endParaRPr lang="en-US" altLang="zh-CN" sz="2800" i="1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1212" name="TextBox 23"/>
                <p:cNvSpPr txBox="1">
                  <a:spLocks noChangeArrowheads="1"/>
                </p:cNvSpPr>
                <p:nvPr/>
              </p:nvSpPr>
              <p:spPr bwMode="auto">
                <a:xfrm>
                  <a:off x="5820700" y="4456360"/>
                  <a:ext cx="444525" cy="52299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800" i="1">
                      <a:latin typeface="Times New Roman" panose="02020603050405020304" pitchFamily="18" charset="0"/>
                    </a:rPr>
                    <a:t>O</a:t>
                  </a:r>
                  <a:endParaRPr lang="en-US" altLang="zh-CN" sz="2800" i="1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cxnSp>
            <p:nvCxnSpPr>
              <p:cNvPr id="51213" name="直接连接符 44"/>
              <p:cNvCxnSpPr>
                <a:cxnSpLocks noChangeShapeType="1"/>
              </p:cNvCxnSpPr>
              <p:nvPr/>
            </p:nvCxnSpPr>
            <p:spPr bwMode="auto">
              <a:xfrm>
                <a:off x="7387277" y="4867851"/>
                <a:ext cx="728324" cy="706908"/>
              </a:xfrm>
              <a:prstGeom prst="line">
                <a:avLst/>
              </a:prstGeom>
              <a:noFill/>
              <a:ln w="25400">
                <a:solidFill>
                  <a:srgbClr val="262626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1214" name="直接连接符 46"/>
              <p:cNvCxnSpPr>
                <a:cxnSpLocks noChangeShapeType="1"/>
                <a:stCxn id="18" idx="4"/>
              </p:cNvCxnSpPr>
              <p:nvPr/>
            </p:nvCxnSpPr>
            <p:spPr bwMode="auto">
              <a:xfrm flipV="1">
                <a:off x="8114696" y="5228519"/>
                <a:ext cx="633433" cy="363441"/>
              </a:xfrm>
              <a:prstGeom prst="line">
                <a:avLst/>
              </a:prstGeom>
              <a:noFill/>
              <a:ln w="25400">
                <a:solidFill>
                  <a:srgbClr val="262626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1215" name="直接连接符 48"/>
              <p:cNvCxnSpPr>
                <a:cxnSpLocks noChangeShapeType="1"/>
                <a:stCxn id="18" idx="4"/>
              </p:cNvCxnSpPr>
              <p:nvPr/>
            </p:nvCxnSpPr>
            <p:spPr bwMode="auto">
              <a:xfrm>
                <a:off x="7379659" y="4871427"/>
                <a:ext cx="1354182" cy="352331"/>
              </a:xfrm>
              <a:prstGeom prst="line">
                <a:avLst/>
              </a:prstGeom>
              <a:noFill/>
              <a:ln w="25400">
                <a:solidFill>
                  <a:srgbClr val="595959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51216" name="TextBox 49"/>
              <p:cNvSpPr txBox="1">
                <a:spLocks noChangeArrowheads="1"/>
              </p:cNvSpPr>
              <p:nvPr/>
            </p:nvSpPr>
            <p:spPr bwMode="auto">
              <a:xfrm>
                <a:off x="8718654" y="5093054"/>
                <a:ext cx="404435" cy="5229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800" i="1">
                    <a:latin typeface="Times New Roman" panose="02020603050405020304" pitchFamily="18" charset="0"/>
                  </a:rPr>
                  <a:t>B</a:t>
                </a:r>
                <a:endParaRPr lang="en-US" altLang="zh-CN" sz="2800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217" name="TextBox 50"/>
              <p:cNvSpPr txBox="1">
                <a:spLocks noChangeArrowheads="1"/>
              </p:cNvSpPr>
              <p:nvPr/>
            </p:nvSpPr>
            <p:spPr bwMode="auto">
              <a:xfrm>
                <a:off x="7998574" y="5517232"/>
                <a:ext cx="423679" cy="5229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800" i="1">
                    <a:latin typeface="Times New Roman" panose="02020603050405020304" pitchFamily="18" charset="0"/>
                  </a:rPr>
                  <a:t>C</a:t>
                </a:r>
                <a:endParaRPr lang="en-US" altLang="zh-CN" sz="2800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51218" name="矩形 53"/>
            <p:cNvSpPr>
              <a:spLocks noChangeArrowheads="1"/>
            </p:cNvSpPr>
            <p:nvPr/>
          </p:nvSpPr>
          <p:spPr bwMode="auto">
            <a:xfrm>
              <a:off x="7438271" y="5408728"/>
              <a:ext cx="723556" cy="522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图</a:t>
              </a:r>
              <a:r>
                <a: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endParaRPr lang="zh-CN" altLang="en-US" sz="2800">
                <a:cs typeface="Times New Roman" panose="02020603050405020304" pitchFamily="18" charset="0"/>
              </a:endParaRPr>
            </a:p>
          </p:txBody>
        </p:sp>
      </p:grpSp>
      <p:sp>
        <p:nvSpPr>
          <p:cNvPr id="45" name="Line 13"/>
          <p:cNvSpPr>
            <a:spLocks noChangeShapeType="1"/>
          </p:cNvSpPr>
          <p:nvPr/>
        </p:nvSpPr>
        <p:spPr bwMode="auto">
          <a:xfrm flipH="1" flipV="1">
            <a:off x="8571891" y="2950839"/>
            <a:ext cx="1441450" cy="1587"/>
          </a:xfrm>
          <a:prstGeom prst="line">
            <a:avLst/>
          </a:prstGeom>
          <a:noFill/>
          <a:ln w="25400">
            <a:solidFill>
              <a:srgbClr val="000099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TextBox 49"/>
          <p:cNvSpPr txBox="1">
            <a:spLocks noChangeArrowheads="1"/>
          </p:cNvSpPr>
          <p:nvPr/>
        </p:nvSpPr>
        <p:spPr bwMode="auto">
          <a:xfrm>
            <a:off x="10013341" y="2692075"/>
            <a:ext cx="4443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i="1">
                <a:latin typeface="Times New Roman" panose="02020603050405020304" pitchFamily="18" charset="0"/>
              </a:rPr>
              <a:t>D</a:t>
            </a:r>
            <a:endParaRPr lang="en-US" altLang="zh-CN" sz="28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Line 13"/>
          <p:cNvSpPr>
            <a:spLocks noChangeShapeType="1"/>
          </p:cNvSpPr>
          <p:nvPr/>
        </p:nvSpPr>
        <p:spPr bwMode="auto">
          <a:xfrm flipV="1">
            <a:off x="9291030" y="2988939"/>
            <a:ext cx="720725" cy="682625"/>
          </a:xfrm>
          <a:prstGeom prst="line">
            <a:avLst/>
          </a:prstGeom>
          <a:noFill/>
          <a:ln w="25400">
            <a:solidFill>
              <a:srgbClr val="000099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4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4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4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4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4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4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4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4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4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4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4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4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4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4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1464" y="908720"/>
            <a:ext cx="9937104" cy="582287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小结梳理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微尘数学课件模板（九年级上）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蓝色扁平清新通用</Template>
  <TotalTime>0</TotalTime>
  <Words>3273</Words>
  <Application>WPS 演示</Application>
  <PresentationFormat>自定义</PresentationFormat>
  <Paragraphs>478</Paragraphs>
  <Slides>24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10</vt:i4>
      </vt:variant>
      <vt:variant>
        <vt:lpstr>幻灯片标题</vt:lpstr>
      </vt:variant>
      <vt:variant>
        <vt:i4>24</vt:i4>
      </vt:variant>
    </vt:vector>
  </HeadingPairs>
  <TitlesOfParts>
    <vt:vector size="51" baseType="lpstr">
      <vt:lpstr>Arial</vt:lpstr>
      <vt:lpstr>宋体</vt:lpstr>
      <vt:lpstr>Wingdings</vt:lpstr>
      <vt:lpstr>微软雅黑</vt:lpstr>
      <vt:lpstr>华文琥珀</vt:lpstr>
      <vt:lpstr>华文行楷</vt:lpstr>
      <vt:lpstr>黑体</vt:lpstr>
      <vt:lpstr>Times New Roman</vt:lpstr>
      <vt:lpstr>楷体_GB2312</vt:lpstr>
      <vt:lpstr>新宋体</vt:lpstr>
      <vt:lpstr>华文中宋</vt:lpstr>
      <vt:lpstr>等线</vt:lpstr>
      <vt:lpstr>Arial Unicode MS</vt:lpstr>
      <vt:lpstr>等线 Light</vt:lpstr>
      <vt:lpstr>2_Office 主题​​</vt:lpstr>
      <vt:lpstr>3_Office 主题​​</vt:lpstr>
      <vt:lpstr>微尘数学课件模板（九年级上）</vt:lpstr>
      <vt:lpstr>Equation.DSMT4</vt:lpstr>
      <vt:lpstr>Equation.KSEE3</vt:lpstr>
      <vt:lpstr>Equation.DSMT4</vt:lpstr>
      <vt:lpstr>Equation.DSMT4</vt:lpstr>
      <vt:lpstr>Equation.DSMT4</vt:lpstr>
      <vt:lpstr>Equation.DSMT4</vt:lpstr>
      <vt:lpstr>Equation.DSMT4</vt:lpstr>
      <vt:lpstr>Paint.Picture</vt:lpstr>
      <vt:lpstr>Paint.Picture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Emrys</cp:lastModifiedBy>
  <cp:revision>339</cp:revision>
  <dcterms:created xsi:type="dcterms:W3CDTF">2015-07-09T08:14:00Z</dcterms:created>
  <dcterms:modified xsi:type="dcterms:W3CDTF">2020-10-19T08:12:38Z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2052-11.1.0.10069</vt:lpwstr>
  </property>
</Properties>
</file>