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</p:sldMasterIdLst>
  <p:sldIdLst>
    <p:sldId id="343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64" r:id="rId14"/>
    <p:sldId id="265" r:id="rId15"/>
    <p:sldId id="266" r:id="rId16"/>
    <p:sldId id="267" r:id="rId17"/>
    <p:sldId id="268" r:id="rId18"/>
    <p:sldId id="270" r:id="rId19"/>
    <p:sldId id="315" r:id="rId20"/>
    <p:sldId id="316" r:id="rId21"/>
    <p:sldId id="309" r:id="rId22"/>
    <p:sldId id="310" r:id="rId23"/>
    <p:sldId id="311" r:id="rId24"/>
    <p:sldId id="312" r:id="rId25"/>
    <p:sldId id="313" r:id="rId26"/>
    <p:sldId id="314" r:id="rId27"/>
    <p:sldId id="344" r:id="rId28"/>
    <p:sldId id="317" r:id="rId29"/>
    <p:sldId id="318" r:id="rId30"/>
    <p:sldId id="319" r:id="rId31"/>
    <p:sldId id="320" r:id="rId32"/>
    <p:sldId id="321" r:id="rId33"/>
    <p:sldId id="345" r:id="rId34"/>
    <p:sldId id="346" r:id="rId35"/>
    <p:sldId id="347" r:id="rId36"/>
    <p:sldId id="323" r:id="rId37"/>
    <p:sldId id="335" r:id="rId38"/>
    <p:sldId id="281" r:id="rId39"/>
    <p:sldId id="282" r:id="rId40"/>
    <p:sldId id="322" r:id="rId41"/>
    <p:sldId id="340" r:id="rId4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66"/>
    <a:srgbClr val="FF99FF"/>
    <a:srgbClr val="FF66FF"/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1">
          <a:blip r:embed="rId2"/>
          <a:stretch>
            <a:fillRect l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bg>
      <p:bgPr>
        <a:solidFill>
          <a:srgbClr val="DEEBF7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4" Type="http://schemas.openxmlformats.org/officeDocument/2006/relationships/theme" Target="../theme/theme2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31" descr="001_FL~1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4000500"/>
            <a:ext cx="5080000" cy="28575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EBF7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6.jpeg"/><Relationship Id="rId1" Type="http://schemas.openxmlformats.org/officeDocument/2006/relationships/hyperlink" Target="file:///I:\&#26691;&#33457;&#28304;&#35760;\&#26691;&#33457;&#28304;&#35760;.wav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3.jpeg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3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1" Type="http://schemas.openxmlformats.org/officeDocument/2006/relationships/image" Target="../media/image2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28775" y="973138"/>
            <a:ext cx="1862138" cy="5059363"/>
          </a:xfrm>
        </p:spPr>
        <p:txBody>
          <a:bodyPr anchor="b">
            <a:noAutofit/>
          </a:bodyPr>
          <a:p>
            <a:pPr algn="ctr" fontAlgn="auto"/>
            <a:r>
              <a:rPr lang="zh-CN" altLang="en-US" sz="8625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桃花</a:t>
            </a:r>
            <a:r>
              <a:rPr lang="zh-CN" altLang="en-US" sz="8625" b="1" strike="noStrike" noProof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源</a:t>
            </a:r>
            <a:r>
              <a:rPr lang="zh-CN" altLang="en-US" sz="8625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记</a:t>
            </a:r>
            <a:endParaRPr lang="zh-CN" altLang="en-US" sz="8625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299460" y="3458527"/>
            <a:ext cx="1009650" cy="2470309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p>
            <a:pPr fontAlgn="auto"/>
            <a:r>
              <a:rPr lang="zh-CN" altLang="en-US" sz="54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陶渊明</a:t>
            </a:r>
            <a:endParaRPr lang="zh-CN" altLang="en-US" sz="54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4821238" y="285750"/>
            <a:ext cx="5486400" cy="70472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陶渊明</a:t>
            </a:r>
            <a:r>
              <a:rPr lang="en-US" altLang="zh-CN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(</a:t>
            </a:r>
            <a:r>
              <a:rPr lang="zh-CN" altLang="en-US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公元</a:t>
            </a:r>
            <a:r>
              <a:rPr lang="en-US" altLang="zh-CN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365—427</a:t>
            </a:r>
            <a:r>
              <a:rPr lang="zh-CN" altLang="en-US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年</a:t>
            </a:r>
            <a:r>
              <a:rPr lang="en-US" altLang="zh-CN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)</a:t>
            </a:r>
            <a:r>
              <a:rPr lang="zh-CN" altLang="en-US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，东晋著名诗人、辞赋家、散文家。又名潜，字元亮，</a:t>
            </a:r>
            <a:r>
              <a:rPr lang="zh-CN" altLang="en-US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世称靖节先生</a:t>
            </a:r>
            <a:r>
              <a:rPr lang="zh-CN" altLang="en-US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，因宅边曾有五棵柳树，又</a:t>
            </a:r>
            <a:r>
              <a:rPr lang="zh-CN" altLang="en-US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自号“五柳先生”</a:t>
            </a:r>
            <a:r>
              <a:rPr lang="en-US" altLang="zh-CN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,</a:t>
            </a:r>
            <a:r>
              <a:rPr lang="zh-CN" altLang="en-US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浔阳柴桑</a:t>
            </a:r>
            <a:r>
              <a:rPr lang="en-US" altLang="zh-CN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(</a:t>
            </a:r>
            <a:r>
              <a:rPr lang="zh-CN" altLang="en-US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今江西九江市西南</a:t>
            </a:r>
            <a:r>
              <a:rPr lang="en-US" altLang="zh-CN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)</a:t>
            </a:r>
            <a:r>
              <a:rPr lang="zh-CN" altLang="en-US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人。东晋著名诗人。长于诗文辞赋，语言质朴自然而又即为精炼，具有独特风格，被称为</a:t>
            </a:r>
            <a:r>
              <a:rPr lang="zh-CN" altLang="en-US" sz="3200" b="1" noProof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“田园诗人”</a:t>
            </a:r>
            <a:r>
              <a:rPr lang="zh-CN" altLang="en-US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。作品有</a:t>
            </a:r>
            <a:r>
              <a:rPr lang="en-US" altLang="zh-CN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《</a:t>
            </a:r>
            <a:r>
              <a:rPr lang="zh-CN" altLang="en-US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归园田居</a:t>
            </a:r>
            <a:r>
              <a:rPr lang="en-US" altLang="zh-CN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》《</a:t>
            </a:r>
            <a:r>
              <a:rPr lang="zh-CN" altLang="en-US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桃花源记</a:t>
            </a:r>
            <a:r>
              <a:rPr lang="en-US" altLang="zh-CN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》《</a:t>
            </a:r>
            <a:r>
              <a:rPr lang="zh-CN" altLang="en-US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饮酒</a:t>
            </a:r>
            <a:r>
              <a:rPr lang="en-US" altLang="zh-CN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》《</a:t>
            </a:r>
            <a:r>
              <a:rPr lang="zh-CN" altLang="en-US" sz="3200" b="1" noProof="1" dirty="0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五柳先生传</a:t>
            </a:r>
            <a:r>
              <a:rPr lang="en-US" altLang="zh-CN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》</a:t>
            </a:r>
            <a:r>
              <a:rPr lang="zh-CN" altLang="en-US" sz="3200" b="1" noProof="1" dirty="0">
                <a:latin typeface="楷体" panose="02010609060101010101" charset="-122"/>
                <a:ea typeface="楷体" panose="02010609060101010101" charset="-122"/>
                <a:cs typeface="+mn-cs"/>
              </a:rPr>
              <a:t>。</a:t>
            </a:r>
            <a:endParaRPr lang="zh-CN" altLang="en-US" sz="3200" b="1" noProof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noProof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endParaRPr lang="zh-CN" altLang="en-US" sz="3200" b="1" noProof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4098" name="图片 11272" descr="0E2442~1"/>
          <p:cNvPicPr>
            <a:picLocks noChangeAspect="1"/>
          </p:cNvPicPr>
          <p:nvPr/>
        </p:nvPicPr>
        <p:blipFill>
          <a:blip r:embed="rId1"/>
          <a:srcRect l="7716" t="9525" r="4823"/>
          <a:stretch>
            <a:fillRect/>
          </a:stretch>
        </p:blipFill>
        <p:spPr>
          <a:xfrm>
            <a:off x="1524000" y="0"/>
            <a:ext cx="2932113" cy="3276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图片 11270" descr="193000~2"/>
          <p:cNvPicPr>
            <a:picLocks noChangeAspect="1"/>
          </p:cNvPicPr>
          <p:nvPr/>
        </p:nvPicPr>
        <p:blipFill>
          <a:blip r:embed="rId2"/>
          <a:srcRect r="2081" b="5467"/>
          <a:stretch>
            <a:fillRect/>
          </a:stretch>
        </p:blipFill>
        <p:spPr>
          <a:xfrm>
            <a:off x="1524000" y="2895600"/>
            <a:ext cx="2957513" cy="3962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/>
      <p:sp>
        <p:nvSpPr>
          <p:cNvPr id="5121" name="文本框 40963"/>
          <p:cNvSpPr txBox="1"/>
          <p:nvPr/>
        </p:nvSpPr>
        <p:spPr>
          <a:xfrm>
            <a:off x="1524000" y="260350"/>
            <a:ext cx="9144000" cy="6308725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5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背景介绍：</a:t>
            </a:r>
            <a:endParaRPr lang="zh-CN" altLang="en-US" sz="54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我国东晋末年，封建国家分裂，政权交替，战争频繁。东晋王朝极端腐败，对外一味投降，安于江左一隅之地。统治集团内部互相倾轧，军阀连年混战，赋税徭役繁重，加深了对人民的剥削和压榨。 元代诗人张养浩在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潼关怀古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一诗中发出了这样的慨叹：兴，百姓苦；亡，百姓苦！ </a:t>
            </a:r>
            <a:endParaRPr lang="zh-CN" altLang="en-US" sz="2800" b="1" dirty="0">
              <a:solidFill>
                <a:schemeClr val="hlink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    可以说，和平，是每一个民族共同的向往。有一个成语就是这一社会理想的集中体现，它就是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世外桃源！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endParaRPr lang="zh-CN" altLang="en-US" sz="2800" b="1" dirty="0">
              <a:solidFill>
                <a:schemeClr val="hlink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    这个成语出自东晋大诗人陶渊明的名作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桃花源记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。它描述的是一个与世隔绝、没有战祸，安乐而美好的地方。今天，我们就来学习这篇文章</a:t>
            </a:r>
            <a:endParaRPr lang="zh-CN" altLang="en-US" sz="2800" b="1">
              <a:solidFill>
                <a:schemeClr val="hlink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122" name="文本框 40964"/>
          <p:cNvSpPr txBox="1"/>
          <p:nvPr/>
        </p:nvSpPr>
        <p:spPr>
          <a:xfrm>
            <a:off x="7537450" y="92075"/>
            <a:ext cx="3130550" cy="110680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r>
              <a:rPr lang="zh-CN" altLang="en-US" sz="66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wangjig</a:t>
            </a:r>
            <a:endParaRPr lang="zh-CN" altLang="en-US" sz="6600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/>
      <p:pic>
        <p:nvPicPr>
          <p:cNvPr id="6145" name="Picture 5" descr="staohua">
            <a:hlinkClick r:id="rId1" action="ppaction://hlinkfile"/>
          </p:cNvPr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1524000" y="3581400"/>
            <a:ext cx="4800600" cy="3276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6" name="Text Box 2"/>
          <p:cNvSpPr txBox="1"/>
          <p:nvPr/>
        </p:nvSpPr>
        <p:spPr>
          <a:xfrm>
            <a:off x="2646363" y="255588"/>
            <a:ext cx="7543800" cy="3230245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本文选自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陶渊明集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，原是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桃花源诗并序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前面的小序，因为语言清新自然，想像新颖独特，后来独立成篇，以“记”为题成为传世名篇。</a:t>
            </a:r>
            <a:endParaRPr lang="zh-CN" altLang="en-US" sz="40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169" name="文本框 26626"/>
          <p:cNvSpPr txBox="1"/>
          <p:nvPr/>
        </p:nvSpPr>
        <p:spPr>
          <a:xfrm>
            <a:off x="2361248" y="329248"/>
            <a:ext cx="7221220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一、初读课文，正确朗读</a:t>
            </a:r>
            <a:r>
              <a:rPr lang="zh-CN" altLang="en-US" sz="4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endParaRPr lang="zh-CN" altLang="en-US" sz="4800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4800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170" name="文本框 26627"/>
          <p:cNvSpPr txBox="1"/>
          <p:nvPr/>
        </p:nvSpPr>
        <p:spPr>
          <a:xfrm>
            <a:off x="2076450" y="2035175"/>
            <a:ext cx="8039100" cy="2553335"/>
          </a:xfrm>
          <a:prstGeom prst="rect">
            <a:avLst/>
          </a:prstGeom>
          <a:noFill/>
          <a:ln w="12700" cap="flat" cmpd="sng">
            <a:solidFill>
              <a:srgbClr val="89A4A7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4000" b="1" i="1" dirty="0">
                <a:latin typeface="黑体" panose="02010609060101010101" charset="-122"/>
                <a:ea typeface="黑体" panose="02010609060101010101" charset="-122"/>
              </a:rPr>
              <a:t>要求：“须要读得字字响亮，不可误一字，不可少一字。不可多一字，不可倒一字，不可牵强暗记。”</a:t>
            </a:r>
            <a:endParaRPr lang="zh-CN" altLang="en-US" sz="4000" b="1" i="1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4000" b="1" i="1">
                <a:latin typeface="黑体" panose="02010609060101010101" charset="-122"/>
                <a:ea typeface="黑体" panose="02010609060101010101" charset="-122"/>
              </a:rPr>
              <a:t>             </a:t>
            </a:r>
            <a:r>
              <a:rPr lang="en-US" altLang="zh-CN" sz="4000" b="1" i="1">
                <a:latin typeface="Arial" panose="020B0604020202020204" pitchFamily="34" charset="0"/>
                <a:ea typeface="黑体" panose="02010609060101010101" charset="-122"/>
              </a:rPr>
              <a:t>——</a:t>
            </a:r>
            <a:r>
              <a:rPr lang="zh-CN" altLang="en-US" sz="4000" b="1" i="1" dirty="0">
                <a:latin typeface="黑体" panose="02010609060101010101" charset="-122"/>
                <a:ea typeface="黑体" panose="02010609060101010101" charset="-122"/>
              </a:rPr>
              <a:t>朱熹  语</a:t>
            </a:r>
            <a:endParaRPr lang="zh-CN" altLang="en-US" sz="4000" b="1" i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3" name="Text Box 2"/>
          <p:cNvSpPr txBox="1"/>
          <p:nvPr/>
        </p:nvSpPr>
        <p:spPr>
          <a:xfrm>
            <a:off x="2317433" y="1290638"/>
            <a:ext cx="7772400" cy="52311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夹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岸数百步　　                  刘子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骥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便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舍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船　                          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豁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然开朗 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　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屋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舍俨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然　              　     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阡陌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　　　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　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黄发垂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髫 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便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要还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家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　　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　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间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隔                                  及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郡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下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　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 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诣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太守        　                 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俨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然        </a:t>
            </a:r>
            <a:r>
              <a:rPr lang="en-US" altLang="x-none" sz="3600" b="1" dirty="0" err="1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  <a:sym typeface="+mn-ea"/>
              </a:rPr>
              <a:t>y</a:t>
            </a:r>
            <a:r>
              <a:rPr lang="en-US" altLang="x-none" sz="3600" b="1" dirty="0" err="1">
                <a:solidFill>
                  <a:srgbClr val="FF0000"/>
                </a:solidFill>
                <a:effectLst/>
                <a:sym typeface="+mn-ea"/>
              </a:rPr>
              <a:t>ǎ</a:t>
            </a:r>
            <a:r>
              <a:rPr lang="en-US" altLang="x-none" sz="3600" b="1" dirty="0" err="1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  <a:sym typeface="+mn-ea"/>
              </a:rPr>
              <a:t>n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endParaRPr lang="zh-CN" altLang="en-US" sz="2800" b="1" dirty="0"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邑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人                                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缤纷        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平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旷           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8372" name="Text Box 4"/>
          <p:cNvSpPr/>
          <p:nvPr/>
        </p:nvSpPr>
        <p:spPr>
          <a:xfrm>
            <a:off x="8193088" y="3761105"/>
            <a:ext cx="8432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jùn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8195" name="矩形 14342"/>
          <p:cNvSpPr/>
          <p:nvPr/>
        </p:nvSpPr>
        <p:spPr>
          <a:xfrm>
            <a:off x="4114800" y="207010"/>
            <a:ext cx="4057015" cy="8794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765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一、读准字音</a:t>
            </a:r>
            <a:endParaRPr lang="zh-CN" altLang="en-US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344" name="矩形 14343"/>
          <p:cNvSpPr/>
          <p:nvPr/>
        </p:nvSpPr>
        <p:spPr>
          <a:xfrm>
            <a:off x="4220845" y="1168083"/>
            <a:ext cx="7543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jiā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矩形 14345"/>
          <p:cNvSpPr txBox="1"/>
          <p:nvPr/>
        </p:nvSpPr>
        <p:spPr>
          <a:xfrm>
            <a:off x="4006850" y="1904048"/>
            <a:ext cx="12954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algn="ctr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shě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7" name="矩形 14346"/>
          <p:cNvSpPr txBox="1"/>
          <p:nvPr/>
        </p:nvSpPr>
        <p:spPr>
          <a:xfrm>
            <a:off x="4006850" y="2452688"/>
            <a:ext cx="1862138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algn="ctr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shè yǎn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8" name="矩形 14347"/>
          <p:cNvSpPr/>
          <p:nvPr/>
        </p:nvSpPr>
        <p:spPr>
          <a:xfrm>
            <a:off x="4114800" y="3106420"/>
            <a:ext cx="919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tiáo</a:t>
            </a:r>
            <a:endParaRPr lang="en-US" altLang="zh-CN" sz="3600" b="1">
              <a:solidFill>
                <a:srgbClr val="1E474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9" name="矩形 14348"/>
          <p:cNvSpPr/>
          <p:nvPr/>
        </p:nvSpPr>
        <p:spPr>
          <a:xfrm>
            <a:off x="4089400" y="3760788"/>
            <a:ext cx="9448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jiàn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50" name="矩形 14349"/>
          <p:cNvSpPr/>
          <p:nvPr/>
        </p:nvSpPr>
        <p:spPr>
          <a:xfrm>
            <a:off x="4114800" y="4402138"/>
            <a:ext cx="538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yì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51" name="矩形 14350"/>
          <p:cNvSpPr/>
          <p:nvPr/>
        </p:nvSpPr>
        <p:spPr>
          <a:xfrm>
            <a:off x="8295958" y="1904048"/>
            <a:ext cx="10337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huò 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52" name="矩形 14351"/>
          <p:cNvSpPr/>
          <p:nvPr/>
        </p:nvSpPr>
        <p:spPr>
          <a:xfrm>
            <a:off x="7903845" y="2541588"/>
            <a:ext cx="17703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qiān mò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53" name="矩形 14352"/>
          <p:cNvSpPr/>
          <p:nvPr/>
        </p:nvSpPr>
        <p:spPr>
          <a:xfrm>
            <a:off x="8295958" y="3187065"/>
            <a:ext cx="19735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yāo huán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8205" name="矩形 14353"/>
          <p:cNvSpPr/>
          <p:nvPr/>
        </p:nvSpPr>
        <p:spPr>
          <a:xfrm>
            <a:off x="10537825" y="4397375"/>
            <a:ext cx="3733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b="1" err="1">
                <a:solidFill>
                  <a:srgbClr val="1E474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jì</a:t>
            </a:r>
            <a:endParaRPr lang="en-US" altLang="zh-CN" b="1">
              <a:solidFill>
                <a:srgbClr val="1E474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6" name="矩形 14355"/>
          <p:cNvSpPr/>
          <p:nvPr/>
        </p:nvSpPr>
        <p:spPr>
          <a:xfrm>
            <a:off x="8333740" y="1169988"/>
            <a:ext cx="5765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jì 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114800" y="5043488"/>
            <a:ext cx="538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yì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79891" name="文本框 79890"/>
          <p:cNvSpPr txBox="1"/>
          <p:nvPr/>
        </p:nvSpPr>
        <p:spPr>
          <a:xfrm>
            <a:off x="7672388" y="5267325"/>
            <a:ext cx="22336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bīn fēn</a:t>
            </a:r>
            <a:endParaRPr lang="en-US" altLang="zh-CN" sz="3600" b="1" err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79885" name="文本框 79884"/>
          <p:cNvSpPr txBox="1"/>
          <p:nvPr/>
        </p:nvSpPr>
        <p:spPr>
          <a:xfrm>
            <a:off x="3303588" y="5876608"/>
            <a:ext cx="21605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</a:rPr>
              <a:t>kuàng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043680" y="193040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二、课文翻译</a:t>
            </a:r>
            <a:endParaRPr lang="zh-CN" altLang="en-US" sz="48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92300" y="1456690"/>
            <a:ext cx="8668385" cy="304609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4800" b="1">
                <a:solidFill>
                  <a:srgbClr val="0066FF"/>
                </a:solidFill>
                <a:latin typeface="楷体" panose="02010609060101010101" charset="-122"/>
                <a:ea typeface="楷体" panose="02010609060101010101" charset="-122"/>
              </a:rPr>
              <a:t>（一）自学思考</a:t>
            </a:r>
            <a:endParaRPr lang="zh-CN" altLang="en-US" sz="4800" b="1">
              <a:solidFill>
                <a:srgbClr val="0066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、旁批注释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、人名地名不译，省略部分不起来，语序正确。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、口头翻译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043680" y="193040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二、课文翻译</a:t>
            </a:r>
            <a:endParaRPr lang="zh-CN" altLang="en-US" sz="48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36545" y="1651000"/>
            <a:ext cx="6768465" cy="316928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66FF"/>
                </a:solidFill>
                <a:latin typeface="楷体" panose="02010609060101010101" charset="-122"/>
                <a:ea typeface="楷体" panose="02010609060101010101" charset="-122"/>
              </a:rPr>
              <a:t>（二）合作探究</a:t>
            </a:r>
            <a:endParaRPr lang="zh-CN" altLang="en-US" sz="4000" b="1">
              <a:solidFill>
                <a:srgbClr val="0066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、一人一句翻译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、组长提问重点字词，组员回答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一、二段根据内容画出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图画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三段改变成对话，分角色朗读</a:t>
            </a:r>
            <a:endParaRPr lang="zh-CN" altLang="en-US" sz="3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四、五段改变成一小段表演</a:t>
            </a:r>
            <a:endParaRPr lang="zh-CN" altLang="en-US" sz="3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043680" y="193040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二、课文翻译</a:t>
            </a:r>
            <a:endParaRPr lang="zh-CN" altLang="en-US" sz="48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42895" y="1684655"/>
            <a:ext cx="7227570" cy="267652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66FF"/>
                </a:solidFill>
                <a:latin typeface="楷体" panose="02010609060101010101" charset="-122"/>
                <a:ea typeface="楷体" panose="02010609060101010101" charset="-122"/>
              </a:rPr>
              <a:t>（三）展示</a:t>
            </a:r>
            <a:endParaRPr lang="zh-CN" altLang="en-US" sz="4000" b="1">
              <a:solidFill>
                <a:srgbClr val="0066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、一人一句翻译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、讲解重点字词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、讲解完毕对其他组成员提一个问题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   </a:t>
            </a:r>
            <a:endParaRPr lang="zh-CN" altLang="en-US" sz="3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文本框 16385"/>
          <p:cNvSpPr txBox="1"/>
          <p:nvPr/>
        </p:nvSpPr>
        <p:spPr>
          <a:xfrm>
            <a:off x="2287270" y="1833245"/>
            <a:ext cx="7559675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东晋     年间                     作为    沿着  行船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-59690" y="64770"/>
            <a:ext cx="12254230" cy="1768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桃花源记</a:t>
            </a:r>
            <a:endParaRPr lang="zh-CN" altLang="en-US" sz="4000" dirty="0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陶渊明</a:t>
            </a:r>
            <a:endParaRPr lang="zh-CN" altLang="en-US" sz="2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晋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太元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中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，武陵人捕鱼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业。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缘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溪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，忘</a:t>
            </a:r>
            <a:r>
              <a:rPr lang="zh-CN" altLang="en-US" sz="2600" b="1" u="sng" dirty="0">
                <a:latin typeface="宋体" panose="02010600030101010101" pitchFamily="2" charset="-122"/>
              </a:rPr>
              <a:t>路之远近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6388" name="文本框 16387"/>
          <p:cNvSpPr txBox="1"/>
          <p:nvPr/>
        </p:nvSpPr>
        <p:spPr>
          <a:xfrm>
            <a:off x="-60325" y="2308860"/>
            <a:ext cx="122548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忽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逢桃花林，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夹（</a:t>
            </a:r>
            <a:r>
              <a:rPr lang="zh-CN" altLang="en-US" sz="2800" b="1" u="sng">
                <a:solidFill>
                  <a:srgbClr val="FF0000"/>
                </a:solidFill>
                <a:effectLst/>
                <a:latin typeface="宋体" panose="02010600030101010101" pitchFamily="2" charset="-122"/>
                <a:sym typeface="+mn-ea"/>
              </a:rPr>
              <a:t>jiā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岸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数百步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，中无杂树，芳草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鲜美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，落英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缤纷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6389" name="文本框 16388"/>
          <p:cNvSpPr txBox="1"/>
          <p:nvPr/>
        </p:nvSpPr>
        <p:spPr>
          <a:xfrm>
            <a:off x="1125855" y="2769235"/>
            <a:ext cx="1073975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忽然               夹着                                                        新鲜美好      繁多的样子</a:t>
            </a:r>
            <a:endParaRPr lang="zh-CN" altLang="en-US" sz="2500" b="1" u="sng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390" name="文本框 16389"/>
          <p:cNvSpPr txBox="1"/>
          <p:nvPr/>
        </p:nvSpPr>
        <p:spPr>
          <a:xfrm>
            <a:off x="34925" y="3395345"/>
            <a:ext cx="121589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渔人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甚   异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。              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复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前行，欲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穷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       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其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林。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  <a:hlinkClick r:id="" action="ppaction://noaction"/>
              </a:rPr>
              <a:t> </a:t>
            </a:r>
            <a:endParaRPr lang="zh-CN" altLang="en-US" sz="2400" b="1" u="sng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1584643" y="4023678"/>
            <a:ext cx="8964612" cy="891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很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对</a:t>
            </a:r>
            <a:r>
              <a:rPr lang="en-US" altLang="zh-CN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...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感到诧异。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代所见景物     又               走尽      那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             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6392" name="笑脸 16391"/>
          <p:cNvSpPr/>
          <p:nvPr/>
        </p:nvSpPr>
        <p:spPr>
          <a:xfrm>
            <a:off x="9677400" y="6324600"/>
            <a:ext cx="914400" cy="914400"/>
          </a:xfrm>
          <a:prstGeom prst="smileyFace">
            <a:avLst>
              <a:gd name="adj" fmla="val 4653"/>
            </a:avLst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" name="矩形标注 1"/>
          <p:cNvSpPr/>
          <p:nvPr/>
        </p:nvSpPr>
        <p:spPr>
          <a:xfrm>
            <a:off x="34925" y="64770"/>
            <a:ext cx="2218055" cy="748030"/>
          </a:xfrm>
          <a:prstGeom prst="wedgeRect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4925" y="106045"/>
            <a:ext cx="281368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梳理文意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9224" name="Text Box 2"/>
          <p:cNvSpPr txBox="1"/>
          <p:nvPr/>
        </p:nvSpPr>
        <p:spPr>
          <a:xfrm>
            <a:off x="34925" y="4493260"/>
            <a:ext cx="12193270" cy="2232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+mn-ea"/>
              </a:rPr>
              <a:t>译文：东晋太元年间，（有个）武陵人靠捕鱼谋生。（有一天）他顺着溪水划船，忘了路程的远近。忽然遇到一片桃花林，桃树生长在溪流两岸，两岸几百步，中间没有别的树。花草遍地，鲜嫩而美丽，落花纷纷。他感到非常诧异，继续往前走，想走到这林子的尽头。    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    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925" y="4599940"/>
            <a:ext cx="977265" cy="467360"/>
          </a:xfrm>
          <a:prstGeom prst="rect">
            <a:avLst/>
          </a:prstGeom>
          <a:noFill/>
          <a:ln w="38100"/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9" grpId="0"/>
      <p:bldP spid="16391" grpId="0"/>
      <p:bldP spid="9224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5396230" y="3414395"/>
            <a:ext cx="4585970" cy="3873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907280" y="2447290"/>
            <a:ext cx="3429000" cy="3962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410" name="文本框 17409"/>
          <p:cNvSpPr txBox="1"/>
          <p:nvPr/>
        </p:nvSpPr>
        <p:spPr>
          <a:xfrm>
            <a:off x="60960" y="52070"/>
            <a:ext cx="1207008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林尽水</a:t>
            </a:r>
            <a:r>
              <a:rPr lang="zh-CN" altLang="en-US" sz="2600" b="1" u="sng" dirty="0">
                <a:latin typeface="宋体" panose="02010600030101010101" pitchFamily="2" charset="-122"/>
              </a:rPr>
              <a:t>源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得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一山，山有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小口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仿佛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若有光。便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舍（shě）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船，从口入。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990600" y="543560"/>
            <a:ext cx="967740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看到</a:t>
            </a:r>
            <a:r>
              <a:rPr lang="en-US" altLang="x-none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发现            小洞口    隐隐约约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舍弃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61595" y="1019810"/>
            <a:ext cx="1207008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初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极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狭，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才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通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复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行数十步，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豁然开朗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土地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平旷</a:t>
            </a:r>
            <a:r>
              <a:rPr lang="en-US" altLang="x-none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,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屋舍（shè）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俨然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-45720" y="2447290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有良田美池桑竹</a:t>
            </a:r>
            <a:r>
              <a:rPr lang="zh-CN" altLang="en-US" sz="2600" b="1" u="sng" dirty="0">
                <a:latin typeface="宋体" panose="02010600030101010101" pitchFamily="2" charset="-122"/>
              </a:rPr>
              <a:t>之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属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阡陌 交通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，鸡犬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相闻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。其中往来种作，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414" name="文本框 17413"/>
          <p:cNvSpPr txBox="1"/>
          <p:nvPr/>
        </p:nvSpPr>
        <p:spPr>
          <a:xfrm>
            <a:off x="-45720" y="1511300"/>
            <a:ext cx="1217803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</a:t>
            </a:r>
            <a:r>
              <a:rPr lang="zh-CN" altLang="en-US" sz="25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很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仅仅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一个人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5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</a:rPr>
              <a:t>又                                             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平坦开阔 </a:t>
            </a:r>
            <a:r>
              <a:rPr lang="zh-CN" altLang="en-US" sz="25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整齐的样子             </a:t>
            </a:r>
            <a:endParaRPr lang="zh-CN" altLang="en-US" sz="2500" b="1" u="sng" dirty="0">
              <a:solidFill>
                <a:schemeClr val="accent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5" name="文本框 17414"/>
          <p:cNvSpPr txBox="1"/>
          <p:nvPr/>
        </p:nvSpPr>
        <p:spPr>
          <a:xfrm>
            <a:off x="1720850" y="2938780"/>
            <a:ext cx="9217025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类   </a:t>
            </a:r>
            <a:r>
              <a:rPr lang="zh-CN" altLang="en-US" sz="23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田间小路</a:t>
            </a:r>
            <a:r>
              <a:rPr lang="zh-CN" altLang="en-US" sz="23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交错相通      可以互相听到</a:t>
            </a:r>
            <a:endParaRPr lang="zh-CN" altLang="en-US" sz="2300" dirty="0">
              <a:latin typeface="Times New Roman" panose="02020603050405020304" pitchFamily="18" charset="0"/>
            </a:endParaRPr>
          </a:p>
        </p:txBody>
      </p:sp>
      <p:sp>
        <p:nvSpPr>
          <p:cNvPr id="17417" name="文本框 17416"/>
          <p:cNvSpPr txBox="1"/>
          <p:nvPr/>
        </p:nvSpPr>
        <p:spPr>
          <a:xfrm>
            <a:off x="3169285" y="3905885"/>
            <a:ext cx="833564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全，都            老人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小孩              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都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安闲快乐的样子</a:t>
            </a:r>
            <a:endParaRPr lang="zh-CN" altLang="en-US" sz="25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8" name="文本框 17417"/>
          <p:cNvSpPr txBox="1"/>
          <p:nvPr/>
        </p:nvSpPr>
        <p:spPr>
          <a:xfrm>
            <a:off x="1774825" y="5300663"/>
            <a:ext cx="8382000" cy="4914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hlinkClick r:id="" action="ppaction://noaction"/>
              </a:rPr>
              <a:t>  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421" name="文本框 17420"/>
          <p:cNvSpPr txBox="1"/>
          <p:nvPr/>
        </p:nvSpPr>
        <p:spPr>
          <a:xfrm>
            <a:off x="60960" y="3414395"/>
            <a:ext cx="1207008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男女衣着，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悉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如外人。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黄发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垂髫</a:t>
            </a:r>
            <a:r>
              <a:rPr lang="en-US" altLang="x-none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(</a:t>
            </a:r>
            <a:r>
              <a:rPr lang="en-US" altLang="x-none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tiáo</a:t>
            </a:r>
            <a:r>
              <a:rPr lang="en-US" altLang="x-none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)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并怡然自乐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上箭头标注 1"/>
          <p:cNvSpPr/>
          <p:nvPr/>
        </p:nvSpPr>
        <p:spPr>
          <a:xfrm>
            <a:off x="3611880" y="1602740"/>
            <a:ext cx="5749290" cy="844550"/>
          </a:xfrm>
          <a:prstGeom prst="upArrowCallout">
            <a:avLst/>
          </a:prstGeom>
          <a:noFill/>
          <a:ln w="12700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669030" y="1986915"/>
            <a:ext cx="569214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形容由狭窄幽暗突然变得宽阔明亮的样子</a:t>
            </a:r>
            <a:endParaRPr lang="zh-CN" altLang="en-US" sz="24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-45720" y="4208780"/>
            <a:ext cx="1236027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译文：桃林在溪水发源的地方没有了，打鱼人在这里看到一座山，山上有个小洞口，洞里隐约似有光亮。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渔人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就下了船，从洞口进去。开始很狭窄，仅能容一个人通过。又向前走几十步，突然变得开阔敞亮。土地平坦开阔，房屋整整齐齐，有肥沃的田地、美丽的池塘和桑林、竹园之类。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田间小路交错相通，鸡鸣狗吠的声音可以互相听到。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里面的人们来来往往耕种劳作，男男女女的穿着完全像桃花源外的世人。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老人和小孩个个都安闲快乐。 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960" y="4208780"/>
            <a:ext cx="914400" cy="487680"/>
          </a:xfrm>
          <a:prstGeom prst="rect">
            <a:avLst/>
          </a:prstGeom>
          <a:noFill/>
          <a:ln w="28575"/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4" grpId="0"/>
      <p:bldP spid="17415" grpId="0"/>
      <p:bldP spid="17417" grpId="0"/>
      <p:bldP spid="3" grpId="0"/>
      <p:bldP spid="2" grpId="0" animBg="1"/>
      <p:bldP spid="4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5182870" y="1858010"/>
            <a:ext cx="5623560" cy="3740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773670" y="890905"/>
            <a:ext cx="3474720" cy="373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34060" y="890905"/>
            <a:ext cx="3960495" cy="373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458" name="文本框 19457"/>
          <p:cNvSpPr txBox="1"/>
          <p:nvPr/>
        </p:nvSpPr>
        <p:spPr>
          <a:xfrm>
            <a:off x="0" y="30480"/>
            <a:ext cx="1213485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见渔人，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乃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大惊，问</a:t>
            </a:r>
            <a:r>
              <a:rPr lang="zh-CN" altLang="en-US" sz="2600" b="1" u="sng" dirty="0">
                <a:latin typeface="宋体" panose="02010600030101010101" pitchFamily="2" charset="-122"/>
              </a:rPr>
              <a:t>所从来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具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答之。便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要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还家，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设酒杀鸡作食。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1143000" y="415290"/>
            <a:ext cx="8610600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于是，就                          详细        通”邀”</a:t>
            </a:r>
            <a:r>
              <a:rPr lang="en-US" altLang="x-none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邀请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0" y="890905"/>
            <a:ext cx="1213421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村中闻有此人，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咸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来问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讯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。自云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先世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避秦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时乱，率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妻子 邑人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来此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绝境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，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71755" y="1382395"/>
            <a:ext cx="1202055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全，都 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消息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祖先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妻子儿女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乡邻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与人世隔绝的地方 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0" y="1858010"/>
            <a:ext cx="1213485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不复出焉，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与外人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间隔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问今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是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何世，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乃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不知有汉，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无论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魏晋。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0" y="2349500"/>
            <a:ext cx="1209230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于是，就        隔绝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判断动词      竟然        不要说，更不必说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4" name="文本框 19463"/>
          <p:cNvSpPr txBox="1"/>
          <p:nvPr/>
        </p:nvSpPr>
        <p:spPr>
          <a:xfrm>
            <a:off x="0" y="2825115"/>
            <a:ext cx="1213421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此人一一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具言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所闻，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皆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叹惋。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余人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各复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延</a:t>
            </a:r>
            <a:r>
              <a:rPr lang="en-US" altLang="zh-CN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(yán)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至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家，皆出酒食。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5" name="文本框 19464"/>
          <p:cNvSpPr txBox="1"/>
          <p:nvPr/>
        </p:nvSpPr>
        <p:spPr>
          <a:xfrm>
            <a:off x="0" y="3316605"/>
            <a:ext cx="1209167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对、向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都         其余的人   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邀请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         自己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7" name="文本框 19466"/>
          <p:cNvSpPr txBox="1"/>
          <p:nvPr/>
        </p:nvSpPr>
        <p:spPr>
          <a:xfrm>
            <a:off x="0" y="3792220"/>
            <a:ext cx="12134215" cy="1091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停数日，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辞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去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。此中人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语（yù）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云：“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不足 为 外人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道也。”</a:t>
            </a:r>
            <a:r>
              <a:rPr lang="zh-CN" altLang="en-US" sz="2600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 sz="2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8" name="文本框 19467"/>
          <p:cNvSpPr txBox="1"/>
          <p:nvPr/>
        </p:nvSpPr>
        <p:spPr>
          <a:xfrm>
            <a:off x="1992313" y="4684713"/>
            <a:ext cx="8382000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9470" name="文本框 19469"/>
          <p:cNvSpPr txBox="1"/>
          <p:nvPr/>
        </p:nvSpPr>
        <p:spPr>
          <a:xfrm>
            <a:off x="0" y="4209415"/>
            <a:ext cx="1213548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离开            告诉     </a:t>
            </a:r>
            <a:r>
              <a:rPr lang="zh-CN" altLang="en-US" dirty="0">
                <a:latin typeface="Times New Roman" panose="02020603050405020304" pitchFamily="18" charset="0"/>
              </a:rPr>
              <a:t>    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不值得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对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外面的人</a:t>
            </a:r>
            <a:endParaRPr lang="zh-CN" altLang="en-US" sz="2500" b="1" dirty="0">
              <a:solidFill>
                <a:srgbClr val="7030A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5" y="4578350"/>
            <a:ext cx="12148820" cy="25228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</a:t>
            </a:r>
            <a:r>
              <a:rPr lang="en-US" altLang="zh-CN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: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（那里的人）见了渔人，感到非常惊讶，问渔人从哪里来。渔人详尽地作了回答。就有人邀请渔人到自己的家去，备酒杀鸡做饭菜（款待他）。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村中的人听说来了这样一个人，就都来打听消息</a:t>
            </a:r>
            <a:r>
              <a:rPr lang="en-US" altLang="x-none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.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他们自己说他们的祖先为了躲避秦时的祸乱，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带领妻子儿女及乡邻来到这与人世隔绝的地方，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不再出去，于是就与外面的人断绝了往来。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他们问现在是什么朝代，竟然不知道有过汉朝，至于魏晋两朝就更不必说了。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渔人把自己听到的事一一详细地告诉了他们，（他们听罢）都感叹起来。其余的人各自又把渔人请到自己家中，都拿出酒饭来款待他。渔人逗留了几天后，向村里人告辞。这里的人嘱咐他道：“（我们这个地方）不值得对外边的人说啊。”</a:t>
            </a:r>
            <a:endParaRPr lang="zh-CN" altLang="en-US" sz="20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1755" y="4537710"/>
            <a:ext cx="662305" cy="34607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1" grpId="0"/>
      <p:bldP spid="19463" grpId="0"/>
      <p:bldP spid="19465" grpId="0"/>
      <p:bldP spid="19468" grpId="0"/>
      <p:bldP spid="19470" grpId="0"/>
      <p:bldP spid="2" grpId="0"/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15240" y="21590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   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既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出，得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船，便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扶</a:t>
            </a:r>
            <a:r>
              <a:rPr lang="zh-CN" altLang="en-US" sz="2600" b="1" u="sng" dirty="0">
                <a:latin typeface="宋体" panose="02010600030101010101" pitchFamily="2" charset="-122"/>
              </a:rPr>
              <a:t>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向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路，处处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志</a:t>
            </a:r>
            <a:r>
              <a:rPr lang="zh-CN" altLang="en-US" sz="2600" b="1" u="sng" dirty="0">
                <a:latin typeface="宋体" panose="02010600030101010101" pitchFamily="2" charset="-122"/>
              </a:rPr>
              <a:t>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之。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及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郡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  <a:sym typeface="+mn-ea"/>
              </a:rPr>
              <a:t>下，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诣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太守，说</a:t>
            </a:r>
            <a:r>
              <a:rPr lang="zh-CN" altLang="en-US" sz="2600" b="1" u="sng" dirty="0">
                <a:latin typeface="宋体" panose="02010600030101010101" pitchFamily="2" charset="-122"/>
                <a:sym typeface="+mn-ea"/>
              </a:rPr>
              <a:t>如此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103505" y="513080"/>
            <a:ext cx="1208849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已经    代渔人的    沿着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原来的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作标记 （动词）     到            拜访</a:t>
            </a:r>
            <a:endParaRPr lang="en-US" altLang="zh-CN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1828800" y="1941513"/>
            <a:ext cx="8534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15240" y="988695"/>
            <a:ext cx="12177395" cy="1091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太守即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遣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人随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往，寻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向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所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志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遂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  <a:sym typeface="+mn-ea"/>
              </a:rPr>
              <a:t>迷，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不复得路。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ctr">
              <a:spcBef>
                <a:spcPct val="50000"/>
              </a:spcBef>
            </a:pP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15240" y="1460500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600" b="1" dirty="0">
                <a:solidFill>
                  <a:srgbClr val="9900CC"/>
                </a:solidFill>
                <a:latin typeface="Arial" panose="020B0604020202020204" pitchFamily="34" charset="0"/>
              </a:rPr>
              <a:t>                   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派     代渔人  原来的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标记</a:t>
            </a:r>
            <a:r>
              <a:rPr lang="zh-CN" altLang="en-US" sz="25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终于</a:t>
            </a:r>
            <a:endParaRPr lang="zh-CN" altLang="en-US" sz="2500" b="1" dirty="0">
              <a:solidFill>
                <a:srgbClr val="7030A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88" name="文本框 20487"/>
          <p:cNvSpPr txBox="1"/>
          <p:nvPr/>
        </p:nvSpPr>
        <p:spPr>
          <a:xfrm>
            <a:off x="7620" y="4128135"/>
            <a:ext cx="1217676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                代渔人去桃源这件事       高兴的样子     计划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89" name="文本框 20488"/>
          <p:cNvSpPr txBox="1"/>
          <p:nvPr/>
        </p:nvSpPr>
        <p:spPr>
          <a:xfrm>
            <a:off x="103505" y="4603750"/>
            <a:ext cx="1217739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未果，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</a:rPr>
              <a:t>寻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病 终。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后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无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问津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者。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90" name="文本框 20489"/>
          <p:cNvSpPr txBox="1"/>
          <p:nvPr/>
        </p:nvSpPr>
        <p:spPr>
          <a:xfrm>
            <a:off x="20320" y="5095240"/>
            <a:ext cx="1217231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                      不久               就    访求、探求。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津，渡口</a:t>
            </a:r>
            <a:endParaRPr lang="zh-CN" altLang="en-US" sz="25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91" name="矩形 20490"/>
          <p:cNvSpPr/>
          <p:nvPr/>
        </p:nvSpPr>
        <p:spPr>
          <a:xfrm>
            <a:off x="9067800" y="5867400"/>
            <a:ext cx="9144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492" name="文本框 20491"/>
          <p:cNvSpPr txBox="1"/>
          <p:nvPr/>
        </p:nvSpPr>
        <p:spPr>
          <a:xfrm>
            <a:off x="7620" y="3636645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南阳刘子骥，高尚士也。闻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之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     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欣然  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</a:rPr>
              <a:t>规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往。</a:t>
            </a:r>
            <a:endParaRPr lang="zh-CN" altLang="en-US" sz="2600" b="1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875" y="1952625"/>
            <a:ext cx="12168505" cy="1641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译文：渔人出来后，找到他的船，就顺着原来的路划回去，</a:t>
            </a:r>
            <a:r>
              <a:rPr lang="en-US" altLang="x-none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一路上</a:t>
            </a:r>
            <a:r>
              <a:rPr lang="en-US" altLang="x-none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处处做了记号。回到郡里，去拜见太守，报告了这些情况。太守立即派人跟着他去，寻找前次做的标记，竟迷失了</a:t>
            </a:r>
            <a:r>
              <a:rPr lang="en-US" altLang="x-none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方向</a:t>
            </a:r>
            <a:r>
              <a:rPr lang="en-US" altLang="x-none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，再也没找到路。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3505" y="2080260"/>
            <a:ext cx="914400" cy="45021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0320" y="5570855"/>
            <a:ext cx="12172315" cy="1210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译文：南阳人刘子骥是个志向高洁的隐士，听到这件事，高兴地打算前往，但未能实现。不久，他因病去世。此后就再也没有人探寻（桃花源）了。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065" y="5715000"/>
            <a:ext cx="999490" cy="4572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6" grpId="0"/>
      <p:bldP spid="20488" grpId="0"/>
      <p:bldP spid="20490" grpId="0"/>
      <p:bldP spid="2" grpId="0"/>
      <p:bldP spid="4" grpId="0"/>
      <p:bldP spid="3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1746" name="图片 31745" descr="渔人从小口入桃花源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863975" cy="3357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7" name="图片 31746" descr="桃花源人的幸福生活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4610" y="0"/>
            <a:ext cx="4051300" cy="3357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8" name="图片 31747" descr="桃花渊中人见渔人大惊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5910" y="0"/>
            <a:ext cx="4260850" cy="3357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9" name="图片 31748" descr="桃花渊中人延请渔人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7880"/>
            <a:ext cx="2751455" cy="3500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0" name="图片 31749" descr="渔人离开桃花源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1455" y="3357880"/>
            <a:ext cx="3273425" cy="3500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1" name="图片 31750" descr="渔人处处志之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4880" y="3357880"/>
            <a:ext cx="3117850" cy="3500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2" name="图片 31751" descr="寻找桃花源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42730" y="3357880"/>
            <a:ext cx="3033395" cy="3500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3" name="文本框 31752"/>
          <p:cNvSpPr txBox="1"/>
          <p:nvPr/>
        </p:nvSpPr>
        <p:spPr>
          <a:xfrm>
            <a:off x="4063365" y="2722880"/>
            <a:ext cx="3653155" cy="110680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6600" b="1" dirty="0">
                <a:solidFill>
                  <a:schemeClr val="tx1"/>
                </a:solidFill>
                <a:effectDag name="">
                  <a:effect ref="fillLine"/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</a:effectDag>
                <a:latin typeface="Times New Roman" panose="02020603050405020304" pitchFamily="18" charset="0"/>
                <a:ea typeface="隶书" panose="02010509060101010101" pitchFamily="49" charset="-122"/>
              </a:rPr>
              <a:t>复述故事</a:t>
            </a:r>
            <a:endParaRPr lang="zh-CN" altLang="en-US" sz="6600" b="1" dirty="0">
              <a:solidFill>
                <a:schemeClr val="tx1"/>
              </a:solidFill>
              <a:effectDag name="">
                <a:effect ref="fillLine"/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</a:effectDag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6129655" y="4414520"/>
            <a:ext cx="2478405" cy="644525"/>
          </a:xfrm>
          <a:prstGeom prst="rect">
            <a:avLst/>
          </a:prstGeom>
          <a:solidFill>
            <a:srgbClr val="FF99FF"/>
          </a:solidFill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002280" y="4429760"/>
            <a:ext cx="2574290" cy="614045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812" name="文本框 33811"/>
          <p:cNvSpPr txBox="1"/>
          <p:nvPr/>
        </p:nvSpPr>
        <p:spPr>
          <a:xfrm>
            <a:off x="2915920" y="4398010"/>
            <a:ext cx="26606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进入桃花源</a:t>
            </a:r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endParaRPr lang="zh-CN" altLang="en-US" sz="36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794" name="文本框 33793"/>
          <p:cNvSpPr txBox="1"/>
          <p:nvPr/>
        </p:nvSpPr>
        <p:spPr>
          <a:xfrm>
            <a:off x="9827260" y="4460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795" name="文本框 33794"/>
          <p:cNvSpPr txBox="1"/>
          <p:nvPr/>
        </p:nvSpPr>
        <p:spPr>
          <a:xfrm>
            <a:off x="97155" y="59055"/>
            <a:ext cx="4504055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华文新魏" panose="02010800040101010101" charset="-122"/>
                <a:ea typeface="华文新魏" panose="02010800040101010101" charset="-122"/>
              </a:rPr>
              <a:t>三、文章结构</a:t>
            </a:r>
            <a:endParaRPr lang="zh-CN" altLang="en-US" sz="44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3796" name="文本框 33795"/>
          <p:cNvSpPr txBox="1"/>
          <p:nvPr/>
        </p:nvSpPr>
        <p:spPr>
          <a:xfrm>
            <a:off x="3197860" y="8270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2" name="文本框 33801"/>
          <p:cNvSpPr txBox="1"/>
          <p:nvPr/>
        </p:nvSpPr>
        <p:spPr>
          <a:xfrm>
            <a:off x="1750060" y="24272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5" name="文本框 33804"/>
          <p:cNvSpPr txBox="1"/>
          <p:nvPr/>
        </p:nvSpPr>
        <p:spPr>
          <a:xfrm>
            <a:off x="8608060" y="57800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7" name="文本框 33806"/>
          <p:cNvSpPr txBox="1"/>
          <p:nvPr/>
        </p:nvSpPr>
        <p:spPr>
          <a:xfrm>
            <a:off x="6931660" y="41036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9" name="文本框 33808"/>
          <p:cNvSpPr txBox="1"/>
          <p:nvPr/>
        </p:nvSpPr>
        <p:spPr>
          <a:xfrm>
            <a:off x="7236460" y="1412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10" name="文本框 33809"/>
          <p:cNvSpPr txBox="1"/>
          <p:nvPr/>
        </p:nvSpPr>
        <p:spPr>
          <a:xfrm>
            <a:off x="6660992" y="381000"/>
            <a:ext cx="284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 i="1">
                <a:solidFill>
                  <a:srgbClr val="99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endParaRPr lang="en-US" altLang="zh-CN" sz="3200" b="1" i="1">
              <a:solidFill>
                <a:srgbClr val="99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811" name="文本框 33810"/>
          <p:cNvSpPr txBox="1"/>
          <p:nvPr/>
        </p:nvSpPr>
        <p:spPr>
          <a:xfrm>
            <a:off x="1111" y="4429125"/>
            <a:ext cx="2316480" cy="583565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发现桃花源 </a:t>
            </a:r>
            <a:endParaRPr lang="zh-CN" altLang="en-US" sz="32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814" name="文本框 33813"/>
          <p:cNvSpPr txBox="1"/>
          <p:nvPr/>
        </p:nvSpPr>
        <p:spPr>
          <a:xfrm>
            <a:off x="6122670" y="4397375"/>
            <a:ext cx="23628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离开桃花源 </a:t>
            </a:r>
            <a:endParaRPr lang="zh-CN" altLang="en-US" sz="32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815" name="文本框 33814"/>
          <p:cNvSpPr txBox="1"/>
          <p:nvPr/>
        </p:nvSpPr>
        <p:spPr>
          <a:xfrm>
            <a:off x="9262745" y="4397375"/>
            <a:ext cx="2689860" cy="583565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anchor="t">
            <a:spAutoFit/>
          </a:bodyPr>
          <a:p>
            <a:pPr algn="ctr"/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再寻桃花源 </a:t>
            </a:r>
            <a:endParaRPr lang="zh-CN" altLang="en-US" sz="32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2458085" y="4647565"/>
            <a:ext cx="544195" cy="209550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右箭头 5"/>
          <p:cNvSpPr/>
          <p:nvPr/>
        </p:nvSpPr>
        <p:spPr>
          <a:xfrm>
            <a:off x="5576570" y="4630420"/>
            <a:ext cx="580390" cy="179705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270" y="1214755"/>
            <a:ext cx="12159615" cy="24314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95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US" altLang="zh-CN" sz="3900" b="1" dirty="0">
                <a:sym typeface="+mn-ea"/>
              </a:rPr>
              <a:t>        </a:t>
            </a:r>
            <a:r>
              <a:rPr lang="zh-CN" altLang="en-US" sz="3900" b="1" dirty="0">
                <a:sym typeface="+mn-ea"/>
              </a:rPr>
              <a:t>本文按时间先后叙事，以</a:t>
            </a:r>
            <a:r>
              <a:rPr lang="zh-CN" altLang="en-US" sz="3900" b="1" u="sng" dirty="0">
                <a:solidFill>
                  <a:srgbClr val="FF0000"/>
                </a:solidFill>
                <a:sym typeface="+mn-ea"/>
              </a:rPr>
              <a:t>                                         </a:t>
            </a:r>
            <a:r>
              <a:rPr lang="zh-CN" altLang="en-US" sz="3900" b="1" dirty="0">
                <a:sym typeface="+mn-ea"/>
              </a:rPr>
              <a:t>为</a:t>
            </a:r>
            <a:r>
              <a:rPr lang="zh-CN" altLang="en-US" sz="3900" b="1" dirty="0">
                <a:solidFill>
                  <a:srgbClr val="FF0066"/>
                </a:solidFill>
                <a:sym typeface="+mn-ea"/>
              </a:rPr>
              <a:t>线索</a:t>
            </a:r>
            <a:r>
              <a:rPr lang="zh-CN" altLang="en-US" sz="3900" b="1" dirty="0">
                <a:sym typeface="+mn-ea"/>
              </a:rPr>
              <a:t>，请同学们把课文分为三部分：</a:t>
            </a:r>
            <a:endParaRPr lang="zh-CN" altLang="en-US"/>
          </a:p>
        </p:txBody>
      </p:sp>
      <p:sp>
        <p:nvSpPr>
          <p:cNvPr id="32772" name="文本框 32771"/>
          <p:cNvSpPr txBox="1"/>
          <p:nvPr/>
        </p:nvSpPr>
        <p:spPr>
          <a:xfrm>
            <a:off x="7230110" y="1595755"/>
            <a:ext cx="49307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渔人的行踪</a:t>
            </a:r>
            <a:endParaRPr lang="zh-CN" altLang="en-US" sz="3600" b="1" dirty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8743315" y="4599305"/>
            <a:ext cx="519430" cy="179705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3811" grpId="0" bldLvl="0" animBg="1"/>
      <p:bldP spid="4" grpId="0" bldLvl="0" animBg="1"/>
      <p:bldP spid="33812" grpId="0"/>
      <p:bldP spid="6" grpId="0" bldLvl="0" animBg="1"/>
      <p:bldP spid="33814" grpId="0"/>
      <p:bldP spid="33815" grpId="0" bldLvl="0" animBg="1"/>
      <p:bldP spid="5" grpId="0" bldLvl="0" animBg="1"/>
      <p:bldP spid="7" grpId="0" bldLvl="0" animBg="1"/>
      <p:bldP spid="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1505" name="图片 24577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31750"/>
            <a:ext cx="9144000" cy="6826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6" name="文本框 24579"/>
          <p:cNvSpPr txBox="1"/>
          <p:nvPr/>
        </p:nvSpPr>
        <p:spPr>
          <a:xfrm>
            <a:off x="1649095" y="1773238"/>
            <a:ext cx="675005" cy="38163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charset="-122"/>
              </a:rPr>
              <a:t>试 一试：背诵全文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1507" name="文本框 24580"/>
          <p:cNvSpPr txBox="1"/>
          <p:nvPr/>
        </p:nvSpPr>
        <p:spPr>
          <a:xfrm>
            <a:off x="7824788" y="44450"/>
            <a:ext cx="2665412" cy="1014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r>
              <a:rPr lang="zh-CN" altLang="en-US" sz="6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wangji</a:t>
            </a:r>
            <a:endParaRPr lang="zh-CN" altLang="en-US" sz="6000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08" name="矩形 24581"/>
          <p:cNvSpPr/>
          <p:nvPr/>
        </p:nvSpPr>
        <p:spPr>
          <a:xfrm>
            <a:off x="2351088" y="371634"/>
            <a:ext cx="8066087" cy="57543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背诵：</a:t>
            </a:r>
            <a: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  <a:t>桃花源记</a:t>
            </a:r>
            <a:b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                           </a:t>
            </a:r>
            <a:r>
              <a:rPr lang="en-US" altLang="zh-CN" sz="2800" dirty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东晋 陶渊明 </a:t>
            </a:r>
            <a:b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</a:br>
            <a:b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   晋太元中，武陵人捕鱼为业。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缘溪行，     </a:t>
            </a:r>
            <a:endParaRPr lang="zh-CN" altLang="en-US" sz="2800" u="sng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。</a:t>
            </a:r>
            <a:r>
              <a:rPr lang="zh-CN" altLang="en-US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，         ，       ，     ，         。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渔人甚异之。复前行，欲穷其林。 </a:t>
            </a:r>
            <a:b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   </a:t>
            </a:r>
            <a:endParaRPr lang="zh-CN" altLang="en-US" sz="2800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   林尽水源，便得一山，山有小口，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 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若有光。便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，从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。初极狭，才通人。复行数十步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，        。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土地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，        ，      。                </a:t>
            </a:r>
            <a:endParaRPr lang="zh-CN" altLang="en-US" sz="2800" u="sng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   ，        。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其中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   ，        ，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悉如外人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。        ，           。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</a:t>
            </a:r>
            <a:b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</a:br>
            <a:endParaRPr lang="zh-CN" altLang="en-US" sz="2800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2529" name="图片 2560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26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0" name="文本框 25604"/>
          <p:cNvSpPr txBox="1"/>
          <p:nvPr/>
        </p:nvSpPr>
        <p:spPr>
          <a:xfrm>
            <a:off x="7680325" y="117475"/>
            <a:ext cx="2952750" cy="922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r>
              <a:rPr lang="zh-CN" altLang="en-US" sz="54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wangjing</a:t>
            </a:r>
            <a:endParaRPr lang="zh-CN" altLang="en-US" sz="5400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1" name="矩形 25605"/>
          <p:cNvSpPr/>
          <p:nvPr/>
        </p:nvSpPr>
        <p:spPr>
          <a:xfrm>
            <a:off x="2495550" y="765175"/>
            <a:ext cx="7488238" cy="56927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见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，乃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，问所从来。具答之。便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，    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村中闻有人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，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自云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     ，            ，        ，</a:t>
            </a:r>
            <a:endParaRPr lang="zh-CN" altLang="en-US" sz="2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。问今是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，        ，   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此人</a:t>
            </a:r>
            <a:r>
              <a:rPr lang="en-US" altLang="zh-CN" sz="2600" b="1" dirty="0">
                <a:latin typeface="楷体" panose="02010609060101010101" charset="-122"/>
                <a:ea typeface="楷体" panose="02010609060101010101" charset="-122"/>
              </a:rPr>
              <a:t>—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一为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，皆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。余人各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，皆出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。停数日，辞去。此中人语云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：“</a:t>
            </a:r>
            <a:endParaRPr lang="zh-CN" altLang="en-US" sz="2600" b="1" u="sng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       。”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 </a:t>
            </a:r>
            <a:b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</a:br>
            <a:endParaRPr lang="zh-CN" altLang="en-US" sz="2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    既出，得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，便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，处处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。及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，诣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，说如此。太守即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 ，</a:t>
            </a:r>
            <a:endParaRPr lang="zh-CN" altLang="en-US" sz="2600" b="1" u="sng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，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遂迷，不复得路。 </a:t>
            </a:r>
            <a:b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</a:br>
            <a:endParaRPr lang="zh-CN" altLang="en-US" sz="2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    南阳刘子骥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，        ，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闻之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，  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未果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， 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后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8673" name="图片 25601" descr="65284717d80ea85bc83d6d56"/>
          <p:cNvPicPr>
            <a:picLocks noChangeAspect="1"/>
          </p:cNvPicPr>
          <p:nvPr/>
        </p:nvPicPr>
        <p:blipFill>
          <a:blip r:embed="rId1">
            <a:lum bright="16000"/>
          </a:blip>
          <a:stretch>
            <a:fillRect/>
          </a:stretch>
        </p:blipFill>
        <p:spPr>
          <a:xfrm>
            <a:off x="1524635" y="103505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矩形 25602"/>
          <p:cNvSpPr/>
          <p:nvPr/>
        </p:nvSpPr>
        <p:spPr>
          <a:xfrm>
            <a:off x="4256723" y="180975"/>
            <a:ext cx="36798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fontAlgn="base">
              <a:spcBef>
                <a:spcPct val="50000"/>
              </a:spcBef>
            </a:pPr>
            <a:r>
              <a:rPr lang="zh-CN" altLang="en-US" sz="6000" b="1" strike="noStrike" noProof="1" dirty="0">
                <a:solidFill>
                  <a:srgbClr val="FF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+mn-cs"/>
              </a:rPr>
              <a:t>文言知识</a:t>
            </a:r>
            <a:endParaRPr lang="zh-CN" altLang="en-US" sz="6000" b="1" strike="noStrike" noProof="1" dirty="0">
              <a:solidFill>
                <a:srgbClr val="FF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8675" name="文本框 25603"/>
          <p:cNvSpPr txBox="1"/>
          <p:nvPr/>
        </p:nvSpPr>
        <p:spPr>
          <a:xfrm>
            <a:off x="1828800" y="1195388"/>
            <a:ext cx="28067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4000" b="1" dirty="0">
                <a:solidFill>
                  <a:srgbClr val="FF33CC"/>
                </a:solidFill>
                <a:latin typeface="黑体" panose="02010609060101010101" charset="-122"/>
                <a:ea typeface="黑体" panose="02010609060101010101" charset="-122"/>
              </a:rPr>
              <a:t>一、通假字</a:t>
            </a:r>
            <a:endParaRPr lang="zh-CN" altLang="en-US" sz="4000" b="1" dirty="0">
              <a:solidFill>
                <a:srgbClr val="FF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5605" name="文本框 25604"/>
          <p:cNvSpPr txBox="1"/>
          <p:nvPr/>
        </p:nvSpPr>
        <p:spPr>
          <a:xfrm>
            <a:off x="1919288" y="2133600"/>
            <a:ext cx="77771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便</a:t>
            </a:r>
            <a:r>
              <a:rPr lang="zh-CN" altLang="en-US" sz="3200" b="1" u="sng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要</a:t>
            </a:r>
            <a:r>
              <a:rPr lang="zh-CN" altLang="en-US" sz="32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还家  </a:t>
            </a:r>
            <a:endParaRPr lang="en-US" altLang="zh-CN" sz="3200" b="1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5606" name="文本框 25605"/>
          <p:cNvSpPr txBox="1"/>
          <p:nvPr/>
        </p:nvSpPr>
        <p:spPr>
          <a:xfrm>
            <a:off x="1828800" y="3136900"/>
            <a:ext cx="669766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此人一一为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具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言所闻</a:t>
            </a:r>
            <a:endParaRPr lang="zh-CN" altLang="en-US" sz="32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679" name="左大括号 25607"/>
          <p:cNvSpPr/>
          <p:nvPr/>
        </p:nvSpPr>
        <p:spPr>
          <a:xfrm>
            <a:off x="1524000" y="2349500"/>
            <a:ext cx="287338" cy="1366838"/>
          </a:xfrm>
          <a:prstGeom prst="leftBrace">
            <a:avLst>
              <a:gd name="adj1" fmla="val 39596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56405" y="2133600"/>
            <a:ext cx="427164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(  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要，通邀，邀请  </a:t>
            </a:r>
            <a:r>
              <a:rPr lang="en-US" altLang="zh-CN" sz="32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  <a:endParaRPr lang="en-US" altLang="zh-CN" sz="3200" b="1">
              <a:solidFill>
                <a:srgbClr val="0000CC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72150" y="3133090"/>
            <a:ext cx="508444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(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具，通俱，全部，详尽。</a:t>
            </a:r>
            <a:r>
              <a:rPr lang="en-US" altLang="zh-CN" sz="3200" b="1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)</a:t>
            </a:r>
            <a:endParaRPr lang="en-US" altLang="zh-CN" sz="3200" b="1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random/>
      </p:transition>
    </mc:Choice>
    <mc:Fallback>
      <p:transition spd="med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847850" y="981075"/>
            <a:ext cx="8204200" cy="51847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fontAlgn="base">
              <a:buNone/>
            </a:pPr>
            <a:r>
              <a:rPr lang="zh-CN" altLang="en-US" strike="noStrike" noProof="1" dirty="0">
                <a:effectLst>
                  <a:outerShdw blurRad="38100" dist="38100" dir="2700000">
                    <a:srgbClr val="C0C0C0"/>
                  </a:outerShdw>
                </a:effectLst>
              </a:rPr>
              <a:t>   </a:t>
            </a:r>
            <a:endParaRPr lang="zh-CN" altLang="en-US" sz="4400" strike="noStrike" noProof="1" dirty="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1847850" y="338138"/>
            <a:ext cx="91440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二、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从“同义词或近义词”角度探寻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699" name="Text Box 5"/>
          <p:cNvSpPr txBox="1"/>
          <p:nvPr/>
        </p:nvSpPr>
        <p:spPr>
          <a:xfrm>
            <a:off x="3071813" y="2133600"/>
            <a:ext cx="4103687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    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495550" y="1539875"/>
            <a:ext cx="8302625" cy="49542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marL="342900" indent="-342900">
              <a:buChar char="•"/>
            </a:pPr>
            <a:r>
              <a:rPr lang="en-US" altLang="zh-CN" sz="3200" b="1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sz="3200" b="1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、咸、皆、悉、</a:t>
            </a:r>
            <a:endParaRPr lang="zh-CN" altLang="en-US" sz="3200" b="1" noProof="1" dirty="0"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lang="zh-CN" altLang="en-US" sz="3200" b="1" noProof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全、都   </a:t>
            </a:r>
            <a:endParaRPr lang="en-US" altLang="zh-CN" sz="3200" b="1" noProof="1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en-US" altLang="zh-CN" sz="3200" b="1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lang="zh-CN" altLang="en-US" sz="3200" b="1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、要、延 </a:t>
            </a:r>
            <a:endParaRPr lang="zh-CN" altLang="en-US" sz="3200" b="1" noProof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lang="zh-CN" altLang="en-US" sz="3200" b="1" noProof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邀请</a:t>
            </a:r>
            <a:r>
              <a:rPr lang="zh-CN" altLang="en-US" sz="3200" b="1" noProof="1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lang="en-US" altLang="zh-CN" sz="3200" b="1" noProof="1" dirty="0">
              <a:effectLst/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en-US" altLang="zh-CN" sz="3200" b="1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lang="zh-CN" altLang="en-US" sz="3200" b="1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、缘、扶</a:t>
            </a:r>
            <a:endParaRPr lang="zh-CN" altLang="en-US" sz="3200" b="1" noProof="1" dirty="0"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沿着、顺着</a:t>
            </a:r>
            <a:endParaRPr lang="zh-CN" altLang="en-US" sz="3200" b="1" noProof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en-US" altLang="zh-CN" sz="3200" b="1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</a:t>
            </a:r>
            <a:r>
              <a:rPr lang="zh-CN" altLang="en-US" sz="3200" b="1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、言、语、云、道、说      </a:t>
            </a:r>
            <a:endParaRPr lang="zh-CN" altLang="en-US" sz="3200" b="1" noProof="1" dirty="0"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说  （语：对</a:t>
            </a:r>
            <a:r>
              <a:rPr lang="en-US" altLang="zh-CN" sz="3200" b="1" noProof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…… </a:t>
            </a:r>
            <a:r>
              <a:rPr lang="zh-CN" altLang="en-US" sz="3200" b="1" noProof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说、告诉）</a:t>
            </a:r>
            <a:endParaRPr lang="zh-CN" altLang="en-US" sz="3200" b="1" noProof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endParaRPr lang="zh-CN" altLang="en-US" sz="3200" b="1" noProof="1" dirty="0">
              <a:latin typeface="Arial" panose="020B0604020202020204" pitchFamily="34" charset="0"/>
            </a:endParaRPr>
          </a:p>
          <a:p>
            <a:pPr marL="342900" indent="-342900"/>
            <a:endParaRPr lang="zh-CN" altLang="en-US" sz="2800" b="1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1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7">
                                            <p:txEl>
                                              <p:charRg st="1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7">
                                            <p:txEl>
                                              <p:charRg st="1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4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7">
                                            <p:txEl>
                                              <p:charRg st="4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7">
                                            <p:txEl>
                                              <p:charRg st="4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48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67">
                                            <p:txEl>
                                              <p:charRg st="48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367">
                                            <p:txEl>
                                              <p:charRg st="48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71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67">
                                            <p:txEl>
                                              <p:charRg st="71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367">
                                            <p:txEl>
                                              <p:charRg st="71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6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6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88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67">
                                            <p:txEl>
                                              <p:charRg st="88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67">
                                            <p:txEl>
                                              <p:charRg st="88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106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367">
                                            <p:txEl>
                                              <p:charRg st="106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367">
                                            <p:txEl>
                                              <p:charRg st="106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721" name="图片 26625" descr="65284717d80ea85bc83d6d56"/>
          <p:cNvPicPr>
            <a:picLocks noChangeAspect="1"/>
          </p:cNvPicPr>
          <p:nvPr/>
        </p:nvPicPr>
        <p:blipFill>
          <a:blip r:embed="rId1">
            <a:lum bright="16000"/>
          </a:blip>
          <a:stretch>
            <a:fillRect/>
          </a:stretch>
        </p:blipFill>
        <p:spPr>
          <a:xfrm>
            <a:off x="2435225" y="3141663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2" name="矩形 26626"/>
          <p:cNvSpPr/>
          <p:nvPr/>
        </p:nvSpPr>
        <p:spPr>
          <a:xfrm>
            <a:off x="5941060" y="3048000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lang="zh-CN" altLang="zh-CN" sz="44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0723" name="文本框 26627"/>
          <p:cNvSpPr txBox="1"/>
          <p:nvPr/>
        </p:nvSpPr>
        <p:spPr>
          <a:xfrm>
            <a:off x="3648075" y="188913"/>
            <a:ext cx="5113338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4800" b="1" dirty="0">
                <a:solidFill>
                  <a:srgbClr val="FF33CC"/>
                </a:solidFill>
                <a:latin typeface="黑体" panose="02010609060101010101" charset="-122"/>
                <a:ea typeface="黑体" panose="02010609060101010101" charset="-122"/>
              </a:rPr>
              <a:t>三、一词多义</a:t>
            </a:r>
            <a:endParaRPr lang="zh-CN" altLang="en-US" sz="4800" b="1" dirty="0">
              <a:solidFill>
                <a:srgbClr val="FF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24" name="文本框 26628"/>
          <p:cNvSpPr txBox="1"/>
          <p:nvPr/>
        </p:nvSpPr>
        <p:spPr>
          <a:xfrm>
            <a:off x="2063750" y="1196975"/>
            <a:ext cx="36718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便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舍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船，从口入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0" name="文本框 26629"/>
          <p:cNvSpPr txBox="1"/>
          <p:nvPr/>
        </p:nvSpPr>
        <p:spPr>
          <a:xfrm>
            <a:off x="5591175" y="1196975"/>
            <a:ext cx="44672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舍弃，动词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  <a:endParaRPr lang="en-US" altLang="zh-CN" sz="3200" b="1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26" name="文本框 26630"/>
          <p:cNvSpPr txBox="1"/>
          <p:nvPr/>
        </p:nvSpPr>
        <p:spPr>
          <a:xfrm>
            <a:off x="2135188" y="1844675"/>
            <a:ext cx="30241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屋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舍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俨然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2" name="文本框 26631"/>
          <p:cNvSpPr txBox="1"/>
          <p:nvPr/>
        </p:nvSpPr>
        <p:spPr>
          <a:xfrm>
            <a:off x="4583113" y="1773238"/>
            <a:ext cx="28844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房屋，名词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  <a:endParaRPr lang="en-US" altLang="zh-CN" sz="3200" b="1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28" name="左大括号 26632"/>
          <p:cNvSpPr/>
          <p:nvPr/>
        </p:nvSpPr>
        <p:spPr>
          <a:xfrm>
            <a:off x="1774825" y="1412875"/>
            <a:ext cx="288925" cy="863600"/>
          </a:xfrm>
          <a:prstGeom prst="leftBrace">
            <a:avLst>
              <a:gd name="adj1" fmla="val 24880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9" name="文本框 26633"/>
          <p:cNvSpPr txBox="1"/>
          <p:nvPr/>
        </p:nvSpPr>
        <p:spPr>
          <a:xfrm>
            <a:off x="1992313" y="2492375"/>
            <a:ext cx="3124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处处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志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之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5" name="文本框 26634"/>
          <p:cNvSpPr txBox="1"/>
          <p:nvPr/>
        </p:nvSpPr>
        <p:spPr>
          <a:xfrm>
            <a:off x="4224338" y="2492375"/>
            <a:ext cx="40322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 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作标记，动词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  <a:endParaRPr lang="en-US" altLang="zh-CN" sz="3200" b="1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31" name="文本框 26635"/>
          <p:cNvSpPr txBox="1"/>
          <p:nvPr/>
        </p:nvSpPr>
        <p:spPr>
          <a:xfrm>
            <a:off x="1992313" y="3141663"/>
            <a:ext cx="2971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寻向所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志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7" name="文本框 26636"/>
          <p:cNvSpPr txBox="1"/>
          <p:nvPr/>
        </p:nvSpPr>
        <p:spPr>
          <a:xfrm>
            <a:off x="4511675" y="3068638"/>
            <a:ext cx="42497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标记、记号，名词）</a:t>
            </a:r>
            <a:endParaRPr lang="zh-CN" altLang="en-US" sz="32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33" name="左大括号 26637"/>
          <p:cNvSpPr/>
          <p:nvPr/>
        </p:nvSpPr>
        <p:spPr>
          <a:xfrm>
            <a:off x="1703388" y="2708275"/>
            <a:ext cx="228600" cy="809625"/>
          </a:xfrm>
          <a:prstGeom prst="leftBrace">
            <a:avLst>
              <a:gd name="adj1" fmla="val 29481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4" name="文本框 26638"/>
          <p:cNvSpPr txBox="1"/>
          <p:nvPr/>
        </p:nvSpPr>
        <p:spPr>
          <a:xfrm>
            <a:off x="1992313" y="3789363"/>
            <a:ext cx="3733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①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寻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向所志 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40" name="文本框 26639"/>
          <p:cNvSpPr txBox="1"/>
          <p:nvPr/>
        </p:nvSpPr>
        <p:spPr>
          <a:xfrm>
            <a:off x="4656138" y="3716338"/>
            <a:ext cx="25939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寻找，动词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  <a:endParaRPr lang="en-US" altLang="zh-CN" sz="3200" b="1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36" name="文本框 26640"/>
          <p:cNvSpPr txBox="1"/>
          <p:nvPr/>
        </p:nvSpPr>
        <p:spPr>
          <a:xfrm>
            <a:off x="1992313" y="4365625"/>
            <a:ext cx="31718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未果，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寻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病终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42" name="文本框 26641"/>
          <p:cNvSpPr txBox="1"/>
          <p:nvPr/>
        </p:nvSpPr>
        <p:spPr>
          <a:xfrm>
            <a:off x="5016500" y="4292600"/>
            <a:ext cx="45370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随即、不久，副词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  <a:endParaRPr lang="en-US" altLang="zh-CN" sz="3200" b="1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38" name="左大括号 26642"/>
          <p:cNvSpPr/>
          <p:nvPr/>
        </p:nvSpPr>
        <p:spPr>
          <a:xfrm>
            <a:off x="1703388" y="3933825"/>
            <a:ext cx="287337" cy="869950"/>
          </a:xfrm>
          <a:prstGeom prst="leftBrace">
            <a:avLst>
              <a:gd name="adj1" fmla="val 25202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9" name="文本框 26643"/>
          <p:cNvSpPr txBox="1"/>
          <p:nvPr/>
        </p:nvSpPr>
        <p:spPr>
          <a:xfrm>
            <a:off x="2063750" y="5157788"/>
            <a:ext cx="43195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复前行，欲穷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其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0740" name="文本框 26644"/>
          <p:cNvSpPr txBox="1"/>
          <p:nvPr/>
        </p:nvSpPr>
        <p:spPr>
          <a:xfrm>
            <a:off x="2208213" y="5876925"/>
            <a:ext cx="35274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既出，得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其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船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46" name="文本框 26645"/>
          <p:cNvSpPr txBox="1"/>
          <p:nvPr/>
        </p:nvSpPr>
        <p:spPr>
          <a:xfrm>
            <a:off x="5375275" y="5876925"/>
            <a:ext cx="47529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（代词，他的，代渔人的）</a:t>
            </a:r>
            <a:endParaRPr lang="zh-CN" altLang="en-US" sz="32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42" name="左大括号 26646"/>
          <p:cNvSpPr/>
          <p:nvPr/>
        </p:nvSpPr>
        <p:spPr>
          <a:xfrm>
            <a:off x="1774825" y="5229225"/>
            <a:ext cx="215900" cy="1008063"/>
          </a:xfrm>
          <a:prstGeom prst="leftBrace">
            <a:avLst>
              <a:gd name="adj1" fmla="val 38866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48" name="文本框 26647"/>
          <p:cNvSpPr txBox="1"/>
          <p:nvPr/>
        </p:nvSpPr>
        <p:spPr>
          <a:xfrm>
            <a:off x="6096000" y="5013325"/>
            <a:ext cx="32385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（代词，这、那）</a:t>
            </a:r>
            <a:endParaRPr lang="zh-CN" altLang="en-US" sz="32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  <p:bldP spid="26632" grpId="0"/>
      <p:bldP spid="26635" grpId="0"/>
      <p:bldP spid="26637" grpId="0"/>
      <p:bldP spid="26640" grpId="0"/>
      <p:bldP spid="26642" grpId="0"/>
      <p:bldP spid="26646" grpId="0"/>
      <p:bldP spid="266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1745" name="图片 27649" descr="65284717d80ea85bc83d6d56"/>
          <p:cNvPicPr>
            <a:picLocks noChangeAspect="1"/>
          </p:cNvPicPr>
          <p:nvPr/>
        </p:nvPicPr>
        <p:blipFill>
          <a:blip r:embed="rId1">
            <a:lum bright="16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6" name="文本框 27655"/>
          <p:cNvSpPr txBox="1"/>
          <p:nvPr/>
        </p:nvSpPr>
        <p:spPr>
          <a:xfrm>
            <a:off x="1919288" y="1916113"/>
            <a:ext cx="41703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武陵人捕鱼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业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7" name="文本框 27656"/>
          <p:cNvSpPr txBox="1"/>
          <p:nvPr/>
        </p:nvSpPr>
        <p:spPr>
          <a:xfrm>
            <a:off x="5519738" y="1916113"/>
            <a:ext cx="3124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（为：作为）</a:t>
            </a:r>
            <a:endParaRPr lang="zh-CN" altLang="en-US" sz="32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48" name="文本框 27657"/>
          <p:cNvSpPr txBox="1"/>
          <p:nvPr/>
        </p:nvSpPr>
        <p:spPr>
          <a:xfrm>
            <a:off x="2135188" y="2565400"/>
            <a:ext cx="43148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不足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外人道也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59" name="文本框 27658"/>
          <p:cNvSpPr txBox="1"/>
          <p:nvPr/>
        </p:nvSpPr>
        <p:spPr>
          <a:xfrm>
            <a:off x="5591175" y="2565400"/>
            <a:ext cx="43672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（为：对，向）</a:t>
            </a:r>
            <a:endParaRPr lang="zh-CN" altLang="en-US" sz="32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50" name="文本框 27659"/>
          <p:cNvSpPr txBox="1"/>
          <p:nvPr/>
        </p:nvSpPr>
        <p:spPr>
          <a:xfrm>
            <a:off x="1992313" y="3213100"/>
            <a:ext cx="53260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③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此人一一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具言所闻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1751" name="左大括号 27660"/>
          <p:cNvSpPr/>
          <p:nvPr/>
        </p:nvSpPr>
        <p:spPr>
          <a:xfrm>
            <a:off x="1703388" y="2060575"/>
            <a:ext cx="215900" cy="1728788"/>
          </a:xfrm>
          <a:prstGeom prst="leftBrace">
            <a:avLst>
              <a:gd name="adj1" fmla="val 6665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2" name="文本框 27661"/>
          <p:cNvSpPr txBox="1"/>
          <p:nvPr/>
        </p:nvSpPr>
        <p:spPr>
          <a:xfrm>
            <a:off x="6311900" y="3213100"/>
            <a:ext cx="29883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（为：对，向）</a:t>
            </a:r>
            <a:endParaRPr lang="zh-CN" altLang="en-US" sz="32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53" name="流程图: 联系 27662"/>
          <p:cNvSpPr/>
          <p:nvPr/>
        </p:nvSpPr>
        <p:spPr>
          <a:xfrm>
            <a:off x="2495550" y="4724400"/>
            <a:ext cx="431800" cy="360363"/>
          </a:xfrm>
          <a:prstGeom prst="flowChartConnector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4" name="文本框 27663"/>
          <p:cNvSpPr txBox="1"/>
          <p:nvPr/>
        </p:nvSpPr>
        <p:spPr>
          <a:xfrm>
            <a:off x="1524000" y="4005263"/>
            <a:ext cx="36718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①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忘路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远近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1755" name="文本框 27664"/>
          <p:cNvSpPr txBox="1"/>
          <p:nvPr/>
        </p:nvSpPr>
        <p:spPr>
          <a:xfrm>
            <a:off x="1703388" y="4724400"/>
            <a:ext cx="31686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②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渔人甚异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</a:t>
            </a:r>
            <a:endParaRPr lang="zh-CN" altLang="en-US" sz="3200" b="1" u="sng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1756" name="文本框 27665"/>
          <p:cNvSpPr txBox="1"/>
          <p:nvPr/>
        </p:nvSpPr>
        <p:spPr>
          <a:xfrm>
            <a:off x="1774825" y="5445125"/>
            <a:ext cx="80645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③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南阳刘子骥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高尚士也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闻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欣然规往。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667" name="文本框 27666"/>
          <p:cNvSpPr txBox="1"/>
          <p:nvPr/>
        </p:nvSpPr>
        <p:spPr>
          <a:xfrm>
            <a:off x="4800600" y="4005263"/>
            <a:ext cx="38163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（的</a:t>
            </a: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助词）</a:t>
            </a:r>
            <a:endParaRPr lang="zh-CN" altLang="en-US" sz="32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7668" name="文本框 27667"/>
          <p:cNvSpPr txBox="1"/>
          <p:nvPr/>
        </p:nvSpPr>
        <p:spPr>
          <a:xfrm>
            <a:off x="4656138" y="4797425"/>
            <a:ext cx="54356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（它</a:t>
            </a: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代词</a:t>
            </a: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所看到的景象）</a:t>
            </a:r>
            <a:endParaRPr lang="zh-CN" altLang="en-US" sz="32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7669" name="文本框 27668"/>
          <p:cNvSpPr txBox="1"/>
          <p:nvPr/>
        </p:nvSpPr>
        <p:spPr>
          <a:xfrm>
            <a:off x="5808663" y="5876925"/>
            <a:ext cx="33131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（代词</a:t>
            </a: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这件事）</a:t>
            </a:r>
            <a:endParaRPr lang="zh-CN" altLang="en-US" sz="3200" b="1" dirty="0">
              <a:solidFill>
                <a:srgbClr val="0033CC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1760" name="左大括号 27669"/>
          <p:cNvSpPr/>
          <p:nvPr/>
        </p:nvSpPr>
        <p:spPr>
          <a:xfrm>
            <a:off x="1847850" y="4221163"/>
            <a:ext cx="215900" cy="1800225"/>
          </a:xfrm>
          <a:prstGeom prst="leftBrace">
            <a:avLst>
              <a:gd name="adj1" fmla="val 69408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  <p:bldP spid="27659" grpId="0"/>
      <p:bldP spid="27662" grpId="0"/>
      <p:bldP spid="27667" grpId="0"/>
      <p:bldP spid="27668" grpId="0"/>
      <p:bldP spid="2766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2769" name="图片 28673" descr="65284717d80ea85bc83d6d56"/>
          <p:cNvPicPr>
            <a:picLocks noChangeAspect="1"/>
          </p:cNvPicPr>
          <p:nvPr/>
        </p:nvPicPr>
        <p:blipFill>
          <a:blip r:embed="rId1">
            <a:lum bright="16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0" name="矩形 28697"/>
          <p:cNvSpPr/>
          <p:nvPr/>
        </p:nvSpPr>
        <p:spPr>
          <a:xfrm>
            <a:off x="3324225" y="5013325"/>
            <a:ext cx="7380288" cy="1295400"/>
          </a:xfrm>
          <a:prstGeom prst="rect">
            <a:avLst/>
          </a:prstGeom>
          <a:solidFill>
            <a:srgbClr val="CCFFFF">
              <a:alpha val="35001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矩形 28696"/>
          <p:cNvSpPr/>
          <p:nvPr/>
        </p:nvSpPr>
        <p:spPr>
          <a:xfrm>
            <a:off x="3359150" y="3810000"/>
            <a:ext cx="7308850" cy="1203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2" name="矩形 28695"/>
          <p:cNvSpPr/>
          <p:nvPr/>
        </p:nvSpPr>
        <p:spPr>
          <a:xfrm>
            <a:off x="3359150" y="2514600"/>
            <a:ext cx="7308850" cy="1143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3" name="矩形 28694"/>
          <p:cNvSpPr/>
          <p:nvPr/>
        </p:nvSpPr>
        <p:spPr>
          <a:xfrm>
            <a:off x="3359150" y="1219200"/>
            <a:ext cx="7308850" cy="1165225"/>
          </a:xfrm>
          <a:prstGeom prst="rect">
            <a:avLst/>
          </a:prstGeom>
          <a:solidFill>
            <a:srgbClr val="FFFF99">
              <a:alpha val="17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4" name="文本框 28674"/>
          <p:cNvSpPr txBox="1"/>
          <p:nvPr/>
        </p:nvSpPr>
        <p:spPr>
          <a:xfrm>
            <a:off x="2971800" y="1143000"/>
            <a:ext cx="6400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2800" dirty="0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2775" name="文本框 28675"/>
          <p:cNvSpPr txBox="1"/>
          <p:nvPr/>
        </p:nvSpPr>
        <p:spPr>
          <a:xfrm>
            <a:off x="3359150" y="1196975"/>
            <a:ext cx="1655763" cy="11741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zh-CN" altLang="en-US" sz="3200" b="1" dirty="0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今义：</a:t>
            </a:r>
            <a:endParaRPr lang="zh-CN" altLang="en-US" sz="32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2776" name="文本框 28676"/>
          <p:cNvSpPr txBox="1"/>
          <p:nvPr/>
        </p:nvSpPr>
        <p:spPr>
          <a:xfrm>
            <a:off x="3287713" y="2420938"/>
            <a:ext cx="16557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zh-CN" altLang="en-US" sz="3200" b="1" dirty="0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8678" name="文本框 28677"/>
          <p:cNvSpPr txBox="1"/>
          <p:nvPr/>
        </p:nvSpPr>
        <p:spPr>
          <a:xfrm>
            <a:off x="4187825" y="5013325"/>
            <a:ext cx="6588125" cy="583565"/>
          </a:xfrm>
          <a:prstGeom prst="rect">
            <a:avLst/>
          </a:prstGeom>
          <a:solidFill>
            <a:schemeClr val="bg1">
              <a:alpha val="37000"/>
            </a:schemeClr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此处为“不用说”“更不用说”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；</a:t>
            </a:r>
            <a:endParaRPr lang="zh-CN" altLang="en-US" sz="3200" b="1" dirty="0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2778" name="矩形 28678"/>
          <p:cNvSpPr/>
          <p:nvPr/>
        </p:nvSpPr>
        <p:spPr>
          <a:xfrm>
            <a:off x="3768725" y="220663"/>
            <a:ext cx="4316730" cy="922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5400" b="1" dirty="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四、古今异义</a:t>
            </a:r>
            <a:endParaRPr lang="zh-CN" altLang="en-US" sz="5400" b="1" dirty="0">
              <a:solidFill>
                <a:srgbClr val="FF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8680" name="矩形 28679"/>
          <p:cNvSpPr/>
          <p:nvPr/>
        </p:nvSpPr>
        <p:spPr>
          <a:xfrm>
            <a:off x="4582478" y="3068638"/>
            <a:ext cx="344932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专指男子的配偶。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2780" name="矩形 28680"/>
          <p:cNvSpPr/>
          <p:nvPr/>
        </p:nvSpPr>
        <p:spPr>
          <a:xfrm>
            <a:off x="3359309" y="442976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2781" name="矩形 28681"/>
          <p:cNvSpPr/>
          <p:nvPr/>
        </p:nvSpPr>
        <p:spPr>
          <a:xfrm>
            <a:off x="3287713" y="381000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古义：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8683" name="矩形 28682"/>
          <p:cNvSpPr/>
          <p:nvPr/>
        </p:nvSpPr>
        <p:spPr>
          <a:xfrm>
            <a:off x="4366261" y="5661025"/>
            <a:ext cx="426593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是表条件关系的关联词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2783" name="矩形 28683"/>
          <p:cNvSpPr/>
          <p:nvPr/>
        </p:nvSpPr>
        <p:spPr>
          <a:xfrm>
            <a:off x="2063909" y="1557338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交通：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2784" name="矩形 28684"/>
          <p:cNvSpPr/>
          <p:nvPr/>
        </p:nvSpPr>
        <p:spPr>
          <a:xfrm>
            <a:off x="2208371" y="2636838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妻子：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2785" name="矩形 28685"/>
          <p:cNvSpPr/>
          <p:nvPr/>
        </p:nvSpPr>
        <p:spPr>
          <a:xfrm>
            <a:off x="2208531" y="3933825"/>
            <a:ext cx="125349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绝境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: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2786" name="矩形 28686"/>
          <p:cNvSpPr/>
          <p:nvPr/>
        </p:nvSpPr>
        <p:spPr>
          <a:xfrm>
            <a:off x="2063909" y="5229225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无论：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8688" name="矩形 28687"/>
          <p:cNvSpPr/>
          <p:nvPr/>
        </p:nvSpPr>
        <p:spPr>
          <a:xfrm>
            <a:off x="4511675" y="1196975"/>
            <a:ext cx="5927725" cy="11741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为交错相通；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往来通达或各种运输的总称。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8689" name="矩形 28688"/>
          <p:cNvSpPr/>
          <p:nvPr/>
        </p:nvSpPr>
        <p:spPr>
          <a:xfrm>
            <a:off x="4727575" y="2420938"/>
            <a:ext cx="304101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指妻子和儿女；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2789" name="矩形 28689"/>
          <p:cNvSpPr/>
          <p:nvPr/>
        </p:nvSpPr>
        <p:spPr>
          <a:xfrm>
            <a:off x="3248025" y="299720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8691" name="矩形 28690"/>
          <p:cNvSpPr/>
          <p:nvPr/>
        </p:nvSpPr>
        <p:spPr>
          <a:xfrm>
            <a:off x="4365943" y="3846195"/>
            <a:ext cx="344932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与世隔绝的地方；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8692" name="矩形 28691"/>
          <p:cNvSpPr/>
          <p:nvPr/>
        </p:nvSpPr>
        <p:spPr>
          <a:xfrm>
            <a:off x="4447223" y="4429760"/>
            <a:ext cx="344932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毫无出路的境地。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2792" name="矩形 28692"/>
          <p:cNvSpPr/>
          <p:nvPr/>
        </p:nvSpPr>
        <p:spPr>
          <a:xfrm>
            <a:off x="3287713" y="501332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古义：</a:t>
            </a:r>
            <a:endParaRPr lang="zh-CN" altLang="en-US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2793" name="矩形 28693"/>
          <p:cNvSpPr/>
          <p:nvPr/>
        </p:nvSpPr>
        <p:spPr>
          <a:xfrm>
            <a:off x="3216275" y="566102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 bldLvl="0" animBg="1"/>
      <p:bldP spid="28680" grpId="0"/>
      <p:bldP spid="28683" grpId="0"/>
      <p:bldP spid="28688" grpId="0"/>
      <p:bldP spid="28689" grpId="0"/>
      <p:bldP spid="28691" grpId="0"/>
      <p:bldP spid="2869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4" name="文本框 29697"/>
          <p:cNvSpPr txBox="1"/>
          <p:nvPr/>
        </p:nvSpPr>
        <p:spPr>
          <a:xfrm>
            <a:off x="2514600" y="765175"/>
            <a:ext cx="81534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鲜美：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3795" name="文本框 29698"/>
          <p:cNvSpPr txBox="1"/>
          <p:nvPr/>
        </p:nvSpPr>
        <p:spPr>
          <a:xfrm>
            <a:off x="2590800" y="2133600"/>
            <a:ext cx="14033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得：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3796" name="文本框 29699"/>
          <p:cNvSpPr txBox="1"/>
          <p:nvPr/>
        </p:nvSpPr>
        <p:spPr>
          <a:xfrm>
            <a:off x="2495550" y="3573463"/>
            <a:ext cx="79248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不足：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3797" name="文本框 29700"/>
          <p:cNvSpPr txBox="1"/>
          <p:nvPr/>
        </p:nvSpPr>
        <p:spPr>
          <a:xfrm>
            <a:off x="2495550" y="4941888"/>
            <a:ext cx="72390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如此：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3798" name="矩形 29701"/>
          <p:cNvSpPr/>
          <p:nvPr/>
        </p:nvSpPr>
        <p:spPr>
          <a:xfrm>
            <a:off x="3648234" y="54927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charset="-122"/>
              </a:rPr>
              <a:t>古义，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9703" name="矩形 29702"/>
          <p:cNvSpPr/>
          <p:nvPr/>
        </p:nvSpPr>
        <p:spPr>
          <a:xfrm>
            <a:off x="4943317" y="1125538"/>
            <a:ext cx="222440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味好，香浓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9704" name="矩形 29703"/>
          <p:cNvSpPr/>
          <p:nvPr/>
        </p:nvSpPr>
        <p:spPr>
          <a:xfrm>
            <a:off x="4911725" y="2060575"/>
            <a:ext cx="35274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此处义为“看到”，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9705" name="矩形 29704"/>
          <p:cNvSpPr/>
          <p:nvPr/>
        </p:nvSpPr>
        <p:spPr>
          <a:xfrm>
            <a:off x="4911725" y="2616835"/>
            <a:ext cx="181610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用为助词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9706" name="矩形 29705"/>
          <p:cNvSpPr/>
          <p:nvPr/>
        </p:nvSpPr>
        <p:spPr>
          <a:xfrm>
            <a:off x="4800600" y="3573463"/>
            <a:ext cx="181610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charset="-122"/>
              </a:rPr>
              <a:t>不值得；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9707" name="矩形 29706"/>
          <p:cNvSpPr/>
          <p:nvPr/>
        </p:nvSpPr>
        <p:spPr>
          <a:xfrm>
            <a:off x="4800442" y="4149725"/>
            <a:ext cx="222440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不满不充分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9708" name="矩形 29707"/>
          <p:cNvSpPr/>
          <p:nvPr/>
        </p:nvSpPr>
        <p:spPr>
          <a:xfrm>
            <a:off x="4976813" y="5013325"/>
            <a:ext cx="181610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charset="-122"/>
              </a:rPr>
              <a:t>像这样；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9709" name="矩形 29708"/>
          <p:cNvSpPr/>
          <p:nvPr/>
        </p:nvSpPr>
        <p:spPr>
          <a:xfrm>
            <a:off x="5016818" y="5589588"/>
            <a:ext cx="99949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这样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9710" name="矩形 29709"/>
          <p:cNvSpPr/>
          <p:nvPr/>
        </p:nvSpPr>
        <p:spPr>
          <a:xfrm>
            <a:off x="4800600" y="476250"/>
            <a:ext cx="304101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charset="-122"/>
              </a:rPr>
              <a:t>色彩鲜艳美丽；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3807" name="矩形 29710"/>
          <p:cNvSpPr/>
          <p:nvPr/>
        </p:nvSpPr>
        <p:spPr>
          <a:xfrm>
            <a:off x="3719513" y="1125538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今义，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3808" name="矩形 29711"/>
          <p:cNvSpPr/>
          <p:nvPr/>
        </p:nvSpPr>
        <p:spPr>
          <a:xfrm>
            <a:off x="3657441" y="206057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charset="-122"/>
              </a:rPr>
              <a:t>古义，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3809" name="矩形 29712"/>
          <p:cNvSpPr/>
          <p:nvPr/>
        </p:nvSpPr>
        <p:spPr>
          <a:xfrm>
            <a:off x="3609023" y="2643823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今义，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3810" name="矩形 29713"/>
          <p:cNvSpPr/>
          <p:nvPr/>
        </p:nvSpPr>
        <p:spPr>
          <a:xfrm>
            <a:off x="3648234" y="3573463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charset="-122"/>
              </a:rPr>
              <a:t>古义，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3811" name="矩形 29714"/>
          <p:cNvSpPr/>
          <p:nvPr/>
        </p:nvSpPr>
        <p:spPr>
          <a:xfrm>
            <a:off x="3648075" y="4221163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今义，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3812" name="矩形 29715"/>
          <p:cNvSpPr/>
          <p:nvPr/>
        </p:nvSpPr>
        <p:spPr>
          <a:xfrm>
            <a:off x="3719671" y="501332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charset="-122"/>
              </a:rPr>
              <a:t>古义，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3813" name="矩形 29716"/>
          <p:cNvSpPr/>
          <p:nvPr/>
        </p:nvSpPr>
        <p:spPr>
          <a:xfrm>
            <a:off x="3792538" y="566102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今义，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3814" name="矩形 29717"/>
          <p:cNvSpPr/>
          <p:nvPr/>
        </p:nvSpPr>
        <p:spPr>
          <a:xfrm>
            <a:off x="3657600" y="533400"/>
            <a:ext cx="7010400" cy="1295400"/>
          </a:xfrm>
          <a:prstGeom prst="rect">
            <a:avLst/>
          </a:prstGeom>
          <a:solidFill>
            <a:srgbClr val="FFFF99">
              <a:alpha val="17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15" name="矩形 29719"/>
          <p:cNvSpPr/>
          <p:nvPr/>
        </p:nvSpPr>
        <p:spPr>
          <a:xfrm>
            <a:off x="3657600" y="2057400"/>
            <a:ext cx="7010400" cy="1143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16" name="矩形 29720"/>
          <p:cNvSpPr/>
          <p:nvPr/>
        </p:nvSpPr>
        <p:spPr>
          <a:xfrm>
            <a:off x="3657600" y="3505200"/>
            <a:ext cx="7010400" cy="1203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17" name="矩形 29721"/>
          <p:cNvSpPr/>
          <p:nvPr/>
        </p:nvSpPr>
        <p:spPr>
          <a:xfrm>
            <a:off x="3657600" y="5029200"/>
            <a:ext cx="7010400" cy="12192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/>
      <p:bldP spid="29704" grpId="0"/>
      <p:bldP spid="29705" grpId="0"/>
      <p:bldP spid="29706" grpId="0"/>
      <p:bldP spid="29707" grpId="0"/>
      <p:bldP spid="29708" grpId="0"/>
      <p:bldP spid="29709" grpId="0"/>
      <p:bldP spid="297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9125" y="1034098"/>
            <a:ext cx="1862138" cy="5059363"/>
          </a:xfrm>
        </p:spPr>
        <p:txBody>
          <a:bodyPr anchor="b">
            <a:noAutofit/>
          </a:bodyPr>
          <a:p>
            <a:pPr algn="ctr" fontAlgn="auto"/>
            <a:r>
              <a:rPr lang="zh-CN" altLang="en-US" sz="8625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桃花</a:t>
            </a:r>
            <a:r>
              <a:rPr lang="zh-CN" altLang="en-US" sz="8625" b="1" strike="noStrike" noProof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源</a:t>
            </a:r>
            <a:r>
              <a:rPr lang="zh-CN" altLang="en-US" sz="8625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记</a:t>
            </a:r>
            <a:endParaRPr lang="zh-CN" altLang="en-US" sz="8625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733675" y="3473767"/>
            <a:ext cx="1009650" cy="2470309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p>
            <a:pPr fontAlgn="auto"/>
            <a:r>
              <a:rPr lang="zh-CN" altLang="en-US" sz="54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陶渊明</a:t>
            </a:r>
            <a:endParaRPr lang="zh-CN" altLang="en-US" sz="54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7889" name="图片 33798" descr="65284717d80ea85bc83d6d56"/>
          <p:cNvPicPr>
            <a:picLocks noChangeAspect="1"/>
          </p:cNvPicPr>
          <p:nvPr/>
        </p:nvPicPr>
        <p:blipFill>
          <a:blip r:embed="rId1">
            <a:lum bright="16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0" name="图片 33793" descr="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75" y="-30480"/>
            <a:ext cx="3750945" cy="321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1" name="图片 33794" descr="渔人甚异之，复前行，欲穷其林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8355330" y="0"/>
            <a:ext cx="3675380" cy="30492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2" name="图片 33795" descr="夹岸数百步，中无杂树，方草鲜美，落英缤纷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2425" y="-30480"/>
            <a:ext cx="3866515" cy="3215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7" name="文本框 33796"/>
          <p:cNvSpPr txBox="1"/>
          <p:nvPr/>
        </p:nvSpPr>
        <p:spPr>
          <a:xfrm>
            <a:off x="1919288" y="3429000"/>
            <a:ext cx="8748712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美丽的桃花源至今流传的成语：</a:t>
            </a:r>
            <a:endParaRPr lang="zh-CN" altLang="en-US" sz="44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3798" name="文本框 33797"/>
          <p:cNvSpPr txBox="1"/>
          <p:nvPr/>
        </p:nvSpPr>
        <p:spPr>
          <a:xfrm>
            <a:off x="2206625" y="4508500"/>
            <a:ext cx="8461375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世外桃源、豁然开朗、怡然自得、         无人问津、鸡犬相闻、黄发垂髫。</a:t>
            </a:r>
            <a:endParaRPr lang="zh-CN" altLang="en-US" sz="36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46" name="Rectangle 14"/>
          <p:cNvSpPr/>
          <p:nvPr/>
        </p:nvSpPr>
        <p:spPr>
          <a:xfrm>
            <a:off x="2312035" y="880745"/>
            <a:ext cx="7567295" cy="188785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lnSpc>
                <a:spcPct val="85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   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比喻理想中环境幽静、不受外界影响、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5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生活安逸的地方。  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7" name="Rectangle 15"/>
          <p:cNvSpPr/>
          <p:nvPr/>
        </p:nvSpPr>
        <p:spPr>
          <a:xfrm>
            <a:off x="2316480" y="3565525"/>
            <a:ext cx="8137525" cy="24479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1.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形容环境由狭隘幽暗一变而为开阔明亮；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形容心胸突然转为开阔，或情况、表情等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一下子转为明朗；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比喻突然明白了一个道理。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4780" y="1501775"/>
            <a:ext cx="23856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世外桃源</a:t>
            </a: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4780" y="4191635"/>
            <a:ext cx="23856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豁然开朗</a:t>
            </a: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6" grpId="0" bldLvl="0" animBg="1"/>
      <p:bldP spid="18447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5057" name="文本框 36865"/>
          <p:cNvSpPr txBox="1"/>
          <p:nvPr/>
        </p:nvSpPr>
        <p:spPr>
          <a:xfrm>
            <a:off x="2711450" y="476250"/>
            <a:ext cx="75612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58" name="矩形 36866"/>
          <p:cNvSpPr/>
          <p:nvPr/>
        </p:nvSpPr>
        <p:spPr>
          <a:xfrm>
            <a:off x="1499870" y="231140"/>
            <a:ext cx="9720580" cy="66776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        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自学提纲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10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分钟左右）</a:t>
            </a:r>
            <a:endParaRPr lang="zh-CN" altLang="en-US" sz="32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、划出描写桃花林的语句，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这片桃花林有何特点？有何作用？</a:t>
            </a:r>
            <a:endParaRPr lang="zh-CN" altLang="en-US" sz="32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、找出文中描写桃花源中环境和村民精神、 生活状态及民风的语句，体会其作用。</a:t>
            </a:r>
            <a:endParaRPr lang="zh-CN" altLang="en-US" sz="32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、村民皆叹惋，根据历史知识，他们叹惋什么？</a:t>
            </a:r>
            <a:endParaRPr lang="zh-CN" altLang="en-US" sz="32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、桃花源真的存在吗？说说你的理由。</a:t>
            </a:r>
            <a:endParaRPr lang="zh-CN" altLang="en-US" sz="32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5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</a:rPr>
              <a:t>、如果真的有桃花源这样的地方，你愿做桃花源中人吗？</a:t>
            </a:r>
            <a:endParaRPr lang="zh-CN" altLang="en-US" sz="32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>
              <a:spcBef>
                <a:spcPct val="50000"/>
              </a:spcBef>
            </a:pPr>
            <a:endParaRPr lang="zh-CN" altLang="en-US" sz="3200" b="1" dirty="0">
              <a:solidFill>
                <a:srgbClr val="0000CC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 spd="med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90" name="文本框 37889"/>
          <p:cNvSpPr txBox="1"/>
          <p:nvPr/>
        </p:nvSpPr>
        <p:spPr>
          <a:xfrm>
            <a:off x="764540" y="1668780"/>
            <a:ext cx="70605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  “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夹岸数百步，中无杂树，芳草鲜美，落英缤纷。”</a:t>
            </a:r>
            <a:endParaRPr lang="zh-CN" altLang="en-US" sz="32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       </a:t>
            </a:r>
            <a:endParaRPr lang="zh-CN" altLang="en-US" sz="32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6082" name="文本框 37890"/>
          <p:cNvSpPr txBox="1"/>
          <p:nvPr/>
        </p:nvSpPr>
        <p:spPr>
          <a:xfrm>
            <a:off x="764540" y="328930"/>
            <a:ext cx="1004062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、划出描写桃花林的语句，这片桃花林有何特点？有何作用？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7892" name="文本框 37891"/>
          <p:cNvSpPr txBox="1"/>
          <p:nvPr/>
        </p:nvSpPr>
        <p:spPr>
          <a:xfrm flipH="1">
            <a:off x="424815" y="3237230"/>
            <a:ext cx="7195820" cy="224536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从桃林之长、之纯，草之鲜美芳香，花之缤纷飘落，描写出桃林之美。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2800" b="1" i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作用：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渲染神秘色彩，为渔人进入桃花源作铺垫。　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buClr>
                <a:schemeClr val="bg1"/>
              </a:buClr>
            </a:pPr>
            <a:endParaRPr lang="zh-CN" altLang="en-US" sz="28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51201" name="图片 41997" descr="237311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25105" y="1102360"/>
            <a:ext cx="4317365" cy="58115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2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7105" name="文本框 38913"/>
          <p:cNvSpPr txBox="1"/>
          <p:nvPr/>
        </p:nvSpPr>
        <p:spPr>
          <a:xfrm>
            <a:off x="1523365" y="81915"/>
            <a:ext cx="964946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200" b="1" i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、找出文中描写桃花源中环境和村民精神、 生活状态及民风的语句，体会其作用。</a:t>
            </a:r>
            <a:endParaRPr lang="zh-CN" altLang="en-US" sz="3200" b="1" i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06" name="文本框 38914"/>
          <p:cNvSpPr txBox="1"/>
          <p:nvPr/>
        </p:nvSpPr>
        <p:spPr>
          <a:xfrm>
            <a:off x="1919288" y="1341438"/>
            <a:ext cx="838200" cy="1076325"/>
          </a:xfrm>
          <a:prstGeom prst="rect">
            <a:avLst/>
          </a:prstGeom>
          <a:solidFill>
            <a:srgbClr val="CCFFCC"/>
          </a:solidFill>
          <a:ln w="76200" cap="flat" cmpd="tri">
            <a:solidFill>
              <a:srgbClr val="FF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charset="-122"/>
              </a:rPr>
              <a:t>环境</a:t>
            </a:r>
            <a:endParaRPr lang="zh-CN" altLang="en-US" sz="32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38916" name="文本框 38915"/>
          <p:cNvSpPr txBox="1"/>
          <p:nvPr/>
        </p:nvSpPr>
        <p:spPr>
          <a:xfrm>
            <a:off x="2855913" y="1268413"/>
            <a:ext cx="6388100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charset="-122"/>
              </a:rPr>
              <a:t>“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charset="-122"/>
              </a:rPr>
              <a:t>土地平旷，屋舍俨然，有良田美池</a:t>
            </a:r>
            <a:endParaRPr lang="zh-CN" altLang="en-US" sz="28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charset="-122"/>
              </a:rPr>
              <a:t>桑竹之属。阡陌交通，鸡犬相闻。”</a:t>
            </a:r>
            <a:endParaRPr lang="zh-CN" altLang="en-US" sz="28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47108" name="文本框 38916"/>
          <p:cNvSpPr txBox="1"/>
          <p:nvPr/>
        </p:nvSpPr>
        <p:spPr>
          <a:xfrm>
            <a:off x="1919288" y="2636838"/>
            <a:ext cx="762000" cy="1076325"/>
          </a:xfrm>
          <a:prstGeom prst="rect">
            <a:avLst/>
          </a:prstGeom>
          <a:solidFill>
            <a:srgbClr val="CCFFCC"/>
          </a:solidFill>
          <a:ln w="76200" cap="flat" cmpd="tri">
            <a:solidFill>
              <a:srgbClr val="FF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charset="-122"/>
              </a:rPr>
              <a:t>精神</a:t>
            </a:r>
            <a:endParaRPr lang="zh-CN" altLang="en-US" sz="32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38918" name="文本框 38917"/>
          <p:cNvSpPr txBox="1"/>
          <p:nvPr/>
        </p:nvSpPr>
        <p:spPr>
          <a:xfrm>
            <a:off x="3071813" y="2924175"/>
            <a:ext cx="48958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noProof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“</a:t>
            </a:r>
            <a:r>
              <a:rPr lang="zh-CN" altLang="en-US" sz="2800" b="1" noProof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黄发垂髫，并怡然自乐。” </a:t>
            </a:r>
            <a:endParaRPr lang="zh-CN" altLang="en-US" sz="2800" noProof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10" name="文本框 38918"/>
          <p:cNvSpPr txBox="1"/>
          <p:nvPr/>
        </p:nvSpPr>
        <p:spPr>
          <a:xfrm>
            <a:off x="1919288" y="4005263"/>
            <a:ext cx="762000" cy="1076325"/>
          </a:xfrm>
          <a:prstGeom prst="rect">
            <a:avLst/>
          </a:prstGeom>
          <a:solidFill>
            <a:srgbClr val="CCFFCC"/>
          </a:solidFill>
          <a:ln w="76200" cap="flat" cmpd="tri">
            <a:solidFill>
              <a:srgbClr val="FF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charset="-122"/>
              </a:rPr>
              <a:t>生活</a:t>
            </a:r>
            <a:endParaRPr lang="zh-CN" altLang="en-US" sz="32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38920" name="文本框 38919"/>
          <p:cNvSpPr txBox="1"/>
          <p:nvPr/>
        </p:nvSpPr>
        <p:spPr>
          <a:xfrm>
            <a:off x="2856230" y="4128770"/>
            <a:ext cx="680529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noProof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“</a:t>
            </a:r>
            <a:r>
              <a:rPr lang="zh-CN" altLang="en-US" sz="2800" b="1" noProof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其中往来种作，男女衣着，悉如外人。”</a:t>
            </a:r>
            <a:endParaRPr lang="zh-CN" altLang="en-US" sz="2800" b="1" noProof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  <a:cs typeface="+mn-cs"/>
            </a:endParaRPr>
          </a:p>
          <a:p>
            <a:r>
              <a:rPr lang="zh-CN" altLang="en-US" sz="2800" b="1" noProof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 良田、桑竹、美池       </a:t>
            </a:r>
            <a:endParaRPr lang="zh-CN" altLang="en-US" sz="2800" b="1" noProof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12" name="文本框 38920"/>
          <p:cNvSpPr txBox="1"/>
          <p:nvPr/>
        </p:nvSpPr>
        <p:spPr>
          <a:xfrm>
            <a:off x="1919288" y="5373688"/>
            <a:ext cx="762000" cy="1076325"/>
          </a:xfrm>
          <a:prstGeom prst="rect">
            <a:avLst/>
          </a:prstGeom>
          <a:solidFill>
            <a:srgbClr val="CCFFCC"/>
          </a:solidFill>
          <a:ln w="76200" cap="flat" cmpd="tri">
            <a:solidFill>
              <a:srgbClr val="FF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charset="-122"/>
              </a:rPr>
              <a:t>民风</a:t>
            </a:r>
            <a:endParaRPr lang="zh-CN" altLang="en-US" sz="32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38922" name="文本框 38921"/>
          <p:cNvSpPr txBox="1"/>
          <p:nvPr/>
        </p:nvSpPr>
        <p:spPr>
          <a:xfrm>
            <a:off x="3071813" y="5445125"/>
            <a:ext cx="5297488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noProof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“</a:t>
            </a:r>
            <a:r>
              <a:rPr lang="zh-CN" altLang="en-US" sz="2800" b="1" noProof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便要还家，设酒杀鸡作食。”</a:t>
            </a:r>
            <a:endParaRPr lang="zh-CN" altLang="en-US" sz="2800" b="1" noProof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 noProof="1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“各复延至其家，皆出酒食。”</a:t>
            </a:r>
            <a:endParaRPr lang="zh-CN" altLang="en-US" sz="2800" b="1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8923" name="文本框 38922"/>
          <p:cNvSpPr txBox="1"/>
          <p:nvPr/>
        </p:nvSpPr>
        <p:spPr>
          <a:xfrm>
            <a:off x="8196580" y="5620385"/>
            <a:ext cx="3640455" cy="583565"/>
          </a:xfrm>
          <a:prstGeom prst="rect">
            <a:avLst/>
          </a:prstGeom>
          <a:solidFill>
            <a:srgbClr val="E8EE9C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32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+mn-cs"/>
              </a:rPr>
              <a:t>好客、热情、淳朴</a:t>
            </a:r>
            <a:endParaRPr lang="zh-CN" altLang="en-US" sz="3200" b="1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8924" name="文本框 38923"/>
          <p:cNvSpPr txBox="1"/>
          <p:nvPr/>
        </p:nvSpPr>
        <p:spPr>
          <a:xfrm>
            <a:off x="9343708" y="2862580"/>
            <a:ext cx="1828800" cy="583565"/>
          </a:xfrm>
          <a:prstGeom prst="rect">
            <a:avLst/>
          </a:prstGeom>
          <a:solidFill>
            <a:srgbClr val="E8EE9C"/>
          </a:solidFill>
          <a:ln w="9525">
            <a:noFill/>
          </a:ln>
        </p:spPr>
        <p:txBody>
          <a:bodyPr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32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+mn-cs"/>
              </a:rPr>
              <a:t>祥和愉悦</a:t>
            </a:r>
            <a:endParaRPr lang="zh-CN" altLang="en-US" sz="3200" b="1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8925" name="文本框 38924"/>
          <p:cNvSpPr txBox="1"/>
          <p:nvPr/>
        </p:nvSpPr>
        <p:spPr>
          <a:xfrm>
            <a:off x="9343708" y="4076700"/>
            <a:ext cx="1828800" cy="583565"/>
          </a:xfrm>
          <a:prstGeom prst="rect">
            <a:avLst/>
          </a:prstGeom>
          <a:solidFill>
            <a:srgbClr val="E8EE9C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32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安居乐业</a:t>
            </a:r>
            <a:endParaRPr lang="zh-CN" altLang="en-US" sz="3200" b="1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38926" name="文本框 38925"/>
          <p:cNvSpPr txBox="1"/>
          <p:nvPr/>
        </p:nvSpPr>
        <p:spPr>
          <a:xfrm>
            <a:off x="8859520" y="1341755"/>
            <a:ext cx="2665730" cy="1076325"/>
          </a:xfrm>
          <a:prstGeom prst="rect">
            <a:avLst/>
          </a:prstGeom>
          <a:solidFill>
            <a:srgbClr val="E8EE9C"/>
          </a:solidFill>
          <a:ln w="9525">
            <a:noFill/>
          </a:ln>
        </p:spPr>
        <p:txBody>
          <a:bodyPr wrap="square">
            <a:spAutoFit/>
          </a:bodyPr>
          <a:p>
            <a:pPr algn="ctr">
              <a:buClr>
                <a:schemeClr val="bg1"/>
              </a:buClr>
            </a:pPr>
            <a:r>
              <a:rPr lang="zh-CN" altLang="en-US" sz="32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  <a:cs typeface="+mn-cs"/>
              </a:rPr>
              <a:t>安静优美</a:t>
            </a:r>
            <a:endParaRPr lang="zh-CN" altLang="en-US" sz="3200" b="1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charset="-122"/>
              <a:cs typeface="+mn-cs"/>
            </a:endParaRPr>
          </a:p>
          <a:p>
            <a:pPr algn="ctr">
              <a:buClr>
                <a:schemeClr val="bg1"/>
              </a:buClr>
            </a:pPr>
            <a:r>
              <a:rPr lang="zh-CN" altLang="en-US" sz="3200" b="1" noProof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和平富足</a:t>
            </a:r>
            <a:endParaRPr lang="zh-CN" altLang="en-US" sz="3200" b="1" noProof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8" grpId="0"/>
      <p:bldP spid="38920" grpId="0"/>
      <p:bldP spid="38922" grpId="0"/>
      <p:bldP spid="38923" grpId="0" bldLvl="0" animBg="1"/>
      <p:bldP spid="38924" grpId="0" bldLvl="0" animBg="1"/>
      <p:bldP spid="38925" grpId="0" bldLvl="0" animBg="1"/>
      <p:bldP spid="38926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1" name="标题 47105"/>
          <p:cNvSpPr/>
          <p:nvPr>
            <p:ph type="title"/>
          </p:nvPr>
        </p:nvSpPr>
        <p:spPr>
          <a:xfrm>
            <a:off x="998220" y="182880"/>
            <a:ext cx="9067165" cy="1449705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/>
          <a:p>
            <a:pPr algn="l"/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hlinkClick r:id="rId1" action="ppaction://hlinksldjump"/>
              </a:rPr>
              <a:t>3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hlinkClick r:id="rId1" action="ppaction://hlinksldjump"/>
              </a:rPr>
              <a:t>．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hlinkClick r:id="rId1" action="ppaction://hlinksldjump"/>
              </a:rPr>
              <a:t> 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hlinkClick r:id="rId1" action="ppaction://hlinksldjump"/>
              </a:rPr>
              <a:t>渔人一 一为具言所闻，桃源人为什么“皆叹惋”？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hlinkClick r:id="rId1" action="ppaction://hlinksldjump"/>
              </a:rPr>
              <a:t> </a:t>
            </a:r>
            <a:endParaRPr lang="en-US" altLang="zh-CN" sz="36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07" name="内容占位符 47106"/>
          <p:cNvSpPr/>
          <p:nvPr>
            <p:ph idx="1"/>
          </p:nvPr>
        </p:nvSpPr>
        <p:spPr>
          <a:xfrm>
            <a:off x="5029200" y="1905000"/>
            <a:ext cx="5334000" cy="3048000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/>
          <a:p>
            <a:pPr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  </a:t>
            </a:r>
            <a:r>
              <a:rPr lang="zh-CN" altLang="en-US" sz="4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为桃源外的世界如此动乱，黑暗而叹惋，为桃源外的人没有过上安定和平的生活而叹惋。</a:t>
            </a:r>
            <a:r>
              <a:rPr lang="en-US" altLang="zh-CN" sz="4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  </a:t>
            </a:r>
            <a:endParaRPr lang="en-US" altLang="zh-CN" sz="40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56323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819400"/>
            <a:ext cx="3338513" cy="4038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nimBg="1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Text Box 2"/>
          <p:cNvSpPr txBox="1"/>
          <p:nvPr/>
        </p:nvSpPr>
        <p:spPr>
          <a:xfrm>
            <a:off x="2209800" y="2819400"/>
            <a:ext cx="7391400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275" name="Text Box 3"/>
          <p:cNvSpPr txBox="1"/>
          <p:nvPr/>
        </p:nvSpPr>
        <p:spPr>
          <a:xfrm>
            <a:off x="1981200" y="2286000"/>
            <a:ext cx="8229600" cy="3476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——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答案应是两方面：</a:t>
            </a:r>
            <a:endParaRPr lang="zh-CN" altLang="en-US" sz="28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一是重大历史事件，如陈胜、吴广起义，楚汉相争，刘邦建立汉朝，三国鼎立，赤壁之战，三国归晋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……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　　二是当时动乱、黑暗的社会现实和人民痛苦的生活。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50180" name="WordArt 4"/>
          <p:cNvSpPr>
            <a:spLocks noTextEdit="1"/>
          </p:cNvSpPr>
          <p:nvPr/>
        </p:nvSpPr>
        <p:spPr>
          <a:xfrm>
            <a:off x="5951538" y="5562600"/>
            <a:ext cx="3192462" cy="9826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哪个更重要？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9396" name="Rectangle 5"/>
          <p:cNvSpPr>
            <a:spLocks noGrp="1"/>
          </p:cNvSpPr>
          <p:nvPr>
            <p:ph type="title"/>
          </p:nvPr>
        </p:nvSpPr>
        <p:spPr>
          <a:xfrm>
            <a:off x="1981200" y="381000"/>
            <a:ext cx="8218488" cy="17145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ctr"/>
          <a:p>
            <a:pPr algn="l"/>
            <a:r>
              <a:rPr lang="en-US" altLang="zh-CN" sz="2800">
                <a:solidFill>
                  <a:schemeClr val="accent2"/>
                </a:solidFill>
              </a:rPr>
              <a:t>        </a:t>
            </a:r>
            <a:r>
              <a:rPr lang="en-US" altLang="zh-CN" sz="2800" b="1" dirty="0">
                <a:solidFill>
                  <a:schemeClr val="tx1"/>
                </a:solidFill>
              </a:rPr>
              <a:t>“</a:t>
            </a:r>
            <a:r>
              <a:rPr lang="zh-CN" altLang="en-US" sz="2800" b="1" dirty="0">
                <a:solidFill>
                  <a:schemeClr val="tx1"/>
                </a:solidFill>
              </a:rPr>
              <a:t>此人一一为具言所闻”，渔人对桃花源人说了些什么？请根据你的历史知识和对课文的理解推测。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1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4275">
                                            <p:txEl>
                                              <p:charRg st="13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charRg st="63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54275">
                                            <p:txEl>
                                              <p:charRg st="63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文本框 51201"/>
          <p:cNvSpPr txBox="1"/>
          <p:nvPr/>
        </p:nvSpPr>
        <p:spPr>
          <a:xfrm>
            <a:off x="1781175" y="582930"/>
            <a:ext cx="8794750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b="1" noProof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  <a:hlinkClick r:id="rId1" action="ppaction://hlinksldjump"/>
              </a:rPr>
              <a:t>背景资料</a:t>
            </a:r>
            <a:endParaRPr lang="zh-CN" altLang="en-US" sz="3600" b="1" noProof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600" b="1" noProof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《</a:t>
            </a:r>
            <a:r>
              <a:rPr lang="zh-CN" altLang="en-US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桃花源记</a:t>
            </a:r>
            <a:r>
              <a:rPr lang="en-US" altLang="zh-CN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》</a:t>
            </a:r>
            <a:r>
              <a:rPr lang="zh-CN" altLang="en-US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是陶渊明的代表作之一，大约作于永初二年</a:t>
            </a:r>
            <a:r>
              <a:rPr lang="en-US" altLang="zh-CN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(</a:t>
            </a:r>
            <a:r>
              <a:rPr lang="zh-CN" altLang="en-US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公元</a:t>
            </a:r>
            <a:r>
              <a:rPr lang="en-US" altLang="zh-CN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421</a:t>
            </a:r>
            <a:r>
              <a:rPr lang="zh-CN" altLang="en-US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年</a:t>
            </a:r>
            <a:r>
              <a:rPr lang="en-US" altLang="zh-CN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)</a:t>
            </a:r>
            <a:r>
              <a:rPr lang="zh-CN" altLang="en-US" sz="3600" b="1" noProof="1" dirty="0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。作者生活的时代正是晋宋易代之际。东晋王朝极端腐败，对外一味投降，安于江左一隅之地。统治集团内部互相倾轧，军阀连年混战，赋税徭役繁重，加深了对人民的剥削和压榨。</a:t>
            </a:r>
            <a:endParaRPr lang="zh-CN" altLang="en-US" sz="3600" b="1" noProof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600" b="1" noProof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62" name="矩形 40961"/>
          <p:cNvSpPr/>
          <p:nvPr/>
        </p:nvSpPr>
        <p:spPr>
          <a:xfrm>
            <a:off x="379730" y="2173605"/>
            <a:ext cx="58191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寻向所志，遂迷，不复得路</a:t>
            </a:r>
            <a:endParaRPr lang="zh-CN" altLang="en-US" sz="32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0963" name="矩形 40962"/>
          <p:cNvSpPr/>
          <p:nvPr/>
        </p:nvSpPr>
        <p:spPr>
          <a:xfrm>
            <a:off x="43815" y="3375025"/>
            <a:ext cx="54762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欣然规往，未果，寻病终</a:t>
            </a:r>
            <a:endParaRPr lang="zh-CN" altLang="en-US" sz="36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0964" name="矩形 40963"/>
          <p:cNvSpPr/>
          <p:nvPr/>
        </p:nvSpPr>
        <p:spPr>
          <a:xfrm>
            <a:off x="2279650" y="5445125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无问津者</a:t>
            </a:r>
            <a:endParaRPr lang="zh-CN" altLang="en-US" sz="36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0965" name="矩形 40964"/>
          <p:cNvSpPr/>
          <p:nvPr/>
        </p:nvSpPr>
        <p:spPr>
          <a:xfrm>
            <a:off x="5664200" y="2308860"/>
            <a:ext cx="626872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暗示桃花源是似真而幻的理想社会，是虚构的境界；同时增加文章的神秘色彩。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反映了作者对当时腐朽黑暗的社会现实的失望、厌弃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对理想社会的向往。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0966" name="右大括号 40965"/>
          <p:cNvSpPr/>
          <p:nvPr/>
        </p:nvSpPr>
        <p:spPr>
          <a:xfrm>
            <a:off x="5375275" y="1989138"/>
            <a:ext cx="144463" cy="4176712"/>
          </a:xfrm>
          <a:prstGeom prst="rightBrace">
            <a:avLst>
              <a:gd name="adj1" fmla="val 240531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rgbClr val="FFFF00"/>
            </a:outer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8" name="矩形 40966"/>
          <p:cNvSpPr/>
          <p:nvPr/>
        </p:nvSpPr>
        <p:spPr>
          <a:xfrm>
            <a:off x="1847850" y="0"/>
            <a:ext cx="9655175" cy="172910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en-US" altLang="zh-CN" sz="40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4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、桃花源真的存在吗？说说你的理由。</a:t>
            </a:r>
            <a:endParaRPr lang="zh-CN" altLang="en-US" sz="40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/>
      <p:bldP spid="40964" grpId="0"/>
      <p:bldP spid="4096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41" name="文本框 52225"/>
          <p:cNvSpPr txBox="1"/>
          <p:nvPr/>
        </p:nvSpPr>
        <p:spPr>
          <a:xfrm>
            <a:off x="1766570" y="334010"/>
            <a:ext cx="9209405" cy="1260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0066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5</a:t>
            </a:r>
            <a:r>
              <a:rPr lang="zh-CN" altLang="en-US" sz="4000" dirty="0">
                <a:solidFill>
                  <a:srgbClr val="0066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结合背景考虑，陶渊明为我们描绘了这个美好的世外桃源用意何在？</a:t>
            </a: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 </a:t>
            </a:r>
            <a:endParaRPr lang="zh-CN" altLang="en-US" sz="3600" b="1" dirty="0">
              <a:solidFill>
                <a:srgbClr val="FF0066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61442" name="图片 52227" descr="20045422151392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738563"/>
            <a:ext cx="4800600" cy="3119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29" name="文本框 52228"/>
          <p:cNvSpPr txBox="1"/>
          <p:nvPr/>
        </p:nvSpPr>
        <p:spPr>
          <a:xfrm>
            <a:off x="1524000" y="2205038"/>
            <a:ext cx="88931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隶书" panose="02010509060101010101" pitchFamily="49" charset="-122"/>
              </a:rPr>
              <a:t>　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49" charset="-122"/>
              </a:rPr>
              <a:t>　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对社会现实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（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政治黑暗、连年战乱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）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的不满。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52230" name="文本框 52229"/>
          <p:cNvSpPr txBox="1"/>
          <p:nvPr/>
        </p:nvSpPr>
        <p:spPr>
          <a:xfrm>
            <a:off x="1524000" y="2997200"/>
            <a:ext cx="66960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隶书" panose="02010509060101010101" pitchFamily="49" charset="-122"/>
              </a:rPr>
              <a:t>　　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对美好生活的向往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。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pic>
        <p:nvPicPr>
          <p:cNvPr id="61445" name="图片 52226" descr="夹岸数百步，中无杂树，方草鲜美，落英缤纷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736975"/>
            <a:ext cx="4572000" cy="3121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  <p:bldP spid="5223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202" name="文本框 51201"/>
          <p:cNvSpPr txBox="1"/>
          <p:nvPr/>
        </p:nvSpPr>
        <p:spPr>
          <a:xfrm>
            <a:off x="4583113" y="2708275"/>
            <a:ext cx="45370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400">
              <a:latin typeface="Times New Roman" panose="02020603050405020304" pitchFamily="18" charset="0"/>
            </a:endParaRPr>
          </a:p>
        </p:txBody>
      </p:sp>
      <p:sp>
        <p:nvSpPr>
          <p:cNvPr id="51203" name="文本框 51202"/>
          <p:cNvSpPr txBox="1"/>
          <p:nvPr/>
        </p:nvSpPr>
        <p:spPr>
          <a:xfrm>
            <a:off x="3648075" y="2565400"/>
            <a:ext cx="54006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400">
              <a:latin typeface="Times New Roman" panose="02020603050405020304" pitchFamily="18" charset="0"/>
            </a:endParaRPr>
          </a:p>
        </p:txBody>
      </p:sp>
      <p:sp>
        <p:nvSpPr>
          <p:cNvPr id="51204" name="文本框 51203"/>
          <p:cNvSpPr txBox="1"/>
          <p:nvPr/>
        </p:nvSpPr>
        <p:spPr>
          <a:xfrm>
            <a:off x="1169670" y="1901190"/>
            <a:ext cx="9575800" cy="22574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4400" b="1">
                <a:solidFill>
                  <a:schemeClr val="tx1"/>
                </a:solidFill>
                <a:latin typeface="Times New Roman" panose="02020603050405020304" pitchFamily="18" charset="0"/>
              </a:rPr>
              <a:t>假如桃花源真的存在，你愿意做一个桃花源中人吗？为什么？</a:t>
            </a:r>
            <a:endParaRPr lang="zh-CN" altLang="en-US" sz="44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4300" y="120650"/>
            <a:ext cx="1859280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议一议</a:t>
            </a:r>
            <a:endParaRPr lang="zh-CN" altLang="en-US" sz="440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2227" name="文本占位符 52226"/>
          <p:cNvSpPr/>
          <p:nvPr>
            <p:ph type="body"/>
          </p:nvPr>
        </p:nvSpPr>
        <p:spPr>
          <a:xfrm>
            <a:off x="1537970" y="1223328"/>
            <a:ext cx="8229600" cy="4411662"/>
          </a:xfrm>
        </p:spPr>
        <p:txBody>
          <a:bodyPr>
            <a:normAutofit fontScale="90000" lnSpcReduction="10000"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4000" b="1">
                <a:solidFill>
                  <a:srgbClr val="0000CC"/>
                </a:solidFill>
              </a:rPr>
              <a:t>任选一题，</a:t>
            </a:r>
            <a:r>
              <a:rPr lang="zh-CN" altLang="en-US" sz="4100" b="1">
                <a:solidFill>
                  <a:srgbClr val="0000CC"/>
                </a:solidFill>
              </a:rPr>
              <a:t>再造想象：</a:t>
            </a:r>
            <a:endParaRPr lang="zh-CN" altLang="en-US" sz="4100" b="1">
              <a:solidFill>
                <a:srgbClr val="0000CC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 我来到桃花源</a:t>
            </a:r>
            <a:endParaRPr lang="zh-CN" altLang="en-US" sz="5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 今日桃花源</a:t>
            </a:r>
            <a:endParaRPr lang="zh-CN" altLang="en-US" sz="5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、我心中的世外桃源</a:t>
            </a:r>
            <a:endParaRPr lang="zh-CN" altLang="en-US" sz="5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4300" y="120650"/>
            <a:ext cx="1859280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写一写</a:t>
            </a:r>
            <a:endParaRPr lang="zh-CN" altLang="en-US" sz="440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8129" name="矩形 39937"/>
          <p:cNvSpPr/>
          <p:nvPr/>
        </p:nvSpPr>
        <p:spPr>
          <a:xfrm>
            <a:off x="805815" y="276225"/>
            <a:ext cx="1049464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、这种理想社会在当时的条件下能不能变成现实？我们今天应当怎么评价作者的这种理想？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9939" name="文本框 39938"/>
          <p:cNvSpPr txBox="1"/>
          <p:nvPr/>
        </p:nvSpPr>
        <p:spPr>
          <a:xfrm>
            <a:off x="1443990" y="1497965"/>
            <a:ext cx="9304655" cy="2553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 i="1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这理想在一定程度上反映了广大人民的愿望，但在当时的社会条件下是不可能实现的。</a:t>
            </a:r>
            <a:endParaRPr lang="zh-CN" altLang="en-US" sz="32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这既是对当时黑暗现实的批判，又反映出人民大众摆脱压迫、摆脱剥削的要求，具有一定的积极意义。</a:t>
            </a:r>
            <a:endParaRPr lang="zh-CN" altLang="en-US" sz="32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74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9939">
                                            <p:txEl>
                                              <p:charRg st="74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6561" name="图片 57345" descr="65284717d80ea85bc83d6d56"/>
          <p:cNvPicPr>
            <a:picLocks noChangeAspect="1"/>
          </p:cNvPicPr>
          <p:nvPr/>
        </p:nvPicPr>
        <p:blipFill>
          <a:blip r:embed="rId1">
            <a:lum bright="16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62" name="文本框 57346"/>
          <p:cNvSpPr txBox="1"/>
          <p:nvPr/>
        </p:nvSpPr>
        <p:spPr>
          <a:xfrm>
            <a:off x="1524000" y="1752600"/>
            <a:ext cx="22098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桃花源记</a:t>
            </a:r>
            <a:r>
              <a:rPr lang="en-US" altLang="zh-CN" sz="26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》</a:t>
            </a:r>
            <a:endParaRPr lang="en-US" altLang="zh-CN" sz="26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63" name="左大括号 57347"/>
          <p:cNvSpPr/>
          <p:nvPr/>
        </p:nvSpPr>
        <p:spPr>
          <a:xfrm>
            <a:off x="3276600" y="1371600"/>
            <a:ext cx="304800" cy="3276600"/>
          </a:xfrm>
          <a:prstGeom prst="leftBrace">
            <a:avLst>
              <a:gd name="adj1" fmla="val 89483"/>
              <a:gd name="adj2" fmla="val 50000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64" name="直接连接符 57348"/>
          <p:cNvSpPr/>
          <p:nvPr/>
        </p:nvSpPr>
        <p:spPr>
          <a:xfrm>
            <a:off x="2667000" y="2368550"/>
            <a:ext cx="0" cy="457200"/>
          </a:xfrm>
          <a:prstGeom prst="line">
            <a:avLst/>
          </a:prstGeom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triangle" w="med" len="med"/>
          </a:ln>
        </p:spPr>
      </p:sp>
      <p:sp>
        <p:nvSpPr>
          <p:cNvPr id="66565" name="文本框 57349"/>
          <p:cNvSpPr txBox="1"/>
          <p:nvPr/>
        </p:nvSpPr>
        <p:spPr>
          <a:xfrm>
            <a:off x="1739900" y="2825750"/>
            <a:ext cx="1619250" cy="8915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以渔人行踪为线索</a:t>
            </a:r>
            <a:endParaRPr lang="zh-CN" altLang="en-US" sz="26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66" name="文本框 57350"/>
          <p:cNvSpPr txBox="1"/>
          <p:nvPr/>
        </p:nvSpPr>
        <p:spPr>
          <a:xfrm>
            <a:off x="3581400" y="1143000"/>
            <a:ext cx="38100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发现桃花源：</a:t>
            </a:r>
            <a:endParaRPr lang="zh-CN" altLang="en-US" sz="26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67" name="文本框 57351"/>
          <p:cNvSpPr txBox="1"/>
          <p:nvPr/>
        </p:nvSpPr>
        <p:spPr>
          <a:xfrm>
            <a:off x="3505200" y="2590800"/>
            <a:ext cx="25908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进入桃花源：</a:t>
            </a:r>
            <a:endParaRPr lang="zh-CN" altLang="en-US" sz="26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68" name="文本框 57352"/>
          <p:cNvSpPr txBox="1"/>
          <p:nvPr/>
        </p:nvSpPr>
        <p:spPr>
          <a:xfrm>
            <a:off x="3505200" y="4343400"/>
            <a:ext cx="24384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离开桃花源：</a:t>
            </a:r>
            <a:endParaRPr lang="zh-CN" altLang="en-US" sz="26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69" name="文本框 57353"/>
          <p:cNvSpPr txBox="1"/>
          <p:nvPr/>
        </p:nvSpPr>
        <p:spPr>
          <a:xfrm>
            <a:off x="5486400" y="1981200"/>
            <a:ext cx="1851025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生活环境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0" name="左大括号 57354"/>
          <p:cNvSpPr/>
          <p:nvPr/>
        </p:nvSpPr>
        <p:spPr>
          <a:xfrm>
            <a:off x="5334000" y="2133600"/>
            <a:ext cx="304800" cy="1558925"/>
          </a:xfrm>
          <a:prstGeom prst="leftBrace">
            <a:avLst>
              <a:gd name="adj1" fmla="val 42574"/>
              <a:gd name="adj2" fmla="val 50000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71" name="文本框 57355"/>
          <p:cNvSpPr txBox="1"/>
          <p:nvPr/>
        </p:nvSpPr>
        <p:spPr>
          <a:xfrm>
            <a:off x="5562600" y="3352800"/>
            <a:ext cx="189865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社会风尚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2" name="文本框 57362"/>
          <p:cNvSpPr txBox="1"/>
          <p:nvPr/>
        </p:nvSpPr>
        <p:spPr>
          <a:xfrm>
            <a:off x="7162800" y="1676400"/>
            <a:ext cx="1752600" cy="1091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景色优美</a:t>
            </a:r>
            <a:endParaRPr lang="zh-CN" altLang="en-US" sz="2600" b="1" dirty="0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土地肥沃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3" name="文本框 57373"/>
          <p:cNvSpPr txBox="1"/>
          <p:nvPr/>
        </p:nvSpPr>
        <p:spPr>
          <a:xfrm>
            <a:off x="2855913" y="5257800"/>
            <a:ext cx="6364287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buClr>
                <a:schemeClr val="bg1"/>
              </a:buClr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一个与黑暗现实相对照的美好社会寄托作者政治理想，反映人民愿望。</a:t>
            </a:r>
            <a:r>
              <a:rPr lang="zh-CN" altLang="en-US" sz="2400" b="1" dirty="0">
                <a:latin typeface="华文楷体" panose="02010600040101010101" charset="-122"/>
                <a:ea typeface="华文楷体" panose="02010600040101010101" charset="-122"/>
              </a:rPr>
              <a:t> </a:t>
            </a:r>
            <a:endParaRPr lang="zh-CN" altLang="en-US" sz="2400" b="1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66574" name="文本框 57375"/>
          <p:cNvSpPr txBox="1"/>
          <p:nvPr/>
        </p:nvSpPr>
        <p:spPr>
          <a:xfrm>
            <a:off x="5638800" y="1143000"/>
            <a:ext cx="3960813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捕鱼迷路，忽逢桃林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5" name="左大括号 57376"/>
          <p:cNvSpPr/>
          <p:nvPr/>
        </p:nvSpPr>
        <p:spPr>
          <a:xfrm>
            <a:off x="6934200" y="1828800"/>
            <a:ext cx="304800" cy="873125"/>
          </a:xfrm>
          <a:prstGeom prst="leftBrace">
            <a:avLst>
              <a:gd name="adj1" fmla="val 23845"/>
              <a:gd name="adj2" fmla="val 50000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76" name="左大括号 57377"/>
          <p:cNvSpPr/>
          <p:nvPr/>
        </p:nvSpPr>
        <p:spPr>
          <a:xfrm>
            <a:off x="7010400" y="3200400"/>
            <a:ext cx="304800" cy="873125"/>
          </a:xfrm>
          <a:prstGeom prst="leftBrace">
            <a:avLst>
              <a:gd name="adj1" fmla="val 23845"/>
              <a:gd name="adj2" fmla="val 50000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77" name="文本框 57378"/>
          <p:cNvSpPr txBox="1"/>
          <p:nvPr/>
        </p:nvSpPr>
        <p:spPr>
          <a:xfrm>
            <a:off x="7162800" y="3124200"/>
            <a:ext cx="1752600" cy="1091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风俗淳朴</a:t>
            </a:r>
            <a:endParaRPr lang="zh-CN" altLang="en-US" sz="2600" b="1" dirty="0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和平安静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8" name="文本框 57379"/>
          <p:cNvSpPr txBox="1"/>
          <p:nvPr/>
        </p:nvSpPr>
        <p:spPr>
          <a:xfrm>
            <a:off x="5486400" y="4419600"/>
            <a:ext cx="45720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不复得路，无问津者（虚幻）</a:t>
            </a:r>
            <a:endParaRPr lang="zh-CN" altLang="en-US" sz="2600" b="1" dirty="0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9" name="左大括号 57380"/>
          <p:cNvSpPr/>
          <p:nvPr/>
        </p:nvSpPr>
        <p:spPr>
          <a:xfrm flipH="1">
            <a:off x="9601200" y="1447800"/>
            <a:ext cx="457200" cy="3200400"/>
          </a:xfrm>
          <a:prstGeom prst="leftBrace">
            <a:avLst>
              <a:gd name="adj1" fmla="val 58268"/>
              <a:gd name="adj2" fmla="val 49565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80" name="矩形 57381"/>
          <p:cNvSpPr/>
          <p:nvPr/>
        </p:nvSpPr>
        <p:spPr>
          <a:xfrm rot="5400000">
            <a:off x="9072563" y="2811463"/>
            <a:ext cx="2273300" cy="6096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理想社会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6536</Words>
  <Application>WPS 演示</Application>
  <PresentationFormat>宽屏</PresentationFormat>
  <Paragraphs>523</Paragraphs>
  <Slides>38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38</vt:i4>
      </vt:variant>
    </vt:vector>
  </HeadingPairs>
  <TitlesOfParts>
    <vt:vector size="60" baseType="lpstr">
      <vt:lpstr>Arial</vt:lpstr>
      <vt:lpstr>宋体</vt:lpstr>
      <vt:lpstr>Wingdings</vt:lpstr>
      <vt:lpstr>Times New Roman</vt:lpstr>
      <vt:lpstr>华文楷体</vt:lpstr>
      <vt:lpstr>华文新魏</vt:lpstr>
      <vt:lpstr>微软雅黑</vt:lpstr>
      <vt:lpstr>楷体</vt:lpstr>
      <vt:lpstr>楷体_GB2312</vt:lpstr>
      <vt:lpstr>隶书</vt:lpstr>
      <vt:lpstr>黑体</vt:lpstr>
      <vt:lpstr>华文行楷</vt:lpstr>
      <vt:lpstr>仿宋</vt:lpstr>
      <vt:lpstr>Arial Unicode MS</vt:lpstr>
      <vt:lpstr>Calibri Light</vt:lpstr>
      <vt:lpstr>Calibri</vt:lpstr>
      <vt:lpstr>华文中宋</vt:lpstr>
      <vt:lpstr>Verdana</vt:lpstr>
      <vt:lpstr>新宋体</vt:lpstr>
      <vt:lpstr>Office 主题</vt:lpstr>
      <vt:lpstr>默认设计模板</vt:lpstr>
      <vt:lpstr>2_Office 主题</vt:lpstr>
      <vt:lpstr>桃花源记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桃花源记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3． 渔人一 一为具言所闻，桃源人为什么“皆叹惋”？ </vt:lpstr>
      <vt:lpstr>        “此人一一为具言所闻”，渔人对桃花源人说了些什么？请根据你的历史知识和对课文的理解推测。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向日葵</cp:lastModifiedBy>
  <cp:revision>67</cp:revision>
  <dcterms:created xsi:type="dcterms:W3CDTF">2015-05-05T08:02:00Z</dcterms:created>
  <dcterms:modified xsi:type="dcterms:W3CDTF">2018-04-24T07:01:34Z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