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66" r:id="rId13"/>
    <p:sldId id="267" r:id="rId14"/>
    <p:sldId id="268" r:id="rId15"/>
    <p:sldId id="269" r:id="rId16"/>
    <p:sldId id="273" r:id="rId17"/>
    <p:sldId id="274" r:id="rId18"/>
    <p:sldId id="270" r:id="rId19"/>
    <p:sldId id="271" r:id="rId20"/>
  </p:sldIdLst>
  <p:sldSz cx="9144000" cy="5143500" type="screen16x9"/>
  <p:notesSz cx="9144000" cy="51435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278" y="4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C0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C0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C0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54095" y="745236"/>
            <a:ext cx="3035808" cy="646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C00000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43128" y="1157680"/>
            <a:ext cx="7720330" cy="2571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object 6"/>
          <p:cNvGrpSpPr/>
          <p:nvPr/>
        </p:nvGrpSpPr>
        <p:grpSpPr>
          <a:xfrm>
            <a:off x="1872614" y="1316926"/>
            <a:ext cx="1426845" cy="492759"/>
            <a:chOff x="1872614" y="1316926"/>
            <a:chExt cx="1426845" cy="492759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72614" y="1316926"/>
              <a:ext cx="730821" cy="49276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39072" y="1323860"/>
              <a:ext cx="659892" cy="467360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02558" y="1328839"/>
            <a:ext cx="723874" cy="47117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550408" y="1623060"/>
            <a:ext cx="2822447" cy="24063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75204" y="701040"/>
            <a:ext cx="3045460" cy="546100"/>
          </a:xfrm>
          <a:prstGeom prst="rect">
            <a:avLst/>
          </a:prstGeom>
          <a:solidFill>
            <a:srgbClr val="FFCC66">
              <a:alpha val="47799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 marL="603250">
              <a:lnSpc>
                <a:spcPts val="3735"/>
              </a:lnSpc>
            </a:pPr>
            <a:r>
              <a:rPr b="1" spc="15" dirty="0">
                <a:latin typeface="Microsoft YaHei UI"/>
                <a:cs typeface="Microsoft YaHei UI"/>
              </a:rPr>
              <a:t>学习目</a:t>
            </a:r>
            <a:r>
              <a:rPr b="1" dirty="0">
                <a:latin typeface="Microsoft YaHei UI"/>
                <a:cs typeface="Microsoft YaHei UI"/>
              </a:rPr>
              <a:t>标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81977" y="1437512"/>
            <a:ext cx="7532370" cy="190246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372110" indent="-359410">
              <a:lnSpc>
                <a:spcPct val="100000"/>
              </a:lnSpc>
              <a:spcBef>
                <a:spcPts val="434"/>
              </a:spcBef>
              <a:buSzPct val="96428"/>
              <a:buAutoNum type="arabicPeriod"/>
              <a:tabLst>
                <a:tab pos="372110" algn="l"/>
              </a:tabLst>
            </a:pPr>
            <a:r>
              <a:rPr sz="2800" b="1" spc="15" dirty="0">
                <a:latin typeface="Microsoft YaHei UI"/>
                <a:cs typeface="Microsoft YaHei UI"/>
              </a:rPr>
              <a:t>理解文言句意，熟悉故事内容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371475" marR="5080" indent="-359410">
              <a:lnSpc>
                <a:spcPct val="110000"/>
              </a:lnSpc>
              <a:buSzPct val="96428"/>
              <a:buAutoNum type="arabicPeriod"/>
              <a:tabLst>
                <a:tab pos="372110" algn="l"/>
              </a:tabLst>
            </a:pPr>
            <a:r>
              <a:rPr sz="2800" b="1" spc="15" dirty="0">
                <a:latin typeface="Microsoft YaHei UI"/>
                <a:cs typeface="Microsoft YaHei UI"/>
              </a:rPr>
              <a:t>抓住描写人物的重点词语、句子，揣摩人物</a:t>
            </a:r>
            <a:r>
              <a:rPr sz="2800" b="1" spc="-5" dirty="0">
                <a:latin typeface="Microsoft YaHei UI"/>
                <a:cs typeface="Microsoft YaHei UI"/>
              </a:rPr>
              <a:t>的 </a:t>
            </a:r>
            <a:r>
              <a:rPr sz="2800" b="1" spc="15" dirty="0">
                <a:latin typeface="Microsoft YaHei UI"/>
                <a:cs typeface="Microsoft YaHei UI"/>
              </a:rPr>
              <a:t>心理和个性特点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372110" indent="-359410">
              <a:lnSpc>
                <a:spcPct val="100000"/>
              </a:lnSpc>
              <a:spcBef>
                <a:spcPts val="335"/>
              </a:spcBef>
              <a:buSzPct val="96428"/>
              <a:buAutoNum type="arabicPeriod"/>
              <a:tabLst>
                <a:tab pos="372110" algn="l"/>
                <a:tab pos="3411220" algn="l"/>
              </a:tabLst>
            </a:pPr>
            <a:r>
              <a:rPr sz="2800" b="1" spc="15" dirty="0">
                <a:latin typeface="Microsoft YaHei UI"/>
                <a:cs typeface="Microsoft YaHei UI"/>
              </a:rPr>
              <a:t>领会</a:t>
            </a:r>
            <a:r>
              <a:rPr sz="2800" b="1" spc="1430" dirty="0">
                <a:latin typeface="Microsoft YaHei UI"/>
                <a:cs typeface="Microsoft YaHei UI"/>
              </a:rPr>
              <a:t>“</a:t>
            </a:r>
            <a:r>
              <a:rPr sz="2800" b="1" spc="15" dirty="0">
                <a:latin typeface="Microsoft YaHei UI"/>
                <a:cs typeface="Microsoft YaHei UI"/>
              </a:rPr>
              <a:t>熟能生巧</a:t>
            </a:r>
            <a:r>
              <a:rPr sz="2800" b="1" spc="1410" dirty="0">
                <a:latin typeface="Microsoft YaHei UI"/>
                <a:cs typeface="Microsoft YaHei UI"/>
              </a:rPr>
              <a:t>”	</a:t>
            </a:r>
            <a:r>
              <a:rPr sz="2800" b="1" spc="15" dirty="0">
                <a:latin typeface="Microsoft YaHei UI"/>
                <a:cs typeface="Microsoft YaHei UI"/>
              </a:rPr>
              <a:t>的道理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11195" y="365759"/>
            <a:ext cx="2840990" cy="535305"/>
          </a:xfrm>
          <a:prstGeom prst="rect">
            <a:avLst/>
          </a:prstGeom>
          <a:solidFill>
            <a:srgbClr val="FFDA8F">
              <a:alpha val="54098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 marL="501650">
              <a:lnSpc>
                <a:spcPts val="3640"/>
              </a:lnSpc>
            </a:pPr>
            <a:r>
              <a:rPr b="1" spc="15" dirty="0">
                <a:latin typeface="Microsoft YaHei UI"/>
                <a:cs typeface="Microsoft YaHei UI"/>
              </a:rPr>
              <a:t>作者简</a:t>
            </a:r>
            <a:r>
              <a:rPr b="1" dirty="0">
                <a:latin typeface="Microsoft YaHei UI"/>
                <a:cs typeface="Microsoft YaHei UI"/>
              </a:rPr>
              <a:t>介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45580" y="858011"/>
            <a:ext cx="2363724" cy="293979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38175" y="900747"/>
            <a:ext cx="6731000" cy="3712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5885" marR="1287780" indent="898525" algn="just">
              <a:lnSpc>
                <a:spcPct val="100000"/>
              </a:lnSpc>
              <a:spcBef>
                <a:spcPts val="95"/>
              </a:spcBef>
            </a:pPr>
            <a:r>
              <a:rPr sz="2800" b="1" spc="170" dirty="0">
                <a:latin typeface="Microsoft YaHei UI"/>
                <a:cs typeface="Microsoft YaHei UI"/>
              </a:rPr>
              <a:t>欧阳修</a:t>
            </a:r>
            <a:r>
              <a:rPr sz="2800" b="1" spc="-30" dirty="0">
                <a:latin typeface="Microsoft YaHei UI"/>
                <a:cs typeface="Microsoft YaHei UI"/>
              </a:rPr>
              <a:t>(1007～1072)</a:t>
            </a:r>
            <a:r>
              <a:rPr sz="2800" b="1" spc="60" dirty="0">
                <a:latin typeface="Microsoft YaHei UI"/>
                <a:cs typeface="Microsoft YaHei UI"/>
              </a:rPr>
              <a:t> </a:t>
            </a:r>
            <a:r>
              <a:rPr sz="2800" b="1" spc="175" dirty="0">
                <a:latin typeface="Microsoft YaHei UI"/>
                <a:cs typeface="Microsoft YaHei UI"/>
              </a:rPr>
              <a:t>，</a:t>
            </a:r>
            <a:r>
              <a:rPr sz="2800" b="1" spc="-5" dirty="0">
                <a:latin typeface="Microsoft YaHei UI"/>
                <a:cs typeface="Microsoft YaHei UI"/>
              </a:rPr>
              <a:t>字 </a:t>
            </a:r>
            <a:r>
              <a:rPr sz="2800" b="1" spc="215" dirty="0">
                <a:solidFill>
                  <a:srgbClr val="FF0000"/>
                </a:solidFill>
                <a:latin typeface="Microsoft YaHei UI"/>
                <a:cs typeface="Microsoft YaHei UI"/>
              </a:rPr>
              <a:t>永叔</a:t>
            </a:r>
            <a:r>
              <a:rPr sz="2800" b="1" spc="215" dirty="0">
                <a:latin typeface="Microsoft YaHei UI"/>
                <a:cs typeface="Microsoft YaHei UI"/>
              </a:rPr>
              <a:t>，</a:t>
            </a:r>
            <a:r>
              <a:rPr sz="2800" b="1" spc="220" dirty="0">
                <a:latin typeface="Microsoft YaHei UI"/>
                <a:cs typeface="Microsoft YaHei UI"/>
              </a:rPr>
              <a:t>号</a:t>
            </a:r>
            <a:r>
              <a:rPr sz="2800" b="1" spc="220" dirty="0">
                <a:solidFill>
                  <a:srgbClr val="FF0000"/>
                </a:solidFill>
                <a:latin typeface="Microsoft YaHei UI"/>
                <a:cs typeface="Microsoft YaHei UI"/>
              </a:rPr>
              <a:t>醉翁</a:t>
            </a:r>
            <a:r>
              <a:rPr sz="2800" b="1" spc="220" dirty="0">
                <a:latin typeface="Microsoft YaHei UI"/>
                <a:cs typeface="Microsoft YaHei UI"/>
              </a:rPr>
              <a:t>，晚号</a:t>
            </a:r>
            <a:r>
              <a:rPr sz="2800" b="1" spc="220" dirty="0">
                <a:solidFill>
                  <a:srgbClr val="FF0000"/>
                </a:solidFill>
                <a:latin typeface="Microsoft YaHei UI"/>
                <a:cs typeface="Microsoft YaHei UI"/>
              </a:rPr>
              <a:t>六一居士</a:t>
            </a:r>
            <a:r>
              <a:rPr sz="2800" b="1" spc="-5" dirty="0">
                <a:latin typeface="Microsoft YaHei UI"/>
                <a:cs typeface="Microsoft YaHei UI"/>
              </a:rPr>
              <a:t>， </a:t>
            </a:r>
            <a:r>
              <a:rPr sz="2800" b="1" spc="215" dirty="0">
                <a:latin typeface="Microsoft YaHei UI"/>
                <a:cs typeface="Microsoft YaHei UI"/>
              </a:rPr>
              <a:t>谥号</a:t>
            </a:r>
            <a:r>
              <a:rPr sz="2800" b="1" spc="1630" dirty="0">
                <a:latin typeface="Microsoft YaHei UI"/>
                <a:cs typeface="Microsoft YaHei UI"/>
              </a:rPr>
              <a:t>“</a:t>
            </a:r>
            <a:r>
              <a:rPr sz="2800" b="1" spc="220" dirty="0">
                <a:latin typeface="Microsoft YaHei UI"/>
                <a:cs typeface="Microsoft YaHei UI"/>
              </a:rPr>
              <a:t>文忠</a:t>
            </a:r>
            <a:r>
              <a:rPr sz="2800" b="1" spc="1635" dirty="0">
                <a:latin typeface="Microsoft YaHei UI"/>
                <a:cs typeface="Microsoft YaHei UI"/>
              </a:rPr>
              <a:t>”</a:t>
            </a:r>
            <a:r>
              <a:rPr sz="2800" b="1" spc="220" dirty="0">
                <a:latin typeface="Microsoft YaHei UI"/>
                <a:cs typeface="Microsoft YaHei UI"/>
              </a:rPr>
              <a:t>。</a:t>
            </a:r>
            <a:r>
              <a:rPr sz="2800" b="1" spc="220" dirty="0">
                <a:solidFill>
                  <a:srgbClr val="FF0000"/>
                </a:solidFill>
                <a:latin typeface="Microsoft YaHei UI"/>
                <a:cs typeface="Microsoft YaHei UI"/>
              </a:rPr>
              <a:t>北宋</a:t>
            </a:r>
            <a:r>
              <a:rPr sz="2800" b="1" spc="220" dirty="0">
                <a:latin typeface="Microsoft YaHei UI"/>
                <a:cs typeface="Microsoft YaHei UI"/>
              </a:rPr>
              <a:t>的</a:t>
            </a:r>
            <a:r>
              <a:rPr sz="2800" b="1" spc="220" dirty="0">
                <a:solidFill>
                  <a:srgbClr val="FF0000"/>
                </a:solidFill>
                <a:latin typeface="Microsoft YaHei UI"/>
                <a:cs typeface="Microsoft YaHei UI"/>
              </a:rPr>
              <a:t>政治家</a:t>
            </a:r>
            <a:r>
              <a:rPr sz="2800" b="1" spc="-5" dirty="0">
                <a:latin typeface="Microsoft YaHei UI"/>
                <a:cs typeface="Microsoft YaHei UI"/>
              </a:rPr>
              <a:t>、 </a:t>
            </a:r>
            <a:r>
              <a:rPr sz="2800" b="1" spc="215" dirty="0">
                <a:solidFill>
                  <a:srgbClr val="FF0000"/>
                </a:solidFill>
                <a:latin typeface="Microsoft YaHei UI"/>
                <a:cs typeface="Microsoft YaHei UI"/>
              </a:rPr>
              <a:t>文学家</a:t>
            </a:r>
            <a:r>
              <a:rPr sz="2800" b="1" spc="220" dirty="0">
                <a:latin typeface="Microsoft YaHei UI"/>
                <a:cs typeface="Microsoft YaHei UI"/>
              </a:rPr>
              <a:t>。在散文、诗、词、史</a:t>
            </a:r>
            <a:r>
              <a:rPr sz="2800" b="1" spc="-5" dirty="0">
                <a:latin typeface="Microsoft YaHei UI"/>
                <a:cs typeface="Microsoft YaHei UI"/>
              </a:rPr>
              <a:t>传 </a:t>
            </a:r>
            <a:r>
              <a:rPr sz="2800" b="1" spc="215" dirty="0">
                <a:latin typeface="Microsoft YaHei UI"/>
                <a:cs typeface="Microsoft YaHei UI"/>
              </a:rPr>
              <a:t>方面颇</a:t>
            </a:r>
            <a:r>
              <a:rPr sz="2800" b="1" spc="220" dirty="0">
                <a:latin typeface="Microsoft YaHei UI"/>
                <a:cs typeface="Microsoft YaHei UI"/>
              </a:rPr>
              <a:t>有建树，留传后世的主</a:t>
            </a:r>
            <a:r>
              <a:rPr sz="2800" b="1" spc="-5" dirty="0">
                <a:latin typeface="Microsoft YaHei UI"/>
                <a:cs typeface="Microsoft YaHei UI"/>
              </a:rPr>
              <a:t>要 </a:t>
            </a:r>
            <a:r>
              <a:rPr sz="2800" b="1" spc="215" dirty="0">
                <a:latin typeface="Microsoft YaHei UI"/>
                <a:cs typeface="Microsoft YaHei UI"/>
              </a:rPr>
              <a:t>有《欧</a:t>
            </a:r>
            <a:r>
              <a:rPr sz="2800" b="1" spc="220" dirty="0">
                <a:latin typeface="Microsoft YaHei UI"/>
                <a:cs typeface="Microsoft YaHei UI"/>
              </a:rPr>
              <a:t>阳文忠公全集》。欧阳</a:t>
            </a:r>
            <a:r>
              <a:rPr sz="2800" b="1" spc="-5" dirty="0">
                <a:latin typeface="Microsoft YaHei UI"/>
                <a:cs typeface="Microsoft YaHei UI"/>
              </a:rPr>
              <a:t>修 </a:t>
            </a:r>
            <a:r>
              <a:rPr sz="2800" b="1" spc="15" dirty="0">
                <a:latin typeface="Microsoft YaHei UI"/>
                <a:cs typeface="Microsoft YaHei UI"/>
              </a:rPr>
              <a:t>是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唐宋八大家</a:t>
            </a:r>
            <a:r>
              <a:rPr sz="2800" b="1" spc="15" dirty="0">
                <a:latin typeface="Microsoft YaHei UI"/>
                <a:cs typeface="Microsoft YaHei UI"/>
              </a:rPr>
              <a:t>之一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  <a:p>
            <a:pPr marL="12700">
              <a:lnSpc>
                <a:spcPts val="2635"/>
              </a:lnSpc>
            </a:pPr>
            <a:r>
              <a:rPr sz="2400" dirty="0">
                <a:solidFill>
                  <a:srgbClr val="0000FF"/>
                </a:solidFill>
                <a:latin typeface="SimSun"/>
                <a:cs typeface="SimSun"/>
              </a:rPr>
              <a:t>唐宋八大家：【唐】韩愈、柳宗元</a:t>
            </a:r>
            <a:endParaRPr sz="240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FF"/>
                </a:solidFill>
                <a:latin typeface="SimSun"/>
                <a:cs typeface="SimSun"/>
              </a:rPr>
              <a:t>【宋】欧阳修、王安石、苏洵、苏轼、苏辙、曾巩</a:t>
            </a:r>
            <a:endParaRPr sz="2400">
              <a:latin typeface="SimSun"/>
              <a:cs typeface="SimSu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5918" y="944791"/>
            <a:ext cx="737870" cy="322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800" b="1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自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矜 </a:t>
            </a:r>
            <a:r>
              <a:rPr sz="2800" b="1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家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圃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睨</a:t>
            </a:r>
            <a:r>
              <a:rPr sz="2800" b="1" spc="-5" dirty="0">
                <a:solidFill>
                  <a:srgbClr val="0000FF"/>
                </a:solidFill>
                <a:latin typeface="Microsoft YaHei UI"/>
                <a:cs typeface="Microsoft YaHei UI"/>
              </a:rPr>
              <a:t>之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矢 </a:t>
            </a:r>
            <a:r>
              <a:rPr sz="2800" b="1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颔</a:t>
            </a:r>
            <a:r>
              <a:rPr sz="2800" b="1" spc="-5" dirty="0">
                <a:solidFill>
                  <a:srgbClr val="0000FF"/>
                </a:solidFill>
                <a:latin typeface="Microsoft YaHei UI"/>
                <a:cs typeface="Microsoft YaHei UI"/>
              </a:rPr>
              <a:t>之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69802" y="979754"/>
            <a:ext cx="2240598" cy="2531110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45"/>
              </a:spcBef>
              <a:tabLst>
                <a:tab pos="1332865" algn="l"/>
              </a:tabLst>
            </a:pP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忿</a:t>
            </a:r>
            <a:r>
              <a:rPr sz="2800" b="1" spc="-5" dirty="0">
                <a:solidFill>
                  <a:srgbClr val="0000FF"/>
                </a:solidFill>
                <a:latin typeface="Microsoft YaHei UI"/>
                <a:cs typeface="Microsoft YaHei UI"/>
              </a:rPr>
              <a:t>然	</a:t>
            </a:r>
            <a:r>
              <a:rPr sz="2800" b="1" spc="-120" dirty="0">
                <a:solidFill>
                  <a:srgbClr val="CC3300"/>
                </a:solidFill>
                <a:latin typeface="Microsoft YaHei UI"/>
                <a:cs typeface="Microsoft YaHei UI"/>
              </a:rPr>
              <a:t>fèn</a:t>
            </a:r>
            <a:endParaRPr sz="2800" dirty="0">
              <a:latin typeface="Microsoft YaHei UI"/>
              <a:cs typeface="Microsoft YaHei UI"/>
            </a:endParaRPr>
          </a:p>
          <a:p>
            <a:pPr marL="38100">
              <a:lnSpc>
                <a:spcPct val="100000"/>
              </a:lnSpc>
              <a:spcBef>
                <a:spcPts val="1250"/>
              </a:spcBef>
              <a:tabLst>
                <a:tab pos="1313815" algn="l"/>
              </a:tabLst>
            </a:pPr>
            <a:r>
              <a:rPr sz="4200" b="1" spc="22" baseline="-8928" dirty="0">
                <a:solidFill>
                  <a:srgbClr val="FF0000"/>
                </a:solidFill>
                <a:latin typeface="Microsoft YaHei UI"/>
                <a:cs typeface="Microsoft YaHei UI"/>
              </a:rPr>
              <a:t>酌</a:t>
            </a:r>
            <a:r>
              <a:rPr sz="4200" b="1" spc="-7" baseline="-8928" dirty="0">
                <a:solidFill>
                  <a:srgbClr val="0000FF"/>
                </a:solidFill>
                <a:latin typeface="Microsoft YaHei UI"/>
                <a:cs typeface="Microsoft YaHei UI"/>
              </a:rPr>
              <a:t>油	</a:t>
            </a:r>
            <a:r>
              <a:rPr sz="2800" b="1" spc="-320" dirty="0">
                <a:solidFill>
                  <a:srgbClr val="CC3300"/>
                </a:solidFill>
                <a:latin typeface="Microsoft YaHei UI"/>
                <a:cs typeface="Microsoft YaHei UI"/>
              </a:rPr>
              <a:t>zhuó</a:t>
            </a:r>
            <a:endParaRPr sz="2800" dirty="0">
              <a:latin typeface="Microsoft YaHei UI"/>
              <a:cs typeface="Microsoft YaHei UI"/>
            </a:endParaRPr>
          </a:p>
          <a:p>
            <a:pPr marL="38100" marR="1310005">
              <a:lnSpc>
                <a:spcPct val="150000"/>
              </a:lnSpc>
              <a:spcBef>
                <a:spcPts val="430"/>
              </a:spcBef>
            </a:pP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杓 </a:t>
            </a:r>
            <a:r>
              <a:rPr sz="2800" b="1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沥</a:t>
            </a:r>
            <a:r>
              <a:rPr sz="2800" b="1" spc="-5" dirty="0">
                <a:solidFill>
                  <a:srgbClr val="0000FF"/>
                </a:solidFill>
                <a:latin typeface="Microsoft YaHei UI"/>
                <a:cs typeface="Microsoft YaHei UI"/>
              </a:rPr>
              <a:t>之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09589" y="2226843"/>
            <a:ext cx="1229411" cy="12968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0810" marR="5080" indent="-118745">
              <a:lnSpc>
                <a:spcPct val="148500"/>
              </a:lnSpc>
              <a:spcBef>
                <a:spcPts val="100"/>
              </a:spcBef>
            </a:pPr>
            <a:r>
              <a:rPr sz="2800" b="1" spc="30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s</a:t>
            </a:r>
            <a:r>
              <a:rPr sz="2800" b="1" spc="-395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h</a:t>
            </a:r>
            <a:r>
              <a:rPr sz="2800" b="1" spc="-204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á</a:t>
            </a:r>
            <a:r>
              <a:rPr lang="en-US" altLang="zh-CN" sz="2800" b="1" spc="-285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o</a:t>
            </a:r>
            <a:r>
              <a:rPr sz="2800" b="1" spc="-285" dirty="0" smtClean="0">
                <a:solidFill>
                  <a:srgbClr val="CC3300"/>
                </a:solidFill>
                <a:latin typeface="Microsoft YaHei UI"/>
                <a:cs typeface="Microsoft YaHei UI"/>
              </a:rPr>
              <a:t>  </a:t>
            </a:r>
            <a:r>
              <a:rPr sz="2800" b="1" spc="575" dirty="0">
                <a:solidFill>
                  <a:srgbClr val="CC3300"/>
                </a:solidFill>
                <a:latin typeface="Microsoft YaHei UI"/>
                <a:cs typeface="Microsoft YaHei UI"/>
              </a:rPr>
              <a:t>lì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76220" y="866609"/>
            <a:ext cx="917512" cy="324037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indent="13970" algn="ctr">
              <a:lnSpc>
                <a:spcPct val="153000"/>
              </a:lnSpc>
              <a:spcBef>
                <a:spcPts val="75"/>
              </a:spcBef>
            </a:pPr>
            <a:r>
              <a:rPr sz="2800" b="1" spc="565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j</a:t>
            </a:r>
            <a:r>
              <a:rPr sz="2800" b="1" spc="580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ī</a:t>
            </a:r>
            <a:r>
              <a:rPr sz="2800" b="1" spc="-270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n</a:t>
            </a:r>
            <a:r>
              <a:rPr sz="2800" b="1" spc="-270" dirty="0" smtClean="0">
                <a:solidFill>
                  <a:srgbClr val="CC3300"/>
                </a:solidFill>
                <a:latin typeface="Microsoft YaHei UI"/>
                <a:cs typeface="Microsoft YaHei UI"/>
              </a:rPr>
              <a:t>  </a:t>
            </a:r>
            <a:r>
              <a:rPr sz="2800" b="1" spc="-434" dirty="0" err="1">
                <a:solidFill>
                  <a:srgbClr val="CC3300"/>
                </a:solidFill>
                <a:latin typeface="Microsoft YaHei UI"/>
                <a:cs typeface="Microsoft YaHei UI"/>
              </a:rPr>
              <a:t>pǔ</a:t>
            </a:r>
            <a:r>
              <a:rPr sz="2800" b="1" spc="-434" dirty="0">
                <a:solidFill>
                  <a:srgbClr val="CC3300"/>
                </a:solidFill>
                <a:latin typeface="Microsoft YaHei UI"/>
                <a:cs typeface="Microsoft YaHei UI"/>
              </a:rPr>
              <a:t> </a:t>
            </a:r>
            <a:r>
              <a:rPr sz="2800" b="1" spc="-430" dirty="0">
                <a:solidFill>
                  <a:srgbClr val="CC3300"/>
                </a:solidFill>
                <a:latin typeface="Microsoft YaHei UI"/>
                <a:cs typeface="Microsoft YaHei UI"/>
              </a:rPr>
              <a:t> </a:t>
            </a:r>
            <a:endParaRPr lang="en-US" sz="2800" b="1" spc="-430" dirty="0" smtClean="0">
              <a:solidFill>
                <a:srgbClr val="CC3300"/>
              </a:solidFill>
              <a:latin typeface="Microsoft YaHei UI"/>
              <a:cs typeface="Microsoft YaHei UI"/>
            </a:endParaRPr>
          </a:p>
          <a:p>
            <a:pPr marL="12700" marR="5080" indent="13970" algn="ctr">
              <a:lnSpc>
                <a:spcPct val="153000"/>
              </a:lnSpc>
              <a:spcBef>
                <a:spcPts val="75"/>
              </a:spcBef>
            </a:pPr>
            <a:r>
              <a:rPr sz="2800" b="1" spc="80" dirty="0" err="1" smtClean="0">
                <a:solidFill>
                  <a:srgbClr val="CC3300"/>
                </a:solidFill>
                <a:latin typeface="Microsoft YaHei UI"/>
                <a:cs typeface="Microsoft YaHei UI"/>
              </a:rPr>
              <a:t>nì</a:t>
            </a:r>
            <a:r>
              <a:rPr sz="2800" b="1" spc="80" dirty="0" smtClean="0">
                <a:solidFill>
                  <a:srgbClr val="CC3300"/>
                </a:solidFill>
                <a:latin typeface="Microsoft YaHei UI"/>
                <a:cs typeface="Microsoft YaHei UI"/>
              </a:rPr>
              <a:t> </a:t>
            </a:r>
            <a:r>
              <a:rPr sz="2800" b="1" spc="85" dirty="0" smtClean="0">
                <a:solidFill>
                  <a:srgbClr val="CC3300"/>
                </a:solidFill>
                <a:latin typeface="Microsoft YaHei UI"/>
                <a:cs typeface="Microsoft YaHei UI"/>
              </a:rPr>
              <a:t> </a:t>
            </a:r>
            <a:r>
              <a:rPr sz="2800" b="1" spc="-125" dirty="0">
                <a:solidFill>
                  <a:srgbClr val="CC3300"/>
                </a:solidFill>
                <a:latin typeface="Microsoft YaHei UI"/>
                <a:cs typeface="Microsoft YaHei UI"/>
              </a:rPr>
              <a:t>sh</a:t>
            </a:r>
            <a:r>
              <a:rPr sz="2800" b="1" spc="-125" dirty="0">
                <a:solidFill>
                  <a:srgbClr val="CC3300"/>
                </a:solidFill>
                <a:latin typeface="Arial"/>
                <a:cs typeface="Arial"/>
              </a:rPr>
              <a:t>ĭ </a:t>
            </a:r>
            <a:r>
              <a:rPr sz="2800" b="1" spc="-120" dirty="0">
                <a:solidFill>
                  <a:srgbClr val="CC3300"/>
                </a:solidFill>
                <a:latin typeface="Arial"/>
                <a:cs typeface="Arial"/>
              </a:rPr>
              <a:t> </a:t>
            </a:r>
            <a:r>
              <a:rPr sz="2800" b="1" spc="-395" dirty="0">
                <a:solidFill>
                  <a:srgbClr val="CC3300"/>
                </a:solidFill>
                <a:latin typeface="Microsoft YaHei UI"/>
                <a:cs typeface="Microsoft YaHei UI"/>
              </a:rPr>
              <a:t>h</a:t>
            </a:r>
            <a:r>
              <a:rPr sz="2800" b="1" spc="-204" dirty="0">
                <a:solidFill>
                  <a:srgbClr val="CC3300"/>
                </a:solidFill>
                <a:latin typeface="Microsoft YaHei UI"/>
                <a:cs typeface="Microsoft YaHei UI"/>
              </a:rPr>
              <a:t>à</a:t>
            </a:r>
            <a:r>
              <a:rPr sz="2800" b="1" spc="-420" dirty="0">
                <a:solidFill>
                  <a:srgbClr val="CC3300"/>
                </a:solidFill>
                <a:latin typeface="Microsoft YaHei UI"/>
                <a:cs typeface="Microsoft YaHei UI"/>
              </a:rPr>
              <a:t>n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699004" y="454151"/>
            <a:ext cx="2840990" cy="535305"/>
          </a:xfrm>
          <a:prstGeom prst="rect">
            <a:avLst/>
          </a:prstGeom>
          <a:solidFill>
            <a:srgbClr val="FFDA8F">
              <a:alpha val="81199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 marL="501650">
              <a:lnSpc>
                <a:spcPts val="3640"/>
              </a:lnSpc>
            </a:pPr>
            <a:r>
              <a:rPr b="1" spc="15" dirty="0">
                <a:latin typeface="Microsoft YaHei UI"/>
                <a:cs typeface="Microsoft YaHei UI"/>
              </a:rPr>
              <a:t>检查预</a:t>
            </a:r>
            <a:r>
              <a:rPr b="1" dirty="0">
                <a:latin typeface="Microsoft YaHei UI"/>
                <a:cs typeface="Microsoft YaHei UI"/>
              </a:rPr>
              <a:t>习</a:t>
            </a:r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08449" y="708494"/>
            <a:ext cx="4175760" cy="483870"/>
            <a:chOff x="4308449" y="708494"/>
            <a:chExt cx="4175760" cy="483870"/>
          </a:xfrm>
        </p:grpSpPr>
        <p:sp>
          <p:nvSpPr>
            <p:cNvPr id="3" name="object 3"/>
            <p:cNvSpPr/>
            <p:nvPr/>
          </p:nvSpPr>
          <p:spPr>
            <a:xfrm>
              <a:off x="4308449" y="708494"/>
              <a:ext cx="4175760" cy="483870"/>
            </a:xfrm>
            <a:custGeom>
              <a:avLst/>
              <a:gdLst/>
              <a:ahLst/>
              <a:cxnLst/>
              <a:rect l="l" t="t" r="r" b="b"/>
              <a:pathLst>
                <a:path w="4175759" h="483869">
                  <a:moveTo>
                    <a:pt x="4175290" y="483806"/>
                  </a:moveTo>
                  <a:lnTo>
                    <a:pt x="0" y="483806"/>
                  </a:lnTo>
                  <a:lnTo>
                    <a:pt x="0" y="0"/>
                  </a:lnTo>
                  <a:lnTo>
                    <a:pt x="4175290" y="0"/>
                  </a:lnTo>
                  <a:lnTo>
                    <a:pt x="4175290" y="4762"/>
                  </a:lnTo>
                  <a:lnTo>
                    <a:pt x="9525" y="4762"/>
                  </a:lnTo>
                  <a:lnTo>
                    <a:pt x="4762" y="9525"/>
                  </a:lnTo>
                  <a:lnTo>
                    <a:pt x="9525" y="9525"/>
                  </a:lnTo>
                  <a:lnTo>
                    <a:pt x="9525" y="474281"/>
                  </a:lnTo>
                  <a:lnTo>
                    <a:pt x="4762" y="474281"/>
                  </a:lnTo>
                  <a:lnTo>
                    <a:pt x="9525" y="479044"/>
                  </a:lnTo>
                  <a:lnTo>
                    <a:pt x="4175290" y="479044"/>
                  </a:lnTo>
                  <a:lnTo>
                    <a:pt x="4175290" y="483806"/>
                  </a:lnTo>
                  <a:close/>
                </a:path>
                <a:path w="4175759" h="483869">
                  <a:moveTo>
                    <a:pt x="9525" y="9525"/>
                  </a:moveTo>
                  <a:lnTo>
                    <a:pt x="4762" y="9525"/>
                  </a:lnTo>
                  <a:lnTo>
                    <a:pt x="9525" y="4762"/>
                  </a:lnTo>
                  <a:lnTo>
                    <a:pt x="9525" y="9525"/>
                  </a:lnTo>
                  <a:close/>
                </a:path>
                <a:path w="4175759" h="483869">
                  <a:moveTo>
                    <a:pt x="4165765" y="9525"/>
                  </a:moveTo>
                  <a:lnTo>
                    <a:pt x="9525" y="9525"/>
                  </a:lnTo>
                  <a:lnTo>
                    <a:pt x="9525" y="4762"/>
                  </a:lnTo>
                  <a:lnTo>
                    <a:pt x="4165765" y="4762"/>
                  </a:lnTo>
                  <a:lnTo>
                    <a:pt x="4165765" y="9525"/>
                  </a:lnTo>
                  <a:close/>
                </a:path>
                <a:path w="4175759" h="483869">
                  <a:moveTo>
                    <a:pt x="4165765" y="479044"/>
                  </a:moveTo>
                  <a:lnTo>
                    <a:pt x="4165765" y="4762"/>
                  </a:lnTo>
                  <a:lnTo>
                    <a:pt x="4170527" y="9525"/>
                  </a:lnTo>
                  <a:lnTo>
                    <a:pt x="4175290" y="9525"/>
                  </a:lnTo>
                  <a:lnTo>
                    <a:pt x="4175290" y="474281"/>
                  </a:lnTo>
                  <a:lnTo>
                    <a:pt x="4170527" y="474281"/>
                  </a:lnTo>
                  <a:lnTo>
                    <a:pt x="4165765" y="479044"/>
                  </a:lnTo>
                  <a:close/>
                </a:path>
                <a:path w="4175759" h="483869">
                  <a:moveTo>
                    <a:pt x="4175290" y="9525"/>
                  </a:moveTo>
                  <a:lnTo>
                    <a:pt x="4170527" y="9525"/>
                  </a:lnTo>
                  <a:lnTo>
                    <a:pt x="4165765" y="4762"/>
                  </a:lnTo>
                  <a:lnTo>
                    <a:pt x="4175290" y="4762"/>
                  </a:lnTo>
                  <a:lnTo>
                    <a:pt x="4175290" y="9525"/>
                  </a:lnTo>
                  <a:close/>
                </a:path>
                <a:path w="4175759" h="483869">
                  <a:moveTo>
                    <a:pt x="9525" y="479044"/>
                  </a:moveTo>
                  <a:lnTo>
                    <a:pt x="4762" y="474281"/>
                  </a:lnTo>
                  <a:lnTo>
                    <a:pt x="9525" y="474281"/>
                  </a:lnTo>
                  <a:lnTo>
                    <a:pt x="9525" y="479044"/>
                  </a:lnTo>
                  <a:close/>
                </a:path>
                <a:path w="4175759" h="483869">
                  <a:moveTo>
                    <a:pt x="4165765" y="479044"/>
                  </a:moveTo>
                  <a:lnTo>
                    <a:pt x="9525" y="479044"/>
                  </a:lnTo>
                  <a:lnTo>
                    <a:pt x="9525" y="474281"/>
                  </a:lnTo>
                  <a:lnTo>
                    <a:pt x="4165765" y="474281"/>
                  </a:lnTo>
                  <a:lnTo>
                    <a:pt x="4165765" y="479044"/>
                  </a:lnTo>
                  <a:close/>
                </a:path>
                <a:path w="4175759" h="483869">
                  <a:moveTo>
                    <a:pt x="4175290" y="479044"/>
                  </a:moveTo>
                  <a:lnTo>
                    <a:pt x="4165765" y="479044"/>
                  </a:lnTo>
                  <a:lnTo>
                    <a:pt x="4170527" y="474281"/>
                  </a:lnTo>
                  <a:lnTo>
                    <a:pt x="4175290" y="474281"/>
                  </a:lnTo>
                  <a:lnTo>
                    <a:pt x="4175290" y="4790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50168" y="844232"/>
              <a:ext cx="644410" cy="3342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09031" y="970419"/>
              <a:ext cx="103504" cy="17763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58749" y="652856"/>
            <a:ext cx="8090534" cy="3592829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5017770">
              <a:lnSpc>
                <a:spcPct val="100000"/>
              </a:lnSpc>
              <a:spcBef>
                <a:spcPts val="1180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注意字音，读出节奏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 marL="12700" marR="387350" indent="610870" algn="just">
              <a:lnSpc>
                <a:spcPct val="100000"/>
              </a:lnSpc>
              <a:spcBef>
                <a:spcPts val="1080"/>
              </a:spcBef>
            </a:pPr>
            <a:r>
              <a:rPr sz="2400" spc="10" dirty="0">
                <a:latin typeface="SimSun"/>
                <a:cs typeface="SimSun"/>
              </a:rPr>
              <a:t>陈康肃公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善射，当世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无双，公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亦以此自矜。尝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射</a:t>
            </a:r>
            <a:r>
              <a:rPr sz="2400" dirty="0">
                <a:latin typeface="SimSun"/>
                <a:cs typeface="SimSun"/>
              </a:rPr>
              <a:t>于 </a:t>
            </a:r>
            <a:r>
              <a:rPr sz="2400" spc="10" dirty="0">
                <a:latin typeface="SimSun"/>
                <a:cs typeface="SimSun"/>
              </a:rPr>
              <a:t>家圃，有卖油翁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释担而立，睨之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久而不去。见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其发矢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dirty="0">
                <a:latin typeface="SimSun"/>
                <a:cs typeface="SimSun"/>
              </a:rPr>
              <a:t>十 </a:t>
            </a:r>
            <a:r>
              <a:rPr sz="2400" spc="10" dirty="0">
                <a:latin typeface="SimSun"/>
                <a:cs typeface="SimSun"/>
              </a:rPr>
              <a:t>中八九，但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微颔之</a:t>
            </a:r>
            <a:r>
              <a:rPr sz="2400" dirty="0">
                <a:latin typeface="SimSun"/>
                <a:cs typeface="SimSun"/>
              </a:rPr>
              <a:t>。</a:t>
            </a:r>
            <a:endParaRPr sz="2400">
              <a:latin typeface="SimSun"/>
              <a:cs typeface="SimSun"/>
            </a:endParaRPr>
          </a:p>
          <a:p>
            <a:pPr marL="12700" marR="165735" indent="591185">
              <a:lnSpc>
                <a:spcPct val="100000"/>
              </a:lnSpc>
              <a:spcBef>
                <a:spcPts val="5"/>
              </a:spcBef>
            </a:pPr>
            <a:r>
              <a:rPr sz="2400" spc="10" dirty="0">
                <a:latin typeface="SimSun"/>
                <a:cs typeface="SimSun"/>
              </a:rPr>
              <a:t>康肃问曰：“汝亦知射乎？吾射不亦精乎？”翁曰</a:t>
            </a:r>
            <a:r>
              <a:rPr sz="2400" dirty="0">
                <a:latin typeface="SimSun"/>
                <a:cs typeface="SimSun"/>
              </a:rPr>
              <a:t>： </a:t>
            </a:r>
            <a:r>
              <a:rPr sz="2400" spc="5" dirty="0">
                <a:latin typeface="SimSun"/>
                <a:cs typeface="SimSun"/>
              </a:rPr>
              <a:t> </a:t>
            </a:r>
            <a:r>
              <a:rPr sz="2400" spc="10" dirty="0">
                <a:latin typeface="SimSun"/>
                <a:cs typeface="SimSun"/>
              </a:rPr>
              <a:t>“无他，但手熟尔。”康肃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忿然曰：“尔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安敢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轻吾射！</a:t>
            </a:r>
            <a:r>
              <a:rPr sz="2400" dirty="0">
                <a:latin typeface="SimSun"/>
                <a:cs typeface="SimSun"/>
              </a:rPr>
              <a:t>” </a:t>
            </a:r>
            <a:r>
              <a:rPr sz="2400" spc="10" dirty="0">
                <a:latin typeface="SimSun"/>
                <a:cs typeface="SimSun"/>
              </a:rPr>
              <a:t>翁曰：“以我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酌油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知之。”乃取一葫芦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置于地，以钱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dirty="0">
                <a:latin typeface="SimSun"/>
                <a:cs typeface="SimSun"/>
              </a:rPr>
              <a:t>覆 </a:t>
            </a:r>
            <a:r>
              <a:rPr sz="2400" spc="10" dirty="0">
                <a:latin typeface="SimSun"/>
                <a:cs typeface="SimSun"/>
              </a:rPr>
              <a:t>其口，徐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以</a:t>
            </a:r>
            <a:r>
              <a:rPr sz="2400" dirty="0">
                <a:latin typeface="SimSun"/>
                <a:cs typeface="SimSun"/>
              </a:rPr>
              <a:t>杓</a:t>
            </a:r>
            <a:r>
              <a:rPr sz="2400" spc="-525" dirty="0">
                <a:latin typeface="SimSun"/>
                <a:cs typeface="SimSun"/>
              </a:rPr>
              <a:t> 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酌油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沥之，自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钱孔入，而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钱不湿。因曰</a:t>
            </a:r>
            <a:r>
              <a:rPr sz="2400" dirty="0">
                <a:latin typeface="SimSun"/>
                <a:cs typeface="SimSun"/>
              </a:rPr>
              <a:t>：  </a:t>
            </a:r>
            <a:r>
              <a:rPr sz="2400" spc="10" dirty="0">
                <a:latin typeface="SimSun"/>
                <a:cs typeface="SimSun"/>
              </a:rPr>
              <a:t>“我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亦无他</a:t>
            </a:r>
            <a:r>
              <a:rPr sz="2400" b="1" spc="-5" dirty="0">
                <a:latin typeface="Arial"/>
                <a:cs typeface="Arial"/>
              </a:rPr>
              <a:t>,</a:t>
            </a:r>
            <a:r>
              <a:rPr sz="2400" spc="10" dirty="0">
                <a:latin typeface="SimSun"/>
                <a:cs typeface="SimSun"/>
              </a:rPr>
              <a:t>惟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手熟尔。”康肃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400" spc="10" dirty="0">
                <a:latin typeface="SimSun"/>
                <a:cs typeface="SimSun"/>
              </a:rPr>
              <a:t>笑而遣之</a:t>
            </a:r>
            <a:r>
              <a:rPr sz="2400" dirty="0">
                <a:latin typeface="SimSun"/>
                <a:cs typeface="SimSun"/>
              </a:rPr>
              <a:t>。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499616" y="160020"/>
            <a:ext cx="2668905" cy="611505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16510" rIns="0" bIns="0" rtlCol="0">
            <a:spAutoFit/>
          </a:bodyPr>
          <a:lstStyle/>
          <a:p>
            <a:pPr marL="312420">
              <a:lnSpc>
                <a:spcPts val="4680"/>
              </a:lnSpc>
              <a:spcBef>
                <a:spcPts val="130"/>
              </a:spcBef>
            </a:pPr>
            <a:r>
              <a:rPr sz="4000" b="1" spc="20" dirty="0">
                <a:latin typeface="Microsoft YaHei UI"/>
                <a:cs typeface="Microsoft YaHei UI"/>
              </a:rPr>
              <a:t>朗读课</a:t>
            </a:r>
            <a:r>
              <a:rPr sz="4000" b="1" spc="-5" dirty="0">
                <a:latin typeface="Microsoft YaHei UI"/>
                <a:cs typeface="Microsoft YaHei UI"/>
              </a:rPr>
              <a:t>文</a:t>
            </a:r>
            <a:endParaRPr sz="4000">
              <a:latin typeface="Microsoft YaHei UI"/>
              <a:cs typeface="Microsoft YaHei U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02500" y="1816100"/>
            <a:ext cx="1569720" cy="1426845"/>
            <a:chOff x="7302500" y="1816100"/>
            <a:chExt cx="1569720" cy="1426845"/>
          </a:xfrm>
        </p:grpSpPr>
        <p:sp>
          <p:nvSpPr>
            <p:cNvPr id="3" name="object 3"/>
            <p:cNvSpPr/>
            <p:nvPr/>
          </p:nvSpPr>
          <p:spPr>
            <a:xfrm>
              <a:off x="7315200" y="1828800"/>
              <a:ext cx="1544320" cy="1400810"/>
            </a:xfrm>
            <a:custGeom>
              <a:avLst/>
              <a:gdLst/>
              <a:ahLst/>
              <a:cxnLst/>
              <a:rect l="l" t="t" r="r" b="b"/>
              <a:pathLst>
                <a:path w="1544320" h="1400810">
                  <a:moveTo>
                    <a:pt x="771144" y="1400556"/>
                  </a:moveTo>
                  <a:lnTo>
                    <a:pt x="559307" y="1267968"/>
                  </a:lnTo>
                  <a:lnTo>
                    <a:pt x="294131" y="1267968"/>
                  </a:lnTo>
                  <a:lnTo>
                    <a:pt x="213359" y="1051560"/>
                  </a:lnTo>
                  <a:lnTo>
                    <a:pt x="0" y="917448"/>
                  </a:lnTo>
                  <a:lnTo>
                    <a:pt x="80772" y="701039"/>
                  </a:lnTo>
                  <a:lnTo>
                    <a:pt x="0" y="484631"/>
                  </a:lnTo>
                  <a:lnTo>
                    <a:pt x="213359" y="350519"/>
                  </a:lnTo>
                  <a:lnTo>
                    <a:pt x="294131" y="134112"/>
                  </a:lnTo>
                  <a:lnTo>
                    <a:pt x="559307" y="134112"/>
                  </a:lnTo>
                  <a:lnTo>
                    <a:pt x="771144" y="0"/>
                  </a:lnTo>
                  <a:lnTo>
                    <a:pt x="984503" y="134112"/>
                  </a:lnTo>
                  <a:lnTo>
                    <a:pt x="1249679" y="134112"/>
                  </a:lnTo>
                  <a:lnTo>
                    <a:pt x="1330452" y="350519"/>
                  </a:lnTo>
                  <a:lnTo>
                    <a:pt x="1543811" y="484631"/>
                  </a:lnTo>
                  <a:lnTo>
                    <a:pt x="1463040" y="701039"/>
                  </a:lnTo>
                  <a:lnTo>
                    <a:pt x="1543811" y="917448"/>
                  </a:lnTo>
                  <a:lnTo>
                    <a:pt x="1330452" y="1051560"/>
                  </a:lnTo>
                  <a:lnTo>
                    <a:pt x="1249679" y="1267968"/>
                  </a:lnTo>
                  <a:lnTo>
                    <a:pt x="984503" y="1267968"/>
                  </a:lnTo>
                  <a:lnTo>
                    <a:pt x="771144" y="1400556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302500" y="1816100"/>
              <a:ext cx="1569720" cy="1426845"/>
            </a:xfrm>
            <a:custGeom>
              <a:avLst/>
              <a:gdLst/>
              <a:ahLst/>
              <a:cxnLst/>
              <a:rect l="l" t="t" r="r" b="b"/>
              <a:pathLst>
                <a:path w="1569720" h="1426845">
                  <a:moveTo>
                    <a:pt x="564502" y="135737"/>
                  </a:moveTo>
                  <a:lnTo>
                    <a:pt x="777849" y="1943"/>
                  </a:lnTo>
                  <a:lnTo>
                    <a:pt x="779957" y="876"/>
                  </a:lnTo>
                  <a:lnTo>
                    <a:pt x="782243" y="215"/>
                  </a:lnTo>
                  <a:lnTo>
                    <a:pt x="784593" y="0"/>
                  </a:lnTo>
                  <a:lnTo>
                    <a:pt x="786955" y="215"/>
                  </a:lnTo>
                  <a:lnTo>
                    <a:pt x="789228" y="876"/>
                  </a:lnTo>
                  <a:lnTo>
                    <a:pt x="791349" y="1943"/>
                  </a:lnTo>
                  <a:lnTo>
                    <a:pt x="825655" y="23456"/>
                  </a:lnTo>
                  <a:lnTo>
                    <a:pt x="777849" y="23456"/>
                  </a:lnTo>
                  <a:lnTo>
                    <a:pt x="784599" y="27690"/>
                  </a:lnTo>
                  <a:lnTo>
                    <a:pt x="615392" y="133807"/>
                  </a:lnTo>
                  <a:lnTo>
                    <a:pt x="571246" y="133807"/>
                  </a:lnTo>
                  <a:lnTo>
                    <a:pt x="564502" y="135737"/>
                  </a:lnTo>
                  <a:close/>
                </a:path>
                <a:path w="1569720" h="1426845">
                  <a:moveTo>
                    <a:pt x="784599" y="27690"/>
                  </a:moveTo>
                  <a:lnTo>
                    <a:pt x="777849" y="23456"/>
                  </a:lnTo>
                  <a:lnTo>
                    <a:pt x="791349" y="23456"/>
                  </a:lnTo>
                  <a:lnTo>
                    <a:pt x="784599" y="27690"/>
                  </a:lnTo>
                  <a:close/>
                </a:path>
                <a:path w="1569720" h="1426845">
                  <a:moveTo>
                    <a:pt x="1252866" y="159207"/>
                  </a:moveTo>
                  <a:lnTo>
                    <a:pt x="997940" y="159207"/>
                  </a:lnTo>
                  <a:lnTo>
                    <a:pt x="995591" y="158978"/>
                  </a:lnTo>
                  <a:lnTo>
                    <a:pt x="993317" y="158330"/>
                  </a:lnTo>
                  <a:lnTo>
                    <a:pt x="991196" y="157264"/>
                  </a:lnTo>
                  <a:lnTo>
                    <a:pt x="784599" y="27690"/>
                  </a:lnTo>
                  <a:lnTo>
                    <a:pt x="791349" y="23456"/>
                  </a:lnTo>
                  <a:lnTo>
                    <a:pt x="825655" y="23456"/>
                  </a:lnTo>
                  <a:lnTo>
                    <a:pt x="1001618" y="133807"/>
                  </a:lnTo>
                  <a:lnTo>
                    <a:pt x="997953" y="133807"/>
                  </a:lnTo>
                  <a:lnTo>
                    <a:pt x="1004697" y="135737"/>
                  </a:lnTo>
                  <a:lnTo>
                    <a:pt x="1268283" y="135737"/>
                  </a:lnTo>
                  <a:lnTo>
                    <a:pt x="1268882" y="136067"/>
                  </a:lnTo>
                  <a:lnTo>
                    <a:pt x="1270825" y="137731"/>
                  </a:lnTo>
                  <a:lnTo>
                    <a:pt x="1272400" y="139738"/>
                  </a:lnTo>
                  <a:lnTo>
                    <a:pt x="1273543" y="142036"/>
                  </a:lnTo>
                  <a:lnTo>
                    <a:pt x="1276908" y="150977"/>
                  </a:lnTo>
                  <a:lnTo>
                    <a:pt x="1249768" y="150977"/>
                  </a:lnTo>
                  <a:lnTo>
                    <a:pt x="1252866" y="159207"/>
                  </a:lnTo>
                  <a:close/>
                </a:path>
                <a:path w="1569720" h="1426845">
                  <a:moveTo>
                    <a:pt x="215672" y="354529"/>
                  </a:moveTo>
                  <a:lnTo>
                    <a:pt x="295655" y="142036"/>
                  </a:lnTo>
                  <a:lnTo>
                    <a:pt x="307530" y="133807"/>
                  </a:lnTo>
                  <a:lnTo>
                    <a:pt x="567580" y="133807"/>
                  </a:lnTo>
                  <a:lnTo>
                    <a:pt x="564502" y="135737"/>
                  </a:lnTo>
                  <a:lnTo>
                    <a:pt x="612314" y="135737"/>
                  </a:lnTo>
                  <a:lnTo>
                    <a:pt x="588013" y="150977"/>
                  </a:lnTo>
                  <a:lnTo>
                    <a:pt x="319417" y="150977"/>
                  </a:lnTo>
                  <a:lnTo>
                    <a:pt x="307530" y="159207"/>
                  </a:lnTo>
                  <a:lnTo>
                    <a:pt x="316320" y="159207"/>
                  </a:lnTo>
                  <a:lnTo>
                    <a:pt x="243653" y="352259"/>
                  </a:lnTo>
                  <a:lnTo>
                    <a:pt x="219290" y="352259"/>
                  </a:lnTo>
                  <a:lnTo>
                    <a:pt x="215672" y="354529"/>
                  </a:lnTo>
                  <a:close/>
                </a:path>
                <a:path w="1569720" h="1426845">
                  <a:moveTo>
                    <a:pt x="612314" y="135737"/>
                  </a:moveTo>
                  <a:lnTo>
                    <a:pt x="564502" y="135737"/>
                  </a:lnTo>
                  <a:lnTo>
                    <a:pt x="571246" y="133807"/>
                  </a:lnTo>
                  <a:lnTo>
                    <a:pt x="615392" y="133807"/>
                  </a:lnTo>
                  <a:lnTo>
                    <a:pt x="612314" y="135737"/>
                  </a:lnTo>
                  <a:close/>
                </a:path>
                <a:path w="1569720" h="1426845">
                  <a:moveTo>
                    <a:pt x="1004697" y="135737"/>
                  </a:moveTo>
                  <a:lnTo>
                    <a:pt x="997953" y="133807"/>
                  </a:lnTo>
                  <a:lnTo>
                    <a:pt x="1001618" y="133807"/>
                  </a:lnTo>
                  <a:lnTo>
                    <a:pt x="1004697" y="135737"/>
                  </a:lnTo>
                  <a:close/>
                </a:path>
                <a:path w="1569720" h="1426845">
                  <a:moveTo>
                    <a:pt x="1268283" y="135737"/>
                  </a:moveTo>
                  <a:lnTo>
                    <a:pt x="1004697" y="135737"/>
                  </a:lnTo>
                  <a:lnTo>
                    <a:pt x="1001618" y="133807"/>
                  </a:lnTo>
                  <a:lnTo>
                    <a:pt x="1261656" y="133807"/>
                  </a:lnTo>
                  <a:lnTo>
                    <a:pt x="1264208" y="134061"/>
                  </a:lnTo>
                  <a:lnTo>
                    <a:pt x="1266647" y="134835"/>
                  </a:lnTo>
                  <a:lnTo>
                    <a:pt x="1268283" y="135737"/>
                  </a:lnTo>
                  <a:close/>
                </a:path>
                <a:path w="1569720" h="1426845">
                  <a:moveTo>
                    <a:pt x="316320" y="159207"/>
                  </a:moveTo>
                  <a:lnTo>
                    <a:pt x="307530" y="159207"/>
                  </a:lnTo>
                  <a:lnTo>
                    <a:pt x="319417" y="150977"/>
                  </a:lnTo>
                  <a:lnTo>
                    <a:pt x="316320" y="159207"/>
                  </a:lnTo>
                  <a:close/>
                </a:path>
                <a:path w="1569720" h="1426845">
                  <a:moveTo>
                    <a:pt x="571246" y="159207"/>
                  </a:moveTo>
                  <a:lnTo>
                    <a:pt x="316320" y="159207"/>
                  </a:lnTo>
                  <a:lnTo>
                    <a:pt x="319417" y="150977"/>
                  </a:lnTo>
                  <a:lnTo>
                    <a:pt x="588013" y="150977"/>
                  </a:lnTo>
                  <a:lnTo>
                    <a:pt x="577989" y="157264"/>
                  </a:lnTo>
                  <a:lnTo>
                    <a:pt x="575881" y="158330"/>
                  </a:lnTo>
                  <a:lnTo>
                    <a:pt x="573608" y="158978"/>
                  </a:lnTo>
                  <a:lnTo>
                    <a:pt x="571246" y="159207"/>
                  </a:lnTo>
                  <a:close/>
                </a:path>
                <a:path w="1569720" h="1426845">
                  <a:moveTo>
                    <a:pt x="1540951" y="502079"/>
                  </a:moveTo>
                  <a:lnTo>
                    <a:pt x="1336408" y="373773"/>
                  </a:lnTo>
                  <a:lnTo>
                    <a:pt x="1249768" y="150977"/>
                  </a:lnTo>
                  <a:lnTo>
                    <a:pt x="1261656" y="159207"/>
                  </a:lnTo>
                  <a:lnTo>
                    <a:pt x="1280006" y="159207"/>
                  </a:lnTo>
                  <a:lnTo>
                    <a:pt x="1352672" y="352259"/>
                  </a:lnTo>
                  <a:lnTo>
                    <a:pt x="1349895" y="352259"/>
                  </a:lnTo>
                  <a:lnTo>
                    <a:pt x="1355039" y="358546"/>
                  </a:lnTo>
                  <a:lnTo>
                    <a:pt x="1359919" y="358546"/>
                  </a:lnTo>
                  <a:lnTo>
                    <a:pt x="1563243" y="486067"/>
                  </a:lnTo>
                  <a:lnTo>
                    <a:pt x="1565211" y="487591"/>
                  </a:lnTo>
                  <a:lnTo>
                    <a:pt x="1566837" y="489457"/>
                  </a:lnTo>
                  <a:lnTo>
                    <a:pt x="1568069" y="491617"/>
                  </a:lnTo>
                  <a:lnTo>
                    <a:pt x="1568319" y="492353"/>
                  </a:lnTo>
                  <a:lnTo>
                    <a:pt x="1544612" y="492353"/>
                  </a:lnTo>
                  <a:lnTo>
                    <a:pt x="1540951" y="502079"/>
                  </a:lnTo>
                  <a:close/>
                </a:path>
                <a:path w="1569720" h="1426845">
                  <a:moveTo>
                    <a:pt x="1280006" y="159207"/>
                  </a:moveTo>
                  <a:lnTo>
                    <a:pt x="1261656" y="159207"/>
                  </a:lnTo>
                  <a:lnTo>
                    <a:pt x="1249768" y="150977"/>
                  </a:lnTo>
                  <a:lnTo>
                    <a:pt x="1276908" y="150977"/>
                  </a:lnTo>
                  <a:lnTo>
                    <a:pt x="1280006" y="159207"/>
                  </a:lnTo>
                  <a:close/>
                </a:path>
                <a:path w="1569720" h="1426845">
                  <a:moveTo>
                    <a:pt x="214160" y="358546"/>
                  </a:moveTo>
                  <a:lnTo>
                    <a:pt x="215672" y="354529"/>
                  </a:lnTo>
                  <a:lnTo>
                    <a:pt x="219290" y="352259"/>
                  </a:lnTo>
                  <a:lnTo>
                    <a:pt x="214160" y="358546"/>
                  </a:lnTo>
                  <a:close/>
                </a:path>
                <a:path w="1569720" h="1426845">
                  <a:moveTo>
                    <a:pt x="241287" y="358546"/>
                  </a:moveTo>
                  <a:lnTo>
                    <a:pt x="214160" y="358546"/>
                  </a:lnTo>
                  <a:lnTo>
                    <a:pt x="219290" y="352259"/>
                  </a:lnTo>
                  <a:lnTo>
                    <a:pt x="243653" y="352259"/>
                  </a:lnTo>
                  <a:lnTo>
                    <a:pt x="241287" y="358546"/>
                  </a:lnTo>
                  <a:close/>
                </a:path>
                <a:path w="1569720" h="1426845">
                  <a:moveTo>
                    <a:pt x="1355039" y="358546"/>
                  </a:moveTo>
                  <a:lnTo>
                    <a:pt x="1349895" y="352259"/>
                  </a:lnTo>
                  <a:lnTo>
                    <a:pt x="1353531" y="354539"/>
                  </a:lnTo>
                  <a:lnTo>
                    <a:pt x="1355039" y="358546"/>
                  </a:lnTo>
                  <a:close/>
                </a:path>
                <a:path w="1569720" h="1426845">
                  <a:moveTo>
                    <a:pt x="1353531" y="354539"/>
                  </a:moveTo>
                  <a:lnTo>
                    <a:pt x="1349895" y="352259"/>
                  </a:lnTo>
                  <a:lnTo>
                    <a:pt x="1352672" y="352259"/>
                  </a:lnTo>
                  <a:lnTo>
                    <a:pt x="1353531" y="354539"/>
                  </a:lnTo>
                  <a:close/>
                </a:path>
                <a:path w="1569720" h="1426845">
                  <a:moveTo>
                    <a:pt x="80613" y="713346"/>
                  </a:moveTo>
                  <a:lnTo>
                    <a:pt x="812" y="501307"/>
                  </a:lnTo>
                  <a:lnTo>
                    <a:pt x="165" y="498906"/>
                  </a:lnTo>
                  <a:lnTo>
                    <a:pt x="0" y="496430"/>
                  </a:lnTo>
                  <a:lnTo>
                    <a:pt x="330" y="493966"/>
                  </a:lnTo>
                  <a:lnTo>
                    <a:pt x="215672" y="354529"/>
                  </a:lnTo>
                  <a:lnTo>
                    <a:pt x="214160" y="358546"/>
                  </a:lnTo>
                  <a:lnTo>
                    <a:pt x="241287" y="358546"/>
                  </a:lnTo>
                  <a:lnTo>
                    <a:pt x="43740" y="492353"/>
                  </a:lnTo>
                  <a:lnTo>
                    <a:pt x="24587" y="492353"/>
                  </a:lnTo>
                  <a:lnTo>
                    <a:pt x="19443" y="507593"/>
                  </a:lnTo>
                  <a:lnTo>
                    <a:pt x="30322" y="507593"/>
                  </a:lnTo>
                  <a:lnTo>
                    <a:pt x="106070" y="708875"/>
                  </a:lnTo>
                  <a:lnTo>
                    <a:pt x="82296" y="708875"/>
                  </a:lnTo>
                  <a:lnTo>
                    <a:pt x="80613" y="713346"/>
                  </a:lnTo>
                  <a:close/>
                </a:path>
                <a:path w="1569720" h="1426845">
                  <a:moveTo>
                    <a:pt x="1359919" y="358546"/>
                  </a:moveTo>
                  <a:lnTo>
                    <a:pt x="1355039" y="358546"/>
                  </a:lnTo>
                  <a:lnTo>
                    <a:pt x="1353531" y="354539"/>
                  </a:lnTo>
                  <a:lnTo>
                    <a:pt x="1359919" y="358546"/>
                  </a:lnTo>
                  <a:close/>
                </a:path>
                <a:path w="1569720" h="1426845">
                  <a:moveTo>
                    <a:pt x="19443" y="507593"/>
                  </a:moveTo>
                  <a:lnTo>
                    <a:pt x="24587" y="492353"/>
                  </a:lnTo>
                  <a:lnTo>
                    <a:pt x="28235" y="502079"/>
                  </a:lnTo>
                  <a:lnTo>
                    <a:pt x="19443" y="507593"/>
                  </a:lnTo>
                  <a:close/>
                </a:path>
                <a:path w="1569720" h="1426845">
                  <a:moveTo>
                    <a:pt x="28244" y="502073"/>
                  </a:moveTo>
                  <a:lnTo>
                    <a:pt x="24587" y="492353"/>
                  </a:lnTo>
                  <a:lnTo>
                    <a:pt x="43740" y="492353"/>
                  </a:lnTo>
                  <a:lnTo>
                    <a:pt x="28244" y="502073"/>
                  </a:lnTo>
                  <a:close/>
                </a:path>
                <a:path w="1569720" h="1426845">
                  <a:moveTo>
                    <a:pt x="1549742" y="507593"/>
                  </a:moveTo>
                  <a:lnTo>
                    <a:pt x="1540953" y="502073"/>
                  </a:lnTo>
                  <a:lnTo>
                    <a:pt x="1544612" y="492353"/>
                  </a:lnTo>
                  <a:lnTo>
                    <a:pt x="1549742" y="507593"/>
                  </a:lnTo>
                  <a:close/>
                </a:path>
                <a:path w="1569720" h="1426845">
                  <a:moveTo>
                    <a:pt x="1566020" y="507593"/>
                  </a:moveTo>
                  <a:lnTo>
                    <a:pt x="1549742" y="507593"/>
                  </a:lnTo>
                  <a:lnTo>
                    <a:pt x="1544612" y="492353"/>
                  </a:lnTo>
                  <a:lnTo>
                    <a:pt x="1568319" y="492353"/>
                  </a:lnTo>
                  <a:lnTo>
                    <a:pt x="1568869" y="493966"/>
                  </a:lnTo>
                  <a:lnTo>
                    <a:pt x="1569186" y="496430"/>
                  </a:lnTo>
                  <a:lnTo>
                    <a:pt x="1569021" y="498906"/>
                  </a:lnTo>
                  <a:lnTo>
                    <a:pt x="1568386" y="501307"/>
                  </a:lnTo>
                  <a:lnTo>
                    <a:pt x="1566020" y="507593"/>
                  </a:lnTo>
                  <a:close/>
                </a:path>
                <a:path w="1569720" h="1426845">
                  <a:moveTo>
                    <a:pt x="30322" y="507593"/>
                  </a:moveTo>
                  <a:lnTo>
                    <a:pt x="19443" y="507593"/>
                  </a:lnTo>
                  <a:lnTo>
                    <a:pt x="28244" y="502073"/>
                  </a:lnTo>
                  <a:lnTo>
                    <a:pt x="30322" y="507593"/>
                  </a:lnTo>
                  <a:close/>
                </a:path>
                <a:path w="1569720" h="1426845">
                  <a:moveTo>
                    <a:pt x="1540955" y="924611"/>
                  </a:moveTo>
                  <a:lnTo>
                    <a:pt x="1463116" y="717816"/>
                  </a:lnTo>
                  <a:lnTo>
                    <a:pt x="1462506" y="715619"/>
                  </a:lnTo>
                  <a:lnTo>
                    <a:pt x="1462303" y="713346"/>
                  </a:lnTo>
                  <a:lnTo>
                    <a:pt x="1462506" y="711073"/>
                  </a:lnTo>
                  <a:lnTo>
                    <a:pt x="1463116" y="708875"/>
                  </a:lnTo>
                  <a:lnTo>
                    <a:pt x="1540951" y="502079"/>
                  </a:lnTo>
                  <a:lnTo>
                    <a:pt x="1549742" y="507593"/>
                  </a:lnTo>
                  <a:lnTo>
                    <a:pt x="1566020" y="507593"/>
                  </a:lnTo>
                  <a:lnTo>
                    <a:pt x="1490255" y="708875"/>
                  </a:lnTo>
                  <a:lnTo>
                    <a:pt x="1486890" y="708875"/>
                  </a:lnTo>
                  <a:lnTo>
                    <a:pt x="1486890" y="717816"/>
                  </a:lnTo>
                  <a:lnTo>
                    <a:pt x="1490255" y="717816"/>
                  </a:lnTo>
                  <a:lnTo>
                    <a:pt x="1566020" y="919099"/>
                  </a:lnTo>
                  <a:lnTo>
                    <a:pt x="1549742" y="919099"/>
                  </a:lnTo>
                  <a:lnTo>
                    <a:pt x="1540955" y="924611"/>
                  </a:lnTo>
                  <a:close/>
                </a:path>
                <a:path w="1569720" h="1426845">
                  <a:moveTo>
                    <a:pt x="82296" y="717816"/>
                  </a:moveTo>
                  <a:lnTo>
                    <a:pt x="80613" y="713346"/>
                  </a:lnTo>
                  <a:lnTo>
                    <a:pt x="82296" y="708875"/>
                  </a:lnTo>
                  <a:lnTo>
                    <a:pt x="82296" y="717816"/>
                  </a:lnTo>
                  <a:close/>
                </a:path>
                <a:path w="1569720" h="1426845">
                  <a:moveTo>
                    <a:pt x="106070" y="717816"/>
                  </a:moveTo>
                  <a:lnTo>
                    <a:pt x="82296" y="717816"/>
                  </a:lnTo>
                  <a:lnTo>
                    <a:pt x="82296" y="708875"/>
                  </a:lnTo>
                  <a:lnTo>
                    <a:pt x="106070" y="708875"/>
                  </a:lnTo>
                  <a:lnTo>
                    <a:pt x="106679" y="711073"/>
                  </a:lnTo>
                  <a:lnTo>
                    <a:pt x="106883" y="713346"/>
                  </a:lnTo>
                  <a:lnTo>
                    <a:pt x="106679" y="715619"/>
                  </a:lnTo>
                  <a:lnTo>
                    <a:pt x="106070" y="717816"/>
                  </a:lnTo>
                  <a:close/>
                </a:path>
                <a:path w="1569720" h="1426845">
                  <a:moveTo>
                    <a:pt x="1486890" y="717816"/>
                  </a:moveTo>
                  <a:lnTo>
                    <a:pt x="1486890" y="708875"/>
                  </a:lnTo>
                  <a:lnTo>
                    <a:pt x="1488573" y="713346"/>
                  </a:lnTo>
                  <a:lnTo>
                    <a:pt x="1486890" y="717816"/>
                  </a:lnTo>
                  <a:close/>
                </a:path>
                <a:path w="1569720" h="1426845">
                  <a:moveTo>
                    <a:pt x="1488573" y="713346"/>
                  </a:moveTo>
                  <a:lnTo>
                    <a:pt x="1486890" y="708875"/>
                  </a:lnTo>
                  <a:lnTo>
                    <a:pt x="1490255" y="708875"/>
                  </a:lnTo>
                  <a:lnTo>
                    <a:pt x="1488573" y="713346"/>
                  </a:lnTo>
                  <a:close/>
                </a:path>
                <a:path w="1569720" h="1426845">
                  <a:moveTo>
                    <a:pt x="215671" y="1072162"/>
                  </a:moveTo>
                  <a:lnTo>
                    <a:pt x="5956" y="940612"/>
                  </a:lnTo>
                  <a:lnTo>
                    <a:pt x="0" y="930262"/>
                  </a:lnTo>
                  <a:lnTo>
                    <a:pt x="165" y="927785"/>
                  </a:lnTo>
                  <a:lnTo>
                    <a:pt x="812" y="925385"/>
                  </a:lnTo>
                  <a:lnTo>
                    <a:pt x="80613" y="713346"/>
                  </a:lnTo>
                  <a:lnTo>
                    <a:pt x="82296" y="717816"/>
                  </a:lnTo>
                  <a:lnTo>
                    <a:pt x="106070" y="717816"/>
                  </a:lnTo>
                  <a:lnTo>
                    <a:pt x="30317" y="919099"/>
                  </a:lnTo>
                  <a:lnTo>
                    <a:pt x="19443" y="919099"/>
                  </a:lnTo>
                  <a:lnTo>
                    <a:pt x="24587" y="934326"/>
                  </a:lnTo>
                  <a:lnTo>
                    <a:pt x="43720" y="934326"/>
                  </a:lnTo>
                  <a:lnTo>
                    <a:pt x="232791" y="1052918"/>
                  </a:lnTo>
                  <a:lnTo>
                    <a:pt x="234950" y="1054620"/>
                  </a:lnTo>
                  <a:lnTo>
                    <a:pt x="236689" y="1056741"/>
                  </a:lnTo>
                  <a:lnTo>
                    <a:pt x="237921" y="1059205"/>
                  </a:lnTo>
                  <a:lnTo>
                    <a:pt x="241287" y="1068146"/>
                  </a:lnTo>
                  <a:lnTo>
                    <a:pt x="214160" y="1068146"/>
                  </a:lnTo>
                  <a:lnTo>
                    <a:pt x="215671" y="1072162"/>
                  </a:lnTo>
                  <a:close/>
                </a:path>
                <a:path w="1569720" h="1426845">
                  <a:moveTo>
                    <a:pt x="1490255" y="717816"/>
                  </a:moveTo>
                  <a:lnTo>
                    <a:pt x="1486890" y="717816"/>
                  </a:lnTo>
                  <a:lnTo>
                    <a:pt x="1488573" y="713346"/>
                  </a:lnTo>
                  <a:lnTo>
                    <a:pt x="1490255" y="717816"/>
                  </a:lnTo>
                  <a:close/>
                </a:path>
                <a:path w="1569720" h="1426845">
                  <a:moveTo>
                    <a:pt x="24587" y="934326"/>
                  </a:moveTo>
                  <a:lnTo>
                    <a:pt x="19443" y="919099"/>
                  </a:lnTo>
                  <a:lnTo>
                    <a:pt x="28241" y="924617"/>
                  </a:lnTo>
                  <a:lnTo>
                    <a:pt x="24587" y="934326"/>
                  </a:lnTo>
                  <a:close/>
                </a:path>
                <a:path w="1569720" h="1426845">
                  <a:moveTo>
                    <a:pt x="28241" y="924617"/>
                  </a:moveTo>
                  <a:lnTo>
                    <a:pt x="19443" y="919099"/>
                  </a:lnTo>
                  <a:lnTo>
                    <a:pt x="30317" y="919099"/>
                  </a:lnTo>
                  <a:lnTo>
                    <a:pt x="28241" y="924617"/>
                  </a:lnTo>
                  <a:close/>
                </a:path>
                <a:path w="1569720" h="1426845">
                  <a:moveTo>
                    <a:pt x="1544612" y="934326"/>
                  </a:moveTo>
                  <a:lnTo>
                    <a:pt x="1540955" y="924611"/>
                  </a:lnTo>
                  <a:lnTo>
                    <a:pt x="1549742" y="919099"/>
                  </a:lnTo>
                  <a:lnTo>
                    <a:pt x="1544612" y="934326"/>
                  </a:lnTo>
                  <a:close/>
                </a:path>
                <a:path w="1569720" h="1426845">
                  <a:moveTo>
                    <a:pt x="1568324" y="934326"/>
                  </a:moveTo>
                  <a:lnTo>
                    <a:pt x="1544612" y="934326"/>
                  </a:lnTo>
                  <a:lnTo>
                    <a:pt x="1549742" y="919099"/>
                  </a:lnTo>
                  <a:lnTo>
                    <a:pt x="1566020" y="919099"/>
                  </a:lnTo>
                  <a:lnTo>
                    <a:pt x="1568386" y="925385"/>
                  </a:lnTo>
                  <a:lnTo>
                    <a:pt x="1569021" y="927785"/>
                  </a:lnTo>
                  <a:lnTo>
                    <a:pt x="1569186" y="930262"/>
                  </a:lnTo>
                  <a:lnTo>
                    <a:pt x="1568869" y="932726"/>
                  </a:lnTo>
                  <a:lnTo>
                    <a:pt x="1568324" y="934326"/>
                  </a:lnTo>
                  <a:close/>
                </a:path>
                <a:path w="1569720" h="1426845">
                  <a:moveTo>
                    <a:pt x="1249768" y="1275702"/>
                  </a:moveTo>
                  <a:lnTo>
                    <a:pt x="1331264" y="1059205"/>
                  </a:lnTo>
                  <a:lnTo>
                    <a:pt x="1540955" y="924611"/>
                  </a:lnTo>
                  <a:lnTo>
                    <a:pt x="1544612" y="934326"/>
                  </a:lnTo>
                  <a:lnTo>
                    <a:pt x="1568324" y="934326"/>
                  </a:lnTo>
                  <a:lnTo>
                    <a:pt x="1359918" y="1068146"/>
                  </a:lnTo>
                  <a:lnTo>
                    <a:pt x="1355039" y="1068146"/>
                  </a:lnTo>
                  <a:lnTo>
                    <a:pt x="1349895" y="1074432"/>
                  </a:lnTo>
                  <a:lnTo>
                    <a:pt x="1352672" y="1074432"/>
                  </a:lnTo>
                  <a:lnTo>
                    <a:pt x="1280006" y="1267485"/>
                  </a:lnTo>
                  <a:lnTo>
                    <a:pt x="1261656" y="1267485"/>
                  </a:lnTo>
                  <a:lnTo>
                    <a:pt x="1249768" y="1275702"/>
                  </a:lnTo>
                  <a:close/>
                </a:path>
                <a:path w="1569720" h="1426845">
                  <a:moveTo>
                    <a:pt x="43720" y="934326"/>
                  </a:moveTo>
                  <a:lnTo>
                    <a:pt x="24587" y="934326"/>
                  </a:lnTo>
                  <a:lnTo>
                    <a:pt x="28241" y="924617"/>
                  </a:lnTo>
                  <a:lnTo>
                    <a:pt x="43720" y="934326"/>
                  </a:lnTo>
                  <a:close/>
                </a:path>
                <a:path w="1569720" h="1426845">
                  <a:moveTo>
                    <a:pt x="219290" y="1074432"/>
                  </a:moveTo>
                  <a:lnTo>
                    <a:pt x="215668" y="1072152"/>
                  </a:lnTo>
                  <a:lnTo>
                    <a:pt x="214160" y="1068146"/>
                  </a:lnTo>
                  <a:lnTo>
                    <a:pt x="219290" y="1074432"/>
                  </a:lnTo>
                  <a:close/>
                </a:path>
                <a:path w="1569720" h="1426845">
                  <a:moveTo>
                    <a:pt x="243653" y="1074432"/>
                  </a:moveTo>
                  <a:lnTo>
                    <a:pt x="219290" y="1074432"/>
                  </a:lnTo>
                  <a:lnTo>
                    <a:pt x="214160" y="1068146"/>
                  </a:lnTo>
                  <a:lnTo>
                    <a:pt x="241287" y="1068146"/>
                  </a:lnTo>
                  <a:lnTo>
                    <a:pt x="243653" y="1074432"/>
                  </a:lnTo>
                  <a:close/>
                </a:path>
                <a:path w="1569720" h="1426845">
                  <a:moveTo>
                    <a:pt x="1349895" y="1074432"/>
                  </a:moveTo>
                  <a:lnTo>
                    <a:pt x="1355039" y="1068146"/>
                  </a:lnTo>
                  <a:lnTo>
                    <a:pt x="1353514" y="1072162"/>
                  </a:lnTo>
                  <a:lnTo>
                    <a:pt x="1349895" y="1074432"/>
                  </a:lnTo>
                  <a:close/>
                </a:path>
                <a:path w="1569720" h="1426845">
                  <a:moveTo>
                    <a:pt x="1353531" y="1072152"/>
                  </a:moveTo>
                  <a:lnTo>
                    <a:pt x="1355039" y="1068146"/>
                  </a:lnTo>
                  <a:lnTo>
                    <a:pt x="1359918" y="1068146"/>
                  </a:lnTo>
                  <a:lnTo>
                    <a:pt x="1353531" y="1072152"/>
                  </a:lnTo>
                  <a:close/>
                </a:path>
                <a:path w="1569720" h="1426845">
                  <a:moveTo>
                    <a:pt x="1352672" y="1074432"/>
                  </a:moveTo>
                  <a:lnTo>
                    <a:pt x="1349895" y="1074432"/>
                  </a:lnTo>
                  <a:lnTo>
                    <a:pt x="1353531" y="1072152"/>
                  </a:lnTo>
                  <a:lnTo>
                    <a:pt x="1352672" y="1074432"/>
                  </a:lnTo>
                  <a:close/>
                </a:path>
                <a:path w="1569720" h="1426845">
                  <a:moveTo>
                    <a:pt x="567600" y="1292885"/>
                  </a:moveTo>
                  <a:lnTo>
                    <a:pt x="307530" y="1292885"/>
                  </a:lnTo>
                  <a:lnTo>
                    <a:pt x="304990" y="1292618"/>
                  </a:lnTo>
                  <a:lnTo>
                    <a:pt x="215671" y="1072162"/>
                  </a:lnTo>
                  <a:lnTo>
                    <a:pt x="219290" y="1074432"/>
                  </a:lnTo>
                  <a:lnTo>
                    <a:pt x="243653" y="1074432"/>
                  </a:lnTo>
                  <a:lnTo>
                    <a:pt x="316324" y="1267485"/>
                  </a:lnTo>
                  <a:lnTo>
                    <a:pt x="307530" y="1267485"/>
                  </a:lnTo>
                  <a:lnTo>
                    <a:pt x="319417" y="1275702"/>
                  </a:lnTo>
                  <a:lnTo>
                    <a:pt x="587993" y="1275702"/>
                  </a:lnTo>
                  <a:lnTo>
                    <a:pt x="612294" y="1290942"/>
                  </a:lnTo>
                  <a:lnTo>
                    <a:pt x="564502" y="1290942"/>
                  </a:lnTo>
                  <a:lnTo>
                    <a:pt x="567600" y="1292885"/>
                  </a:lnTo>
                  <a:close/>
                </a:path>
                <a:path w="1569720" h="1426845">
                  <a:moveTo>
                    <a:pt x="319417" y="1275702"/>
                  </a:moveTo>
                  <a:lnTo>
                    <a:pt x="307530" y="1267485"/>
                  </a:lnTo>
                  <a:lnTo>
                    <a:pt x="316324" y="1267485"/>
                  </a:lnTo>
                  <a:lnTo>
                    <a:pt x="319417" y="1275702"/>
                  </a:lnTo>
                  <a:close/>
                </a:path>
                <a:path w="1569720" h="1426845">
                  <a:moveTo>
                    <a:pt x="587993" y="1275702"/>
                  </a:moveTo>
                  <a:lnTo>
                    <a:pt x="319417" y="1275702"/>
                  </a:lnTo>
                  <a:lnTo>
                    <a:pt x="316324" y="1267485"/>
                  </a:lnTo>
                  <a:lnTo>
                    <a:pt x="571246" y="1267485"/>
                  </a:lnTo>
                  <a:lnTo>
                    <a:pt x="573608" y="1267701"/>
                  </a:lnTo>
                  <a:lnTo>
                    <a:pt x="575881" y="1268361"/>
                  </a:lnTo>
                  <a:lnTo>
                    <a:pt x="577989" y="1269428"/>
                  </a:lnTo>
                  <a:lnTo>
                    <a:pt x="587993" y="1275702"/>
                  </a:lnTo>
                  <a:close/>
                </a:path>
                <a:path w="1569720" h="1426845">
                  <a:moveTo>
                    <a:pt x="825652" y="1403235"/>
                  </a:moveTo>
                  <a:lnTo>
                    <a:pt x="791349" y="1403235"/>
                  </a:lnTo>
                  <a:lnTo>
                    <a:pt x="784599" y="1399002"/>
                  </a:lnTo>
                  <a:lnTo>
                    <a:pt x="991196" y="1269428"/>
                  </a:lnTo>
                  <a:lnTo>
                    <a:pt x="993317" y="1268361"/>
                  </a:lnTo>
                  <a:lnTo>
                    <a:pt x="995591" y="1267701"/>
                  </a:lnTo>
                  <a:lnTo>
                    <a:pt x="997940" y="1267485"/>
                  </a:lnTo>
                  <a:lnTo>
                    <a:pt x="1252861" y="1267485"/>
                  </a:lnTo>
                  <a:lnTo>
                    <a:pt x="1249768" y="1275702"/>
                  </a:lnTo>
                  <a:lnTo>
                    <a:pt x="1276913" y="1275702"/>
                  </a:lnTo>
                  <a:lnTo>
                    <a:pt x="1268306" y="1290942"/>
                  </a:lnTo>
                  <a:lnTo>
                    <a:pt x="1004697" y="1290942"/>
                  </a:lnTo>
                  <a:lnTo>
                    <a:pt x="997953" y="1292885"/>
                  </a:lnTo>
                  <a:lnTo>
                    <a:pt x="1001598" y="1292885"/>
                  </a:lnTo>
                  <a:lnTo>
                    <a:pt x="825652" y="1403235"/>
                  </a:lnTo>
                  <a:close/>
                </a:path>
                <a:path w="1569720" h="1426845">
                  <a:moveTo>
                    <a:pt x="1276913" y="1275702"/>
                  </a:moveTo>
                  <a:lnTo>
                    <a:pt x="1249768" y="1275702"/>
                  </a:lnTo>
                  <a:lnTo>
                    <a:pt x="1261656" y="1267485"/>
                  </a:lnTo>
                  <a:lnTo>
                    <a:pt x="1280006" y="1267485"/>
                  </a:lnTo>
                  <a:lnTo>
                    <a:pt x="1276913" y="1275702"/>
                  </a:lnTo>
                  <a:close/>
                </a:path>
                <a:path w="1569720" h="1426845">
                  <a:moveTo>
                    <a:pt x="784593" y="1426692"/>
                  </a:moveTo>
                  <a:lnTo>
                    <a:pt x="782243" y="1426464"/>
                  </a:lnTo>
                  <a:lnTo>
                    <a:pt x="779957" y="1425816"/>
                  </a:lnTo>
                  <a:lnTo>
                    <a:pt x="777849" y="1424749"/>
                  </a:lnTo>
                  <a:lnTo>
                    <a:pt x="564502" y="1290942"/>
                  </a:lnTo>
                  <a:lnTo>
                    <a:pt x="571246" y="1292885"/>
                  </a:lnTo>
                  <a:lnTo>
                    <a:pt x="615392" y="1292885"/>
                  </a:lnTo>
                  <a:lnTo>
                    <a:pt x="784599" y="1399002"/>
                  </a:lnTo>
                  <a:lnTo>
                    <a:pt x="777849" y="1403235"/>
                  </a:lnTo>
                  <a:lnTo>
                    <a:pt x="825652" y="1403235"/>
                  </a:lnTo>
                  <a:lnTo>
                    <a:pt x="791349" y="1424749"/>
                  </a:lnTo>
                  <a:lnTo>
                    <a:pt x="789228" y="1425816"/>
                  </a:lnTo>
                  <a:lnTo>
                    <a:pt x="786955" y="1426464"/>
                  </a:lnTo>
                  <a:lnTo>
                    <a:pt x="784593" y="1426692"/>
                  </a:lnTo>
                  <a:close/>
                </a:path>
                <a:path w="1569720" h="1426845">
                  <a:moveTo>
                    <a:pt x="615392" y="1292885"/>
                  </a:moveTo>
                  <a:lnTo>
                    <a:pt x="571246" y="1292885"/>
                  </a:lnTo>
                  <a:lnTo>
                    <a:pt x="564502" y="1290942"/>
                  </a:lnTo>
                  <a:lnTo>
                    <a:pt x="612294" y="1290942"/>
                  </a:lnTo>
                  <a:lnTo>
                    <a:pt x="615392" y="1292885"/>
                  </a:lnTo>
                  <a:close/>
                </a:path>
                <a:path w="1569720" h="1426845">
                  <a:moveTo>
                    <a:pt x="1001598" y="1292885"/>
                  </a:moveTo>
                  <a:lnTo>
                    <a:pt x="997953" y="1292885"/>
                  </a:lnTo>
                  <a:lnTo>
                    <a:pt x="1004697" y="1290942"/>
                  </a:lnTo>
                  <a:lnTo>
                    <a:pt x="1001598" y="1292885"/>
                  </a:lnTo>
                  <a:close/>
                </a:path>
                <a:path w="1569720" h="1426845">
                  <a:moveTo>
                    <a:pt x="1261656" y="1292885"/>
                  </a:moveTo>
                  <a:lnTo>
                    <a:pt x="1001598" y="1292885"/>
                  </a:lnTo>
                  <a:lnTo>
                    <a:pt x="1004697" y="1290942"/>
                  </a:lnTo>
                  <a:lnTo>
                    <a:pt x="1268306" y="1290942"/>
                  </a:lnTo>
                  <a:lnTo>
                    <a:pt x="1266647" y="1291856"/>
                  </a:lnTo>
                  <a:lnTo>
                    <a:pt x="1264208" y="1292618"/>
                  </a:lnTo>
                  <a:lnTo>
                    <a:pt x="1261656" y="1292885"/>
                  </a:lnTo>
                  <a:close/>
                </a:path>
                <a:path w="1569720" h="1426845">
                  <a:moveTo>
                    <a:pt x="791349" y="1403235"/>
                  </a:moveTo>
                  <a:lnTo>
                    <a:pt x="777849" y="1403235"/>
                  </a:lnTo>
                  <a:lnTo>
                    <a:pt x="784599" y="1399002"/>
                  </a:lnTo>
                  <a:lnTo>
                    <a:pt x="791349" y="1403235"/>
                  </a:lnTo>
                  <a:close/>
                </a:path>
              </a:pathLst>
            </a:custGeom>
            <a:solidFill>
              <a:srgbClr val="0E7C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71444" y="547116"/>
            <a:ext cx="2466340" cy="523240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2476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95"/>
              </a:spcBef>
            </a:pPr>
            <a:r>
              <a:rPr sz="2800" b="1" spc="15" dirty="0">
                <a:latin typeface="Microsoft YaHei UI"/>
                <a:cs typeface="Microsoft YaHei UI"/>
              </a:rPr>
              <a:t>理解文言句</a:t>
            </a:r>
            <a:r>
              <a:rPr sz="2800" b="1" spc="-5" dirty="0">
                <a:latin typeface="Microsoft YaHei UI"/>
                <a:cs typeface="Microsoft YaHei UI"/>
              </a:rPr>
              <a:t>意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638122" y="1993493"/>
            <a:ext cx="84074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冲</a:t>
            </a:r>
            <a:r>
              <a:rPr sz="3200" b="1" dirty="0">
                <a:solidFill>
                  <a:srgbClr val="FF0000"/>
                </a:solidFill>
                <a:latin typeface="Microsoft YaHei UI"/>
                <a:cs typeface="Microsoft YaHei UI"/>
              </a:rPr>
              <a:t>突 </a:t>
            </a: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前</a:t>
            </a:r>
            <a:r>
              <a:rPr sz="3200" b="1" spc="5" dirty="0">
                <a:solidFill>
                  <a:srgbClr val="FF0000"/>
                </a:solidFill>
                <a:latin typeface="Microsoft YaHei UI"/>
                <a:cs typeface="Microsoft YaHei UI"/>
              </a:rPr>
              <a:t>提</a:t>
            </a:r>
            <a:endParaRPr sz="3200" dirty="0">
              <a:latin typeface="Microsoft YaHei UI"/>
              <a:cs typeface="Microsoft YaHei U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8165" y="1232293"/>
            <a:ext cx="6497320" cy="18601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14069">
              <a:lnSpc>
                <a:spcPts val="3750"/>
              </a:lnSpc>
              <a:spcBef>
                <a:spcPts val="105"/>
              </a:spcBef>
            </a:pPr>
            <a:r>
              <a:rPr sz="3200" spc="15" dirty="0">
                <a:latin typeface="SimSun"/>
                <a:cs typeface="SimSun"/>
              </a:rPr>
              <a:t>陈康肃公</a:t>
            </a:r>
            <a:r>
              <a:rPr sz="3200" spc="15" dirty="0">
                <a:solidFill>
                  <a:srgbClr val="FF0000"/>
                </a:solidFill>
                <a:latin typeface="SimSun"/>
                <a:cs typeface="SimSun"/>
              </a:rPr>
              <a:t>善射</a:t>
            </a:r>
            <a:r>
              <a:rPr sz="3200" spc="15" dirty="0">
                <a:latin typeface="SimSun"/>
                <a:cs typeface="SimSun"/>
              </a:rPr>
              <a:t>，当世无双，</a:t>
            </a:r>
            <a:r>
              <a:rPr sz="3200" spc="5" dirty="0">
                <a:latin typeface="SimSun"/>
                <a:cs typeface="SimSun"/>
              </a:rPr>
              <a:t>公</a:t>
            </a:r>
            <a:endParaRPr sz="3200" dirty="0">
              <a:latin typeface="SimSun"/>
              <a:cs typeface="SimSun"/>
            </a:endParaRPr>
          </a:p>
          <a:p>
            <a:pPr marR="559435" algn="ctr">
              <a:lnSpc>
                <a:spcPts val="3270"/>
              </a:lnSpc>
            </a:pPr>
            <a:r>
              <a:rPr sz="2800" b="1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擅长射</a:t>
            </a:r>
            <a:r>
              <a:rPr sz="2800" b="1" spc="-5" dirty="0">
                <a:solidFill>
                  <a:srgbClr val="0000FF"/>
                </a:solidFill>
                <a:latin typeface="Microsoft YaHei UI"/>
                <a:cs typeface="Microsoft YaHei UI"/>
              </a:rPr>
              <a:t>箭</a:t>
            </a:r>
            <a:endParaRPr sz="2800" dirty="0">
              <a:latin typeface="Microsoft YaHei UI"/>
              <a:cs typeface="Microsoft YaHei UI"/>
            </a:endParaRPr>
          </a:p>
          <a:p>
            <a:pPr marL="12700">
              <a:lnSpc>
                <a:spcPts val="3640"/>
              </a:lnSpc>
              <a:spcBef>
                <a:spcPts val="780"/>
              </a:spcBef>
            </a:pPr>
            <a:r>
              <a:rPr sz="3200" spc="15" dirty="0">
                <a:latin typeface="SimSun"/>
                <a:cs typeface="SimSun"/>
              </a:rPr>
              <a:t>亦以此</a:t>
            </a:r>
            <a:r>
              <a:rPr sz="3200" spc="15" dirty="0">
                <a:solidFill>
                  <a:srgbClr val="FF0000"/>
                </a:solidFill>
                <a:latin typeface="SimSun"/>
                <a:cs typeface="SimSun"/>
              </a:rPr>
              <a:t>自矜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 dirty="0">
              <a:latin typeface="SimSun"/>
              <a:cs typeface="SimSun"/>
            </a:endParaRPr>
          </a:p>
          <a:p>
            <a:pPr marL="1295400">
              <a:lnSpc>
                <a:spcPts val="2945"/>
              </a:lnSpc>
            </a:pPr>
            <a:r>
              <a:rPr sz="2800" b="1" spc="15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自</a:t>
            </a:r>
            <a:r>
              <a:rPr sz="2800" b="1" spc="-5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夸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025" y="3409950"/>
            <a:ext cx="746760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9770">
              <a:lnSpc>
                <a:spcPts val="3145"/>
              </a:lnSpc>
            </a:pPr>
            <a:r>
              <a:rPr lang="zh-CN" altLang="en-US" sz="2800" b="1" spc="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译文：康肃公陈尧咨擅长射箭，</a:t>
            </a:r>
            <a:r>
              <a:rPr lang="zh-CN" altLang="en-US" sz="2800" b="1" spc="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当</a:t>
            </a:r>
            <a:r>
              <a:rPr lang="zh-CN" altLang="en-US" sz="2800" b="1" spc="-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世</a:t>
            </a:r>
            <a:r>
              <a:rPr lang="zh-CN" altLang="en-US" sz="2800" b="1" spc="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没有</a:t>
            </a:r>
            <a:r>
              <a:rPr lang="zh-CN" altLang="en-US" sz="2800" b="1" spc="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第二个人可与他媲美，</a:t>
            </a:r>
            <a:r>
              <a:rPr lang="zh-CN" altLang="en-US" sz="2800" b="1" spc="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他也因此而</a:t>
            </a:r>
            <a:r>
              <a:rPr lang="zh-CN" altLang="en-US" sz="2800" b="1" spc="-5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自</a:t>
            </a:r>
            <a:r>
              <a:rPr lang="zh-CN" altLang="en-US" sz="2800" b="1" spc="5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夸</a:t>
            </a:r>
            <a:r>
              <a:rPr lang="zh-CN" altLang="en-US"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79017" y="110236"/>
            <a:ext cx="1723389" cy="1397000"/>
            <a:chOff x="7255281" y="1317332"/>
            <a:chExt cx="1723389" cy="1397000"/>
          </a:xfrm>
        </p:grpSpPr>
        <p:sp>
          <p:nvSpPr>
            <p:cNvPr id="3" name="object 3"/>
            <p:cNvSpPr/>
            <p:nvPr/>
          </p:nvSpPr>
          <p:spPr>
            <a:xfrm>
              <a:off x="7267955" y="1330451"/>
              <a:ext cx="1697989" cy="1377950"/>
            </a:xfrm>
            <a:custGeom>
              <a:avLst/>
              <a:gdLst/>
              <a:ahLst/>
              <a:cxnLst/>
              <a:rect l="l" t="t" r="r" b="b"/>
              <a:pathLst>
                <a:path w="1697990" h="1377950">
                  <a:moveTo>
                    <a:pt x="848868" y="1377696"/>
                  </a:moveTo>
                  <a:lnTo>
                    <a:pt x="684276" y="1187196"/>
                  </a:lnTo>
                  <a:lnTo>
                    <a:pt x="423672" y="1284732"/>
                  </a:lnTo>
                  <a:lnTo>
                    <a:pt x="399288" y="1053084"/>
                  </a:lnTo>
                  <a:lnTo>
                    <a:pt x="112775" y="1033272"/>
                  </a:lnTo>
                  <a:lnTo>
                    <a:pt x="233172" y="821436"/>
                  </a:lnTo>
                  <a:lnTo>
                    <a:pt x="0" y="688848"/>
                  </a:lnTo>
                  <a:lnTo>
                    <a:pt x="233172" y="554736"/>
                  </a:lnTo>
                  <a:lnTo>
                    <a:pt x="112775" y="344424"/>
                  </a:lnTo>
                  <a:lnTo>
                    <a:pt x="399288" y="323088"/>
                  </a:lnTo>
                  <a:lnTo>
                    <a:pt x="423672" y="91440"/>
                  </a:lnTo>
                  <a:lnTo>
                    <a:pt x="684276" y="188976"/>
                  </a:lnTo>
                  <a:lnTo>
                    <a:pt x="848868" y="0"/>
                  </a:lnTo>
                  <a:lnTo>
                    <a:pt x="1013460" y="188976"/>
                  </a:lnTo>
                  <a:lnTo>
                    <a:pt x="1274064" y="91440"/>
                  </a:lnTo>
                  <a:lnTo>
                    <a:pt x="1298448" y="323088"/>
                  </a:lnTo>
                  <a:lnTo>
                    <a:pt x="1583436" y="344424"/>
                  </a:lnTo>
                  <a:lnTo>
                    <a:pt x="1464564" y="554736"/>
                  </a:lnTo>
                  <a:lnTo>
                    <a:pt x="1697736" y="688848"/>
                  </a:lnTo>
                  <a:lnTo>
                    <a:pt x="1464564" y="821436"/>
                  </a:lnTo>
                  <a:lnTo>
                    <a:pt x="1583436" y="1033272"/>
                  </a:lnTo>
                  <a:lnTo>
                    <a:pt x="1298448" y="1053084"/>
                  </a:lnTo>
                  <a:lnTo>
                    <a:pt x="1274064" y="1284732"/>
                  </a:lnTo>
                  <a:lnTo>
                    <a:pt x="1013460" y="1187196"/>
                  </a:lnTo>
                  <a:lnTo>
                    <a:pt x="848868" y="1377696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255281" y="1317332"/>
              <a:ext cx="1723389" cy="1397000"/>
            </a:xfrm>
            <a:custGeom>
              <a:avLst/>
              <a:gdLst/>
              <a:ahLst/>
              <a:cxnLst/>
              <a:rect l="l" t="t" r="r" b="b"/>
              <a:pathLst>
                <a:path w="1723390" h="1397000">
                  <a:moveTo>
                    <a:pt x="717260" y="190500"/>
                  </a:moveTo>
                  <a:lnTo>
                    <a:pt x="701141" y="190500"/>
                  </a:lnTo>
                  <a:lnTo>
                    <a:pt x="690647" y="186394"/>
                  </a:lnTo>
                  <a:lnTo>
                    <a:pt x="851915" y="0"/>
                  </a:lnTo>
                  <a:lnTo>
                    <a:pt x="871092" y="0"/>
                  </a:lnTo>
                  <a:lnTo>
                    <a:pt x="882081" y="12700"/>
                  </a:lnTo>
                  <a:lnTo>
                    <a:pt x="851915" y="12700"/>
                  </a:lnTo>
                  <a:lnTo>
                    <a:pt x="861504" y="23782"/>
                  </a:lnTo>
                  <a:lnTo>
                    <a:pt x="717260" y="190500"/>
                  </a:lnTo>
                  <a:close/>
                </a:path>
                <a:path w="1723390" h="1397000">
                  <a:moveTo>
                    <a:pt x="861504" y="23782"/>
                  </a:moveTo>
                  <a:lnTo>
                    <a:pt x="851915" y="12700"/>
                  </a:lnTo>
                  <a:lnTo>
                    <a:pt x="871092" y="12700"/>
                  </a:lnTo>
                  <a:lnTo>
                    <a:pt x="861504" y="23782"/>
                  </a:lnTo>
                  <a:close/>
                </a:path>
                <a:path w="1723390" h="1397000">
                  <a:moveTo>
                    <a:pt x="1030782" y="203200"/>
                  </a:moveTo>
                  <a:lnTo>
                    <a:pt x="1016736" y="203200"/>
                  </a:lnTo>
                  <a:lnTo>
                    <a:pt x="861504" y="23782"/>
                  </a:lnTo>
                  <a:lnTo>
                    <a:pt x="871092" y="12700"/>
                  </a:lnTo>
                  <a:lnTo>
                    <a:pt x="882081" y="12700"/>
                  </a:lnTo>
                  <a:lnTo>
                    <a:pt x="1032358" y="186391"/>
                  </a:lnTo>
                  <a:lnTo>
                    <a:pt x="1021854" y="190500"/>
                  </a:lnTo>
                  <a:lnTo>
                    <a:pt x="1067886" y="190500"/>
                  </a:lnTo>
                  <a:lnTo>
                    <a:pt x="1030782" y="203200"/>
                  </a:lnTo>
                  <a:close/>
                </a:path>
                <a:path w="1723390" h="1397000">
                  <a:moveTo>
                    <a:pt x="423824" y="330200"/>
                  </a:moveTo>
                  <a:lnTo>
                    <a:pt x="398589" y="330200"/>
                  </a:lnTo>
                  <a:lnTo>
                    <a:pt x="410273" y="317500"/>
                  </a:lnTo>
                  <a:lnTo>
                    <a:pt x="400019" y="317500"/>
                  </a:lnTo>
                  <a:lnTo>
                    <a:pt x="424332" y="101600"/>
                  </a:lnTo>
                  <a:lnTo>
                    <a:pt x="424878" y="88900"/>
                  </a:lnTo>
                  <a:lnTo>
                    <a:pt x="441426" y="88900"/>
                  </a:lnTo>
                  <a:lnTo>
                    <a:pt x="473890" y="101600"/>
                  </a:lnTo>
                  <a:lnTo>
                    <a:pt x="449579" y="101600"/>
                  </a:lnTo>
                  <a:lnTo>
                    <a:pt x="432498" y="114300"/>
                  </a:lnTo>
                  <a:lnTo>
                    <a:pt x="447567" y="119458"/>
                  </a:lnTo>
                  <a:lnTo>
                    <a:pt x="425255" y="317500"/>
                  </a:lnTo>
                  <a:lnTo>
                    <a:pt x="410273" y="317500"/>
                  </a:lnTo>
                  <a:lnTo>
                    <a:pt x="399915" y="318423"/>
                  </a:lnTo>
                  <a:lnTo>
                    <a:pt x="425151" y="318423"/>
                  </a:lnTo>
                  <a:lnTo>
                    <a:pt x="423824" y="330200"/>
                  </a:lnTo>
                  <a:close/>
                </a:path>
                <a:path w="1723390" h="1397000">
                  <a:moveTo>
                    <a:pt x="1067886" y="190500"/>
                  </a:moveTo>
                  <a:lnTo>
                    <a:pt x="1035913" y="190500"/>
                  </a:lnTo>
                  <a:lnTo>
                    <a:pt x="1032358" y="186391"/>
                  </a:lnTo>
                  <a:lnTo>
                    <a:pt x="1281582" y="88900"/>
                  </a:lnTo>
                  <a:lnTo>
                    <a:pt x="1298130" y="88900"/>
                  </a:lnTo>
                  <a:lnTo>
                    <a:pt x="1298663" y="101600"/>
                  </a:lnTo>
                  <a:lnTo>
                    <a:pt x="1273428" y="101600"/>
                  </a:lnTo>
                  <a:lnTo>
                    <a:pt x="1275440" y="119458"/>
                  </a:lnTo>
                  <a:lnTo>
                    <a:pt x="1067886" y="190500"/>
                  </a:lnTo>
                  <a:close/>
                </a:path>
                <a:path w="1723390" h="1397000">
                  <a:moveTo>
                    <a:pt x="447567" y="119458"/>
                  </a:moveTo>
                  <a:lnTo>
                    <a:pt x="432498" y="114300"/>
                  </a:lnTo>
                  <a:lnTo>
                    <a:pt x="449579" y="101600"/>
                  </a:lnTo>
                  <a:lnTo>
                    <a:pt x="447567" y="119458"/>
                  </a:lnTo>
                  <a:close/>
                </a:path>
                <a:path w="1723390" h="1397000">
                  <a:moveTo>
                    <a:pt x="706272" y="203200"/>
                  </a:moveTo>
                  <a:lnTo>
                    <a:pt x="692213" y="203200"/>
                  </a:lnTo>
                  <a:lnTo>
                    <a:pt x="447567" y="119458"/>
                  </a:lnTo>
                  <a:lnTo>
                    <a:pt x="449579" y="101600"/>
                  </a:lnTo>
                  <a:lnTo>
                    <a:pt x="473890" y="101600"/>
                  </a:lnTo>
                  <a:lnTo>
                    <a:pt x="690647" y="186394"/>
                  </a:lnTo>
                  <a:lnTo>
                    <a:pt x="687095" y="190500"/>
                  </a:lnTo>
                  <a:lnTo>
                    <a:pt x="717260" y="190500"/>
                  </a:lnTo>
                  <a:lnTo>
                    <a:pt x="706272" y="203200"/>
                  </a:lnTo>
                  <a:close/>
                </a:path>
                <a:path w="1723390" h="1397000">
                  <a:moveTo>
                    <a:pt x="1275440" y="119458"/>
                  </a:moveTo>
                  <a:lnTo>
                    <a:pt x="1273428" y="101600"/>
                  </a:lnTo>
                  <a:lnTo>
                    <a:pt x="1290510" y="114300"/>
                  </a:lnTo>
                  <a:lnTo>
                    <a:pt x="1275440" y="119458"/>
                  </a:lnTo>
                  <a:close/>
                </a:path>
                <a:path w="1723390" h="1397000">
                  <a:moveTo>
                    <a:pt x="1324419" y="330200"/>
                  </a:moveTo>
                  <a:lnTo>
                    <a:pt x="1299171" y="330200"/>
                  </a:lnTo>
                  <a:lnTo>
                    <a:pt x="1275440" y="119458"/>
                  </a:lnTo>
                  <a:lnTo>
                    <a:pt x="1290510" y="114300"/>
                  </a:lnTo>
                  <a:lnTo>
                    <a:pt x="1273428" y="101600"/>
                  </a:lnTo>
                  <a:lnTo>
                    <a:pt x="1298663" y="101600"/>
                  </a:lnTo>
                  <a:lnTo>
                    <a:pt x="1322988" y="317500"/>
                  </a:lnTo>
                  <a:lnTo>
                    <a:pt x="1312722" y="317500"/>
                  </a:lnTo>
                  <a:lnTo>
                    <a:pt x="1324419" y="330200"/>
                  </a:lnTo>
                  <a:close/>
                </a:path>
                <a:path w="1723390" h="1397000">
                  <a:moveTo>
                    <a:pt x="1035913" y="190500"/>
                  </a:moveTo>
                  <a:lnTo>
                    <a:pt x="1021854" y="190500"/>
                  </a:lnTo>
                  <a:lnTo>
                    <a:pt x="1032361" y="186394"/>
                  </a:lnTo>
                  <a:lnTo>
                    <a:pt x="1035913" y="190500"/>
                  </a:lnTo>
                  <a:close/>
                </a:path>
                <a:path w="1723390" h="1397000">
                  <a:moveTo>
                    <a:pt x="701141" y="190500"/>
                  </a:moveTo>
                  <a:lnTo>
                    <a:pt x="687095" y="190500"/>
                  </a:lnTo>
                  <a:lnTo>
                    <a:pt x="690647" y="186394"/>
                  </a:lnTo>
                  <a:lnTo>
                    <a:pt x="701141" y="190500"/>
                  </a:lnTo>
                  <a:close/>
                </a:path>
                <a:path w="1723390" h="1397000">
                  <a:moveTo>
                    <a:pt x="398589" y="330200"/>
                  </a:moveTo>
                  <a:lnTo>
                    <a:pt x="399915" y="318423"/>
                  </a:lnTo>
                  <a:lnTo>
                    <a:pt x="410273" y="317500"/>
                  </a:lnTo>
                  <a:lnTo>
                    <a:pt x="398589" y="330200"/>
                  </a:lnTo>
                  <a:close/>
                </a:path>
                <a:path w="1723390" h="1397000">
                  <a:moveTo>
                    <a:pt x="1324419" y="330200"/>
                  </a:moveTo>
                  <a:lnTo>
                    <a:pt x="1312722" y="317500"/>
                  </a:lnTo>
                  <a:lnTo>
                    <a:pt x="1323092" y="318424"/>
                  </a:lnTo>
                  <a:lnTo>
                    <a:pt x="1324419" y="330200"/>
                  </a:lnTo>
                  <a:close/>
                </a:path>
                <a:path w="1723390" h="1397000">
                  <a:moveTo>
                    <a:pt x="1323092" y="318424"/>
                  </a:moveTo>
                  <a:lnTo>
                    <a:pt x="1312722" y="317500"/>
                  </a:lnTo>
                  <a:lnTo>
                    <a:pt x="1322988" y="317500"/>
                  </a:lnTo>
                  <a:lnTo>
                    <a:pt x="1323092" y="318424"/>
                  </a:lnTo>
                  <a:close/>
                </a:path>
                <a:path w="1723390" h="1397000">
                  <a:moveTo>
                    <a:pt x="420877" y="342900"/>
                  </a:moveTo>
                  <a:lnTo>
                    <a:pt x="125247" y="342900"/>
                  </a:lnTo>
                  <a:lnTo>
                    <a:pt x="399915" y="318423"/>
                  </a:lnTo>
                  <a:lnTo>
                    <a:pt x="398589" y="330200"/>
                  </a:lnTo>
                  <a:lnTo>
                    <a:pt x="422313" y="330200"/>
                  </a:lnTo>
                  <a:lnTo>
                    <a:pt x="420877" y="342900"/>
                  </a:lnTo>
                  <a:close/>
                </a:path>
                <a:path w="1723390" h="1397000">
                  <a:moveTo>
                    <a:pt x="1597761" y="342900"/>
                  </a:moveTo>
                  <a:lnTo>
                    <a:pt x="1302130" y="342900"/>
                  </a:lnTo>
                  <a:lnTo>
                    <a:pt x="1300695" y="330200"/>
                  </a:lnTo>
                  <a:lnTo>
                    <a:pt x="1324419" y="330200"/>
                  </a:lnTo>
                  <a:lnTo>
                    <a:pt x="1323092" y="318424"/>
                  </a:lnTo>
                  <a:lnTo>
                    <a:pt x="1597761" y="342900"/>
                  </a:lnTo>
                  <a:close/>
                </a:path>
                <a:path w="1723390" h="1397000">
                  <a:moveTo>
                    <a:pt x="225921" y="554554"/>
                  </a:moveTo>
                  <a:lnTo>
                    <a:pt x="115138" y="355600"/>
                  </a:lnTo>
                  <a:lnTo>
                    <a:pt x="113525" y="355600"/>
                  </a:lnTo>
                  <a:lnTo>
                    <a:pt x="113995" y="342900"/>
                  </a:lnTo>
                  <a:lnTo>
                    <a:pt x="137198" y="342900"/>
                  </a:lnTo>
                  <a:lnTo>
                    <a:pt x="127101" y="368300"/>
                  </a:lnTo>
                  <a:lnTo>
                    <a:pt x="151341" y="368300"/>
                  </a:lnTo>
                  <a:lnTo>
                    <a:pt x="250344" y="546100"/>
                  </a:lnTo>
                  <a:lnTo>
                    <a:pt x="240080" y="546100"/>
                  </a:lnTo>
                  <a:lnTo>
                    <a:pt x="225921" y="554554"/>
                  </a:lnTo>
                  <a:close/>
                </a:path>
                <a:path w="1723390" h="1397000">
                  <a:moveTo>
                    <a:pt x="127101" y="368300"/>
                  </a:moveTo>
                  <a:lnTo>
                    <a:pt x="137198" y="342900"/>
                  </a:lnTo>
                  <a:lnTo>
                    <a:pt x="150195" y="366242"/>
                  </a:lnTo>
                  <a:lnTo>
                    <a:pt x="127101" y="368300"/>
                  </a:lnTo>
                  <a:close/>
                </a:path>
                <a:path w="1723390" h="1397000">
                  <a:moveTo>
                    <a:pt x="150195" y="366242"/>
                  </a:moveTo>
                  <a:lnTo>
                    <a:pt x="137198" y="342900"/>
                  </a:lnTo>
                  <a:lnTo>
                    <a:pt x="412140" y="342900"/>
                  </a:lnTo>
                  <a:lnTo>
                    <a:pt x="150195" y="366242"/>
                  </a:lnTo>
                  <a:close/>
                </a:path>
                <a:path w="1723390" h="1397000">
                  <a:moveTo>
                    <a:pt x="1572802" y="366241"/>
                  </a:moveTo>
                  <a:lnTo>
                    <a:pt x="1310868" y="342900"/>
                  </a:lnTo>
                  <a:lnTo>
                    <a:pt x="1585798" y="342900"/>
                  </a:lnTo>
                  <a:lnTo>
                    <a:pt x="1572802" y="366241"/>
                  </a:lnTo>
                  <a:close/>
                </a:path>
                <a:path w="1723390" h="1397000">
                  <a:moveTo>
                    <a:pt x="1595907" y="368300"/>
                  </a:moveTo>
                  <a:lnTo>
                    <a:pt x="1572802" y="366241"/>
                  </a:lnTo>
                  <a:lnTo>
                    <a:pt x="1585798" y="342900"/>
                  </a:lnTo>
                  <a:lnTo>
                    <a:pt x="1595907" y="368300"/>
                  </a:lnTo>
                  <a:close/>
                </a:path>
                <a:path w="1723390" h="1397000">
                  <a:moveTo>
                    <a:pt x="1600787" y="368300"/>
                  </a:moveTo>
                  <a:lnTo>
                    <a:pt x="1595907" y="368300"/>
                  </a:lnTo>
                  <a:lnTo>
                    <a:pt x="1585798" y="342900"/>
                  </a:lnTo>
                  <a:lnTo>
                    <a:pt x="1609013" y="342900"/>
                  </a:lnTo>
                  <a:lnTo>
                    <a:pt x="1609483" y="355600"/>
                  </a:lnTo>
                  <a:lnTo>
                    <a:pt x="1607858" y="355600"/>
                  </a:lnTo>
                  <a:lnTo>
                    <a:pt x="1600787" y="368300"/>
                  </a:lnTo>
                  <a:close/>
                </a:path>
                <a:path w="1723390" h="1397000">
                  <a:moveTo>
                    <a:pt x="1487652" y="571500"/>
                  </a:moveTo>
                  <a:lnTo>
                    <a:pt x="1465249" y="571500"/>
                  </a:lnTo>
                  <a:lnTo>
                    <a:pt x="1464360" y="558800"/>
                  </a:lnTo>
                  <a:lnTo>
                    <a:pt x="1465592" y="558800"/>
                  </a:lnTo>
                  <a:lnTo>
                    <a:pt x="1572813" y="366242"/>
                  </a:lnTo>
                  <a:lnTo>
                    <a:pt x="1595907" y="368300"/>
                  </a:lnTo>
                  <a:lnTo>
                    <a:pt x="1600787" y="368300"/>
                  </a:lnTo>
                  <a:lnTo>
                    <a:pt x="1501794" y="546100"/>
                  </a:lnTo>
                  <a:lnTo>
                    <a:pt x="1482915" y="546100"/>
                  </a:lnTo>
                  <a:lnTo>
                    <a:pt x="1487652" y="571500"/>
                  </a:lnTo>
                  <a:close/>
                </a:path>
                <a:path w="1723390" h="1397000">
                  <a:moveTo>
                    <a:pt x="151341" y="368300"/>
                  </a:moveTo>
                  <a:lnTo>
                    <a:pt x="127101" y="368300"/>
                  </a:lnTo>
                  <a:lnTo>
                    <a:pt x="150195" y="366242"/>
                  </a:lnTo>
                  <a:lnTo>
                    <a:pt x="151341" y="368300"/>
                  </a:lnTo>
                  <a:close/>
                </a:path>
                <a:path w="1723390" h="1397000">
                  <a:moveTo>
                    <a:pt x="235356" y="571500"/>
                  </a:moveTo>
                  <a:lnTo>
                    <a:pt x="225921" y="554554"/>
                  </a:lnTo>
                  <a:lnTo>
                    <a:pt x="240080" y="546100"/>
                  </a:lnTo>
                  <a:lnTo>
                    <a:pt x="235356" y="571500"/>
                  </a:lnTo>
                  <a:close/>
                </a:path>
                <a:path w="1723390" h="1397000">
                  <a:moveTo>
                    <a:pt x="257746" y="571500"/>
                  </a:moveTo>
                  <a:lnTo>
                    <a:pt x="235356" y="571500"/>
                  </a:lnTo>
                  <a:lnTo>
                    <a:pt x="240080" y="546100"/>
                  </a:lnTo>
                  <a:lnTo>
                    <a:pt x="250344" y="546100"/>
                  </a:lnTo>
                  <a:lnTo>
                    <a:pt x="257416" y="558800"/>
                  </a:lnTo>
                  <a:lnTo>
                    <a:pt x="258635" y="558800"/>
                  </a:lnTo>
                  <a:lnTo>
                    <a:pt x="257746" y="571500"/>
                  </a:lnTo>
                  <a:close/>
                </a:path>
                <a:path w="1723390" h="1397000">
                  <a:moveTo>
                    <a:pt x="1487652" y="571500"/>
                  </a:moveTo>
                  <a:lnTo>
                    <a:pt x="1482915" y="546100"/>
                  </a:lnTo>
                  <a:lnTo>
                    <a:pt x="1497084" y="554559"/>
                  </a:lnTo>
                  <a:lnTo>
                    <a:pt x="1487652" y="571500"/>
                  </a:lnTo>
                  <a:close/>
                </a:path>
                <a:path w="1723390" h="1397000">
                  <a:moveTo>
                    <a:pt x="1497084" y="554559"/>
                  </a:moveTo>
                  <a:lnTo>
                    <a:pt x="1482915" y="546100"/>
                  </a:lnTo>
                  <a:lnTo>
                    <a:pt x="1501794" y="546100"/>
                  </a:lnTo>
                  <a:lnTo>
                    <a:pt x="1497084" y="554559"/>
                  </a:lnTo>
                  <a:close/>
                </a:path>
                <a:path w="1723390" h="1397000">
                  <a:moveTo>
                    <a:pt x="41002" y="697895"/>
                  </a:moveTo>
                  <a:lnTo>
                    <a:pt x="18719" y="685800"/>
                  </a:lnTo>
                  <a:lnTo>
                    <a:pt x="6121" y="685800"/>
                  </a:lnTo>
                  <a:lnTo>
                    <a:pt x="225921" y="554554"/>
                  </a:lnTo>
                  <a:lnTo>
                    <a:pt x="235356" y="571500"/>
                  </a:lnTo>
                  <a:lnTo>
                    <a:pt x="252691" y="571500"/>
                  </a:lnTo>
                  <a:lnTo>
                    <a:pt x="41002" y="697895"/>
                  </a:lnTo>
                  <a:close/>
                </a:path>
                <a:path w="1723390" h="1397000">
                  <a:moveTo>
                    <a:pt x="1682006" y="697895"/>
                  </a:moveTo>
                  <a:lnTo>
                    <a:pt x="1470317" y="571500"/>
                  </a:lnTo>
                  <a:lnTo>
                    <a:pt x="1487652" y="571500"/>
                  </a:lnTo>
                  <a:lnTo>
                    <a:pt x="1497084" y="554559"/>
                  </a:lnTo>
                  <a:lnTo>
                    <a:pt x="1716887" y="685800"/>
                  </a:lnTo>
                  <a:lnTo>
                    <a:pt x="1704289" y="685800"/>
                  </a:lnTo>
                  <a:lnTo>
                    <a:pt x="1682006" y="697895"/>
                  </a:lnTo>
                  <a:close/>
                </a:path>
                <a:path w="1723390" h="1397000">
                  <a:moveTo>
                    <a:pt x="230817" y="833171"/>
                  </a:moveTo>
                  <a:lnTo>
                    <a:pt x="6121" y="711200"/>
                  </a:lnTo>
                  <a:lnTo>
                    <a:pt x="3949" y="698500"/>
                  </a:lnTo>
                  <a:lnTo>
                    <a:pt x="0" y="698500"/>
                  </a:lnTo>
                  <a:lnTo>
                    <a:pt x="825" y="685800"/>
                  </a:lnTo>
                  <a:lnTo>
                    <a:pt x="18719" y="685800"/>
                  </a:lnTo>
                  <a:lnTo>
                    <a:pt x="18719" y="711200"/>
                  </a:lnTo>
                  <a:lnTo>
                    <a:pt x="65514" y="711200"/>
                  </a:lnTo>
                  <a:lnTo>
                    <a:pt x="252691" y="812800"/>
                  </a:lnTo>
                  <a:lnTo>
                    <a:pt x="254723" y="825500"/>
                  </a:lnTo>
                  <a:lnTo>
                    <a:pt x="235356" y="825500"/>
                  </a:lnTo>
                  <a:lnTo>
                    <a:pt x="230817" y="833171"/>
                  </a:lnTo>
                  <a:close/>
                </a:path>
                <a:path w="1723390" h="1397000">
                  <a:moveTo>
                    <a:pt x="18719" y="711200"/>
                  </a:moveTo>
                  <a:lnTo>
                    <a:pt x="18719" y="685800"/>
                  </a:lnTo>
                  <a:lnTo>
                    <a:pt x="41002" y="697895"/>
                  </a:lnTo>
                  <a:lnTo>
                    <a:pt x="18719" y="711200"/>
                  </a:lnTo>
                  <a:close/>
                </a:path>
                <a:path w="1723390" h="1397000">
                  <a:moveTo>
                    <a:pt x="1704289" y="711200"/>
                  </a:moveTo>
                  <a:lnTo>
                    <a:pt x="1682006" y="697895"/>
                  </a:lnTo>
                  <a:lnTo>
                    <a:pt x="1704289" y="685800"/>
                  </a:lnTo>
                  <a:lnTo>
                    <a:pt x="1704289" y="711200"/>
                  </a:lnTo>
                  <a:close/>
                </a:path>
                <a:path w="1723390" h="1397000">
                  <a:moveTo>
                    <a:pt x="1716887" y="711200"/>
                  </a:moveTo>
                  <a:lnTo>
                    <a:pt x="1704289" y="711200"/>
                  </a:lnTo>
                  <a:lnTo>
                    <a:pt x="1704289" y="685800"/>
                  </a:lnTo>
                  <a:lnTo>
                    <a:pt x="1722183" y="685800"/>
                  </a:lnTo>
                  <a:lnTo>
                    <a:pt x="1723008" y="698500"/>
                  </a:lnTo>
                  <a:lnTo>
                    <a:pt x="1719059" y="698500"/>
                  </a:lnTo>
                  <a:lnTo>
                    <a:pt x="1716887" y="711200"/>
                  </a:lnTo>
                  <a:close/>
                </a:path>
                <a:path w="1723390" h="1397000">
                  <a:moveTo>
                    <a:pt x="65514" y="711200"/>
                  </a:moveTo>
                  <a:lnTo>
                    <a:pt x="18719" y="711200"/>
                  </a:lnTo>
                  <a:lnTo>
                    <a:pt x="41002" y="697895"/>
                  </a:lnTo>
                  <a:lnTo>
                    <a:pt x="65514" y="711200"/>
                  </a:lnTo>
                  <a:close/>
                </a:path>
                <a:path w="1723390" h="1397000">
                  <a:moveTo>
                    <a:pt x="1492188" y="833166"/>
                  </a:moveTo>
                  <a:lnTo>
                    <a:pt x="1487652" y="825500"/>
                  </a:lnTo>
                  <a:lnTo>
                    <a:pt x="1468285" y="825500"/>
                  </a:lnTo>
                  <a:lnTo>
                    <a:pt x="1470317" y="812800"/>
                  </a:lnTo>
                  <a:lnTo>
                    <a:pt x="1682006" y="697895"/>
                  </a:lnTo>
                  <a:lnTo>
                    <a:pt x="1704289" y="711200"/>
                  </a:lnTo>
                  <a:lnTo>
                    <a:pt x="1716887" y="711200"/>
                  </a:lnTo>
                  <a:lnTo>
                    <a:pt x="1492188" y="833166"/>
                  </a:lnTo>
                  <a:close/>
                </a:path>
                <a:path w="1723390" h="1397000">
                  <a:moveTo>
                    <a:pt x="240080" y="838200"/>
                  </a:moveTo>
                  <a:lnTo>
                    <a:pt x="230817" y="833171"/>
                  </a:lnTo>
                  <a:lnTo>
                    <a:pt x="235356" y="825500"/>
                  </a:lnTo>
                  <a:lnTo>
                    <a:pt x="240080" y="838200"/>
                  </a:lnTo>
                  <a:close/>
                </a:path>
                <a:path w="1723390" h="1397000">
                  <a:moveTo>
                    <a:pt x="258432" y="838200"/>
                  </a:moveTo>
                  <a:lnTo>
                    <a:pt x="240080" y="838200"/>
                  </a:lnTo>
                  <a:lnTo>
                    <a:pt x="235356" y="825500"/>
                  </a:lnTo>
                  <a:lnTo>
                    <a:pt x="258991" y="825500"/>
                  </a:lnTo>
                  <a:lnTo>
                    <a:pt x="258432" y="838200"/>
                  </a:lnTo>
                  <a:close/>
                </a:path>
                <a:path w="1723390" h="1397000">
                  <a:moveTo>
                    <a:pt x="1482915" y="838200"/>
                  </a:moveTo>
                  <a:lnTo>
                    <a:pt x="1464576" y="838200"/>
                  </a:lnTo>
                  <a:lnTo>
                    <a:pt x="1464017" y="825500"/>
                  </a:lnTo>
                  <a:lnTo>
                    <a:pt x="1487652" y="825500"/>
                  </a:lnTo>
                  <a:lnTo>
                    <a:pt x="1482915" y="838200"/>
                  </a:lnTo>
                  <a:close/>
                </a:path>
                <a:path w="1723390" h="1397000">
                  <a:moveTo>
                    <a:pt x="1482915" y="838200"/>
                  </a:moveTo>
                  <a:lnTo>
                    <a:pt x="1487652" y="825500"/>
                  </a:lnTo>
                  <a:lnTo>
                    <a:pt x="1492188" y="833166"/>
                  </a:lnTo>
                  <a:lnTo>
                    <a:pt x="1482915" y="838200"/>
                  </a:lnTo>
                  <a:close/>
                </a:path>
                <a:path w="1723390" h="1397000">
                  <a:moveTo>
                    <a:pt x="1578737" y="1029464"/>
                  </a:moveTo>
                  <a:lnTo>
                    <a:pt x="1465592" y="838200"/>
                  </a:lnTo>
                  <a:lnTo>
                    <a:pt x="1482915" y="838200"/>
                  </a:lnTo>
                  <a:lnTo>
                    <a:pt x="1492190" y="833171"/>
                  </a:lnTo>
                  <a:lnTo>
                    <a:pt x="1607858" y="1028700"/>
                  </a:lnTo>
                  <a:lnTo>
                    <a:pt x="1595907" y="1028700"/>
                  </a:lnTo>
                  <a:lnTo>
                    <a:pt x="1578737" y="1029464"/>
                  </a:lnTo>
                  <a:close/>
                </a:path>
                <a:path w="1723390" h="1397000">
                  <a:moveTo>
                    <a:pt x="137198" y="1041400"/>
                  </a:moveTo>
                  <a:lnTo>
                    <a:pt x="114109" y="1041400"/>
                  </a:lnTo>
                  <a:lnTo>
                    <a:pt x="115138" y="1028700"/>
                  </a:lnTo>
                  <a:lnTo>
                    <a:pt x="230817" y="833171"/>
                  </a:lnTo>
                  <a:lnTo>
                    <a:pt x="240080" y="838200"/>
                  </a:lnTo>
                  <a:lnTo>
                    <a:pt x="257416" y="838200"/>
                  </a:lnTo>
                  <a:lnTo>
                    <a:pt x="144711" y="1028700"/>
                  </a:lnTo>
                  <a:lnTo>
                    <a:pt x="127101" y="1028700"/>
                  </a:lnTo>
                  <a:lnTo>
                    <a:pt x="137198" y="1041400"/>
                  </a:lnTo>
                  <a:close/>
                </a:path>
                <a:path w="1723390" h="1397000">
                  <a:moveTo>
                    <a:pt x="137198" y="1041400"/>
                  </a:moveTo>
                  <a:lnTo>
                    <a:pt x="127101" y="1028700"/>
                  </a:lnTo>
                  <a:lnTo>
                    <a:pt x="144259" y="1029464"/>
                  </a:lnTo>
                  <a:lnTo>
                    <a:pt x="137198" y="1041400"/>
                  </a:lnTo>
                  <a:close/>
                </a:path>
                <a:path w="1723390" h="1397000">
                  <a:moveTo>
                    <a:pt x="144259" y="1029464"/>
                  </a:moveTo>
                  <a:lnTo>
                    <a:pt x="127101" y="1028700"/>
                  </a:lnTo>
                  <a:lnTo>
                    <a:pt x="144711" y="1028700"/>
                  </a:lnTo>
                  <a:lnTo>
                    <a:pt x="144259" y="1029464"/>
                  </a:lnTo>
                  <a:close/>
                </a:path>
                <a:path w="1723390" h="1397000">
                  <a:moveTo>
                    <a:pt x="1585798" y="1041400"/>
                  </a:moveTo>
                  <a:lnTo>
                    <a:pt x="1578737" y="1029464"/>
                  </a:lnTo>
                  <a:lnTo>
                    <a:pt x="1595907" y="1028700"/>
                  </a:lnTo>
                  <a:lnTo>
                    <a:pt x="1585798" y="1041400"/>
                  </a:lnTo>
                  <a:close/>
                </a:path>
                <a:path w="1723390" h="1397000">
                  <a:moveTo>
                    <a:pt x="1608899" y="1041400"/>
                  </a:moveTo>
                  <a:lnTo>
                    <a:pt x="1585798" y="1041400"/>
                  </a:lnTo>
                  <a:lnTo>
                    <a:pt x="1595907" y="1028700"/>
                  </a:lnTo>
                  <a:lnTo>
                    <a:pt x="1607858" y="1028700"/>
                  </a:lnTo>
                  <a:lnTo>
                    <a:pt x="1608899" y="1041400"/>
                  </a:lnTo>
                  <a:close/>
                </a:path>
                <a:path w="1723390" h="1397000">
                  <a:moveTo>
                    <a:pt x="414604" y="1054100"/>
                  </a:moveTo>
                  <a:lnTo>
                    <a:pt x="118211" y="1054100"/>
                  </a:lnTo>
                  <a:lnTo>
                    <a:pt x="116382" y="1041400"/>
                  </a:lnTo>
                  <a:lnTo>
                    <a:pt x="137198" y="1041400"/>
                  </a:lnTo>
                  <a:lnTo>
                    <a:pt x="144271" y="1029464"/>
                  </a:lnTo>
                  <a:lnTo>
                    <a:pt x="412140" y="1041400"/>
                  </a:lnTo>
                  <a:lnTo>
                    <a:pt x="414604" y="1054100"/>
                  </a:lnTo>
                  <a:close/>
                </a:path>
                <a:path w="1723390" h="1397000">
                  <a:moveTo>
                    <a:pt x="1604797" y="1054100"/>
                  </a:moveTo>
                  <a:lnTo>
                    <a:pt x="1308392" y="1054100"/>
                  </a:lnTo>
                  <a:lnTo>
                    <a:pt x="1310868" y="1041400"/>
                  </a:lnTo>
                  <a:lnTo>
                    <a:pt x="1578737" y="1029464"/>
                  </a:lnTo>
                  <a:lnTo>
                    <a:pt x="1585798" y="1041400"/>
                  </a:lnTo>
                  <a:lnTo>
                    <a:pt x="1606613" y="1041400"/>
                  </a:lnTo>
                  <a:lnTo>
                    <a:pt x="1604797" y="1054100"/>
                  </a:lnTo>
                  <a:close/>
                </a:path>
                <a:path w="1723390" h="1397000">
                  <a:moveTo>
                    <a:pt x="449579" y="1295400"/>
                  </a:moveTo>
                  <a:lnTo>
                    <a:pt x="424332" y="1295400"/>
                  </a:lnTo>
                  <a:lnTo>
                    <a:pt x="398589" y="1066800"/>
                  </a:lnTo>
                  <a:lnTo>
                    <a:pt x="410273" y="1066800"/>
                  </a:lnTo>
                  <a:lnTo>
                    <a:pt x="125247" y="1054100"/>
                  </a:lnTo>
                  <a:lnTo>
                    <a:pt x="423824" y="1054100"/>
                  </a:lnTo>
                  <a:lnTo>
                    <a:pt x="447594" y="1276794"/>
                  </a:lnTo>
                  <a:lnTo>
                    <a:pt x="432498" y="1282700"/>
                  </a:lnTo>
                  <a:lnTo>
                    <a:pt x="449579" y="1295400"/>
                  </a:lnTo>
                  <a:close/>
                </a:path>
                <a:path w="1723390" h="1397000">
                  <a:moveTo>
                    <a:pt x="1298663" y="1295400"/>
                  </a:moveTo>
                  <a:lnTo>
                    <a:pt x="1273428" y="1295400"/>
                  </a:lnTo>
                  <a:lnTo>
                    <a:pt x="1290510" y="1282700"/>
                  </a:lnTo>
                  <a:lnTo>
                    <a:pt x="1275413" y="1276794"/>
                  </a:lnTo>
                  <a:lnTo>
                    <a:pt x="1299171" y="1054100"/>
                  </a:lnTo>
                  <a:lnTo>
                    <a:pt x="1597761" y="1054100"/>
                  </a:lnTo>
                  <a:lnTo>
                    <a:pt x="1312722" y="1066800"/>
                  </a:lnTo>
                  <a:lnTo>
                    <a:pt x="1324419" y="1066800"/>
                  </a:lnTo>
                  <a:lnTo>
                    <a:pt x="1298663" y="1295400"/>
                  </a:lnTo>
                  <a:close/>
                </a:path>
                <a:path w="1723390" h="1397000">
                  <a:moveTo>
                    <a:pt x="441426" y="1308100"/>
                  </a:moveTo>
                  <a:lnTo>
                    <a:pt x="431444" y="1308100"/>
                  </a:lnTo>
                  <a:lnTo>
                    <a:pt x="429259" y="1295400"/>
                  </a:lnTo>
                  <a:lnTo>
                    <a:pt x="449579" y="1295400"/>
                  </a:lnTo>
                  <a:lnTo>
                    <a:pt x="447594" y="1276794"/>
                  </a:lnTo>
                  <a:lnTo>
                    <a:pt x="692213" y="1181100"/>
                  </a:lnTo>
                  <a:lnTo>
                    <a:pt x="706272" y="1181100"/>
                  </a:lnTo>
                  <a:lnTo>
                    <a:pt x="728248" y="1206500"/>
                  </a:lnTo>
                  <a:lnTo>
                    <a:pt x="687095" y="1206500"/>
                  </a:lnTo>
                  <a:lnTo>
                    <a:pt x="690647" y="1210605"/>
                  </a:lnTo>
                  <a:lnTo>
                    <a:pt x="441426" y="1308100"/>
                  </a:lnTo>
                  <a:close/>
                </a:path>
                <a:path w="1723390" h="1397000">
                  <a:moveTo>
                    <a:pt x="893069" y="1371600"/>
                  </a:moveTo>
                  <a:lnTo>
                    <a:pt x="871092" y="1371600"/>
                  </a:lnTo>
                  <a:lnTo>
                    <a:pt x="861504" y="1360517"/>
                  </a:lnTo>
                  <a:lnTo>
                    <a:pt x="1016736" y="1181100"/>
                  </a:lnTo>
                  <a:lnTo>
                    <a:pt x="1030782" y="1181100"/>
                  </a:lnTo>
                  <a:lnTo>
                    <a:pt x="1095714" y="1206500"/>
                  </a:lnTo>
                  <a:lnTo>
                    <a:pt x="1021854" y="1206500"/>
                  </a:lnTo>
                  <a:lnTo>
                    <a:pt x="1032358" y="1210608"/>
                  </a:lnTo>
                  <a:lnTo>
                    <a:pt x="893069" y="1371600"/>
                  </a:lnTo>
                  <a:close/>
                </a:path>
                <a:path w="1723390" h="1397000">
                  <a:moveTo>
                    <a:pt x="690647" y="1210605"/>
                  </a:moveTo>
                  <a:lnTo>
                    <a:pt x="687095" y="1206500"/>
                  </a:lnTo>
                  <a:lnTo>
                    <a:pt x="701141" y="1206500"/>
                  </a:lnTo>
                  <a:lnTo>
                    <a:pt x="690647" y="1210605"/>
                  </a:lnTo>
                  <a:close/>
                </a:path>
                <a:path w="1723390" h="1397000">
                  <a:moveTo>
                    <a:pt x="871092" y="1397000"/>
                  </a:moveTo>
                  <a:lnTo>
                    <a:pt x="851915" y="1397000"/>
                  </a:lnTo>
                  <a:lnTo>
                    <a:pt x="690647" y="1210605"/>
                  </a:lnTo>
                  <a:lnTo>
                    <a:pt x="701141" y="1206500"/>
                  </a:lnTo>
                  <a:lnTo>
                    <a:pt x="728248" y="1206500"/>
                  </a:lnTo>
                  <a:lnTo>
                    <a:pt x="861504" y="1360517"/>
                  </a:lnTo>
                  <a:lnTo>
                    <a:pt x="851915" y="1371600"/>
                  </a:lnTo>
                  <a:lnTo>
                    <a:pt x="893069" y="1371600"/>
                  </a:lnTo>
                  <a:lnTo>
                    <a:pt x="871092" y="1397000"/>
                  </a:lnTo>
                  <a:close/>
                </a:path>
                <a:path w="1723390" h="1397000">
                  <a:moveTo>
                    <a:pt x="1032358" y="1210608"/>
                  </a:moveTo>
                  <a:lnTo>
                    <a:pt x="1021854" y="1206500"/>
                  </a:lnTo>
                  <a:lnTo>
                    <a:pt x="1035913" y="1206500"/>
                  </a:lnTo>
                  <a:lnTo>
                    <a:pt x="1032358" y="1210608"/>
                  </a:lnTo>
                  <a:close/>
                </a:path>
                <a:path w="1723390" h="1397000">
                  <a:moveTo>
                    <a:pt x="1291564" y="1308100"/>
                  </a:moveTo>
                  <a:lnTo>
                    <a:pt x="1281582" y="1308100"/>
                  </a:lnTo>
                  <a:lnTo>
                    <a:pt x="1032358" y="1210608"/>
                  </a:lnTo>
                  <a:lnTo>
                    <a:pt x="1035913" y="1206500"/>
                  </a:lnTo>
                  <a:lnTo>
                    <a:pt x="1095714" y="1206500"/>
                  </a:lnTo>
                  <a:lnTo>
                    <a:pt x="1275413" y="1276794"/>
                  </a:lnTo>
                  <a:lnTo>
                    <a:pt x="1273428" y="1295400"/>
                  </a:lnTo>
                  <a:lnTo>
                    <a:pt x="1293749" y="1295400"/>
                  </a:lnTo>
                  <a:lnTo>
                    <a:pt x="1291564" y="1308100"/>
                  </a:lnTo>
                  <a:close/>
                </a:path>
                <a:path w="1723390" h="1397000">
                  <a:moveTo>
                    <a:pt x="1273428" y="1295400"/>
                  </a:moveTo>
                  <a:lnTo>
                    <a:pt x="1275413" y="1276794"/>
                  </a:lnTo>
                  <a:lnTo>
                    <a:pt x="1290510" y="1282700"/>
                  </a:lnTo>
                  <a:lnTo>
                    <a:pt x="1273428" y="1295400"/>
                  </a:lnTo>
                  <a:close/>
                </a:path>
                <a:path w="1723390" h="1397000">
                  <a:moveTo>
                    <a:pt x="449579" y="1295400"/>
                  </a:moveTo>
                  <a:lnTo>
                    <a:pt x="432498" y="1282700"/>
                  </a:lnTo>
                  <a:lnTo>
                    <a:pt x="447594" y="1276794"/>
                  </a:lnTo>
                  <a:lnTo>
                    <a:pt x="449579" y="1295400"/>
                  </a:lnTo>
                  <a:close/>
                </a:path>
                <a:path w="1723390" h="1397000">
                  <a:moveTo>
                    <a:pt x="871092" y="1371600"/>
                  </a:moveTo>
                  <a:lnTo>
                    <a:pt x="851915" y="1371600"/>
                  </a:lnTo>
                  <a:lnTo>
                    <a:pt x="861504" y="1360517"/>
                  </a:lnTo>
                  <a:lnTo>
                    <a:pt x="871092" y="1371600"/>
                  </a:lnTo>
                  <a:close/>
                </a:path>
              </a:pathLst>
            </a:custGeom>
            <a:solidFill>
              <a:srgbClr val="0E7C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87767" y="1181862"/>
            <a:ext cx="610044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尝</a:t>
            </a:r>
            <a:r>
              <a:rPr sz="2800" spc="15" dirty="0">
                <a:latin typeface="SimSun"/>
                <a:cs typeface="SimSun"/>
              </a:rPr>
              <a:t>射于家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圃</a:t>
            </a:r>
            <a:r>
              <a:rPr sz="2800" spc="15" dirty="0">
                <a:latin typeface="SimSun"/>
                <a:cs typeface="SimSun"/>
              </a:rPr>
              <a:t>，有卖油翁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释</a:t>
            </a:r>
            <a:r>
              <a:rPr sz="2800" spc="15" dirty="0">
                <a:latin typeface="SimSun"/>
                <a:cs typeface="SimSun"/>
              </a:rPr>
              <a:t>担而立，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睨</a:t>
            </a:r>
            <a:r>
              <a:rPr sz="2800" spc="-5" dirty="0">
                <a:latin typeface="SimSun"/>
                <a:cs typeface="SimSun"/>
              </a:rPr>
              <a:t>之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3562" y="2038477"/>
            <a:ext cx="681545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latin typeface="SimSun"/>
                <a:cs typeface="SimSun"/>
              </a:rPr>
              <a:t>久而不去。见其发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矢</a:t>
            </a:r>
            <a:r>
              <a:rPr sz="2800" spc="15" dirty="0">
                <a:latin typeface="SimSun"/>
                <a:cs typeface="SimSun"/>
              </a:rPr>
              <a:t>十中八九，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但</a:t>
            </a:r>
            <a:r>
              <a:rPr sz="2800" spc="15" dirty="0">
                <a:latin typeface="SimSun"/>
                <a:cs typeface="SimSun"/>
              </a:rPr>
              <a:t>微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颔</a:t>
            </a:r>
            <a:r>
              <a:rPr sz="2800" spc="15" dirty="0">
                <a:latin typeface="SimSun"/>
                <a:cs typeface="SimSun"/>
              </a:rPr>
              <a:t>之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0315" y="267467"/>
            <a:ext cx="84074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引</a:t>
            </a:r>
            <a:r>
              <a:rPr sz="3200" b="1" dirty="0">
                <a:solidFill>
                  <a:srgbClr val="FF0000"/>
                </a:solidFill>
                <a:latin typeface="Microsoft YaHei UI"/>
                <a:cs typeface="Microsoft YaHei UI"/>
              </a:rPr>
              <a:t>发 </a:t>
            </a: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冲</a:t>
            </a:r>
            <a:r>
              <a:rPr sz="3200" b="1" spc="5" dirty="0">
                <a:solidFill>
                  <a:srgbClr val="FF0000"/>
                </a:solidFill>
                <a:latin typeface="Microsoft YaHei UI"/>
                <a:cs typeface="Microsoft YaHei UI"/>
              </a:rPr>
              <a:t>突</a:t>
            </a:r>
            <a:endParaRPr sz="3200" dirty="0">
              <a:latin typeface="Microsoft YaHei UI"/>
              <a:cs typeface="Microsoft YaHei U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62600" y="1644833"/>
            <a:ext cx="34290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99210" algn="l"/>
              </a:tabLst>
            </a:pPr>
            <a:r>
              <a:rPr sz="3600" b="1" spc="15" baseline="2314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斜着眼看</a:t>
            </a:r>
            <a:r>
              <a:rPr lang="zh-CN" altLang="en-US" sz="3600" b="1" spc="15" baseline="2314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，不在意的样子</a:t>
            </a:r>
            <a:endParaRPr sz="3600" b="1" spc="15" baseline="2314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18350" y="2472873"/>
            <a:ext cx="90408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8485" algn="l"/>
              </a:tabLst>
            </a:pPr>
            <a:r>
              <a:rPr sz="3600" b="1" spc="15" baseline="2314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点</a:t>
            </a:r>
            <a:r>
              <a:rPr sz="3600" b="1" baseline="2314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头</a:t>
            </a:r>
            <a:endParaRPr sz="3600" baseline="2314" dirty="0">
              <a:latin typeface="Microsoft YaHei UI"/>
              <a:cs typeface="Microsoft YaHei U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42322" y="2430754"/>
            <a:ext cx="330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00FF"/>
                </a:solidFill>
                <a:latin typeface="Microsoft YaHei UI"/>
                <a:cs typeface="Microsoft YaHei UI"/>
              </a:rPr>
              <a:t>箭</a:t>
            </a:r>
            <a:endParaRPr sz="2400" dirty="0">
              <a:latin typeface="Microsoft YaHei UI"/>
              <a:cs typeface="Microsoft YaHei U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90862" y="1633346"/>
            <a:ext cx="1016762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95730" algn="l"/>
              </a:tabLst>
            </a:pPr>
            <a:r>
              <a:rPr sz="3600" b="1" spc="15" baseline="2314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曾</a:t>
            </a:r>
            <a:r>
              <a:rPr sz="3600" b="1" baseline="2314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经</a:t>
            </a:r>
            <a:r>
              <a:rPr sz="3600" b="1" baseline="2314" dirty="0">
                <a:solidFill>
                  <a:srgbClr val="0000FF"/>
                </a:solidFill>
                <a:latin typeface="Microsoft YaHei UI"/>
                <a:cs typeface="Microsoft YaHei UI"/>
              </a:rPr>
              <a:t>	</a:t>
            </a:r>
            <a:endParaRPr sz="2400" dirty="0">
              <a:latin typeface="Microsoft YaHei UI"/>
              <a:cs typeface="Microsoft YaHei U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66814" y="3053373"/>
            <a:ext cx="6953501" cy="1489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18820" algn="just">
              <a:lnSpc>
                <a:spcPct val="100000"/>
              </a:lnSpc>
              <a:spcBef>
                <a:spcPts val="95"/>
              </a:spcBef>
            </a:pPr>
            <a:r>
              <a:rPr sz="2400" b="1" spc="15" dirty="0">
                <a:latin typeface="Microsoft YaHei UI"/>
                <a:cs typeface="Microsoft YaHei UI"/>
              </a:rPr>
              <a:t>译文：曾经有一次，陈尧咨在自家园子射箭</a:t>
            </a:r>
            <a:r>
              <a:rPr sz="2400" b="1" spc="-5" dirty="0">
                <a:latin typeface="Microsoft YaHei UI"/>
                <a:cs typeface="Microsoft YaHei UI"/>
              </a:rPr>
              <a:t>， </a:t>
            </a:r>
            <a:r>
              <a:rPr sz="2400" b="1" spc="15" dirty="0" err="1">
                <a:solidFill>
                  <a:srgbClr val="FF0000"/>
                </a:solidFill>
                <a:latin typeface="Microsoft YaHei UI"/>
                <a:cs typeface="Microsoft YaHei UI"/>
              </a:rPr>
              <a:t>有个卖油老翁放下担子站着，斜着眼看他射箭</a:t>
            </a:r>
            <a:r>
              <a:rPr sz="2400" b="1" spc="15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，</a:t>
            </a:r>
            <a:r>
              <a:rPr sz="2400" b="1" spc="-5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很</a:t>
            </a:r>
            <a:r>
              <a:rPr sz="2400" b="1" spc="15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久不离开</a:t>
            </a:r>
            <a:r>
              <a:rPr sz="2400" b="1" spc="15" dirty="0" err="1">
                <a:solidFill>
                  <a:srgbClr val="FF0000"/>
                </a:solidFill>
                <a:latin typeface="Microsoft YaHei UI"/>
                <a:cs typeface="Microsoft YaHei UI"/>
              </a:rPr>
              <a:t>。</a:t>
            </a:r>
            <a:r>
              <a:rPr sz="2400" b="1" spc="15" dirty="0" err="1">
                <a:latin typeface="Microsoft YaHei UI"/>
                <a:cs typeface="Microsoft YaHei UI"/>
              </a:rPr>
              <a:t>老翁见他射出十支箭能射中八九支</a:t>
            </a:r>
            <a:r>
              <a:rPr sz="2400" b="1" spc="15" dirty="0" err="1" smtClean="0">
                <a:latin typeface="Microsoft YaHei UI"/>
                <a:cs typeface="Microsoft YaHei UI"/>
              </a:rPr>
              <a:t>，</a:t>
            </a:r>
            <a:r>
              <a:rPr sz="2400" b="1" spc="-5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只</a:t>
            </a:r>
            <a:r>
              <a:rPr sz="2400" b="1" spc="-5" dirty="0" smtClean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4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是对他微微点头</a:t>
            </a:r>
            <a:r>
              <a:rPr sz="24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。</a:t>
            </a:r>
            <a:endParaRPr sz="2400" dirty="0">
              <a:latin typeface="Microsoft YaHei UI"/>
              <a:cs typeface="Microsoft YaHei UI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65416" y="1582459"/>
            <a:ext cx="818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95730" algn="l"/>
              </a:tabLst>
            </a:pPr>
            <a:r>
              <a:rPr lang="zh-CN" altLang="en-US" sz="3600" b="1" spc="15" baseline="2314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园子</a:t>
            </a:r>
          </a:p>
        </p:txBody>
      </p:sp>
      <p:sp>
        <p:nvSpPr>
          <p:cNvPr id="16" name="矩形 15"/>
          <p:cNvSpPr/>
          <p:nvPr/>
        </p:nvSpPr>
        <p:spPr>
          <a:xfrm>
            <a:off x="4572000" y="1587302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baseline="2314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放下</a:t>
            </a:r>
          </a:p>
        </p:txBody>
      </p:sp>
      <p:sp>
        <p:nvSpPr>
          <p:cNvPr id="17" name="矩形 16"/>
          <p:cNvSpPr/>
          <p:nvPr/>
        </p:nvSpPr>
        <p:spPr>
          <a:xfrm>
            <a:off x="5504354" y="2403854"/>
            <a:ext cx="495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spc="15" baseline="2314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只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171994" y="333184"/>
            <a:ext cx="1972310" cy="2425700"/>
            <a:chOff x="7171994" y="333184"/>
            <a:chExt cx="1972310" cy="2425700"/>
          </a:xfrm>
        </p:grpSpPr>
        <p:sp>
          <p:nvSpPr>
            <p:cNvPr id="3" name="object 3"/>
            <p:cNvSpPr/>
            <p:nvPr/>
          </p:nvSpPr>
          <p:spPr>
            <a:xfrm>
              <a:off x="7184135" y="345948"/>
              <a:ext cx="1960245" cy="2411095"/>
            </a:xfrm>
            <a:custGeom>
              <a:avLst/>
              <a:gdLst/>
              <a:ahLst/>
              <a:cxnLst/>
              <a:rect l="l" t="t" r="r" b="b"/>
              <a:pathLst>
                <a:path w="1960245" h="2411095">
                  <a:moveTo>
                    <a:pt x="769620" y="2410968"/>
                  </a:moveTo>
                  <a:lnTo>
                    <a:pt x="701040" y="1743456"/>
                  </a:lnTo>
                  <a:lnTo>
                    <a:pt x="432816" y="1965959"/>
                  </a:lnTo>
                  <a:lnTo>
                    <a:pt x="515112" y="1556003"/>
                  </a:lnTo>
                  <a:lnTo>
                    <a:pt x="12192" y="1627632"/>
                  </a:lnTo>
                  <a:lnTo>
                    <a:pt x="338328" y="1313688"/>
                  </a:lnTo>
                  <a:lnTo>
                    <a:pt x="0" y="961643"/>
                  </a:lnTo>
                  <a:lnTo>
                    <a:pt x="420624" y="850391"/>
                  </a:lnTo>
                  <a:lnTo>
                    <a:pt x="33528" y="256031"/>
                  </a:lnTo>
                  <a:lnTo>
                    <a:pt x="664464" y="705611"/>
                  </a:lnTo>
                  <a:lnTo>
                    <a:pt x="757428" y="256031"/>
                  </a:lnTo>
                  <a:lnTo>
                    <a:pt x="979932" y="647699"/>
                  </a:lnTo>
                  <a:lnTo>
                    <a:pt x="1318260" y="0"/>
                  </a:lnTo>
                  <a:lnTo>
                    <a:pt x="1284732" y="594360"/>
                  </a:lnTo>
                  <a:lnTo>
                    <a:pt x="1667256" y="496823"/>
                  </a:lnTo>
                  <a:lnTo>
                    <a:pt x="1514856" y="816863"/>
                  </a:lnTo>
                  <a:lnTo>
                    <a:pt x="1914144" y="908304"/>
                  </a:lnTo>
                  <a:lnTo>
                    <a:pt x="1597152" y="1168908"/>
                  </a:lnTo>
                  <a:lnTo>
                    <a:pt x="1959864" y="1482852"/>
                  </a:lnTo>
                  <a:lnTo>
                    <a:pt x="1527048" y="1444752"/>
                  </a:lnTo>
                  <a:lnTo>
                    <a:pt x="1645920" y="2019300"/>
                  </a:lnTo>
                  <a:lnTo>
                    <a:pt x="1272540" y="1613915"/>
                  </a:lnTo>
                  <a:lnTo>
                    <a:pt x="1202436" y="2202179"/>
                  </a:lnTo>
                  <a:lnTo>
                    <a:pt x="955548" y="1667256"/>
                  </a:lnTo>
                  <a:lnTo>
                    <a:pt x="769620" y="2410968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171994" y="333184"/>
              <a:ext cx="1972310" cy="2425700"/>
            </a:xfrm>
            <a:custGeom>
              <a:avLst/>
              <a:gdLst/>
              <a:ahLst/>
              <a:cxnLst/>
              <a:rect l="l" t="t" r="r" b="b"/>
              <a:pathLst>
                <a:path w="1972309" h="2425700">
                  <a:moveTo>
                    <a:pt x="1317073" y="3055"/>
                  </a:moveTo>
                  <a:lnTo>
                    <a:pt x="1317243" y="0"/>
                  </a:lnTo>
                  <a:lnTo>
                    <a:pt x="1318358" y="590"/>
                  </a:lnTo>
                  <a:lnTo>
                    <a:pt x="1317073" y="3055"/>
                  </a:lnTo>
                  <a:close/>
                </a:path>
                <a:path w="1972309" h="2425700">
                  <a:moveTo>
                    <a:pt x="1309319" y="596899"/>
                  </a:moveTo>
                  <a:lnTo>
                    <a:pt x="1283957" y="596899"/>
                  </a:lnTo>
                  <a:lnTo>
                    <a:pt x="1313581" y="65673"/>
                  </a:lnTo>
                  <a:lnTo>
                    <a:pt x="1341196" y="12699"/>
                  </a:lnTo>
                  <a:lnTo>
                    <a:pt x="1318358" y="590"/>
                  </a:lnTo>
                  <a:lnTo>
                    <a:pt x="1318666" y="0"/>
                  </a:lnTo>
                  <a:lnTo>
                    <a:pt x="1342478" y="0"/>
                  </a:lnTo>
                  <a:lnTo>
                    <a:pt x="1342605" y="12699"/>
                  </a:lnTo>
                  <a:lnTo>
                    <a:pt x="1310264" y="580316"/>
                  </a:lnTo>
                  <a:lnTo>
                    <a:pt x="1293520" y="584199"/>
                  </a:lnTo>
                  <a:lnTo>
                    <a:pt x="1309319" y="596899"/>
                  </a:lnTo>
                  <a:close/>
                </a:path>
                <a:path w="1972309" h="2425700">
                  <a:moveTo>
                    <a:pt x="1313581" y="65673"/>
                  </a:moveTo>
                  <a:lnTo>
                    <a:pt x="1317073" y="3055"/>
                  </a:lnTo>
                  <a:lnTo>
                    <a:pt x="1318358" y="590"/>
                  </a:lnTo>
                  <a:lnTo>
                    <a:pt x="1341196" y="12699"/>
                  </a:lnTo>
                  <a:lnTo>
                    <a:pt x="1313581" y="65673"/>
                  </a:lnTo>
                  <a:close/>
                </a:path>
                <a:path w="1972309" h="2425700">
                  <a:moveTo>
                    <a:pt x="1010174" y="647699"/>
                  </a:moveTo>
                  <a:lnTo>
                    <a:pt x="1003338" y="647699"/>
                  </a:lnTo>
                  <a:lnTo>
                    <a:pt x="991747" y="627152"/>
                  </a:lnTo>
                  <a:lnTo>
                    <a:pt x="1317073" y="3055"/>
                  </a:lnTo>
                  <a:lnTo>
                    <a:pt x="1313581" y="65673"/>
                  </a:lnTo>
                  <a:lnTo>
                    <a:pt x="1010174" y="647699"/>
                  </a:lnTo>
                  <a:close/>
                </a:path>
                <a:path w="1972309" h="2425700">
                  <a:moveTo>
                    <a:pt x="408801" y="843715"/>
                  </a:moveTo>
                  <a:lnTo>
                    <a:pt x="35496" y="266699"/>
                  </a:lnTo>
                  <a:lnTo>
                    <a:pt x="33464" y="266699"/>
                  </a:lnTo>
                  <a:lnTo>
                    <a:pt x="33921" y="253999"/>
                  </a:lnTo>
                  <a:lnTo>
                    <a:pt x="53517" y="253999"/>
                  </a:lnTo>
                  <a:lnTo>
                    <a:pt x="55154" y="255155"/>
                  </a:lnTo>
                  <a:lnTo>
                    <a:pt x="38760" y="266699"/>
                  </a:lnTo>
                  <a:lnTo>
                    <a:pt x="88261" y="302638"/>
                  </a:lnTo>
                  <a:lnTo>
                    <a:pt x="434746" y="838199"/>
                  </a:lnTo>
                  <a:lnTo>
                    <a:pt x="429056" y="838199"/>
                  </a:lnTo>
                  <a:lnTo>
                    <a:pt x="408801" y="843715"/>
                  </a:lnTo>
                  <a:close/>
                </a:path>
                <a:path w="1972309" h="2425700">
                  <a:moveTo>
                    <a:pt x="59548" y="258256"/>
                  </a:moveTo>
                  <a:lnTo>
                    <a:pt x="55154" y="255155"/>
                  </a:lnTo>
                  <a:lnTo>
                    <a:pt x="56794" y="253999"/>
                  </a:lnTo>
                  <a:lnTo>
                    <a:pt x="59548" y="258256"/>
                  </a:lnTo>
                  <a:close/>
                </a:path>
                <a:path w="1972309" h="2425700">
                  <a:moveTo>
                    <a:pt x="688314" y="711199"/>
                  </a:moveTo>
                  <a:lnTo>
                    <a:pt x="663448" y="711199"/>
                  </a:lnTo>
                  <a:lnTo>
                    <a:pt x="683259" y="698499"/>
                  </a:lnTo>
                  <a:lnTo>
                    <a:pt x="668254" y="687908"/>
                  </a:lnTo>
                  <a:lnTo>
                    <a:pt x="757796" y="253999"/>
                  </a:lnTo>
                  <a:lnTo>
                    <a:pt x="781265" y="253999"/>
                  </a:lnTo>
                  <a:lnTo>
                    <a:pt x="788429" y="266699"/>
                  </a:lnTo>
                  <a:lnTo>
                    <a:pt x="759180" y="266699"/>
                  </a:lnTo>
                  <a:lnTo>
                    <a:pt x="776233" y="296932"/>
                  </a:lnTo>
                  <a:lnTo>
                    <a:pt x="688314" y="711199"/>
                  </a:lnTo>
                  <a:close/>
                </a:path>
                <a:path w="1972309" h="2425700">
                  <a:moveTo>
                    <a:pt x="88261" y="302638"/>
                  </a:moveTo>
                  <a:lnTo>
                    <a:pt x="38760" y="266699"/>
                  </a:lnTo>
                  <a:lnTo>
                    <a:pt x="55154" y="255155"/>
                  </a:lnTo>
                  <a:lnTo>
                    <a:pt x="59548" y="258256"/>
                  </a:lnTo>
                  <a:lnTo>
                    <a:pt x="88261" y="302638"/>
                  </a:lnTo>
                  <a:close/>
                </a:path>
                <a:path w="1972309" h="2425700">
                  <a:moveTo>
                    <a:pt x="686003" y="723899"/>
                  </a:moveTo>
                  <a:lnTo>
                    <a:pt x="668502" y="723899"/>
                  </a:lnTo>
                  <a:lnTo>
                    <a:pt x="88261" y="302638"/>
                  </a:lnTo>
                  <a:lnTo>
                    <a:pt x="59548" y="258256"/>
                  </a:lnTo>
                  <a:lnTo>
                    <a:pt x="668254" y="687908"/>
                  </a:lnTo>
                  <a:lnTo>
                    <a:pt x="663448" y="711199"/>
                  </a:lnTo>
                  <a:lnTo>
                    <a:pt x="687438" y="711199"/>
                  </a:lnTo>
                  <a:lnTo>
                    <a:pt x="686003" y="723899"/>
                  </a:lnTo>
                  <a:close/>
                </a:path>
                <a:path w="1972309" h="2425700">
                  <a:moveTo>
                    <a:pt x="776233" y="296932"/>
                  </a:moveTo>
                  <a:lnTo>
                    <a:pt x="759180" y="266699"/>
                  </a:lnTo>
                  <a:lnTo>
                    <a:pt x="782650" y="266699"/>
                  </a:lnTo>
                  <a:lnTo>
                    <a:pt x="776233" y="296932"/>
                  </a:lnTo>
                  <a:close/>
                </a:path>
                <a:path w="1972309" h="2425700">
                  <a:moveTo>
                    <a:pt x="1003553" y="660399"/>
                  </a:moveTo>
                  <a:lnTo>
                    <a:pt x="981252" y="660399"/>
                  </a:lnTo>
                  <a:lnTo>
                    <a:pt x="776233" y="296932"/>
                  </a:lnTo>
                  <a:lnTo>
                    <a:pt x="782650" y="266699"/>
                  </a:lnTo>
                  <a:lnTo>
                    <a:pt x="788429" y="266699"/>
                  </a:lnTo>
                  <a:lnTo>
                    <a:pt x="991747" y="627152"/>
                  </a:lnTo>
                  <a:lnTo>
                    <a:pt x="981036" y="647699"/>
                  </a:lnTo>
                  <a:lnTo>
                    <a:pt x="1010174" y="647699"/>
                  </a:lnTo>
                  <a:lnTo>
                    <a:pt x="1003553" y="660399"/>
                  </a:lnTo>
                  <a:close/>
                </a:path>
                <a:path w="1972309" h="2425700">
                  <a:moveTo>
                    <a:pt x="1667405" y="497477"/>
                  </a:moveTo>
                  <a:lnTo>
                    <a:pt x="1668449" y="495299"/>
                  </a:lnTo>
                  <a:lnTo>
                    <a:pt x="1669429" y="497008"/>
                  </a:lnTo>
                  <a:lnTo>
                    <a:pt x="1667405" y="497477"/>
                  </a:lnTo>
                  <a:close/>
                </a:path>
                <a:path w="1972309" h="2425700">
                  <a:moveTo>
                    <a:pt x="1539151" y="825499"/>
                  </a:moveTo>
                  <a:lnTo>
                    <a:pt x="1515363" y="825499"/>
                  </a:lnTo>
                  <a:lnTo>
                    <a:pt x="1516227" y="812799"/>
                  </a:lnTo>
                  <a:lnTo>
                    <a:pt x="1652925" y="527679"/>
                  </a:lnTo>
                  <a:lnTo>
                    <a:pt x="1683016" y="520699"/>
                  </a:lnTo>
                  <a:lnTo>
                    <a:pt x="1669429" y="497008"/>
                  </a:lnTo>
                  <a:lnTo>
                    <a:pt x="1676793" y="495299"/>
                  </a:lnTo>
                  <a:lnTo>
                    <a:pt x="1692414" y="495299"/>
                  </a:lnTo>
                  <a:lnTo>
                    <a:pt x="1692592" y="507999"/>
                  </a:lnTo>
                  <a:lnTo>
                    <a:pt x="1691373" y="507999"/>
                  </a:lnTo>
                  <a:lnTo>
                    <a:pt x="1545239" y="812799"/>
                  </a:lnTo>
                  <a:lnTo>
                    <a:pt x="1530540" y="812799"/>
                  </a:lnTo>
                  <a:lnTo>
                    <a:pt x="1539151" y="825499"/>
                  </a:lnTo>
                  <a:close/>
                </a:path>
                <a:path w="1972309" h="2425700">
                  <a:moveTo>
                    <a:pt x="1652925" y="527679"/>
                  </a:moveTo>
                  <a:lnTo>
                    <a:pt x="1667405" y="497477"/>
                  </a:lnTo>
                  <a:lnTo>
                    <a:pt x="1669429" y="497008"/>
                  </a:lnTo>
                  <a:lnTo>
                    <a:pt x="1683016" y="520699"/>
                  </a:lnTo>
                  <a:lnTo>
                    <a:pt x="1652925" y="527679"/>
                  </a:lnTo>
                  <a:close/>
                </a:path>
                <a:path w="1972309" h="2425700">
                  <a:moveTo>
                    <a:pt x="1299756" y="609599"/>
                  </a:moveTo>
                  <a:lnTo>
                    <a:pt x="1284757" y="609599"/>
                  </a:lnTo>
                  <a:lnTo>
                    <a:pt x="1284084" y="596899"/>
                  </a:lnTo>
                  <a:lnTo>
                    <a:pt x="1309319" y="596899"/>
                  </a:lnTo>
                  <a:lnTo>
                    <a:pt x="1310264" y="580316"/>
                  </a:lnTo>
                  <a:lnTo>
                    <a:pt x="1667405" y="497477"/>
                  </a:lnTo>
                  <a:lnTo>
                    <a:pt x="1652925" y="527679"/>
                  </a:lnTo>
                  <a:lnTo>
                    <a:pt x="1299756" y="609599"/>
                  </a:lnTo>
                  <a:close/>
                </a:path>
                <a:path w="1972309" h="2425700">
                  <a:moveTo>
                    <a:pt x="1309319" y="596899"/>
                  </a:moveTo>
                  <a:lnTo>
                    <a:pt x="1293520" y="584199"/>
                  </a:lnTo>
                  <a:lnTo>
                    <a:pt x="1310264" y="580316"/>
                  </a:lnTo>
                  <a:lnTo>
                    <a:pt x="1309319" y="596899"/>
                  </a:lnTo>
                  <a:close/>
                </a:path>
                <a:path w="1972309" h="2425700">
                  <a:moveTo>
                    <a:pt x="1003338" y="647699"/>
                  </a:moveTo>
                  <a:lnTo>
                    <a:pt x="981036" y="647699"/>
                  </a:lnTo>
                  <a:lnTo>
                    <a:pt x="991747" y="627152"/>
                  </a:lnTo>
                  <a:lnTo>
                    <a:pt x="1003338" y="647699"/>
                  </a:lnTo>
                  <a:close/>
                </a:path>
                <a:path w="1972309" h="2425700">
                  <a:moveTo>
                    <a:pt x="663448" y="711199"/>
                  </a:moveTo>
                  <a:lnTo>
                    <a:pt x="668254" y="687908"/>
                  </a:lnTo>
                  <a:lnTo>
                    <a:pt x="683259" y="698499"/>
                  </a:lnTo>
                  <a:lnTo>
                    <a:pt x="663448" y="711199"/>
                  </a:lnTo>
                  <a:close/>
                </a:path>
                <a:path w="1972309" h="2425700">
                  <a:moveTo>
                    <a:pt x="1539151" y="825499"/>
                  </a:moveTo>
                  <a:lnTo>
                    <a:pt x="1530540" y="812799"/>
                  </a:lnTo>
                  <a:lnTo>
                    <a:pt x="1543820" y="815761"/>
                  </a:lnTo>
                  <a:lnTo>
                    <a:pt x="1539151" y="825499"/>
                  </a:lnTo>
                  <a:close/>
                </a:path>
                <a:path w="1972309" h="2425700">
                  <a:moveTo>
                    <a:pt x="1543820" y="815761"/>
                  </a:moveTo>
                  <a:lnTo>
                    <a:pt x="1530540" y="812799"/>
                  </a:lnTo>
                  <a:lnTo>
                    <a:pt x="1545239" y="812799"/>
                  </a:lnTo>
                  <a:lnTo>
                    <a:pt x="1543820" y="815761"/>
                  </a:lnTo>
                  <a:close/>
                </a:path>
                <a:path w="1972309" h="2425700">
                  <a:moveTo>
                    <a:pt x="1895551" y="920861"/>
                  </a:moveTo>
                  <a:lnTo>
                    <a:pt x="1524838" y="838199"/>
                  </a:lnTo>
                  <a:lnTo>
                    <a:pt x="1520266" y="838199"/>
                  </a:lnTo>
                  <a:lnTo>
                    <a:pt x="1518373" y="825499"/>
                  </a:lnTo>
                  <a:lnTo>
                    <a:pt x="1539151" y="825499"/>
                  </a:lnTo>
                  <a:lnTo>
                    <a:pt x="1543820" y="815761"/>
                  </a:lnTo>
                  <a:lnTo>
                    <a:pt x="1929218" y="901699"/>
                  </a:lnTo>
                  <a:lnTo>
                    <a:pt x="1918296" y="901699"/>
                  </a:lnTo>
                  <a:lnTo>
                    <a:pt x="1895551" y="920861"/>
                  </a:lnTo>
                  <a:close/>
                </a:path>
                <a:path w="1972309" h="2425700">
                  <a:moveTo>
                    <a:pt x="421665" y="863599"/>
                  </a:moveTo>
                  <a:lnTo>
                    <a:pt x="408801" y="843715"/>
                  </a:lnTo>
                  <a:lnTo>
                    <a:pt x="429056" y="838199"/>
                  </a:lnTo>
                  <a:lnTo>
                    <a:pt x="421665" y="863599"/>
                  </a:lnTo>
                  <a:close/>
                </a:path>
                <a:path w="1972309" h="2425700">
                  <a:moveTo>
                    <a:pt x="444576" y="863599"/>
                  </a:moveTo>
                  <a:lnTo>
                    <a:pt x="421665" y="863599"/>
                  </a:lnTo>
                  <a:lnTo>
                    <a:pt x="429056" y="838199"/>
                  </a:lnTo>
                  <a:lnTo>
                    <a:pt x="434746" y="838199"/>
                  </a:lnTo>
                  <a:lnTo>
                    <a:pt x="442963" y="850899"/>
                  </a:lnTo>
                  <a:lnTo>
                    <a:pt x="444995" y="850899"/>
                  </a:lnTo>
                  <a:lnTo>
                    <a:pt x="444576" y="863599"/>
                  </a:lnTo>
                  <a:close/>
                </a:path>
                <a:path w="1972309" h="2425700">
                  <a:moveTo>
                    <a:pt x="30364" y="973943"/>
                  </a:moveTo>
                  <a:lnTo>
                    <a:pt x="21755" y="965199"/>
                  </a:lnTo>
                  <a:lnTo>
                    <a:pt x="2768" y="965199"/>
                  </a:lnTo>
                  <a:lnTo>
                    <a:pt x="4648" y="952499"/>
                  </a:lnTo>
                  <a:lnTo>
                    <a:pt x="9321" y="952499"/>
                  </a:lnTo>
                  <a:lnTo>
                    <a:pt x="408801" y="843715"/>
                  </a:lnTo>
                  <a:lnTo>
                    <a:pt x="421665" y="863599"/>
                  </a:lnTo>
                  <a:lnTo>
                    <a:pt x="435571" y="863599"/>
                  </a:lnTo>
                  <a:lnTo>
                    <a:pt x="30364" y="973943"/>
                  </a:lnTo>
                  <a:close/>
                </a:path>
                <a:path w="1972309" h="2425700">
                  <a:moveTo>
                    <a:pt x="1923529" y="927099"/>
                  </a:moveTo>
                  <a:lnTo>
                    <a:pt x="1895551" y="920861"/>
                  </a:lnTo>
                  <a:lnTo>
                    <a:pt x="1918296" y="901699"/>
                  </a:lnTo>
                  <a:lnTo>
                    <a:pt x="1923529" y="927099"/>
                  </a:lnTo>
                  <a:close/>
                </a:path>
                <a:path w="1972309" h="2425700">
                  <a:moveTo>
                    <a:pt x="1936419" y="927099"/>
                  </a:moveTo>
                  <a:lnTo>
                    <a:pt x="1923529" y="927099"/>
                  </a:lnTo>
                  <a:lnTo>
                    <a:pt x="1918296" y="901699"/>
                  </a:lnTo>
                  <a:lnTo>
                    <a:pt x="1936280" y="901699"/>
                  </a:lnTo>
                  <a:lnTo>
                    <a:pt x="1937791" y="914399"/>
                  </a:lnTo>
                  <a:lnTo>
                    <a:pt x="1936419" y="927099"/>
                  </a:lnTo>
                  <a:close/>
                </a:path>
                <a:path w="1972309" h="2425700">
                  <a:moveTo>
                    <a:pt x="1625624" y="1174874"/>
                  </a:moveTo>
                  <a:lnTo>
                    <a:pt x="1618106" y="1168399"/>
                  </a:lnTo>
                  <a:lnTo>
                    <a:pt x="1601711" y="1168399"/>
                  </a:lnTo>
                  <a:lnTo>
                    <a:pt x="1895551" y="920861"/>
                  </a:lnTo>
                  <a:lnTo>
                    <a:pt x="1923529" y="927099"/>
                  </a:lnTo>
                  <a:lnTo>
                    <a:pt x="1934451" y="927099"/>
                  </a:lnTo>
                  <a:lnTo>
                    <a:pt x="1625624" y="1174874"/>
                  </a:lnTo>
                  <a:close/>
                </a:path>
                <a:path w="1972309" h="2425700">
                  <a:moveTo>
                    <a:pt x="15836" y="977899"/>
                  </a:moveTo>
                  <a:lnTo>
                    <a:pt x="634" y="977899"/>
                  </a:lnTo>
                  <a:lnTo>
                    <a:pt x="0" y="965199"/>
                  </a:lnTo>
                  <a:lnTo>
                    <a:pt x="21755" y="965199"/>
                  </a:lnTo>
                  <a:lnTo>
                    <a:pt x="15836" y="977899"/>
                  </a:lnTo>
                  <a:close/>
                </a:path>
                <a:path w="1972309" h="2425700">
                  <a:moveTo>
                    <a:pt x="15836" y="977899"/>
                  </a:moveTo>
                  <a:lnTo>
                    <a:pt x="21755" y="965199"/>
                  </a:lnTo>
                  <a:lnTo>
                    <a:pt x="30364" y="973943"/>
                  </a:lnTo>
                  <a:lnTo>
                    <a:pt x="15836" y="977899"/>
                  </a:lnTo>
                  <a:close/>
                </a:path>
                <a:path w="1972309" h="2425700">
                  <a:moveTo>
                    <a:pt x="328697" y="1320495"/>
                  </a:moveTo>
                  <a:lnTo>
                    <a:pt x="3403" y="977899"/>
                  </a:lnTo>
                  <a:lnTo>
                    <a:pt x="15836" y="977899"/>
                  </a:lnTo>
                  <a:lnTo>
                    <a:pt x="30364" y="973943"/>
                  </a:lnTo>
                  <a:lnTo>
                    <a:pt x="359384" y="1308100"/>
                  </a:lnTo>
                  <a:lnTo>
                    <a:pt x="341401" y="1308100"/>
                  </a:lnTo>
                  <a:lnTo>
                    <a:pt x="328697" y="1320495"/>
                  </a:lnTo>
                  <a:close/>
                </a:path>
                <a:path w="1972309" h="2425700">
                  <a:moveTo>
                    <a:pt x="1617865" y="1181099"/>
                  </a:moveTo>
                  <a:lnTo>
                    <a:pt x="1597088" y="1181099"/>
                  </a:lnTo>
                  <a:lnTo>
                    <a:pt x="1597418" y="1168399"/>
                  </a:lnTo>
                  <a:lnTo>
                    <a:pt x="1618106" y="1168399"/>
                  </a:lnTo>
                  <a:lnTo>
                    <a:pt x="1617865" y="1181099"/>
                  </a:lnTo>
                  <a:close/>
                </a:path>
                <a:path w="1972309" h="2425700">
                  <a:moveTo>
                    <a:pt x="1617865" y="1181099"/>
                  </a:moveTo>
                  <a:lnTo>
                    <a:pt x="1618106" y="1168399"/>
                  </a:lnTo>
                  <a:lnTo>
                    <a:pt x="1625624" y="1174874"/>
                  </a:lnTo>
                  <a:lnTo>
                    <a:pt x="1617865" y="1181099"/>
                  </a:lnTo>
                  <a:close/>
                </a:path>
                <a:path w="1972309" h="2425700">
                  <a:moveTo>
                    <a:pt x="1972005" y="1473200"/>
                  </a:moveTo>
                  <a:lnTo>
                    <a:pt x="1930524" y="1469532"/>
                  </a:lnTo>
                  <a:lnTo>
                    <a:pt x="1601457" y="1181099"/>
                  </a:lnTo>
                  <a:lnTo>
                    <a:pt x="1617865" y="1181099"/>
                  </a:lnTo>
                  <a:lnTo>
                    <a:pt x="1625624" y="1174874"/>
                  </a:lnTo>
                  <a:lnTo>
                    <a:pt x="1972005" y="1473200"/>
                  </a:lnTo>
                  <a:close/>
                </a:path>
                <a:path w="1972309" h="2425700">
                  <a:moveTo>
                    <a:pt x="341045" y="1333500"/>
                  </a:moveTo>
                  <a:lnTo>
                    <a:pt x="328697" y="1320495"/>
                  </a:lnTo>
                  <a:lnTo>
                    <a:pt x="341401" y="1308100"/>
                  </a:lnTo>
                  <a:lnTo>
                    <a:pt x="341045" y="1333500"/>
                  </a:lnTo>
                  <a:close/>
                </a:path>
                <a:path w="1972309" h="2425700">
                  <a:moveTo>
                    <a:pt x="360641" y="1333500"/>
                  </a:moveTo>
                  <a:lnTo>
                    <a:pt x="341045" y="1333500"/>
                  </a:lnTo>
                  <a:lnTo>
                    <a:pt x="341401" y="1308100"/>
                  </a:lnTo>
                  <a:lnTo>
                    <a:pt x="360921" y="1308100"/>
                  </a:lnTo>
                  <a:lnTo>
                    <a:pt x="362051" y="1320800"/>
                  </a:lnTo>
                  <a:lnTo>
                    <a:pt x="361848" y="1320800"/>
                  </a:lnTo>
                  <a:lnTo>
                    <a:pt x="360641" y="1333500"/>
                  </a:lnTo>
                  <a:close/>
                </a:path>
                <a:path w="1972309" h="2425700">
                  <a:moveTo>
                    <a:pt x="33642" y="1638300"/>
                  </a:moveTo>
                  <a:lnTo>
                    <a:pt x="12318" y="1638300"/>
                  </a:lnTo>
                  <a:lnTo>
                    <a:pt x="13042" y="1625600"/>
                  </a:lnTo>
                  <a:lnTo>
                    <a:pt x="16001" y="1625600"/>
                  </a:lnTo>
                  <a:lnTo>
                    <a:pt x="328697" y="1320495"/>
                  </a:lnTo>
                  <a:lnTo>
                    <a:pt x="341045" y="1333500"/>
                  </a:lnTo>
                  <a:lnTo>
                    <a:pt x="359028" y="1333500"/>
                  </a:lnTo>
                  <a:lnTo>
                    <a:pt x="51879" y="1621216"/>
                  </a:lnTo>
                  <a:lnTo>
                    <a:pt x="23012" y="1625600"/>
                  </a:lnTo>
                  <a:lnTo>
                    <a:pt x="33642" y="1638300"/>
                  </a:lnTo>
                  <a:close/>
                </a:path>
                <a:path w="1972309" h="2425700">
                  <a:moveTo>
                    <a:pt x="1962882" y="1497895"/>
                  </a:moveTo>
                  <a:lnTo>
                    <a:pt x="1555310" y="1461956"/>
                  </a:lnTo>
                  <a:lnTo>
                    <a:pt x="1552371" y="1447800"/>
                  </a:lnTo>
                  <a:lnTo>
                    <a:pt x="1529638" y="1447800"/>
                  </a:lnTo>
                  <a:lnTo>
                    <a:pt x="1531378" y="1435100"/>
                  </a:lnTo>
                  <a:lnTo>
                    <a:pt x="1541068" y="1435100"/>
                  </a:lnTo>
                  <a:lnTo>
                    <a:pt x="1930524" y="1469532"/>
                  </a:lnTo>
                  <a:lnTo>
                    <a:pt x="1962882" y="1497895"/>
                  </a:lnTo>
                  <a:close/>
                </a:path>
                <a:path w="1972309" h="2425700">
                  <a:moveTo>
                    <a:pt x="1671281" y="2032000"/>
                  </a:moveTo>
                  <a:lnTo>
                    <a:pt x="1649247" y="2032000"/>
                  </a:lnTo>
                  <a:lnTo>
                    <a:pt x="1648164" y="2030824"/>
                  </a:lnTo>
                  <a:lnTo>
                    <a:pt x="1667929" y="2019300"/>
                  </a:lnTo>
                  <a:lnTo>
                    <a:pt x="1636674" y="1985355"/>
                  </a:lnTo>
                  <a:lnTo>
                    <a:pt x="1527492" y="1447800"/>
                  </a:lnTo>
                  <a:lnTo>
                    <a:pt x="1552371" y="1447800"/>
                  </a:lnTo>
                  <a:lnTo>
                    <a:pt x="1538795" y="1460500"/>
                  </a:lnTo>
                  <a:lnTo>
                    <a:pt x="1555310" y="1461956"/>
                  </a:lnTo>
                  <a:lnTo>
                    <a:pt x="1671027" y="2019300"/>
                  </a:lnTo>
                  <a:lnTo>
                    <a:pt x="1671281" y="2032000"/>
                  </a:lnTo>
                  <a:close/>
                </a:path>
                <a:path w="1972309" h="2425700">
                  <a:moveTo>
                    <a:pt x="1555310" y="1461956"/>
                  </a:moveTo>
                  <a:lnTo>
                    <a:pt x="1538795" y="1460500"/>
                  </a:lnTo>
                  <a:lnTo>
                    <a:pt x="1552371" y="1447800"/>
                  </a:lnTo>
                  <a:lnTo>
                    <a:pt x="1555310" y="1461956"/>
                  </a:lnTo>
                  <a:close/>
                </a:path>
                <a:path w="1972309" h="2425700">
                  <a:moveTo>
                    <a:pt x="1964079" y="1498000"/>
                  </a:moveTo>
                  <a:lnTo>
                    <a:pt x="1962882" y="1497895"/>
                  </a:lnTo>
                  <a:lnTo>
                    <a:pt x="1930524" y="1469532"/>
                  </a:lnTo>
                  <a:lnTo>
                    <a:pt x="1972005" y="1473200"/>
                  </a:lnTo>
                  <a:lnTo>
                    <a:pt x="1972005" y="1485900"/>
                  </a:lnTo>
                  <a:lnTo>
                    <a:pt x="1964079" y="1498000"/>
                  </a:lnTo>
                  <a:close/>
                </a:path>
                <a:path w="1972309" h="2425700">
                  <a:moveTo>
                    <a:pt x="1972005" y="1498600"/>
                  </a:moveTo>
                  <a:lnTo>
                    <a:pt x="1970874" y="1498600"/>
                  </a:lnTo>
                  <a:lnTo>
                    <a:pt x="1964079" y="1498000"/>
                  </a:lnTo>
                  <a:lnTo>
                    <a:pt x="1972005" y="1485900"/>
                  </a:lnTo>
                  <a:lnTo>
                    <a:pt x="1972005" y="1498600"/>
                  </a:lnTo>
                  <a:close/>
                </a:path>
                <a:path w="1972309" h="2425700">
                  <a:moveTo>
                    <a:pt x="1963686" y="1498600"/>
                  </a:moveTo>
                  <a:lnTo>
                    <a:pt x="1962882" y="1497895"/>
                  </a:lnTo>
                  <a:lnTo>
                    <a:pt x="1964079" y="1498000"/>
                  </a:lnTo>
                  <a:lnTo>
                    <a:pt x="1963686" y="1498600"/>
                  </a:lnTo>
                  <a:close/>
                </a:path>
                <a:path w="1972309" h="2425700">
                  <a:moveTo>
                    <a:pt x="26644" y="1651000"/>
                  </a:moveTo>
                  <a:lnTo>
                    <a:pt x="18897" y="1651000"/>
                  </a:lnTo>
                  <a:lnTo>
                    <a:pt x="16687" y="1638300"/>
                  </a:lnTo>
                  <a:lnTo>
                    <a:pt x="33642" y="1638300"/>
                  </a:lnTo>
                  <a:lnTo>
                    <a:pt x="51879" y="1621216"/>
                  </a:lnTo>
                  <a:lnTo>
                    <a:pt x="524840" y="1549400"/>
                  </a:lnTo>
                  <a:lnTo>
                    <a:pt x="536752" y="1549400"/>
                  </a:lnTo>
                  <a:lnTo>
                    <a:pt x="538149" y="1562100"/>
                  </a:lnTo>
                  <a:lnTo>
                    <a:pt x="514197" y="1562100"/>
                  </a:lnTo>
                  <a:lnTo>
                    <a:pt x="511099" y="1577438"/>
                  </a:lnTo>
                  <a:lnTo>
                    <a:pt x="26644" y="1651000"/>
                  </a:lnTo>
                  <a:close/>
                </a:path>
                <a:path w="1972309" h="2425700">
                  <a:moveTo>
                    <a:pt x="511099" y="1577438"/>
                  </a:moveTo>
                  <a:lnTo>
                    <a:pt x="514197" y="1562100"/>
                  </a:lnTo>
                  <a:lnTo>
                    <a:pt x="528472" y="1574800"/>
                  </a:lnTo>
                  <a:lnTo>
                    <a:pt x="511099" y="1577438"/>
                  </a:lnTo>
                  <a:close/>
                </a:path>
                <a:path w="1972309" h="2425700">
                  <a:moveTo>
                    <a:pt x="452666" y="1981200"/>
                  </a:moveTo>
                  <a:lnTo>
                    <a:pt x="432142" y="1981200"/>
                  </a:lnTo>
                  <a:lnTo>
                    <a:pt x="431863" y="1968500"/>
                  </a:lnTo>
                  <a:lnTo>
                    <a:pt x="432104" y="1968500"/>
                  </a:lnTo>
                  <a:lnTo>
                    <a:pt x="511099" y="1577438"/>
                  </a:lnTo>
                  <a:lnTo>
                    <a:pt x="528472" y="1574800"/>
                  </a:lnTo>
                  <a:lnTo>
                    <a:pt x="514197" y="1562100"/>
                  </a:lnTo>
                  <a:lnTo>
                    <a:pt x="539102" y="1562100"/>
                  </a:lnTo>
                  <a:lnTo>
                    <a:pt x="464123" y="1944883"/>
                  </a:lnTo>
                  <a:lnTo>
                    <a:pt x="436448" y="1968500"/>
                  </a:lnTo>
                  <a:lnTo>
                    <a:pt x="454550" y="1979681"/>
                  </a:lnTo>
                  <a:lnTo>
                    <a:pt x="452666" y="1981200"/>
                  </a:lnTo>
                  <a:close/>
                </a:path>
                <a:path w="1972309" h="2425700">
                  <a:moveTo>
                    <a:pt x="1226883" y="2209800"/>
                  </a:moveTo>
                  <a:lnTo>
                    <a:pt x="1225803" y="2209800"/>
                  </a:lnTo>
                  <a:lnTo>
                    <a:pt x="1206650" y="2167328"/>
                  </a:lnTo>
                  <a:lnTo>
                    <a:pt x="1271777" y="1612900"/>
                  </a:lnTo>
                  <a:lnTo>
                    <a:pt x="1293736" y="1612900"/>
                  </a:lnTo>
                  <a:lnTo>
                    <a:pt x="1305429" y="1625600"/>
                  </a:lnTo>
                  <a:lnTo>
                    <a:pt x="1275054" y="1625600"/>
                  </a:lnTo>
                  <a:lnTo>
                    <a:pt x="1294469" y="1646685"/>
                  </a:lnTo>
                  <a:lnTo>
                    <a:pt x="1226883" y="2209800"/>
                  </a:lnTo>
                  <a:close/>
                </a:path>
                <a:path w="1972309" h="2425700">
                  <a:moveTo>
                    <a:pt x="33642" y="1638300"/>
                  </a:moveTo>
                  <a:lnTo>
                    <a:pt x="23012" y="1625600"/>
                  </a:lnTo>
                  <a:lnTo>
                    <a:pt x="51879" y="1621216"/>
                  </a:lnTo>
                  <a:lnTo>
                    <a:pt x="33642" y="1638300"/>
                  </a:lnTo>
                  <a:close/>
                </a:path>
                <a:path w="1972309" h="2425700">
                  <a:moveTo>
                    <a:pt x="1294469" y="1646685"/>
                  </a:moveTo>
                  <a:lnTo>
                    <a:pt x="1275054" y="1625600"/>
                  </a:lnTo>
                  <a:lnTo>
                    <a:pt x="1297000" y="1625600"/>
                  </a:lnTo>
                  <a:lnTo>
                    <a:pt x="1294469" y="1646685"/>
                  </a:lnTo>
                  <a:close/>
                </a:path>
                <a:path w="1972309" h="2425700">
                  <a:moveTo>
                    <a:pt x="1645271" y="2027681"/>
                  </a:moveTo>
                  <a:lnTo>
                    <a:pt x="1294469" y="1646685"/>
                  </a:lnTo>
                  <a:lnTo>
                    <a:pt x="1297000" y="1625600"/>
                  </a:lnTo>
                  <a:lnTo>
                    <a:pt x="1305429" y="1625600"/>
                  </a:lnTo>
                  <a:lnTo>
                    <a:pt x="1636674" y="1985355"/>
                  </a:lnTo>
                  <a:lnTo>
                    <a:pt x="1645271" y="2027681"/>
                  </a:lnTo>
                  <a:close/>
                </a:path>
                <a:path w="1972309" h="2425700">
                  <a:moveTo>
                    <a:pt x="797760" y="2413000"/>
                  </a:moveTo>
                  <a:lnTo>
                    <a:pt x="794918" y="2413000"/>
                  </a:lnTo>
                  <a:lnTo>
                    <a:pt x="787542" y="2343267"/>
                  </a:lnTo>
                  <a:lnTo>
                    <a:pt x="955662" y="1676400"/>
                  </a:lnTo>
                  <a:lnTo>
                    <a:pt x="956538" y="1663700"/>
                  </a:lnTo>
                  <a:lnTo>
                    <a:pt x="979525" y="1663700"/>
                  </a:lnTo>
                  <a:lnTo>
                    <a:pt x="985253" y="1676400"/>
                  </a:lnTo>
                  <a:lnTo>
                    <a:pt x="956436" y="1676400"/>
                  </a:lnTo>
                  <a:lnTo>
                    <a:pt x="971965" y="1710031"/>
                  </a:lnTo>
                  <a:lnTo>
                    <a:pt x="797760" y="2413000"/>
                  </a:lnTo>
                  <a:close/>
                </a:path>
                <a:path w="1972309" h="2425700">
                  <a:moveTo>
                    <a:pt x="971965" y="1710031"/>
                  </a:moveTo>
                  <a:lnTo>
                    <a:pt x="956436" y="1676400"/>
                  </a:lnTo>
                  <a:lnTo>
                    <a:pt x="980300" y="1676400"/>
                  </a:lnTo>
                  <a:lnTo>
                    <a:pt x="971965" y="1710031"/>
                  </a:lnTo>
                  <a:close/>
                </a:path>
                <a:path w="1972309" h="2425700">
                  <a:moveTo>
                    <a:pt x="1201877" y="2207958"/>
                  </a:moveTo>
                  <a:lnTo>
                    <a:pt x="971965" y="1710031"/>
                  </a:lnTo>
                  <a:lnTo>
                    <a:pt x="980300" y="1676400"/>
                  </a:lnTo>
                  <a:lnTo>
                    <a:pt x="985253" y="1676400"/>
                  </a:lnTo>
                  <a:lnTo>
                    <a:pt x="1206650" y="2167328"/>
                  </a:lnTo>
                  <a:lnTo>
                    <a:pt x="1201877" y="2207958"/>
                  </a:lnTo>
                  <a:close/>
                </a:path>
                <a:path w="1972309" h="2425700">
                  <a:moveTo>
                    <a:pt x="457823" y="1977043"/>
                  </a:moveTo>
                  <a:lnTo>
                    <a:pt x="464123" y="1944883"/>
                  </a:lnTo>
                  <a:lnTo>
                    <a:pt x="704329" y="1739900"/>
                  </a:lnTo>
                  <a:lnTo>
                    <a:pt x="723353" y="1739900"/>
                  </a:lnTo>
                  <a:lnTo>
                    <a:pt x="724496" y="1752600"/>
                  </a:lnTo>
                  <a:lnTo>
                    <a:pt x="699808" y="1752600"/>
                  </a:lnTo>
                  <a:lnTo>
                    <a:pt x="702674" y="1779704"/>
                  </a:lnTo>
                  <a:lnTo>
                    <a:pt x="457823" y="1977043"/>
                  </a:lnTo>
                  <a:close/>
                </a:path>
                <a:path w="1972309" h="2425700">
                  <a:moveTo>
                    <a:pt x="702674" y="1779704"/>
                  </a:moveTo>
                  <a:lnTo>
                    <a:pt x="699808" y="1752600"/>
                  </a:lnTo>
                  <a:lnTo>
                    <a:pt x="720547" y="1765300"/>
                  </a:lnTo>
                  <a:lnTo>
                    <a:pt x="702674" y="1779704"/>
                  </a:lnTo>
                  <a:close/>
                </a:path>
                <a:path w="1972309" h="2425700">
                  <a:moveTo>
                    <a:pt x="794613" y="2425700"/>
                  </a:moveTo>
                  <a:lnTo>
                    <a:pt x="770229" y="2425700"/>
                  </a:lnTo>
                  <a:lnTo>
                    <a:pt x="769658" y="2413000"/>
                  </a:lnTo>
                  <a:lnTo>
                    <a:pt x="702674" y="1779704"/>
                  </a:lnTo>
                  <a:lnTo>
                    <a:pt x="720547" y="1765300"/>
                  </a:lnTo>
                  <a:lnTo>
                    <a:pt x="699808" y="1752600"/>
                  </a:lnTo>
                  <a:lnTo>
                    <a:pt x="725068" y="1752600"/>
                  </a:lnTo>
                  <a:lnTo>
                    <a:pt x="787542" y="2343267"/>
                  </a:lnTo>
                  <a:lnTo>
                    <a:pt x="769962" y="2413000"/>
                  </a:lnTo>
                  <a:lnTo>
                    <a:pt x="797760" y="2413000"/>
                  </a:lnTo>
                  <a:lnTo>
                    <a:pt x="794613" y="2425700"/>
                  </a:lnTo>
                  <a:close/>
                </a:path>
                <a:path w="1972309" h="2425700">
                  <a:moveTo>
                    <a:pt x="454550" y="1979681"/>
                  </a:moveTo>
                  <a:lnTo>
                    <a:pt x="436448" y="1968500"/>
                  </a:lnTo>
                  <a:lnTo>
                    <a:pt x="464123" y="1944883"/>
                  </a:lnTo>
                  <a:lnTo>
                    <a:pt x="457823" y="1977043"/>
                  </a:lnTo>
                  <a:lnTo>
                    <a:pt x="454550" y="1979681"/>
                  </a:lnTo>
                  <a:close/>
                </a:path>
                <a:path w="1972309" h="2425700">
                  <a:moveTo>
                    <a:pt x="457009" y="1981200"/>
                  </a:moveTo>
                  <a:lnTo>
                    <a:pt x="454550" y="1979681"/>
                  </a:lnTo>
                  <a:lnTo>
                    <a:pt x="457823" y="1977043"/>
                  </a:lnTo>
                  <a:lnTo>
                    <a:pt x="457009" y="1981200"/>
                  </a:lnTo>
                  <a:close/>
                </a:path>
                <a:path w="1972309" h="2425700">
                  <a:moveTo>
                    <a:pt x="1648164" y="2030824"/>
                  </a:moveTo>
                  <a:lnTo>
                    <a:pt x="1645271" y="2027681"/>
                  </a:lnTo>
                  <a:lnTo>
                    <a:pt x="1636674" y="1985355"/>
                  </a:lnTo>
                  <a:lnTo>
                    <a:pt x="1667929" y="2019300"/>
                  </a:lnTo>
                  <a:lnTo>
                    <a:pt x="1648164" y="2030824"/>
                  </a:lnTo>
                  <a:close/>
                </a:path>
                <a:path w="1972309" h="2425700">
                  <a:moveTo>
                    <a:pt x="1646148" y="2032000"/>
                  </a:moveTo>
                  <a:lnTo>
                    <a:pt x="1645271" y="2027681"/>
                  </a:lnTo>
                  <a:lnTo>
                    <a:pt x="1648164" y="2030824"/>
                  </a:lnTo>
                  <a:lnTo>
                    <a:pt x="1646148" y="2032000"/>
                  </a:lnTo>
                  <a:close/>
                </a:path>
                <a:path w="1972309" h="2425700">
                  <a:moveTo>
                    <a:pt x="1659102" y="2044700"/>
                  </a:moveTo>
                  <a:lnTo>
                    <a:pt x="1656359" y="2044700"/>
                  </a:lnTo>
                  <a:lnTo>
                    <a:pt x="1653730" y="2032000"/>
                  </a:lnTo>
                  <a:lnTo>
                    <a:pt x="1661820" y="2032000"/>
                  </a:lnTo>
                  <a:lnTo>
                    <a:pt x="1659102" y="2044700"/>
                  </a:lnTo>
                  <a:close/>
                </a:path>
                <a:path w="1972309" h="2425700">
                  <a:moveTo>
                    <a:pt x="1223416" y="2222500"/>
                  </a:moveTo>
                  <a:lnTo>
                    <a:pt x="1204137" y="2222500"/>
                  </a:lnTo>
                  <a:lnTo>
                    <a:pt x="1202728" y="2209800"/>
                  </a:lnTo>
                  <a:lnTo>
                    <a:pt x="1201877" y="2207958"/>
                  </a:lnTo>
                  <a:lnTo>
                    <a:pt x="1206650" y="2167328"/>
                  </a:lnTo>
                  <a:lnTo>
                    <a:pt x="1225803" y="2209800"/>
                  </a:lnTo>
                  <a:lnTo>
                    <a:pt x="1225092" y="2209800"/>
                  </a:lnTo>
                  <a:lnTo>
                    <a:pt x="1223416" y="2222500"/>
                  </a:lnTo>
                  <a:close/>
                </a:path>
                <a:path w="1972309" h="2425700">
                  <a:moveTo>
                    <a:pt x="1202728" y="2209800"/>
                  </a:moveTo>
                  <a:lnTo>
                    <a:pt x="1201661" y="2209800"/>
                  </a:lnTo>
                  <a:lnTo>
                    <a:pt x="1201877" y="2207958"/>
                  </a:lnTo>
                  <a:lnTo>
                    <a:pt x="1202728" y="2209800"/>
                  </a:lnTo>
                  <a:close/>
                </a:path>
                <a:path w="1972309" h="2425700">
                  <a:moveTo>
                    <a:pt x="794918" y="2413000"/>
                  </a:moveTo>
                  <a:lnTo>
                    <a:pt x="769962" y="2413000"/>
                  </a:lnTo>
                  <a:lnTo>
                    <a:pt x="787542" y="2343267"/>
                  </a:lnTo>
                  <a:lnTo>
                    <a:pt x="794918" y="2413000"/>
                  </a:lnTo>
                  <a:close/>
                </a:path>
              </a:pathLst>
            </a:custGeom>
            <a:solidFill>
              <a:srgbClr val="0E7C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7489" y="1712671"/>
            <a:ext cx="645795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latin typeface="SimSun"/>
                <a:cs typeface="SimSun"/>
              </a:rPr>
              <a:t>乎？”翁曰：“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无他</a:t>
            </a:r>
            <a:r>
              <a:rPr sz="2800" spc="15" dirty="0">
                <a:latin typeface="SimSun"/>
                <a:cs typeface="SimSun"/>
              </a:rPr>
              <a:t>，但手熟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尔</a:t>
            </a:r>
            <a:r>
              <a:rPr sz="2800" spc="15" dirty="0">
                <a:latin typeface="SimSun"/>
                <a:cs typeface="SimSun"/>
              </a:rPr>
              <a:t>。”康</a:t>
            </a:r>
            <a:r>
              <a:rPr sz="2800" spc="-5" dirty="0">
                <a:latin typeface="SimSun"/>
                <a:cs typeface="SimSun"/>
              </a:rPr>
              <a:t>肃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7489" y="2568016"/>
            <a:ext cx="5768261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454275" algn="l"/>
              </a:tabLst>
            </a:pP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忿然</a:t>
            </a:r>
            <a:r>
              <a:rPr sz="2800" spc="15" dirty="0">
                <a:latin typeface="SimSun"/>
                <a:cs typeface="SimSun"/>
              </a:rPr>
              <a:t>曰：“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尔	安</a:t>
            </a:r>
            <a:r>
              <a:rPr sz="2800" spc="8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800" spc="15" dirty="0" err="1" smtClean="0">
                <a:latin typeface="SimSun"/>
                <a:cs typeface="SimSun"/>
              </a:rPr>
              <a:t>敢</a:t>
            </a:r>
            <a:r>
              <a:rPr sz="2800" spc="15" dirty="0" err="1" smtClean="0">
                <a:solidFill>
                  <a:srgbClr val="FF0000"/>
                </a:solidFill>
                <a:latin typeface="SimSun"/>
                <a:cs typeface="SimSun"/>
              </a:rPr>
              <a:t>轻</a:t>
            </a:r>
            <a:r>
              <a:rPr lang="en-US" sz="2800" spc="15" dirty="0" smtClean="0">
                <a:solidFill>
                  <a:srgbClr val="FF0000"/>
                </a:solidFill>
                <a:latin typeface="SimSun"/>
                <a:cs typeface="SimSun"/>
              </a:rPr>
              <a:t>  </a:t>
            </a:r>
            <a:r>
              <a:rPr sz="2800" spc="15" dirty="0" smtClean="0">
                <a:solidFill>
                  <a:srgbClr val="FF0000"/>
                </a:solidFill>
                <a:latin typeface="SimSun"/>
                <a:cs typeface="SimSun"/>
              </a:rPr>
              <a:t>吾</a:t>
            </a:r>
            <a:r>
              <a:rPr lang="en-US" sz="2800" spc="15" dirty="0" smtClean="0">
                <a:solidFill>
                  <a:srgbClr val="FF0000"/>
                </a:solidFill>
                <a:latin typeface="SimSun"/>
                <a:cs typeface="SimSun"/>
              </a:rPr>
              <a:t>   </a:t>
            </a:r>
            <a:r>
              <a:rPr sz="2800" spc="15" dirty="0" smtClean="0">
                <a:solidFill>
                  <a:srgbClr val="FF0000"/>
                </a:solidFill>
                <a:latin typeface="SimSun"/>
                <a:cs typeface="SimSun"/>
              </a:rPr>
              <a:t>射</a:t>
            </a:r>
            <a:r>
              <a:rPr sz="2800" spc="5" dirty="0">
                <a:latin typeface="SimSun"/>
                <a:cs typeface="SimSun"/>
              </a:rPr>
              <a:t>！”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02499" y="859231"/>
            <a:ext cx="6100445" cy="727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245"/>
              </a:lnSpc>
              <a:spcBef>
                <a:spcPts val="95"/>
              </a:spcBef>
            </a:pPr>
            <a:r>
              <a:rPr sz="2800" spc="15" dirty="0">
                <a:latin typeface="SimSun"/>
                <a:cs typeface="SimSun"/>
              </a:rPr>
              <a:t>康肃问曰：“</a:t>
            </a: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汝</a:t>
            </a:r>
            <a:r>
              <a:rPr sz="2800" spc="15" dirty="0">
                <a:latin typeface="SimSun"/>
                <a:cs typeface="SimSun"/>
              </a:rPr>
              <a:t>亦知射乎？吾射不亦</a:t>
            </a:r>
            <a:r>
              <a:rPr sz="2800" spc="-5" dirty="0">
                <a:latin typeface="SimSun"/>
                <a:cs typeface="SimSun"/>
              </a:rPr>
              <a:t>精</a:t>
            </a:r>
            <a:endParaRPr sz="2800" dirty="0">
              <a:latin typeface="SimSun"/>
              <a:cs typeface="SimSun"/>
            </a:endParaRPr>
          </a:p>
          <a:p>
            <a:pPr marR="1477645" algn="ctr">
              <a:lnSpc>
                <a:spcPts val="2285"/>
              </a:lnSpc>
            </a:pPr>
            <a:r>
              <a:rPr sz="20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你</a:t>
            </a:r>
            <a:endParaRPr sz="2000" dirty="0">
              <a:latin typeface="Microsoft YaHei UI"/>
              <a:cs typeface="Microsoft YaHei U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42359" y="2067953"/>
            <a:ext cx="181165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同</a:t>
            </a:r>
            <a:r>
              <a:rPr sz="2000" b="1" spc="1019" dirty="0">
                <a:solidFill>
                  <a:srgbClr val="0000FF"/>
                </a:solidFill>
                <a:latin typeface="Microsoft YaHei UI"/>
                <a:cs typeface="Microsoft YaHei UI"/>
              </a:rPr>
              <a:t>“</a:t>
            </a:r>
            <a:r>
              <a:rPr sz="20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耳</a:t>
            </a:r>
            <a:r>
              <a:rPr sz="2000" b="1" spc="1019" dirty="0">
                <a:solidFill>
                  <a:srgbClr val="0000FF"/>
                </a:solidFill>
                <a:latin typeface="Microsoft YaHei UI"/>
                <a:cs typeface="Microsoft YaHei UI"/>
              </a:rPr>
              <a:t>”</a:t>
            </a:r>
            <a:r>
              <a:rPr sz="20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，罢</a:t>
            </a:r>
            <a:r>
              <a:rPr sz="20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了</a:t>
            </a:r>
            <a:endParaRPr sz="2000" dirty="0">
              <a:latin typeface="Microsoft YaHei UI"/>
              <a:cs typeface="Microsoft YaHei U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5598" y="2958338"/>
            <a:ext cx="13011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气愤的样</a:t>
            </a:r>
            <a:r>
              <a:rPr sz="20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子</a:t>
            </a:r>
            <a:endParaRPr sz="2000" dirty="0">
              <a:latin typeface="Microsoft YaHei UI"/>
              <a:cs typeface="Microsoft YaHei U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53565" y="2091042"/>
            <a:ext cx="20669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没有别的（奥妙</a:t>
            </a:r>
            <a:r>
              <a:rPr sz="20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）</a:t>
            </a:r>
            <a:endParaRPr sz="2000" dirty="0">
              <a:latin typeface="Microsoft YaHei UI"/>
              <a:cs typeface="Microsoft YaHei U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33800" y="2982928"/>
            <a:ext cx="4267200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92125" algn="l"/>
                <a:tab pos="1577975" algn="l"/>
              </a:tabLst>
            </a:pPr>
            <a:r>
              <a:rPr sz="2000" b="1" spc="10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轻视</a:t>
            </a:r>
            <a:r>
              <a:rPr lang="en-US" sz="2000" b="1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   </a:t>
            </a:r>
            <a:r>
              <a:rPr sz="2000" b="1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我</a:t>
            </a:r>
            <a:r>
              <a:rPr lang="en-US" sz="2000" b="1" spc="10" dirty="0" smtClean="0">
                <a:solidFill>
                  <a:srgbClr val="0000FF"/>
                </a:solidFill>
                <a:latin typeface="Microsoft YaHei UI"/>
                <a:cs typeface="Microsoft YaHei UI"/>
              </a:rPr>
              <a:t>       </a:t>
            </a:r>
            <a:r>
              <a:rPr sz="2000" b="1" spc="10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射箭的本</a:t>
            </a:r>
            <a:r>
              <a:rPr sz="2000" b="1" spc="5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领</a:t>
            </a:r>
            <a:endParaRPr sz="2000" dirty="0">
              <a:latin typeface="Microsoft YaHei UI"/>
              <a:cs typeface="Microsoft YaHei U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2400" y="3491080"/>
            <a:ext cx="88392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14680">
              <a:lnSpc>
                <a:spcPct val="100000"/>
              </a:lnSpc>
              <a:spcBef>
                <a:spcPts val="100"/>
              </a:spcBef>
            </a:pPr>
            <a:r>
              <a:rPr sz="2400" b="1" spc="10" dirty="0" err="1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译文</a:t>
            </a:r>
            <a:r>
              <a:rPr sz="2400" b="1" spc="10" dirty="0" err="1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：陈尧咨问道</a:t>
            </a:r>
            <a:r>
              <a:rPr sz="2400" b="1" spc="10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：</a:t>
            </a:r>
            <a:r>
              <a:rPr lang="zh-CN" altLang="en-US" sz="2400" b="1" spc="122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“</a:t>
            </a:r>
            <a:r>
              <a:rPr sz="2400" b="1" spc="10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你也懂得射箭吗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？</a:t>
            </a:r>
            <a:r>
              <a:rPr sz="2400" b="1" spc="10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我的射箭技艺</a:t>
            </a:r>
            <a:r>
              <a:rPr sz="2400" b="1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难</a:t>
            </a:r>
            <a:r>
              <a:rPr sz="2400" b="1" spc="10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道不精湛吗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？</a:t>
            </a:r>
            <a:r>
              <a:rPr sz="2400" b="1" spc="122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”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老翁说：</a:t>
            </a:r>
            <a:r>
              <a:rPr sz="2400" b="1" spc="122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“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没有别的奥妙，</a:t>
            </a:r>
            <a:r>
              <a:rPr sz="2400" b="1" spc="10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只是手法技艺熟</a:t>
            </a:r>
            <a:r>
              <a:rPr sz="2400" b="1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练</a:t>
            </a:r>
            <a:r>
              <a:rPr sz="2400" b="1" spc="10" dirty="0" smtClean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罢了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。</a:t>
            </a:r>
            <a:r>
              <a:rPr sz="2400" b="1" spc="122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”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陈尧咨气愤地说：</a:t>
            </a:r>
            <a:r>
              <a:rPr sz="2400" b="1" spc="122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“</a:t>
            </a:r>
            <a:r>
              <a:rPr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你怎么敢轻视我射箭的本领！</a:t>
            </a:r>
            <a:r>
              <a:rPr sz="2400" b="1" spc="121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”</a:t>
            </a:r>
            <a:endParaRPr sz="24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09827" y="1003249"/>
            <a:ext cx="84074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冲</a:t>
            </a:r>
            <a:r>
              <a:rPr sz="3200" b="1" dirty="0">
                <a:solidFill>
                  <a:srgbClr val="FF0000"/>
                </a:solidFill>
                <a:latin typeface="Microsoft YaHei UI"/>
                <a:cs typeface="Microsoft YaHei UI"/>
              </a:rPr>
              <a:t>突 </a:t>
            </a:r>
            <a:r>
              <a:rPr sz="32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升</a:t>
            </a:r>
            <a:r>
              <a:rPr sz="3200" b="1" spc="5" dirty="0">
                <a:solidFill>
                  <a:srgbClr val="FF0000"/>
                </a:solidFill>
                <a:latin typeface="Microsoft YaHei UI"/>
                <a:cs typeface="Microsoft YaHei UI"/>
              </a:rPr>
              <a:t>级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57400" y="2789862"/>
            <a:ext cx="4593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spc="7" baseline="2777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你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737287" y="2942098"/>
            <a:ext cx="734047" cy="420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spc="7" baseline="2777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怎么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4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67555" y="115763"/>
            <a:ext cx="1200880" cy="1185644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06805" y="699046"/>
            <a:ext cx="675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latin typeface="SimSun"/>
                <a:cs typeface="SimSun"/>
              </a:rPr>
              <a:t>翁曰：“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以</a:t>
            </a:r>
            <a:r>
              <a:rPr sz="2400" spc="10" dirty="0">
                <a:latin typeface="SimSun"/>
                <a:cs typeface="SimSun"/>
              </a:rPr>
              <a:t>我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酌</a:t>
            </a:r>
            <a:r>
              <a:rPr sz="2400" spc="10" dirty="0">
                <a:latin typeface="SimSun"/>
                <a:cs typeface="SimSun"/>
              </a:rPr>
              <a:t>油知之。”乃取一葫芦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置</a:t>
            </a:r>
            <a:r>
              <a:rPr sz="2400" spc="10" dirty="0">
                <a:latin typeface="SimSun"/>
                <a:cs typeface="SimSun"/>
              </a:rPr>
              <a:t>于地，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以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5620" y="2527846"/>
            <a:ext cx="776033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latin typeface="SimSun"/>
                <a:cs typeface="SimSun"/>
              </a:rPr>
              <a:t>钱不湿。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因</a:t>
            </a:r>
            <a:r>
              <a:rPr sz="2400" spc="10" dirty="0">
                <a:latin typeface="SimSun"/>
                <a:cs typeface="SimSun"/>
              </a:rPr>
              <a:t>曰：“我亦无他</a:t>
            </a:r>
            <a:r>
              <a:rPr sz="2400" b="1" spc="-5" dirty="0">
                <a:latin typeface="Arial"/>
                <a:cs typeface="Arial"/>
              </a:rPr>
              <a:t>,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惟</a:t>
            </a:r>
            <a:r>
              <a:rPr sz="2400" spc="10" dirty="0">
                <a:latin typeface="SimSun"/>
                <a:cs typeface="SimSun"/>
              </a:rPr>
              <a:t>手熟尔。”康肃笑而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遣</a:t>
            </a:r>
            <a:r>
              <a:rPr sz="2400" spc="10" dirty="0">
                <a:latin typeface="SimSun"/>
                <a:cs typeface="SimSun"/>
              </a:rPr>
              <a:t>之</a:t>
            </a:r>
            <a:r>
              <a:rPr sz="2400" dirty="0">
                <a:latin typeface="SimSun"/>
                <a:cs typeface="SimSun"/>
              </a:rPr>
              <a:t>。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09314" y="257199"/>
            <a:ext cx="909854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倒入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210721" y="257199"/>
            <a:ext cx="490526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974465" algn="l"/>
              </a:tabLst>
            </a:pPr>
            <a:r>
              <a:rPr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放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439119" y="264233"/>
            <a:ext cx="409740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3974465" algn="l"/>
              </a:tabLst>
            </a:pPr>
            <a:r>
              <a:rPr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用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158786" y="2183700"/>
            <a:ext cx="778836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974975" algn="l"/>
              </a:tabLst>
            </a:pPr>
            <a:r>
              <a:rPr sz="2400" b="1" spc="10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打</a:t>
            </a:r>
            <a:r>
              <a:rPr sz="2400" b="1" spc="5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发</a:t>
            </a:r>
            <a:endParaRPr sz="2400" dirty="0">
              <a:latin typeface="Microsoft YaHei UI"/>
              <a:cs typeface="Microsoft YaHei U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5620" y="1430566"/>
            <a:ext cx="4469816" cy="6412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00"/>
              </a:lnSpc>
              <a:spcBef>
                <a:spcPts val="100"/>
              </a:spcBef>
              <a:tabLst>
                <a:tab pos="2101850" algn="l"/>
                <a:tab pos="2661285" algn="l"/>
              </a:tabLst>
            </a:pPr>
            <a:r>
              <a:rPr sz="2400" spc="10" dirty="0">
                <a:latin typeface="SimSun"/>
                <a:cs typeface="SimSun"/>
              </a:rPr>
              <a:t>钱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覆</a:t>
            </a:r>
            <a:r>
              <a:rPr sz="2400" spc="10" dirty="0">
                <a:latin typeface="SimSun"/>
                <a:cs typeface="SimSun"/>
              </a:rPr>
              <a:t>其口，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徐	</a:t>
            </a:r>
            <a:r>
              <a:rPr sz="2400" dirty="0">
                <a:latin typeface="SimSun"/>
                <a:cs typeface="SimSun"/>
              </a:rPr>
              <a:t>以	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杓</a:t>
            </a:r>
            <a:endParaRPr sz="2400" dirty="0">
              <a:latin typeface="SimSun"/>
              <a:cs typeface="SimSun"/>
            </a:endParaRPr>
          </a:p>
          <a:p>
            <a:pPr marL="362585">
              <a:lnSpc>
                <a:spcPts val="2220"/>
              </a:lnSpc>
              <a:tabLst>
                <a:tab pos="1198245" algn="l"/>
                <a:tab pos="2251075" algn="l"/>
              </a:tabLst>
            </a:pPr>
            <a:r>
              <a:rPr sz="20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	</a:t>
            </a:r>
            <a:r>
              <a:rPr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	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10000" y="1389957"/>
            <a:ext cx="4918075" cy="46230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3340">
              <a:lnSpc>
                <a:spcPts val="3525"/>
              </a:lnSpc>
              <a:spcBef>
                <a:spcPts val="105"/>
              </a:spcBef>
              <a:tabLst>
                <a:tab pos="612775" algn="l"/>
                <a:tab pos="1172210" algn="l"/>
              </a:tabLst>
            </a:pP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酌	</a:t>
            </a:r>
            <a:r>
              <a:rPr sz="2400" dirty="0">
                <a:latin typeface="SimSun"/>
                <a:cs typeface="SimSun"/>
              </a:rPr>
              <a:t>油	</a:t>
            </a:r>
            <a:r>
              <a:rPr sz="2400" spc="10" dirty="0" err="1">
                <a:solidFill>
                  <a:srgbClr val="FF0000"/>
                </a:solidFill>
                <a:latin typeface="SimSun"/>
                <a:cs typeface="SimSun"/>
              </a:rPr>
              <a:t>沥</a:t>
            </a:r>
            <a:r>
              <a:rPr sz="2400" b="1" u="sng" spc="10" dirty="0" err="1">
                <a:latin typeface="SimSun"/>
                <a:cs typeface="SimSun"/>
              </a:rPr>
              <a:t>之</a:t>
            </a:r>
            <a:r>
              <a:rPr sz="2400" spc="10" dirty="0" err="1">
                <a:latin typeface="SimSun"/>
                <a:cs typeface="SimSun"/>
              </a:rPr>
              <a:t>，自钱孔入，</a:t>
            </a:r>
            <a:r>
              <a:rPr sz="2400" dirty="0" err="1">
                <a:latin typeface="SimSun"/>
                <a:cs typeface="SimSun"/>
              </a:rPr>
              <a:t>而</a:t>
            </a:r>
            <a:r>
              <a:rPr sz="2400" spc="-285" dirty="0">
                <a:latin typeface="SimSun"/>
                <a:cs typeface="SimSun"/>
              </a:rPr>
              <a:t> </a:t>
            </a:r>
            <a:endParaRPr sz="4800" baseline="7812" dirty="0">
              <a:latin typeface="Microsoft YaHei UI"/>
              <a:cs typeface="Microsoft YaHei U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64346" y="2178699"/>
            <a:ext cx="797854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于</a:t>
            </a:r>
            <a:r>
              <a:rPr sz="2400" b="1" spc="5" dirty="0">
                <a:solidFill>
                  <a:srgbClr val="0000FF"/>
                </a:solidFill>
                <a:latin typeface="Microsoft YaHei UI"/>
                <a:cs typeface="Microsoft YaHei UI"/>
              </a:rPr>
              <a:t>是</a:t>
            </a:r>
            <a:endParaRPr sz="2400" dirty="0">
              <a:latin typeface="Microsoft YaHei UI"/>
              <a:cs typeface="Microsoft YaHei U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75280" y="1083241"/>
            <a:ext cx="3597879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滴入</a:t>
            </a:r>
            <a:r>
              <a:rPr lang="zh-CN" altLang="en-US" sz="2400" b="1" spc="1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，液体一滴一滴落下</a:t>
            </a:r>
            <a:endParaRPr sz="24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4490" y="3222091"/>
            <a:ext cx="870394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513080">
              <a:lnSpc>
                <a:spcPct val="100000"/>
              </a:lnSpc>
              <a:spcBef>
                <a:spcPts val="105"/>
              </a:spcBef>
              <a:tabLst>
                <a:tab pos="7800975" algn="l"/>
              </a:tabLst>
            </a:pPr>
            <a:r>
              <a:rPr sz="2000" b="1" spc="10" dirty="0">
                <a:latin typeface="Microsoft YaHei UI"/>
                <a:cs typeface="Microsoft YaHei UI"/>
              </a:rPr>
              <a:t>译文：老翁说</a:t>
            </a:r>
            <a:r>
              <a:rPr sz="2000" b="1" spc="515" dirty="0">
                <a:latin typeface="Microsoft YaHei UI"/>
                <a:cs typeface="Microsoft YaHei UI"/>
              </a:rPr>
              <a:t>：“</a:t>
            </a:r>
            <a:r>
              <a:rPr sz="2000" b="1" spc="10" dirty="0">
                <a:latin typeface="Microsoft YaHei UI"/>
                <a:cs typeface="Microsoft YaHei UI"/>
              </a:rPr>
              <a:t>凭我倒油的经验知道</a:t>
            </a:r>
            <a:r>
              <a:rPr sz="2000" b="1" u="sng" spc="10" dirty="0">
                <a:latin typeface="Microsoft YaHei UI"/>
                <a:cs typeface="Microsoft YaHei UI"/>
              </a:rPr>
              <a:t>射箭是凭手熟的道理</a:t>
            </a:r>
            <a:r>
              <a:rPr sz="2000" b="1" spc="10" dirty="0">
                <a:latin typeface="Microsoft YaHei UI"/>
                <a:cs typeface="Microsoft YaHei UI"/>
              </a:rPr>
              <a:t>。</a:t>
            </a:r>
            <a:r>
              <a:rPr sz="2000" b="1" spc="1015" dirty="0">
                <a:latin typeface="Microsoft YaHei UI"/>
                <a:cs typeface="Microsoft YaHei UI"/>
              </a:rPr>
              <a:t>”	</a:t>
            </a:r>
            <a:r>
              <a:rPr sz="20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于</a:t>
            </a:r>
            <a:r>
              <a:rPr sz="2000" b="1" spc="5" dirty="0">
                <a:solidFill>
                  <a:srgbClr val="FF0000"/>
                </a:solidFill>
                <a:latin typeface="Microsoft YaHei UI"/>
                <a:cs typeface="Microsoft YaHei UI"/>
              </a:rPr>
              <a:t>是 </a:t>
            </a:r>
            <a:r>
              <a:rPr sz="2000" b="1" spc="40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0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老翁拿出一个葫芦放在地上，将一枚铜钱盖在葫芦口，（然后）慢慢地用</a:t>
            </a:r>
            <a:r>
              <a:rPr sz="2000" b="1" spc="5" dirty="0">
                <a:solidFill>
                  <a:srgbClr val="FF0000"/>
                </a:solidFill>
                <a:latin typeface="Microsoft YaHei UI"/>
                <a:cs typeface="Microsoft YaHei UI"/>
              </a:rPr>
              <a:t>勺 </a:t>
            </a:r>
            <a:r>
              <a:rPr sz="20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 舀起油滴入葫芦，油从铜钱的方孔注入，而铜钱没有被沾湿。</a:t>
            </a:r>
            <a:r>
              <a:rPr sz="2000" b="1" spc="10" dirty="0">
                <a:latin typeface="Microsoft YaHei UI"/>
                <a:cs typeface="Microsoft YaHei UI"/>
              </a:rPr>
              <a:t>于是老翁说</a:t>
            </a:r>
            <a:r>
              <a:rPr sz="2000" b="1" spc="5" dirty="0">
                <a:latin typeface="Microsoft YaHei UI"/>
                <a:cs typeface="Microsoft YaHei UI"/>
              </a:rPr>
              <a:t>： </a:t>
            </a:r>
            <a:r>
              <a:rPr sz="2000" b="1" spc="10" dirty="0">
                <a:latin typeface="Microsoft YaHei UI"/>
                <a:cs typeface="Microsoft YaHei UI"/>
              </a:rPr>
              <a:t> </a:t>
            </a:r>
            <a:r>
              <a:rPr sz="2000" b="1" spc="1019" dirty="0">
                <a:latin typeface="Microsoft YaHei UI"/>
                <a:cs typeface="Microsoft YaHei UI"/>
              </a:rPr>
              <a:t>“</a:t>
            </a:r>
            <a:r>
              <a:rPr sz="2000" b="1" spc="10" dirty="0">
                <a:latin typeface="Microsoft YaHei UI"/>
                <a:cs typeface="Microsoft YaHei UI"/>
              </a:rPr>
              <a:t>我也没有别的奥妙，只不过是手法技艺熟练罢了。</a:t>
            </a:r>
            <a:r>
              <a:rPr sz="2000" b="1" spc="1019" dirty="0">
                <a:latin typeface="Microsoft YaHei UI"/>
                <a:cs typeface="Microsoft YaHei UI"/>
              </a:rPr>
              <a:t>”</a:t>
            </a:r>
            <a:r>
              <a:rPr sz="2000" b="1" spc="10" dirty="0">
                <a:latin typeface="Microsoft YaHei UI"/>
                <a:cs typeface="Microsoft YaHei UI"/>
              </a:rPr>
              <a:t>陈尧咨笑着让他走了</a:t>
            </a:r>
            <a:r>
              <a:rPr sz="2000" b="1" spc="5" dirty="0">
                <a:latin typeface="Microsoft YaHei UI"/>
                <a:cs typeface="Microsoft YaHei UI"/>
              </a:rPr>
              <a:t>。</a:t>
            </a:r>
            <a:endParaRPr sz="2000" dirty="0">
              <a:latin typeface="Microsoft YaHei UI"/>
              <a:cs typeface="Microsoft YaHei UI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089995" y="230088"/>
            <a:ext cx="545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凭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9600" y="998776"/>
            <a:ext cx="545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盖</a:t>
            </a:r>
          </a:p>
        </p:txBody>
      </p:sp>
      <p:sp>
        <p:nvSpPr>
          <p:cNvPr id="20" name="矩形 19"/>
          <p:cNvSpPr/>
          <p:nvPr/>
        </p:nvSpPr>
        <p:spPr>
          <a:xfrm>
            <a:off x="1465343" y="998776"/>
            <a:ext cx="1268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慢慢地</a:t>
            </a:r>
          </a:p>
        </p:txBody>
      </p:sp>
      <p:sp>
        <p:nvSpPr>
          <p:cNvPr id="21" name="矩形 20"/>
          <p:cNvSpPr/>
          <p:nvPr/>
        </p:nvSpPr>
        <p:spPr>
          <a:xfrm>
            <a:off x="2229394" y="1796784"/>
            <a:ext cx="2100896" cy="656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2585">
              <a:lnSpc>
                <a:spcPts val="2220"/>
              </a:lnSpc>
              <a:tabLst>
                <a:tab pos="1198245" algn="l"/>
                <a:tab pos="2251075" algn="l"/>
              </a:tabLst>
            </a:pPr>
            <a:r>
              <a:rPr lang="zh-CN" altLang="en-US" sz="24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同</a:t>
            </a:r>
            <a:r>
              <a:rPr lang="zh-CN" altLang="en-US" sz="2400" b="1" spc="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“勺”，</a:t>
            </a:r>
            <a:endParaRPr lang="en-US" altLang="zh-CN" sz="2400" b="1" spc="5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  <a:p>
            <a:pPr marL="362585">
              <a:lnSpc>
                <a:spcPts val="2220"/>
              </a:lnSpc>
              <a:tabLst>
                <a:tab pos="1198245" algn="l"/>
                <a:tab pos="2251075" algn="l"/>
              </a:tabLst>
            </a:pPr>
            <a:r>
              <a:rPr lang="zh-CN" altLang="en-US" sz="2400" b="1" spc="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勺子。</a:t>
            </a:r>
            <a:endParaRPr lang="zh-CN" altLang="en-US" sz="2400" b="1" spc="5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709507" y="1129370"/>
            <a:ext cx="945772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8100">
              <a:lnSpc>
                <a:spcPts val="2085"/>
              </a:lnSpc>
            </a:pPr>
            <a:r>
              <a:rPr lang="zh-CN" altLang="en-US" sz="2800" b="1" spc="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舀取</a:t>
            </a:r>
          </a:p>
        </p:txBody>
      </p:sp>
      <p:sp>
        <p:nvSpPr>
          <p:cNvPr id="23" name="矩形 22"/>
          <p:cNvSpPr/>
          <p:nvPr/>
        </p:nvSpPr>
        <p:spPr>
          <a:xfrm>
            <a:off x="4190119" y="2168607"/>
            <a:ext cx="508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spcBef>
                <a:spcPts val="105"/>
              </a:spcBef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只</a:t>
            </a:r>
          </a:p>
        </p:txBody>
      </p:sp>
      <p:sp>
        <p:nvSpPr>
          <p:cNvPr id="24" name="矩形 23"/>
          <p:cNvSpPr/>
          <p:nvPr/>
        </p:nvSpPr>
        <p:spPr>
          <a:xfrm>
            <a:off x="7816893" y="452220"/>
            <a:ext cx="1203919" cy="4693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3340">
              <a:lnSpc>
                <a:spcPts val="3525"/>
              </a:lnSpc>
              <a:spcBef>
                <a:spcPts val="105"/>
              </a:spcBef>
              <a:tabLst>
                <a:tab pos="612775" algn="l"/>
                <a:tab pos="1172210" algn="l"/>
              </a:tabLst>
            </a:pPr>
            <a:r>
              <a:rPr lang="zh-CN" altLang="en-US" sz="2800" b="1" spc="22" baseline="7812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冲</a:t>
            </a:r>
            <a:r>
              <a:rPr lang="zh-CN" altLang="en-US" sz="2800" b="1" spc="7" baseline="7812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突化解</a:t>
            </a:r>
            <a:endParaRPr lang="zh-CN" altLang="en-US" sz="2800" baseline="7812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7" grpId="0"/>
      <p:bldP spid="19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81200" y="128885"/>
            <a:ext cx="54441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揣摩人物心理，写演读脚本，赏析人物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8600" y="627308"/>
            <a:ext cx="822960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任务一：</a:t>
            </a:r>
            <a:r>
              <a:rPr lang="zh-CN" altLang="en-US" b="1" dirty="0" smtClean="0"/>
              <a:t>仔细揣摩人物说话时的心理、态度、语气和说话时的动作、神态等，</a:t>
            </a:r>
            <a:endParaRPr lang="en-US" altLang="zh-CN" b="1" dirty="0" smtClean="0"/>
          </a:p>
          <a:p>
            <a:r>
              <a:rPr lang="zh-CN" altLang="en-US" b="1" dirty="0" smtClean="0"/>
              <a:t>然后补写在下面的括号里，要求必须结合文章的相关内容，并说明补写理由。</a:t>
            </a:r>
            <a:endParaRPr lang="en-US" altLang="zh-CN" b="1" dirty="0" smtClean="0"/>
          </a:p>
          <a:p>
            <a:endParaRPr lang="en-US" altLang="zh-CN" sz="1000" b="1" dirty="0"/>
          </a:p>
          <a:p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任务二：</a:t>
            </a:r>
            <a:r>
              <a:rPr lang="zh-CN" altLang="en-US" b="1" dirty="0" smtClean="0">
                <a:latin typeface="+mn-ea"/>
              </a:rPr>
              <a:t>在组内演读，揣摩补写是否恰当。</a:t>
            </a:r>
            <a:endParaRPr lang="en-US" altLang="zh-CN" b="1" dirty="0" smtClean="0">
              <a:latin typeface="+mn-ea"/>
            </a:endParaRPr>
          </a:p>
          <a:p>
            <a:pPr algn="ctr"/>
            <a:endParaRPr lang="en-US" altLang="zh-CN" sz="10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卖油翁</a:t>
            </a:r>
            <a:endParaRPr lang="en-US" altLang="zh-CN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en-US" altLang="zh-CN" sz="10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b="1" dirty="0" smtClean="0"/>
              <a:t>           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陈康肃公善射，当世无双，公亦以此自矜。尝射于家圃，有卖油翁释担而立，睨之久而不去。见其发夫十中八九，但微颔之。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000" b="1" dirty="0" smtClean="0">
                <a:latin typeface="+mn-ea"/>
              </a:rPr>
              <a:t>康肃</a:t>
            </a:r>
            <a:r>
              <a:rPr lang="zh-CN" altLang="en-US" sz="2000" b="1" dirty="0" smtClean="0">
                <a:solidFill>
                  <a:srgbClr val="0000FF"/>
                </a:solidFill>
                <a:latin typeface="+mn-ea"/>
              </a:rPr>
              <a:t>公</a:t>
            </a:r>
            <a:r>
              <a:rPr lang="en-US" altLang="zh-CN" sz="2000" b="1" dirty="0" smtClean="0">
                <a:latin typeface="+mn-ea"/>
              </a:rPr>
              <a:t>(  ①  )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：汝亦知射乎？吾射不亦精乎？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>
                <a:latin typeface="+mn-ea"/>
              </a:rPr>
              <a:t>卖油</a:t>
            </a:r>
            <a:r>
              <a:rPr lang="zh-CN" altLang="en-US" sz="2000" b="1" dirty="0">
                <a:solidFill>
                  <a:srgbClr val="0000FF"/>
                </a:solidFill>
                <a:latin typeface="+mn-ea"/>
              </a:rPr>
              <a:t>翁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(  </a:t>
            </a:r>
            <a:r>
              <a:rPr lang="en-US" altLang="zh-CN" sz="2000" b="1" dirty="0">
                <a:latin typeface="+mn-ea"/>
              </a:rPr>
              <a:t>②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：无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他，但手熟尔。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 smtClean="0">
                <a:latin typeface="+mn-ea"/>
              </a:rPr>
              <a:t>康肃公</a:t>
            </a:r>
            <a:r>
              <a:rPr lang="en-US" altLang="zh-CN" sz="2000" b="1" dirty="0">
                <a:latin typeface="+mn-ea"/>
              </a:rPr>
              <a:t>(  ③  </a:t>
            </a:r>
            <a:r>
              <a:rPr lang="en-US" altLang="zh-CN" sz="2000" b="1" dirty="0" smtClean="0">
                <a:latin typeface="+mn-ea"/>
              </a:rPr>
              <a:t>)</a:t>
            </a:r>
            <a:r>
              <a:rPr lang="zh-CN" altLang="en-US" sz="2000" b="1" dirty="0" smtClean="0">
                <a:latin typeface="+mn-ea"/>
              </a:rPr>
              <a:t>：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尔安敢轻吾射！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 smtClean="0"/>
              <a:t>         卖油翁</a:t>
            </a:r>
            <a:r>
              <a:rPr lang="en-US" altLang="zh-CN" sz="2000" b="1" dirty="0" smtClean="0">
                <a:latin typeface="+mn-ea"/>
              </a:rPr>
              <a:t>(  </a:t>
            </a:r>
            <a:r>
              <a:rPr lang="zh-CN" altLang="en-US" sz="2000" b="1" dirty="0" smtClean="0">
                <a:latin typeface="+mn-ea"/>
              </a:rPr>
              <a:t>④  ）</a:t>
            </a:r>
            <a:r>
              <a:rPr lang="zh-CN" altLang="en-US" sz="2000" b="1" dirty="0"/>
              <a:t>：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以我酌油知之乃取一葫芦置于地，以钱覆其口，徐以杓酌油沥之，自钱孔入，而钱不湿。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 smtClean="0"/>
              <a:t>         卖油翁</a:t>
            </a:r>
            <a:r>
              <a:rPr lang="en-US" altLang="zh-CN" sz="2000" b="1" dirty="0" smtClean="0">
                <a:latin typeface="+mn-ea"/>
              </a:rPr>
              <a:t>(  ⑤  )</a:t>
            </a:r>
            <a:r>
              <a:rPr lang="zh-CN" altLang="en-US" sz="2000" b="1" dirty="0" smtClean="0"/>
              <a:t>：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我亦无他，惟手熟尔。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045988" y="2505134"/>
            <a:ext cx="33281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微带愠色，语气轻蔑，</a:t>
            </a:r>
            <a:endParaRPr lang="en-US" altLang="zh-CN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斜视卖油翁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0600" y="3117974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神色从容淡定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16722" y="3409950"/>
            <a:ext cx="3903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愤怒地、声音高亢地说，指向卖油翁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99527" y="4047351"/>
            <a:ext cx="4600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镇定自若、胸有成足地说（下文动作娴熟）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514600" y="4603606"/>
            <a:ext cx="5530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淡然微笑，一手叉腰，一手向上摊开（内心恬淡）。</a:t>
            </a:r>
          </a:p>
        </p:txBody>
      </p:sp>
    </p:spTree>
    <p:extLst>
      <p:ext uri="{BB962C8B-B14F-4D97-AF65-F5344CB8AC3E}">
        <p14:creationId xmlns:p14="http://schemas.microsoft.com/office/powerpoint/2010/main" val="131118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528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07365" y="870585"/>
            <a:ext cx="7891780" cy="13049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18820" algn="just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solidFill>
                  <a:srgbClr val="778494"/>
                </a:solidFill>
                <a:latin typeface="Microsoft YaHei UI"/>
                <a:cs typeface="Microsoft YaHei UI"/>
              </a:rPr>
              <a:t>作者运用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哪几种描写方法</a:t>
            </a:r>
            <a:r>
              <a:rPr sz="2800" b="1" spc="15" dirty="0">
                <a:solidFill>
                  <a:srgbClr val="778494"/>
                </a:solidFill>
                <a:latin typeface="Microsoft YaHei UI"/>
                <a:cs typeface="Microsoft YaHei UI"/>
              </a:rPr>
              <a:t>刻画人物的形象？</a:t>
            </a:r>
            <a:r>
              <a:rPr sz="2800" b="1" spc="-5" dirty="0">
                <a:solidFill>
                  <a:srgbClr val="778494"/>
                </a:solidFill>
                <a:latin typeface="Microsoft YaHei UI"/>
                <a:cs typeface="Microsoft YaHei UI"/>
              </a:rPr>
              <a:t>从 </a:t>
            </a:r>
            <a:r>
              <a:rPr sz="2800" b="1" spc="15" dirty="0">
                <a:solidFill>
                  <a:srgbClr val="778494"/>
                </a:solidFill>
                <a:latin typeface="Microsoft YaHei UI"/>
                <a:cs typeface="Microsoft YaHei UI"/>
              </a:rPr>
              <a:t>文中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找出具体的词句</a:t>
            </a:r>
            <a:r>
              <a:rPr sz="2800" b="1" spc="15" dirty="0">
                <a:solidFill>
                  <a:srgbClr val="778494"/>
                </a:solidFill>
                <a:latin typeface="Microsoft YaHei UI"/>
                <a:cs typeface="Microsoft YaHei UI"/>
              </a:rPr>
              <a:t>进行分析，并说说你是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如何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看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待这两个人物</a:t>
            </a:r>
            <a:r>
              <a:rPr sz="2800" b="1" spc="15" dirty="0">
                <a:solidFill>
                  <a:srgbClr val="778494"/>
                </a:solidFill>
                <a:latin typeface="Microsoft YaHei UI"/>
                <a:cs typeface="Microsoft YaHei UI"/>
              </a:rPr>
              <a:t>的</a:t>
            </a:r>
            <a:r>
              <a:rPr sz="2800" b="1" spc="-5" dirty="0">
                <a:solidFill>
                  <a:srgbClr val="778494"/>
                </a:solidFill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96790" y="2523096"/>
            <a:ext cx="3133039" cy="197385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132076" y="160020"/>
            <a:ext cx="4323715" cy="524510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2540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00"/>
              </a:spcBef>
            </a:pPr>
            <a:r>
              <a:rPr sz="2800" dirty="0">
                <a:solidFill>
                  <a:srgbClr val="C00000"/>
                </a:solidFill>
                <a:latin typeface="SimSun"/>
                <a:cs typeface="SimSun"/>
              </a:rPr>
              <a:t>揣摩人物的心理和个</a:t>
            </a:r>
            <a:r>
              <a:rPr sz="2800" spc="-5" dirty="0">
                <a:solidFill>
                  <a:srgbClr val="C00000"/>
                </a:solidFill>
                <a:latin typeface="SimSun"/>
                <a:cs typeface="SimSun"/>
              </a:rPr>
              <a:t>性</a:t>
            </a:r>
            <a:endParaRPr sz="2800" dirty="0">
              <a:latin typeface="SimSun"/>
              <a:cs typeface="SimSun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2791" y="2572511"/>
            <a:ext cx="2866644" cy="1866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528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75024" y="1422565"/>
            <a:ext cx="80838" cy="6428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55828" y="3602037"/>
            <a:ext cx="14020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006FC0"/>
                </a:solidFill>
                <a:latin typeface="Microsoft YaHei UI"/>
                <a:cs typeface="Microsoft YaHei UI"/>
              </a:rPr>
              <a:t>个性特点</a:t>
            </a:r>
            <a:r>
              <a:rPr sz="2400" b="1" spc="509" dirty="0">
                <a:solidFill>
                  <a:srgbClr val="006FC0"/>
                </a:solidFill>
                <a:latin typeface="Microsoft YaHei UI"/>
                <a:cs typeface="Microsoft YaHei UI"/>
              </a:rPr>
              <a:t>:</a:t>
            </a:r>
            <a:endParaRPr sz="2400">
              <a:latin typeface="Microsoft YaHei UI"/>
              <a:cs typeface="Microsoft YaHei U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26078" y="3502964"/>
            <a:ext cx="73787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solidFill>
                  <a:srgbClr val="0069B3"/>
                </a:solidFill>
                <a:latin typeface="Microsoft YaHei UI"/>
                <a:cs typeface="Microsoft YaHei UI"/>
              </a:rPr>
              <a:t>对</a:t>
            </a:r>
            <a:r>
              <a:rPr sz="2800" b="1" spc="-5" dirty="0">
                <a:solidFill>
                  <a:srgbClr val="0069B3"/>
                </a:solidFill>
                <a:latin typeface="Microsoft YaHei UI"/>
                <a:cs typeface="Microsoft YaHei UI"/>
              </a:rPr>
              <a:t>比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53326" y="4216437"/>
            <a:ext cx="6892925" cy="386080"/>
          </a:xfrm>
          <a:custGeom>
            <a:avLst/>
            <a:gdLst/>
            <a:ahLst/>
            <a:cxnLst/>
            <a:rect l="l" t="t" r="r" b="b"/>
            <a:pathLst>
              <a:path w="6892925" h="386079">
                <a:moveTo>
                  <a:pt x="6892544" y="385762"/>
                </a:moveTo>
                <a:lnTo>
                  <a:pt x="0" y="385762"/>
                </a:lnTo>
                <a:lnTo>
                  <a:pt x="0" y="0"/>
                </a:lnTo>
                <a:lnTo>
                  <a:pt x="6892544" y="0"/>
                </a:lnTo>
                <a:lnTo>
                  <a:pt x="6892544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376237"/>
                </a:lnTo>
                <a:lnTo>
                  <a:pt x="4762" y="376237"/>
                </a:lnTo>
                <a:lnTo>
                  <a:pt x="9525" y="381000"/>
                </a:lnTo>
                <a:lnTo>
                  <a:pt x="6892544" y="381000"/>
                </a:lnTo>
                <a:lnTo>
                  <a:pt x="6892544" y="385762"/>
                </a:lnTo>
                <a:close/>
              </a:path>
              <a:path w="6892925" h="386079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6892925" h="386079">
                <a:moveTo>
                  <a:pt x="6883019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6883019" y="4762"/>
                </a:lnTo>
                <a:lnTo>
                  <a:pt x="6883019" y="9525"/>
                </a:lnTo>
                <a:close/>
              </a:path>
              <a:path w="6892925" h="386079">
                <a:moveTo>
                  <a:pt x="6883019" y="381000"/>
                </a:moveTo>
                <a:lnTo>
                  <a:pt x="6883019" y="4762"/>
                </a:lnTo>
                <a:lnTo>
                  <a:pt x="6887781" y="9525"/>
                </a:lnTo>
                <a:lnTo>
                  <a:pt x="6892544" y="9525"/>
                </a:lnTo>
                <a:lnTo>
                  <a:pt x="6892544" y="376237"/>
                </a:lnTo>
                <a:lnTo>
                  <a:pt x="6887781" y="376237"/>
                </a:lnTo>
                <a:lnTo>
                  <a:pt x="6883019" y="381000"/>
                </a:lnTo>
                <a:close/>
              </a:path>
              <a:path w="6892925" h="386079">
                <a:moveTo>
                  <a:pt x="6892544" y="9525"/>
                </a:moveTo>
                <a:lnTo>
                  <a:pt x="6887781" y="9525"/>
                </a:lnTo>
                <a:lnTo>
                  <a:pt x="6883019" y="4762"/>
                </a:lnTo>
                <a:lnTo>
                  <a:pt x="6892544" y="4762"/>
                </a:lnTo>
                <a:lnTo>
                  <a:pt x="6892544" y="9525"/>
                </a:lnTo>
                <a:close/>
              </a:path>
              <a:path w="6892925" h="386079">
                <a:moveTo>
                  <a:pt x="9525" y="381000"/>
                </a:moveTo>
                <a:lnTo>
                  <a:pt x="4762" y="376237"/>
                </a:lnTo>
                <a:lnTo>
                  <a:pt x="9525" y="376237"/>
                </a:lnTo>
                <a:lnTo>
                  <a:pt x="9525" y="381000"/>
                </a:lnTo>
                <a:close/>
              </a:path>
              <a:path w="6892925" h="386079">
                <a:moveTo>
                  <a:pt x="6883019" y="381000"/>
                </a:moveTo>
                <a:lnTo>
                  <a:pt x="9525" y="381000"/>
                </a:lnTo>
                <a:lnTo>
                  <a:pt x="9525" y="376237"/>
                </a:lnTo>
                <a:lnTo>
                  <a:pt x="6883019" y="376237"/>
                </a:lnTo>
                <a:lnTo>
                  <a:pt x="6883019" y="381000"/>
                </a:lnTo>
                <a:close/>
              </a:path>
              <a:path w="6892925" h="386079">
                <a:moveTo>
                  <a:pt x="6892544" y="381000"/>
                </a:moveTo>
                <a:lnTo>
                  <a:pt x="6883019" y="381000"/>
                </a:lnTo>
                <a:lnTo>
                  <a:pt x="6887781" y="376237"/>
                </a:lnTo>
                <a:lnTo>
                  <a:pt x="6892544" y="376237"/>
                </a:lnTo>
                <a:lnTo>
                  <a:pt x="6892544" y="3810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36828" y="4242790"/>
            <a:ext cx="669035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0" dirty="0">
                <a:solidFill>
                  <a:srgbClr val="188322"/>
                </a:solidFill>
                <a:latin typeface="SimSun"/>
                <a:cs typeface="SimSun"/>
              </a:rPr>
              <a:t>不卑不亢：指对人有恰当的分寸，既不低声下气，也不傲慢自大</a:t>
            </a:r>
            <a:r>
              <a:rPr sz="1800" dirty="0">
                <a:solidFill>
                  <a:srgbClr val="188322"/>
                </a:solidFill>
                <a:latin typeface="SimSun"/>
                <a:cs typeface="SimSun"/>
              </a:rPr>
              <a:t>。</a:t>
            </a:r>
            <a:endParaRPr sz="1800" dirty="0">
              <a:latin typeface="SimSun"/>
              <a:cs typeface="SimSu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56816" y="3488359"/>
            <a:ext cx="1256665" cy="7715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0320" marR="5080" indent="-8255">
              <a:lnSpc>
                <a:spcPts val="2990"/>
              </a:lnSpc>
              <a:spcBef>
                <a:spcPts val="90"/>
              </a:spcBef>
            </a:pP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傲慢暴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躁 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通达爽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快</a:t>
            </a:r>
            <a:endParaRPr sz="2400" dirty="0">
              <a:latin typeface="Microsoft YaHei UI"/>
              <a:cs typeface="Microsoft YaHei U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58027" y="3508502"/>
            <a:ext cx="3157911" cy="731611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4604" marR="5080" indent="-2540">
              <a:lnSpc>
                <a:spcPts val="2740"/>
              </a:lnSpc>
              <a:spcBef>
                <a:spcPts val="305"/>
              </a:spcBef>
            </a:pPr>
            <a:r>
              <a:rPr sz="2400" b="1" spc="10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身手不</a:t>
            </a:r>
            <a:r>
              <a:rPr sz="2400" b="1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凡</a:t>
            </a:r>
            <a:r>
              <a:rPr lang="zh-CN" altLang="en-US" sz="2400" b="1" dirty="0" smtClean="0">
                <a:solidFill>
                  <a:srgbClr val="FF0000"/>
                </a:solidFill>
                <a:latin typeface="Microsoft YaHei UI"/>
                <a:cs typeface="Microsoft YaHei UI"/>
              </a:rPr>
              <a:t>、</a:t>
            </a:r>
            <a:r>
              <a:rPr lang="zh-CN" altLang="en-US" sz="2400" b="1" spc="1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/>
              </a:rPr>
              <a:t>气定神闲</a:t>
            </a:r>
            <a:r>
              <a:rPr sz="2400" b="1" spc="1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/>
              </a:rPr>
              <a:t> </a:t>
            </a:r>
            <a:r>
              <a:rPr sz="2400" b="1" spc="10" dirty="0">
                <a:solidFill>
                  <a:srgbClr val="FF0000"/>
                </a:solidFill>
                <a:latin typeface="Microsoft YaHei UI"/>
                <a:cs typeface="Microsoft YaHei UI"/>
              </a:rPr>
              <a:t>不卑不</a:t>
            </a:r>
            <a:r>
              <a:rPr sz="2400" b="1" dirty="0">
                <a:solidFill>
                  <a:srgbClr val="FF0000"/>
                </a:solidFill>
                <a:latin typeface="Microsoft YaHei UI"/>
                <a:cs typeface="Microsoft YaHei UI"/>
              </a:rPr>
              <a:t>亢</a:t>
            </a:r>
            <a:endParaRPr sz="2400" dirty="0">
              <a:latin typeface="Microsoft YaHei UI"/>
              <a:cs typeface="Microsoft YaHei U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484114"/>
              </p:ext>
            </p:extLst>
          </p:nvPr>
        </p:nvGraphicFramePr>
        <p:xfrm>
          <a:off x="512037" y="624703"/>
          <a:ext cx="7139940" cy="28771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4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92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7995">
                <a:tc gridSpan="2">
                  <a:txBody>
                    <a:bodyPr/>
                    <a:lstStyle/>
                    <a:p>
                      <a:pPr marL="889635">
                        <a:lnSpc>
                          <a:spcPct val="100000"/>
                        </a:lnSpc>
                        <a:spcBef>
                          <a:spcPts val="480"/>
                        </a:spcBef>
                        <a:tabLst>
                          <a:tab pos="1965960" algn="l"/>
                        </a:tabLst>
                      </a:pPr>
                      <a:r>
                        <a:rPr sz="3600" b="1" spc="15" baseline="11574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陈尧</a:t>
                      </a:r>
                      <a:r>
                        <a:rPr sz="3600" b="1" baseline="11574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咨	</a:t>
                      </a:r>
                      <a:r>
                        <a:rPr sz="2400" b="1" spc="10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（善射</a:t>
                      </a:r>
                      <a:r>
                        <a:rPr sz="2400" b="1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）</a:t>
                      </a: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609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1465">
                        <a:lnSpc>
                          <a:spcPct val="100000"/>
                        </a:lnSpc>
                        <a:spcBef>
                          <a:spcPts val="200"/>
                        </a:spcBef>
                        <a:tabLst>
                          <a:tab pos="1584960" algn="l"/>
                        </a:tabLst>
                      </a:pPr>
                      <a:r>
                        <a:rPr sz="2400" b="1" spc="10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卖油</a:t>
                      </a:r>
                      <a:r>
                        <a:rPr sz="2400" b="1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翁	</a:t>
                      </a:r>
                      <a:r>
                        <a:rPr sz="2400" b="1" spc="10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（善酌</a:t>
                      </a:r>
                      <a:r>
                        <a:rPr sz="2400" b="1" dirty="0">
                          <a:solidFill>
                            <a:srgbClr val="0069B3"/>
                          </a:solidFill>
                          <a:latin typeface="Microsoft YaHei UI"/>
                          <a:cs typeface="Microsoft YaHei UI"/>
                        </a:rPr>
                        <a:t>）</a:t>
                      </a:r>
                      <a:endParaRPr sz="2400">
                        <a:latin typeface="Microsoft YaHei UI"/>
                        <a:cs typeface="Microsoft YaHei UI"/>
                      </a:endParaRPr>
                    </a:p>
                  </a:txBody>
                  <a:tcPr marL="0" marR="0" marT="254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670">
                <a:tc>
                  <a:txBody>
                    <a:bodyPr/>
                    <a:lstStyle/>
                    <a:p>
                      <a:pPr marL="30480" algn="ctr">
                        <a:lnSpc>
                          <a:spcPts val="2775"/>
                        </a:lnSpc>
                      </a:pPr>
                      <a:r>
                        <a:rPr sz="2400" b="1" spc="10" dirty="0">
                          <a:solidFill>
                            <a:srgbClr val="750514"/>
                          </a:solidFill>
                          <a:latin typeface="Microsoft YaHei UI"/>
                          <a:cs typeface="Microsoft YaHei UI"/>
                        </a:rPr>
                        <a:t>神</a:t>
                      </a:r>
                      <a:r>
                        <a:rPr sz="2400" b="1" dirty="0">
                          <a:solidFill>
                            <a:srgbClr val="750514"/>
                          </a:solidFill>
                          <a:latin typeface="Microsoft YaHei UI"/>
                          <a:cs typeface="Microsoft YaHei UI"/>
                        </a:rPr>
                        <a:t>态</a:t>
                      </a:r>
                      <a:endParaRPr sz="2400">
                        <a:latin typeface="Microsoft YaHei UI"/>
                        <a:cs typeface="Microsoft YaHei U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ts val="2460"/>
                        </a:lnSpc>
                        <a:tabLst>
                          <a:tab pos="1028065" algn="l"/>
                        </a:tabLst>
                      </a:pP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ts val="2850"/>
                        </a:lnSpc>
                      </a:pP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96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L="35560" algn="ctr">
                        <a:lnSpc>
                          <a:spcPct val="100000"/>
                        </a:lnSpc>
                      </a:pPr>
                      <a:r>
                        <a:rPr sz="2400" b="1" spc="10" dirty="0">
                          <a:solidFill>
                            <a:srgbClr val="750514"/>
                          </a:solidFill>
                          <a:latin typeface="Microsoft YaHei UI"/>
                          <a:cs typeface="Microsoft YaHei UI"/>
                        </a:rPr>
                        <a:t>语</a:t>
                      </a:r>
                      <a:r>
                        <a:rPr sz="2400" b="1" dirty="0">
                          <a:solidFill>
                            <a:srgbClr val="750514"/>
                          </a:solidFill>
                          <a:latin typeface="Microsoft YaHei UI"/>
                          <a:cs typeface="Microsoft YaHei UI"/>
                        </a:rPr>
                        <a:t>言</a:t>
                      </a:r>
                      <a:endParaRPr sz="2400">
                        <a:latin typeface="Microsoft YaHei UI"/>
                        <a:cs typeface="Microsoft YaHei U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9545" marR="80962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152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ts val="2755"/>
                        </a:lnSpc>
                      </a:pP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1844">
                <a:tc>
                  <a:txBody>
                    <a:bodyPr/>
                    <a:lstStyle/>
                    <a:p>
                      <a:pPr marL="30480"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2400" b="1" spc="10" dirty="0">
                          <a:solidFill>
                            <a:srgbClr val="750514"/>
                          </a:solidFill>
                          <a:latin typeface="Microsoft YaHei UI"/>
                          <a:cs typeface="Microsoft YaHei UI"/>
                        </a:rPr>
                        <a:t>动</a:t>
                      </a:r>
                      <a:r>
                        <a:rPr sz="2400" b="1" dirty="0">
                          <a:solidFill>
                            <a:srgbClr val="750514"/>
                          </a:solidFill>
                          <a:latin typeface="Microsoft YaHei UI"/>
                          <a:cs typeface="Microsoft YaHei UI"/>
                        </a:rPr>
                        <a:t>作</a:t>
                      </a:r>
                      <a:endParaRPr sz="2400">
                        <a:latin typeface="Microsoft YaHei UI"/>
                        <a:cs typeface="Microsoft YaHei UI"/>
                      </a:endParaRPr>
                    </a:p>
                  </a:txBody>
                  <a:tcPr marL="0" marR="0" marT="1549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4615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137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985" marR="565150">
                        <a:lnSpc>
                          <a:spcPct val="100000"/>
                        </a:lnSpc>
                        <a:spcBef>
                          <a:spcPts val="30"/>
                        </a:spcBef>
                        <a:tabLst>
                          <a:tab pos="874394" algn="l"/>
                          <a:tab pos="1487805" algn="l"/>
                          <a:tab pos="1638935" algn="l"/>
                          <a:tab pos="2101215" algn="l"/>
                          <a:tab pos="2714625" algn="l"/>
                        </a:tabLst>
                      </a:pPr>
                      <a:endParaRPr sz="2400" dirty="0">
                        <a:latin typeface="Microsoft YaHei UI"/>
                        <a:cs typeface="Microsoft YaHei U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object 11"/>
          <p:cNvGrpSpPr/>
          <p:nvPr/>
        </p:nvGrpSpPr>
        <p:grpSpPr>
          <a:xfrm>
            <a:off x="3732542" y="3954157"/>
            <a:ext cx="940435" cy="121920"/>
            <a:chOff x="3732542" y="3954157"/>
            <a:chExt cx="940435" cy="121920"/>
          </a:xfrm>
        </p:grpSpPr>
        <p:sp>
          <p:nvSpPr>
            <p:cNvPr id="12" name="object 12"/>
            <p:cNvSpPr/>
            <p:nvPr/>
          </p:nvSpPr>
          <p:spPr>
            <a:xfrm>
              <a:off x="3753612" y="3960876"/>
              <a:ext cx="897890" cy="108585"/>
            </a:xfrm>
            <a:custGeom>
              <a:avLst/>
              <a:gdLst/>
              <a:ahLst/>
              <a:cxnLst/>
              <a:rect l="l" t="t" r="r" b="b"/>
              <a:pathLst>
                <a:path w="897889" h="108585">
                  <a:moveTo>
                    <a:pt x="665988" y="108203"/>
                  </a:moveTo>
                  <a:lnTo>
                    <a:pt x="665988" y="80772"/>
                  </a:lnTo>
                  <a:lnTo>
                    <a:pt x="231648" y="80772"/>
                  </a:lnTo>
                  <a:lnTo>
                    <a:pt x="231648" y="108203"/>
                  </a:lnTo>
                  <a:lnTo>
                    <a:pt x="0" y="53339"/>
                  </a:lnTo>
                  <a:lnTo>
                    <a:pt x="231648" y="0"/>
                  </a:lnTo>
                  <a:lnTo>
                    <a:pt x="231648" y="27432"/>
                  </a:lnTo>
                  <a:lnTo>
                    <a:pt x="665988" y="27432"/>
                  </a:lnTo>
                  <a:lnTo>
                    <a:pt x="665988" y="0"/>
                  </a:lnTo>
                  <a:lnTo>
                    <a:pt x="897636" y="53339"/>
                  </a:lnTo>
                  <a:lnTo>
                    <a:pt x="665988" y="108203"/>
                  </a:lnTo>
                  <a:close/>
                </a:path>
              </a:pathLst>
            </a:custGeom>
            <a:solidFill>
              <a:srgbClr val="20AE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732542" y="3954157"/>
              <a:ext cx="940435" cy="121920"/>
            </a:xfrm>
            <a:custGeom>
              <a:avLst/>
              <a:gdLst/>
              <a:ahLst/>
              <a:cxnLst/>
              <a:rect l="l" t="t" r="r" b="b"/>
              <a:pathLst>
                <a:path w="940435" h="121920">
                  <a:moveTo>
                    <a:pt x="257352" y="121577"/>
                  </a:moveTo>
                  <a:lnTo>
                    <a:pt x="0" y="60782"/>
                  </a:lnTo>
                  <a:lnTo>
                    <a:pt x="257352" y="0"/>
                  </a:lnTo>
                  <a:lnTo>
                    <a:pt x="257352" y="6019"/>
                  </a:lnTo>
                  <a:lnTo>
                    <a:pt x="247827" y="6019"/>
                  </a:lnTo>
                  <a:lnTo>
                    <a:pt x="247827" y="12038"/>
                  </a:lnTo>
                  <a:lnTo>
                    <a:pt x="61071" y="56146"/>
                  </a:lnTo>
                  <a:lnTo>
                    <a:pt x="21818" y="56146"/>
                  </a:lnTo>
                  <a:lnTo>
                    <a:pt x="21818" y="65417"/>
                  </a:lnTo>
                  <a:lnTo>
                    <a:pt x="61062" y="65417"/>
                  </a:lnTo>
                  <a:lnTo>
                    <a:pt x="247827" y="109538"/>
                  </a:lnTo>
                  <a:lnTo>
                    <a:pt x="247827" y="115557"/>
                  </a:lnTo>
                  <a:lnTo>
                    <a:pt x="257352" y="115557"/>
                  </a:lnTo>
                  <a:lnTo>
                    <a:pt x="257352" y="121577"/>
                  </a:lnTo>
                  <a:close/>
                </a:path>
                <a:path w="940435" h="121920">
                  <a:moveTo>
                    <a:pt x="682612" y="33400"/>
                  </a:moveTo>
                  <a:lnTo>
                    <a:pt x="682612" y="0"/>
                  </a:lnTo>
                  <a:lnTo>
                    <a:pt x="708100" y="6019"/>
                  </a:lnTo>
                  <a:lnTo>
                    <a:pt x="692137" y="6019"/>
                  </a:lnTo>
                  <a:lnTo>
                    <a:pt x="686282" y="10655"/>
                  </a:lnTo>
                  <a:lnTo>
                    <a:pt x="692137" y="12038"/>
                  </a:lnTo>
                  <a:lnTo>
                    <a:pt x="692137" y="28638"/>
                  </a:lnTo>
                  <a:lnTo>
                    <a:pt x="687374" y="28638"/>
                  </a:lnTo>
                  <a:lnTo>
                    <a:pt x="682612" y="33400"/>
                  </a:lnTo>
                  <a:close/>
                </a:path>
                <a:path w="940435" h="121920">
                  <a:moveTo>
                    <a:pt x="247827" y="12038"/>
                  </a:moveTo>
                  <a:lnTo>
                    <a:pt x="247827" y="6019"/>
                  </a:lnTo>
                  <a:lnTo>
                    <a:pt x="253682" y="10655"/>
                  </a:lnTo>
                  <a:lnTo>
                    <a:pt x="247827" y="12038"/>
                  </a:lnTo>
                  <a:close/>
                </a:path>
                <a:path w="940435" h="121920">
                  <a:moveTo>
                    <a:pt x="692137" y="38163"/>
                  </a:moveTo>
                  <a:lnTo>
                    <a:pt x="247827" y="38163"/>
                  </a:lnTo>
                  <a:lnTo>
                    <a:pt x="247827" y="12038"/>
                  </a:lnTo>
                  <a:lnTo>
                    <a:pt x="253682" y="10655"/>
                  </a:lnTo>
                  <a:lnTo>
                    <a:pt x="247827" y="6019"/>
                  </a:lnTo>
                  <a:lnTo>
                    <a:pt x="257352" y="6019"/>
                  </a:lnTo>
                  <a:lnTo>
                    <a:pt x="257352" y="28638"/>
                  </a:lnTo>
                  <a:lnTo>
                    <a:pt x="252590" y="28638"/>
                  </a:lnTo>
                  <a:lnTo>
                    <a:pt x="257352" y="33400"/>
                  </a:lnTo>
                  <a:lnTo>
                    <a:pt x="692137" y="33400"/>
                  </a:lnTo>
                  <a:lnTo>
                    <a:pt x="692137" y="38163"/>
                  </a:lnTo>
                  <a:close/>
                </a:path>
                <a:path w="940435" h="121920">
                  <a:moveTo>
                    <a:pt x="692137" y="12038"/>
                  </a:moveTo>
                  <a:lnTo>
                    <a:pt x="686282" y="10655"/>
                  </a:lnTo>
                  <a:lnTo>
                    <a:pt x="692137" y="6019"/>
                  </a:lnTo>
                  <a:lnTo>
                    <a:pt x="692137" y="12038"/>
                  </a:lnTo>
                  <a:close/>
                </a:path>
                <a:path w="940435" h="121920">
                  <a:moveTo>
                    <a:pt x="898522" y="60782"/>
                  </a:moveTo>
                  <a:lnTo>
                    <a:pt x="692137" y="12038"/>
                  </a:lnTo>
                  <a:lnTo>
                    <a:pt x="692137" y="6019"/>
                  </a:lnTo>
                  <a:lnTo>
                    <a:pt x="708100" y="6019"/>
                  </a:lnTo>
                  <a:lnTo>
                    <a:pt x="920338" y="56146"/>
                  </a:lnTo>
                  <a:lnTo>
                    <a:pt x="918146" y="56146"/>
                  </a:lnTo>
                  <a:lnTo>
                    <a:pt x="898522" y="60782"/>
                  </a:lnTo>
                  <a:close/>
                </a:path>
                <a:path w="940435" h="121920">
                  <a:moveTo>
                    <a:pt x="257352" y="33400"/>
                  </a:moveTo>
                  <a:lnTo>
                    <a:pt x="252590" y="28638"/>
                  </a:lnTo>
                  <a:lnTo>
                    <a:pt x="257352" y="28638"/>
                  </a:lnTo>
                  <a:lnTo>
                    <a:pt x="257352" y="33400"/>
                  </a:lnTo>
                  <a:close/>
                </a:path>
                <a:path w="940435" h="121920">
                  <a:moveTo>
                    <a:pt x="682612" y="33400"/>
                  </a:moveTo>
                  <a:lnTo>
                    <a:pt x="257352" y="33400"/>
                  </a:lnTo>
                  <a:lnTo>
                    <a:pt x="257352" y="28638"/>
                  </a:lnTo>
                  <a:lnTo>
                    <a:pt x="682612" y="28638"/>
                  </a:lnTo>
                  <a:lnTo>
                    <a:pt x="682612" y="33400"/>
                  </a:lnTo>
                  <a:close/>
                </a:path>
                <a:path w="940435" h="121920">
                  <a:moveTo>
                    <a:pt x="692137" y="33400"/>
                  </a:moveTo>
                  <a:lnTo>
                    <a:pt x="682612" y="33400"/>
                  </a:lnTo>
                  <a:lnTo>
                    <a:pt x="687374" y="28638"/>
                  </a:lnTo>
                  <a:lnTo>
                    <a:pt x="692137" y="28638"/>
                  </a:lnTo>
                  <a:lnTo>
                    <a:pt x="692137" y="33400"/>
                  </a:lnTo>
                  <a:close/>
                </a:path>
                <a:path w="940435" h="121920">
                  <a:moveTo>
                    <a:pt x="21818" y="65417"/>
                  </a:moveTo>
                  <a:lnTo>
                    <a:pt x="21818" y="56146"/>
                  </a:lnTo>
                  <a:lnTo>
                    <a:pt x="41443" y="60782"/>
                  </a:lnTo>
                  <a:lnTo>
                    <a:pt x="21818" y="65417"/>
                  </a:lnTo>
                  <a:close/>
                </a:path>
                <a:path w="940435" h="121920">
                  <a:moveTo>
                    <a:pt x="41443" y="60782"/>
                  </a:moveTo>
                  <a:lnTo>
                    <a:pt x="21818" y="56146"/>
                  </a:lnTo>
                  <a:lnTo>
                    <a:pt x="61071" y="56146"/>
                  </a:lnTo>
                  <a:lnTo>
                    <a:pt x="41443" y="60782"/>
                  </a:lnTo>
                  <a:close/>
                </a:path>
                <a:path w="940435" h="121920">
                  <a:moveTo>
                    <a:pt x="918146" y="65417"/>
                  </a:moveTo>
                  <a:lnTo>
                    <a:pt x="898522" y="60782"/>
                  </a:lnTo>
                  <a:lnTo>
                    <a:pt x="918146" y="56146"/>
                  </a:lnTo>
                  <a:lnTo>
                    <a:pt x="918146" y="65417"/>
                  </a:lnTo>
                  <a:close/>
                </a:path>
                <a:path w="940435" h="121920">
                  <a:moveTo>
                    <a:pt x="920342" y="65417"/>
                  </a:moveTo>
                  <a:lnTo>
                    <a:pt x="918146" y="65417"/>
                  </a:lnTo>
                  <a:lnTo>
                    <a:pt x="918146" y="56146"/>
                  </a:lnTo>
                  <a:lnTo>
                    <a:pt x="920338" y="56146"/>
                  </a:lnTo>
                  <a:lnTo>
                    <a:pt x="939965" y="60782"/>
                  </a:lnTo>
                  <a:lnTo>
                    <a:pt x="920342" y="65417"/>
                  </a:lnTo>
                  <a:close/>
                </a:path>
                <a:path w="940435" h="121920">
                  <a:moveTo>
                    <a:pt x="61062" y="65417"/>
                  </a:moveTo>
                  <a:lnTo>
                    <a:pt x="21818" y="65417"/>
                  </a:lnTo>
                  <a:lnTo>
                    <a:pt x="41443" y="60782"/>
                  </a:lnTo>
                  <a:lnTo>
                    <a:pt x="61062" y="65417"/>
                  </a:lnTo>
                  <a:close/>
                </a:path>
                <a:path w="940435" h="121920">
                  <a:moveTo>
                    <a:pt x="708094" y="115557"/>
                  </a:moveTo>
                  <a:lnTo>
                    <a:pt x="692137" y="115557"/>
                  </a:lnTo>
                  <a:lnTo>
                    <a:pt x="692137" y="109538"/>
                  </a:lnTo>
                  <a:lnTo>
                    <a:pt x="898522" y="60782"/>
                  </a:lnTo>
                  <a:lnTo>
                    <a:pt x="918146" y="65417"/>
                  </a:lnTo>
                  <a:lnTo>
                    <a:pt x="920342" y="65417"/>
                  </a:lnTo>
                  <a:lnTo>
                    <a:pt x="708094" y="115557"/>
                  </a:lnTo>
                  <a:close/>
                </a:path>
                <a:path w="940435" h="121920">
                  <a:moveTo>
                    <a:pt x="257352" y="115557"/>
                  </a:moveTo>
                  <a:lnTo>
                    <a:pt x="247827" y="115557"/>
                  </a:lnTo>
                  <a:lnTo>
                    <a:pt x="253682" y="110921"/>
                  </a:lnTo>
                  <a:lnTo>
                    <a:pt x="247827" y="109538"/>
                  </a:lnTo>
                  <a:lnTo>
                    <a:pt x="247827" y="83400"/>
                  </a:lnTo>
                  <a:lnTo>
                    <a:pt x="692137" y="83400"/>
                  </a:lnTo>
                  <a:lnTo>
                    <a:pt x="692137" y="88163"/>
                  </a:lnTo>
                  <a:lnTo>
                    <a:pt x="257352" y="88163"/>
                  </a:lnTo>
                  <a:lnTo>
                    <a:pt x="252590" y="92925"/>
                  </a:lnTo>
                  <a:lnTo>
                    <a:pt x="257352" y="92925"/>
                  </a:lnTo>
                  <a:lnTo>
                    <a:pt x="257352" y="115557"/>
                  </a:lnTo>
                  <a:close/>
                </a:path>
                <a:path w="940435" h="121920">
                  <a:moveTo>
                    <a:pt x="257352" y="92925"/>
                  </a:moveTo>
                  <a:lnTo>
                    <a:pt x="252590" y="92925"/>
                  </a:lnTo>
                  <a:lnTo>
                    <a:pt x="257352" y="88163"/>
                  </a:lnTo>
                  <a:lnTo>
                    <a:pt x="257352" y="92925"/>
                  </a:lnTo>
                  <a:close/>
                </a:path>
                <a:path w="940435" h="121920">
                  <a:moveTo>
                    <a:pt x="682612" y="92925"/>
                  </a:moveTo>
                  <a:lnTo>
                    <a:pt x="257352" y="92925"/>
                  </a:lnTo>
                  <a:lnTo>
                    <a:pt x="257352" y="88163"/>
                  </a:lnTo>
                  <a:lnTo>
                    <a:pt x="682612" y="88163"/>
                  </a:lnTo>
                  <a:lnTo>
                    <a:pt x="682612" y="92925"/>
                  </a:lnTo>
                  <a:close/>
                </a:path>
                <a:path w="940435" h="121920">
                  <a:moveTo>
                    <a:pt x="682612" y="121577"/>
                  </a:moveTo>
                  <a:lnTo>
                    <a:pt x="682612" y="88163"/>
                  </a:lnTo>
                  <a:lnTo>
                    <a:pt x="687374" y="92925"/>
                  </a:lnTo>
                  <a:lnTo>
                    <a:pt x="692137" y="92925"/>
                  </a:lnTo>
                  <a:lnTo>
                    <a:pt x="692137" y="109538"/>
                  </a:lnTo>
                  <a:lnTo>
                    <a:pt x="686282" y="110921"/>
                  </a:lnTo>
                  <a:lnTo>
                    <a:pt x="692137" y="115557"/>
                  </a:lnTo>
                  <a:lnTo>
                    <a:pt x="708094" y="115557"/>
                  </a:lnTo>
                  <a:lnTo>
                    <a:pt x="682612" y="121577"/>
                  </a:lnTo>
                  <a:close/>
                </a:path>
                <a:path w="940435" h="121920">
                  <a:moveTo>
                    <a:pt x="692137" y="92925"/>
                  </a:moveTo>
                  <a:lnTo>
                    <a:pt x="687374" y="92925"/>
                  </a:lnTo>
                  <a:lnTo>
                    <a:pt x="682612" y="88163"/>
                  </a:lnTo>
                  <a:lnTo>
                    <a:pt x="692137" y="88163"/>
                  </a:lnTo>
                  <a:lnTo>
                    <a:pt x="692137" y="92925"/>
                  </a:lnTo>
                  <a:close/>
                </a:path>
                <a:path w="940435" h="121920">
                  <a:moveTo>
                    <a:pt x="247827" y="115557"/>
                  </a:moveTo>
                  <a:lnTo>
                    <a:pt x="247827" y="109538"/>
                  </a:lnTo>
                  <a:lnTo>
                    <a:pt x="253682" y="110921"/>
                  </a:lnTo>
                  <a:lnTo>
                    <a:pt x="247827" y="115557"/>
                  </a:lnTo>
                  <a:close/>
                </a:path>
                <a:path w="940435" h="121920">
                  <a:moveTo>
                    <a:pt x="692137" y="115557"/>
                  </a:moveTo>
                  <a:lnTo>
                    <a:pt x="686282" y="110921"/>
                  </a:lnTo>
                  <a:lnTo>
                    <a:pt x="692137" y="109538"/>
                  </a:lnTo>
                  <a:lnTo>
                    <a:pt x="692137" y="1155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0361" y="3320580"/>
            <a:ext cx="80838" cy="64287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1323794" y="1073918"/>
            <a:ext cx="2311210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8585">
              <a:lnSpc>
                <a:spcPts val="2460"/>
              </a:lnSpc>
              <a:tabLst>
                <a:tab pos="1028065" algn="l"/>
              </a:tabLst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忿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然 </a:t>
            </a:r>
            <a:r>
              <a:rPr lang="zh-CN" altLang="en-US" sz="2400" b="1" spc="1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笑</a:t>
            </a: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而遣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19200" y="1526011"/>
            <a:ext cx="4572000" cy="122597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69545" marR="809625">
              <a:lnSpc>
                <a:spcPct val="100000"/>
              </a:lnSpc>
              <a:spcBef>
                <a:spcPts val="120"/>
              </a:spcBef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汝亦知射乎  </a:t>
            </a:r>
            <a:endParaRPr lang="en-US" altLang="zh-CN" sz="2400" b="1" spc="1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  <a:p>
            <a:pPr marL="169545" marR="809625">
              <a:spcBef>
                <a:spcPts val="120"/>
              </a:spcBef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吾射不亦精乎 </a:t>
            </a:r>
            <a:endParaRPr lang="en-US" altLang="zh-CN" sz="2400" b="1" spc="1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  <a:p>
            <a:pPr marL="169545" marR="809625">
              <a:lnSpc>
                <a:spcPct val="100000"/>
              </a:lnSpc>
              <a:spcBef>
                <a:spcPts val="120"/>
              </a:spcBef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尔安敢轻吾射</a:t>
            </a:r>
          </a:p>
        </p:txBody>
      </p:sp>
      <p:sp>
        <p:nvSpPr>
          <p:cNvPr id="17" name="矩形 16"/>
          <p:cNvSpPr/>
          <p:nvPr/>
        </p:nvSpPr>
        <p:spPr>
          <a:xfrm>
            <a:off x="1295400" y="2833683"/>
            <a:ext cx="1521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4615">
              <a:lnSpc>
                <a:spcPct val="100000"/>
              </a:lnSpc>
              <a:spcBef>
                <a:spcPts val="1085"/>
              </a:spcBef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笑而</a:t>
            </a:r>
            <a:r>
              <a:rPr lang="zh-CN" altLang="en-US"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遣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218580" y="1099458"/>
            <a:ext cx="1036822" cy="4231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9870">
              <a:lnSpc>
                <a:spcPts val="2850"/>
              </a:lnSpc>
            </a:pP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睨</a:t>
            </a:r>
            <a:r>
              <a:rPr lang="zh-CN" altLang="en-US" sz="2400" b="1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39245" y="1511327"/>
            <a:ext cx="3308577" cy="1190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>
              <a:lnSpc>
                <a:spcPts val="2755"/>
              </a:lnSpc>
            </a:pP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无他，但手熟尔</a:t>
            </a:r>
          </a:p>
          <a:p>
            <a:pPr marL="174625">
              <a:lnSpc>
                <a:spcPct val="100000"/>
              </a:lnSpc>
            </a:pP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以我酌油知之</a:t>
            </a:r>
          </a:p>
          <a:p>
            <a:pPr marL="174625">
              <a:lnSpc>
                <a:spcPct val="100000"/>
              </a:lnSpc>
            </a:pP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我亦无他，惟手熟尔</a:t>
            </a:r>
          </a:p>
        </p:txBody>
      </p:sp>
      <p:sp>
        <p:nvSpPr>
          <p:cNvPr id="20" name="矩形 19"/>
          <p:cNvSpPr/>
          <p:nvPr/>
        </p:nvSpPr>
        <p:spPr>
          <a:xfrm>
            <a:off x="4164028" y="2710665"/>
            <a:ext cx="43662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985" marR="565150">
              <a:lnSpc>
                <a:spcPct val="100000"/>
              </a:lnSpc>
              <a:spcBef>
                <a:spcPts val="30"/>
              </a:spcBef>
              <a:tabLst>
                <a:tab pos="874394" algn="l"/>
                <a:tab pos="1487805" algn="l"/>
                <a:tab pos="1638935" algn="l"/>
                <a:tab pos="2101215" algn="l"/>
                <a:tab pos="2714625" algn="l"/>
              </a:tabLst>
            </a:pP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释担</a:t>
            </a:r>
            <a:r>
              <a:rPr lang="zh-CN" altLang="en-US" sz="2400" b="1" spc="10" dirty="0" smtClean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而立 但</a:t>
            </a: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微颔之 </a:t>
            </a:r>
            <a:endParaRPr lang="en-US" altLang="zh-CN" sz="2400" b="1" spc="10" dirty="0" smtClean="0">
              <a:solidFill>
                <a:srgbClr val="CC0099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  <a:p>
            <a:pPr marL="260985" marR="565150">
              <a:lnSpc>
                <a:spcPct val="100000"/>
              </a:lnSpc>
              <a:spcBef>
                <a:spcPts val="30"/>
              </a:spcBef>
              <a:tabLst>
                <a:tab pos="874394" algn="l"/>
                <a:tab pos="1487805" algn="l"/>
                <a:tab pos="1638935" algn="l"/>
                <a:tab pos="2101215" algn="l"/>
                <a:tab pos="2714625" algn="l"/>
              </a:tabLst>
            </a:pPr>
            <a:r>
              <a:rPr lang="zh-CN" altLang="en-US" sz="2400" b="1" spc="10" dirty="0" smtClean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取</a:t>
            </a:r>
            <a:r>
              <a:rPr lang="zh-CN" altLang="en-US" sz="2400" b="1" spc="10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	置	覆	酌	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  <p:bldP spid="15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3528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03599" y="1422565"/>
            <a:ext cx="80838" cy="6428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55828" y="3602037"/>
            <a:ext cx="14020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latin typeface="SimSun"/>
                <a:cs typeface="SimSun"/>
              </a:rPr>
              <a:t>个性特点</a:t>
            </a:r>
            <a:r>
              <a:rPr sz="2400" dirty="0">
                <a:latin typeface="SimSun"/>
                <a:cs typeface="SimSun"/>
              </a:rPr>
              <a:t>: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26078" y="3502964"/>
            <a:ext cx="73787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latin typeface="SimSun"/>
                <a:cs typeface="SimSun"/>
              </a:rPr>
              <a:t>对</a:t>
            </a:r>
            <a:r>
              <a:rPr sz="2800" spc="-5" dirty="0">
                <a:latin typeface="SimSun"/>
                <a:cs typeface="SimSun"/>
              </a:rPr>
              <a:t>比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53326" y="4216437"/>
            <a:ext cx="6892925" cy="386080"/>
          </a:xfrm>
          <a:custGeom>
            <a:avLst/>
            <a:gdLst/>
            <a:ahLst/>
            <a:cxnLst/>
            <a:rect l="l" t="t" r="r" b="b"/>
            <a:pathLst>
              <a:path w="6892925" h="386079">
                <a:moveTo>
                  <a:pt x="6892544" y="385762"/>
                </a:moveTo>
                <a:lnTo>
                  <a:pt x="0" y="385762"/>
                </a:lnTo>
                <a:lnTo>
                  <a:pt x="0" y="0"/>
                </a:lnTo>
                <a:lnTo>
                  <a:pt x="6892544" y="0"/>
                </a:lnTo>
                <a:lnTo>
                  <a:pt x="6892544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376237"/>
                </a:lnTo>
                <a:lnTo>
                  <a:pt x="4762" y="376237"/>
                </a:lnTo>
                <a:lnTo>
                  <a:pt x="9525" y="381000"/>
                </a:lnTo>
                <a:lnTo>
                  <a:pt x="6892544" y="381000"/>
                </a:lnTo>
                <a:lnTo>
                  <a:pt x="6892544" y="385762"/>
                </a:lnTo>
                <a:close/>
              </a:path>
              <a:path w="6892925" h="386079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6892925" h="386079">
                <a:moveTo>
                  <a:pt x="6883019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6883019" y="4762"/>
                </a:lnTo>
                <a:lnTo>
                  <a:pt x="6883019" y="9525"/>
                </a:lnTo>
                <a:close/>
              </a:path>
              <a:path w="6892925" h="386079">
                <a:moveTo>
                  <a:pt x="6883019" y="381000"/>
                </a:moveTo>
                <a:lnTo>
                  <a:pt x="6883019" y="4762"/>
                </a:lnTo>
                <a:lnTo>
                  <a:pt x="6887781" y="9525"/>
                </a:lnTo>
                <a:lnTo>
                  <a:pt x="6892544" y="9525"/>
                </a:lnTo>
                <a:lnTo>
                  <a:pt x="6892544" y="376237"/>
                </a:lnTo>
                <a:lnTo>
                  <a:pt x="6887781" y="376237"/>
                </a:lnTo>
                <a:lnTo>
                  <a:pt x="6883019" y="381000"/>
                </a:lnTo>
                <a:close/>
              </a:path>
              <a:path w="6892925" h="386079">
                <a:moveTo>
                  <a:pt x="6892544" y="9525"/>
                </a:moveTo>
                <a:lnTo>
                  <a:pt x="6887781" y="9525"/>
                </a:lnTo>
                <a:lnTo>
                  <a:pt x="6883019" y="4762"/>
                </a:lnTo>
                <a:lnTo>
                  <a:pt x="6892544" y="4762"/>
                </a:lnTo>
                <a:lnTo>
                  <a:pt x="6892544" y="9525"/>
                </a:lnTo>
                <a:close/>
              </a:path>
              <a:path w="6892925" h="386079">
                <a:moveTo>
                  <a:pt x="9525" y="381000"/>
                </a:moveTo>
                <a:lnTo>
                  <a:pt x="4762" y="376237"/>
                </a:lnTo>
                <a:lnTo>
                  <a:pt x="9525" y="376237"/>
                </a:lnTo>
                <a:lnTo>
                  <a:pt x="9525" y="381000"/>
                </a:lnTo>
                <a:close/>
              </a:path>
              <a:path w="6892925" h="386079">
                <a:moveTo>
                  <a:pt x="6883019" y="381000"/>
                </a:moveTo>
                <a:lnTo>
                  <a:pt x="9525" y="381000"/>
                </a:lnTo>
                <a:lnTo>
                  <a:pt x="9525" y="376237"/>
                </a:lnTo>
                <a:lnTo>
                  <a:pt x="6883019" y="376237"/>
                </a:lnTo>
                <a:lnTo>
                  <a:pt x="6883019" y="381000"/>
                </a:lnTo>
                <a:close/>
              </a:path>
              <a:path w="6892925" h="386079">
                <a:moveTo>
                  <a:pt x="6892544" y="381000"/>
                </a:moveTo>
                <a:lnTo>
                  <a:pt x="6883019" y="381000"/>
                </a:lnTo>
                <a:lnTo>
                  <a:pt x="6887781" y="376237"/>
                </a:lnTo>
                <a:lnTo>
                  <a:pt x="6892544" y="376237"/>
                </a:lnTo>
                <a:lnTo>
                  <a:pt x="6892544" y="3810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36828" y="4242790"/>
            <a:ext cx="669035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0" dirty="0">
                <a:latin typeface="SimSun"/>
                <a:cs typeface="SimSun"/>
              </a:rPr>
              <a:t>不卑不亢：指对人有恰当的分寸，既不低声下气，也不傲慢自大</a:t>
            </a:r>
            <a:r>
              <a:rPr sz="1800" dirty="0">
                <a:latin typeface="SimSun"/>
                <a:cs typeface="SimSun"/>
              </a:rPr>
              <a:t>。</a:t>
            </a:r>
            <a:endParaRPr sz="1800">
              <a:latin typeface="SimSun"/>
              <a:cs typeface="SimSu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56816" y="3488359"/>
            <a:ext cx="1256665" cy="7715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0320" marR="5080" indent="-8255">
              <a:lnSpc>
                <a:spcPts val="2990"/>
              </a:lnSpc>
              <a:spcBef>
                <a:spcPts val="90"/>
              </a:spcBef>
            </a:pPr>
            <a:r>
              <a:rPr sz="2400" spc="10" dirty="0">
                <a:latin typeface="SimSun"/>
                <a:cs typeface="SimSun"/>
              </a:rPr>
              <a:t>傲慢暴</a:t>
            </a:r>
            <a:r>
              <a:rPr sz="2400" dirty="0">
                <a:latin typeface="SimSun"/>
                <a:cs typeface="SimSun"/>
              </a:rPr>
              <a:t>躁 </a:t>
            </a:r>
            <a:r>
              <a:rPr sz="2400" spc="10" dirty="0">
                <a:latin typeface="SimSun"/>
                <a:cs typeface="SimSun"/>
              </a:rPr>
              <a:t>通达爽</a:t>
            </a:r>
            <a:r>
              <a:rPr sz="2400" dirty="0">
                <a:latin typeface="SimSun"/>
                <a:cs typeface="SimSun"/>
              </a:rPr>
              <a:t>快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58028" y="3508502"/>
            <a:ext cx="1250950" cy="73914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4604" marR="5080" indent="-2540">
              <a:lnSpc>
                <a:spcPts val="2740"/>
              </a:lnSpc>
              <a:spcBef>
                <a:spcPts val="305"/>
              </a:spcBef>
            </a:pPr>
            <a:r>
              <a:rPr sz="2400" spc="10" dirty="0">
                <a:latin typeface="SimSun"/>
                <a:cs typeface="SimSun"/>
              </a:rPr>
              <a:t>身手不</a:t>
            </a:r>
            <a:r>
              <a:rPr sz="2400" dirty="0">
                <a:latin typeface="SimSun"/>
                <a:cs typeface="SimSun"/>
              </a:rPr>
              <a:t>凡 </a:t>
            </a:r>
            <a:r>
              <a:rPr sz="2400" spc="10" dirty="0">
                <a:latin typeface="SimSun"/>
                <a:cs typeface="SimSun"/>
              </a:rPr>
              <a:t>不卑不</a:t>
            </a:r>
            <a:r>
              <a:rPr sz="2400" dirty="0">
                <a:latin typeface="SimSun"/>
                <a:cs typeface="SimSun"/>
              </a:rPr>
              <a:t>亢</a:t>
            </a:r>
            <a:endParaRPr sz="2400">
              <a:latin typeface="SimSun"/>
              <a:cs typeface="SimSun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591350" y="638860"/>
          <a:ext cx="7139940" cy="287718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4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92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7995">
                <a:tc gridSpan="2">
                  <a:txBody>
                    <a:bodyPr/>
                    <a:lstStyle/>
                    <a:p>
                      <a:pPr marL="91821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3600" spc="15" baseline="11574" dirty="0">
                          <a:latin typeface="SimSun"/>
                          <a:cs typeface="SimSun"/>
                        </a:rPr>
                        <a:t>陈尧</a:t>
                      </a:r>
                      <a:r>
                        <a:rPr sz="3600" baseline="11574" dirty="0">
                          <a:latin typeface="SimSun"/>
                          <a:cs typeface="SimSun"/>
                        </a:rPr>
                        <a:t>咨</a:t>
                      </a:r>
                      <a:r>
                        <a:rPr sz="3600" spc="-75" baseline="11574" dirty="0">
                          <a:latin typeface="SimSun"/>
                          <a:cs typeface="SimSun"/>
                        </a:rPr>
                        <a:t> </a:t>
                      </a:r>
                      <a:r>
                        <a:rPr sz="2400" spc="10" dirty="0">
                          <a:latin typeface="SimSun"/>
                          <a:cs typeface="SimSun"/>
                        </a:rPr>
                        <a:t>（善射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）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609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20040">
                        <a:lnSpc>
                          <a:spcPct val="100000"/>
                        </a:lnSpc>
                        <a:spcBef>
                          <a:spcPts val="200"/>
                        </a:spcBef>
                        <a:tabLst>
                          <a:tab pos="1613535" algn="l"/>
                        </a:tabLst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卖油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翁	</a:t>
                      </a:r>
                      <a:r>
                        <a:rPr sz="2400" spc="10" dirty="0">
                          <a:latin typeface="SimSun"/>
                          <a:cs typeface="SimSun"/>
                        </a:rPr>
                        <a:t>（善酌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）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254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670">
                <a:tc>
                  <a:txBody>
                    <a:bodyPr/>
                    <a:lstStyle/>
                    <a:p>
                      <a:pPr marR="5080" algn="r">
                        <a:lnSpc>
                          <a:spcPts val="2775"/>
                        </a:lnSpc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神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态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ts val="2460"/>
                        </a:lnSpc>
                        <a:tabLst>
                          <a:tab pos="1056640" algn="l"/>
                        </a:tabLst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忿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然	</a:t>
                      </a:r>
                      <a:r>
                        <a:rPr sz="2400" spc="10" dirty="0">
                          <a:latin typeface="SimSun"/>
                          <a:cs typeface="SimSun"/>
                        </a:rPr>
                        <a:t>笑而遣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之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8445">
                        <a:lnSpc>
                          <a:spcPts val="2850"/>
                        </a:lnSpc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睨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之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96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R="2540" algn="r">
                        <a:lnSpc>
                          <a:spcPct val="100000"/>
                        </a:lnSpc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语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言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120" marR="78105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汝亦知射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乎 </a:t>
                      </a:r>
                      <a:r>
                        <a:rPr sz="2400" spc="5" dirty="0">
                          <a:latin typeface="SimSun"/>
                          <a:cs typeface="SimSun"/>
                        </a:rPr>
                        <a:t> </a:t>
                      </a:r>
                      <a:r>
                        <a:rPr sz="2400" spc="10" dirty="0">
                          <a:latin typeface="SimSun"/>
                          <a:cs typeface="SimSun"/>
                        </a:rPr>
                        <a:t>吾射不亦精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乎 </a:t>
                      </a:r>
                      <a:r>
                        <a:rPr sz="2400" spc="10" dirty="0">
                          <a:latin typeface="SimSun"/>
                          <a:cs typeface="SimSun"/>
                        </a:rPr>
                        <a:t>尔安敢轻吾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射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152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ts val="2755"/>
                        </a:lnSpc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无他，但手熟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尔</a:t>
                      </a:r>
                      <a:endParaRPr sz="2400">
                        <a:latin typeface="SimSun"/>
                        <a:cs typeface="SimSun"/>
                      </a:endParaRPr>
                    </a:p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以我酌油知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之</a:t>
                      </a:r>
                      <a:endParaRPr sz="2400">
                        <a:latin typeface="SimSun"/>
                        <a:cs typeface="SimSun"/>
                      </a:endParaRPr>
                    </a:p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我亦无他，惟手熟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尔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1844">
                <a:tc>
                  <a:txBody>
                    <a:bodyPr/>
                    <a:lstStyle/>
                    <a:p>
                      <a:pPr marR="5080" algn="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动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作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1549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4615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笑而遣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之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1377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985" marR="565150">
                        <a:lnSpc>
                          <a:spcPct val="100000"/>
                        </a:lnSpc>
                        <a:spcBef>
                          <a:spcPts val="30"/>
                        </a:spcBef>
                        <a:tabLst>
                          <a:tab pos="874394" algn="l"/>
                          <a:tab pos="1487805" algn="l"/>
                          <a:tab pos="2101215" algn="l"/>
                          <a:tab pos="2714625" algn="l"/>
                        </a:tabLst>
                      </a:pPr>
                      <a:r>
                        <a:rPr sz="2400" spc="10" dirty="0">
                          <a:latin typeface="SimSun"/>
                          <a:cs typeface="SimSun"/>
                        </a:rPr>
                        <a:t>释担而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立</a:t>
                      </a:r>
                      <a:r>
                        <a:rPr sz="2400" spc="-30" dirty="0">
                          <a:latin typeface="SimSun"/>
                          <a:cs typeface="SimSun"/>
                        </a:rPr>
                        <a:t> </a:t>
                      </a:r>
                      <a:r>
                        <a:rPr sz="2400" spc="10" dirty="0">
                          <a:latin typeface="SimSun"/>
                          <a:cs typeface="SimSun"/>
                        </a:rPr>
                        <a:t>但微颔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之 取	置	覆	酌	沥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object 11"/>
          <p:cNvSpPr/>
          <p:nvPr/>
        </p:nvSpPr>
        <p:spPr>
          <a:xfrm>
            <a:off x="3732542" y="3954157"/>
            <a:ext cx="940435" cy="121920"/>
          </a:xfrm>
          <a:custGeom>
            <a:avLst/>
            <a:gdLst/>
            <a:ahLst/>
            <a:cxnLst/>
            <a:rect l="l" t="t" r="r" b="b"/>
            <a:pathLst>
              <a:path w="940435" h="121920">
                <a:moveTo>
                  <a:pt x="939965" y="60782"/>
                </a:moveTo>
                <a:lnTo>
                  <a:pt x="920330" y="56146"/>
                </a:lnTo>
                <a:lnTo>
                  <a:pt x="708088" y="6019"/>
                </a:lnTo>
                <a:lnTo>
                  <a:pt x="682612" y="0"/>
                </a:lnTo>
                <a:lnTo>
                  <a:pt x="682612" y="28638"/>
                </a:lnTo>
                <a:lnTo>
                  <a:pt x="257352" y="28638"/>
                </a:lnTo>
                <a:lnTo>
                  <a:pt x="257352" y="6019"/>
                </a:lnTo>
                <a:lnTo>
                  <a:pt x="257352" y="0"/>
                </a:lnTo>
                <a:lnTo>
                  <a:pt x="0" y="60782"/>
                </a:lnTo>
                <a:lnTo>
                  <a:pt x="257352" y="121577"/>
                </a:lnTo>
                <a:lnTo>
                  <a:pt x="257352" y="115557"/>
                </a:lnTo>
                <a:lnTo>
                  <a:pt x="257352" y="92925"/>
                </a:lnTo>
                <a:lnTo>
                  <a:pt x="682612" y="92925"/>
                </a:lnTo>
                <a:lnTo>
                  <a:pt x="682612" y="121577"/>
                </a:lnTo>
                <a:lnTo>
                  <a:pt x="708088" y="115557"/>
                </a:lnTo>
                <a:lnTo>
                  <a:pt x="920330" y="65417"/>
                </a:lnTo>
                <a:lnTo>
                  <a:pt x="939965" y="6078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0361" y="3320580"/>
            <a:ext cx="80838" cy="642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0" y="352043"/>
            <a:ext cx="3933825" cy="585470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228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80"/>
              </a:spcBef>
            </a:pPr>
            <a:r>
              <a:rPr sz="3200" dirty="0"/>
              <a:t>赏读课文，读出语</a:t>
            </a:r>
            <a:r>
              <a:rPr sz="3200" spc="5" dirty="0"/>
              <a:t>气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22249" y="900734"/>
            <a:ext cx="8082915" cy="3393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215" marR="355600" indent="612140">
              <a:lnSpc>
                <a:spcPct val="131500"/>
              </a:lnSpc>
              <a:spcBef>
                <a:spcPts val="100"/>
              </a:spcBef>
            </a:pPr>
            <a:r>
              <a:rPr sz="2400" b="1" spc="10" dirty="0">
                <a:latin typeface="Microsoft YaHei UI"/>
                <a:cs typeface="Microsoft YaHei UI"/>
              </a:rPr>
              <a:t>朗读时，陈尧咨和卖油翁两个人说话时的语气有什</a:t>
            </a:r>
            <a:r>
              <a:rPr sz="2400" b="1" dirty="0">
                <a:latin typeface="Microsoft YaHei UI"/>
                <a:cs typeface="Microsoft YaHei UI"/>
              </a:rPr>
              <a:t>么 </a:t>
            </a:r>
            <a:r>
              <a:rPr sz="3600" b="1" spc="15" baseline="20833" dirty="0">
                <a:latin typeface="Microsoft YaHei UI"/>
                <a:cs typeface="Microsoft YaHei UI"/>
              </a:rPr>
              <a:t>不同</a:t>
            </a:r>
            <a:r>
              <a:rPr sz="3600" b="1" spc="82" baseline="20833" dirty="0">
                <a:latin typeface="Microsoft YaHei UI"/>
                <a:cs typeface="Microsoft YaHei UI"/>
              </a:rPr>
              <a:t>？</a:t>
            </a:r>
            <a:r>
              <a:rPr sz="2400" b="1" spc="10" dirty="0">
                <a:solidFill>
                  <a:srgbClr val="CC0000"/>
                </a:solidFill>
                <a:latin typeface="Microsoft YaHei UI"/>
                <a:cs typeface="Microsoft YaHei UI"/>
              </a:rPr>
              <a:t>陈尧咨：要读出他的傲慢，自信，自矜</a:t>
            </a:r>
            <a:r>
              <a:rPr sz="2400" b="1" dirty="0">
                <a:solidFill>
                  <a:srgbClr val="CC0000"/>
                </a:solidFill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 marL="993140">
              <a:lnSpc>
                <a:spcPct val="100000"/>
              </a:lnSpc>
            </a:pPr>
            <a:r>
              <a:rPr sz="2400" b="1" spc="10" dirty="0">
                <a:solidFill>
                  <a:srgbClr val="CC0000"/>
                </a:solidFill>
                <a:latin typeface="Microsoft YaHei UI"/>
                <a:cs typeface="Microsoft YaHei UI"/>
              </a:rPr>
              <a:t>卖油翁：要读出语气的平淡，不卑不亢，不急不躁</a:t>
            </a:r>
            <a:r>
              <a:rPr sz="2400" b="1" dirty="0">
                <a:solidFill>
                  <a:srgbClr val="CC0000"/>
                </a:solidFill>
                <a:latin typeface="Microsoft YaHei UI"/>
                <a:cs typeface="Microsoft YaHei UI"/>
              </a:rPr>
              <a:t>。</a:t>
            </a:r>
            <a:endParaRPr sz="2400">
              <a:latin typeface="Microsoft YaHei UI"/>
              <a:cs typeface="Microsoft YaHei UI"/>
            </a:endParaRPr>
          </a:p>
          <a:p>
            <a:pPr marL="25400" marR="137795" indent="509270">
              <a:lnSpc>
                <a:spcPct val="100800"/>
              </a:lnSpc>
              <a:spcBef>
                <a:spcPts val="1620"/>
              </a:spcBef>
            </a:pPr>
            <a:r>
              <a:rPr sz="2000" spc="10" dirty="0">
                <a:latin typeface="SimSun"/>
                <a:cs typeface="SimSun"/>
              </a:rPr>
              <a:t>陈康肃公善射，当世无双，公亦以此自矜。尝射于家圃，有卖油</a:t>
            </a:r>
            <a:r>
              <a:rPr sz="2000" dirty="0">
                <a:latin typeface="SimSun"/>
                <a:cs typeface="SimSun"/>
              </a:rPr>
              <a:t>翁 </a:t>
            </a:r>
            <a:r>
              <a:rPr sz="2000" spc="10" dirty="0">
                <a:latin typeface="SimSun"/>
                <a:cs typeface="SimSun"/>
              </a:rPr>
              <a:t>释担而立，睨之久而不去。见其发矢十中八九，但微颔之</a:t>
            </a:r>
            <a:r>
              <a:rPr sz="2000" spc="5" dirty="0">
                <a:latin typeface="SimSun"/>
                <a:cs typeface="SimSun"/>
              </a:rPr>
              <a:t>。</a:t>
            </a:r>
            <a:endParaRPr sz="2000">
              <a:latin typeface="SimSun"/>
              <a:cs typeface="SimSun"/>
            </a:endParaRPr>
          </a:p>
          <a:p>
            <a:pPr marL="25400" marR="136525" indent="493395">
              <a:lnSpc>
                <a:spcPct val="100000"/>
              </a:lnSpc>
            </a:pPr>
            <a:r>
              <a:rPr sz="2000" spc="10" dirty="0">
                <a:latin typeface="SimSun"/>
                <a:cs typeface="SimSun"/>
              </a:rPr>
              <a:t>康肃问曰：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“汝亦知射乎？吾射不亦精乎？”</a:t>
            </a:r>
            <a:r>
              <a:rPr sz="2000" spc="10" dirty="0">
                <a:latin typeface="SimSun"/>
                <a:cs typeface="SimSun"/>
              </a:rPr>
              <a:t>翁曰：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“无他，但</a:t>
            </a:r>
            <a:r>
              <a:rPr sz="2000" dirty="0">
                <a:solidFill>
                  <a:srgbClr val="FF0000"/>
                </a:solidFill>
                <a:latin typeface="SimSun"/>
                <a:cs typeface="SimSun"/>
              </a:rPr>
              <a:t>手 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熟尔。”</a:t>
            </a:r>
            <a:r>
              <a:rPr sz="2000" spc="10" dirty="0">
                <a:latin typeface="SimSun"/>
                <a:cs typeface="SimSun"/>
              </a:rPr>
              <a:t>康肃忿然曰：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“尔安敢轻吾射！”</a:t>
            </a:r>
            <a:r>
              <a:rPr sz="2000" spc="10" dirty="0">
                <a:latin typeface="SimSun"/>
                <a:cs typeface="SimSun"/>
              </a:rPr>
              <a:t>翁曰：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“以我酌油知之。</a:t>
            </a:r>
            <a:r>
              <a:rPr sz="2000" dirty="0">
                <a:solidFill>
                  <a:srgbClr val="FF0000"/>
                </a:solidFill>
                <a:latin typeface="SimSun"/>
                <a:cs typeface="SimSun"/>
              </a:rPr>
              <a:t>” </a:t>
            </a:r>
            <a:r>
              <a:rPr sz="2000" spc="10" dirty="0">
                <a:latin typeface="SimSun"/>
                <a:cs typeface="SimSun"/>
              </a:rPr>
              <a:t>乃取一葫芦置于地，以钱覆其口，徐以</a:t>
            </a:r>
            <a:r>
              <a:rPr sz="2000" spc="5" dirty="0">
                <a:latin typeface="SimSun"/>
                <a:cs typeface="SimSun"/>
              </a:rPr>
              <a:t>杓</a:t>
            </a:r>
            <a:r>
              <a:rPr sz="2000" spc="-440" dirty="0">
                <a:latin typeface="SimSun"/>
                <a:cs typeface="SimSun"/>
              </a:rPr>
              <a:t> </a:t>
            </a:r>
            <a:r>
              <a:rPr sz="2000" spc="10" dirty="0">
                <a:latin typeface="SimSun"/>
                <a:cs typeface="SimSun"/>
              </a:rPr>
              <a:t>酌油沥之，自钱孔入，而</a:t>
            </a:r>
            <a:r>
              <a:rPr sz="2000" dirty="0">
                <a:latin typeface="SimSun"/>
                <a:cs typeface="SimSun"/>
              </a:rPr>
              <a:t>钱 </a:t>
            </a:r>
            <a:r>
              <a:rPr sz="2000" spc="10" dirty="0">
                <a:latin typeface="SimSun"/>
                <a:cs typeface="SimSun"/>
              </a:rPr>
              <a:t>不湿。因曰：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“我亦无他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sz="2000" spc="10" dirty="0">
                <a:solidFill>
                  <a:srgbClr val="FF0000"/>
                </a:solidFill>
                <a:latin typeface="SimSun"/>
                <a:cs typeface="SimSun"/>
              </a:rPr>
              <a:t>惟手熟尔。”</a:t>
            </a:r>
            <a:r>
              <a:rPr sz="2000" spc="10" dirty="0">
                <a:latin typeface="SimSun"/>
                <a:cs typeface="SimSun"/>
              </a:rPr>
              <a:t>康肃笑而遣之</a:t>
            </a:r>
            <a:r>
              <a:rPr sz="2000" spc="5" dirty="0">
                <a:latin typeface="SimSun"/>
                <a:cs typeface="SimSun"/>
              </a:rPr>
              <a:t>。</a:t>
            </a:r>
            <a:endParaRPr sz="20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10400" y="189073"/>
            <a:ext cx="2070417" cy="201644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99616" y="160020"/>
            <a:ext cx="4008120" cy="585470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2286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80"/>
              </a:spcBef>
            </a:pPr>
            <a:r>
              <a:rPr sz="3200" dirty="0"/>
              <a:t>品读课文，领悟道</a:t>
            </a:r>
            <a:r>
              <a:rPr sz="3200" spc="5" dirty="0"/>
              <a:t>理</a:t>
            </a:r>
            <a:endParaRPr sz="3200"/>
          </a:p>
        </p:txBody>
      </p:sp>
      <p:sp>
        <p:nvSpPr>
          <p:cNvPr id="5" name="object 5"/>
          <p:cNvSpPr txBox="1"/>
          <p:nvPr/>
        </p:nvSpPr>
        <p:spPr>
          <a:xfrm>
            <a:off x="474357" y="825868"/>
            <a:ext cx="7679043" cy="4143442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419734" indent="-359410">
              <a:lnSpc>
                <a:spcPct val="100000"/>
              </a:lnSpc>
              <a:spcBef>
                <a:spcPts val="610"/>
              </a:spcBef>
              <a:buSzPct val="96428"/>
              <a:buAutoNum type="arabicPeriod"/>
              <a:tabLst>
                <a:tab pos="419734" algn="l"/>
              </a:tabLst>
            </a:pPr>
            <a:r>
              <a:rPr sz="2800" b="1" spc="15" dirty="0">
                <a:latin typeface="Microsoft YaHei UI"/>
                <a:cs typeface="Microsoft YaHei UI"/>
              </a:rPr>
              <a:t>卖油翁化解冲突的智慧在哪里</a:t>
            </a:r>
            <a:r>
              <a:rPr sz="2800" b="1" spc="-5" dirty="0">
                <a:latin typeface="Microsoft YaHei UI"/>
                <a:cs typeface="Microsoft YaHei UI"/>
              </a:rPr>
              <a:t>？</a:t>
            </a:r>
            <a:endParaRPr sz="2800" dirty="0">
              <a:latin typeface="Microsoft YaHei UI"/>
              <a:cs typeface="Microsoft YaHei UI"/>
            </a:endParaRPr>
          </a:p>
          <a:p>
            <a:pPr marL="22860" marR="1297940" indent="614680">
              <a:lnSpc>
                <a:spcPct val="100000"/>
              </a:lnSpc>
              <a:spcBef>
                <a:spcPts val="440"/>
              </a:spcBef>
            </a:pPr>
            <a:r>
              <a:rPr sz="2400" b="1" spc="1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卖油翁用小绝活，</a:t>
            </a:r>
            <a:r>
              <a:rPr sz="2400" b="1" spc="10" dirty="0" err="1">
                <a:solidFill>
                  <a:srgbClr val="FF0000"/>
                </a:solidFill>
                <a:latin typeface="Microsoft YaHei UI"/>
                <a:cs typeface="Microsoft YaHei UI"/>
              </a:rPr>
              <a:t>类比法，一语中的、</a:t>
            </a:r>
            <a:r>
              <a:rPr sz="2400" b="1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深</a:t>
            </a:r>
            <a:r>
              <a:rPr sz="2400" b="1" spc="10" dirty="0" err="1" smtClean="0">
                <a:solidFill>
                  <a:srgbClr val="FF0000"/>
                </a:solidFill>
                <a:latin typeface="Microsoft YaHei UI"/>
                <a:cs typeface="Microsoft YaHei UI"/>
              </a:rPr>
              <a:t>入浅出阐明大道理</a:t>
            </a:r>
            <a:r>
              <a:rPr sz="2400" b="1" spc="10" dirty="0" err="1">
                <a:solidFill>
                  <a:srgbClr val="FF0000"/>
                </a:solidFill>
                <a:latin typeface="Microsoft YaHei UI"/>
                <a:cs typeface="Microsoft YaHei UI"/>
              </a:rPr>
              <a:t>，</a:t>
            </a:r>
            <a:r>
              <a:rPr sz="2400" b="1" spc="1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令陈尧咨心服口服，</a:t>
            </a:r>
            <a:r>
              <a:rPr sz="2400" b="1" spc="10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冲突</a:t>
            </a:r>
            <a:r>
              <a:rPr sz="2400" b="1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也</a:t>
            </a:r>
            <a:r>
              <a:rPr sz="2400" b="1" spc="10" dirty="0" err="1" smtClean="0">
                <a:solidFill>
                  <a:srgbClr val="0000FF"/>
                </a:solidFill>
                <a:latin typeface="Microsoft YaHei UI"/>
                <a:cs typeface="Microsoft YaHei UI"/>
              </a:rPr>
              <a:t>随之化解</a:t>
            </a:r>
            <a:r>
              <a:rPr sz="2400" b="1" dirty="0">
                <a:solidFill>
                  <a:srgbClr val="0000FF"/>
                </a:solidFill>
                <a:latin typeface="Microsoft YaHei UI"/>
                <a:cs typeface="Microsoft YaHei UI"/>
              </a:rPr>
              <a:t>。</a:t>
            </a:r>
            <a:endParaRPr sz="2400" dirty="0">
              <a:solidFill>
                <a:srgbClr val="0000FF"/>
              </a:solidFill>
              <a:latin typeface="Microsoft YaHei UI"/>
              <a:cs typeface="Microsoft YaHei UI"/>
            </a:endParaRPr>
          </a:p>
          <a:p>
            <a:pPr marL="551815" indent="-539115">
              <a:lnSpc>
                <a:spcPts val="3135"/>
              </a:lnSpc>
              <a:buSzPct val="96428"/>
              <a:buAutoNum type="arabicPeriod" startAt="2"/>
              <a:tabLst>
                <a:tab pos="551180" algn="l"/>
                <a:tab pos="551815" algn="l"/>
              </a:tabLst>
            </a:pPr>
            <a:r>
              <a:rPr sz="2800" b="1" spc="15" dirty="0">
                <a:latin typeface="Microsoft YaHei UI"/>
                <a:cs typeface="Microsoft YaHei UI"/>
              </a:rPr>
              <a:t>这个故事告诉我们一个什么道理</a:t>
            </a:r>
            <a:r>
              <a:rPr sz="2800" b="1" spc="-5" dirty="0">
                <a:latin typeface="Microsoft YaHei UI"/>
                <a:cs typeface="Microsoft YaHei UI"/>
              </a:rPr>
              <a:t>？</a:t>
            </a:r>
            <a:endParaRPr sz="2800" dirty="0">
              <a:latin typeface="Microsoft YaHei UI"/>
              <a:cs typeface="Microsoft YaHei UI"/>
            </a:endParaRPr>
          </a:p>
          <a:p>
            <a:pPr marL="89535" marR="5080" indent="614680" algn="just">
              <a:lnSpc>
                <a:spcPct val="100000"/>
              </a:lnSpc>
              <a:spcBef>
                <a:spcPts val="944"/>
              </a:spcBef>
            </a:pPr>
            <a:r>
              <a:rPr sz="2400" b="1" u="heavy" spc="10" dirty="0">
                <a:solidFill>
                  <a:srgbClr val="CC0000"/>
                </a:solidFill>
                <a:uFill>
                  <a:solidFill>
                    <a:srgbClr val="CC0000"/>
                  </a:solidFill>
                </a:uFill>
                <a:latin typeface="Microsoft YaHei UI"/>
                <a:cs typeface="Microsoft YaHei UI"/>
              </a:rPr>
              <a:t>这个故事告诉我们一个道理，熟能生巧，即使有什</a:t>
            </a:r>
            <a:r>
              <a:rPr sz="2400" b="1" u="heavy" dirty="0">
                <a:solidFill>
                  <a:srgbClr val="CC0000"/>
                </a:solidFill>
                <a:uFill>
                  <a:solidFill>
                    <a:srgbClr val="CC0000"/>
                  </a:solidFill>
                </a:uFill>
                <a:latin typeface="Microsoft YaHei UI"/>
                <a:cs typeface="Microsoft YaHei UI"/>
              </a:rPr>
              <a:t>么</a:t>
            </a:r>
            <a:r>
              <a:rPr sz="2400" b="1" u="heavy" spc="-2440" dirty="0">
                <a:solidFill>
                  <a:srgbClr val="CC0000"/>
                </a:solidFill>
                <a:uFill>
                  <a:solidFill>
                    <a:srgbClr val="CC0000"/>
                  </a:solidFill>
                </a:uFill>
                <a:latin typeface="Microsoft YaHei UI"/>
                <a:cs typeface="Microsoft YaHei UI"/>
              </a:rPr>
              <a:t>长 </a:t>
            </a:r>
            <a:r>
              <a:rPr sz="2400" b="1" u="heavy" spc="10" dirty="0" err="1">
                <a:solidFill>
                  <a:srgbClr val="CC0000"/>
                </a:solidFill>
                <a:uFill>
                  <a:solidFill>
                    <a:srgbClr val="CC0000"/>
                  </a:solidFill>
                </a:uFill>
                <a:latin typeface="Microsoft YaHei UI"/>
                <a:cs typeface="Microsoft YaHei UI"/>
              </a:rPr>
              <a:t>处也不要骄傲自满</a:t>
            </a:r>
            <a:r>
              <a:rPr sz="2400" b="1" u="heavy" spc="10" dirty="0" smtClean="0">
                <a:solidFill>
                  <a:srgbClr val="CC0000"/>
                </a:solidFill>
                <a:uFill>
                  <a:solidFill>
                    <a:srgbClr val="CC0000"/>
                  </a:solidFill>
                </a:uFill>
                <a:latin typeface="Microsoft YaHei UI"/>
                <a:cs typeface="Microsoft YaHei UI"/>
              </a:rPr>
              <a:t>。</a:t>
            </a:r>
            <a:endParaRPr lang="en-US" sz="2400" b="1" u="heavy" spc="10" dirty="0" smtClean="0">
              <a:solidFill>
                <a:srgbClr val="CC0000"/>
              </a:solidFill>
              <a:uFill>
                <a:solidFill>
                  <a:srgbClr val="CC0000"/>
                </a:solidFill>
              </a:uFill>
              <a:latin typeface="Microsoft YaHei UI"/>
              <a:cs typeface="Microsoft YaHei UI"/>
            </a:endParaRPr>
          </a:p>
          <a:p>
            <a:pPr marL="89535" marR="5080" indent="614680" algn="just">
              <a:lnSpc>
                <a:spcPct val="100000"/>
              </a:lnSpc>
              <a:spcBef>
                <a:spcPts val="944"/>
              </a:spcBef>
            </a:pPr>
            <a:r>
              <a:rPr sz="2400" dirty="0" err="1" smtClean="0">
                <a:solidFill>
                  <a:srgbClr val="001F5F"/>
                </a:solidFill>
                <a:latin typeface="SimSun"/>
                <a:cs typeface="SimSun"/>
              </a:rPr>
              <a:t>一个人要想成功必须苦练从而手熟最后达到技高</a:t>
            </a:r>
            <a:r>
              <a:rPr sz="2400" dirty="0" err="1">
                <a:solidFill>
                  <a:srgbClr val="001F5F"/>
                </a:solidFill>
                <a:latin typeface="SimSun"/>
                <a:cs typeface="SimSun"/>
              </a:rPr>
              <a:t>。</a:t>
            </a:r>
            <a:r>
              <a:rPr sz="2400" dirty="0" err="1" smtClean="0">
                <a:solidFill>
                  <a:srgbClr val="001F5F"/>
                </a:solidFill>
                <a:latin typeface="SimSun"/>
                <a:cs typeface="SimSun"/>
              </a:rPr>
              <a:t>一个人即使有了高超的本领也不能骄傲自满</a:t>
            </a:r>
            <a:r>
              <a:rPr sz="2400" dirty="0" err="1">
                <a:solidFill>
                  <a:srgbClr val="001F5F"/>
                </a:solidFill>
                <a:latin typeface="SimSun"/>
                <a:cs typeface="SimSun"/>
              </a:rPr>
              <a:t>，人外有人，山外有山，应谦虚谨慎</a:t>
            </a:r>
            <a:r>
              <a:rPr sz="2400" dirty="0">
                <a:solidFill>
                  <a:srgbClr val="001F5F"/>
                </a:solidFill>
                <a:latin typeface="SimSun"/>
                <a:cs typeface="SimSun"/>
              </a:rPr>
              <a:t>。</a:t>
            </a:r>
            <a:endParaRPr sz="24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83235" y="209550"/>
            <a:ext cx="7720330" cy="800219"/>
          </a:xfrm>
        </p:spPr>
        <p:txBody>
          <a:bodyPr/>
          <a:lstStyle/>
          <a:p>
            <a:r>
              <a:rPr lang="zh-CN" altLang="en-US" dirty="0" smtClean="0"/>
              <a:t>     </a:t>
            </a:r>
            <a:r>
              <a:rPr lang="zh-CN" altLang="en-US" sz="2400" dirty="0" smtClean="0">
                <a:solidFill>
                  <a:srgbClr val="0000FF"/>
                </a:solidFill>
              </a:rPr>
              <a:t>卖油翁说高超的射箭、酌油的本领都是“手熟”而已，你如何看？</a:t>
            </a:r>
            <a:endParaRPr lang="zh-CN" altLang="en-US" sz="2400" dirty="0">
              <a:solidFill>
                <a:srgbClr val="0000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4800" y="1200150"/>
            <a:ext cx="850836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/>
              <a:t>         陈尧咨的高超箭术不只是“手熟”而已。因为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“射”是本代“六艺”之一，它不但是杀敌卫国的本领，更是一种修身养性的体育活动；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r>
              <a:rPr lang="en-US" altLang="zh-CN" sz="2000" b="1" dirty="0">
                <a:solidFill>
                  <a:srgbClr val="0000FF"/>
                </a:solidFill>
              </a:rPr>
              <a:t> </a:t>
            </a:r>
            <a:r>
              <a:rPr lang="en-US" altLang="zh-CN" sz="2000" b="1" dirty="0" smtClean="0">
                <a:solidFill>
                  <a:srgbClr val="0000FF"/>
                </a:solidFill>
              </a:rPr>
              <a:t>       </a:t>
            </a:r>
            <a:r>
              <a:rPr lang="zh-CN" altLang="en-US" sz="2000" b="1" dirty="0" smtClean="0"/>
              <a:t>孔子也说</a:t>
            </a:r>
            <a:r>
              <a:rPr lang="zh-CN" altLang="en-US" sz="2000" b="1" u="sng" dirty="0" smtClean="0">
                <a:solidFill>
                  <a:srgbClr val="0000FF"/>
                </a:solidFill>
              </a:rPr>
              <a:t>“君子无所争，必也射乎！揖让而升，下而饮，其争也君子”</a:t>
            </a:r>
            <a:r>
              <a:rPr lang="zh-CN" altLang="en-US" sz="2000" b="1" dirty="0" smtClean="0"/>
              <a:t>（君子没有什么可争斗的事情。如果一定要说有，那就是射箭了。登堂比赛前先互相作揖谦让，赛完后又下堂饮酒祝贺，这样的竞争，可以说是君子之争</a:t>
            </a:r>
            <a:r>
              <a:rPr lang="zh-CN" altLang="en-US" sz="2000" b="1" dirty="0"/>
              <a:t>）</a:t>
            </a:r>
            <a:r>
              <a:rPr lang="zh-CN" altLang="en-US" sz="2000" b="1" dirty="0" smtClean="0"/>
              <a:t>。</a:t>
            </a:r>
            <a:endParaRPr lang="en-US" altLang="zh-CN" sz="2000" b="1" dirty="0" smtClean="0"/>
          </a:p>
          <a:p>
            <a:r>
              <a:rPr lang="en-US" altLang="zh-CN" sz="2000" b="1" dirty="0"/>
              <a:t> </a:t>
            </a:r>
            <a:r>
              <a:rPr lang="en-US" altLang="zh-CN" sz="2000" b="1" dirty="0" smtClean="0"/>
              <a:t>        </a:t>
            </a:r>
            <a:r>
              <a:rPr lang="zh-CN" altLang="en-US" sz="2000" b="1" dirty="0" smtClean="0"/>
              <a:t>故射箭与酌油不能相提并论。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射箭</a:t>
            </a:r>
            <a:r>
              <a:rPr lang="zh-CN" altLang="en-US" sz="2000" b="1" dirty="0" smtClean="0"/>
              <a:t>所射的对象可能是静止的目标，也可能是活动的月标，如果是后者，还必须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考虑箭的速度、目标物的移动速度、风力风速等因素，在战场上还必须同时防御敌人，</a:t>
            </a:r>
            <a:r>
              <a:rPr lang="zh-CN" altLang="en-US" sz="2000" b="1" dirty="0" smtClean="0"/>
              <a:t>这样看来，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射箭的技艺更加复杂，对人的臂力、心智、毅力的考验更加严苛，</a:t>
            </a:r>
            <a:r>
              <a:rPr lang="zh-CN" altLang="en-US" sz="2000" b="1" dirty="0" smtClean="0"/>
              <a:t>甚至须有一定的天赋，而不只是“手熟”就能练就高超的射箭技艺的。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53056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81400" y="285750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文言文归纳</a:t>
            </a:r>
            <a:endParaRPr lang="zh-CN" altLang="en-US" sz="28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617127" y="2495550"/>
            <a:ext cx="296427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</a:rPr>
              <a:t>二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、词类活用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endParaRPr lang="en-US" altLang="zh-CN" sz="1000" b="1" dirty="0" smtClean="0"/>
          </a:p>
          <a:p>
            <a:r>
              <a:rPr lang="en-US" altLang="zh-CN" sz="2000" b="1" dirty="0" smtClean="0"/>
              <a:t>1.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尝</a:t>
            </a:r>
            <a:r>
              <a:rPr lang="zh-CN" altLang="en-US" sz="2000" b="1" dirty="0" smtClean="0"/>
              <a:t>射于家圃：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曾经。</a:t>
            </a:r>
            <a:endParaRPr lang="en-US" altLang="zh-CN" sz="2000" b="1" dirty="0" smtClean="0">
              <a:solidFill>
                <a:srgbClr val="FF0000"/>
              </a:solidFill>
            </a:endParaRPr>
          </a:p>
          <a:p>
            <a:endParaRPr lang="en-US" altLang="zh-CN" sz="1000" b="1" dirty="0" smtClean="0"/>
          </a:p>
          <a:p>
            <a:r>
              <a:rPr lang="en-US" altLang="zh-CN" sz="2000" b="1" dirty="0" smtClean="0"/>
              <a:t>2.</a:t>
            </a:r>
            <a:r>
              <a:rPr lang="zh-CN" altLang="en-US" sz="2000" b="1" dirty="0" smtClean="0"/>
              <a:t>尔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安</a:t>
            </a:r>
            <a:r>
              <a:rPr lang="zh-CN" altLang="en-US" sz="2000" b="1" dirty="0" smtClean="0"/>
              <a:t>敢轻吾射：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怎么。</a:t>
            </a:r>
            <a:endParaRPr lang="en-US" altLang="zh-CN" sz="2000" b="1" dirty="0" smtClean="0">
              <a:solidFill>
                <a:srgbClr val="FF0000"/>
              </a:solidFill>
            </a:endParaRPr>
          </a:p>
          <a:p>
            <a:endParaRPr lang="en-US" altLang="zh-CN" sz="1000" b="1" dirty="0" smtClean="0"/>
          </a:p>
          <a:p>
            <a:r>
              <a:rPr lang="en-US" altLang="zh-CN" sz="2000" b="1" dirty="0" smtClean="0"/>
              <a:t>3.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但</a:t>
            </a:r>
            <a:r>
              <a:rPr lang="zh-CN" altLang="en-US" sz="2000" b="1" dirty="0" smtClean="0"/>
              <a:t>手熟尔：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只是。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4182" y="1048494"/>
            <a:ext cx="45576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FF"/>
                </a:solidFill>
              </a:rPr>
              <a:t>一、通假字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endParaRPr lang="en-US" altLang="zh-CN" sz="1000" b="1" dirty="0" smtClean="0"/>
          </a:p>
          <a:p>
            <a:r>
              <a:rPr lang="en-US" altLang="zh-CN" sz="2000" b="1" dirty="0" smtClean="0"/>
              <a:t>1.</a:t>
            </a:r>
            <a:r>
              <a:rPr lang="zh-CN" altLang="en-US" sz="2000" b="1" dirty="0" smtClean="0"/>
              <a:t>但手熟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尔</a:t>
            </a:r>
            <a:r>
              <a:rPr lang="zh-CN" altLang="en-US" sz="2000" b="1" dirty="0" smtClean="0"/>
              <a:t>：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同“耳”，罢了。</a:t>
            </a:r>
            <a:endParaRPr lang="en-US" altLang="zh-CN" sz="2000" b="1" dirty="0" smtClean="0">
              <a:solidFill>
                <a:srgbClr val="FF0000"/>
              </a:solidFill>
            </a:endParaRPr>
          </a:p>
          <a:p>
            <a:endParaRPr lang="en-US" altLang="zh-CN" sz="1000" b="1" dirty="0" smtClean="0"/>
          </a:p>
          <a:p>
            <a:r>
              <a:rPr lang="en-US" altLang="zh-CN" sz="2000" b="1" dirty="0" smtClean="0"/>
              <a:t>2.</a:t>
            </a:r>
            <a:r>
              <a:rPr lang="zh-CN" altLang="en-US" sz="2000" b="1" dirty="0" smtClean="0"/>
              <a:t>徐以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杓</a:t>
            </a:r>
            <a:r>
              <a:rPr lang="zh-CN" altLang="en-US" sz="2000" b="1" dirty="0" smtClean="0"/>
              <a:t>酌油沥之：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同“勺”，勺子。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81600" y="1885950"/>
            <a:ext cx="379783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FF"/>
                </a:solidFill>
              </a:rPr>
              <a:t>三、一词多义</a:t>
            </a:r>
            <a:endParaRPr lang="en-US" altLang="zh-CN" sz="2000" b="1" dirty="0" smtClean="0"/>
          </a:p>
          <a:p>
            <a:endParaRPr lang="en-US" altLang="zh-CN" sz="1000" b="1" dirty="0" smtClean="0">
              <a:solidFill>
                <a:srgbClr val="0000FF"/>
              </a:solidFill>
            </a:endParaRPr>
          </a:p>
          <a:p>
            <a:r>
              <a:rPr lang="zh-CN" altLang="en-US" sz="2000" b="1" dirty="0"/>
              <a:t>尝</a:t>
            </a:r>
            <a:r>
              <a:rPr lang="zh-CN" altLang="en-US" sz="2000" b="1" dirty="0">
                <a:solidFill>
                  <a:srgbClr val="0000FF"/>
                </a:solidFill>
              </a:rPr>
              <a:t>射</a:t>
            </a:r>
            <a:r>
              <a:rPr lang="zh-CN" altLang="en-US" sz="2000" b="1" dirty="0" smtClean="0"/>
              <a:t>于家圃：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射箭。</a:t>
            </a:r>
            <a:endParaRPr lang="en-US" altLang="zh-CN" sz="2000" b="1" dirty="0" smtClean="0">
              <a:solidFill>
                <a:srgbClr val="FF0000"/>
              </a:solidFill>
            </a:endParaRPr>
          </a:p>
          <a:p>
            <a:endParaRPr lang="en-US" altLang="zh-CN" sz="2000" b="1" dirty="0" smtClean="0"/>
          </a:p>
          <a:p>
            <a:r>
              <a:rPr lang="zh-CN" altLang="en-US" sz="2000" b="1" dirty="0"/>
              <a:t>尔安敢轻吾</a:t>
            </a:r>
            <a:r>
              <a:rPr lang="zh-CN" altLang="en-US" sz="2000" b="1" dirty="0">
                <a:solidFill>
                  <a:srgbClr val="0000FF"/>
                </a:solidFill>
              </a:rPr>
              <a:t>射</a:t>
            </a:r>
            <a:r>
              <a:rPr lang="zh-CN" altLang="en-US" sz="2000" b="1" dirty="0"/>
              <a:t>？：</a:t>
            </a:r>
            <a:r>
              <a:rPr lang="zh-CN" altLang="en-US" sz="2000" b="1" dirty="0">
                <a:solidFill>
                  <a:srgbClr val="FF0000"/>
                </a:solidFill>
              </a:rPr>
              <a:t>射箭的本领。</a:t>
            </a:r>
            <a:endParaRPr lang="en-US" altLang="zh-CN" sz="2000" b="1" dirty="0">
              <a:solidFill>
                <a:srgbClr val="FF0000"/>
              </a:solidFill>
            </a:endParaRPr>
          </a:p>
        </p:txBody>
      </p:sp>
      <p:sp>
        <p:nvSpPr>
          <p:cNvPr id="9" name="左中括号 8"/>
          <p:cNvSpPr/>
          <p:nvPr/>
        </p:nvSpPr>
        <p:spPr>
          <a:xfrm>
            <a:off x="5195455" y="2343895"/>
            <a:ext cx="69760" cy="9906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292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2635" y="537972"/>
            <a:ext cx="2501265" cy="646430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1905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50"/>
              </a:spcBef>
            </a:pPr>
            <a:r>
              <a:rPr dirty="0"/>
              <a:t>拓展深化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369060" cy="486409"/>
          </a:xfrm>
          <a:custGeom>
            <a:avLst/>
            <a:gdLst/>
            <a:ahLst/>
            <a:cxnLst/>
            <a:rect l="l" t="t" r="r" b="b"/>
            <a:pathLst>
              <a:path w="1369060" h="486409">
                <a:moveTo>
                  <a:pt x="1368552" y="486156"/>
                </a:moveTo>
                <a:lnTo>
                  <a:pt x="0" y="486156"/>
                </a:lnTo>
                <a:lnTo>
                  <a:pt x="0" y="0"/>
                </a:lnTo>
                <a:lnTo>
                  <a:pt x="1368552" y="0"/>
                </a:lnTo>
                <a:lnTo>
                  <a:pt x="1368552" y="4861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02565" rIns="0" bIns="0" rtlCol="0">
            <a:spAutoFit/>
          </a:bodyPr>
          <a:lstStyle/>
          <a:p>
            <a:pPr marL="551180" indent="-360045">
              <a:lnSpc>
                <a:spcPct val="100000"/>
              </a:lnSpc>
              <a:spcBef>
                <a:spcPts val="1595"/>
              </a:spcBef>
              <a:buSzPct val="96428"/>
              <a:buAutoNum type="arabicPeriod"/>
              <a:tabLst>
                <a:tab pos="551815" algn="l"/>
              </a:tabLst>
            </a:pPr>
            <a:r>
              <a:rPr spc="15" dirty="0"/>
              <a:t>怎样才能达到卖油翁的境界</a:t>
            </a:r>
            <a:r>
              <a:rPr spc="-5" dirty="0"/>
              <a:t>？</a:t>
            </a:r>
          </a:p>
          <a:p>
            <a:pPr marL="12700">
              <a:lnSpc>
                <a:spcPct val="100000"/>
              </a:lnSpc>
              <a:spcBef>
                <a:spcPts val="1490"/>
              </a:spcBef>
            </a:pP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勤学苦练、不耻下问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、</a:t>
            </a:r>
            <a:r>
              <a:rPr b="0" spc="-60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学而不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厌</a:t>
            </a:r>
            <a:r>
              <a:rPr b="0" spc="-60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、</a:t>
            </a:r>
            <a:r>
              <a:rPr b="0" spc="-60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精益求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精</a:t>
            </a:r>
          </a:p>
          <a:p>
            <a:pPr marL="551180" indent="-360045">
              <a:lnSpc>
                <a:spcPct val="100000"/>
              </a:lnSpc>
              <a:spcBef>
                <a:spcPts val="1870"/>
              </a:spcBef>
              <a:buSzPct val="96428"/>
              <a:buAutoNum type="arabicPeriod" startAt="2"/>
              <a:tabLst>
                <a:tab pos="551815" algn="l"/>
              </a:tabLst>
            </a:pPr>
            <a:r>
              <a:rPr spc="15" dirty="0"/>
              <a:t>请联系实际谈谈</a:t>
            </a:r>
            <a:r>
              <a:rPr spc="1430" dirty="0"/>
              <a:t>“</a:t>
            </a:r>
            <a:r>
              <a:rPr spc="15" dirty="0"/>
              <a:t>熟能生巧</a:t>
            </a:r>
            <a:r>
              <a:rPr spc="1430" dirty="0"/>
              <a:t>”</a:t>
            </a:r>
            <a:r>
              <a:rPr spc="15" dirty="0"/>
              <a:t>的例子</a:t>
            </a:r>
            <a:r>
              <a:rPr spc="-5" dirty="0"/>
              <a:t>。</a:t>
            </a:r>
          </a:p>
          <a:p>
            <a:pPr marL="305435">
              <a:lnSpc>
                <a:spcPct val="100000"/>
              </a:lnSpc>
              <a:spcBef>
                <a:spcPts val="1745"/>
              </a:spcBef>
              <a:tabLst>
                <a:tab pos="2846705" algn="l"/>
                <a:tab pos="4772025" algn="l"/>
                <a:tab pos="5883275" algn="l"/>
                <a:tab pos="6994525" algn="l"/>
              </a:tabLst>
            </a:pP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护士打针抽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血</a:t>
            </a:r>
            <a:r>
              <a:rPr b="0" dirty="0">
                <a:solidFill>
                  <a:srgbClr val="FF0000"/>
                </a:solidFill>
                <a:latin typeface="SimSun"/>
                <a:cs typeface="SimSun"/>
              </a:rPr>
              <a:t>	</a:t>
            </a: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做数学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题</a:t>
            </a:r>
            <a:r>
              <a:rPr b="0" dirty="0">
                <a:solidFill>
                  <a:srgbClr val="FF0000"/>
                </a:solidFill>
                <a:latin typeface="SimSun"/>
                <a:cs typeface="SimSun"/>
              </a:rPr>
              <a:t>	</a:t>
            </a: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做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饭</a:t>
            </a:r>
            <a:r>
              <a:rPr b="0" dirty="0">
                <a:solidFill>
                  <a:srgbClr val="FF0000"/>
                </a:solidFill>
                <a:latin typeface="SimSun"/>
                <a:cs typeface="SimSun"/>
              </a:rPr>
              <a:t>	</a:t>
            </a: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投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篮</a:t>
            </a:r>
            <a:r>
              <a:rPr b="0" dirty="0">
                <a:solidFill>
                  <a:srgbClr val="FF0000"/>
                </a:solidFill>
                <a:latin typeface="SimSun"/>
                <a:cs typeface="SimSun"/>
              </a:rPr>
              <a:t>	</a:t>
            </a:r>
            <a:r>
              <a:rPr b="0" spc="15" dirty="0">
                <a:solidFill>
                  <a:srgbClr val="FF0000"/>
                </a:solidFill>
                <a:latin typeface="SimSun"/>
                <a:cs typeface="SimSun"/>
              </a:rPr>
              <a:t>开</a:t>
            </a:r>
            <a:r>
              <a:rPr b="0" spc="-5" dirty="0">
                <a:solidFill>
                  <a:srgbClr val="FF0000"/>
                </a:solidFill>
                <a:latin typeface="SimSun"/>
                <a:cs typeface="SimSun"/>
              </a:rPr>
              <a:t>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64764" y="630936"/>
            <a:ext cx="1884045" cy="585470"/>
          </a:xfrm>
          <a:prstGeom prst="rect">
            <a:avLst/>
          </a:prstGeom>
          <a:solidFill>
            <a:srgbClr val="FFE6B3"/>
          </a:solidFill>
        </p:spPr>
        <p:txBody>
          <a:bodyPr vert="horz" wrap="square" lIns="0" tIns="22860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180"/>
              </a:spcBef>
            </a:pPr>
            <a:r>
              <a:rPr sz="3200" dirty="0">
                <a:solidFill>
                  <a:srgbClr val="C00000"/>
                </a:solidFill>
                <a:latin typeface="SimSun"/>
                <a:cs typeface="SimSun"/>
              </a:rPr>
              <a:t>课堂小</a:t>
            </a:r>
            <a:r>
              <a:rPr sz="3200" spc="5" dirty="0">
                <a:solidFill>
                  <a:srgbClr val="C00000"/>
                </a:solidFill>
                <a:latin typeface="SimSun"/>
                <a:cs typeface="SimSun"/>
              </a:rPr>
              <a:t>结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9909" y="1824316"/>
            <a:ext cx="7785734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820419">
              <a:lnSpc>
                <a:spcPct val="100000"/>
              </a:lnSpc>
              <a:spcBef>
                <a:spcPts val="105"/>
              </a:spcBef>
              <a:tabLst>
                <a:tab pos="5116830" algn="l"/>
              </a:tabLst>
            </a:pPr>
            <a:r>
              <a:rPr sz="3200" b="1" spc="15" dirty="0">
                <a:latin typeface="Microsoft YaHei UI"/>
                <a:cs typeface="Microsoft YaHei UI"/>
              </a:rPr>
              <a:t>《卖油翁》通过发生在卖油翁和陈尧</a:t>
            </a:r>
            <a:r>
              <a:rPr sz="3200" b="1" dirty="0">
                <a:latin typeface="Microsoft YaHei UI"/>
                <a:cs typeface="Microsoft YaHei UI"/>
              </a:rPr>
              <a:t>咨 </a:t>
            </a:r>
            <a:r>
              <a:rPr sz="3200" b="1" spc="15" dirty="0">
                <a:latin typeface="Microsoft YaHei UI"/>
                <a:cs typeface="Microsoft YaHei UI"/>
              </a:rPr>
              <a:t>之间的一场冲突，告诉我</a:t>
            </a:r>
            <a:r>
              <a:rPr sz="3200" b="1" spc="5" dirty="0">
                <a:latin typeface="Microsoft YaHei UI"/>
                <a:cs typeface="Microsoft YaHei UI"/>
              </a:rPr>
              <a:t>们	</a:t>
            </a:r>
            <a:r>
              <a:rPr sz="3200" b="1" spc="1635" dirty="0">
                <a:latin typeface="Microsoft YaHei UI"/>
                <a:cs typeface="Microsoft YaHei UI"/>
              </a:rPr>
              <a:t>“</a:t>
            </a:r>
            <a:r>
              <a:rPr sz="3200" b="1" spc="15" dirty="0">
                <a:latin typeface="Microsoft YaHei UI"/>
                <a:cs typeface="Microsoft YaHei UI"/>
              </a:rPr>
              <a:t>熟能生巧</a:t>
            </a:r>
            <a:r>
              <a:rPr sz="3200" b="1" spc="1625" dirty="0">
                <a:latin typeface="Microsoft YaHei UI"/>
                <a:cs typeface="Microsoft YaHei UI"/>
              </a:rPr>
              <a:t>” </a:t>
            </a:r>
            <a:r>
              <a:rPr sz="3200" b="1" spc="-940" dirty="0">
                <a:latin typeface="Microsoft YaHei UI"/>
                <a:cs typeface="Microsoft YaHei UI"/>
              </a:rPr>
              <a:t> </a:t>
            </a:r>
            <a:r>
              <a:rPr sz="3200" b="1" spc="15" dirty="0">
                <a:latin typeface="Microsoft YaHei UI"/>
                <a:cs typeface="Microsoft YaHei UI"/>
              </a:rPr>
              <a:t>的道理</a:t>
            </a:r>
            <a:r>
              <a:rPr sz="3200" b="1" spc="5" dirty="0">
                <a:latin typeface="Microsoft YaHei UI"/>
                <a:cs typeface="Microsoft YaHei UI"/>
              </a:rPr>
              <a:t>。</a:t>
            </a:r>
            <a:endParaRPr sz="32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1370</Words>
  <Application>Microsoft Office PowerPoint</Application>
  <PresentationFormat>全屏显示(16:9)</PresentationFormat>
  <Paragraphs>173</Paragraphs>
  <Slides>19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Microsoft YaHei UI</vt:lpstr>
      <vt:lpstr>黑体</vt:lpstr>
      <vt:lpstr>楷体</vt:lpstr>
      <vt:lpstr>SimSun</vt:lpstr>
      <vt:lpstr>SimSun</vt:lpstr>
      <vt:lpstr>微软雅黑</vt:lpstr>
      <vt:lpstr>Arial</vt:lpstr>
      <vt:lpstr>Calibri</vt:lpstr>
      <vt:lpstr>Times New Roman</vt:lpstr>
      <vt:lpstr>Office Theme</vt:lpstr>
      <vt:lpstr>PowerPoint 演示文稿</vt:lpstr>
      <vt:lpstr>学习目标</vt:lpstr>
      <vt:lpstr>作者简介</vt:lpstr>
      <vt:lpstr>检查预习</vt:lpstr>
      <vt:lpstr>朗读课文</vt:lpstr>
      <vt:lpstr>理解文言句意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赏读课文，读出语气</vt:lpstr>
      <vt:lpstr>品读课文，领悟道理</vt:lpstr>
      <vt:lpstr>PowerPoint 演示文稿</vt:lpstr>
      <vt:lpstr>PowerPoint 演示文稿</vt:lpstr>
      <vt:lpstr>拓展深化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lyq</cp:lastModifiedBy>
  <cp:revision>26</cp:revision>
  <dcterms:created xsi:type="dcterms:W3CDTF">2022-03-28T11:04:23Z</dcterms:created>
  <dcterms:modified xsi:type="dcterms:W3CDTF">2022-04-06T07:52:30Z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2021-10-25T00:00:00Z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2022-03-28T00:00:00Z</vt:filetime>
  </property>
</Properties>
</file>