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  <p:sldMasterId id="2147483679" r:id="rId3"/>
    <p:sldMasterId id="2147483688" r:id="rId4"/>
  </p:sldMasterIdLst>
  <p:notesMasterIdLst>
    <p:notesMasterId r:id="rId24"/>
  </p:notesMasterIdLst>
  <p:sldIdLst>
    <p:sldId id="288" r:id="rId5"/>
    <p:sldId id="283" r:id="rId6"/>
    <p:sldId id="290" r:id="rId7"/>
    <p:sldId id="326" r:id="rId8"/>
    <p:sldId id="265" r:id="rId9"/>
    <p:sldId id="327" r:id="rId10"/>
    <p:sldId id="289" r:id="rId11"/>
    <p:sldId id="337" r:id="rId12"/>
    <p:sldId id="328" r:id="rId13"/>
    <p:sldId id="340" r:id="rId14"/>
    <p:sldId id="332" r:id="rId15"/>
    <p:sldId id="338" r:id="rId16"/>
    <p:sldId id="339" r:id="rId17"/>
    <p:sldId id="331" r:id="rId18"/>
    <p:sldId id="329" r:id="rId19"/>
    <p:sldId id="335" r:id="rId20"/>
    <p:sldId id="330" r:id="rId21"/>
    <p:sldId id="336" r:id="rId22"/>
    <p:sldId id="333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>
    <p:extLst>
      <p:ext uri="{19B8F6BF-5375-455C-9EA6-DF929625EA0E}">
        <p15:presenceInfo xmlns:p15="http://schemas.microsoft.com/office/powerpoint/2012/main" userId="NA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A2A0"/>
    <a:srgbClr val="C7BA99"/>
    <a:srgbClr val="304758"/>
    <a:srgbClr val="756364"/>
    <a:srgbClr val="F8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1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1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25T10:51:06.681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60B83-97F0-419B-A934-BB1D7F071823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BDC54-1F29-4A21-93FE-1ECB15FCE6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258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6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4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6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78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  <p:extLst>
      <p:ext uri="{BB962C8B-B14F-4D97-AF65-F5344CB8AC3E}">
        <p14:creationId xmlns:p14="http://schemas.microsoft.com/office/powerpoint/2010/main" val="13114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41388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93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553473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2133600"/>
            <a:ext cx="10972800" cy="60350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002751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2089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8545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92331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12366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907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530494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663352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66607"/>
            <a:ext cx="10972800" cy="1524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133600"/>
            <a:ext cx="10972800" cy="603504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78059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0741016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1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82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64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9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  <p:extLst>
      <p:ext uri="{BB962C8B-B14F-4D97-AF65-F5344CB8AC3E}">
        <p14:creationId xmlns:p14="http://schemas.microsoft.com/office/powerpoint/2010/main" val="370045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15328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6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874463" y="2954229"/>
            <a:ext cx="5221538" cy="322212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626058" y="2004530"/>
            <a:ext cx="2646848" cy="2646848"/>
          </a:xfrm>
          <a:prstGeom prst="ellipse">
            <a:avLst/>
          </a:prstGeom>
          <a:ln w="15875">
            <a:solidFill>
              <a:srgbClr val="304758"/>
            </a:solidFill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16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5287332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8459296" y="4077466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8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2116315" y="4070678"/>
            <a:ext cx="1664924" cy="1664924"/>
          </a:xfrm>
          <a:prstGeom prst="ellipse">
            <a:avLst/>
          </a:prstGeom>
          <a:ln w="15875">
            <a:noFill/>
          </a:ln>
        </p:spPr>
        <p:txBody>
          <a:bodyPr vert="horz" anchor="ctr"/>
          <a:lstStyle>
            <a:lvl1pPr algn="ctr">
              <a:defRPr sz="1000" baseline="0">
                <a:latin typeface="Roboto Regular"/>
                <a:cs typeface="Roboto Regular"/>
              </a:defRPr>
            </a:lvl1pPr>
          </a:lstStyle>
          <a:p>
            <a:r>
              <a:rPr lang="zh-CN" altLang="en-US" dirty="0"/>
              <a:t>点击替换图片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34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3"/>
          <p:cNvSpPr>
            <a:spLocks noGrp="1"/>
          </p:cNvSpPr>
          <p:nvPr>
            <p:ph type="pic" sz="quarter" idx="28"/>
          </p:nvPr>
        </p:nvSpPr>
        <p:spPr>
          <a:xfrm>
            <a:off x="8062684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7" name="图片占位符 3"/>
          <p:cNvSpPr>
            <a:spLocks noGrp="1"/>
          </p:cNvSpPr>
          <p:nvPr>
            <p:ph type="pic" sz="quarter" idx="27"/>
          </p:nvPr>
        </p:nvSpPr>
        <p:spPr>
          <a:xfrm>
            <a:off x="4406102" y="4696378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  <p:sp>
        <p:nvSpPr>
          <p:cNvPr id="3" name="图片占位符 3"/>
          <p:cNvSpPr>
            <a:spLocks noGrp="1"/>
          </p:cNvSpPr>
          <p:nvPr>
            <p:ph type="pic" sz="quarter" idx="26"/>
          </p:nvPr>
        </p:nvSpPr>
        <p:spPr>
          <a:xfrm>
            <a:off x="880092" y="4684280"/>
            <a:ext cx="1480916" cy="1414188"/>
          </a:xfrm>
          <a:prstGeom prst="ellipse">
            <a:avLst/>
          </a:prstGeom>
          <a:ln w="28575">
            <a:solidFill>
              <a:srgbClr val="304758"/>
            </a:solidFill>
          </a:ln>
        </p:spPr>
      </p:sp>
    </p:spTree>
    <p:extLst>
      <p:ext uri="{BB962C8B-B14F-4D97-AF65-F5344CB8AC3E}">
        <p14:creationId xmlns:p14="http://schemas.microsoft.com/office/powerpoint/2010/main" val="265230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osición de imagen"/>
          <p:cNvSpPr>
            <a:spLocks noGrp="1"/>
          </p:cNvSpPr>
          <p:nvPr>
            <p:ph type="pic" sz="quarter" idx="13" hasCustomPrompt="1"/>
          </p:nvPr>
        </p:nvSpPr>
        <p:spPr>
          <a:xfrm>
            <a:off x="5443537" y="1918811"/>
            <a:ext cx="6391274" cy="43624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zh-CN" altLang="en-US" dirty="0"/>
              <a:t>点击插入图片</a:t>
            </a:r>
            <a:endParaRPr lang="es-SV" dirty="0"/>
          </a:p>
        </p:txBody>
      </p:sp>
    </p:spTree>
    <p:extLst>
      <p:ext uri="{BB962C8B-B14F-4D97-AF65-F5344CB8AC3E}">
        <p14:creationId xmlns:p14="http://schemas.microsoft.com/office/powerpoint/2010/main" val="202441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2354F-8A2D-4D4D-A108-BB421DCA03D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8285"/>
      </p:ext>
    </p:extLst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9" Type="http://schemas.microsoft.com/office/2007/relationships/hdphoto" Target="../media/hdphoto1.wdp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43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87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8" descr="22458PICkZz_1024">
            <a:extLst>
              <a:ext uri="{FF2B5EF4-FFF2-40B4-BE49-F238E27FC236}">
                <a16:creationId xmlns:a16="http://schemas.microsoft.com/office/drawing/2014/main" id="{EDED215B-208A-4903-9539-7DA4678F5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69" b="84206"/>
          <a:stretch>
            <a:fillRect/>
          </a:stretch>
        </p:blipFill>
        <p:spPr bwMode="auto">
          <a:xfrm>
            <a:off x="0" y="1"/>
            <a:ext cx="1219200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6" descr="22458PICkZz_1024">
            <a:extLst>
              <a:ext uri="{FF2B5EF4-FFF2-40B4-BE49-F238E27FC236}">
                <a16:creationId xmlns:a16="http://schemas.microsoft.com/office/drawing/2014/main" id="{30ECF6B1-E8B4-4C4A-9E76-505076F94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49" b="82805"/>
          <a:stretch>
            <a:fillRect/>
          </a:stretch>
        </p:blipFill>
        <p:spPr bwMode="auto">
          <a:xfrm>
            <a:off x="0" y="6550025"/>
            <a:ext cx="1219200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54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1219200" rtl="0" eaLnBrk="0" fontAlgn="base" hangingPunct="0">
        <a:spcBef>
          <a:spcPct val="0"/>
        </a:spcBef>
        <a:spcAft>
          <a:spcPct val="0"/>
        </a:spcAft>
        <a:defRPr sz="58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219200" rtl="0" eaLnBrk="0" fontAlgn="base" hangingPunct="0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219200" rtl="0" fontAlgn="base">
        <a:spcBef>
          <a:spcPct val="0"/>
        </a:spcBef>
        <a:spcAft>
          <a:spcPct val="0"/>
        </a:spcAft>
        <a:defRPr sz="5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57200" indent="-457200" algn="l" defTabSz="1219200" rtl="0" eaLnBrk="0" fontAlgn="base" hangingPunct="0">
        <a:spcBef>
          <a:spcPts val="125"/>
        </a:spcBef>
        <a:spcAft>
          <a:spcPct val="0"/>
        </a:spcAft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lvl="1" indent="-381000" algn="l" defTabSz="1219200" rtl="0" eaLnBrk="0" fontAlgn="base" hangingPunct="0">
        <a:spcBef>
          <a:spcPts val="125"/>
        </a:spcBef>
        <a:spcAft>
          <a:spcPct val="0"/>
        </a:spcAft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lvl="2" indent="-304800" algn="l" defTabSz="1219200" rtl="0" eaLnBrk="0" fontAlgn="base" hangingPunct="0">
        <a:spcBef>
          <a:spcPts val="125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lvl="3" indent="-304800" algn="l" defTabSz="1219200" rtl="0" eaLnBrk="0" fontAlgn="base" hangingPunct="0">
        <a:spcBef>
          <a:spcPts val="125"/>
        </a:spcBef>
        <a:spcAft>
          <a:spcPct val="0"/>
        </a:spcAft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lvl="4" indent="-304800" algn="l" defTabSz="1219200" rtl="0" eaLnBrk="0" fontAlgn="base" hangingPunct="0">
        <a:spcBef>
          <a:spcPts val="125"/>
        </a:spcBef>
        <a:spcAft>
          <a:spcPct val="0"/>
        </a:spcAft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lvl="5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962400" lvl="6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572000" lvl="7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81600" lvl="8" indent="-304165" algn="l" defTabSz="1219200" eaLnBrk="1" fontAlgn="base" latinLnBrk="0" hangingPunct="1">
        <a:lnSpc>
          <a:spcPct val="100000"/>
        </a:lnSpc>
        <a:spcBef>
          <a:spcPts val="130"/>
        </a:spcBef>
        <a:spcAft>
          <a:spcPct val="0"/>
        </a:spcAft>
        <a:buChar char="»"/>
        <a:defRPr sz="266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2192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096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2192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8288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4384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3048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6576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2672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8768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8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06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slide" Target="slide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7.xml"/><Relationship Id="rId5" Type="http://schemas.openxmlformats.org/officeDocument/2006/relationships/image" Target="../media/image7.png"/><Relationship Id="rId4" Type="http://schemas.openxmlformats.org/officeDocument/2006/relationships/slide" Target="slide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9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id="{B317B569-0797-4CDA-BC69-031DE1781ECA}"/>
              </a:ext>
            </a:extLst>
          </p:cNvPr>
          <p:cNvSpPr/>
          <p:nvPr/>
        </p:nvSpPr>
        <p:spPr>
          <a:xfrm>
            <a:off x="1849434" y="4560238"/>
            <a:ext cx="818133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楷体" pitchFamily="49" charset="-122"/>
                <a:cs typeface="+mn-cs"/>
              </a:rPr>
              <a:t>夜，从夕，亦声。入舍休息。是天下万众入舍睡觉的时间。</a:t>
            </a:r>
          </a:p>
          <a:p>
            <a:pPr marL="0" marR="0" lvl="0" indent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楷体" pitchFamily="49" charset="-122"/>
                <a:cs typeface="+mn-cs"/>
              </a:rPr>
              <a:t>                             ——《说文解字》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997147E-E224-4036-A30A-03DFD0C03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908" y="781473"/>
            <a:ext cx="367665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4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594"/>
            <a:ext cx="12273023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122744" y="4140770"/>
            <a:ext cx="5270257" cy="292820"/>
            <a:chOff x="4767" y="371293"/>
            <a:chExt cx="5270257" cy="29282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弧形 7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弧形 10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弧形 15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3932141" y="4714515"/>
            <a:ext cx="5143741" cy="162225"/>
            <a:chOff x="6553196" y="756682"/>
            <a:chExt cx="5143741" cy="162225"/>
          </a:xfrm>
        </p:grpSpPr>
        <p:cxnSp>
          <p:nvCxnSpPr>
            <p:cNvPr id="19" name="直接连接符 18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弧形 20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弧形 21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弧形 23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弧形 25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F0B8977B-0ABE-406B-8949-545C53386C33}"/>
              </a:ext>
            </a:extLst>
          </p:cNvPr>
          <p:cNvSpPr txBox="1"/>
          <p:nvPr/>
        </p:nvSpPr>
        <p:spPr>
          <a:xfrm>
            <a:off x="2132925" y="2012212"/>
            <a:ext cx="7571304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dirty="0">
                <a:latin typeface="华文行楷" panose="02010800040101010101" pitchFamily="2" charset="-122"/>
                <a:ea typeface="华文行楷" panose="02010800040101010101" pitchFamily="2" charset="-122"/>
              </a:rPr>
              <a:t>记承天寺夜游</a:t>
            </a:r>
            <a:endParaRPr lang="en-US" altLang="zh-CN" sz="9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宋</a:t>
            </a:r>
            <a:r>
              <a:rPr lang="en-US" altLang="zh-CN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·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苏轼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1271196A-942E-4911-A7B1-B3CEC90A6B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159816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-775215" y="777534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805345" y="1017968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">
            <a:extLst>
              <a:ext uri="{FF2B5EF4-FFF2-40B4-BE49-F238E27FC236}">
                <a16:creationId xmlns:a16="http://schemas.microsoft.com/office/drawing/2014/main" id="{CAAE6D85-3166-4FE0-BED6-CD8A6B851FD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307950" y="829920"/>
            <a:ext cx="7772400" cy="1143000"/>
          </a:xfrm>
          <a:prstGeom prst="rect">
            <a:avLst/>
          </a:prstGeom>
          <a:noFill/>
          <a:ln>
            <a:noFill/>
          </a:ln>
          <a:extLst/>
        </p:spPr>
        <p:txBody>
          <a:bodyPr lIns="90170" tIns="46990" rIns="90170" bIns="46990" anchor="ctr"/>
          <a:lstStyle/>
          <a:p>
            <a:pPr algn="ctr" eaLnBrk="0" hangingPunct="0"/>
            <a:r>
              <a:rPr lang="zh-CN" altLang="en-US" sz="6600" b="1" dirty="0">
                <a:ea typeface="楷体" pitchFamily="49" charset="-122"/>
              </a:rPr>
              <a:t>学习目标</a:t>
            </a:r>
          </a:p>
        </p:txBody>
      </p:sp>
      <p:sp>
        <p:nvSpPr>
          <p:cNvPr id="24" name="Text Box 3">
            <a:extLst>
              <a:ext uri="{FF2B5EF4-FFF2-40B4-BE49-F238E27FC236}">
                <a16:creationId xmlns:a16="http://schemas.microsoft.com/office/drawing/2014/main" id="{7AB1966F-A635-4760-8F94-C03D8132E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7950" y="2440005"/>
            <a:ext cx="8533121" cy="194155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0170" tIns="46990" rIns="90170" bIns="4699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1</a:t>
            </a:r>
            <a:r>
              <a:rPr lang="en-US" altLang="zh-CN" sz="4000" b="1" dirty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有感情地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朗读并背诵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课文；</a:t>
            </a:r>
          </a:p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2</a:t>
            </a:r>
            <a:r>
              <a:rPr lang="en-US" altLang="zh-CN" sz="4000" b="1" dirty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借助注释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理解文意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；</a:t>
            </a:r>
          </a:p>
          <a:p>
            <a:pPr eaLnBrk="1" hangingPunct="1"/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3</a:t>
            </a:r>
            <a:r>
              <a:rPr lang="en-US" altLang="zh-CN" sz="4000" b="1" dirty="0">
                <a:ea typeface="楷体" pitchFamily="49" charset="-122"/>
                <a:sym typeface="Arial" pitchFamily="34" charset="0"/>
              </a:rPr>
              <a:t>.</a:t>
            </a:r>
            <a:r>
              <a:rPr lang="zh-CN" altLang="en-US" sz="4000" b="1" dirty="0">
                <a:solidFill>
                  <a:srgbClr val="CC0000"/>
                </a:solidFill>
                <a:ea typeface="楷体" pitchFamily="49" charset="-122"/>
                <a:sym typeface="Arial" pitchFamily="34" charset="0"/>
              </a:rPr>
              <a:t>品悟</a:t>
            </a:r>
            <a:r>
              <a:rPr lang="zh-CN" altLang="en-US" sz="4000" b="1" dirty="0">
                <a:ea typeface="楷体" pitchFamily="49" charset="-122"/>
                <a:sym typeface="Arial" pitchFamily="34" charset="0"/>
              </a:rPr>
              <a:t>“闲”字的意蕴。</a:t>
            </a:r>
          </a:p>
        </p:txBody>
      </p:sp>
    </p:spTree>
    <p:extLst>
      <p:ext uri="{BB962C8B-B14F-4D97-AF65-F5344CB8AC3E}">
        <p14:creationId xmlns:p14="http://schemas.microsoft.com/office/powerpoint/2010/main" val="20936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3">
            <a:extLst>
              <a:ext uri="{FF2B5EF4-FFF2-40B4-BE49-F238E27FC236}">
                <a16:creationId xmlns:a16="http://schemas.microsoft.com/office/drawing/2014/main" id="{BFAF5A80-BEB9-4873-A507-2EDB6CEAD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79" y="1212302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    记 承 天 寺 夜 游                                    苏 轼</a:t>
            </a: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隶书" pitchFamily="49" charset="-122"/>
                <a:ea typeface="隶书" pitchFamily="49" charset="-122"/>
              </a:rPr>
              <a:t>                                                        </a:t>
            </a: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id="{E18CD0B2-7270-44CA-84E9-FB511FC97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566" y="2880749"/>
            <a:ext cx="883919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    元丰六年十月十二日夜，解衣欲睡，月色入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户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，欣然起行。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  <a:sym typeface="Arial" pitchFamily="34" charset="0"/>
              </a:rPr>
              <a:t>念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无与为乐者，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遂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（suì）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至承天寺寻张怀民。怀民亦未寝，相与步于中庭。庭下如积水空明，水中藻、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荇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（xìng）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交横，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  <a:sym typeface="Arial" pitchFamily="34" charset="0"/>
              </a:rPr>
              <a:t>盖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竹</a:t>
            </a: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柏</a:t>
            </a:r>
            <a:r>
              <a:rPr lang="zh-CN" altLang="en-US" sz="3200" dirty="0">
                <a:solidFill>
                  <a:srgbClr val="FF0000"/>
                </a:solidFill>
                <a:latin typeface="Verdana" pitchFamily="34" charset="0"/>
                <a:ea typeface="隶书" pitchFamily="49" charset="-122"/>
                <a:cs typeface="Verdana" pitchFamily="34" charset="0"/>
              </a:rPr>
              <a:t>（bǎi）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影也。何夜无月？何处无竹柏？但少闲人如吾两人者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  <a:sym typeface="Arial" pitchFamily="34" charset="0"/>
              </a:rPr>
              <a:t>耳</a:t>
            </a: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90277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848254" y="1921861"/>
            <a:ext cx="926951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   元丰六年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十月十二日夜，解衣欲睡，月色入户，欣然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起行。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念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无与为乐者，</a:t>
            </a:r>
            <a:endParaRPr lang="en-US" altLang="zh-CN" sz="3600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  <a:p>
            <a:pPr eaLnBrk="0" hangingPunct="0"/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遂（suì）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至承天寺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寻张怀民。怀民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亦未寝，相与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步于中庭。庭下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如积水空明，水中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藻、荇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（xìng）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交横，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盖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竹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柏（bǎi）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影也。何夜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／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无月？何处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无竹柏？但少闲人</a:t>
            </a:r>
            <a:r>
              <a:rPr lang="zh-CN" altLang="en-US" sz="3600" b="1" i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/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如吾两人者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耳</a:t>
            </a:r>
            <a:r>
              <a:rPr lang="zh-CN" altLang="en-US" sz="3600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820230" y="0"/>
            <a:ext cx="883920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5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记 承 天 寺 夜 游                                    </a:t>
            </a:r>
            <a:r>
              <a:rPr lang="zh-CN" altLang="en-US" sz="5400" dirty="0">
                <a:latin typeface="隶书" pitchFamily="49" charset="-122"/>
                <a:ea typeface="隶书" pitchFamily="49" charset="-122"/>
              </a:rPr>
              <a:t>苏 轼</a:t>
            </a:r>
          </a:p>
          <a:p>
            <a:pPr algn="ctr">
              <a:spcBef>
                <a:spcPct val="2000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                                                        </a:t>
            </a:r>
          </a:p>
        </p:txBody>
      </p:sp>
      <p:pic>
        <p:nvPicPr>
          <p:cNvPr id="6" name="图片 12">
            <a:extLst>
              <a:ext uri="{FF2B5EF4-FFF2-40B4-BE49-F238E27FC236}">
                <a16:creationId xmlns:a16="http://schemas.microsoft.com/office/drawing/2014/main" id="{B4A27AD6-8C2A-4E12-B191-56053BEC2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4457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6E2A4B6-3F4E-4FE4-9A07-D79BA6B0FA98}"/>
              </a:ext>
            </a:extLst>
          </p:cNvPr>
          <p:cNvSpPr/>
          <p:nvPr/>
        </p:nvSpPr>
        <p:spPr>
          <a:xfrm>
            <a:off x="2681711" y="1373896"/>
            <a:ext cx="526297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  <a:sym typeface="Arial" pitchFamily="34" charset="0"/>
              </a:rPr>
              <a:t>念</a:t>
            </a:r>
            <a:r>
              <a:rPr lang="zh-CN" altLang="en-US" sz="66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无与</a:t>
            </a:r>
            <a:r>
              <a:rPr lang="zh-CN" altLang="en-US" sz="6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为乐</a:t>
            </a:r>
            <a:r>
              <a:rPr lang="zh-CN" altLang="en-US" sz="66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者</a:t>
            </a:r>
            <a:endParaRPr lang="zh-CN" altLang="en-US" sz="6600" dirty="0"/>
          </a:p>
        </p:txBody>
      </p:sp>
      <p:sp>
        <p:nvSpPr>
          <p:cNvPr id="25" name="TextBox 1">
            <a:extLst>
              <a:ext uri="{FF2B5EF4-FFF2-40B4-BE49-F238E27FC236}">
                <a16:creationId xmlns:a16="http://schemas.microsoft.com/office/drawing/2014/main" id="{4E6FECC1-B1ED-41B0-A84A-93B3305703BF}"/>
              </a:ext>
            </a:extLst>
          </p:cNvPr>
          <p:cNvSpPr txBox="1"/>
          <p:nvPr/>
        </p:nvSpPr>
        <p:spPr>
          <a:xfrm>
            <a:off x="750000" y="3436558"/>
            <a:ext cx="9616732" cy="1323439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此次夜游，苏轼</a:t>
            </a:r>
            <a:r>
              <a:rPr lang="zh-CN" altLang="en-US" sz="4000" b="1" u="sng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找到了乐趣吗？如有，因何而乐？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请结合文本说说你的理解。</a:t>
            </a:r>
          </a:p>
        </p:txBody>
      </p:sp>
      <p:pic>
        <p:nvPicPr>
          <p:cNvPr id="15" name="图片 14" descr="图片1">
            <a:extLst>
              <a:ext uri="{FF2B5EF4-FFF2-40B4-BE49-F238E27FC236}">
                <a16:creationId xmlns:a16="http://schemas.microsoft.com/office/drawing/2014/main" id="{AD3FAD6A-1271-48CE-A7CB-81291E982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4636" y="5106138"/>
            <a:ext cx="1609725" cy="2200275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ADBF472D-8A2E-4F6A-8FCC-F883AEAA389B}"/>
              </a:ext>
            </a:extLst>
          </p:cNvPr>
          <p:cNvSpPr txBox="1"/>
          <p:nvPr/>
        </p:nvSpPr>
        <p:spPr>
          <a:xfrm>
            <a:off x="10121567" y="5606110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anose="02010800040101010101" pitchFamily="2" charset="-122"/>
                <a:ea typeface="华文隶书" panose="02010800040101010101" pitchFamily="2" charset="-122"/>
                <a:hlinkClick r:id="rId5" action="ppaction://hlinksldjump"/>
              </a:rPr>
              <a:t>夜游</a:t>
            </a:r>
            <a:endParaRPr lang="zh-CN" altLang="en-US" sz="36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3" name="图片 2">
            <a:hlinkClick r:id="rId6" action="ppaction://hlinksldjump"/>
            <a:extLst>
              <a:ext uri="{FF2B5EF4-FFF2-40B4-BE49-F238E27FC236}">
                <a16:creationId xmlns:a16="http://schemas.microsoft.com/office/drawing/2014/main" id="{A468B399-3989-465D-A421-89E66D06C2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834940" y="4628262"/>
            <a:ext cx="3310415" cy="2731245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204755B-6C0D-4B73-B716-2FD1A21121F8}"/>
              </a:ext>
            </a:extLst>
          </p:cNvPr>
          <p:cNvSpPr txBox="1"/>
          <p:nvPr/>
        </p:nvSpPr>
        <p:spPr>
          <a:xfrm>
            <a:off x="232012" y="586854"/>
            <a:ext cx="4891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品“夜游”之情</a:t>
            </a:r>
          </a:p>
        </p:txBody>
      </p:sp>
    </p:spTree>
    <p:extLst>
      <p:ext uri="{BB962C8B-B14F-4D97-AF65-F5344CB8AC3E}">
        <p14:creationId xmlns:p14="http://schemas.microsoft.com/office/powerpoint/2010/main" val="77378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2">
            <a:extLst>
              <a:ext uri="{FF2B5EF4-FFF2-40B4-BE49-F238E27FC236}">
                <a16:creationId xmlns:a16="http://schemas.microsoft.com/office/drawing/2014/main" id="{695F5C22-4BBC-40B2-94C5-7F19D78D2FBD}"/>
              </a:ext>
            </a:extLst>
          </p:cNvPr>
          <p:cNvSpPr txBox="1">
            <a:spLocks noChangeArrowheads="1"/>
          </p:cNvSpPr>
          <p:nvPr/>
        </p:nvSpPr>
        <p:spPr>
          <a:xfrm>
            <a:off x="1141603" y="1340058"/>
            <a:ext cx="583940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庭下如积水空明，水中藻、荇交横，盖竹柏影也。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pic>
        <p:nvPicPr>
          <p:cNvPr id="25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00A050BD-E815-4002-8C76-902867C8E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235" y="1564907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">
            <a:extLst>
              <a:ext uri="{FF2B5EF4-FFF2-40B4-BE49-F238E27FC236}">
                <a16:creationId xmlns:a16="http://schemas.microsoft.com/office/drawing/2014/main" id="{20BF3D48-647B-40A2-A685-F0BA29C2A861}"/>
              </a:ext>
            </a:extLst>
          </p:cNvPr>
          <p:cNvSpPr txBox="1">
            <a:spLocks noChangeArrowheads="1"/>
          </p:cNvSpPr>
          <p:nvPr/>
        </p:nvSpPr>
        <p:spPr>
          <a:xfrm>
            <a:off x="1141602" y="1335931"/>
            <a:ext cx="583940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积水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空明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，水中藻、荇交横，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盖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竹柏影也。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B23D1397-D7C9-42E4-8F27-8BEE3B147719}"/>
              </a:ext>
            </a:extLst>
          </p:cNvPr>
          <p:cNvSpPr txBox="1"/>
          <p:nvPr/>
        </p:nvSpPr>
        <p:spPr>
          <a:xfrm>
            <a:off x="111410" y="4647612"/>
            <a:ext cx="9874992" cy="1323439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庭院中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月光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)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像一泓积水一样清明澄澈，水中藻、荇交错纵横，</a:t>
            </a:r>
            <a:r>
              <a:rPr lang="zh-CN" altLang="en-US" sz="4000" b="1" dirty="0">
                <a:solidFill>
                  <a:srgbClr val="0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大概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</a:rPr>
              <a:t>是竹柏的影子啊。</a:t>
            </a:r>
          </a:p>
        </p:txBody>
      </p:sp>
      <p:pic>
        <p:nvPicPr>
          <p:cNvPr id="16" name="图片 15" descr="图片1">
            <a:hlinkClick r:id="rId2" action="ppaction://hlinksldjump"/>
            <a:extLst>
              <a:ext uri="{FF2B5EF4-FFF2-40B4-BE49-F238E27FC236}">
                <a16:creationId xmlns:a16="http://schemas.microsoft.com/office/drawing/2014/main" id="{34FD2646-4949-4CC6-8EDE-B705E93A5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2374" y="5121124"/>
            <a:ext cx="1609725" cy="2200275"/>
          </a:xfrm>
          <a:prstGeom prst="rect">
            <a:avLst/>
          </a:prstGeom>
        </p:spPr>
      </p:pic>
      <p:sp>
        <p:nvSpPr>
          <p:cNvPr id="17" name="文本框 16">
            <a:hlinkClick r:id="rId2" action="ppaction://hlinksldjump"/>
            <a:extLst>
              <a:ext uri="{FF2B5EF4-FFF2-40B4-BE49-F238E27FC236}">
                <a16:creationId xmlns:a16="http://schemas.microsoft.com/office/drawing/2014/main" id="{89BC8802-2749-410E-8164-FF18EDC1BE08}"/>
              </a:ext>
            </a:extLst>
          </p:cNvPr>
          <p:cNvSpPr txBox="1"/>
          <p:nvPr/>
        </p:nvSpPr>
        <p:spPr>
          <a:xfrm>
            <a:off x="10289305" y="5621096"/>
            <a:ext cx="4903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隶书" panose="02010800040101010101" pitchFamily="2" charset="-122"/>
                <a:ea typeface="华文隶书" panose="02010800040101010101" pitchFamily="2" charset="-122"/>
              </a:rPr>
              <a:t>夜游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F469E52A-BD64-4ADE-B47E-F6B9E8E66F75}"/>
              </a:ext>
            </a:extLst>
          </p:cNvPr>
          <p:cNvSpPr txBox="1">
            <a:spLocks noChangeArrowheads="1"/>
          </p:cNvSpPr>
          <p:nvPr/>
        </p:nvSpPr>
        <p:spPr>
          <a:xfrm>
            <a:off x="1141602" y="2857500"/>
            <a:ext cx="6049348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庭下积水空明，水中藻、荇交横，竹柏影也。</a:t>
            </a:r>
            <a:endParaRPr kumimoji="0" lang="en-US" altLang="zh-CN" sz="4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4986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18" grpId="0"/>
      <p:bldP spid="1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>
            <a:hlinkClick r:id="rId4" action="ppaction://hlinksldjump"/>
            <a:extLst>
              <a:ext uri="{FF2B5EF4-FFF2-40B4-BE49-F238E27FC236}">
                <a16:creationId xmlns:a16="http://schemas.microsoft.com/office/drawing/2014/main" id="{28458EDE-B7BC-480F-BC1D-6E92560B59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8674" y="4915852"/>
            <a:ext cx="1609725" cy="2200275"/>
          </a:xfrm>
          <a:prstGeom prst="rect">
            <a:avLst/>
          </a:prstGeom>
        </p:spPr>
      </p:pic>
      <p:sp>
        <p:nvSpPr>
          <p:cNvPr id="24" name="文本框 23">
            <a:hlinkClick r:id="rId4" action="ppaction://hlinksldjump"/>
            <a:extLst>
              <a:ext uri="{FF2B5EF4-FFF2-40B4-BE49-F238E27FC236}">
                <a16:creationId xmlns:a16="http://schemas.microsoft.com/office/drawing/2014/main" id="{3AC090EF-7334-449F-9344-1101E2F7A2F8}"/>
              </a:ext>
            </a:extLst>
          </p:cNvPr>
          <p:cNvSpPr txBox="1"/>
          <p:nvPr/>
        </p:nvSpPr>
        <p:spPr>
          <a:xfrm>
            <a:off x="9425605" y="5415824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anose="02010800040101010101" pitchFamily="2" charset="-122"/>
                <a:ea typeface="华文隶书" panose="02010800040101010101" pitchFamily="2" charset="-122"/>
              </a:rPr>
              <a:t>夜游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8419699-0156-4851-B4BD-0776E27E4E0C}"/>
              </a:ext>
            </a:extLst>
          </p:cNvPr>
          <p:cNvSpPr/>
          <p:nvPr/>
        </p:nvSpPr>
        <p:spPr>
          <a:xfrm>
            <a:off x="1337347" y="1389138"/>
            <a:ext cx="7321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latin typeface="隶书" pitchFamily="49" charset="-122"/>
                <a:ea typeface="隶书" pitchFamily="49" charset="-122"/>
              </a:rPr>
              <a:t>遂</a:t>
            </a:r>
            <a:r>
              <a:rPr lang="zh-CN" altLang="en-US" sz="48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至承天寺寻张怀民。怀民亦未寝，相与步于中庭。</a:t>
            </a:r>
            <a:endParaRPr lang="zh-CN" altLang="en-US" sz="4800" dirty="0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02BB2449-3BD5-4CC1-BC4D-DF77B3DA5A8D}"/>
              </a:ext>
            </a:extLst>
          </p:cNvPr>
          <p:cNvSpPr/>
          <p:nvPr/>
        </p:nvSpPr>
        <p:spPr>
          <a:xfrm>
            <a:off x="1323266" y="1385668"/>
            <a:ext cx="73216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遂</a:t>
            </a:r>
            <a:r>
              <a:rPr lang="zh-CN" altLang="en-US" sz="48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至承天寺寻张怀民。怀民</a:t>
            </a:r>
            <a:r>
              <a:rPr lang="zh-CN" altLang="en-US" sz="4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亦</a:t>
            </a:r>
            <a:r>
              <a:rPr lang="zh-CN" altLang="en-US" sz="48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未寝，</a:t>
            </a:r>
            <a:r>
              <a:rPr lang="zh-CN" altLang="en-US" sz="4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相与步</a:t>
            </a:r>
            <a:r>
              <a:rPr lang="zh-CN" altLang="en-US" sz="4800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于中庭。</a:t>
            </a:r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146009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817" y="1645383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23" descr="图片1">
            <a:hlinkClick r:id="rId4" action="ppaction://hlinksldjump"/>
            <a:extLst>
              <a:ext uri="{FF2B5EF4-FFF2-40B4-BE49-F238E27FC236}">
                <a16:creationId xmlns:a16="http://schemas.microsoft.com/office/drawing/2014/main" id="{AD8B63D8-9C70-4863-871C-1C48FADE07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8365" y="5211762"/>
            <a:ext cx="1609725" cy="2200275"/>
          </a:xfrm>
          <a:prstGeom prst="rect">
            <a:avLst/>
          </a:prstGeom>
        </p:spPr>
      </p:pic>
      <p:sp>
        <p:nvSpPr>
          <p:cNvPr id="25" name="文本框 24">
            <a:hlinkClick r:id="rId4" action="ppaction://hlinksldjump"/>
            <a:extLst>
              <a:ext uri="{FF2B5EF4-FFF2-40B4-BE49-F238E27FC236}">
                <a16:creationId xmlns:a16="http://schemas.microsoft.com/office/drawing/2014/main" id="{BD13CF3D-68B9-43B6-AAF9-83FE382FF89F}"/>
              </a:ext>
            </a:extLst>
          </p:cNvPr>
          <p:cNvSpPr txBox="1"/>
          <p:nvPr/>
        </p:nvSpPr>
        <p:spPr>
          <a:xfrm>
            <a:off x="9635296" y="5711734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anose="02010800040101010101" pitchFamily="2" charset="-122"/>
                <a:ea typeface="华文隶书" panose="02010800040101010101" pitchFamily="2" charset="-122"/>
              </a:rPr>
              <a:t>夜游</a:t>
            </a:r>
          </a:p>
        </p:txBody>
      </p:sp>
      <p:pic>
        <p:nvPicPr>
          <p:cNvPr id="2" name="图片 1">
            <a:hlinkClick r:id="rId6" action="ppaction://hlinksldjump"/>
            <a:extLst>
              <a:ext uri="{FF2B5EF4-FFF2-40B4-BE49-F238E27FC236}">
                <a16:creationId xmlns:a16="http://schemas.microsoft.com/office/drawing/2014/main" id="{411A0B4C-1DDD-4426-984C-4505AB763A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06941" y="4670912"/>
            <a:ext cx="3310415" cy="273124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883335CD-4527-4BE3-84DE-16C280F1F2F2}"/>
              </a:ext>
            </a:extLst>
          </p:cNvPr>
          <p:cNvSpPr txBox="1"/>
          <p:nvPr/>
        </p:nvSpPr>
        <p:spPr>
          <a:xfrm>
            <a:off x="2002936" y="3473355"/>
            <a:ext cx="611293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  空明之人：</a:t>
            </a:r>
            <a:endParaRPr lang="en-US" altLang="zh-CN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空：了无尘埃</a:t>
            </a:r>
            <a:endParaRPr lang="en-US" altLang="zh-CN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明：明心见性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6FB1843-964F-4B02-8D8A-96504314E232}"/>
              </a:ext>
            </a:extLst>
          </p:cNvPr>
          <p:cNvSpPr txBox="1"/>
          <p:nvPr/>
        </p:nvSpPr>
        <p:spPr>
          <a:xfrm>
            <a:off x="351004" y="543851"/>
            <a:ext cx="4184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论“夜游”之人</a:t>
            </a:r>
          </a:p>
        </p:txBody>
      </p:sp>
      <p:sp>
        <p:nvSpPr>
          <p:cNvPr id="29" name="Rectangle 3">
            <a:extLst>
              <a:ext uri="{FF2B5EF4-FFF2-40B4-BE49-F238E27FC236}">
                <a16:creationId xmlns:a16="http://schemas.microsoft.com/office/drawing/2014/main" id="{8786457A-7369-4987-BD3A-5F42B1E15D82}"/>
              </a:ext>
            </a:extLst>
          </p:cNvPr>
          <p:cNvSpPr txBox="1">
            <a:spLocks noChangeArrowheads="1"/>
          </p:cNvSpPr>
          <p:nvPr/>
        </p:nvSpPr>
        <p:spPr>
          <a:xfrm>
            <a:off x="1127267" y="1374193"/>
            <a:ext cx="8686800" cy="16703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 何夜无月？何处无竹柏？</a:t>
            </a:r>
            <a:endParaRPr lang="en-US" altLang="zh-CN" sz="4800" b="1" dirty="0">
              <a:latin typeface="隶书" pitchFamily="49" charset="-122"/>
              <a:ea typeface="隶书" pitchFamily="49" charset="-122"/>
            </a:endParaRPr>
          </a:p>
          <a:p>
            <a:pPr>
              <a:buFontTx/>
              <a:buNone/>
            </a:pPr>
            <a:r>
              <a:rPr lang="en-US" altLang="zh-CN" sz="48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但少闲人如吾两人者耳。</a:t>
            </a:r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E94640F1-4377-4CED-81DA-689994A7A9F1}"/>
              </a:ext>
            </a:extLst>
          </p:cNvPr>
          <p:cNvSpPr txBox="1">
            <a:spLocks noChangeArrowheads="1"/>
          </p:cNvSpPr>
          <p:nvPr/>
        </p:nvSpPr>
        <p:spPr>
          <a:xfrm>
            <a:off x="1116035" y="1374193"/>
            <a:ext cx="8686800" cy="16703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 何夜无月</a:t>
            </a:r>
            <a:r>
              <a:rPr lang="zh-CN" altLang="en-US" sz="4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？</a:t>
            </a: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何处无竹柏</a:t>
            </a:r>
            <a:r>
              <a:rPr lang="zh-CN" altLang="en-US" sz="4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？</a:t>
            </a:r>
            <a:endParaRPr lang="en-US" altLang="zh-CN" sz="4800" b="1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FontTx/>
              <a:buNone/>
            </a:pPr>
            <a:r>
              <a:rPr lang="en-US" altLang="zh-CN" sz="4800" b="1" dirty="0"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但</a:t>
            </a: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少</a:t>
            </a:r>
            <a:r>
              <a:rPr lang="zh-CN" altLang="en-US" sz="4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闲人</a:t>
            </a:r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如吾两人者耳。</a:t>
            </a:r>
          </a:p>
        </p:txBody>
      </p:sp>
    </p:spTree>
    <p:extLst>
      <p:ext uri="{BB962C8B-B14F-4D97-AF65-F5344CB8AC3E}">
        <p14:creationId xmlns:p14="http://schemas.microsoft.com/office/powerpoint/2010/main" val="1007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/>
      <p:bldP spid="2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58A281C-D354-420E-97F0-5DD2515300F5}"/>
              </a:ext>
            </a:extLst>
          </p:cNvPr>
          <p:cNvSpPr txBox="1"/>
          <p:nvPr/>
        </p:nvSpPr>
        <p:spPr>
          <a:xfrm>
            <a:off x="1009934" y="928048"/>
            <a:ext cx="9184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6000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982F553-2275-440E-B57A-C2AD8188776D}"/>
              </a:ext>
            </a:extLst>
          </p:cNvPr>
          <p:cNvSpPr/>
          <p:nvPr/>
        </p:nvSpPr>
        <p:spPr>
          <a:xfrm>
            <a:off x="857509" y="1943711"/>
            <a:ext cx="893473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一个空明的人才能找到这样的知己。</a:t>
            </a: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一个空明的人才能看见这样的月色。</a:t>
            </a:r>
          </a:p>
          <a:p>
            <a:r>
              <a:rPr lang="zh-CN" altLang="en-US" sz="4400" dirty="0">
                <a:latin typeface="隶书" panose="02010509060101010101" pitchFamily="49" charset="-122"/>
                <a:ea typeface="隶书" panose="02010509060101010101" pitchFamily="49" charset="-122"/>
              </a:rPr>
              <a:t>一个空明的人才能悟到人生的真谛。</a:t>
            </a:r>
            <a:endParaRPr lang="en-US" altLang="zh-CN" sz="44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6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35B51643-D97D-4F87-A615-342D62811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817" y="1645383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263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1102858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6953129" y="120042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6">
            <a:extLst>
              <a:ext uri="{FF2B5EF4-FFF2-40B4-BE49-F238E27FC236}">
                <a16:creationId xmlns:a16="http://schemas.microsoft.com/office/drawing/2014/main" id="{81F4BFCF-2D7E-489D-94CE-3C8A23760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44862"/>
            <a:ext cx="6684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庭下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也。</a:t>
            </a:r>
          </a:p>
        </p:txBody>
      </p:sp>
      <p:sp>
        <p:nvSpPr>
          <p:cNvPr id="30" name="Text Box 7">
            <a:extLst>
              <a:ext uri="{FF2B5EF4-FFF2-40B4-BE49-F238E27FC236}">
                <a16:creationId xmlns:a16="http://schemas.microsoft.com/office/drawing/2014/main" id="{009D2F0F-9C47-4E92-9E94-2B7AB505B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4713287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？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？但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者耳。</a:t>
            </a:r>
          </a:p>
        </p:txBody>
      </p:sp>
      <p:sp>
        <p:nvSpPr>
          <p:cNvPr id="31" name="Text Box 8">
            <a:extLst>
              <a:ext uri="{FF2B5EF4-FFF2-40B4-BE49-F238E27FC236}">
                <a16:creationId xmlns:a16="http://schemas.microsoft.com/office/drawing/2014/main" id="{7E8FB037-8B15-4B89-9444-642D6416D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90172"/>
            <a:ext cx="9525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</a:rPr>
              <a:t>元丰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起行。念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。怀民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，</a:t>
            </a:r>
            <a:r>
              <a:rPr lang="zh-CN" altLang="en-US" sz="3200" b="1" u="sng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              </a:t>
            </a:r>
            <a:r>
              <a:rPr lang="zh-CN" altLang="en-US" sz="3200" b="1" dirty="0">
                <a:solidFill>
                  <a:srgbClr val="000000"/>
                </a:solidFill>
                <a:ea typeface="楷体" pitchFamily="49" charset="-122"/>
                <a:sym typeface="Arial" pitchFamily="34" charset="0"/>
              </a:rPr>
              <a:t>。</a:t>
            </a:r>
          </a:p>
        </p:txBody>
      </p:sp>
      <p:sp>
        <p:nvSpPr>
          <p:cNvPr id="32" name="Text Box 9">
            <a:extLst>
              <a:ext uri="{FF2B5EF4-FFF2-40B4-BE49-F238E27FC236}">
                <a16:creationId xmlns:a16="http://schemas.microsoft.com/office/drawing/2014/main" id="{0AA73883-7D9B-41A1-916D-DBB973D71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21747"/>
            <a:ext cx="3444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" pitchFamily="49" charset="-122"/>
              </a:rPr>
              <a:t>记承天寺夜游</a:t>
            </a:r>
          </a:p>
        </p:txBody>
      </p:sp>
    </p:spTree>
    <p:extLst>
      <p:ext uri="{BB962C8B-B14F-4D97-AF65-F5344CB8AC3E}">
        <p14:creationId xmlns:p14="http://schemas.microsoft.com/office/powerpoint/2010/main" val="223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矩形 2">
            <a:extLst>
              <a:ext uri="{FF2B5EF4-FFF2-40B4-BE49-F238E27FC236}">
                <a16:creationId xmlns:a16="http://schemas.microsoft.com/office/drawing/2014/main" id="{989C4721-3379-4C38-B55A-4FE6BFD2A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011" y="1440907"/>
            <a:ext cx="9042224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     定风波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</a:t>
            </a:r>
            <a:b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</a:b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莫听穿林打叶声，何妨吟啸且徐行。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竹杖芒鞋轻似马，谁怕？一蓑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(</a:t>
            </a:r>
            <a:r>
              <a:rPr kumimoji="0" lang="en-US" altLang="zh-CN" sz="400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suō</a:t>
            </a:r>
            <a:r>
              <a:rPr kumimoji="0" lang="en-US" altLang="zh-CN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)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烟雨任平生。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料峭春风吹酒醒，微冷。山头斜照却相迎。</a:t>
            </a: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回首向来萧瑟处，归去，也无风雨也无晴。</a:t>
            </a:r>
            <a:r>
              <a:rPr kumimoji="1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</a:t>
            </a:r>
            <a:r>
              <a:rPr kumimoji="1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</a:p>
        </p:txBody>
      </p:sp>
      <p:sp>
        <p:nvSpPr>
          <p:cNvPr id="24" name="Text Box 3">
            <a:extLst>
              <a:ext uri="{FF2B5EF4-FFF2-40B4-BE49-F238E27FC236}">
                <a16:creationId xmlns:a16="http://schemas.microsoft.com/office/drawing/2014/main" id="{18BA67D8-D5BC-45D6-AC83-9394031AF1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333375"/>
            <a:ext cx="33845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黑体" pitchFamily="2" charset="-122"/>
                <a:cs typeface="+mn-cs"/>
              </a:rPr>
              <a:t>黄州</a:t>
            </a:r>
          </a:p>
        </p:txBody>
      </p:sp>
    </p:spTree>
    <p:extLst>
      <p:ext uri="{BB962C8B-B14F-4D97-AF65-F5344CB8AC3E}">
        <p14:creationId xmlns:p14="http://schemas.microsoft.com/office/powerpoint/2010/main" val="190763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F7C8612-6FA2-4E1C-833A-59064B1F46C3}"/>
              </a:ext>
            </a:extLst>
          </p:cNvPr>
          <p:cNvSpPr txBox="1"/>
          <p:nvPr/>
        </p:nvSpPr>
        <p:spPr>
          <a:xfrm>
            <a:off x="965200" y="965200"/>
            <a:ext cx="98721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推荐阅读：</a:t>
            </a:r>
            <a:endParaRPr lang="en-US" altLang="zh-CN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林语堂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苏东坡传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  <a:p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苏东坡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东坡志林</a:t>
            </a:r>
            <a:r>
              <a:rPr lang="en-US" altLang="zh-CN" sz="48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sz="4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215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>
            <a:extLst>
              <a:ext uri="{FF2B5EF4-FFF2-40B4-BE49-F238E27FC236}">
                <a16:creationId xmlns:a16="http://schemas.microsoft.com/office/drawing/2014/main" id="{42956267-E01E-4B17-B4DD-E07BB5987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7171" y="5107285"/>
            <a:ext cx="1609725" cy="2200275"/>
          </a:xfrm>
          <a:prstGeom prst="rect">
            <a:avLst/>
          </a:prstGeom>
        </p:spPr>
      </p:pic>
      <p:sp>
        <p:nvSpPr>
          <p:cNvPr id="24" name="文本框 23">
            <a:hlinkClick r:id="rId2" action="ppaction://hlinksldjump"/>
            <a:extLst>
              <a:ext uri="{FF2B5EF4-FFF2-40B4-BE49-F238E27FC236}">
                <a16:creationId xmlns:a16="http://schemas.microsoft.com/office/drawing/2014/main" id="{63BBD6C9-0109-4A48-BC3B-26798D4FFF29}"/>
              </a:ext>
            </a:extLst>
          </p:cNvPr>
          <p:cNvSpPr txBox="1"/>
          <p:nvPr/>
        </p:nvSpPr>
        <p:spPr>
          <a:xfrm>
            <a:off x="9704102" y="5607257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FC01C64-4E9B-47BF-A6D9-D7284AFFC63F}"/>
              </a:ext>
            </a:extLst>
          </p:cNvPr>
          <p:cNvSpPr txBox="1"/>
          <p:nvPr/>
        </p:nvSpPr>
        <p:spPr>
          <a:xfrm>
            <a:off x="270933" y="1354667"/>
            <a:ext cx="10301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余至黄州二年，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日以困匮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，故人马正卿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哀余乏食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，为于郡中请故营地数十亩，使得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躬耕其中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。地既久荒为茨棘瓦砾之场，而岁又大旱，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垦辟之劳，筋力殆尽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。释耒而叹，乃作是诗，自愍其勤，庶几来岁之入以忘其劳焉。                   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——《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东坡八首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序（元丰四年）</a:t>
            </a:r>
          </a:p>
        </p:txBody>
      </p:sp>
    </p:spTree>
    <p:extLst>
      <p:ext uri="{BB962C8B-B14F-4D97-AF65-F5344CB8AC3E}">
        <p14:creationId xmlns:p14="http://schemas.microsoft.com/office/powerpoint/2010/main" val="251851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">
            <a:extLst>
              <a:ext uri="{FF2B5EF4-FFF2-40B4-BE49-F238E27FC236}">
                <a16:creationId xmlns:a16="http://schemas.microsoft.com/office/drawing/2014/main" id="{E3B9CE1F-2F53-4EB6-B85F-17C370803B01}"/>
              </a:ext>
            </a:extLst>
          </p:cNvPr>
          <p:cNvSpPr txBox="1"/>
          <p:nvPr/>
        </p:nvSpPr>
        <p:spPr>
          <a:xfrm>
            <a:off x="1458910" y="4985358"/>
            <a:ext cx="9817919" cy="1077218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>
                <a:solidFill>
                  <a:prstClr val="black"/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十一月二十九日，出狱，被贬黄州，充团练副使，不准擅离该地区，无权签署公文。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7BF358D-E011-4AAB-97BA-AA5C8C18AA76}"/>
              </a:ext>
            </a:extLst>
          </p:cNvPr>
          <p:cNvSpPr/>
          <p:nvPr/>
        </p:nvSpPr>
        <p:spPr>
          <a:xfrm>
            <a:off x="1458910" y="1825833"/>
            <a:ext cx="9817919" cy="1077218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元丰二年七月，苏轼被御史李定等人以新法诗句蔑视朝廷为由弹劾，引发“乌台诗案”。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BE40FBB3-1E40-4F7B-BC6C-620C9948662E}"/>
              </a:ext>
            </a:extLst>
          </p:cNvPr>
          <p:cNvSpPr/>
          <p:nvPr/>
        </p:nvSpPr>
        <p:spPr>
          <a:xfrm>
            <a:off x="1458910" y="3750955"/>
            <a:ext cx="9817919" cy="584775"/>
          </a:xfrm>
          <a:prstGeom prst="rect">
            <a:avLst/>
          </a:prstGeom>
          <a:ln w="12700">
            <a:solidFill>
              <a:srgbClr val="A2A2A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八月，被捕入狱。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26" name="TextBox 5">
            <a:extLst>
              <a:ext uri="{FF2B5EF4-FFF2-40B4-BE49-F238E27FC236}">
                <a16:creationId xmlns:a16="http://schemas.microsoft.com/office/drawing/2014/main" id="{D2534165-0F0C-4A5C-8687-E25C0000B3D7}"/>
              </a:ext>
            </a:extLst>
          </p:cNvPr>
          <p:cNvSpPr txBox="1"/>
          <p:nvPr/>
        </p:nvSpPr>
        <p:spPr>
          <a:xfrm>
            <a:off x="893962" y="820298"/>
            <a:ext cx="32624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背景资料</a:t>
            </a:r>
          </a:p>
        </p:txBody>
      </p:sp>
      <p:pic>
        <p:nvPicPr>
          <p:cNvPr id="27" name="图片 26" descr="图片1">
            <a:hlinkClick r:id="rId2" action="ppaction://hlinksldjump"/>
            <a:extLst>
              <a:ext uri="{FF2B5EF4-FFF2-40B4-BE49-F238E27FC236}">
                <a16:creationId xmlns:a16="http://schemas.microsoft.com/office/drawing/2014/main" id="{3FB90B3C-9EA7-4020-ADCB-3B754D10E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2275" y="4915337"/>
            <a:ext cx="1609725" cy="2200275"/>
          </a:xfrm>
          <a:prstGeom prst="rect">
            <a:avLst/>
          </a:prstGeom>
        </p:spPr>
      </p:pic>
      <p:sp>
        <p:nvSpPr>
          <p:cNvPr id="28" name="文本框 27">
            <a:extLst>
              <a:ext uri="{FF2B5EF4-FFF2-40B4-BE49-F238E27FC236}">
                <a16:creationId xmlns:a16="http://schemas.microsoft.com/office/drawing/2014/main" id="{1A9146AB-36A0-4432-A141-A41E298A544F}"/>
              </a:ext>
            </a:extLst>
          </p:cNvPr>
          <p:cNvSpPr txBox="1"/>
          <p:nvPr/>
        </p:nvSpPr>
        <p:spPr>
          <a:xfrm>
            <a:off x="11049206" y="5415309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</a:p>
        </p:txBody>
      </p:sp>
    </p:spTree>
    <p:extLst>
      <p:ext uri="{BB962C8B-B14F-4D97-AF65-F5344CB8AC3E}">
        <p14:creationId xmlns:p14="http://schemas.microsoft.com/office/powerpoint/2010/main" val="36003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Text Box 3"/>
          <p:cNvSpPr>
            <a:spLocks noGrp="1" noChangeArrowheads="1"/>
          </p:cNvSpPr>
          <p:nvPr>
            <p:ph type="body" idx="4294967295"/>
          </p:nvPr>
        </p:nvSpPr>
        <p:spPr>
          <a:xfrm>
            <a:off x="1351721" y="442914"/>
            <a:ext cx="9581321" cy="5043487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  <a:hlinkClick r:id="rId2" action="ppaction://hlinksldjump"/>
              </a:rPr>
              <a:t>资料链接：</a:t>
            </a:r>
            <a:endParaRPr kumimoji="0" lang="zh-CN" altLang="en-US" sz="4000" dirty="0">
              <a:solidFill>
                <a:srgbClr val="CC0000"/>
              </a:solidFill>
              <a:latin typeface="隶书" pitchFamily="49" charset="-122"/>
              <a:ea typeface="隶书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     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张怀民，元丰六年被贬黄州，初寓居承天寺，张怀民虽屈居主簿（</a:t>
            </a:r>
            <a:r>
              <a:rPr kumimoji="0" lang="en-US" altLang="zh-CN" sz="4000" dirty="0" err="1">
                <a:latin typeface="隶书" pitchFamily="49" charset="-122"/>
                <a:ea typeface="隶书" pitchFamily="49" charset="-122"/>
              </a:rPr>
              <a:t>bù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）之类的小官，但</a:t>
            </a: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心胸坦然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，决</a:t>
            </a: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不挂怀贬谪</a:t>
            </a:r>
            <a:r>
              <a:rPr kumimoji="0" lang="en-US" altLang="zh-CN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(</a:t>
            </a:r>
            <a:r>
              <a:rPr kumimoji="0" lang="en-US" altLang="zh-CN" sz="4000" dirty="0" err="1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zhé</a:t>
            </a:r>
            <a:r>
              <a:rPr kumimoji="0" lang="en-US" altLang="zh-CN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)</a:t>
            </a: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之事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，公务之余，</a:t>
            </a: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以山水怡情悦性，处逆境而无悲戚之容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，是位品格</a:t>
            </a:r>
            <a:r>
              <a:rPr kumimoji="0" lang="zh-CN" altLang="en-US" sz="4000" dirty="0">
                <a:solidFill>
                  <a:srgbClr val="CC0000"/>
                </a:solidFill>
                <a:latin typeface="隶书" pitchFamily="49" charset="-122"/>
                <a:ea typeface="隶书" pitchFamily="49" charset="-122"/>
              </a:rPr>
              <a:t>清高超逸</a:t>
            </a:r>
            <a:r>
              <a:rPr kumimoji="0" lang="zh-CN" altLang="en-US" sz="4000" dirty="0">
                <a:latin typeface="隶书" pitchFamily="49" charset="-122"/>
                <a:ea typeface="隶书" pitchFamily="49" charset="-122"/>
              </a:rPr>
              <a:t>的人。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kumimoji="0" lang="en-US" altLang="zh-CN" sz="40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DFDFA4D-4F6E-4E40-AA6F-6E30253F64B5}"/>
              </a:ext>
            </a:extLst>
          </p:cNvPr>
          <p:cNvSpPr txBox="1"/>
          <p:nvPr/>
        </p:nvSpPr>
        <p:spPr>
          <a:xfrm>
            <a:off x="1258957" y="4558748"/>
            <a:ext cx="104824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得罪以来，深自闭塞，扁舟草履，放浪山水间，与樵渔杂处，往往为醉人所推骂，辄自喜渐不为人识。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平生亲友，无一字见及，有书与之亦不答，</a:t>
            </a: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自幸庶几免矣。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637052">
                  <a:lumMod val="50000"/>
                </a:srgb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——《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答李端叔书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637052">
                    <a:lumMod val="50000"/>
                  </a:srgb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（元丰四年）</a:t>
            </a:r>
          </a:p>
        </p:txBody>
      </p:sp>
    </p:spTree>
    <p:extLst>
      <p:ext uri="{BB962C8B-B14F-4D97-AF65-F5344CB8AC3E}">
        <p14:creationId xmlns:p14="http://schemas.microsoft.com/office/powerpoint/2010/main" val="3053974906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hlinkClick r:id="rId2" action="ppaction://hlinksldjump"/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图片1">
            <a:extLst>
              <a:ext uri="{FF2B5EF4-FFF2-40B4-BE49-F238E27FC236}">
                <a16:creationId xmlns:a16="http://schemas.microsoft.com/office/drawing/2014/main" id="{28458EDE-B7BC-480F-BC1D-6E92560B5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4208" y="5062538"/>
            <a:ext cx="1609725" cy="2200275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3AC090EF-7334-449F-9344-1101E2F7A2F8}"/>
              </a:ext>
            </a:extLst>
          </p:cNvPr>
          <p:cNvSpPr txBox="1"/>
          <p:nvPr/>
        </p:nvSpPr>
        <p:spPr>
          <a:xfrm>
            <a:off x="9521139" y="5562510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3B7560A-A0B5-411D-A040-7EB1792129FE}"/>
              </a:ext>
            </a:extLst>
          </p:cNvPr>
          <p:cNvSpPr txBox="1"/>
          <p:nvPr/>
        </p:nvSpPr>
        <p:spPr>
          <a:xfrm>
            <a:off x="676895" y="1927920"/>
            <a:ext cx="94642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临皋亭下八十数步，便是大江，其半是峨眉雪水，吾饮食沐浴皆取焉，何必归乡哉！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江山风月，本无常主，闲者便是主人。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闻范子丰新第园池，与此孰胜？所不如者，上无两税及助役钱耳。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       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                     ——《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临皋闲题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9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2">
            <a:extLst>
              <a:ext uri="{FF2B5EF4-FFF2-40B4-BE49-F238E27FC236}">
                <a16:creationId xmlns:a16="http://schemas.microsoft.com/office/drawing/2014/main" id="{695F5C22-4BBC-40B2-94C5-7F19D78D2FBD}"/>
              </a:ext>
            </a:extLst>
          </p:cNvPr>
          <p:cNvSpPr txBox="1">
            <a:spLocks noChangeArrowheads="1"/>
          </p:cNvSpPr>
          <p:nvPr/>
        </p:nvSpPr>
        <p:spPr>
          <a:xfrm>
            <a:off x="1141603" y="1340058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庭下如积水空明，水中藻、荇交横，盖竹柏影也。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pic>
        <p:nvPicPr>
          <p:cNvPr id="25" name="图片 12">
            <a:extLst>
              <a:ext uri="{FF2B5EF4-FFF2-40B4-BE49-F238E27FC236}">
                <a16:creationId xmlns:a16="http://schemas.microsoft.com/office/drawing/2014/main" id="{00A050BD-E815-4002-8C76-902867C8E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">
            <a:extLst>
              <a:ext uri="{FF2B5EF4-FFF2-40B4-BE49-F238E27FC236}">
                <a16:creationId xmlns:a16="http://schemas.microsoft.com/office/drawing/2014/main" id="{20BF3D48-647B-40A2-A685-F0BA29C2A861}"/>
              </a:ext>
            </a:extLst>
          </p:cNvPr>
          <p:cNvSpPr txBox="1">
            <a:spLocks noChangeArrowheads="1"/>
          </p:cNvSpPr>
          <p:nvPr/>
        </p:nvSpPr>
        <p:spPr>
          <a:xfrm>
            <a:off x="1109648" y="1337458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如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积水空明，水中藻、荇交横，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盖</a:t>
            </a: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B23D1397-D7C9-42E4-8F27-8BEE3B147719}"/>
              </a:ext>
            </a:extLst>
          </p:cNvPr>
          <p:cNvSpPr txBox="1"/>
          <p:nvPr/>
        </p:nvSpPr>
        <p:spPr>
          <a:xfrm>
            <a:off x="355412" y="4856222"/>
            <a:ext cx="9616732" cy="1323439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庭院中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(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月光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)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像水一样清明澄澈，水中藻、荇交错纵横，原来是竹柏的影子啊。</a:t>
            </a:r>
          </a:p>
        </p:txBody>
      </p:sp>
      <p:sp>
        <p:nvSpPr>
          <p:cNvPr id="29" name="TextBox 5">
            <a:extLst>
              <a:ext uri="{FF2B5EF4-FFF2-40B4-BE49-F238E27FC236}">
                <a16:creationId xmlns:a16="http://schemas.microsoft.com/office/drawing/2014/main" id="{9F02B9A3-2D22-4C74-9C38-1EA447DB3C0F}"/>
              </a:ext>
            </a:extLst>
          </p:cNvPr>
          <p:cNvSpPr txBox="1"/>
          <p:nvPr/>
        </p:nvSpPr>
        <p:spPr>
          <a:xfrm>
            <a:off x="1659776" y="236074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赏“夜游之</a:t>
            </a: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景</a:t>
            </a: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”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39C6F587-549E-4835-8D55-76F0C3B78329}"/>
              </a:ext>
            </a:extLst>
          </p:cNvPr>
          <p:cNvSpPr txBox="1">
            <a:spLocks noChangeArrowheads="1"/>
          </p:cNvSpPr>
          <p:nvPr/>
        </p:nvSpPr>
        <p:spPr>
          <a:xfrm>
            <a:off x="1141603" y="3095540"/>
            <a:ext cx="9125632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庭下积水空明，水中藻、荇交横，竹柏影也。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pic>
        <p:nvPicPr>
          <p:cNvPr id="18" name="图片 17" descr="图片1">
            <a:extLst>
              <a:ext uri="{FF2B5EF4-FFF2-40B4-BE49-F238E27FC236}">
                <a16:creationId xmlns:a16="http://schemas.microsoft.com/office/drawing/2014/main" id="{5004FE05-C608-4754-8D46-354C44CB9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201" y="91525"/>
            <a:ext cx="1609725" cy="2200275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3643305D-D892-498A-9CA5-648DCE2ABDFE}"/>
              </a:ext>
            </a:extLst>
          </p:cNvPr>
          <p:cNvSpPr txBox="1"/>
          <p:nvPr/>
        </p:nvSpPr>
        <p:spPr>
          <a:xfrm>
            <a:off x="431730" y="591497"/>
            <a:ext cx="490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夜游</a:t>
            </a:r>
          </a:p>
        </p:txBody>
      </p:sp>
    </p:spTree>
    <p:extLst>
      <p:ext uri="{BB962C8B-B14F-4D97-AF65-F5344CB8AC3E}">
        <p14:creationId xmlns:p14="http://schemas.microsoft.com/office/powerpoint/2010/main" val="74578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28" grpId="0" animBg="1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0" y="689829"/>
            <a:ext cx="5270257" cy="292820"/>
            <a:chOff x="4767" y="371293"/>
            <a:chExt cx="5270257" cy="292820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4767" y="371293"/>
              <a:ext cx="291782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1807370" y="423679"/>
              <a:ext cx="1116811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弧形 58"/>
            <p:cNvSpPr/>
            <p:nvPr/>
          </p:nvSpPr>
          <p:spPr>
            <a:xfrm flipV="1">
              <a:off x="2891632" y="371293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60" name="弧形 59"/>
            <p:cNvSpPr/>
            <p:nvPr/>
          </p:nvSpPr>
          <p:spPr>
            <a:xfrm flipH="1" flipV="1">
              <a:off x="1760539" y="423679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1807370" y="502929"/>
              <a:ext cx="2928938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弧形 61"/>
            <p:cNvSpPr/>
            <p:nvPr/>
          </p:nvSpPr>
          <p:spPr>
            <a:xfrm flipV="1">
              <a:off x="4672016" y="502929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4375150" y="611727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弧形 63"/>
            <p:cNvSpPr/>
            <p:nvPr/>
          </p:nvSpPr>
          <p:spPr>
            <a:xfrm flipH="1" flipV="1">
              <a:off x="4348957" y="611727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4375150" y="664113"/>
              <a:ext cx="89987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7048259" y="761445"/>
            <a:ext cx="5143741" cy="162225"/>
            <a:chOff x="6553196" y="756682"/>
            <a:chExt cx="5143741" cy="162225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9735341" y="837247"/>
              <a:ext cx="59451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9735343" y="779941"/>
              <a:ext cx="1961594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弧形 68"/>
            <p:cNvSpPr/>
            <p:nvPr/>
          </p:nvSpPr>
          <p:spPr>
            <a:xfrm flipH="1">
              <a:off x="9710260" y="779090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sp>
          <p:nvSpPr>
            <p:cNvPr id="70" name="弧形 69"/>
            <p:cNvSpPr/>
            <p:nvPr/>
          </p:nvSpPr>
          <p:spPr>
            <a:xfrm>
              <a:off x="10283027" y="837762"/>
              <a:ext cx="93662" cy="79250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 flipH="1">
              <a:off x="6994045" y="917866"/>
              <a:ext cx="3335813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弧形 71"/>
            <p:cNvSpPr/>
            <p:nvPr/>
          </p:nvSpPr>
          <p:spPr>
            <a:xfrm>
              <a:off x="7290911" y="757282"/>
              <a:ext cx="128584" cy="108798"/>
            </a:xfrm>
            <a:prstGeom prst="arc">
              <a:avLst>
                <a:gd name="adj1" fmla="val 15534549"/>
                <a:gd name="adj2" fmla="val 5937631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 flipH="1" flipV="1">
              <a:off x="7001032" y="866080"/>
              <a:ext cx="356396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弧形 73"/>
            <p:cNvSpPr/>
            <p:nvPr/>
          </p:nvSpPr>
          <p:spPr>
            <a:xfrm flipH="1">
              <a:off x="6970076" y="866521"/>
              <a:ext cx="61912" cy="52386"/>
            </a:xfrm>
            <a:prstGeom prst="arc">
              <a:avLst>
                <a:gd name="adj1" fmla="val 16200000"/>
                <a:gd name="adj2" fmla="val 5453710"/>
              </a:avLst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flipH="1">
              <a:off x="6553196" y="756682"/>
              <a:ext cx="802007" cy="0"/>
            </a:xfrm>
            <a:prstGeom prst="line">
              <a:avLst/>
            </a:prstGeom>
            <a:ln w="12700">
              <a:solidFill>
                <a:srgbClr val="3047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12">
            <a:extLst>
              <a:ext uri="{FF2B5EF4-FFF2-40B4-BE49-F238E27FC236}">
                <a16:creationId xmlns:a16="http://schemas.microsoft.com/office/drawing/2014/main" id="{60CEA017-1D9C-4552-B69D-9149F7B9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636" y="1646238"/>
            <a:ext cx="2744787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8B0BB53-AA15-4E42-936C-67084DF938F3}"/>
              </a:ext>
            </a:extLst>
          </p:cNvPr>
          <p:cNvSpPr txBox="1"/>
          <p:nvPr/>
        </p:nvSpPr>
        <p:spPr>
          <a:xfrm>
            <a:off x="135466" y="1507067"/>
            <a:ext cx="106426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试笔自书（又名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在儋耳书①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》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，写于苏轼谪居海南时期）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苏轼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吾始至南海，环视天水无际，凄然伤之曰：”何时得出此岛耶？“已而思之：天地在积水之中，九州在大瀛海中，中国在四海中之中，有生孰不在岛者？覆盆水于地，芥浮于水，蚁附于芥，茫然不知所济。少焉水涸，蚁即径去；见其类，出涕曰：”几不复与子相见。“岂知俯仰之间，有方轨②八达之路乎？念此可以一笑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细黑"/>
                <a:ea typeface="幼圆"/>
                <a:cs typeface="+mn-cs"/>
              </a:rPr>
              <a:t>戊寅九月十二日，与客饮薄酒小醉，信笔书此纸。</a:t>
            </a:r>
          </a:p>
        </p:txBody>
      </p:sp>
    </p:spTree>
    <p:extLst>
      <p:ext uri="{BB962C8B-B14F-4D97-AF65-F5344CB8AC3E}">
        <p14:creationId xmlns:p14="http://schemas.microsoft.com/office/powerpoint/2010/main" val="309177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4.xml><?xml version="1.0" encoding="utf-8"?>
<a:theme xmlns:a="http://schemas.openxmlformats.org/drawingml/2006/main" name="2_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中国风">
      <a:majorFont>
        <a:latin typeface="华文细黑"/>
        <a:ea typeface="方正清刻本悦宋简体"/>
        <a:cs typeface=""/>
      </a:majorFont>
      <a:minorFont>
        <a:latin typeface="华文细黑"/>
        <a:ea typeface="幼圆"/>
        <a:cs typeface="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3695</TotalTime>
  <Words>1218</Words>
  <Application>Microsoft Office PowerPoint</Application>
  <PresentationFormat>宽屏</PresentationFormat>
  <Paragraphs>76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KaiTi</vt:lpstr>
      <vt:lpstr>Roboto Regular</vt:lpstr>
      <vt:lpstr>等线</vt:lpstr>
      <vt:lpstr>黑体</vt:lpstr>
      <vt:lpstr>华文行楷</vt:lpstr>
      <vt:lpstr>华文隶书</vt:lpstr>
      <vt:lpstr>华文细黑</vt:lpstr>
      <vt:lpstr>楷体</vt:lpstr>
      <vt:lpstr>楷体_GB2312</vt:lpstr>
      <vt:lpstr>隶书</vt:lpstr>
      <vt:lpstr>宋体</vt:lpstr>
      <vt:lpstr>幼圆</vt:lpstr>
      <vt:lpstr>Arial</vt:lpstr>
      <vt:lpstr>Calibri</vt:lpstr>
      <vt:lpstr>Times New Roman</vt:lpstr>
      <vt:lpstr>Verdana</vt:lpstr>
      <vt:lpstr>回顾</vt:lpstr>
      <vt:lpstr>自定义设计方案</vt:lpstr>
      <vt:lpstr>1_回顾</vt:lpstr>
      <vt:lpstr>2_回顾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中国风古风类</dc:title>
  <dc:subject>RP</dc:subject>
  <dc:creator>admin</dc:creator>
  <cp:keywords>RP</cp:keywords>
  <dc:description>RP</dc:description>
  <cp:lastModifiedBy>NAT</cp:lastModifiedBy>
  <cp:revision>244</cp:revision>
  <dcterms:created xsi:type="dcterms:W3CDTF">2015-11-23T01:47:00Z</dcterms:created>
  <dcterms:modified xsi:type="dcterms:W3CDTF">2018-09-26T03:08:49Z</dcterms:modified>
  <cp:category>RP</cp:category>
  <cp:contentStatus>RP</cp:contentStatus>
</cp:coreProperties>
</file>