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4" r:id="rId2"/>
    <p:sldId id="412" r:id="rId3"/>
    <p:sldId id="413" r:id="rId4"/>
    <p:sldId id="414" r:id="rId5"/>
    <p:sldId id="415" r:id="rId6"/>
    <p:sldId id="416" r:id="rId7"/>
    <p:sldId id="417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25" r:id="rId16"/>
    <p:sldId id="426" r:id="rId17"/>
    <p:sldId id="427" r:id="rId18"/>
    <p:sldId id="428" r:id="rId19"/>
    <p:sldId id="429" r:id="rId20"/>
    <p:sldId id="430" r:id="rId21"/>
    <p:sldId id="431" r:id="rId22"/>
    <p:sldId id="432" r:id="rId23"/>
    <p:sldId id="433" r:id="rId24"/>
    <p:sldId id="434" r:id="rId25"/>
    <p:sldId id="435" r:id="rId26"/>
    <p:sldId id="436" r:id="rId27"/>
    <p:sldId id="439" r:id="rId28"/>
    <p:sldId id="440" r:id="rId29"/>
    <p:sldId id="441" r:id="rId30"/>
    <p:sldId id="442" r:id="rId31"/>
    <p:sldId id="443" r:id="rId32"/>
    <p:sldId id="444" r:id="rId33"/>
    <p:sldId id="445" r:id="rId34"/>
    <p:sldId id="446" r:id="rId35"/>
    <p:sldId id="275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A15A6-57B6-4F6E-87AA-93DD90C50EDA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6F0A5-531C-447A-B318-E1A875D64E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日期占位符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/>
            <a:fld id="{9A0DB2DC-4C9A-4742-B13C-FB6460FD3503}" type="slidenum">
              <a:rPr lang="zh-CN" altLang="en-US" dirty="0"/>
              <a:pPr algn="r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 panose="05020102010507070707"/>
              <a:buChar char=""/>
              <a:defRPr/>
            </a:pPr>
            <a:endParaRPr kumimoji="0" lang="zh-CN" altLang="en-US" sz="2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/>
            <a:fld id="{9A0DB2DC-4C9A-4742-B13C-FB6460FD3503}" type="slidenum">
              <a:rPr lang="zh-CN" altLang="en-US" dirty="0"/>
              <a:pPr algn="r"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/>
            <a:fld id="{9A0DB2DC-4C9A-4742-B13C-FB6460FD3503}" type="slidenum">
              <a:rPr lang="zh-CN" altLang="en-US" dirty="0"/>
              <a:pPr algn="r"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4" descr="看书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3860" y="3137535"/>
            <a:ext cx="360934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Box 12"/>
          <p:cNvSpPr txBox="1"/>
          <p:nvPr/>
        </p:nvSpPr>
        <p:spPr>
          <a:xfrm>
            <a:off x="734060" y="1294130"/>
            <a:ext cx="59867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400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Grammar A</a:t>
            </a:r>
          </a:p>
          <a:p>
            <a:pPr algn="ctr"/>
            <a:r>
              <a:rPr lang="en-US" altLang="zh-CN" sz="5400" dirty="0">
                <a:solidFill>
                  <a:srgbClr val="0070C0"/>
                </a:solidFill>
                <a:latin typeface="Comic Sans MS" panose="030F0702030302020204" pitchFamily="66" charset="0"/>
                <a:sym typeface="+mn-ea"/>
              </a:rPr>
              <a:t> The simple past tense</a:t>
            </a:r>
            <a:endParaRPr lang="en-US" altLang="zh-CN" sz="5400" dirty="0">
              <a:solidFill>
                <a:srgbClr val="0070C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/>
          </p:cNvSpPr>
          <p:nvPr>
            <p:ph type="subTitle" idx="1"/>
          </p:nvPr>
        </p:nvSpPr>
        <p:spPr>
          <a:xfrm>
            <a:off x="685800" y="2286000"/>
            <a:ext cx="7467600" cy="3709035"/>
          </a:xfrm>
          <a:solidFill>
            <a:schemeClr val="bg2"/>
          </a:solidFill>
        </p:spPr>
        <p:txBody>
          <a:bodyPr vert="horz" wrap="square" lIns="0" rIns="18288" anchor="t"/>
          <a:lstStyle/>
          <a:p>
            <a:pPr marR="0" algn="l" eaLnBrk="1" latinLnBrk="0" hangingPunct="1">
              <a:lnSpc>
                <a:spcPct val="120000"/>
              </a:lnSpc>
              <a:spcBef>
                <a:spcPts val="0"/>
              </a:spcBef>
              <a:buSzPct val="95000"/>
            </a:pP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</a:t>
            </a:r>
            <a:r>
              <a:rPr kumimoji="0" lang="en-US" altLang="zh-CN" sz="2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attended</a:t>
            </a: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Clubs Fair.</a:t>
            </a:r>
          </a:p>
          <a:p>
            <a:pPr marR="0" algn="l" eaLnBrk="1" latinLnBrk="0" hangingPunct="1">
              <a:lnSpc>
                <a:spcPct val="120000"/>
              </a:lnSpc>
              <a:spcBef>
                <a:spcPts val="0"/>
              </a:spcBef>
              <a:buSzPct val="95000"/>
            </a:pP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</a:t>
            </a:r>
            <a:r>
              <a:rPr kumimoji="0" lang="en-US" altLang="zh-CN" sz="2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attended</a:t>
            </a: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Clubs Fair.</a:t>
            </a:r>
          </a:p>
          <a:p>
            <a:pPr marR="0" algn="l" eaLnBrk="1" latinLnBrk="0" hangingPunct="1">
              <a:lnSpc>
                <a:spcPct val="120000"/>
              </a:lnSpc>
              <a:spcBef>
                <a:spcPts val="0"/>
              </a:spcBef>
              <a:buSzPct val="95000"/>
            </a:pP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</a:t>
            </a:r>
            <a:r>
              <a:rPr kumimoji="0" lang="en-US" altLang="zh-CN" sz="2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attended</a:t>
            </a: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Clubs Fair.</a:t>
            </a:r>
          </a:p>
          <a:p>
            <a:pPr marR="0" algn="l" eaLnBrk="1" latinLnBrk="0" hangingPunct="1">
              <a:lnSpc>
                <a:spcPct val="120000"/>
              </a:lnSpc>
              <a:spcBef>
                <a:spcPts val="0"/>
              </a:spcBef>
              <a:buSzPct val="95000"/>
            </a:pP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 </a:t>
            </a:r>
            <a:r>
              <a:rPr kumimoji="0" lang="en-US" altLang="zh-CN" sz="2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attended</a:t>
            </a: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Clubs Fair.</a:t>
            </a:r>
          </a:p>
          <a:p>
            <a:pPr marR="0" algn="l" eaLnBrk="1" latinLnBrk="0" hangingPunct="1">
              <a:lnSpc>
                <a:spcPct val="120000"/>
              </a:lnSpc>
              <a:spcBef>
                <a:spcPts val="0"/>
              </a:spcBef>
              <a:buSzPct val="95000"/>
            </a:pP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 </a:t>
            </a:r>
            <a:r>
              <a:rPr kumimoji="0" lang="en-US" altLang="zh-CN" sz="2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attended</a:t>
            </a: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Clubs Fair.</a:t>
            </a:r>
          </a:p>
          <a:p>
            <a:pPr marR="0" algn="l" eaLnBrk="1" latinLnBrk="0" hangingPunct="1">
              <a:lnSpc>
                <a:spcPct val="120000"/>
              </a:lnSpc>
              <a:spcBef>
                <a:spcPts val="0"/>
              </a:spcBef>
              <a:buSzPct val="95000"/>
            </a:pP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She </a:t>
            </a:r>
            <a:r>
              <a:rPr kumimoji="0" lang="en-US" altLang="zh-CN" sz="2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attended</a:t>
            </a: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Clubs Fair.</a:t>
            </a:r>
          </a:p>
          <a:p>
            <a:pPr marR="0" algn="l" eaLnBrk="1" latinLnBrk="0" hangingPunct="1">
              <a:lnSpc>
                <a:spcPct val="120000"/>
              </a:lnSpc>
              <a:spcBef>
                <a:spcPts val="0"/>
              </a:spcBef>
              <a:buSzPct val="95000"/>
            </a:pP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</a:t>
            </a:r>
            <a:r>
              <a:rPr kumimoji="0" lang="en-US" altLang="zh-CN" sz="2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attended</a:t>
            </a:r>
            <a:r>
              <a:rPr kumimoji="0"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Clubs Fair.</a:t>
            </a:r>
          </a:p>
        </p:txBody>
      </p:sp>
      <p:sp>
        <p:nvSpPr>
          <p:cNvPr id="8195" name="Rectangle 5"/>
          <p:cNvSpPr/>
          <p:nvPr/>
        </p:nvSpPr>
        <p:spPr>
          <a:xfrm>
            <a:off x="838200" y="609600"/>
            <a:ext cx="7620000" cy="8604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3600" b="1" dirty="0">
                <a:solidFill>
                  <a:srgbClr val="0070C0"/>
                </a:solidFill>
                <a:latin typeface="Times New Roman" panose="02020603050405020304" pitchFamily="18" charset="0"/>
                <a:cs typeface="+mj-cs"/>
              </a:rPr>
              <a:t>A The simple past tense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6585" y="1332865"/>
            <a:ext cx="77724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defTabSz="914400">
              <a:buNone/>
            </a:pPr>
            <a:r>
              <a:rPr kumimoji="0" lang="en-US" altLang="zh-CN" sz="2800" b="1" i="1" kern="1200" cap="none" spc="0" normalizeH="0" baseline="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We use the simple past tense to talk about things that happened or did not happen in the past.</a:t>
            </a:r>
          </a:p>
        </p:txBody>
      </p:sp>
      <p:pic>
        <p:nvPicPr>
          <p:cNvPr id="2" name="图片 1" descr="1J3-976_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3510" y="4232275"/>
            <a:ext cx="3165475" cy="2028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685800" y="1143000"/>
            <a:ext cx="5978525" cy="4364355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algn="ctr">
            <a:noFill/>
            <a:miter lim="800000"/>
          </a:ln>
          <a:effectLst/>
        </p:spPr>
        <p:txBody>
          <a:bodyPr/>
          <a:lstStyle/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did not attend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the Clubs Fair.</a:t>
            </a: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You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did not attend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the Clubs Fair.</a:t>
            </a: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We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did not attend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the Clubs Fair.</a:t>
            </a: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They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did not attend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the Clubs Fair.</a:t>
            </a: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did not attend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the Clubs Fair.</a:t>
            </a: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She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did not attend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the Clubs Fair.</a:t>
            </a: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did not attend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the Clubs Fair.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4" name="图片 8" descr="high-school-football-team-logos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92115" y="4399915"/>
            <a:ext cx="3274695" cy="2234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2"/>
          <p:cNvSpPr/>
          <p:nvPr/>
        </p:nvSpPr>
        <p:spPr>
          <a:xfrm>
            <a:off x="7086600" y="2590800"/>
            <a:ext cx="990600" cy="0"/>
          </a:xfrm>
          <a:prstGeom prst="line">
            <a:avLst/>
          </a:prstGeom>
          <a:ln w="9525">
            <a:noFill/>
          </a:ln>
        </p:spPr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28600" y="1097915"/>
            <a:ext cx="589851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1" u="none" strike="noStrike" kern="1200" cap="none" spc="0" normalizeH="0" baseline="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We form the simple past tense like this:</a:t>
            </a:r>
          </a:p>
        </p:txBody>
      </p:sp>
      <p:pic>
        <p:nvPicPr>
          <p:cNvPr id="10244" name="Picture 5" descr="QQ截图201208231721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981200"/>
            <a:ext cx="8763000" cy="3929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81000" y="990600"/>
            <a:ext cx="8305800" cy="1599565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Work out the rule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For most verbs, we add </a:t>
            </a:r>
            <a:r>
              <a:rPr kumimoji="0" 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      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to form the simple past tense.</a:t>
            </a:r>
          </a:p>
        </p:txBody>
      </p:sp>
      <p:sp>
        <p:nvSpPr>
          <p:cNvPr id="11267" name="Text Box 4"/>
          <p:cNvSpPr txBox="1"/>
          <p:nvPr/>
        </p:nvSpPr>
        <p:spPr>
          <a:xfrm>
            <a:off x="381000" y="3200400"/>
            <a:ext cx="6629400" cy="521970"/>
          </a:xfrm>
          <a:prstGeom prst="rect">
            <a:avLst/>
          </a:prstGeom>
          <a:gradFill rotWithShape="1">
            <a:gsLst>
              <a:gs pos="0">
                <a:srgbClr val="FF9C80">
                  <a:alpha val="100000"/>
                </a:srgbClr>
              </a:gs>
              <a:gs pos="50000">
                <a:srgbClr val="FFC1B3">
                  <a:alpha val="100000"/>
                </a:srgbClr>
              </a:gs>
              <a:gs pos="100000">
                <a:srgbClr val="FFE1DA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Things to remember:</a:t>
            </a:r>
          </a:p>
        </p:txBody>
      </p:sp>
      <p:sp>
        <p:nvSpPr>
          <p:cNvPr id="7173" name="Text Box 5"/>
          <p:cNvSpPr txBox="1"/>
          <p:nvPr/>
        </p:nvSpPr>
        <p:spPr>
          <a:xfrm>
            <a:off x="4124960" y="166878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</a:p>
        </p:txBody>
      </p:sp>
      <p:pic>
        <p:nvPicPr>
          <p:cNvPr id="11269" name="Picture 6" descr="QQ截图2012082317250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797300"/>
            <a:ext cx="8534400" cy="290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7" descr="图片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0400" y="2286000"/>
            <a:ext cx="1600200" cy="155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1143000" y="2743200"/>
            <a:ext cx="6858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57200" y="838200"/>
            <a:ext cx="838200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1" kern="1200" cap="none" spc="0" normalizeH="0" baseline="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We ask and answer Yes/No questions in the simple past tense like this:</a:t>
            </a:r>
          </a:p>
        </p:txBody>
      </p:sp>
      <p:graphicFrame>
        <p:nvGraphicFramePr>
          <p:cNvPr id="8196" name="Group 4"/>
          <p:cNvGraphicFramePr>
            <a:graphicFrameLocks noGrp="1"/>
          </p:cNvGraphicFramePr>
          <p:nvPr>
            <p:ph idx="4294967295"/>
          </p:nvPr>
        </p:nvGraphicFramePr>
        <p:xfrm>
          <a:off x="457200" y="1828800"/>
          <a:ext cx="8076988" cy="2834640"/>
        </p:xfrm>
        <a:graphic>
          <a:graphicData uri="http://schemas.openxmlformats.org/drawingml/2006/table">
            <a:tbl>
              <a:tblPr/>
              <a:tblGrid>
                <a:gridCol w="899665"/>
                <a:gridCol w="4053205"/>
                <a:gridCol w="1447762"/>
                <a:gridCol w="1676356"/>
              </a:tblGrid>
              <a:tr h="9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I/you/we/they/he/she/it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school club?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I/you/we/they/he/she/it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No,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I/you/we/they/he/she/it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 not /didn't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19" name="Rectangle 27"/>
          <p:cNvSpPr>
            <a:spLocks noChangeArrowheads="1"/>
          </p:cNvSpPr>
          <p:nvPr/>
        </p:nvSpPr>
        <p:spPr bwMode="auto">
          <a:xfrm>
            <a:off x="457308" y="4876762"/>
            <a:ext cx="3200316" cy="609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Work out the rule</a:t>
            </a: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220" name="Rectangle 28"/>
          <p:cNvSpPr>
            <a:spLocks noChangeArrowheads="1"/>
          </p:cNvSpPr>
          <p:nvPr/>
        </p:nvSpPr>
        <p:spPr bwMode="auto">
          <a:xfrm>
            <a:off x="381000" y="5487194"/>
            <a:ext cx="8382000" cy="1168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We use ______, i.e. the past form of 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do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 to ask and answer 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Yes/No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questions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in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the simple past tense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</a:t>
            </a:r>
          </a:p>
        </p:txBody>
      </p:sp>
      <p:sp>
        <p:nvSpPr>
          <p:cNvPr id="8221" name="Rectangle 29"/>
          <p:cNvSpPr/>
          <p:nvPr/>
        </p:nvSpPr>
        <p:spPr>
          <a:xfrm>
            <a:off x="1828800" y="556260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did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15362"/>
          <p:cNvSpPr>
            <a:spLocks noGrp="1"/>
          </p:cNvSpPr>
          <p:nvPr/>
        </p:nvSpPr>
        <p:spPr>
          <a:xfrm>
            <a:off x="390525" y="1500823"/>
            <a:ext cx="1730375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342900" lvl="0" indent="-3429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u="none" kern="1200" baseline="0">
                <a:solidFill>
                  <a:schemeClr val="tx1"/>
                </a:solidFill>
                <a:latin typeface="Calibri" panose="020F0502020204030204" pitchFamily="2"/>
                <a:ea typeface="微软雅黑" panose="020B0503020204020204" pitchFamily="34" charset="-122"/>
                <a:sym typeface="Calibri" panose="020F0502020204030204" pitchFamily="2"/>
              </a:defRPr>
            </a:lvl1pPr>
            <a:lvl2pPr marL="742950" lvl="1" indent="-28575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b="0" i="0" u="none" kern="1200" baseline="0">
                <a:solidFill>
                  <a:schemeClr val="tx1"/>
                </a:solidFill>
                <a:latin typeface="Calibri" panose="020F0502020204030204" pitchFamily="2"/>
                <a:ea typeface="微软雅黑" panose="020B0503020204020204" pitchFamily="34" charset="-122"/>
                <a:sym typeface="Calibri" panose="020F0502020204030204" pitchFamily="2"/>
              </a:defRPr>
            </a:lvl2pPr>
            <a:lvl3pPr marL="1143000" lvl="2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0" i="0" u="none" kern="1200" baseline="0">
                <a:solidFill>
                  <a:schemeClr val="tx1"/>
                </a:solidFill>
                <a:latin typeface="Calibri" panose="020F0502020204030204" pitchFamily="2"/>
                <a:ea typeface="微软雅黑" panose="020B0503020204020204" pitchFamily="34" charset="-122"/>
                <a:sym typeface="Calibri" panose="020F0502020204030204" pitchFamily="2"/>
              </a:defRPr>
            </a:lvl3pPr>
            <a:lvl4pPr marL="1600200" lvl="3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b="0" i="0" u="none" kern="1200" baseline="0">
                <a:solidFill>
                  <a:schemeClr val="tx1"/>
                </a:solidFill>
                <a:latin typeface="Calibri" panose="020F0502020204030204" pitchFamily="2"/>
                <a:ea typeface="微软雅黑" panose="020B0503020204020204" pitchFamily="34" charset="-122"/>
                <a:sym typeface="Calibri" panose="020F0502020204030204" pitchFamily="2"/>
              </a:defRPr>
            </a:lvl4pPr>
            <a:lvl5pPr marL="2057400" lvl="4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b="0" i="0" u="none" kern="1200" baseline="0">
                <a:solidFill>
                  <a:schemeClr val="tx1"/>
                </a:solidFill>
                <a:latin typeface="Calibri" panose="020F0502020204030204" pitchFamily="2"/>
                <a:ea typeface="微软雅黑" panose="020B0503020204020204" pitchFamily="34" charset="-122"/>
                <a:sym typeface="Calibri" panose="020F0502020204030204" pitchFamily="2"/>
              </a:defRPr>
            </a:lvl5pPr>
          </a:lstStyle>
          <a:p>
            <a:pPr lvl="0">
              <a:buNone/>
            </a:pPr>
            <a:r>
              <a:rPr lang="en-US" altLang="x-none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用法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15365" name="文本框 15364"/>
          <p:cNvSpPr txBox="1"/>
          <p:nvPr/>
        </p:nvSpPr>
        <p:spPr>
          <a:xfrm>
            <a:off x="1774825" y="1500823"/>
            <a:ext cx="7129463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一般过去时态表示过去发生的动作、情况或存在的状态。通常与表示过去的时间状语连用。</a:t>
            </a:r>
          </a:p>
        </p:txBody>
      </p:sp>
      <p:sp>
        <p:nvSpPr>
          <p:cNvPr id="15366" name="文本框 15365"/>
          <p:cNvSpPr txBox="1"/>
          <p:nvPr/>
        </p:nvSpPr>
        <p:spPr>
          <a:xfrm>
            <a:off x="163513" y="3769360"/>
            <a:ext cx="1610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x-none" sz="2800" b="1" dirty="0">
                <a:latin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构 成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5367" name="文本框 15366"/>
          <p:cNvSpPr txBox="1"/>
          <p:nvPr/>
        </p:nvSpPr>
        <p:spPr>
          <a:xfrm>
            <a:off x="1803400" y="3769360"/>
            <a:ext cx="73787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主语+                     +其它</a:t>
            </a:r>
          </a:p>
        </p:txBody>
      </p:sp>
      <p:sp>
        <p:nvSpPr>
          <p:cNvPr id="15368" name="文本框 15367"/>
          <p:cNvSpPr txBox="1"/>
          <p:nvPr/>
        </p:nvSpPr>
        <p:spPr>
          <a:xfrm>
            <a:off x="2549525" y="5461635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9" name="左大括号 15368"/>
          <p:cNvSpPr/>
          <p:nvPr/>
        </p:nvSpPr>
        <p:spPr>
          <a:xfrm>
            <a:off x="3019425" y="3313748"/>
            <a:ext cx="185738" cy="1546225"/>
          </a:xfrm>
          <a:prstGeom prst="leftBrace">
            <a:avLst>
              <a:gd name="adj1" fmla="val 6937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3205163" y="4280535"/>
            <a:ext cx="277431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实意动词过去式 </a:t>
            </a:r>
          </a:p>
        </p:txBody>
      </p:sp>
      <p:sp>
        <p:nvSpPr>
          <p:cNvPr id="15371" name="文本框 15370"/>
          <p:cNvSpPr txBox="1"/>
          <p:nvPr/>
        </p:nvSpPr>
        <p:spPr>
          <a:xfrm>
            <a:off x="3205163" y="3313748"/>
            <a:ext cx="41973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be动词过去式（was/were)</a:t>
            </a:r>
          </a:p>
        </p:txBody>
      </p:sp>
      <p:sp>
        <p:nvSpPr>
          <p:cNvPr id="15372" name="文本框 15371"/>
          <p:cNvSpPr txBox="1"/>
          <p:nvPr/>
        </p:nvSpPr>
        <p:spPr>
          <a:xfrm>
            <a:off x="336550" y="5383848"/>
            <a:ext cx="8048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</a:rPr>
              <a:t>动词如何变过去式？</a:t>
            </a:r>
          </a:p>
        </p:txBody>
      </p:sp>
      <p:sp>
        <p:nvSpPr>
          <p:cNvPr id="3" name="Rectangle 2"/>
          <p:cNvSpPr>
            <a:spLocks noGrp="1"/>
          </p:cNvSpPr>
          <p:nvPr/>
        </p:nvSpPr>
        <p:spPr>
          <a:xfrm>
            <a:off x="1582420" y="349885"/>
            <a:ext cx="5978525" cy="10331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45720" rIns="0" bIns="0" anchor="b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3600" b="1" noProof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Summary</a:t>
            </a:r>
            <a:br>
              <a:rPr lang="en-US" sz="3600" b="1" noProof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lang="en-US" altLang="zh-CN" sz="28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simple past tense</a:t>
            </a:r>
            <a:endParaRPr lang="zh-CN" altLang="en-US" sz="2800" b="1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/>
      <p:bldP spid="15367" grpId="0"/>
      <p:bldP spid="15368" grpId="0"/>
      <p:bldP spid="15370" grpId="0" animBg="1"/>
      <p:bldP spid="153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598805" y="2067560"/>
            <a:ext cx="8122285" cy="35382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 Group  One</a:t>
            </a:r>
            <a:r>
              <a:rPr lang="en-US" altLang="x-none" sz="2800" dirty="0">
                <a:latin typeface="Times New Roman" panose="02020603050405020304" pitchFamily="18" charset="0"/>
              </a:rPr>
              <a:t>          		    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Group Two</a:t>
            </a:r>
          </a:p>
          <a:p>
            <a:endParaRPr lang="en-US" altLang="x-none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x-none" sz="2800" dirty="0">
                <a:latin typeface="Times New Roman" panose="02020603050405020304" pitchFamily="18" charset="0"/>
              </a:rPr>
              <a:t>1 play----       </a:t>
            </a:r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   	</a:t>
            </a:r>
            <a:r>
              <a:rPr lang="en-US" altLang="x-none" sz="2800" dirty="0">
                <a:latin typeface="Times New Roman" panose="02020603050405020304" pitchFamily="18" charset="0"/>
              </a:rPr>
              <a:t>1</a:t>
            </a:r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800" dirty="0">
                <a:latin typeface="Times New Roman" panose="02020603050405020304" pitchFamily="18" charset="0"/>
              </a:rPr>
              <a:t>hope----</a:t>
            </a:r>
          </a:p>
          <a:p>
            <a:r>
              <a:rPr lang="en-US" altLang="x-none" sz="2800" dirty="0">
                <a:latin typeface="Times New Roman" panose="02020603050405020304" pitchFamily="18" charset="0"/>
              </a:rPr>
              <a:t>2 look----                    	2 live----                             </a:t>
            </a:r>
          </a:p>
          <a:p>
            <a:r>
              <a:rPr lang="en-US" altLang="x-none" sz="2800" dirty="0">
                <a:latin typeface="Times New Roman" panose="02020603050405020304" pitchFamily="18" charset="0"/>
              </a:rPr>
              <a:t>3 like----			</a:t>
            </a:r>
            <a:r>
              <a:rPr lang="en-US" altLang="x-none" sz="2800" dirty="0">
                <a:latin typeface="Times New Roman" panose="02020603050405020304" pitchFamily="18" charset="0"/>
                <a:sym typeface="+mn-ea"/>
              </a:rPr>
              <a:t>3 work----    </a:t>
            </a:r>
            <a:endParaRPr lang="en-US" altLang="x-none" sz="2800" dirty="0">
              <a:latin typeface="Times New Roman" panose="02020603050405020304" pitchFamily="18" charset="0"/>
            </a:endParaRPr>
          </a:p>
          <a:p>
            <a:r>
              <a:rPr lang="en-US" altLang="x-none" sz="2800" dirty="0">
                <a:latin typeface="Times New Roman" panose="02020603050405020304" pitchFamily="18" charset="0"/>
              </a:rPr>
              <a:t>4 visit----                    	4  use----</a:t>
            </a:r>
            <a:endParaRPr lang="en-US" altLang="x-none" sz="2800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en-US" altLang="x-none" sz="2800" dirty="0">
                <a:latin typeface="Times New Roman" panose="02020603050405020304" pitchFamily="18" charset="0"/>
              </a:rPr>
              <a:t>5 watch----                  	5 dance----</a:t>
            </a:r>
          </a:p>
          <a:p>
            <a:endParaRPr lang="en-US" altLang="x-none" sz="2800" dirty="0">
              <a:latin typeface="Times New Roman" panose="02020603050405020304" pitchFamily="18" charset="0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2363788" y="2962593"/>
            <a:ext cx="1468437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play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ed</a:t>
            </a:r>
          </a:p>
        </p:txBody>
      </p:sp>
      <p:sp>
        <p:nvSpPr>
          <p:cNvPr id="16388" name="矩形 16387"/>
          <p:cNvSpPr/>
          <p:nvPr/>
        </p:nvSpPr>
        <p:spPr>
          <a:xfrm>
            <a:off x="5990590" y="3409315"/>
            <a:ext cx="89471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live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16389" name="矩形 16388"/>
          <p:cNvSpPr/>
          <p:nvPr/>
        </p:nvSpPr>
        <p:spPr>
          <a:xfrm>
            <a:off x="6080443" y="3812540"/>
            <a:ext cx="194310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work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ed</a:t>
            </a:r>
          </a:p>
        </p:txBody>
      </p:sp>
      <p:sp>
        <p:nvSpPr>
          <p:cNvPr id="16390" name="矩形 16389"/>
          <p:cNvSpPr/>
          <p:nvPr/>
        </p:nvSpPr>
        <p:spPr>
          <a:xfrm>
            <a:off x="2354580" y="3812540"/>
            <a:ext cx="89471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like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16391" name="矩形 16390"/>
          <p:cNvSpPr/>
          <p:nvPr/>
        </p:nvSpPr>
        <p:spPr>
          <a:xfrm>
            <a:off x="2450148" y="3409315"/>
            <a:ext cx="115125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look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ed</a:t>
            </a:r>
          </a:p>
        </p:txBody>
      </p:sp>
      <p:sp>
        <p:nvSpPr>
          <p:cNvPr id="16392" name="矩形 16391"/>
          <p:cNvSpPr/>
          <p:nvPr/>
        </p:nvSpPr>
        <p:spPr>
          <a:xfrm>
            <a:off x="2341880" y="4605973"/>
            <a:ext cx="136842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watch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ed</a:t>
            </a:r>
          </a:p>
        </p:txBody>
      </p:sp>
      <p:sp>
        <p:nvSpPr>
          <p:cNvPr id="16393" name="矩形 16392"/>
          <p:cNvSpPr/>
          <p:nvPr/>
        </p:nvSpPr>
        <p:spPr>
          <a:xfrm>
            <a:off x="2354263" y="4244023"/>
            <a:ext cx="113220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visit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ed</a:t>
            </a:r>
          </a:p>
        </p:txBody>
      </p:sp>
      <p:sp>
        <p:nvSpPr>
          <p:cNvPr id="16394" name="矩形 16393"/>
          <p:cNvSpPr/>
          <p:nvPr/>
        </p:nvSpPr>
        <p:spPr>
          <a:xfrm>
            <a:off x="5911850" y="2887345"/>
            <a:ext cx="105219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hope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16395" name="矩形 16394"/>
          <p:cNvSpPr/>
          <p:nvPr/>
        </p:nvSpPr>
        <p:spPr>
          <a:xfrm>
            <a:off x="5971540" y="4693603"/>
            <a:ext cx="119062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algn="ctr"/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dance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16396" name="矩形 16395"/>
          <p:cNvSpPr/>
          <p:nvPr/>
        </p:nvSpPr>
        <p:spPr>
          <a:xfrm>
            <a:off x="5990273" y="4244340"/>
            <a:ext cx="83502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use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16398" name="文本框 16397"/>
          <p:cNvSpPr txBox="1"/>
          <p:nvPr/>
        </p:nvSpPr>
        <p:spPr>
          <a:xfrm>
            <a:off x="947738" y="774700"/>
            <a:ext cx="4380230" cy="95313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vert="horz" wrap="none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1.一般在动词原形末尾加ed</a:t>
            </a: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2.结尾是 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的动词加  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 descr="31e58PICiT4_10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90435" y="4878070"/>
            <a:ext cx="1272540" cy="169672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  <p:bldP spid="16390" grpId="0"/>
      <p:bldP spid="16391" grpId="0"/>
      <p:bldP spid="16392" grpId="0" animBg="1"/>
      <p:bldP spid="16393" grpId="0" animBg="1"/>
      <p:bldP spid="16394" grpId="0"/>
      <p:bldP spid="16395" grpId="0"/>
      <p:bldP spid="16396" grpId="0"/>
      <p:bldP spid="1639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268605" y="2771775"/>
            <a:ext cx="8320405" cy="37090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x-none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Group  one                 </a:t>
            </a:r>
            <a:r>
              <a:rPr lang="en-US" altLang="x-none" sz="2800" dirty="0">
                <a:latin typeface="Times New Roman" panose="02020603050405020304" pitchFamily="18" charset="0"/>
              </a:rPr>
              <a:t>		  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Group </a:t>
            </a: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two</a:t>
            </a:r>
            <a:endParaRPr lang="en-US" altLang="x-none" sz="2800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x-none" sz="2800" dirty="0">
                <a:latin typeface="Times New Roman" panose="02020603050405020304" pitchFamily="18" charset="0"/>
              </a:rPr>
              <a:t>1</a:t>
            </a:r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800" dirty="0">
                <a:latin typeface="Times New Roman" panose="02020603050405020304" pitchFamily="18" charset="0"/>
              </a:rPr>
              <a:t>drop---- </a:t>
            </a:r>
            <a:r>
              <a:rPr lang="zh-CN" altLang="en-US" sz="2800" dirty="0">
                <a:latin typeface="Times New Roman" panose="02020603050405020304" pitchFamily="18" charset="0"/>
              </a:rPr>
              <a:t>　　　　　　　</a:t>
            </a:r>
            <a:r>
              <a:rPr lang="en-US" altLang="zh-CN" sz="2800" dirty="0">
                <a:latin typeface="Times New Roman" panose="02020603050405020304" pitchFamily="18" charset="0"/>
              </a:rPr>
              <a:t>	</a:t>
            </a:r>
            <a:r>
              <a:rPr lang="en-US" altLang="x-none" sz="2800" dirty="0">
                <a:latin typeface="Times New Roman" panose="02020603050405020304" pitchFamily="18" charset="0"/>
              </a:rPr>
              <a:t>1 try-----</a:t>
            </a:r>
          </a:p>
          <a:p>
            <a:pPr>
              <a:lnSpc>
                <a:spcPct val="120000"/>
              </a:lnSpc>
            </a:pPr>
            <a:r>
              <a:rPr lang="en-US" altLang="x-none" sz="2800" dirty="0">
                <a:latin typeface="Times New Roman" panose="02020603050405020304" pitchFamily="18" charset="0"/>
              </a:rPr>
              <a:t>2 beg---- </a:t>
            </a:r>
            <a:r>
              <a:rPr lang="zh-CN" altLang="en-US" sz="2800" dirty="0">
                <a:latin typeface="Times New Roman" panose="02020603050405020304" pitchFamily="18" charset="0"/>
              </a:rPr>
              <a:t>　　　　　　　　 </a:t>
            </a:r>
            <a:r>
              <a:rPr lang="en-US" altLang="zh-CN" sz="2800" dirty="0">
                <a:latin typeface="Times New Roman" panose="02020603050405020304" pitchFamily="18" charset="0"/>
              </a:rPr>
              <a:t>	</a:t>
            </a:r>
            <a:r>
              <a:rPr lang="en-US" altLang="x-none" sz="2800" dirty="0">
                <a:latin typeface="Times New Roman" panose="02020603050405020304" pitchFamily="18" charset="0"/>
              </a:rPr>
              <a:t>2 cry----</a:t>
            </a:r>
          </a:p>
          <a:p>
            <a:pPr>
              <a:lnSpc>
                <a:spcPct val="120000"/>
              </a:lnSpc>
            </a:pPr>
            <a:r>
              <a:rPr lang="en-US" altLang="x-none" sz="2800" dirty="0">
                <a:latin typeface="Times New Roman" panose="02020603050405020304" pitchFamily="18" charset="0"/>
              </a:rPr>
              <a:t>3 fit----</a:t>
            </a:r>
            <a:r>
              <a:rPr lang="zh-CN" altLang="en-US" sz="2800" dirty="0">
                <a:latin typeface="Times New Roman" panose="02020603050405020304" pitchFamily="18" charset="0"/>
              </a:rPr>
              <a:t>　　　　　　　　　</a:t>
            </a:r>
            <a:r>
              <a:rPr lang="en-US" altLang="zh-CN" sz="2800" dirty="0">
                <a:latin typeface="Times New Roman" panose="02020603050405020304" pitchFamily="18" charset="0"/>
              </a:rPr>
              <a:t>	</a:t>
            </a:r>
            <a:r>
              <a:rPr lang="en-US" altLang="x-none" sz="2800" dirty="0">
                <a:latin typeface="Times New Roman" panose="02020603050405020304" pitchFamily="18" charset="0"/>
              </a:rPr>
              <a:t>3 carry----</a:t>
            </a:r>
          </a:p>
          <a:p>
            <a:pPr>
              <a:lnSpc>
                <a:spcPct val="120000"/>
              </a:lnSpc>
            </a:pPr>
            <a:r>
              <a:rPr lang="en-US" altLang="x-none" sz="2800" dirty="0">
                <a:latin typeface="Times New Roman" panose="02020603050405020304" pitchFamily="18" charset="0"/>
              </a:rPr>
              <a:t>4 prefer---- </a:t>
            </a:r>
            <a:r>
              <a:rPr lang="zh-CN" altLang="en-US" sz="2800" dirty="0">
                <a:latin typeface="Times New Roman" panose="02020603050405020304" pitchFamily="18" charset="0"/>
              </a:rPr>
              <a:t>　 　　　　     </a:t>
            </a:r>
            <a:r>
              <a:rPr lang="en-US" altLang="zh-CN" sz="2800" dirty="0">
                <a:latin typeface="Times New Roman" panose="02020603050405020304" pitchFamily="18" charset="0"/>
              </a:rPr>
              <a:t>	</a:t>
            </a:r>
            <a:r>
              <a:rPr lang="en-US" altLang="x-none" sz="2800" dirty="0">
                <a:latin typeface="Times New Roman" panose="02020603050405020304" pitchFamily="18" charset="0"/>
              </a:rPr>
              <a:t>4 worry----</a:t>
            </a:r>
            <a:endParaRPr lang="en-US" altLang="x-none" sz="2800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x-none" sz="2800" dirty="0">
                <a:latin typeface="Times New Roman" panose="02020603050405020304" pitchFamily="18" charset="0"/>
              </a:rPr>
              <a:t>5 stop----</a:t>
            </a:r>
            <a:r>
              <a:rPr lang="zh-CN" altLang="en-US" sz="2800" dirty="0">
                <a:latin typeface="Times New Roman" panose="02020603050405020304" pitchFamily="18" charset="0"/>
              </a:rPr>
              <a:t>　　　　　　　　 </a:t>
            </a:r>
            <a:r>
              <a:rPr lang="en-US" altLang="zh-CN" sz="2800" dirty="0">
                <a:latin typeface="Times New Roman" panose="02020603050405020304" pitchFamily="18" charset="0"/>
              </a:rPr>
              <a:t>	</a:t>
            </a:r>
            <a:r>
              <a:rPr lang="en-US" altLang="x-none" sz="2800" dirty="0">
                <a:latin typeface="Times New Roman" panose="02020603050405020304" pitchFamily="18" charset="0"/>
              </a:rPr>
              <a:t>5 study----</a:t>
            </a:r>
          </a:p>
          <a:p>
            <a:pPr>
              <a:lnSpc>
                <a:spcPct val="120000"/>
              </a:lnSpc>
            </a:pPr>
            <a:endParaRPr lang="en-US" altLang="x-none" sz="2800" dirty="0">
              <a:latin typeface="Times New Roman" panose="02020603050405020304" pitchFamily="18" charset="0"/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1995805" y="3351213"/>
            <a:ext cx="134810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drop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ped</a:t>
            </a:r>
          </a:p>
        </p:txBody>
      </p:sp>
      <p:sp>
        <p:nvSpPr>
          <p:cNvPr id="17412" name="矩形 17411"/>
          <p:cNvSpPr/>
          <p:nvPr/>
        </p:nvSpPr>
        <p:spPr>
          <a:xfrm>
            <a:off x="6605270" y="387985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cr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ied</a:t>
            </a:r>
            <a:endParaRPr lang="en-US" altLang="x-none" sz="28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3" name="矩形 17412"/>
          <p:cNvSpPr/>
          <p:nvPr/>
        </p:nvSpPr>
        <p:spPr>
          <a:xfrm>
            <a:off x="1987233" y="4364673"/>
            <a:ext cx="93408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fit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ted</a:t>
            </a:r>
          </a:p>
        </p:txBody>
      </p:sp>
      <p:sp>
        <p:nvSpPr>
          <p:cNvPr id="17414" name="矩形 17413"/>
          <p:cNvSpPr/>
          <p:nvPr/>
        </p:nvSpPr>
        <p:spPr>
          <a:xfrm>
            <a:off x="6646545" y="4990148"/>
            <a:ext cx="128841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worr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ied</a:t>
            </a:r>
          </a:p>
        </p:txBody>
      </p:sp>
      <p:sp>
        <p:nvSpPr>
          <p:cNvPr id="17415" name="矩形 17414"/>
          <p:cNvSpPr/>
          <p:nvPr/>
        </p:nvSpPr>
        <p:spPr>
          <a:xfrm>
            <a:off x="6621145" y="4396423"/>
            <a:ext cx="117030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carr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ied</a:t>
            </a:r>
          </a:p>
        </p:txBody>
      </p:sp>
      <p:sp>
        <p:nvSpPr>
          <p:cNvPr id="17416" name="矩形 17415"/>
          <p:cNvSpPr/>
          <p:nvPr/>
        </p:nvSpPr>
        <p:spPr>
          <a:xfrm>
            <a:off x="2034858" y="3838893"/>
            <a:ext cx="121031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beg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ged</a:t>
            </a:r>
          </a:p>
        </p:txBody>
      </p:sp>
      <p:sp>
        <p:nvSpPr>
          <p:cNvPr id="17417" name="矩形 17416"/>
          <p:cNvSpPr/>
          <p:nvPr/>
        </p:nvSpPr>
        <p:spPr>
          <a:xfrm>
            <a:off x="1982470" y="5431155"/>
            <a:ext cx="128968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stop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ped</a:t>
            </a:r>
          </a:p>
        </p:txBody>
      </p:sp>
      <p:sp>
        <p:nvSpPr>
          <p:cNvPr id="17418" name="矩形 17417"/>
          <p:cNvSpPr/>
          <p:nvPr/>
        </p:nvSpPr>
        <p:spPr>
          <a:xfrm>
            <a:off x="6592570" y="5431155"/>
            <a:ext cx="121094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stud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ied</a:t>
            </a:r>
          </a:p>
        </p:txBody>
      </p:sp>
      <p:sp>
        <p:nvSpPr>
          <p:cNvPr id="17419" name="矩形 17418"/>
          <p:cNvSpPr/>
          <p:nvPr/>
        </p:nvSpPr>
        <p:spPr>
          <a:xfrm>
            <a:off x="6634480" y="3383280"/>
            <a:ext cx="83502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algn="ctr"/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tr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ied</a:t>
            </a:r>
            <a:endParaRPr lang="en-US" altLang="x-none" sz="28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0" name="矩形 17419"/>
          <p:cNvSpPr/>
          <p:nvPr/>
        </p:nvSpPr>
        <p:spPr>
          <a:xfrm>
            <a:off x="2029143" y="4815205"/>
            <a:ext cx="148526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prefer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red</a:t>
            </a:r>
          </a:p>
        </p:txBody>
      </p:sp>
      <p:sp>
        <p:nvSpPr>
          <p:cNvPr id="17422" name="文本框 17421"/>
          <p:cNvSpPr txBox="1"/>
          <p:nvPr/>
        </p:nvSpPr>
        <p:spPr>
          <a:xfrm>
            <a:off x="484505" y="907415"/>
            <a:ext cx="8353425" cy="138366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末尾只有一个辅音字母的重读闭音节词，双写这个辅音字母后加 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4.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末尾是“辅音字母+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y”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的动词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变“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y”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为“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加 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 animBg="1"/>
      <p:bldP spid="17414" grpId="0"/>
      <p:bldP spid="17415" grpId="0"/>
      <p:bldP spid="17416" grpId="0"/>
      <p:bldP spid="17417" grpId="0" animBg="1"/>
      <p:bldP spid="17418" grpId="0"/>
      <p:bldP spid="17420" grpId="0" animBg="1"/>
      <p:bldP spid="174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/>
          <p:nvPr/>
        </p:nvSpPr>
        <p:spPr>
          <a:xfrm>
            <a:off x="381000" y="1369060"/>
            <a:ext cx="7200900" cy="39693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75000"/>
              </a:lnSpc>
            </a:pP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 Group  Five</a:t>
            </a:r>
            <a:r>
              <a:rPr lang="en-US" altLang="x-none" sz="2800" dirty="0">
                <a:latin typeface="Times New Roman" panose="02020603050405020304" pitchFamily="18" charset="0"/>
              </a:rPr>
              <a:t>           	  </a:t>
            </a:r>
            <a:r>
              <a:rPr lang="en-US" altLang="x-none" sz="2800" dirty="0">
                <a:solidFill>
                  <a:srgbClr val="0033CC"/>
                </a:solidFill>
                <a:latin typeface="Times New Roman" panose="02020603050405020304" pitchFamily="18" charset="0"/>
              </a:rPr>
              <a:t>Group Six</a:t>
            </a:r>
          </a:p>
          <a:p>
            <a:pPr>
              <a:lnSpc>
                <a:spcPct val="75000"/>
              </a:lnSpc>
            </a:pPr>
            <a:endParaRPr lang="en-US" altLang="x-none" sz="2800" dirty="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</a:pPr>
            <a:r>
              <a:rPr lang="en-US" altLang="x-none" sz="2800" dirty="0">
                <a:latin typeface="Times New Roman" panose="02020603050405020304" pitchFamily="18" charset="0"/>
              </a:rPr>
              <a:t>1 am/is----       </a:t>
            </a:r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	</a:t>
            </a:r>
            <a:r>
              <a:rPr lang="en-US" altLang="x-none" sz="2800" dirty="0">
                <a:latin typeface="Times New Roman" panose="02020603050405020304" pitchFamily="18" charset="0"/>
              </a:rPr>
              <a:t>1</a:t>
            </a:r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2800" dirty="0">
                <a:latin typeface="Times New Roman" panose="02020603050405020304" pitchFamily="18" charset="0"/>
              </a:rPr>
              <a:t>are----</a:t>
            </a:r>
          </a:p>
          <a:p>
            <a:pPr>
              <a:lnSpc>
                <a:spcPct val="75000"/>
              </a:lnSpc>
            </a:pPr>
            <a:endParaRPr lang="en-US" altLang="x-none" sz="2800" dirty="0"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</a:pPr>
            <a:r>
              <a:rPr lang="en-US" altLang="x-none" sz="2800" dirty="0">
                <a:latin typeface="Times New Roman" panose="02020603050405020304" pitchFamily="18" charset="0"/>
              </a:rPr>
              <a:t>2 have/has----            	2 do----               </a:t>
            </a:r>
          </a:p>
          <a:p>
            <a:pPr>
              <a:lnSpc>
                <a:spcPct val="75000"/>
              </a:lnSpc>
            </a:pPr>
            <a:endParaRPr lang="en-US" altLang="x-none" sz="2800" dirty="0"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</a:pPr>
            <a:r>
              <a:rPr lang="en-US" altLang="x-none" sz="2800" dirty="0">
                <a:latin typeface="Times New Roman" panose="02020603050405020304" pitchFamily="18" charset="0"/>
              </a:rPr>
              <a:t>3 go----                      	3 see----</a:t>
            </a:r>
          </a:p>
          <a:p>
            <a:pPr>
              <a:lnSpc>
                <a:spcPct val="75000"/>
              </a:lnSpc>
            </a:pPr>
            <a:endParaRPr lang="en-US" altLang="x-none" sz="2800" dirty="0"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</a:pPr>
            <a:r>
              <a:rPr lang="en-US" altLang="x-none" sz="2800" dirty="0">
                <a:latin typeface="Times New Roman" panose="02020603050405020304" pitchFamily="18" charset="0"/>
              </a:rPr>
              <a:t>4 take----                    	4  buy----</a:t>
            </a:r>
            <a:endParaRPr lang="en-US" altLang="x-none" sz="2800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</a:pPr>
            <a:endParaRPr lang="en-US" altLang="x-none" sz="2800" dirty="0"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</a:pPr>
            <a:r>
              <a:rPr lang="en-US" altLang="x-none" sz="2800" dirty="0">
                <a:latin typeface="Times New Roman" panose="02020603050405020304" pitchFamily="18" charset="0"/>
              </a:rPr>
              <a:t>5 bring---                  	5 speak----</a:t>
            </a:r>
          </a:p>
          <a:p>
            <a:pPr>
              <a:lnSpc>
                <a:spcPct val="75000"/>
              </a:lnSpc>
            </a:pPr>
            <a:endParaRPr lang="en-US" altLang="x-none" sz="2800" dirty="0">
              <a:latin typeface="Times New Roman" panose="02020603050405020304" pitchFamily="18" charset="0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2108200" y="1934845"/>
            <a:ext cx="73596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</a:p>
        </p:txBody>
      </p:sp>
      <p:sp>
        <p:nvSpPr>
          <p:cNvPr id="18436" name="矩形 18435"/>
          <p:cNvSpPr/>
          <p:nvPr/>
        </p:nvSpPr>
        <p:spPr>
          <a:xfrm>
            <a:off x="5356860" y="2502535"/>
            <a:ext cx="63754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did</a:t>
            </a:r>
          </a:p>
        </p:txBody>
      </p:sp>
      <p:sp>
        <p:nvSpPr>
          <p:cNvPr id="18437" name="矩形 18436"/>
          <p:cNvSpPr/>
          <p:nvPr/>
        </p:nvSpPr>
        <p:spPr>
          <a:xfrm>
            <a:off x="1684655" y="3167698"/>
            <a:ext cx="87439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</a:p>
        </p:txBody>
      </p:sp>
      <p:sp>
        <p:nvSpPr>
          <p:cNvPr id="18438" name="矩形 18437"/>
          <p:cNvSpPr/>
          <p:nvPr/>
        </p:nvSpPr>
        <p:spPr>
          <a:xfrm>
            <a:off x="5477510" y="3167698"/>
            <a:ext cx="73596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saw</a:t>
            </a:r>
          </a:p>
        </p:txBody>
      </p:sp>
      <p:sp>
        <p:nvSpPr>
          <p:cNvPr id="18439" name="矩形 18438"/>
          <p:cNvSpPr/>
          <p:nvPr/>
        </p:nvSpPr>
        <p:spPr>
          <a:xfrm>
            <a:off x="2559050" y="2540000"/>
            <a:ext cx="78549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had</a:t>
            </a:r>
          </a:p>
        </p:txBody>
      </p:sp>
      <p:sp>
        <p:nvSpPr>
          <p:cNvPr id="18440" name="矩形 18439"/>
          <p:cNvSpPr/>
          <p:nvPr/>
        </p:nvSpPr>
        <p:spPr>
          <a:xfrm>
            <a:off x="1941195" y="4532630"/>
            <a:ext cx="128905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brought</a:t>
            </a:r>
          </a:p>
        </p:txBody>
      </p:sp>
      <p:sp>
        <p:nvSpPr>
          <p:cNvPr id="18441" name="矩形 18440"/>
          <p:cNvSpPr/>
          <p:nvPr/>
        </p:nvSpPr>
        <p:spPr>
          <a:xfrm>
            <a:off x="1941195" y="3835400"/>
            <a:ext cx="81534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took</a:t>
            </a:r>
          </a:p>
        </p:txBody>
      </p:sp>
      <p:sp>
        <p:nvSpPr>
          <p:cNvPr id="18442" name="矩形 18441"/>
          <p:cNvSpPr/>
          <p:nvPr/>
        </p:nvSpPr>
        <p:spPr>
          <a:xfrm>
            <a:off x="5499735" y="1874203"/>
            <a:ext cx="87376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were</a:t>
            </a:r>
          </a:p>
        </p:txBody>
      </p:sp>
      <p:sp>
        <p:nvSpPr>
          <p:cNvPr id="18443" name="矩形 18442"/>
          <p:cNvSpPr/>
          <p:nvPr/>
        </p:nvSpPr>
        <p:spPr>
          <a:xfrm>
            <a:off x="5899785" y="4460558"/>
            <a:ext cx="101282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algn="ctr"/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spoke</a:t>
            </a:r>
          </a:p>
        </p:txBody>
      </p:sp>
      <p:sp>
        <p:nvSpPr>
          <p:cNvPr id="18444" name="矩形 18443"/>
          <p:cNvSpPr/>
          <p:nvPr/>
        </p:nvSpPr>
        <p:spPr>
          <a:xfrm>
            <a:off x="5613400" y="3836035"/>
            <a:ext cx="117094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bought</a:t>
            </a:r>
          </a:p>
        </p:txBody>
      </p:sp>
      <p:sp>
        <p:nvSpPr>
          <p:cNvPr id="18446" name="文本框 18445"/>
          <p:cNvSpPr txBox="1"/>
          <p:nvPr/>
        </p:nvSpPr>
        <p:spPr>
          <a:xfrm>
            <a:off x="1009015" y="690880"/>
            <a:ext cx="5615305" cy="52197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5. 不规则动词过去式需要单独记忆</a:t>
            </a:r>
          </a:p>
        </p:txBody>
      </p:sp>
      <p:pic>
        <p:nvPicPr>
          <p:cNvPr id="3" name="图片 2" descr="225737poopf9j99fogft0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294880" y="4532630"/>
            <a:ext cx="1262380" cy="2159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  <p:bldP spid="18439" grpId="0"/>
      <p:bldP spid="18440" grpId="0" animBg="1"/>
      <p:bldP spid="18441" grpId="0"/>
      <p:bldP spid="18441" grpId="1"/>
      <p:bldP spid="18442" grpId="0"/>
      <p:bldP spid="18443" grpId="0"/>
      <p:bldP spid="18444" grpId="0"/>
      <p:bldP spid="184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23240" y="639445"/>
            <a:ext cx="836549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rgbClr val="0000FF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Unit 7 	</a:t>
            </a:r>
            <a:r>
              <a:rPr lang="en-US" altLang="zh-CN" sz="4800" b="1" noProof="0" dirty="0">
                <a:solidFill>
                  <a:srgbClr val="0000FF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School clubs</a:t>
            </a:r>
            <a:endParaRPr kumimoji="0" lang="en-US" altLang="zh-CN" sz="4800" b="1" kern="1200" cap="none" spc="0" normalizeH="0" baseline="0" noProof="0" dirty="0">
              <a:solidFill>
                <a:srgbClr val="0000FF"/>
              </a:solidFill>
              <a:latin typeface="+mj-lt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4800" b="1" kern="1200" cap="none" spc="0" normalizeH="0" baseline="0" noProof="0" dirty="0">
              <a:solidFill>
                <a:srgbClr val="0000FF"/>
              </a:solidFill>
              <a:latin typeface="+mj-lt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81" name="TextBox 6"/>
          <p:cNvSpPr txBox="1">
            <a:spLocks noChangeArrowheads="1"/>
          </p:cNvSpPr>
          <p:nvPr/>
        </p:nvSpPr>
        <p:spPr bwMode="auto">
          <a:xfrm>
            <a:off x="4511675" y="1742440"/>
            <a:ext cx="3428365" cy="8299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rgbClr val="0000FF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Grammar</a:t>
            </a:r>
          </a:p>
        </p:txBody>
      </p:sp>
      <p:pic>
        <p:nvPicPr>
          <p:cNvPr id="8" name="图片 7" descr="DSC03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1820" y="2643188"/>
            <a:ext cx="5857875" cy="3905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252413" y="765175"/>
            <a:ext cx="8351837" cy="164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1.</a:t>
            </a:r>
            <a:r>
              <a:rPr lang="en-US" altLang="x-none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be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动词过去式的句式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【否定句】  </a:t>
            </a: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    </a:t>
            </a:r>
            <a:endParaRPr lang="zh-CN" altLang="en-US" sz="28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【一般疑问句】</a:t>
            </a: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  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3555" name="Text Box 2"/>
          <p:cNvSpPr txBox="1"/>
          <p:nvPr/>
        </p:nvSpPr>
        <p:spPr>
          <a:xfrm>
            <a:off x="323850" y="2997200"/>
            <a:ext cx="8208963" cy="2330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800" dirty="0">
                <a:solidFill>
                  <a:srgbClr val="0099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实意动词过去式的句式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【否定句】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【一般疑问句】</a:t>
            </a: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  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   </a:t>
            </a:r>
            <a:endParaRPr lang="en-US" altLang="x-none" sz="2000" dirty="0">
              <a:latin typeface="Times New Roman" panose="02020603050405020304" pitchFamily="18" charset="0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2524760" y="1257935"/>
            <a:ext cx="42430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wasn't/weren't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+其它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2816225" y="1884680"/>
            <a:ext cx="57880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Was/Were</a:t>
            </a:r>
            <a:r>
              <a:rPr lang="zh-CN" altLang="en-US" sz="2800" b="1" dirty="0">
                <a:latin typeface="Times New Roman" panose="02020603050405020304" pitchFamily="18" charset="0"/>
              </a:rPr>
              <a:t> +主语+其它</a:t>
            </a:r>
          </a:p>
        </p:txBody>
      </p:sp>
      <p:sp>
        <p:nvSpPr>
          <p:cNvPr id="23559" name="文本框 23558"/>
          <p:cNvSpPr txBox="1"/>
          <p:nvPr/>
        </p:nvSpPr>
        <p:spPr>
          <a:xfrm>
            <a:off x="2197100" y="3644900"/>
            <a:ext cx="6480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主语</a:t>
            </a:r>
            <a:r>
              <a:rPr lang="en-US" altLang="x-none" sz="2800" dirty="0">
                <a:latin typeface="Times New Roman" panose="02020603050405020304" pitchFamily="18" charset="0"/>
              </a:rPr>
              <a:t>+</a:t>
            </a:r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did not( 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didn't</a:t>
            </a:r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)+</a:t>
            </a:r>
            <a:r>
              <a:rPr lang="zh-CN" altLang="en-US" sz="2800" b="1" dirty="0">
                <a:latin typeface="Times New Roman" panose="02020603050405020304" pitchFamily="18" charset="0"/>
              </a:rPr>
              <a:t>动词原形</a:t>
            </a:r>
            <a:r>
              <a:rPr lang="en-US" altLang="x-none" sz="2800" dirty="0">
                <a:latin typeface="Times New Roman" panose="02020603050405020304" pitchFamily="18" charset="0"/>
              </a:rPr>
              <a:t>+</a:t>
            </a:r>
            <a:r>
              <a:rPr lang="zh-CN" altLang="en-US" sz="2800" dirty="0">
                <a:latin typeface="Times New Roman" panose="02020603050405020304" pitchFamily="18" charset="0"/>
              </a:rPr>
              <a:t>其它</a:t>
            </a:r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2916238" y="4149725"/>
            <a:ext cx="4545965" cy="65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Did</a:t>
            </a:r>
            <a:r>
              <a:rPr lang="en-US" altLang="x-none" sz="2800" dirty="0">
                <a:latin typeface="Times New Roman" panose="02020603050405020304" pitchFamily="18" charset="0"/>
              </a:rPr>
              <a:t>+</a:t>
            </a:r>
            <a:r>
              <a:rPr lang="zh-CN" altLang="en-US" sz="2800" dirty="0">
                <a:latin typeface="Times New Roman" panose="02020603050405020304" pitchFamily="18" charset="0"/>
              </a:rPr>
              <a:t>主语</a:t>
            </a:r>
            <a:r>
              <a:rPr lang="en-US" altLang="x-none" sz="2800" dirty="0">
                <a:latin typeface="Times New Roman" panose="02020603050405020304" pitchFamily="18" charset="0"/>
              </a:rPr>
              <a:t>+</a:t>
            </a:r>
            <a:r>
              <a:rPr lang="zh-CN" altLang="en-US" sz="2800" b="1" dirty="0">
                <a:latin typeface="Times New Roman" panose="02020603050405020304" pitchFamily="18" charset="0"/>
              </a:rPr>
              <a:t>动词原形</a:t>
            </a:r>
            <a:r>
              <a:rPr lang="en-US" altLang="x-none" sz="2800" dirty="0">
                <a:latin typeface="Times New Roman" panose="02020603050405020304" pitchFamily="18" charset="0"/>
              </a:rPr>
              <a:t>+</a:t>
            </a:r>
            <a:r>
              <a:rPr lang="zh-CN" altLang="en-US" sz="2800" dirty="0">
                <a:latin typeface="Times New Roman" panose="02020603050405020304" pitchFamily="18" charset="0"/>
              </a:rPr>
              <a:t>其它？</a:t>
            </a:r>
            <a:endParaRPr lang="zh-CN" altLang="en-US" sz="36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755650" y="4797425"/>
            <a:ext cx="5266690" cy="1641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 肯定回答：</a:t>
            </a:r>
            <a:r>
              <a:rPr lang="en-US" altLang="x-none" sz="2800" dirty="0">
                <a:latin typeface="Times New Roman" panose="02020603050405020304" pitchFamily="18" charset="0"/>
              </a:rPr>
              <a:t>Yes</a:t>
            </a:r>
            <a:r>
              <a:rPr lang="zh-CN" altLang="en-US" sz="2800" dirty="0">
                <a:latin typeface="Times New Roman" panose="02020603050405020304" pitchFamily="18" charset="0"/>
              </a:rPr>
              <a:t>，主语</a:t>
            </a:r>
            <a:r>
              <a:rPr lang="en-US" altLang="x-none" sz="2800" dirty="0">
                <a:latin typeface="Times New Roman" panose="02020603050405020304" pitchFamily="18" charset="0"/>
              </a:rPr>
              <a:t>+</a:t>
            </a:r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did</a:t>
            </a:r>
            <a:r>
              <a:rPr lang="en-US" altLang="x-none" sz="2800" dirty="0">
                <a:latin typeface="Times New Roman" panose="02020603050405020304" pitchFamily="18" charset="0"/>
              </a:rPr>
              <a:t>.          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  否定回答：</a:t>
            </a:r>
            <a:r>
              <a:rPr lang="en-US" altLang="x-none" sz="2800" dirty="0">
                <a:latin typeface="Times New Roman" panose="02020603050405020304" pitchFamily="18" charset="0"/>
              </a:rPr>
              <a:t>No</a:t>
            </a:r>
            <a:r>
              <a:rPr lang="zh-CN" altLang="en-US" sz="2800" dirty="0">
                <a:latin typeface="Times New Roman" panose="02020603050405020304" pitchFamily="18" charset="0"/>
              </a:rPr>
              <a:t>，主语</a:t>
            </a:r>
            <a:r>
              <a:rPr lang="en-US" altLang="x-none" sz="2800" dirty="0">
                <a:latin typeface="Times New Roman" panose="02020603050405020304" pitchFamily="18" charset="0"/>
              </a:rPr>
              <a:t>+</a:t>
            </a:r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didn't.</a:t>
            </a:r>
            <a:r>
              <a:rPr lang="en-US" altLang="x-none" sz="2800" dirty="0">
                <a:latin typeface="Times New Roman" panose="02020603050405020304" pitchFamily="18" charset="0"/>
              </a:rPr>
              <a:t> </a:t>
            </a:r>
          </a:p>
          <a:p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allAtOnce" bldLvl="0" animBg="1"/>
      <p:bldP spid="23557" grpId="0" bldLvl="0"/>
      <p:bldP spid="23558" grpId="0" bldLvl="0"/>
      <p:bldP spid="23559" grpId="0" bldLvl="0"/>
      <p:bldP spid="23560" grpId="0" bldLvl="0"/>
      <p:bldP spid="2356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965" y="877570"/>
            <a:ext cx="8688070" cy="53035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+mj-cs"/>
                <a:sym typeface="+mn-ea"/>
              </a:rPr>
              <a:t>Have a try</a:t>
            </a: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1.I had a word with Julia this morning. </a:t>
            </a:r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(变否定句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didn't have a word with Julia this morning.</a:t>
            </a: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2.He always worked into night those days.（否定句）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He didn't always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work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into night those days.</a:t>
            </a: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3.I was very tired last night.（一般疑问句）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Were you very tired last night?</a:t>
            </a: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4.German won the football game yesterday.（一般疑问句）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Did German win the football game yesterday?</a:t>
            </a: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5.They were absent from school two days ago.（否定句）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They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weren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't absent from school two days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ago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/>
          <p:nvPr/>
        </p:nvSpPr>
        <p:spPr>
          <a:xfrm>
            <a:off x="1143000" y="2743200"/>
            <a:ext cx="6858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1371600" y="1371600"/>
            <a:ext cx="5181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57200" y="1905000"/>
            <a:ext cx="8153400" cy="45250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Linda: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What did you do during the </a:t>
            </a:r>
          </a:p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weekend, Leo?</a:t>
            </a:r>
          </a:p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Leo: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I(1)______(go) for a walk in the woods. </a:t>
            </a:r>
          </a:p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It(2)______(be) quite hot.</a:t>
            </a:r>
          </a:p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Linda: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Did you (3)______(take) a cap?</a:t>
            </a:r>
          </a:p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Leo: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Yes,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I(4)_____(do).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I(5)______(take) 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</a:t>
            </a:r>
          </a:p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my sunglasses too. But,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(6)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_______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</a:p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(drop)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them 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onto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the 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ground 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and  </a:t>
            </a: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(7)_______</a:t>
            </a:r>
            <a:r>
              <a:rPr kumimoji="0" lang="en-US" sz="28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(break) them!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2142490" y="2900045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</a:p>
        </p:txBody>
      </p:sp>
      <p:sp>
        <p:nvSpPr>
          <p:cNvPr id="10248" name="Text Box 8"/>
          <p:cNvSpPr txBox="1"/>
          <p:nvPr/>
        </p:nvSpPr>
        <p:spPr>
          <a:xfrm>
            <a:off x="2218690" y="336169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</a:p>
        </p:txBody>
      </p:sp>
      <p:sp>
        <p:nvSpPr>
          <p:cNvPr id="10249" name="Text Box 9"/>
          <p:cNvSpPr txBox="1"/>
          <p:nvPr/>
        </p:nvSpPr>
        <p:spPr>
          <a:xfrm>
            <a:off x="3522980" y="3895090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take</a:t>
            </a:r>
          </a:p>
        </p:txBody>
      </p:sp>
      <p:sp>
        <p:nvSpPr>
          <p:cNvPr id="10250" name="Text Box 10"/>
          <p:cNvSpPr txBox="1"/>
          <p:nvPr/>
        </p:nvSpPr>
        <p:spPr>
          <a:xfrm>
            <a:off x="2832735" y="4356735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did</a:t>
            </a:r>
          </a:p>
        </p:txBody>
      </p:sp>
      <p:sp>
        <p:nvSpPr>
          <p:cNvPr id="10251" name="Text Box 11"/>
          <p:cNvSpPr txBox="1"/>
          <p:nvPr/>
        </p:nvSpPr>
        <p:spPr>
          <a:xfrm>
            <a:off x="5127625" y="4356735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took</a:t>
            </a:r>
          </a:p>
        </p:txBody>
      </p:sp>
      <p:sp>
        <p:nvSpPr>
          <p:cNvPr id="10252" name="Text Box 12"/>
          <p:cNvSpPr txBox="1"/>
          <p:nvPr/>
        </p:nvSpPr>
        <p:spPr>
          <a:xfrm>
            <a:off x="5741670" y="4890135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dropped</a:t>
            </a:r>
          </a:p>
        </p:txBody>
      </p:sp>
      <p:sp>
        <p:nvSpPr>
          <p:cNvPr id="10253" name="Text Box 13"/>
          <p:cNvSpPr txBox="1"/>
          <p:nvPr/>
        </p:nvSpPr>
        <p:spPr>
          <a:xfrm>
            <a:off x="2066290" y="5880735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broke</a:t>
            </a: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457200" y="628015"/>
            <a:ext cx="815340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1" u="none" strike="noStrike" kern="1200" cap="none" spc="0" normalizeH="0" baseline="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Last weekend, Leo went on a hiking trip. He is telling Linda about his trip. Complete their conversation with the correct forms of the verbs in brackets.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idx="1"/>
          </p:nvPr>
        </p:nvSpPr>
        <p:spPr>
          <a:xfrm>
            <a:off x="533400" y="838200"/>
            <a:ext cx="8001000" cy="4737735"/>
          </a:xfrm>
          <a:solidFill>
            <a:schemeClr val="bg1"/>
          </a:solidFill>
        </p:spPr>
        <p:txBody>
          <a:bodyPr vert="horz" wrap="square"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Linda: </a:t>
            </a:r>
            <a:r>
              <a:rPr lang="en-US" altLang="zh-CN" sz="2800" dirty="0">
                <a:latin typeface="Times New Roman" panose="02020603050405020304" pitchFamily="18" charset="0"/>
              </a:rPr>
              <a:t>Oh, I'm sorry to hear that. What 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            did you do next?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Leo:    </a:t>
            </a:r>
            <a:r>
              <a:rPr lang="en-US" altLang="zh-CN" sz="2800" dirty="0">
                <a:latin typeface="Times New Roman" panose="02020603050405020304" pitchFamily="18" charset="0"/>
              </a:rPr>
              <a:t>I (8)______(feel) tired, so I (9)______</a:t>
            </a:r>
            <a:r>
              <a:rPr lang="zh-CN" altLang="en-US" sz="2800" dirty="0">
                <a:latin typeface="Times New Roman" panose="02020603050405020304" pitchFamily="18" charset="0"/>
              </a:rPr>
              <a:t> 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latin typeface="Times New Roman" panose="02020603050405020304" pitchFamily="18" charset="0"/>
              </a:rPr>
              <a:t>            </a:t>
            </a:r>
            <a:r>
              <a:rPr lang="en-US" altLang="zh-CN" sz="2800" dirty="0">
                <a:latin typeface="Times New Roman" panose="02020603050405020304" pitchFamily="18" charset="0"/>
              </a:rPr>
              <a:t>(sleep) under a tree.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Linda:  </a:t>
            </a:r>
            <a:r>
              <a:rPr lang="en-US" altLang="zh-CN" sz="2800" dirty="0">
                <a:latin typeface="Times New Roman" panose="02020603050405020304" pitchFamily="18" charset="0"/>
              </a:rPr>
              <a:t>Did you (10)______(enjoy) your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day out?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Leo:     </a:t>
            </a:r>
            <a:r>
              <a:rPr lang="en-US" altLang="zh-CN" sz="2800" dirty="0">
                <a:latin typeface="Times New Roman" panose="02020603050405020304" pitchFamily="18" charset="0"/>
              </a:rPr>
              <a:t>No, I(11)______(do)! I broke my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sunglasses </a:t>
            </a:r>
            <a:r>
              <a:rPr lang="zh-CN" altLang="en-US" sz="2800" dirty="0">
                <a:latin typeface="Times New Roman" panose="02020603050405020304" pitchFamily="18" charset="0"/>
              </a:rPr>
              <a:t>  </a:t>
            </a:r>
            <a:r>
              <a:rPr lang="en-US" altLang="zh-CN" sz="2800" dirty="0">
                <a:latin typeface="Times New Roman" panose="02020603050405020304" pitchFamily="18" charset="0"/>
              </a:rPr>
              <a:t>and </a:t>
            </a:r>
            <a:r>
              <a:rPr lang="zh-CN" altLang="en-US" sz="2800" dirty="0">
                <a:latin typeface="Times New Roman" panose="02020603050405020304" pitchFamily="18" charset="0"/>
              </a:rPr>
              <a:t>  </a:t>
            </a:r>
            <a:r>
              <a:rPr lang="en-US" altLang="zh-CN" sz="2800" dirty="0">
                <a:latin typeface="Times New Roman" panose="02020603050405020304" pitchFamily="18" charset="0"/>
              </a:rPr>
              <a:t>I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(12)______(leave) my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cap on a tree!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800" y="4572000"/>
            <a:ext cx="29718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4"/>
          <p:cNvSpPr txBox="1"/>
          <p:nvPr/>
        </p:nvSpPr>
        <p:spPr>
          <a:xfrm>
            <a:off x="2523490" y="175260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felt</a:t>
            </a:r>
          </a:p>
        </p:txBody>
      </p:sp>
      <p:sp>
        <p:nvSpPr>
          <p:cNvPr id="11269" name="Text Box 5"/>
          <p:cNvSpPr txBox="1"/>
          <p:nvPr/>
        </p:nvSpPr>
        <p:spPr>
          <a:xfrm>
            <a:off x="6203315" y="1752600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slept</a:t>
            </a:r>
          </a:p>
        </p:txBody>
      </p:sp>
      <p:sp>
        <p:nvSpPr>
          <p:cNvPr id="11270" name="Text Box 6"/>
          <p:cNvSpPr txBox="1"/>
          <p:nvPr/>
        </p:nvSpPr>
        <p:spPr>
          <a:xfrm>
            <a:off x="3751580" y="2671445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</a:p>
        </p:txBody>
      </p:sp>
      <p:sp>
        <p:nvSpPr>
          <p:cNvPr id="11271" name="Text Box 7"/>
          <p:cNvSpPr txBox="1"/>
          <p:nvPr/>
        </p:nvSpPr>
        <p:spPr>
          <a:xfrm>
            <a:off x="3056890" y="3666490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didn't</a:t>
            </a:r>
          </a:p>
        </p:txBody>
      </p:sp>
      <p:sp>
        <p:nvSpPr>
          <p:cNvPr id="11272" name="Text Box 8"/>
          <p:cNvSpPr txBox="1"/>
          <p:nvPr/>
        </p:nvSpPr>
        <p:spPr>
          <a:xfrm>
            <a:off x="2667000" y="4585335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left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381000" y="2971800"/>
            <a:ext cx="8382000" cy="2554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      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yesterday.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They went to the Clubs Fair      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last month.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      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two weeks ago.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/>
                <a:ea typeface="+mn-ea"/>
                <a:cs typeface="Times New Roman" panose="02020603050405020304" pitchFamily="18" charset="0"/>
              </a:rPr>
              <a:t> 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3" name="Text Box 2"/>
          <p:cNvSpPr txBox="1"/>
          <p:nvPr/>
        </p:nvSpPr>
        <p:spPr>
          <a:xfrm>
            <a:off x="1143000" y="2743200"/>
            <a:ext cx="6858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5410200" y="2971800"/>
            <a:ext cx="0" cy="25146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28600" y="838835"/>
            <a:ext cx="8086725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800" b="1" u="none" strike="noStrike" kern="1200" cap="none" spc="0" normalizeH="0" baseline="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B Time expressions with the simple past tense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  <a:p>
            <a:pPr marL="0" marR="0" lvl="0" algn="l" defTabSz="914400" rtl="0" fontAlgn="base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800" b="1" i="1" u="none" strike="noStrike" kern="1200" cap="none" spc="0" normalizeH="0" baseline="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We often use time expressions with the simple past </a:t>
            </a:r>
          </a:p>
          <a:p>
            <a:pPr marL="0" marR="0" lvl="0" algn="l" defTabSz="914400" rtl="0" fontAlgn="base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1" u="none" strike="noStrike" kern="1200" cap="none" spc="0" normalizeH="0" baseline="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   tense.</a:t>
            </a:r>
            <a:endParaRPr kumimoji="0" lang="zh-CN" altLang="en-US" sz="2800" b="1" i="1" u="none" strike="noStrike" kern="1200" cap="none" spc="0" normalizeH="0" baseline="0" noProof="0" dirty="0" smtClean="0">
              <a:ln>
                <a:noFill/>
              </a:ln>
              <a:solidFill>
                <a:srgbClr val="FF9933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3" descr="图片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10138"/>
            <a:ext cx="2514600" cy="1947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42900" y="601821"/>
            <a:ext cx="8458200" cy="1252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133350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 is now 9 p.m. on 27 November. Leo is reading some sentences from his diary. What is he thinking? Complete his thought bubbles by using the correct time expressions.</a:t>
            </a:r>
          </a:p>
        </p:txBody>
      </p:sp>
      <p:sp>
        <p:nvSpPr>
          <p:cNvPr id="16388" name="AutoShape 3" hidden="1"/>
          <p:cNvSpPr/>
          <p:nvPr/>
        </p:nvSpPr>
        <p:spPr>
          <a:xfrm>
            <a:off x="642938" y="-1758950"/>
            <a:ext cx="1587500" cy="15875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4924" y="793750"/>
              </a:cxn>
              <a:cxn ang="0">
                <a:pos x="793750" y="1585810"/>
              </a:cxn>
              <a:cxn ang="0">
                <a:pos x="1586177" y="793750"/>
              </a:cxn>
              <a:cxn ang="0">
                <a:pos x="793750" y="90767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2392" y="592"/>
                </a:moveTo>
                <a:cubicBezTo>
                  <a:pt x="1398" y="592"/>
                  <a:pt x="592" y="1398"/>
                  <a:pt x="592" y="2392"/>
                </a:cubicBezTo>
                <a:cubicBezTo>
                  <a:pt x="592" y="3386"/>
                  <a:pt x="1398" y="4192"/>
                  <a:pt x="2392" y="4192"/>
                </a:cubicBezTo>
                <a:cubicBezTo>
                  <a:pt x="3386" y="4192"/>
                  <a:pt x="4192" y="3386"/>
                  <a:pt x="4192" y="2392"/>
                </a:cubicBezTo>
                <a:cubicBezTo>
                  <a:pt x="4192" y="1398"/>
                  <a:pt x="3386" y="592"/>
                  <a:pt x="2392" y="592"/>
                </a:cubicBezTo>
                <a:close/>
              </a:path>
              <a:path w="21600" h="21600">
                <a:moveTo>
                  <a:pt x="771" y="-429"/>
                </a:moveTo>
                <a:cubicBezTo>
                  <a:pt x="108" y="-429"/>
                  <a:pt x="-429" y="108"/>
                  <a:pt x="-429" y="771"/>
                </a:cubicBezTo>
                <a:cubicBezTo>
                  <a:pt x="-429" y="1434"/>
                  <a:pt x="108" y="1971"/>
                  <a:pt x="771" y="1971"/>
                </a:cubicBezTo>
                <a:cubicBezTo>
                  <a:pt x="1434" y="1971"/>
                  <a:pt x="1971" y="1434"/>
                  <a:pt x="1971" y="771"/>
                </a:cubicBezTo>
                <a:cubicBezTo>
                  <a:pt x="1971" y="108"/>
                  <a:pt x="1434" y="-429"/>
                  <a:pt x="771" y="-429"/>
                </a:cubicBezTo>
                <a:close/>
              </a:path>
              <a:path w="21600" h="21600">
                <a:moveTo>
                  <a:pt x="0" y="-600"/>
                </a:moveTo>
                <a:cubicBezTo>
                  <a:pt x="-331" y="-600"/>
                  <a:pt x="-600" y="-331"/>
                  <a:pt x="-600" y="0"/>
                </a:cubicBezTo>
                <a:cubicBezTo>
                  <a:pt x="-600" y="331"/>
                  <a:pt x="-331" y="600"/>
                  <a:pt x="0" y="600"/>
                </a:cubicBezTo>
                <a:cubicBezTo>
                  <a:pt x="331" y="600"/>
                  <a:pt x="600" y="331"/>
                  <a:pt x="600" y="0"/>
                </a:cubicBezTo>
                <a:cubicBezTo>
                  <a:pt x="600" y="-331"/>
                  <a:pt x="331" y="-600"/>
                  <a:pt x="0" y="-6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AutoShape 4" hidden="1"/>
          <p:cNvSpPr/>
          <p:nvPr/>
        </p:nvSpPr>
        <p:spPr>
          <a:xfrm>
            <a:off x="642938" y="1042988"/>
            <a:ext cx="1587500" cy="15875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4924" y="793750"/>
              </a:cxn>
              <a:cxn ang="0">
                <a:pos x="793750" y="1585810"/>
              </a:cxn>
              <a:cxn ang="0">
                <a:pos x="1586177" y="793750"/>
              </a:cxn>
              <a:cxn ang="0">
                <a:pos x="793750" y="90767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2392" y="592"/>
                </a:moveTo>
                <a:cubicBezTo>
                  <a:pt x="1398" y="592"/>
                  <a:pt x="592" y="1398"/>
                  <a:pt x="592" y="2392"/>
                </a:cubicBezTo>
                <a:cubicBezTo>
                  <a:pt x="592" y="3386"/>
                  <a:pt x="1398" y="4192"/>
                  <a:pt x="2392" y="4192"/>
                </a:cubicBezTo>
                <a:cubicBezTo>
                  <a:pt x="3386" y="4192"/>
                  <a:pt x="4192" y="3386"/>
                  <a:pt x="4192" y="2392"/>
                </a:cubicBezTo>
                <a:cubicBezTo>
                  <a:pt x="4192" y="1398"/>
                  <a:pt x="3386" y="592"/>
                  <a:pt x="2392" y="592"/>
                </a:cubicBezTo>
                <a:close/>
              </a:path>
              <a:path w="21600" h="21600">
                <a:moveTo>
                  <a:pt x="771" y="-429"/>
                </a:moveTo>
                <a:cubicBezTo>
                  <a:pt x="108" y="-429"/>
                  <a:pt x="-429" y="108"/>
                  <a:pt x="-429" y="771"/>
                </a:cubicBezTo>
                <a:cubicBezTo>
                  <a:pt x="-429" y="1434"/>
                  <a:pt x="108" y="1971"/>
                  <a:pt x="771" y="1971"/>
                </a:cubicBezTo>
                <a:cubicBezTo>
                  <a:pt x="1434" y="1971"/>
                  <a:pt x="1971" y="1434"/>
                  <a:pt x="1971" y="771"/>
                </a:cubicBezTo>
                <a:cubicBezTo>
                  <a:pt x="1971" y="108"/>
                  <a:pt x="1434" y="-429"/>
                  <a:pt x="771" y="-429"/>
                </a:cubicBezTo>
                <a:close/>
              </a:path>
              <a:path w="21600" h="21600">
                <a:moveTo>
                  <a:pt x="0" y="-600"/>
                </a:moveTo>
                <a:cubicBezTo>
                  <a:pt x="-331" y="-600"/>
                  <a:pt x="-600" y="-331"/>
                  <a:pt x="-600" y="0"/>
                </a:cubicBezTo>
                <a:cubicBezTo>
                  <a:pt x="-600" y="331"/>
                  <a:pt x="-331" y="600"/>
                  <a:pt x="0" y="600"/>
                </a:cubicBezTo>
                <a:cubicBezTo>
                  <a:pt x="331" y="600"/>
                  <a:pt x="600" y="331"/>
                  <a:pt x="600" y="0"/>
                </a:cubicBezTo>
                <a:cubicBezTo>
                  <a:pt x="600" y="-331"/>
                  <a:pt x="331" y="-600"/>
                  <a:pt x="0" y="-6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0" name="AutoShape 5" hidden="1"/>
          <p:cNvSpPr/>
          <p:nvPr/>
        </p:nvSpPr>
        <p:spPr>
          <a:xfrm>
            <a:off x="642938" y="3848100"/>
            <a:ext cx="1587500" cy="15875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4924" y="793750"/>
              </a:cxn>
              <a:cxn ang="0">
                <a:pos x="793750" y="1585810"/>
              </a:cxn>
              <a:cxn ang="0">
                <a:pos x="1586177" y="793750"/>
              </a:cxn>
              <a:cxn ang="0">
                <a:pos x="793750" y="90767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2392" y="592"/>
                </a:moveTo>
                <a:cubicBezTo>
                  <a:pt x="1398" y="592"/>
                  <a:pt x="592" y="1398"/>
                  <a:pt x="592" y="2392"/>
                </a:cubicBezTo>
                <a:cubicBezTo>
                  <a:pt x="592" y="3386"/>
                  <a:pt x="1398" y="4192"/>
                  <a:pt x="2392" y="4192"/>
                </a:cubicBezTo>
                <a:cubicBezTo>
                  <a:pt x="3386" y="4192"/>
                  <a:pt x="4192" y="3386"/>
                  <a:pt x="4192" y="2392"/>
                </a:cubicBezTo>
                <a:cubicBezTo>
                  <a:pt x="4192" y="1398"/>
                  <a:pt x="3386" y="592"/>
                  <a:pt x="2392" y="592"/>
                </a:cubicBezTo>
                <a:close/>
              </a:path>
              <a:path w="21600" h="21600">
                <a:moveTo>
                  <a:pt x="771" y="-429"/>
                </a:moveTo>
                <a:cubicBezTo>
                  <a:pt x="108" y="-429"/>
                  <a:pt x="-429" y="108"/>
                  <a:pt x="-429" y="771"/>
                </a:cubicBezTo>
                <a:cubicBezTo>
                  <a:pt x="-429" y="1434"/>
                  <a:pt x="108" y="1971"/>
                  <a:pt x="771" y="1971"/>
                </a:cubicBezTo>
                <a:cubicBezTo>
                  <a:pt x="1434" y="1971"/>
                  <a:pt x="1971" y="1434"/>
                  <a:pt x="1971" y="771"/>
                </a:cubicBezTo>
                <a:cubicBezTo>
                  <a:pt x="1971" y="108"/>
                  <a:pt x="1434" y="-429"/>
                  <a:pt x="771" y="-429"/>
                </a:cubicBezTo>
                <a:close/>
              </a:path>
              <a:path w="21600" h="21600">
                <a:moveTo>
                  <a:pt x="0" y="-600"/>
                </a:moveTo>
                <a:cubicBezTo>
                  <a:pt x="-331" y="-600"/>
                  <a:pt x="-600" y="-331"/>
                  <a:pt x="-600" y="0"/>
                </a:cubicBezTo>
                <a:cubicBezTo>
                  <a:pt x="-600" y="331"/>
                  <a:pt x="-331" y="600"/>
                  <a:pt x="0" y="600"/>
                </a:cubicBezTo>
                <a:cubicBezTo>
                  <a:pt x="331" y="600"/>
                  <a:pt x="600" y="331"/>
                  <a:pt x="600" y="0"/>
                </a:cubicBezTo>
                <a:cubicBezTo>
                  <a:pt x="600" y="-331"/>
                  <a:pt x="331" y="-600"/>
                  <a:pt x="0" y="-6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AutoShape 6" hidden="1"/>
          <p:cNvSpPr/>
          <p:nvPr/>
        </p:nvSpPr>
        <p:spPr>
          <a:xfrm>
            <a:off x="642938" y="6653213"/>
            <a:ext cx="1587500" cy="15875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4924" y="793750"/>
              </a:cxn>
              <a:cxn ang="0">
                <a:pos x="793750" y="1585810"/>
              </a:cxn>
              <a:cxn ang="0">
                <a:pos x="1586177" y="793750"/>
              </a:cxn>
              <a:cxn ang="0">
                <a:pos x="793750" y="90767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2392" y="592"/>
                </a:moveTo>
                <a:cubicBezTo>
                  <a:pt x="1398" y="592"/>
                  <a:pt x="592" y="1398"/>
                  <a:pt x="592" y="2392"/>
                </a:cubicBezTo>
                <a:cubicBezTo>
                  <a:pt x="592" y="3386"/>
                  <a:pt x="1398" y="4192"/>
                  <a:pt x="2392" y="4192"/>
                </a:cubicBezTo>
                <a:cubicBezTo>
                  <a:pt x="3386" y="4192"/>
                  <a:pt x="4192" y="3386"/>
                  <a:pt x="4192" y="2392"/>
                </a:cubicBezTo>
                <a:cubicBezTo>
                  <a:pt x="4192" y="1398"/>
                  <a:pt x="3386" y="592"/>
                  <a:pt x="2392" y="592"/>
                </a:cubicBezTo>
                <a:close/>
              </a:path>
              <a:path w="21600" h="21600">
                <a:moveTo>
                  <a:pt x="771" y="-429"/>
                </a:moveTo>
                <a:cubicBezTo>
                  <a:pt x="108" y="-429"/>
                  <a:pt x="-429" y="108"/>
                  <a:pt x="-429" y="771"/>
                </a:cubicBezTo>
                <a:cubicBezTo>
                  <a:pt x="-429" y="1434"/>
                  <a:pt x="108" y="1971"/>
                  <a:pt x="771" y="1971"/>
                </a:cubicBezTo>
                <a:cubicBezTo>
                  <a:pt x="1434" y="1971"/>
                  <a:pt x="1971" y="1434"/>
                  <a:pt x="1971" y="771"/>
                </a:cubicBezTo>
                <a:cubicBezTo>
                  <a:pt x="1971" y="108"/>
                  <a:pt x="1434" y="-429"/>
                  <a:pt x="771" y="-429"/>
                </a:cubicBezTo>
                <a:close/>
              </a:path>
              <a:path w="21600" h="21600">
                <a:moveTo>
                  <a:pt x="0" y="-600"/>
                </a:moveTo>
                <a:cubicBezTo>
                  <a:pt x="-331" y="-600"/>
                  <a:pt x="-600" y="-331"/>
                  <a:pt x="-600" y="0"/>
                </a:cubicBezTo>
                <a:cubicBezTo>
                  <a:pt x="-600" y="331"/>
                  <a:pt x="-331" y="600"/>
                  <a:pt x="0" y="600"/>
                </a:cubicBezTo>
                <a:cubicBezTo>
                  <a:pt x="331" y="600"/>
                  <a:pt x="600" y="331"/>
                  <a:pt x="600" y="0"/>
                </a:cubicBezTo>
                <a:cubicBezTo>
                  <a:pt x="600" y="-331"/>
                  <a:pt x="331" y="-600"/>
                  <a:pt x="0" y="-6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2" name="AutoShape 7"/>
          <p:cNvSpPr/>
          <p:nvPr/>
        </p:nvSpPr>
        <p:spPr>
          <a:xfrm>
            <a:off x="4173220" y="1588135"/>
            <a:ext cx="4463415" cy="16510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15127" y="800100"/>
              </a:cxn>
              <a:cxn ang="0">
                <a:pos x="2438400" y="1598496"/>
              </a:cxn>
              <a:cxn ang="0">
                <a:pos x="4872736" y="800100"/>
              </a:cxn>
              <a:cxn ang="0">
                <a:pos x="2438400" y="91493"/>
              </a:cxn>
              <a:cxn ang="0">
                <a:pos x="-319250" y="1309942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804" y="14632"/>
                </a:moveTo>
                <a:cubicBezTo>
                  <a:pt x="-190" y="14632"/>
                  <a:pt x="-996" y="15438"/>
                  <a:pt x="-996" y="16432"/>
                </a:cubicBezTo>
                <a:cubicBezTo>
                  <a:pt x="-996" y="17426"/>
                  <a:pt x="-190" y="18232"/>
                  <a:pt x="804" y="18232"/>
                </a:cubicBezTo>
                <a:cubicBezTo>
                  <a:pt x="1798" y="18232"/>
                  <a:pt x="2604" y="17426"/>
                  <a:pt x="2604" y="16432"/>
                </a:cubicBezTo>
                <a:cubicBezTo>
                  <a:pt x="2604" y="15438"/>
                  <a:pt x="1798" y="14632"/>
                  <a:pt x="804" y="14632"/>
                </a:cubicBezTo>
                <a:close/>
              </a:path>
              <a:path w="21600" h="21600">
                <a:moveTo>
                  <a:pt x="-828" y="16151"/>
                </a:moveTo>
                <a:cubicBezTo>
                  <a:pt x="-1491" y="16151"/>
                  <a:pt x="-2028" y="16688"/>
                  <a:pt x="-2028" y="17351"/>
                </a:cubicBezTo>
                <a:cubicBezTo>
                  <a:pt x="-2028" y="18014"/>
                  <a:pt x="-1491" y="18551"/>
                  <a:pt x="-828" y="18551"/>
                </a:cubicBezTo>
                <a:cubicBezTo>
                  <a:pt x="-165" y="18551"/>
                  <a:pt x="372" y="18014"/>
                  <a:pt x="372" y="17351"/>
                </a:cubicBezTo>
                <a:cubicBezTo>
                  <a:pt x="372" y="16688"/>
                  <a:pt x="-165" y="16151"/>
                  <a:pt x="-828" y="16151"/>
                </a:cubicBezTo>
                <a:close/>
              </a:path>
              <a:path w="21600" h="21600">
                <a:moveTo>
                  <a:pt x="-1414" y="17082"/>
                </a:moveTo>
                <a:cubicBezTo>
                  <a:pt x="-1745" y="17082"/>
                  <a:pt x="-2014" y="17351"/>
                  <a:pt x="-2014" y="17682"/>
                </a:cubicBezTo>
                <a:cubicBezTo>
                  <a:pt x="-2014" y="18013"/>
                  <a:pt x="-1745" y="18282"/>
                  <a:pt x="-1414" y="18282"/>
                </a:cubicBezTo>
                <a:cubicBezTo>
                  <a:pt x="-1083" y="18282"/>
                  <a:pt x="-814" y="18013"/>
                  <a:pt x="-814" y="17682"/>
                </a:cubicBezTo>
                <a:cubicBezTo>
                  <a:pt x="-814" y="17351"/>
                  <a:pt x="-1083" y="17082"/>
                  <a:pt x="-1414" y="17082"/>
                </a:cubicBez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1. I went to the Clubs Fair ______________.                        </a:t>
            </a:r>
          </a:p>
        </p:txBody>
      </p:sp>
      <p:sp>
        <p:nvSpPr>
          <p:cNvPr id="16393" name="AutoShape 8"/>
          <p:cNvSpPr/>
          <p:nvPr/>
        </p:nvSpPr>
        <p:spPr>
          <a:xfrm>
            <a:off x="2438400" y="5029200"/>
            <a:ext cx="6477000" cy="16002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20090" y="800100"/>
              </a:cxn>
              <a:cxn ang="0">
                <a:pos x="3238415" y="1598496"/>
              </a:cxn>
              <a:cxn ang="0">
                <a:pos x="6471433" y="800100"/>
              </a:cxn>
              <a:cxn ang="0">
                <a:pos x="3238415" y="91493"/>
              </a:cxn>
              <a:cxn ang="0">
                <a:pos x="662076" y="-176244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4222" y="-1089"/>
                </a:moveTo>
                <a:cubicBezTo>
                  <a:pt x="3228" y="-1089"/>
                  <a:pt x="2422" y="-283"/>
                  <a:pt x="2422" y="711"/>
                </a:cubicBezTo>
                <a:cubicBezTo>
                  <a:pt x="2422" y="1705"/>
                  <a:pt x="3228" y="2511"/>
                  <a:pt x="4222" y="2511"/>
                </a:cubicBezTo>
                <a:cubicBezTo>
                  <a:pt x="5216" y="2511"/>
                  <a:pt x="6022" y="1705"/>
                  <a:pt x="6022" y="711"/>
                </a:cubicBezTo>
                <a:cubicBezTo>
                  <a:pt x="6022" y="-283"/>
                  <a:pt x="5216" y="-1089"/>
                  <a:pt x="4222" y="-1089"/>
                </a:cubicBezTo>
                <a:close/>
              </a:path>
              <a:path w="21600" h="21600">
                <a:moveTo>
                  <a:pt x="2887" y="-2537"/>
                </a:moveTo>
                <a:cubicBezTo>
                  <a:pt x="2224" y="-2537"/>
                  <a:pt x="1687" y="-2000"/>
                  <a:pt x="1687" y="-1337"/>
                </a:cubicBezTo>
                <a:cubicBezTo>
                  <a:pt x="1687" y="-674"/>
                  <a:pt x="2224" y="-137"/>
                  <a:pt x="2887" y="-137"/>
                </a:cubicBezTo>
                <a:cubicBezTo>
                  <a:pt x="3550" y="-137"/>
                  <a:pt x="4087" y="-674"/>
                  <a:pt x="4087" y="-1337"/>
                </a:cubicBezTo>
                <a:cubicBezTo>
                  <a:pt x="4087" y="-2000"/>
                  <a:pt x="3550" y="-2537"/>
                  <a:pt x="2887" y="-2537"/>
                </a:cubicBezTo>
                <a:close/>
              </a:path>
              <a:path w="21600" h="21600">
                <a:moveTo>
                  <a:pt x="2208" y="-2979"/>
                </a:moveTo>
                <a:cubicBezTo>
                  <a:pt x="1877" y="-2979"/>
                  <a:pt x="1608" y="-2710"/>
                  <a:pt x="1608" y="-2379"/>
                </a:cubicBezTo>
                <a:cubicBezTo>
                  <a:pt x="1608" y="-2048"/>
                  <a:pt x="1877" y="-1779"/>
                  <a:pt x="2208" y="-1779"/>
                </a:cubicBezTo>
                <a:cubicBezTo>
                  <a:pt x="2539" y="-1779"/>
                  <a:pt x="2808" y="-2048"/>
                  <a:pt x="2808" y="-2379"/>
                </a:cubicBezTo>
                <a:cubicBezTo>
                  <a:pt x="2808" y="-2710"/>
                  <a:pt x="2539" y="-2979"/>
                  <a:pt x="2208" y="-2979"/>
                </a:cubicBez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2. I joined the Hiking Club__________________.                                                                    </a:t>
            </a:r>
          </a:p>
        </p:txBody>
      </p:sp>
      <p:sp>
        <p:nvSpPr>
          <p:cNvPr id="16394" name="AutoShape 9" hidden="1"/>
          <p:cNvSpPr/>
          <p:nvPr/>
        </p:nvSpPr>
        <p:spPr>
          <a:xfrm>
            <a:off x="757238" y="1263650"/>
            <a:ext cx="1587500" cy="15875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4924" y="793750"/>
              </a:cxn>
              <a:cxn ang="0">
                <a:pos x="793750" y="1585810"/>
              </a:cxn>
              <a:cxn ang="0">
                <a:pos x="1586177" y="793750"/>
              </a:cxn>
              <a:cxn ang="0">
                <a:pos x="793750" y="90767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2392" y="592"/>
                </a:moveTo>
                <a:cubicBezTo>
                  <a:pt x="1398" y="592"/>
                  <a:pt x="592" y="1398"/>
                  <a:pt x="592" y="2392"/>
                </a:cubicBezTo>
                <a:cubicBezTo>
                  <a:pt x="592" y="3386"/>
                  <a:pt x="1398" y="4192"/>
                  <a:pt x="2392" y="4192"/>
                </a:cubicBezTo>
                <a:cubicBezTo>
                  <a:pt x="3386" y="4192"/>
                  <a:pt x="4192" y="3386"/>
                  <a:pt x="4192" y="2392"/>
                </a:cubicBezTo>
                <a:cubicBezTo>
                  <a:pt x="4192" y="1398"/>
                  <a:pt x="3386" y="592"/>
                  <a:pt x="2392" y="592"/>
                </a:cubicBezTo>
                <a:close/>
              </a:path>
              <a:path w="21600" h="21600">
                <a:moveTo>
                  <a:pt x="771" y="-429"/>
                </a:moveTo>
                <a:cubicBezTo>
                  <a:pt x="108" y="-429"/>
                  <a:pt x="-429" y="108"/>
                  <a:pt x="-429" y="771"/>
                </a:cubicBezTo>
                <a:cubicBezTo>
                  <a:pt x="-429" y="1434"/>
                  <a:pt x="108" y="1971"/>
                  <a:pt x="771" y="1971"/>
                </a:cubicBezTo>
                <a:cubicBezTo>
                  <a:pt x="1434" y="1971"/>
                  <a:pt x="1971" y="1434"/>
                  <a:pt x="1971" y="771"/>
                </a:cubicBezTo>
                <a:cubicBezTo>
                  <a:pt x="1971" y="108"/>
                  <a:pt x="1434" y="-429"/>
                  <a:pt x="771" y="-429"/>
                </a:cubicBezTo>
                <a:close/>
              </a:path>
              <a:path w="21600" h="21600">
                <a:moveTo>
                  <a:pt x="0" y="-600"/>
                </a:moveTo>
                <a:cubicBezTo>
                  <a:pt x="-331" y="-600"/>
                  <a:pt x="-600" y="-331"/>
                  <a:pt x="-600" y="0"/>
                </a:cubicBezTo>
                <a:cubicBezTo>
                  <a:pt x="-600" y="331"/>
                  <a:pt x="-331" y="600"/>
                  <a:pt x="0" y="600"/>
                </a:cubicBezTo>
                <a:cubicBezTo>
                  <a:pt x="331" y="600"/>
                  <a:pt x="600" y="331"/>
                  <a:pt x="600" y="0"/>
                </a:cubicBezTo>
                <a:cubicBezTo>
                  <a:pt x="600" y="-331"/>
                  <a:pt x="331" y="-600"/>
                  <a:pt x="0" y="-6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AutoShape 10" hidden="1"/>
          <p:cNvSpPr/>
          <p:nvPr/>
        </p:nvSpPr>
        <p:spPr>
          <a:xfrm>
            <a:off x="757238" y="4068763"/>
            <a:ext cx="1587500" cy="15875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4924" y="793750"/>
              </a:cxn>
              <a:cxn ang="0">
                <a:pos x="793750" y="1585810"/>
              </a:cxn>
              <a:cxn ang="0">
                <a:pos x="1586177" y="793750"/>
              </a:cxn>
              <a:cxn ang="0">
                <a:pos x="793750" y="90767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2392" y="592"/>
                </a:moveTo>
                <a:cubicBezTo>
                  <a:pt x="1398" y="592"/>
                  <a:pt x="592" y="1398"/>
                  <a:pt x="592" y="2392"/>
                </a:cubicBezTo>
                <a:cubicBezTo>
                  <a:pt x="592" y="3386"/>
                  <a:pt x="1398" y="4192"/>
                  <a:pt x="2392" y="4192"/>
                </a:cubicBezTo>
                <a:cubicBezTo>
                  <a:pt x="3386" y="4192"/>
                  <a:pt x="4192" y="3386"/>
                  <a:pt x="4192" y="2392"/>
                </a:cubicBezTo>
                <a:cubicBezTo>
                  <a:pt x="4192" y="1398"/>
                  <a:pt x="3386" y="592"/>
                  <a:pt x="2392" y="592"/>
                </a:cubicBezTo>
                <a:close/>
              </a:path>
              <a:path w="21600" h="21600">
                <a:moveTo>
                  <a:pt x="771" y="-429"/>
                </a:moveTo>
                <a:cubicBezTo>
                  <a:pt x="108" y="-429"/>
                  <a:pt x="-429" y="108"/>
                  <a:pt x="-429" y="771"/>
                </a:cubicBezTo>
                <a:cubicBezTo>
                  <a:pt x="-429" y="1434"/>
                  <a:pt x="108" y="1971"/>
                  <a:pt x="771" y="1971"/>
                </a:cubicBezTo>
                <a:cubicBezTo>
                  <a:pt x="1434" y="1971"/>
                  <a:pt x="1971" y="1434"/>
                  <a:pt x="1971" y="771"/>
                </a:cubicBezTo>
                <a:cubicBezTo>
                  <a:pt x="1971" y="108"/>
                  <a:pt x="1434" y="-429"/>
                  <a:pt x="771" y="-429"/>
                </a:cubicBezTo>
                <a:close/>
              </a:path>
              <a:path w="21600" h="21600">
                <a:moveTo>
                  <a:pt x="0" y="-600"/>
                </a:moveTo>
                <a:cubicBezTo>
                  <a:pt x="-331" y="-600"/>
                  <a:pt x="-600" y="-331"/>
                  <a:pt x="-600" y="0"/>
                </a:cubicBezTo>
                <a:cubicBezTo>
                  <a:pt x="-600" y="331"/>
                  <a:pt x="-331" y="600"/>
                  <a:pt x="0" y="600"/>
                </a:cubicBezTo>
                <a:cubicBezTo>
                  <a:pt x="331" y="600"/>
                  <a:pt x="600" y="331"/>
                  <a:pt x="600" y="0"/>
                </a:cubicBezTo>
                <a:cubicBezTo>
                  <a:pt x="600" y="-331"/>
                  <a:pt x="331" y="-600"/>
                  <a:pt x="0" y="-6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6" name="Rectangle 11"/>
          <p:cNvSpPr/>
          <p:nvPr/>
        </p:nvSpPr>
        <p:spPr>
          <a:xfrm>
            <a:off x="152400" y="2121218"/>
            <a:ext cx="4114800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133350" defTabSz="0">
              <a:tabLst>
                <a:tab pos="1704975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27 September</a:t>
            </a:r>
          </a:p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I went to the Clubs Fair.	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97" name="Rectangle 12"/>
          <p:cNvSpPr/>
          <p:nvPr/>
        </p:nvSpPr>
        <p:spPr>
          <a:xfrm>
            <a:off x="152400" y="3353435"/>
            <a:ext cx="4191000" cy="18148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pPr indent="133350" defTabSz="0" eaLnBrk="0" hangingPunct="0">
              <a:tabLst>
                <a:tab pos="1704975" algn="l"/>
              </a:tabLst>
            </a:pP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27 October          </a:t>
            </a:r>
          </a:p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I joined the Hiking Club.</a:t>
            </a:r>
          </a:p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26" name="Text Box 14"/>
          <p:cNvSpPr txBox="1"/>
          <p:nvPr/>
        </p:nvSpPr>
        <p:spPr>
          <a:xfrm>
            <a:off x="5027295" y="2614930"/>
            <a:ext cx="245554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two months ago</a:t>
            </a:r>
          </a:p>
        </p:txBody>
      </p:sp>
      <p:sp>
        <p:nvSpPr>
          <p:cNvPr id="13327" name="Text Box 15"/>
          <p:cNvSpPr txBox="1"/>
          <p:nvPr/>
        </p:nvSpPr>
        <p:spPr>
          <a:xfrm>
            <a:off x="4399915" y="5721350"/>
            <a:ext cx="25546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a/one month ago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hidden="1"/>
          <p:cNvSpPr/>
          <p:nvPr/>
        </p:nvSpPr>
        <p:spPr>
          <a:xfrm>
            <a:off x="642938" y="1149350"/>
            <a:ext cx="1587500" cy="15875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4924" y="793750"/>
              </a:cxn>
              <a:cxn ang="0">
                <a:pos x="793750" y="1585810"/>
              </a:cxn>
              <a:cxn ang="0">
                <a:pos x="1586177" y="793750"/>
              </a:cxn>
              <a:cxn ang="0">
                <a:pos x="793750" y="90767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2392" y="592"/>
                </a:moveTo>
                <a:cubicBezTo>
                  <a:pt x="1398" y="592"/>
                  <a:pt x="592" y="1398"/>
                  <a:pt x="592" y="2392"/>
                </a:cubicBezTo>
                <a:cubicBezTo>
                  <a:pt x="592" y="3386"/>
                  <a:pt x="1398" y="4192"/>
                  <a:pt x="2392" y="4192"/>
                </a:cubicBezTo>
                <a:cubicBezTo>
                  <a:pt x="3386" y="4192"/>
                  <a:pt x="4192" y="3386"/>
                  <a:pt x="4192" y="2392"/>
                </a:cubicBezTo>
                <a:cubicBezTo>
                  <a:pt x="4192" y="1398"/>
                  <a:pt x="3386" y="592"/>
                  <a:pt x="2392" y="592"/>
                </a:cubicBezTo>
                <a:close/>
              </a:path>
              <a:path w="21600" h="21600">
                <a:moveTo>
                  <a:pt x="771" y="-429"/>
                </a:moveTo>
                <a:cubicBezTo>
                  <a:pt x="108" y="-429"/>
                  <a:pt x="-429" y="108"/>
                  <a:pt x="-429" y="771"/>
                </a:cubicBezTo>
                <a:cubicBezTo>
                  <a:pt x="-429" y="1434"/>
                  <a:pt x="108" y="1971"/>
                  <a:pt x="771" y="1971"/>
                </a:cubicBezTo>
                <a:cubicBezTo>
                  <a:pt x="1434" y="1971"/>
                  <a:pt x="1971" y="1434"/>
                  <a:pt x="1971" y="771"/>
                </a:cubicBezTo>
                <a:cubicBezTo>
                  <a:pt x="1971" y="108"/>
                  <a:pt x="1434" y="-429"/>
                  <a:pt x="771" y="-429"/>
                </a:cubicBezTo>
                <a:close/>
              </a:path>
              <a:path w="21600" h="21600">
                <a:moveTo>
                  <a:pt x="0" y="-600"/>
                </a:moveTo>
                <a:cubicBezTo>
                  <a:pt x="-331" y="-600"/>
                  <a:pt x="-600" y="-331"/>
                  <a:pt x="-600" y="0"/>
                </a:cubicBezTo>
                <a:cubicBezTo>
                  <a:pt x="-600" y="331"/>
                  <a:pt x="-331" y="600"/>
                  <a:pt x="0" y="600"/>
                </a:cubicBezTo>
                <a:cubicBezTo>
                  <a:pt x="331" y="600"/>
                  <a:pt x="600" y="331"/>
                  <a:pt x="600" y="0"/>
                </a:cubicBezTo>
                <a:cubicBezTo>
                  <a:pt x="600" y="-331"/>
                  <a:pt x="331" y="-600"/>
                  <a:pt x="0" y="-6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1" name="AutoShape 3" hidden="1"/>
          <p:cNvSpPr/>
          <p:nvPr/>
        </p:nvSpPr>
        <p:spPr>
          <a:xfrm>
            <a:off x="642938" y="3954463"/>
            <a:ext cx="1587500" cy="15875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4924" y="793750"/>
              </a:cxn>
              <a:cxn ang="0">
                <a:pos x="793750" y="1585810"/>
              </a:cxn>
              <a:cxn ang="0">
                <a:pos x="1586177" y="793750"/>
              </a:cxn>
              <a:cxn ang="0">
                <a:pos x="793750" y="90767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2392" y="592"/>
                </a:moveTo>
                <a:cubicBezTo>
                  <a:pt x="1398" y="592"/>
                  <a:pt x="592" y="1398"/>
                  <a:pt x="592" y="2392"/>
                </a:cubicBezTo>
                <a:cubicBezTo>
                  <a:pt x="592" y="3386"/>
                  <a:pt x="1398" y="4192"/>
                  <a:pt x="2392" y="4192"/>
                </a:cubicBezTo>
                <a:cubicBezTo>
                  <a:pt x="3386" y="4192"/>
                  <a:pt x="4192" y="3386"/>
                  <a:pt x="4192" y="2392"/>
                </a:cubicBezTo>
                <a:cubicBezTo>
                  <a:pt x="4192" y="1398"/>
                  <a:pt x="3386" y="592"/>
                  <a:pt x="2392" y="592"/>
                </a:cubicBezTo>
                <a:close/>
              </a:path>
              <a:path w="21600" h="21600">
                <a:moveTo>
                  <a:pt x="771" y="-429"/>
                </a:moveTo>
                <a:cubicBezTo>
                  <a:pt x="108" y="-429"/>
                  <a:pt x="-429" y="108"/>
                  <a:pt x="-429" y="771"/>
                </a:cubicBezTo>
                <a:cubicBezTo>
                  <a:pt x="-429" y="1434"/>
                  <a:pt x="108" y="1971"/>
                  <a:pt x="771" y="1971"/>
                </a:cubicBezTo>
                <a:cubicBezTo>
                  <a:pt x="1434" y="1971"/>
                  <a:pt x="1971" y="1434"/>
                  <a:pt x="1971" y="771"/>
                </a:cubicBezTo>
                <a:cubicBezTo>
                  <a:pt x="1971" y="108"/>
                  <a:pt x="1434" y="-429"/>
                  <a:pt x="771" y="-429"/>
                </a:cubicBezTo>
                <a:close/>
              </a:path>
              <a:path w="21600" h="21600">
                <a:moveTo>
                  <a:pt x="0" y="-600"/>
                </a:moveTo>
                <a:cubicBezTo>
                  <a:pt x="-331" y="-600"/>
                  <a:pt x="-600" y="-331"/>
                  <a:pt x="-600" y="0"/>
                </a:cubicBezTo>
                <a:cubicBezTo>
                  <a:pt x="-600" y="331"/>
                  <a:pt x="-331" y="600"/>
                  <a:pt x="0" y="600"/>
                </a:cubicBezTo>
                <a:cubicBezTo>
                  <a:pt x="331" y="600"/>
                  <a:pt x="600" y="331"/>
                  <a:pt x="600" y="0"/>
                </a:cubicBezTo>
                <a:cubicBezTo>
                  <a:pt x="600" y="-331"/>
                  <a:pt x="331" y="-600"/>
                  <a:pt x="0" y="-6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2" name="AutoShape 4"/>
          <p:cNvSpPr/>
          <p:nvPr/>
        </p:nvSpPr>
        <p:spPr>
          <a:xfrm>
            <a:off x="3657600" y="2743200"/>
            <a:ext cx="5257800" cy="19812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16309" y="990600"/>
              </a:cxn>
              <a:cxn ang="0">
                <a:pos x="2628900" y="1979090"/>
              </a:cxn>
              <a:cxn ang="0">
                <a:pos x="5253419" y="990600"/>
              </a:cxn>
              <a:cxn ang="0">
                <a:pos x="2628900" y="113277"/>
              </a:cxn>
              <a:cxn ang="0">
                <a:pos x="-437176" y="-197019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1860" y="-191"/>
                </a:moveTo>
                <a:cubicBezTo>
                  <a:pt x="866" y="-191"/>
                  <a:pt x="60" y="615"/>
                  <a:pt x="60" y="1609"/>
                </a:cubicBezTo>
                <a:cubicBezTo>
                  <a:pt x="60" y="2603"/>
                  <a:pt x="866" y="3409"/>
                  <a:pt x="1860" y="3409"/>
                </a:cubicBezTo>
                <a:cubicBezTo>
                  <a:pt x="2854" y="3409"/>
                  <a:pt x="3660" y="2603"/>
                  <a:pt x="3660" y="1609"/>
                </a:cubicBezTo>
                <a:cubicBezTo>
                  <a:pt x="3660" y="615"/>
                  <a:pt x="2854" y="-191"/>
                  <a:pt x="1860" y="-191"/>
                </a:cubicBezTo>
                <a:close/>
              </a:path>
              <a:path w="21600" h="21600">
                <a:moveTo>
                  <a:pt x="-387" y="-1899"/>
                </a:moveTo>
                <a:cubicBezTo>
                  <a:pt x="-1050" y="-1899"/>
                  <a:pt x="-1587" y="-1362"/>
                  <a:pt x="-1587" y="-699"/>
                </a:cubicBezTo>
                <a:cubicBezTo>
                  <a:pt x="-1587" y="-36"/>
                  <a:pt x="-1050" y="501"/>
                  <a:pt x="-387" y="501"/>
                </a:cubicBezTo>
                <a:cubicBezTo>
                  <a:pt x="276" y="501"/>
                  <a:pt x="813" y="-36"/>
                  <a:pt x="813" y="-699"/>
                </a:cubicBezTo>
                <a:cubicBezTo>
                  <a:pt x="813" y="-1362"/>
                  <a:pt x="276" y="-1899"/>
                  <a:pt x="-387" y="-1899"/>
                </a:cubicBezTo>
                <a:close/>
              </a:path>
              <a:path w="21600" h="21600">
                <a:moveTo>
                  <a:pt x="-1796" y="-2748"/>
                </a:moveTo>
                <a:cubicBezTo>
                  <a:pt x="-2127" y="-2748"/>
                  <a:pt x="-2396" y="-2479"/>
                  <a:pt x="-2396" y="-2148"/>
                </a:cubicBezTo>
                <a:cubicBezTo>
                  <a:pt x="-2396" y="-1817"/>
                  <a:pt x="-2127" y="-1548"/>
                  <a:pt x="-1796" y="-1548"/>
                </a:cubicBezTo>
                <a:cubicBezTo>
                  <a:pt x="-1465" y="-1548"/>
                  <a:pt x="-1196" y="-1817"/>
                  <a:pt x="-1196" y="-2148"/>
                </a:cubicBezTo>
                <a:cubicBezTo>
                  <a:pt x="-1196" y="-2479"/>
                  <a:pt x="-1465" y="-2748"/>
                  <a:pt x="-1796" y="-2748"/>
                </a:cubicBez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r>
              <a:rPr lang="en-US" altLang="zh-CN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I had a picnic with my friends on </a:t>
            </a:r>
            <a:r>
              <a:rPr lang="zh-CN" altLang="en-US" sz="26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 Island  _____________.        </a:t>
            </a:r>
          </a:p>
        </p:txBody>
      </p:sp>
      <p:sp>
        <p:nvSpPr>
          <p:cNvPr id="17413" name="AutoShape 5"/>
          <p:cNvSpPr/>
          <p:nvPr/>
        </p:nvSpPr>
        <p:spPr>
          <a:xfrm>
            <a:off x="3352800" y="5181600"/>
            <a:ext cx="5562600" cy="15240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17254" y="762000"/>
              </a:cxn>
              <a:cxn ang="0">
                <a:pos x="2781300" y="1522377"/>
              </a:cxn>
              <a:cxn ang="0">
                <a:pos x="5557965" y="762000"/>
              </a:cxn>
              <a:cxn ang="0">
                <a:pos x="2781300" y="87136"/>
              </a:cxn>
              <a:cxn ang="0">
                <a:pos x="-775931" y="98425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575" y="2038"/>
                </a:moveTo>
                <a:cubicBezTo>
                  <a:pt x="-419" y="2038"/>
                  <a:pt x="-1225" y="2844"/>
                  <a:pt x="-1225" y="3838"/>
                </a:cubicBezTo>
                <a:cubicBezTo>
                  <a:pt x="-1225" y="4832"/>
                  <a:pt x="-419" y="5638"/>
                  <a:pt x="575" y="5638"/>
                </a:cubicBezTo>
                <a:cubicBezTo>
                  <a:pt x="1569" y="5638"/>
                  <a:pt x="2375" y="4832"/>
                  <a:pt x="2375" y="3838"/>
                </a:cubicBezTo>
                <a:cubicBezTo>
                  <a:pt x="2375" y="2844"/>
                  <a:pt x="1569" y="2038"/>
                  <a:pt x="575" y="2038"/>
                </a:cubicBezTo>
                <a:close/>
              </a:path>
              <a:path w="21600" h="21600">
                <a:moveTo>
                  <a:pt x="-1715" y="1079"/>
                </a:moveTo>
                <a:cubicBezTo>
                  <a:pt x="-2378" y="1079"/>
                  <a:pt x="-2915" y="1616"/>
                  <a:pt x="-2915" y="2279"/>
                </a:cubicBezTo>
                <a:cubicBezTo>
                  <a:pt x="-2915" y="2942"/>
                  <a:pt x="-2378" y="3479"/>
                  <a:pt x="-1715" y="3479"/>
                </a:cubicBezTo>
                <a:cubicBezTo>
                  <a:pt x="-1052" y="3479"/>
                  <a:pt x="-515" y="2942"/>
                  <a:pt x="-515" y="2279"/>
                </a:cubicBezTo>
                <a:cubicBezTo>
                  <a:pt x="-515" y="1616"/>
                  <a:pt x="-1052" y="1079"/>
                  <a:pt x="-1715" y="1079"/>
                </a:cubicBezTo>
                <a:close/>
              </a:path>
              <a:path w="21600" h="21600">
                <a:moveTo>
                  <a:pt x="-3013" y="795"/>
                </a:moveTo>
                <a:cubicBezTo>
                  <a:pt x="-3344" y="795"/>
                  <a:pt x="-3613" y="1064"/>
                  <a:pt x="-3613" y="1395"/>
                </a:cubicBezTo>
                <a:cubicBezTo>
                  <a:pt x="-3613" y="1726"/>
                  <a:pt x="-3344" y="1995"/>
                  <a:pt x="-3013" y="1995"/>
                </a:cubicBezTo>
                <a:cubicBezTo>
                  <a:pt x="-2682" y="1995"/>
                  <a:pt x="-2413" y="1726"/>
                  <a:pt x="-2413" y="1395"/>
                </a:cubicBezTo>
                <a:cubicBezTo>
                  <a:pt x="-2413" y="1064"/>
                  <a:pt x="-2682" y="795"/>
                  <a:pt x="-3013" y="795"/>
                </a:cubicBez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r>
              <a:rPr lang="en-US" altLang="zh-CN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I finished all </a:t>
            </a:r>
            <a:r>
              <a:rPr lang="zh-CN" altLang="en-US" sz="26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homework ___________.  </a:t>
            </a:r>
          </a:p>
          <a:p>
            <a:pPr algn="just"/>
            <a:r>
              <a:rPr lang="en-US" altLang="zh-CN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algn="just"/>
            <a:r>
              <a:rPr lang="en-US" altLang="zh-CN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.    </a:t>
            </a:r>
            <a:endParaRPr lang="en-US" altLang="zh-CN" sz="260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4" name="Rectangle 6"/>
          <p:cNvSpPr/>
          <p:nvPr/>
        </p:nvSpPr>
        <p:spPr>
          <a:xfrm>
            <a:off x="381000" y="762318"/>
            <a:ext cx="315087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23 November          </a:t>
            </a:r>
          </a:p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I went to see a film.</a:t>
            </a:r>
          </a:p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5" name="Rectangle 7"/>
          <p:cNvSpPr/>
          <p:nvPr/>
        </p:nvSpPr>
        <p:spPr>
          <a:xfrm>
            <a:off x="304800" y="2058035"/>
            <a:ext cx="3053080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26 November</a:t>
            </a:r>
          </a:p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I had a picnic with </a:t>
            </a:r>
          </a:p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friends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  on </a:t>
            </a:r>
          </a:p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Lucky Island.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6" name="Rectangle 8"/>
          <p:cNvSpPr/>
          <p:nvPr/>
        </p:nvSpPr>
        <p:spPr>
          <a:xfrm>
            <a:off x="228600" y="4337368"/>
            <a:ext cx="3733800" cy="13836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pPr indent="133350" defTabSz="0" eaLnBrk="0" hangingPunct="0">
              <a:tabLst>
                <a:tab pos="1704975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8 p.m., 27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November</a:t>
            </a:r>
          </a:p>
          <a:p>
            <a:pPr indent="133350" defTabSz="0" eaLnBrk="0" hangingPunct="0">
              <a:tabLst>
                <a:tab pos="1704975" algn="l"/>
              </a:tabLst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I finished all my </a:t>
            </a:r>
          </a:p>
          <a:p>
            <a:pPr indent="133350" defTabSz="0" eaLnBrk="0" hangingPunct="0">
              <a:tabLst>
                <a:tab pos="1704975" algn="l"/>
              </a:tabLst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homework.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7" name="AutoShape 9"/>
          <p:cNvSpPr/>
          <p:nvPr/>
        </p:nvSpPr>
        <p:spPr>
          <a:xfrm>
            <a:off x="4038600" y="1219200"/>
            <a:ext cx="4657725" cy="1371600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14448" y="685800"/>
              </a:cxn>
              <a:cxn ang="0">
                <a:pos x="2328863" y="1370140"/>
              </a:cxn>
              <a:cxn ang="0">
                <a:pos x="4653844" y="685800"/>
              </a:cxn>
              <a:cxn ang="0">
                <a:pos x="2328863" y="78423"/>
              </a:cxn>
              <a:cxn ang="0">
                <a:pos x="-922273" y="-160020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  <a:path w="21600" h="21600">
                <a:moveTo>
                  <a:pt x="679" y="58"/>
                </a:moveTo>
                <a:cubicBezTo>
                  <a:pt x="-315" y="58"/>
                  <a:pt x="-1121" y="864"/>
                  <a:pt x="-1121" y="1858"/>
                </a:cubicBezTo>
                <a:cubicBezTo>
                  <a:pt x="-1121" y="2852"/>
                  <a:pt x="-315" y="3658"/>
                  <a:pt x="679" y="3658"/>
                </a:cubicBezTo>
                <a:cubicBezTo>
                  <a:pt x="1673" y="3658"/>
                  <a:pt x="2479" y="2852"/>
                  <a:pt x="2479" y="1858"/>
                </a:cubicBezTo>
                <a:cubicBezTo>
                  <a:pt x="2479" y="864"/>
                  <a:pt x="1673" y="58"/>
                  <a:pt x="679" y="58"/>
                </a:cubicBezTo>
                <a:close/>
              </a:path>
              <a:path w="21600" h="21600">
                <a:moveTo>
                  <a:pt x="-2249" y="-1928"/>
                </a:moveTo>
                <a:cubicBezTo>
                  <a:pt x="-2912" y="-1928"/>
                  <a:pt x="-3449" y="-1391"/>
                  <a:pt x="-3449" y="-728"/>
                </a:cubicBezTo>
                <a:cubicBezTo>
                  <a:pt x="-3449" y="-65"/>
                  <a:pt x="-2912" y="472"/>
                  <a:pt x="-2249" y="472"/>
                </a:cubicBezTo>
                <a:cubicBezTo>
                  <a:pt x="-1586" y="472"/>
                  <a:pt x="-1049" y="-65"/>
                  <a:pt x="-1049" y="-728"/>
                </a:cubicBezTo>
                <a:cubicBezTo>
                  <a:pt x="-1049" y="-1391"/>
                  <a:pt x="-1586" y="-1928"/>
                  <a:pt x="-2249" y="-1928"/>
                </a:cubicBezTo>
                <a:close/>
              </a:path>
              <a:path w="21600" h="21600">
                <a:moveTo>
                  <a:pt x="-4277" y="-3120"/>
                </a:moveTo>
                <a:cubicBezTo>
                  <a:pt x="-4608" y="-3120"/>
                  <a:pt x="-4877" y="-2851"/>
                  <a:pt x="-4877" y="-2520"/>
                </a:cubicBezTo>
                <a:cubicBezTo>
                  <a:pt x="-4877" y="-2189"/>
                  <a:pt x="-4608" y="-1920"/>
                  <a:pt x="-4277" y="-1920"/>
                </a:cubicBezTo>
                <a:cubicBezTo>
                  <a:pt x="-3946" y="-1920"/>
                  <a:pt x="-3677" y="-2189"/>
                  <a:pt x="-3677" y="-2520"/>
                </a:cubicBezTo>
                <a:cubicBezTo>
                  <a:pt x="-3677" y="-2851"/>
                  <a:pt x="-3946" y="-3120"/>
                  <a:pt x="-4277" y="-3120"/>
                </a:cubicBez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r>
              <a:rPr lang="en-US" altLang="zh-CN" sz="2600">
                <a:solidFill>
                  <a:schemeClr val="tx1"/>
                </a:solidFill>
                <a:latin typeface="Times New Roman" panose="02020603050405020304" pitchFamily="18" charset="0"/>
              </a:rPr>
              <a:t>3. I went to see a film _____________.                     </a:t>
            </a:r>
          </a:p>
        </p:txBody>
      </p:sp>
      <p:sp>
        <p:nvSpPr>
          <p:cNvPr id="14346" name="Text Box 10"/>
          <p:cNvSpPr txBox="1"/>
          <p:nvPr/>
        </p:nvSpPr>
        <p:spPr>
          <a:xfrm>
            <a:off x="5448300" y="1835785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/>
          <a:lstStyle/>
          <a:p>
            <a:pPr algn="just"/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</a:rPr>
              <a:t>four days ago</a:t>
            </a:r>
          </a:p>
        </p:txBody>
      </p:sp>
      <p:sp>
        <p:nvSpPr>
          <p:cNvPr id="14347" name="Text Box 11"/>
          <p:cNvSpPr txBox="1"/>
          <p:nvPr/>
        </p:nvSpPr>
        <p:spPr>
          <a:xfrm>
            <a:off x="5562600" y="3810000"/>
            <a:ext cx="2209800" cy="39687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just"/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5791200" y="5791200"/>
            <a:ext cx="2895600" cy="39687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/>
          <a:lstStyle/>
          <a:p>
            <a:pPr algn="just"/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an/one hour ago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bldLvl="0" animBg="1"/>
      <p:bldP spid="14347" grpId="0" bldLvl="0" animBg="1"/>
      <p:bldP spid="1434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1457550" y="3284984"/>
            <a:ext cx="6138785" cy="1008112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  <a:scene3d>
            <a:camera prst="perspectiveBelow">
              <a:rot lat="20699999" lon="0" rev="0"/>
            </a:camera>
            <a:lightRig rig="threePt" dir="t">
              <a:rot lat="0" lon="0" rev="1800000"/>
            </a:lightRig>
          </a:scene3d>
          <a:sp3d extrusionH="127000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18" name="TextBox 4"/>
          <p:cNvSpPr txBox="1"/>
          <p:nvPr/>
        </p:nvSpPr>
        <p:spPr>
          <a:xfrm>
            <a:off x="2627313" y="3414713"/>
            <a:ext cx="4175125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Part IV  Review</a:t>
            </a:r>
            <a:endParaRPr lang="zh-CN" altLang="en-US" sz="40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6553200" cy="609600"/>
          </a:xfr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一. 请写出下列动词的过去式。</a:t>
            </a: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762000" y="1524000"/>
            <a:ext cx="7772400" cy="4984750"/>
          </a:xfrm>
          <a:solidFill>
            <a:schemeClr val="bg1"/>
          </a:solidFill>
        </p:spPr>
        <p:txBody>
          <a:bodyPr vert="horz" wrap="square" anchor="t"/>
          <a:lstStyle/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1. begin _____________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2. plant _____________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3. say _____________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4. win ______________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5. spend _____________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6. do _______________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7. teach ______________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8. stop ______________</a:t>
            </a:r>
          </a:p>
        </p:txBody>
      </p:sp>
      <p:sp>
        <p:nvSpPr>
          <p:cNvPr id="15364" name="Text Box 4"/>
          <p:cNvSpPr txBox="1"/>
          <p:nvPr/>
        </p:nvSpPr>
        <p:spPr>
          <a:xfrm>
            <a:off x="2514600" y="1447800"/>
            <a:ext cx="2225675" cy="499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began </a:t>
            </a:r>
          </a:p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 planted</a:t>
            </a:r>
          </a:p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 said </a:t>
            </a:r>
          </a:p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 won</a:t>
            </a:r>
          </a:p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spent </a:t>
            </a:r>
          </a:p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did</a:t>
            </a:r>
          </a:p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taught </a:t>
            </a:r>
          </a:p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 stopped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 descr="65I58PICZkS_10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3375" y="4168140"/>
            <a:ext cx="3121025" cy="23406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7696200" cy="731838"/>
          </a:xfrm>
        </p:spPr>
        <p:txBody>
          <a:bodyPr vert="horz" lIns="0" rIns="0" bIns="0" anchor="b">
            <a:normAutofit/>
          </a:bodyPr>
          <a:lstStyle/>
          <a:p>
            <a: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二. 用所给动词的正确形式填空。</a:t>
            </a:r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381000" y="1524000"/>
            <a:ext cx="8458200" cy="4707890"/>
          </a:xfrm>
          <a:solidFill>
            <a:schemeClr val="bg1"/>
          </a:solidFill>
        </p:spPr>
        <p:txBody>
          <a:bodyPr vert="horz" wrap="square" anchor="t"/>
          <a:lstStyle/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1. My mother ________(wake) me up at 6 o'clock this morning.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2. Alan _________(not turn) off the light before he left the room.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3. I _________(dream) to be a star when I     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 _________(be) five years old.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4. Linda _________(begin) to play the guitar two years ago.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2971800" y="1524000"/>
            <a:ext cx="1058863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woke</a:t>
            </a:r>
          </a:p>
        </p:txBody>
      </p:sp>
      <p:sp>
        <p:nvSpPr>
          <p:cNvPr id="16389" name="Text Box 5"/>
          <p:cNvSpPr txBox="1"/>
          <p:nvPr/>
        </p:nvSpPr>
        <p:spPr>
          <a:xfrm>
            <a:off x="1634490" y="2719070"/>
            <a:ext cx="20605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didn't turn</a:t>
            </a:r>
          </a:p>
        </p:txBody>
      </p:sp>
      <p:sp>
        <p:nvSpPr>
          <p:cNvPr id="16390" name="Text Box 6"/>
          <p:cNvSpPr txBox="1"/>
          <p:nvPr/>
        </p:nvSpPr>
        <p:spPr>
          <a:xfrm>
            <a:off x="990600" y="3733800"/>
            <a:ext cx="1835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dreamed </a:t>
            </a:r>
          </a:p>
        </p:txBody>
      </p:sp>
      <p:sp>
        <p:nvSpPr>
          <p:cNvPr id="16391" name="Text Box 7"/>
          <p:cNvSpPr txBox="1"/>
          <p:nvPr/>
        </p:nvSpPr>
        <p:spPr>
          <a:xfrm>
            <a:off x="2057400" y="5132070"/>
            <a:ext cx="121443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began</a:t>
            </a:r>
          </a:p>
        </p:txBody>
      </p:sp>
      <p:sp>
        <p:nvSpPr>
          <p:cNvPr id="16392" name="Rectangle 8"/>
          <p:cNvSpPr/>
          <p:nvPr/>
        </p:nvSpPr>
        <p:spPr>
          <a:xfrm>
            <a:off x="1143000" y="4479925"/>
            <a:ext cx="82550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280" name="直接连接符 8"/>
          <p:cNvCxnSpPr/>
          <p:nvPr/>
        </p:nvCxnSpPr>
        <p:spPr>
          <a:xfrm>
            <a:off x="5219700" y="3632200"/>
            <a:ext cx="2232025" cy="0"/>
          </a:xfrm>
          <a:prstGeom prst="line">
            <a:avLst/>
          </a:prstGeom>
          <a:ln w="12700" cap="flat" cmpd="sng">
            <a:solidFill>
              <a:srgbClr val="008000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54286" name="直接连接符 8"/>
          <p:cNvCxnSpPr/>
          <p:nvPr/>
        </p:nvCxnSpPr>
        <p:spPr>
          <a:xfrm>
            <a:off x="5219700" y="1833563"/>
            <a:ext cx="2232025" cy="0"/>
          </a:xfrm>
          <a:prstGeom prst="line">
            <a:avLst/>
          </a:prstGeom>
          <a:ln w="12700" cap="flat" cmpd="sng">
            <a:solidFill>
              <a:srgbClr val="FF0066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54289" name="直接连接符 8"/>
          <p:cNvCxnSpPr/>
          <p:nvPr/>
        </p:nvCxnSpPr>
        <p:spPr>
          <a:xfrm>
            <a:off x="1187450" y="4470400"/>
            <a:ext cx="2232025" cy="0"/>
          </a:xfrm>
          <a:prstGeom prst="line">
            <a:avLst/>
          </a:prstGeom>
          <a:ln w="12700" cap="flat" cmpd="sng">
            <a:solidFill>
              <a:srgbClr val="0070C0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54292" name="直接连接符 8"/>
          <p:cNvCxnSpPr/>
          <p:nvPr/>
        </p:nvCxnSpPr>
        <p:spPr>
          <a:xfrm>
            <a:off x="1187450" y="2751138"/>
            <a:ext cx="2232025" cy="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16" name="环形箭头 15"/>
          <p:cNvSpPr/>
          <p:nvPr/>
        </p:nvSpPr>
        <p:spPr>
          <a:xfrm rot="20563910" flipH="1">
            <a:off x="3276079" y="1919237"/>
            <a:ext cx="1625369" cy="1625368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2516529"/>
              <a:gd name="adj5" fmla="val 13011"/>
            </a:avLst>
          </a:prstGeom>
          <a:gradFill flip="none" rotWithShape="1">
            <a:gsLst>
              <a:gs pos="0">
                <a:srgbClr val="FF6600"/>
              </a:gs>
              <a:gs pos="100000">
                <a:srgbClr val="FFC000"/>
              </a:gs>
            </a:gsLst>
            <a:lin ang="8100000" scaled="1"/>
            <a:tileRect/>
          </a:gradFill>
          <a:ln w="76200" cmpd="sng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200000"/>
            </a:lightRig>
          </a:scene3d>
          <a:sp3d prstMaterial="metal">
            <a:bevelT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环形箭头 18"/>
          <p:cNvSpPr/>
          <p:nvPr/>
        </p:nvSpPr>
        <p:spPr>
          <a:xfrm rot="1326258">
            <a:off x="3806723" y="2819097"/>
            <a:ext cx="1625369" cy="1625370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979516"/>
              <a:gd name="adj5" fmla="val 13011"/>
            </a:avLst>
          </a:prstGeom>
          <a:gradFill flip="none" rotWithShape="1">
            <a:gsLst>
              <a:gs pos="0">
                <a:srgbClr val="009900"/>
              </a:gs>
              <a:gs pos="100000">
                <a:srgbClr val="33CC33"/>
              </a:gs>
            </a:gsLst>
            <a:lin ang="8100000" scaled="1"/>
            <a:tileRect/>
          </a:gradFill>
          <a:ln w="76200" cmpd="sng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200000"/>
            </a:lightRig>
          </a:scene3d>
          <a:sp3d prstMaterial="metal">
            <a:bevelT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环形箭头 19"/>
          <p:cNvSpPr/>
          <p:nvPr/>
        </p:nvSpPr>
        <p:spPr>
          <a:xfrm rot="20563910" flipH="1">
            <a:off x="3207645" y="3657010"/>
            <a:ext cx="1625371" cy="1625369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886781"/>
              <a:gd name="adj5" fmla="val 13011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76200" cmpd="sng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200000"/>
            </a:lightRig>
          </a:scene3d>
          <a:sp3d prstMaterial="metal">
            <a:bevelT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环形箭头 23"/>
          <p:cNvSpPr/>
          <p:nvPr/>
        </p:nvSpPr>
        <p:spPr>
          <a:xfrm rot="1326258">
            <a:off x="3792605" y="997455"/>
            <a:ext cx="1625368" cy="1625369"/>
          </a:xfrm>
          <a:prstGeom prst="circularArrow">
            <a:avLst>
              <a:gd name="adj1" fmla="val 9784"/>
              <a:gd name="adj2" fmla="val 1068638"/>
              <a:gd name="adj3" fmla="val 3665794"/>
              <a:gd name="adj4" fmla="val 9633027"/>
              <a:gd name="adj5" fmla="val 13011"/>
            </a:avLst>
          </a:prstGeom>
          <a:gradFill flip="none" rotWithShape="1">
            <a:gsLst>
              <a:gs pos="0">
                <a:srgbClr val="FF0066"/>
              </a:gs>
              <a:gs pos="100000">
                <a:srgbClr val="FF6699"/>
              </a:gs>
            </a:gsLst>
            <a:lin ang="8100000" scaled="1"/>
            <a:tileRect/>
          </a:gradFill>
          <a:ln w="76200" cmpd="sng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200000"/>
            </a:lightRig>
          </a:scene3d>
          <a:sp3d prstMaterial="metal">
            <a:bevelT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75150" y="1487488"/>
            <a:ext cx="487363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/>
            <a:r>
              <a:rPr lang="en-US" altLang="zh-CN" sz="3600" dirty="0">
                <a:solidFill>
                  <a:srgbClr val="404040"/>
                </a:solidFill>
                <a:latin typeface="Bodoni MT Black" panose="02070A03080606020203" pitchFamily="18" charset="0"/>
                <a:ea typeface="宋体" panose="02010600030101010101" pitchFamily="2" charset="-122"/>
              </a:rPr>
              <a:t>1</a:t>
            </a:r>
            <a:endParaRPr lang="zh-CN" altLang="en-US" sz="3600" dirty="0">
              <a:solidFill>
                <a:srgbClr val="404040"/>
              </a:solidFill>
              <a:latin typeface="Bodoni MT Black" panose="02070A03080606020203" pitchFamily="18" charset="0"/>
              <a:ea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44925" y="2363788"/>
            <a:ext cx="487363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/>
            <a:r>
              <a:rPr lang="en-US" altLang="zh-CN" sz="3600" dirty="0">
                <a:solidFill>
                  <a:srgbClr val="404040"/>
                </a:solidFill>
                <a:latin typeface="Bodoni MT Black" panose="02070A03080606020203" pitchFamily="18" charset="0"/>
                <a:ea typeface="宋体" panose="02010600030101010101" pitchFamily="2" charset="-122"/>
              </a:rPr>
              <a:t>2</a:t>
            </a:r>
            <a:endParaRPr lang="zh-CN" altLang="en-US" sz="3600" dirty="0">
              <a:solidFill>
                <a:srgbClr val="404040"/>
              </a:solidFill>
              <a:latin typeface="Bodoni MT Black" panose="02070A03080606020203" pitchFamily="18" charset="0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60863" y="3230563"/>
            <a:ext cx="4889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/>
            <a:r>
              <a:rPr lang="en-US" altLang="zh-CN" sz="3600" dirty="0">
                <a:solidFill>
                  <a:srgbClr val="404040"/>
                </a:solidFill>
                <a:latin typeface="Bodoni MT Black" panose="02070A03080606020203" pitchFamily="18" charset="0"/>
                <a:ea typeface="宋体" panose="02010600030101010101" pitchFamily="2" charset="-122"/>
              </a:rPr>
              <a:t>3</a:t>
            </a:r>
            <a:endParaRPr lang="zh-CN" altLang="en-US" sz="3600" dirty="0">
              <a:solidFill>
                <a:srgbClr val="404040"/>
              </a:solidFill>
              <a:latin typeface="Bodoni MT Black" panose="02070A03080606020203" pitchFamily="18" charset="0"/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6663" y="4117975"/>
            <a:ext cx="48736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/>
            <a:r>
              <a:rPr lang="en-US" altLang="zh-CN" sz="3600" dirty="0">
                <a:solidFill>
                  <a:srgbClr val="404040"/>
                </a:solidFill>
                <a:latin typeface="Bodoni MT Black" panose="02070A03080606020203" pitchFamily="18" charset="0"/>
                <a:ea typeface="宋体" panose="02010600030101010101" pitchFamily="2" charset="-122"/>
              </a:rPr>
              <a:t>4</a:t>
            </a:r>
            <a:endParaRPr lang="zh-CN" altLang="en-US" sz="3600" dirty="0">
              <a:solidFill>
                <a:srgbClr val="404040"/>
              </a:solidFill>
              <a:latin typeface="Bodoni MT Black" panose="02070A03080606020203" pitchFamily="18" charset="0"/>
              <a:ea typeface="宋体" panose="02010600030101010101" pitchFamily="2" charset="-122"/>
            </a:endParaRPr>
          </a:p>
        </p:txBody>
      </p:sp>
      <p:sp>
        <p:nvSpPr>
          <p:cNvPr id="7181" name="TextBox 32"/>
          <p:cNvSpPr txBox="1"/>
          <p:nvPr/>
        </p:nvSpPr>
        <p:spPr>
          <a:xfrm>
            <a:off x="3851275" y="260350"/>
            <a:ext cx="1214438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目录</a:t>
            </a:r>
          </a:p>
        </p:txBody>
      </p:sp>
      <p:sp>
        <p:nvSpPr>
          <p:cNvPr id="36" name="TextBox 27"/>
          <p:cNvSpPr txBox="1"/>
          <p:nvPr/>
        </p:nvSpPr>
        <p:spPr>
          <a:xfrm>
            <a:off x="5724525" y="1320800"/>
            <a:ext cx="17272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Lead-in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6" name="TextBox 27"/>
          <p:cNvSpPr txBox="1"/>
          <p:nvPr/>
        </p:nvSpPr>
        <p:spPr>
          <a:xfrm>
            <a:off x="900113" y="2205038"/>
            <a:ext cx="26638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While-Learning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7" name="TextBox 27"/>
          <p:cNvSpPr txBox="1"/>
          <p:nvPr/>
        </p:nvSpPr>
        <p:spPr>
          <a:xfrm>
            <a:off x="5292725" y="3068638"/>
            <a:ext cx="2519363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Post-Learning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" name="TextBox 27"/>
          <p:cNvSpPr txBox="1"/>
          <p:nvPr/>
        </p:nvSpPr>
        <p:spPr>
          <a:xfrm>
            <a:off x="1619250" y="3913188"/>
            <a:ext cx="158432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Review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6" grpId="0"/>
      <p:bldP spid="46" grpId="0"/>
      <p:bldP spid="47" grpId="0"/>
      <p:bldP spid="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6248400" cy="579438"/>
          </a:xfrm>
        </p:spPr>
        <p:txBody>
          <a:bodyPr vert="horz" lIns="0" rIns="0" bIns="0" anchor="b">
            <a:normAutofit/>
          </a:bodyPr>
          <a:lstStyle/>
          <a:p>
            <a: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三. 选择最佳答案填空。</a:t>
            </a: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43170"/>
          </a:xfrm>
          <a:solidFill>
            <a:schemeClr val="bg1"/>
          </a:solidFill>
        </p:spPr>
        <p:txBody>
          <a:bodyPr vert="horz" wrap="square" anchor="t"/>
          <a:lstStyle/>
          <a:p>
            <a:pPr>
              <a:lnSpc>
                <a:spcPct val="11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(    )1. They ____ Taiwan last month.</a:t>
            </a:r>
          </a:p>
          <a:p>
            <a:pPr>
              <a:lnSpc>
                <a:spcPct val="11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		A. visited 		B. will visit</a:t>
            </a:r>
          </a:p>
          <a:p>
            <a:pPr>
              <a:lnSpc>
                <a:spcPct val="11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		C. visit 		D. are visiting</a:t>
            </a:r>
          </a:p>
          <a:p>
            <a:pPr>
              <a:lnSpc>
                <a:spcPct val="11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(    )2. There ____ 550 students in our grade last year.</a:t>
            </a:r>
          </a:p>
          <a:p>
            <a:pPr>
              <a:lnSpc>
                <a:spcPct val="11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		A. is 	    B. were 	C. will be 	D. are</a:t>
            </a:r>
          </a:p>
          <a:p>
            <a:pPr>
              <a:lnSpc>
                <a:spcPct val="11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(    )3. Mary </a:t>
            </a:r>
            <a:r>
              <a:rPr lang="en-US" altLang="zh-CN" sz="2400" dirty="0">
                <a:latin typeface="Times New Roman" panose="02020603050405020304" pitchFamily="18" charset="0"/>
              </a:rPr>
              <a:t>____</a:t>
            </a:r>
            <a:r>
              <a:rPr lang="en-US" altLang="zh-CN" sz="2800" dirty="0">
                <a:latin typeface="Times New Roman" panose="02020603050405020304" pitchFamily="18" charset="0"/>
              </a:rPr>
              <a:t> to school without breakfast this </a:t>
            </a:r>
          </a:p>
          <a:p>
            <a:pPr>
              <a:lnSpc>
                <a:spcPct val="11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           morning.</a:t>
            </a:r>
          </a:p>
          <a:p>
            <a:pPr>
              <a:lnSpc>
                <a:spcPct val="11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		A. will hurry 	B. hurries</a:t>
            </a:r>
          </a:p>
          <a:p>
            <a:pPr>
              <a:lnSpc>
                <a:spcPct val="11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		C. hurried 		D. is hurrying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9462" name="Rectangle 6"/>
          <p:cNvSpPr/>
          <p:nvPr/>
        </p:nvSpPr>
        <p:spPr>
          <a:xfrm>
            <a:off x="609600" y="1447800"/>
            <a:ext cx="438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9463" name="Rectangle 7"/>
          <p:cNvSpPr/>
          <p:nvPr/>
        </p:nvSpPr>
        <p:spPr>
          <a:xfrm>
            <a:off x="630555" y="3154045"/>
            <a:ext cx="438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19464" name="Rectangle 8"/>
          <p:cNvSpPr/>
          <p:nvPr/>
        </p:nvSpPr>
        <p:spPr>
          <a:xfrm>
            <a:off x="609600" y="4267200"/>
            <a:ext cx="4587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  <p:bldP spid="1946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idx="1"/>
          </p:nvPr>
        </p:nvSpPr>
        <p:spPr>
          <a:xfrm>
            <a:off x="533400" y="779780"/>
            <a:ext cx="8001000" cy="5838825"/>
          </a:xfrm>
          <a:solidFill>
            <a:schemeClr val="bg1"/>
          </a:solidFill>
        </p:spPr>
        <p:txBody>
          <a:bodyPr vert="horz" wrap="square" anchor="t"/>
          <a:lstStyle/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(    )4. --Were you at home yesterday?</a:t>
            </a:r>
          </a:p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        --No, I ____. I ____ at work.</a:t>
            </a:r>
          </a:p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		A. wasn't, am 		B. am not, am</a:t>
            </a:r>
          </a:p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		C. wasn't, was 		D. am not, was</a:t>
            </a:r>
          </a:p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(    )5. -- What ____ she ____ in the garden </a:t>
            </a:r>
          </a:p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            yesterday evening?</a:t>
            </a:r>
          </a:p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       -- She ____ nothing.</a:t>
            </a:r>
          </a:p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		A. was, find, found</a:t>
            </a:r>
          </a:p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		B. was, found, found</a:t>
            </a:r>
          </a:p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		C. did, find, finds 	</a:t>
            </a:r>
          </a:p>
          <a:p>
            <a:pPr>
              <a:lnSpc>
                <a:spcPct val="95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		D. did, find, found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20484" name="Rectangle 4"/>
          <p:cNvSpPr/>
          <p:nvPr/>
        </p:nvSpPr>
        <p:spPr>
          <a:xfrm>
            <a:off x="685800" y="2837180"/>
            <a:ext cx="4587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20485" name="Rectangle 5"/>
          <p:cNvSpPr/>
          <p:nvPr/>
        </p:nvSpPr>
        <p:spPr>
          <a:xfrm>
            <a:off x="685800" y="703580"/>
            <a:ext cx="4587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</a:p>
        </p:txBody>
      </p:sp>
      <p:pic>
        <p:nvPicPr>
          <p:cNvPr id="2" name="图片 1" descr="240466-140H00J6195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2100" y="4218305"/>
            <a:ext cx="3162300" cy="21094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533400" y="762000"/>
            <a:ext cx="8229600" cy="5507990"/>
          </a:xfrm>
          <a:solidFill>
            <a:schemeClr val="bg1"/>
          </a:solidFill>
        </p:spPr>
        <p:txBody>
          <a:bodyPr vert="horz" wrap="square" anchor="t"/>
          <a:lstStyle/>
          <a:p>
            <a:pPr marL="0" algn="l" defTabSz="914400" fontAlgn="auto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四. 根据题目要求，完成下列句子。</a:t>
            </a:r>
          </a:p>
          <a:p>
            <a:pPr marL="0" algn="l" defTabSz="914400" fontAlgn="auto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dirty="0">
                <a:latin typeface="Times New Roman" panose="02020603050405020304" pitchFamily="18" charset="0"/>
              </a:rPr>
              <a:t>1. We built another school in this village.</a:t>
            </a: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 (</a:t>
            </a:r>
            <a:r>
              <a:rPr lang="zh-CN" altLang="en-US" sz="3000" dirty="0">
                <a:latin typeface="Times New Roman" panose="02020603050405020304" pitchFamily="18" charset="0"/>
              </a:rPr>
              <a:t>改为一般疑问句并作肯定及否定回答</a:t>
            </a:r>
            <a:r>
              <a:rPr lang="en-US" altLang="zh-CN" sz="3000" dirty="0">
                <a:latin typeface="Times New Roman" panose="02020603050405020304" pitchFamily="18" charset="0"/>
              </a:rPr>
              <a:t>)</a:t>
            </a: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 _____ _____ _____ another school in that </a:t>
            </a: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village?</a:t>
            </a: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Yes, _____ _____ .</a:t>
            </a: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No, _____ _____ .</a:t>
            </a: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2. Kate, were you happy when you met your </a:t>
            </a: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classmates again?      (</a:t>
            </a:r>
            <a:r>
              <a:rPr lang="zh-CN" altLang="en-US" sz="3000" dirty="0">
                <a:latin typeface="Times New Roman" panose="02020603050405020304" pitchFamily="18" charset="0"/>
              </a:rPr>
              <a:t>作肯定回答</a:t>
            </a:r>
            <a:r>
              <a:rPr lang="en-US" altLang="zh-CN" sz="3000" dirty="0">
                <a:latin typeface="Times New Roman" panose="02020603050405020304" pitchFamily="18" charset="0"/>
              </a:rPr>
              <a:t>)</a:t>
            </a: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Yes, _____ _____ .</a:t>
            </a:r>
          </a:p>
        </p:txBody>
      </p:sp>
      <p:sp>
        <p:nvSpPr>
          <p:cNvPr id="4" name="Rectangle 6"/>
          <p:cNvSpPr/>
          <p:nvPr/>
        </p:nvSpPr>
        <p:spPr>
          <a:xfrm>
            <a:off x="971550" y="2362200"/>
            <a:ext cx="31457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Did    you     build</a:t>
            </a:r>
            <a:endParaRPr lang="en-US" altLang="zh-CN" sz="3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1809750" y="3429000"/>
            <a:ext cx="18478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we     did</a:t>
            </a:r>
            <a:endParaRPr lang="en-US" altLang="zh-CN" sz="3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3" name="Rectangle 6"/>
          <p:cNvSpPr/>
          <p:nvPr/>
        </p:nvSpPr>
        <p:spPr>
          <a:xfrm>
            <a:off x="1657350" y="3962400"/>
            <a:ext cx="23050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we    didn't</a:t>
            </a:r>
            <a:endParaRPr lang="en-US" altLang="zh-CN" sz="3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33550" y="5638800"/>
            <a:ext cx="23082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I        was</a:t>
            </a:r>
            <a:endParaRPr lang="en-US" altLang="zh-CN" sz="3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2533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609600" y="1066800"/>
            <a:ext cx="8001000" cy="507746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3. Miss Green worked as an engineer in  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America. (</a:t>
            </a:r>
            <a:r>
              <a:rPr lang="zh-CN" altLang="en-US" sz="3000" dirty="0">
                <a:latin typeface="Times New Roman" panose="02020603050405020304" pitchFamily="18" charset="0"/>
              </a:rPr>
              <a:t>改为否定句</a:t>
            </a:r>
            <a:r>
              <a:rPr lang="en-US" altLang="zh-CN" sz="3000" dirty="0"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Miss Green _____ _____ as an engineer in America.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4. We spent our holiday </a:t>
            </a:r>
            <a:r>
              <a:rPr lang="en-US" altLang="zh-CN" sz="3000" u="sng" dirty="0">
                <a:latin typeface="Times New Roman" panose="02020603050405020304" pitchFamily="18" charset="0"/>
              </a:rPr>
              <a:t>in Australia</a:t>
            </a:r>
            <a:r>
              <a:rPr lang="en-US" altLang="zh-CN" sz="3000" dirty="0">
                <a:latin typeface="Times New Roman" panose="02020603050405020304" pitchFamily="18" charset="0"/>
              </a:rPr>
              <a:t>.           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 (</a:t>
            </a:r>
            <a:r>
              <a:rPr lang="zh-CN" altLang="en-US" sz="3000" dirty="0">
                <a:latin typeface="Times New Roman" panose="02020603050405020304" pitchFamily="18" charset="0"/>
              </a:rPr>
              <a:t>就划线部分提问</a:t>
            </a:r>
            <a:r>
              <a:rPr lang="en-US" altLang="zh-CN" sz="3000" dirty="0"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_____ _____ you _____ your holiday?</a:t>
            </a:r>
            <a:endParaRPr lang="zh-CN" altLang="en-US" sz="3000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2806700" y="2376805"/>
            <a:ext cx="21583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didn't  work</a:t>
            </a:r>
            <a:endParaRPr lang="en-US" altLang="zh-CN" sz="3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1066800" y="4860925"/>
            <a:ext cx="4343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Where  did          spend</a:t>
            </a:r>
            <a:endParaRPr lang="en-US" altLang="zh-CN" sz="3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1457550" y="3284983"/>
            <a:ext cx="6138785" cy="1008112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  <a:scene3d>
            <a:camera prst="perspectiveBelow">
              <a:rot lat="20699999" lon="0" rev="0"/>
            </a:camera>
            <a:lightRig rig="threePt" dir="t">
              <a:rot lat="0" lon="0" rev="1800000"/>
            </a:lightRig>
          </a:scene3d>
          <a:sp3d extrusionH="127000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6" name="TextBox 4"/>
          <p:cNvSpPr txBox="1"/>
          <p:nvPr/>
        </p:nvSpPr>
        <p:spPr>
          <a:xfrm>
            <a:off x="3040063" y="3414713"/>
            <a:ext cx="2833687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Thank you!</a:t>
            </a:r>
            <a:endParaRPr lang="zh-CN" altLang="en-US" sz="40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10800000">
            <a:off x="1403649" y="3284983"/>
            <a:ext cx="6138785" cy="1008112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  <a:scene3d>
            <a:camera prst="perspectiveBelow">
              <a:rot lat="20699999" lon="0" rev="0"/>
            </a:camera>
            <a:lightRig rig="threePt" dir="t">
              <a:rot lat="0" lon="0" rev="1800000"/>
            </a:lightRig>
          </a:scene3d>
          <a:sp3d extrusionH="127000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4" name="TextBox 4"/>
          <p:cNvSpPr txBox="1"/>
          <p:nvPr/>
        </p:nvSpPr>
        <p:spPr>
          <a:xfrm>
            <a:off x="2911475" y="3414713"/>
            <a:ext cx="3840163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Part I Lead-in</a:t>
            </a:r>
            <a:endParaRPr lang="zh-CN" altLang="en-US" sz="40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4"/>
          <p:cNvSpPr txBox="1"/>
          <p:nvPr/>
        </p:nvSpPr>
        <p:spPr>
          <a:xfrm>
            <a:off x="4416425" y="3246438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12725" y="4411345"/>
            <a:ext cx="9015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关键词： Donald Trump，  </a:t>
            </a:r>
            <a:r>
              <a:rPr lang="en-US" altLang="zh-CN" sz="2800" b="1" dirty="0">
                <a:sym typeface="+mn-ea"/>
              </a:rPr>
              <a:t>president</a:t>
            </a:r>
            <a:r>
              <a:rPr lang="zh-CN" altLang="en-US" sz="2800" b="1" dirty="0">
                <a:latin typeface="Arial" panose="020B0604020202020204" pitchFamily="34" charset="0"/>
              </a:rPr>
              <a:t>,       201</a:t>
            </a:r>
            <a:r>
              <a:rPr lang="en-US" altLang="zh-CN" sz="2800" b="1" dirty="0">
                <a:latin typeface="Arial" panose="020B0604020202020204" pitchFamily="34" charset="0"/>
              </a:rPr>
              <a:t>7-1-20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212725" y="5172710"/>
            <a:ext cx="87528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3200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Donald Trump </a:t>
            </a:r>
            <a:r>
              <a:rPr sz="3200" i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became</a:t>
            </a:r>
            <a:r>
              <a:rPr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the p</a:t>
            </a:r>
            <a:r>
              <a:rPr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resident of the United States </a:t>
            </a:r>
            <a:r>
              <a:rPr lang="en-US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on January 20 2017.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19100" y="686435"/>
            <a:ext cx="7969885" cy="771525"/>
          </a:xfrm>
        </p:spPr>
        <p:txBody>
          <a:bodyPr anchor="ctr"/>
          <a:lstStyle/>
          <a:p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Think about what happened in</a:t>
            </a:r>
            <a:r>
              <a:rPr lang="en-US" altLang="x-none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 2017?</a:t>
            </a:r>
          </a:p>
        </p:txBody>
      </p:sp>
      <p:pic>
        <p:nvPicPr>
          <p:cNvPr id="6" name="图片 5" descr="t01e3e7447db57e8bc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500" y="1612900"/>
            <a:ext cx="4566285" cy="2585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ldLvl="0"/>
      <p:bldP spid="9221" grpId="0" bldLvl="0"/>
      <p:bldP spid="92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4"/>
          <p:cNvSpPr txBox="1"/>
          <p:nvPr/>
        </p:nvSpPr>
        <p:spPr>
          <a:xfrm>
            <a:off x="4416425" y="3246438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12725" y="4411345"/>
            <a:ext cx="8663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关键词： Park Geun-hye，  </a:t>
            </a:r>
            <a:r>
              <a:rPr lang="en-US" altLang="zh-CN" sz="2800" b="1" dirty="0">
                <a:sym typeface="+mn-ea"/>
              </a:rPr>
              <a:t>prison</a:t>
            </a:r>
            <a:r>
              <a:rPr lang="zh-CN" altLang="en-US" sz="2800" b="1" dirty="0">
                <a:latin typeface="Arial" panose="020B0604020202020204" pitchFamily="34" charset="0"/>
              </a:rPr>
              <a:t>,       201</a:t>
            </a:r>
            <a:r>
              <a:rPr lang="en-US" altLang="zh-CN" sz="2800" b="1" dirty="0">
                <a:latin typeface="Arial" panose="020B0604020202020204" pitchFamily="34" charset="0"/>
              </a:rPr>
              <a:t>7-3-31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212725" y="5172710"/>
            <a:ext cx="87528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Park Geun-hye</a:t>
            </a:r>
            <a:r>
              <a:rPr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sz="3200" i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was</a:t>
            </a:r>
            <a:r>
              <a:rPr lang="en-US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 sent to prison on March 31 2017.</a:t>
            </a:r>
          </a:p>
        </p:txBody>
      </p:sp>
      <p:pic>
        <p:nvPicPr>
          <p:cNvPr id="2" name="图片 1" descr="MAIN2017052309030004637426086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3085" y="692150"/>
            <a:ext cx="5266055" cy="349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ldLvl="0"/>
      <p:bldP spid="9221" grpId="0" bldLvl="0"/>
      <p:bldP spid="922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4"/>
          <p:cNvSpPr txBox="1"/>
          <p:nvPr/>
        </p:nvSpPr>
        <p:spPr>
          <a:xfrm>
            <a:off x="4416425" y="3246438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12725" y="4411345"/>
            <a:ext cx="8663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关键词： </a:t>
            </a:r>
            <a:r>
              <a:rPr lang="en-US" sz="2800" b="1" dirty="0">
                <a:latin typeface="Arial" panose="020B0604020202020204" pitchFamily="34" charset="0"/>
              </a:rPr>
              <a:t>Hong Kong;     return; 	  20 years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212725" y="5266055"/>
            <a:ext cx="87528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Hong Kong </a:t>
            </a:r>
            <a:r>
              <a:rPr lang="en-US" sz="3200" i="1" u="sng" dirty="0">
                <a:solidFill>
                  <a:srgbClr val="FF0066"/>
                </a:solidFill>
                <a:effectLst/>
                <a:latin typeface="Times New Roman" panose="02020603050405020304" pitchFamily="18" charset="0"/>
                <a:sym typeface="+mn-ea"/>
              </a:rPr>
              <a:t>retured</a:t>
            </a:r>
            <a:r>
              <a:rPr lang="en-US" sz="3200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 to China 20 years ago.</a:t>
            </a:r>
            <a:endParaRPr lang="en-US" sz="32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 descr="1cdc95c4b1ee49b9b18cdfb23c8803d2_th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0035" y="821055"/>
            <a:ext cx="5703570" cy="317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ldLvl="0"/>
      <p:bldP spid="9221" grpId="0" bldLvl="0"/>
      <p:bldP spid="92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4"/>
          <p:cNvSpPr txBox="1"/>
          <p:nvPr/>
        </p:nvSpPr>
        <p:spPr>
          <a:xfrm>
            <a:off x="4416425" y="3246438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12725" y="4411345"/>
            <a:ext cx="86633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关键词： </a:t>
            </a:r>
            <a:r>
              <a:rPr lang="en-US" altLang="zh-CN" sz="2800" b="1" dirty="0">
                <a:latin typeface="Arial" panose="020B0604020202020204" pitchFamily="34" charset="0"/>
              </a:rPr>
              <a:t>many people</a:t>
            </a:r>
            <a:r>
              <a:rPr lang="zh-CN" altLang="en-US" sz="2800" b="1" dirty="0">
                <a:latin typeface="Arial" panose="020B0604020202020204" pitchFamily="34" charset="0"/>
              </a:rPr>
              <a:t>，  </a:t>
            </a:r>
            <a:r>
              <a:rPr lang="en-US" altLang="zh-CN" sz="2800" b="1" dirty="0">
                <a:sym typeface="+mn-ea"/>
              </a:rPr>
              <a:t>Wolf Warriors</a:t>
            </a:r>
            <a:r>
              <a:rPr lang="zh-CN" altLang="en-US" sz="2800" b="1" dirty="0">
                <a:latin typeface="Arial" panose="020B0604020202020204" pitchFamily="34" charset="0"/>
              </a:rPr>
              <a:t>, 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           </a:t>
            </a:r>
            <a:r>
              <a:rPr lang="en-US" altLang="zh-CN" sz="2800" b="1" dirty="0">
                <a:latin typeface="Arial" panose="020B0604020202020204" pitchFamily="34" charset="0"/>
              </a:rPr>
              <a:t>this </a:t>
            </a:r>
            <a:r>
              <a:rPr lang="en-US" sz="2800" b="1" dirty="0">
                <a:latin typeface="Arial" panose="020B0604020202020204" pitchFamily="34" charset="0"/>
              </a:rPr>
              <a:t>summer holiday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212725" y="5266055"/>
            <a:ext cx="87528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Many people </a:t>
            </a:r>
            <a:r>
              <a:rPr lang="en-US" sz="3200" i="1" u="sng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enjoyed</a:t>
            </a:r>
            <a:r>
              <a:rPr lang="en-US" sz="3200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 the film </a:t>
            </a:r>
            <a:r>
              <a:rPr lang="en-US" sz="3200" i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Wolf Warriors</a:t>
            </a:r>
            <a:r>
              <a:rPr lang="en-US" sz="3200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 this summer holiday</a:t>
            </a:r>
            <a:r>
              <a:rPr lang="en-US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3" name="图片 2" descr="20170801145354_542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45970" y="645160"/>
            <a:ext cx="5311140" cy="3538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ldLvl="0"/>
      <p:bldP spid="9221" grpId="0" bldLvl="0"/>
      <p:bldP spid="922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1457550" y="3284983"/>
            <a:ext cx="6138785" cy="1008112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  <a:scene3d>
            <a:camera prst="perspectiveBelow">
              <a:rot lat="20699999" lon="0" rev="0"/>
            </a:camera>
            <a:lightRig rig="threePt" dir="t">
              <a:rot lat="0" lon="0" rev="1800000"/>
            </a:lightRig>
          </a:scene3d>
          <a:sp3d extrusionH="127000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2" name="TextBox 4"/>
          <p:cNvSpPr txBox="1"/>
          <p:nvPr/>
        </p:nvSpPr>
        <p:spPr>
          <a:xfrm>
            <a:off x="1476375" y="3414713"/>
            <a:ext cx="6008688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Part II While-Learning</a:t>
            </a:r>
            <a:endParaRPr lang="zh-CN" altLang="en-US" sz="40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1418</Words>
  <Application>Microsoft Office PowerPoint</Application>
  <PresentationFormat>全屏显示(4:3)</PresentationFormat>
  <Paragraphs>304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幻灯片 1</vt:lpstr>
      <vt:lpstr>幻灯片 2</vt:lpstr>
      <vt:lpstr>幻灯片 3</vt:lpstr>
      <vt:lpstr>幻灯片 4</vt:lpstr>
      <vt:lpstr>Think about what happened in 2017?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一. 请写出下列动词的过去式。</vt:lpstr>
      <vt:lpstr>二. 用所给动词的正确形式填空。</vt:lpstr>
      <vt:lpstr>三. 选择最佳答案填空。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apple</cp:lastModifiedBy>
  <cp:revision>15</cp:revision>
  <dcterms:created xsi:type="dcterms:W3CDTF">2017-10-15T00:49:05Z</dcterms:created>
  <dcterms:modified xsi:type="dcterms:W3CDTF">2017-12-14T02:28:34Z</dcterms:modified>
</cp:coreProperties>
</file>