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409" r:id="rId2"/>
    <p:sldId id="450" r:id="rId3"/>
    <p:sldId id="412" r:id="rId4"/>
    <p:sldId id="421" r:id="rId5"/>
    <p:sldId id="415" r:id="rId6"/>
    <p:sldId id="416" r:id="rId7"/>
    <p:sldId id="422" r:id="rId8"/>
    <p:sldId id="451" r:id="rId9"/>
    <p:sldId id="452" r:id="rId10"/>
    <p:sldId id="417" r:id="rId11"/>
    <p:sldId id="411" r:id="rId12"/>
    <p:sldId id="419" r:id="rId13"/>
    <p:sldId id="410" r:id="rId14"/>
    <p:sldId id="413" r:id="rId15"/>
    <p:sldId id="418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6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88" d="100"/>
          <a:sy n="88" d="100"/>
        </p:scale>
        <p:origin x="-342" y="-6"/>
      </p:cViewPr>
      <p:guideLst>
        <p:guide orient="horz" pos="2196"/>
        <p:guide pos="383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4" Type="http://schemas.openxmlformats.org/officeDocument/2006/relationships/tags" Target="../tags/tag2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6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0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4.xml"/><Relationship Id="rId4" Type="http://schemas.openxmlformats.org/officeDocument/2006/relationships/tags" Target="../tags/tag5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3.xml"/><Relationship Id="rId4" Type="http://schemas.openxmlformats.org/officeDocument/2006/relationships/tags" Target="../tags/tag6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2020/9/16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5.xml"/><Relationship Id="rId1" Type="http://schemas.openxmlformats.org/officeDocument/2006/relationships/tags" Target="../tags/tag6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7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339135" y="1841500"/>
            <a:ext cx="9799200" cy="2570400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观沧海 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>               </a:t>
            </a:r>
            <a:r>
              <a:rPr lang="zh-CN" altLang="en-US" dirty="0"/>
              <a:t>曹操</a:t>
            </a:r>
            <a:r>
              <a:rPr lang="zh-CN" altLang="zh-CN" dirty="0"/>
              <a:t/>
            </a:r>
            <a:br>
              <a:rPr lang="zh-CN" altLang="zh-CN" dirty="0"/>
            </a:br>
            <a:r>
              <a:rPr lang="zh-CN" altLang="zh-CN" dirty="0"/>
              <a:t/>
            </a:r>
            <a:br>
              <a:rPr lang="zh-CN" altLang="zh-CN" dirty="0"/>
            </a:br>
            <a:endParaRPr lang="zh-CN" altLang="zh-CN" sz="3600" dirty="0"/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39159" y="57784"/>
            <a:ext cx="10033715" cy="2482850"/>
          </a:xfrm>
        </p:spPr>
        <p:txBody>
          <a:bodyPr/>
          <a:lstStyle/>
          <a:p>
            <a:r>
              <a:rPr lang="zh-CN" altLang="en-US" sz="4400" dirty="0"/>
              <a:t>听写这首诗中出错多的字</a:t>
            </a:r>
            <a:r>
              <a:rPr lang="zh-CN" altLang="zh-CN" dirty="0"/>
              <a:t/>
            </a:r>
            <a:br>
              <a:rPr lang="zh-CN" altLang="zh-CN" dirty="0"/>
            </a:br>
            <a:r>
              <a:rPr lang="zh-CN" altLang="zh-CN" dirty="0"/>
              <a:t/>
            </a:r>
            <a:br>
              <a:rPr lang="zh-CN" altLang="zh-CN" dirty="0"/>
            </a:br>
            <a:endParaRPr lang="zh-CN" altLang="zh-CN" sz="3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2C37147-F5B0-4530-8A79-74AA088C969E}"/>
              </a:ext>
            </a:extLst>
          </p:cNvPr>
          <p:cNvSpPr txBox="1"/>
          <p:nvPr/>
        </p:nvSpPr>
        <p:spPr>
          <a:xfrm>
            <a:off x="2903178" y="1444764"/>
            <a:ext cx="76676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rgbClr val="FF0000"/>
                </a:solidFill>
              </a:rPr>
              <a:t>碣</a:t>
            </a:r>
            <a:r>
              <a:rPr lang="zh-CN" altLang="en-US" sz="5400" dirty="0"/>
              <a:t>石 </a:t>
            </a:r>
            <a:r>
              <a:rPr lang="zh-CN" altLang="en-US" sz="5400" dirty="0">
                <a:solidFill>
                  <a:srgbClr val="FF0000"/>
                </a:solidFill>
              </a:rPr>
              <a:t>澹</a:t>
            </a:r>
            <a:r>
              <a:rPr lang="zh-CN" altLang="en-US" sz="5400" dirty="0"/>
              <a:t> </a:t>
            </a:r>
            <a:r>
              <a:rPr lang="zh-CN" altLang="en-US" sz="5400" dirty="0">
                <a:solidFill>
                  <a:srgbClr val="FF0000"/>
                </a:solidFill>
              </a:rPr>
              <a:t>竦峙 丛</a:t>
            </a:r>
            <a:r>
              <a:rPr lang="zh-CN" altLang="en-US" sz="5400" dirty="0"/>
              <a:t>生 丰</a:t>
            </a:r>
            <a:r>
              <a:rPr lang="zh-CN" altLang="en-US" sz="5400" dirty="0">
                <a:solidFill>
                  <a:srgbClr val="FF0000"/>
                </a:solidFill>
              </a:rPr>
              <a:t>茂</a:t>
            </a:r>
            <a:r>
              <a:rPr lang="zh-CN" altLang="en-US" sz="5400" dirty="0"/>
              <a:t> </a:t>
            </a:r>
            <a:r>
              <a:rPr lang="zh-CN" altLang="en-US" sz="5400" dirty="0">
                <a:solidFill>
                  <a:srgbClr val="FF0000"/>
                </a:solidFill>
              </a:rPr>
              <a:t>萧</a:t>
            </a:r>
            <a:r>
              <a:rPr lang="zh-CN" altLang="en-US" sz="5400" dirty="0"/>
              <a:t>瑟 咏</a:t>
            </a:r>
            <a:r>
              <a:rPr lang="zh-CN" altLang="en-US" sz="5400" dirty="0">
                <a:solidFill>
                  <a:srgbClr val="FF0000"/>
                </a:solidFill>
              </a:rPr>
              <a:t>志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8BA4B5F-FBBB-476C-AF43-73F44FA3A494}"/>
              </a:ext>
            </a:extLst>
          </p:cNvPr>
          <p:cNvSpPr txBox="1"/>
          <p:nvPr/>
        </p:nvSpPr>
        <p:spPr>
          <a:xfrm>
            <a:off x="903901" y="3344645"/>
            <a:ext cx="1038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这首诗在语言形式上和我们通常读的诗有何不同</a:t>
            </a:r>
            <a:r>
              <a:rPr lang="zh-CN" altLang="en-US" sz="2800" dirty="0"/>
              <a:t>？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27B4201-93BE-4004-97E0-A841E5AFCAB3}"/>
              </a:ext>
            </a:extLst>
          </p:cNvPr>
          <p:cNvSpPr txBox="1"/>
          <p:nvPr/>
        </p:nvSpPr>
        <p:spPr>
          <a:xfrm>
            <a:off x="485774" y="4500463"/>
            <a:ext cx="110871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乐府诗：古体诗的一种，不讲对仗，押韵比较自由。（相较律诗而言）</a:t>
            </a:r>
            <a:endParaRPr lang="en-US" altLang="zh-CN" sz="3600" dirty="0"/>
          </a:p>
          <a:p>
            <a:r>
              <a:rPr lang="zh-CN" altLang="en-US" sz="3600" dirty="0"/>
              <a:t>四言诗：最古老的一种诗歌形式</a:t>
            </a:r>
            <a:r>
              <a:rPr lang="en-US" altLang="zh-CN" sz="3600" dirty="0"/>
              <a:t>(《</a:t>
            </a:r>
            <a:r>
              <a:rPr lang="zh-CN" altLang="en-US" sz="3600" dirty="0"/>
              <a:t>诗经</a:t>
            </a:r>
            <a:r>
              <a:rPr lang="en-US" altLang="zh-CN" sz="3600" dirty="0"/>
              <a:t>》</a:t>
            </a:r>
            <a:r>
              <a:rPr lang="zh-CN" altLang="en-US" sz="3600" dirty="0"/>
              <a:t>四言为主）。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28031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ext Box 4"/>
          <p:cNvSpPr txBox="1"/>
          <p:nvPr/>
        </p:nvSpPr>
        <p:spPr>
          <a:xfrm>
            <a:off x="4150043" y="1256983"/>
            <a:ext cx="4114800" cy="5015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东临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碣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石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观沧海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水何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澹澹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山岛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竦峙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树木丛生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百草丰茂。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秋风萧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洪波涌起。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日月之行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若出其中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; 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星汉灿烂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若出其里。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幸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甚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至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歌以咏志。 </a:t>
            </a:r>
          </a:p>
        </p:txBody>
      </p:sp>
      <p:sp>
        <p:nvSpPr>
          <p:cNvPr id="100355" name="Line 5"/>
          <p:cNvSpPr/>
          <p:nvPr/>
        </p:nvSpPr>
        <p:spPr>
          <a:xfrm flipH="1">
            <a:off x="8109268" y="153670"/>
            <a:ext cx="0" cy="647700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100356" name="Text Box 6"/>
          <p:cNvSpPr txBox="1"/>
          <p:nvPr/>
        </p:nvSpPr>
        <p:spPr>
          <a:xfrm>
            <a:off x="4797743" y="898208"/>
            <a:ext cx="91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 err="1">
                <a:solidFill>
                  <a:srgbClr val="FF3300"/>
                </a:solidFill>
                <a:latin typeface="宋体" panose="02010600030101010101" pitchFamily="2" charset="-122"/>
              </a:rPr>
              <a:t>ji</a:t>
            </a:r>
            <a:r>
              <a:rPr lang="en-US" altLang="zh-CN" sz="2800" b="1" err="1">
                <a:solidFill>
                  <a:srgbClr val="FF3300"/>
                </a:solidFill>
                <a:latin typeface="Times New Roman" panose="02020603050405020304" pitchFamily="18" charset="0"/>
              </a:rPr>
              <a:t>é 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0357" name="Text Box 7"/>
          <p:cNvSpPr txBox="1"/>
          <p:nvPr/>
        </p:nvSpPr>
        <p:spPr>
          <a:xfrm>
            <a:off x="4837430" y="1677670"/>
            <a:ext cx="838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 err="1">
                <a:solidFill>
                  <a:srgbClr val="FF33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sz="2800" b="1" err="1">
                <a:solidFill>
                  <a:srgbClr val="FF33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à</a:t>
            </a:r>
            <a:r>
              <a:rPr lang="en-US" altLang="zh-CN" sz="2800" b="1" err="1">
                <a:solidFill>
                  <a:srgbClr val="FF33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n</a:t>
            </a:r>
            <a:endParaRPr lang="en-US" altLang="zh-CN" sz="2800" b="1">
              <a:solidFill>
                <a:srgbClr val="FF3300"/>
              </a:solidFill>
              <a:latin typeface="宋体" panose="02010600030101010101" pitchFamily="2" charset="-122"/>
            </a:endParaRPr>
          </a:p>
        </p:txBody>
      </p:sp>
      <p:sp>
        <p:nvSpPr>
          <p:cNvPr id="100358" name="Text Box 8"/>
          <p:cNvSpPr txBox="1"/>
          <p:nvPr/>
        </p:nvSpPr>
        <p:spPr>
          <a:xfrm>
            <a:off x="6513830" y="1630045"/>
            <a:ext cx="9906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 err="1">
                <a:solidFill>
                  <a:srgbClr val="FF33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sǒng </a:t>
            </a:r>
            <a:endParaRPr lang="en-US" altLang="zh-CN" sz="2800" b="1">
              <a:solidFill>
                <a:srgbClr val="FF3300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00359" name="Text Box 9"/>
          <p:cNvSpPr txBox="1"/>
          <p:nvPr/>
        </p:nvSpPr>
        <p:spPr>
          <a:xfrm>
            <a:off x="7352030" y="1630045"/>
            <a:ext cx="6858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en-US" altLang="zh-CN" sz="2800" b="1" err="1">
                <a:solidFill>
                  <a:srgbClr val="FF33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zh</a:t>
            </a:r>
            <a:r>
              <a:rPr lang="en-US" altLang="zh-CN" sz="2800" b="1" err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ì</a:t>
            </a:r>
            <a:r>
              <a:rPr lang="en-US" altLang="zh-CN" sz="2800" b="1">
                <a:solidFill>
                  <a:srgbClr val="FF33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2800" b="1">
              <a:solidFill>
                <a:srgbClr val="FF3300"/>
              </a:solidFill>
              <a:latin typeface="宋体" panose="02010600030101010101" pitchFamily="2" charset="-122"/>
              <a:ea typeface="Times New Roman" panose="02020603050405020304" pitchFamily="18" charset="0"/>
            </a:endParaRPr>
          </a:p>
        </p:txBody>
      </p:sp>
      <p:sp>
        <p:nvSpPr>
          <p:cNvPr id="100360" name="Text Box 10"/>
          <p:cNvSpPr txBox="1"/>
          <p:nvPr/>
        </p:nvSpPr>
        <p:spPr>
          <a:xfrm>
            <a:off x="5294630" y="3125470"/>
            <a:ext cx="52070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en-US" altLang="zh-CN" sz="2800" b="1" err="1">
                <a:solidFill>
                  <a:srgbClr val="FF3300"/>
                </a:solidFill>
                <a:latin typeface="宋体" panose="02010600030101010101" pitchFamily="2" charset="-122"/>
              </a:rPr>
              <a:t>s</a:t>
            </a:r>
            <a:r>
              <a:rPr lang="en-US" altLang="zh-CN" sz="2800" b="1" err="1">
                <a:solidFill>
                  <a:srgbClr val="FF3300"/>
                </a:solidFill>
                <a:latin typeface="Times New Roman" panose="02020603050405020304" pitchFamily="18" charset="0"/>
              </a:rPr>
              <a:t>è 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0361" name="Text Box 13"/>
          <p:cNvSpPr txBox="1"/>
          <p:nvPr/>
        </p:nvSpPr>
        <p:spPr>
          <a:xfrm>
            <a:off x="5294630" y="5325745"/>
            <a:ext cx="6369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buFontTx/>
            </a:pPr>
            <a:r>
              <a:rPr lang="en-US" altLang="zh-CN" sz="2800" err="1">
                <a:solidFill>
                  <a:srgbClr val="FF0000"/>
                </a:solidFill>
                <a:latin typeface="Arial" panose="020B0604020202020204" pitchFamily="34" charset="0"/>
              </a:rPr>
              <a:t>zāi</a:t>
            </a:r>
            <a:endParaRPr lang="en-US" altLang="zh-CN" sz="2800">
              <a:solidFill>
                <a:srgbClr val="FF0000"/>
              </a:solidFill>
              <a:latin typeface="Arial" pitchFamily="34" charset="0"/>
            </a:endParaRPr>
          </a:p>
        </p:txBody>
      </p:sp>
      <p:grpSp>
        <p:nvGrpSpPr>
          <p:cNvPr id="100362" name="Group 12"/>
          <p:cNvGrpSpPr/>
          <p:nvPr/>
        </p:nvGrpSpPr>
        <p:grpSpPr>
          <a:xfrm>
            <a:off x="8756968" y="2049145"/>
            <a:ext cx="1706562" cy="2579688"/>
            <a:chOff x="612" y="1352"/>
            <a:chExt cx="1075" cy="1625"/>
          </a:xfrm>
        </p:grpSpPr>
        <p:sp>
          <p:nvSpPr>
            <p:cNvPr id="100363" name="Text Box 9"/>
            <p:cNvSpPr txBox="1"/>
            <p:nvPr/>
          </p:nvSpPr>
          <p:spPr>
            <a:xfrm>
              <a:off x="612" y="1352"/>
              <a:ext cx="1075" cy="445"/>
            </a:xfrm>
            <a:prstGeom prst="rect">
              <a:avLst/>
            </a:prstGeom>
            <a:noFill/>
            <a:ln w="76200" cap="flat" cmpd="tri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>
                <a:buFontTx/>
              </a:pPr>
              <a:r>
                <a:rPr lang="zh-CN" altLang="en-US" sz="4000" b="1">
                  <a:solidFill>
                    <a:srgbClr val="333399"/>
                  </a:solidFill>
                  <a:latin typeface="Arial" panose="020B0604020202020204" pitchFamily="34" charset="0"/>
                </a:rPr>
                <a:t>观沧海</a:t>
              </a:r>
            </a:p>
          </p:txBody>
        </p:sp>
        <p:sp>
          <p:nvSpPr>
            <p:cNvPr id="100364" name="Text Box 11"/>
            <p:cNvSpPr txBox="1"/>
            <p:nvPr/>
          </p:nvSpPr>
          <p:spPr>
            <a:xfrm>
              <a:off x="772" y="2609"/>
              <a:ext cx="754" cy="368"/>
            </a:xfrm>
            <a:prstGeom prst="rect">
              <a:avLst/>
            </a:prstGeom>
            <a:noFill/>
            <a:ln w="76200" cap="flat" cmpd="tri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>
                <a:buFontTx/>
              </a:pPr>
              <a:r>
                <a:rPr lang="zh-CN" altLang="en-US" sz="3200" b="1">
                  <a:solidFill>
                    <a:srgbClr val="0000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曹  操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42503453-8540-4D4D-99F9-79F75A53730E}"/>
              </a:ext>
            </a:extLst>
          </p:cNvPr>
          <p:cNvSpPr txBox="1"/>
          <p:nvPr/>
        </p:nvSpPr>
        <p:spPr>
          <a:xfrm>
            <a:off x="3390900" y="340995"/>
            <a:ext cx="7724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齐背，思考作者</a:t>
            </a:r>
            <a:r>
              <a:rPr lang="zh-CN" altLang="en-US" sz="3600" dirty="0">
                <a:solidFill>
                  <a:srgbClr val="FF0000"/>
                </a:solidFill>
              </a:rPr>
              <a:t>看到了哪些景物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FBF8032-C1C8-46C2-9816-F7DF28329DD5}"/>
              </a:ext>
            </a:extLst>
          </p:cNvPr>
          <p:cNvSpPr txBox="1"/>
          <p:nvPr/>
        </p:nvSpPr>
        <p:spPr>
          <a:xfrm>
            <a:off x="285750" y="4695825"/>
            <a:ext cx="3372168" cy="101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70580" y="1436370"/>
            <a:ext cx="9057640" cy="1057910"/>
          </a:xfrm>
        </p:spPr>
        <p:txBody>
          <a:bodyPr/>
          <a:lstStyle/>
          <a:p>
            <a:r>
              <a:rPr lang="zh-CN" altLang="en-US" sz="4800" b="1" dirty="0">
                <a:solidFill>
                  <a:schemeClr val="tx1"/>
                </a:solidFill>
              </a:rPr>
              <a:t>作者看到了哪些景物？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517015" y="3439160"/>
            <a:ext cx="980630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沧海，山岛，树木，百草，秋风，洪波。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Tx/>
            </a:pPr>
            <a:endParaRPr lang="zh-CN" altLang="en-US" sz="4800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矩形 102401"/>
          <p:cNvSpPr/>
          <p:nvPr/>
        </p:nvSpPr>
        <p:spPr>
          <a:xfrm>
            <a:off x="1919288" y="1628775"/>
            <a:ext cx="8135938" cy="6629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5000"/>
              </a:lnSpc>
            </a:pP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02405" name="矩形 102404"/>
          <p:cNvSpPr/>
          <p:nvPr/>
        </p:nvSpPr>
        <p:spPr>
          <a:xfrm>
            <a:off x="3350578" y="1865948"/>
            <a:ext cx="58324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4000" b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水何澹澹，山岛竦峙。”</a:t>
            </a:r>
          </a:p>
        </p:txBody>
      </p:sp>
      <p:sp>
        <p:nvSpPr>
          <p:cNvPr id="102406" name="矩形 102405"/>
          <p:cNvSpPr/>
          <p:nvPr/>
        </p:nvSpPr>
        <p:spPr>
          <a:xfrm>
            <a:off x="438150" y="3019425"/>
            <a:ext cx="11301096" cy="188410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5000"/>
              </a:lnSpc>
            </a:pP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水：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苍茫动荡、一望无垠的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大海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；（动）</a:t>
            </a:r>
          </a:p>
          <a:p>
            <a:pPr>
              <a:lnSpc>
                <a:spcPct val="155000"/>
              </a:lnSpc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山岛：高高地耸立在海心，显得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孤高雄浑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。（静）</a:t>
            </a: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4133215" y="544195"/>
            <a:ext cx="6301740" cy="705485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r>
              <a:rPr lang="zh-CN" altLang="en-US" sz="4000" dirty="0"/>
              <a:t>这些景物有什么样的特点？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  <p:bldP spid="102405" grpId="0"/>
      <p:bldP spid="1024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矩形 104449"/>
          <p:cNvSpPr/>
          <p:nvPr/>
        </p:nvSpPr>
        <p:spPr>
          <a:xfrm>
            <a:off x="2757804" y="1653540"/>
            <a:ext cx="9110345" cy="72224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草木：欣欣向荣，生机勃勃</a:t>
            </a:r>
            <a:r>
              <a:rPr lang="zh-CN" altLang="en-US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。（静） </a:t>
            </a:r>
          </a:p>
        </p:txBody>
      </p:sp>
      <p:sp>
        <p:nvSpPr>
          <p:cNvPr id="104451" name="矩形 104450"/>
          <p:cNvSpPr/>
          <p:nvPr/>
        </p:nvSpPr>
        <p:spPr>
          <a:xfrm>
            <a:off x="2135505" y="3907155"/>
            <a:ext cx="10056495" cy="3476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萧瑟：</a:t>
            </a:r>
            <a:r>
              <a:rPr lang="en-US" altLang="zh-CN" sz="4000" b="1" dirty="0" err="1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形容秋天的风吹拂树木发出的声音</a:t>
            </a:r>
            <a:r>
              <a:rPr lang="zh-CN" altLang="en-US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，    让人心潮澎湃。</a:t>
            </a:r>
            <a:endParaRPr lang="en-US" altLang="zh-CN" sz="4000" b="1" dirty="0">
              <a:solidFill>
                <a:srgbClr val="000000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海浪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en-US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惊涛拍岸，</a:t>
            </a:r>
            <a:r>
              <a:rPr lang="zh-CN" altLang="en-US" sz="40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波澜壮阔</a:t>
            </a:r>
            <a:r>
              <a:rPr lang="zh-CN" altLang="en-US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。（动）</a:t>
            </a:r>
          </a:p>
          <a:p>
            <a:pPr>
              <a:lnSpc>
                <a:spcPct val="110000"/>
              </a:lnSpc>
            </a:pPr>
            <a:endParaRPr lang="zh-CN" altLang="en-US" sz="4000" b="1" dirty="0">
              <a:solidFill>
                <a:srgbClr val="000000"/>
              </a:solidFill>
              <a:effectLst/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40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04452" name="矩形 104451"/>
          <p:cNvSpPr/>
          <p:nvPr/>
        </p:nvSpPr>
        <p:spPr>
          <a:xfrm>
            <a:off x="3402330" y="501015"/>
            <a:ext cx="7099300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4000" b="1">
                <a:solidFill>
                  <a:srgbClr val="3333FF"/>
                </a:solidFill>
                <a:effectLst/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4000" b="1">
                <a:solidFill>
                  <a:srgbClr val="3333FF"/>
                </a:solidFill>
                <a:effectLst/>
                <a:latin typeface="楷体_GB2312" pitchFamily="49" charset="-122"/>
                <a:ea typeface="楷体_GB2312" pitchFamily="49" charset="-122"/>
              </a:rPr>
              <a:t>树木丛生，百草丰茂。”</a:t>
            </a:r>
          </a:p>
        </p:txBody>
      </p:sp>
      <p:sp>
        <p:nvSpPr>
          <p:cNvPr id="104453" name="矩形 104452"/>
          <p:cNvSpPr/>
          <p:nvPr/>
        </p:nvSpPr>
        <p:spPr>
          <a:xfrm>
            <a:off x="3477895" y="2816225"/>
            <a:ext cx="66246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3333FF"/>
                </a:solidFill>
                <a:effectLst/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4000" b="1">
                <a:solidFill>
                  <a:srgbClr val="3333FF"/>
                </a:solidFill>
                <a:effectLst/>
                <a:latin typeface="楷体_GB2312" pitchFamily="49" charset="-122"/>
                <a:ea typeface="楷体_GB2312" pitchFamily="49" charset="-122"/>
              </a:rPr>
              <a:t>秋风萧瑟，洪波涌起。”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1" grpId="0"/>
      <p:bldP spid="1044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13230" y="3751580"/>
            <a:ext cx="9036050" cy="25533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日月的升降起落，好像出自大海的胸中；银河里的灿烂群星，也像从大海的怀抱中涌现出来的。（虚写）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411220" y="575945"/>
            <a:ext cx="7508875" cy="705485"/>
          </a:xfrm>
        </p:spPr>
        <p:txBody>
          <a:bodyPr>
            <a:noAutofit/>
          </a:bodyPr>
          <a:lstStyle/>
          <a:p>
            <a:r>
              <a:rPr lang="zh-CN" altLang="en-US" sz="4000" dirty="0"/>
              <a:t>有没有作者想象出来的景物？</a:t>
            </a:r>
          </a:p>
        </p:txBody>
      </p:sp>
      <p:sp>
        <p:nvSpPr>
          <p:cNvPr id="20483" name="矩形 105474"/>
          <p:cNvSpPr/>
          <p:nvPr/>
        </p:nvSpPr>
        <p:spPr>
          <a:xfrm>
            <a:off x="3011170" y="1921510"/>
            <a:ext cx="8820150" cy="150707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40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日月之行，若出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其</a:t>
            </a:r>
            <a:r>
              <a:rPr lang="zh-CN" altLang="en-US" sz="40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中；（其指什么？） </a:t>
            </a:r>
          </a:p>
          <a:p>
            <a:pPr>
              <a:lnSpc>
                <a:spcPct val="120000"/>
              </a:lnSpc>
            </a:pPr>
            <a:r>
              <a:rPr lang="zh-CN" altLang="en-US" sz="40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  星汉灿烂，若出</a:t>
            </a: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其</a:t>
            </a:r>
            <a:r>
              <a:rPr lang="zh-CN" altLang="en-US" sz="4000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里。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4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60270" y="3429000"/>
            <a:ext cx="9036050" cy="25533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清朝唐彪</a:t>
            </a:r>
            <a:r>
              <a:rPr lang="en-US" altLang="zh-CN" sz="3600" b="1" dirty="0">
                <a:solidFill>
                  <a:srgbClr val="FF0000"/>
                </a:solidFill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</a:rPr>
              <a:t>读书作文谱</a:t>
            </a:r>
            <a:r>
              <a:rPr lang="en-US" altLang="zh-CN" sz="3600" b="1" dirty="0">
                <a:solidFill>
                  <a:srgbClr val="FF0000"/>
                </a:solidFill>
              </a:rPr>
              <a:t>》</a:t>
            </a:r>
            <a:r>
              <a:rPr lang="zh-CN" altLang="en-US" sz="3600" b="1" dirty="0">
                <a:solidFill>
                  <a:srgbClr val="FF0000"/>
                </a:solidFill>
              </a:rPr>
              <a:t>：</a:t>
            </a:r>
            <a:endParaRPr lang="en-US" altLang="zh-CN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“文章非实不足以阐发义理，非虚不足以摇曳神情，故虚实常宜相济也。”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601845" y="685197"/>
            <a:ext cx="7508875" cy="705485"/>
          </a:xfrm>
        </p:spPr>
        <p:txBody>
          <a:bodyPr>
            <a:noAutofit/>
          </a:bodyPr>
          <a:lstStyle/>
          <a:p>
            <a:r>
              <a:rPr lang="zh-CN" altLang="en-US" sz="4000" dirty="0"/>
              <a:t>虚实结合</a:t>
            </a:r>
          </a:p>
        </p:txBody>
      </p:sp>
      <p:sp>
        <p:nvSpPr>
          <p:cNvPr id="20483" name="矩形 105474"/>
          <p:cNvSpPr/>
          <p:nvPr/>
        </p:nvSpPr>
        <p:spPr>
          <a:xfrm>
            <a:off x="3011170" y="1921510"/>
            <a:ext cx="8820150" cy="768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endParaRPr lang="zh-CN" altLang="en-US" sz="40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32B6C1-1009-4F48-B3AF-C16F252353E7}"/>
              </a:ext>
            </a:extLst>
          </p:cNvPr>
          <p:cNvSpPr txBox="1"/>
          <p:nvPr/>
        </p:nvSpPr>
        <p:spPr>
          <a:xfrm>
            <a:off x="2713354" y="1674467"/>
            <a:ext cx="903604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/>
              <a:t>有者为实，无者为虚；有据为实，假托为虚；客观为实，主观为虚；具体为实，隐者为虚；有行为实，徒言为虚；当前为实，未来为虚；已知为实，未知为虚。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6401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04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2898" y="4951170"/>
            <a:ext cx="11649075" cy="302034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+mn-ea"/>
                <a:ea typeface="+mn-ea"/>
              </a:rPr>
              <a:t>人虽然此时身在异域，思绪早已鼓翼而飞</a:t>
            </a:r>
            <a:endParaRPr lang="en-US" altLang="zh-CN" sz="3200" b="1" dirty="0">
              <a:solidFill>
                <a:schemeClr val="tx1"/>
              </a:solidFill>
              <a:latin typeface="+mn-ea"/>
              <a:ea typeface="+mn-ea"/>
            </a:endParaRPr>
          </a:p>
          <a:p>
            <a:pPr marL="0" indent="0"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+mn-ea"/>
                <a:ea typeface="+mn-ea"/>
              </a:rPr>
              <a:t>表现诗人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  <a:ea typeface="+mn-ea"/>
              </a:rPr>
              <a:t>乍闻胜利消息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  <a:ea typeface="+mn-ea"/>
              </a:rPr>
              <a:t>时的</a:t>
            </a:r>
            <a:r>
              <a:rPr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喜极心情</a:t>
            </a:r>
            <a:r>
              <a:rPr lang="zh-CN" altLang="en-US" sz="3200" b="1" dirty="0">
                <a:solidFill>
                  <a:schemeClr val="tx1"/>
                </a:solidFill>
                <a:latin typeface="+mn-ea"/>
                <a:ea typeface="+mn-ea"/>
              </a:rPr>
              <a:t>和急欲赶路</a:t>
            </a:r>
            <a:r>
              <a:rPr lang="zh-CN" altLang="en-US" sz="3200" b="1" dirty="0">
                <a:solidFill>
                  <a:srgbClr val="0000FF"/>
                </a:solidFill>
                <a:latin typeface="+mn-ea"/>
                <a:ea typeface="+mn-ea"/>
              </a:rPr>
              <a:t>返乡的愿望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2412999" y="0"/>
            <a:ext cx="7508875" cy="705485"/>
          </a:xfrm>
        </p:spPr>
        <p:txBody>
          <a:bodyPr>
            <a:noAutofit/>
          </a:bodyPr>
          <a:lstStyle/>
          <a:p>
            <a:r>
              <a:rPr lang="zh-CN" altLang="en-US" sz="4000" dirty="0"/>
              <a:t>虚实结合</a:t>
            </a:r>
          </a:p>
        </p:txBody>
      </p:sp>
      <p:sp>
        <p:nvSpPr>
          <p:cNvPr id="20483" name="矩形 105474"/>
          <p:cNvSpPr/>
          <p:nvPr/>
        </p:nvSpPr>
        <p:spPr>
          <a:xfrm>
            <a:off x="3011170" y="1921510"/>
            <a:ext cx="8820150" cy="7684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endParaRPr lang="zh-CN" altLang="en-US" sz="4000" b="1" dirty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F32B6C1-1009-4F48-B3AF-C16F252353E7}"/>
              </a:ext>
            </a:extLst>
          </p:cNvPr>
          <p:cNvSpPr txBox="1"/>
          <p:nvPr/>
        </p:nvSpPr>
        <p:spPr>
          <a:xfrm>
            <a:off x="4849043" y="174769"/>
            <a:ext cx="6210843" cy="4539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0000FF"/>
                </a:solidFill>
              </a:rPr>
              <a:t>闻</a:t>
            </a:r>
            <a:r>
              <a:rPr lang="zh-CN" altLang="en-US" sz="2800" dirty="0">
                <a:solidFill>
                  <a:srgbClr val="0000FF"/>
                </a:solidFill>
              </a:rPr>
              <a:t>官军收</a:t>
            </a:r>
            <a:r>
              <a:rPr lang="zh-CN" altLang="en-US" sz="2800" dirty="0" smtClean="0">
                <a:solidFill>
                  <a:srgbClr val="0000FF"/>
                </a:solidFill>
              </a:rPr>
              <a:t>河南河北</a:t>
            </a:r>
            <a:endParaRPr lang="en-US" altLang="zh-CN" sz="2800" dirty="0" smtClean="0">
              <a:solidFill>
                <a:srgbClr val="0000FF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rgbClr val="0000FF"/>
                </a:solidFill>
              </a:rPr>
              <a:t>杜甫</a:t>
            </a:r>
            <a:endParaRPr lang="zh-CN" altLang="en-US" sz="2800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剑外忽传收蓟北，初闻涕泪满衣裳。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却看妻子愁何在，漫卷诗书喜欲狂。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白日放歌须纵酒，青春作伴好还乡。</a:t>
            </a: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即从巴峡穿巫峡，便下襄阳向洛阳。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/>
              <a:t>哪句是虚写？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138390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6" name="矩形 105475"/>
          <p:cNvSpPr/>
          <p:nvPr/>
        </p:nvSpPr>
        <p:spPr>
          <a:xfrm>
            <a:off x="4253230" y="487045"/>
            <a:ext cx="630936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“</a:t>
            </a:r>
            <a:r>
              <a:rPr lang="zh-CN" altLang="en-US" sz="40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幸甚至哉，歌以咏志。”</a:t>
            </a:r>
          </a:p>
        </p:txBody>
      </p:sp>
      <p:sp>
        <p:nvSpPr>
          <p:cNvPr id="105477" name="矩形 105476"/>
          <p:cNvSpPr/>
          <p:nvPr/>
        </p:nvSpPr>
        <p:spPr>
          <a:xfrm>
            <a:off x="2796540" y="2136775"/>
            <a:ext cx="8442960" cy="33306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5000"/>
              </a:lnSpc>
            </a:pPr>
            <a:r>
              <a:rPr lang="en-US" altLang="zh-CN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诗与歌：乐府诗原来是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可以歌唱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的，诗的最后两句是</a:t>
            </a: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合乐</a:t>
            </a: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时加上的，是诗的附文，跟诗的内容没有联系。</a:t>
            </a:r>
            <a:endParaRPr lang="en-US" altLang="zh-CN" sz="40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5000"/>
              </a:lnSpc>
            </a:pPr>
            <a:r>
              <a:rPr lang="zh-CN" altLang="en-US" sz="40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“声出于言”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6" grpId="0"/>
      <p:bldP spid="10547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01110" y="426720"/>
            <a:ext cx="7670800" cy="705485"/>
          </a:xfrm>
        </p:spPr>
        <p:txBody>
          <a:bodyPr>
            <a:normAutofit fontScale="90000"/>
          </a:bodyPr>
          <a:lstStyle/>
          <a:p>
            <a:r>
              <a:rPr lang="zh-CN" altLang="en-US" sz="4445"/>
              <a:t>方法点拨：知人论世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57550" y="1447800"/>
            <a:ext cx="7288530" cy="4759325"/>
          </a:xfrm>
        </p:spPr>
        <p:txBody>
          <a:bodyPr>
            <a:normAutofit fontScale="92500"/>
          </a:bodyPr>
          <a:lstStyle/>
          <a:p>
            <a:r>
              <a:rPr lang="zh-CN" altLang="en-US" sz="3200" b="1" dirty="0">
                <a:solidFill>
                  <a:schemeClr val="tx1"/>
                </a:solidFill>
              </a:rPr>
              <a:t>知人论世：所谓知人，是指</a:t>
            </a:r>
            <a:r>
              <a:rPr lang="zh-CN" altLang="en-US" sz="3200" b="1" dirty="0">
                <a:solidFill>
                  <a:srgbClr val="FF0000"/>
                </a:solidFill>
              </a:rPr>
              <a:t>了解作家各个方面的情况和他的创作意图</a:t>
            </a:r>
            <a:r>
              <a:rPr lang="zh-CN" altLang="en-US" sz="3200" b="1" dirty="0">
                <a:solidFill>
                  <a:schemeClr val="tx1"/>
                </a:solidFill>
              </a:rPr>
              <a:t>；所谓论世，是指要</a:t>
            </a:r>
            <a:r>
              <a:rPr lang="zh-CN" altLang="en-US" sz="3200" b="1" dirty="0">
                <a:solidFill>
                  <a:srgbClr val="FF0000"/>
                </a:solidFill>
              </a:rPr>
              <a:t>了解作品反映的时代背景和作家创作该作品时所处的社会状况。</a:t>
            </a:r>
            <a:endParaRPr lang="zh-CN" altLang="en-US" sz="3200" b="1" dirty="0">
              <a:solidFill>
                <a:schemeClr val="tx1"/>
              </a:solidFill>
            </a:endParaRPr>
          </a:p>
          <a:p>
            <a:r>
              <a:rPr lang="zh-CN" altLang="en-US" sz="3200" b="1" dirty="0">
                <a:solidFill>
                  <a:schemeClr val="tx1"/>
                </a:solidFill>
              </a:rPr>
              <a:t>在既知人又论世的基础上，再结合运用其他方法，才能对作品作出较为准确的评价。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矩形 108545"/>
          <p:cNvSpPr/>
          <p:nvPr/>
        </p:nvSpPr>
        <p:spPr>
          <a:xfrm>
            <a:off x="3945255" y="1718323"/>
            <a:ext cx="7789545" cy="398416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诗中主要描绘的景象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——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大海</a:t>
            </a: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</a:p>
          <a:p>
            <a:pPr>
              <a:lnSpc>
                <a:spcPct val="115000"/>
              </a:lnSpc>
            </a:pPr>
            <a:r>
              <a:rPr lang="zh-CN" altLang="en-US" sz="32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大海的形象正是诗人形象的化身。</a:t>
            </a:r>
            <a:r>
              <a:rPr lang="zh-CN" altLang="en-US" sz="3200" b="1" dirty="0">
                <a:solidFill>
                  <a:srgbClr val="000000"/>
                </a:solidFill>
                <a:effectLst/>
                <a:latin typeface="楷体_GB2312" pitchFamily="49" charset="-122"/>
                <a:ea typeface="楷体_GB2312" pitchFamily="49" charset="-122"/>
              </a:rPr>
              <a:t>诗人已经削平了北方群雄，现在又打垮了乌桓和袁绍残部，为即将挥师南下统一中国解除了后顾之忧。在</a:t>
            </a:r>
            <a:r>
              <a:rPr lang="zh-CN" altLang="en-US" sz="3200" b="1" dirty="0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</a:rPr>
              <a:t>踌躇满志的时候，他借大海的形象抒发了建功立业的愿望，表现出宽广的胸怀和豪迈的气概。 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22530" name="矩形 108546"/>
          <p:cNvSpPr/>
          <p:nvPr/>
        </p:nvSpPr>
        <p:spPr>
          <a:xfrm>
            <a:off x="4533900" y="318770"/>
            <a:ext cx="6261735" cy="13220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通过这些景物，你看到了一个怎样的曹操？</a:t>
            </a:r>
          </a:p>
        </p:txBody>
      </p:sp>
      <p:pic>
        <p:nvPicPr>
          <p:cNvPr id="23553" name="图片 130052" descr="200610112051230_2006_01_17_11_26_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872808"/>
            <a:ext cx="3492500" cy="5111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305050" y="27305"/>
            <a:ext cx="9391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  </a:t>
            </a:r>
            <a:r>
              <a:rPr lang="zh-CN" altLang="en-US" sz="3600" b="1" dirty="0"/>
              <a:t>曹操：东汉末年杰出的【政治家】【军事家】【文学家】为何会称曹操为枭雄？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89915" y="1198880"/>
            <a:ext cx="11173460" cy="550799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【明略最优，非常之人，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超世之杰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】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陈寿《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三国志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</a:t>
            </a:r>
            <a:endParaRPr lang="zh-CN" altLang="en-US" sz="3200" b="1" dirty="0">
              <a:latin typeface="楷体" charset="0"/>
              <a:ea typeface="楷体" charset="0"/>
              <a:cs typeface="楷体" panose="02010609060101010101" charset="-122"/>
            </a:endParaRP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曹操智计，殊绝于人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，其用兵也，仿佛孙吴】。</a:t>
            </a: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          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诸葛亮</a:t>
            </a: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【以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雄武之姿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，常艰难之运，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栋梁之任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，同乎曩时，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匡正之功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，异乎往代】                    </a:t>
            </a: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唐太宗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李世民</a:t>
            </a: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唐玄宗李隆基的小名就取自曹操的“阿瞒”。唐朝官方建历代帝王庙，汉末三国时代君主仅曹操一人入选，由钟繇和荀彧陪祀。</a:t>
            </a:r>
            <a:endParaRPr lang="zh-CN" altLang="en-US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65850" y="433705"/>
            <a:ext cx="2981325" cy="705485"/>
          </a:xfrm>
        </p:spPr>
        <p:txBody>
          <a:bodyPr>
            <a:noAutofit/>
          </a:bodyPr>
          <a:lstStyle/>
          <a:p>
            <a:r>
              <a:rPr lang="zh-CN" altLang="en-US" sz="4000"/>
              <a:t>写作背景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62350" y="1335405"/>
            <a:ext cx="8187690" cy="4759325"/>
          </a:xfrm>
        </p:spPr>
        <p:txBody>
          <a:bodyPr/>
          <a:lstStyle/>
          <a:p>
            <a:r>
              <a:rPr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公元207年，曹操亲率大军北上。追歼袁绍残部，五月誓师北伐，七月出卢龙寨，</a:t>
            </a:r>
            <a:r>
              <a:rPr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统一了北方</a:t>
            </a:r>
            <a:r>
              <a:rPr sz="4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。他登临碣石山，登高望海，留下了这首千古传颂的名篇。</a:t>
            </a:r>
            <a:endParaRPr lang="zh-CN" altLang="en-US" sz="4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矩形 107521"/>
          <p:cNvSpPr/>
          <p:nvPr/>
        </p:nvSpPr>
        <p:spPr>
          <a:xfrm>
            <a:off x="5137150" y="390525"/>
            <a:ext cx="4764405" cy="922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写作手法小结</a:t>
            </a:r>
          </a:p>
        </p:txBody>
      </p:sp>
      <p:sp>
        <p:nvSpPr>
          <p:cNvPr id="107523" name="矩形 107522"/>
          <p:cNvSpPr/>
          <p:nvPr/>
        </p:nvSpPr>
        <p:spPr>
          <a:xfrm>
            <a:off x="3119120" y="2065655"/>
            <a:ext cx="5888355" cy="7308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200" b="1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endParaRPr lang="zh-CN" altLang="en-US" sz="31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458472" y="1773011"/>
            <a:ext cx="52393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800" b="1" dirty="0"/>
              <a:t>1.</a:t>
            </a:r>
            <a:r>
              <a:rPr lang="zh-CN" altLang="en-US" sz="4800" b="1" dirty="0"/>
              <a:t>动静结合</a:t>
            </a:r>
          </a:p>
          <a:p>
            <a:pPr>
              <a:lnSpc>
                <a:spcPct val="150000"/>
              </a:lnSpc>
            </a:pPr>
            <a:r>
              <a:rPr lang="en-US" altLang="zh-CN" sz="4800" b="1" dirty="0"/>
              <a:t>2.</a:t>
            </a:r>
            <a:r>
              <a:rPr lang="zh-CN" altLang="en-US" sz="4800" b="1" dirty="0"/>
              <a:t>虚实结合</a:t>
            </a:r>
          </a:p>
          <a:p>
            <a:pPr>
              <a:lnSpc>
                <a:spcPct val="150000"/>
              </a:lnSpc>
            </a:pPr>
            <a:r>
              <a:rPr lang="en-US" altLang="zh-CN" sz="4800" b="1" dirty="0"/>
              <a:t>3</a:t>
            </a:r>
            <a:r>
              <a:rPr lang="en-US" altLang="zh-CN" sz="4800" b="1" dirty="0" smtClean="0"/>
              <a:t>.</a:t>
            </a:r>
            <a:r>
              <a:rPr lang="zh-CN" altLang="en-US" sz="4800" b="1" dirty="0" smtClean="0"/>
              <a:t>想象</a:t>
            </a:r>
            <a:endParaRPr lang="zh-CN" altLang="en-US" sz="4800" b="1" dirty="0"/>
          </a:p>
          <a:p>
            <a:pPr>
              <a:lnSpc>
                <a:spcPct val="150000"/>
              </a:lnSpc>
            </a:pPr>
            <a:r>
              <a:rPr lang="en-US" altLang="zh-CN" sz="4800" b="1" dirty="0"/>
              <a:t>4</a:t>
            </a:r>
            <a:r>
              <a:rPr lang="en-US" altLang="zh-CN" sz="4800" b="1" dirty="0" smtClean="0"/>
              <a:t>.</a:t>
            </a:r>
            <a:r>
              <a:rPr lang="zh-CN" altLang="en-US" sz="4800" b="1" dirty="0"/>
              <a:t>叠</a:t>
            </a:r>
            <a:r>
              <a:rPr lang="zh-CN" altLang="en-US" sz="4800" b="1" dirty="0" smtClean="0"/>
              <a:t>词</a:t>
            </a:r>
            <a:endParaRPr lang="zh-CN" altLang="en-US" sz="4800" b="1" dirty="0"/>
          </a:p>
        </p:txBody>
      </p:sp>
      <p:sp>
        <p:nvSpPr>
          <p:cNvPr id="5" name="Text Box 4"/>
          <p:cNvSpPr txBox="1"/>
          <p:nvPr/>
        </p:nvSpPr>
        <p:spPr>
          <a:xfrm>
            <a:off x="1417994" y="1926056"/>
            <a:ext cx="4114800" cy="50158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东临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碣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石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观沧海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水何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澹澹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山岛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竦峙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树木丛生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百草丰茂。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秋风萧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瑟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洪波涌起。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日月之行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若出其中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; 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星汉灿烂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若出其里。</a:t>
            </a:r>
          </a:p>
          <a:p>
            <a:pPr>
              <a:spcBef>
                <a:spcPct val="50000"/>
              </a:spcBef>
              <a:buFontTx/>
            </a:pP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幸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甚</a:t>
            </a:r>
            <a:r>
              <a:rPr lang="zh-CN" altLang="en-US" sz="32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至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哉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歌以咏志。 </a:t>
            </a:r>
          </a:p>
        </p:txBody>
      </p:sp>
      <p:grpSp>
        <p:nvGrpSpPr>
          <p:cNvPr id="6" name="Group 12"/>
          <p:cNvGrpSpPr/>
          <p:nvPr/>
        </p:nvGrpSpPr>
        <p:grpSpPr>
          <a:xfrm>
            <a:off x="6024919" y="2718218"/>
            <a:ext cx="1706562" cy="2579688"/>
            <a:chOff x="612" y="1352"/>
            <a:chExt cx="1075" cy="1625"/>
          </a:xfrm>
        </p:grpSpPr>
        <p:sp>
          <p:nvSpPr>
            <p:cNvPr id="7" name="Text Box 9"/>
            <p:cNvSpPr txBox="1"/>
            <p:nvPr/>
          </p:nvSpPr>
          <p:spPr>
            <a:xfrm>
              <a:off x="612" y="1352"/>
              <a:ext cx="1075" cy="445"/>
            </a:xfrm>
            <a:prstGeom prst="rect">
              <a:avLst/>
            </a:prstGeom>
            <a:noFill/>
            <a:ln w="76200" cap="flat" cmpd="tri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>
                <a:buFontTx/>
              </a:pPr>
              <a:r>
                <a:rPr lang="zh-CN" altLang="en-US" sz="4000" b="1">
                  <a:solidFill>
                    <a:srgbClr val="333399"/>
                  </a:solidFill>
                  <a:latin typeface="Arial" panose="020B0604020202020204" pitchFamily="34" charset="0"/>
                </a:rPr>
                <a:t>观沧海</a:t>
              </a:r>
            </a:p>
          </p:txBody>
        </p:sp>
        <p:sp>
          <p:nvSpPr>
            <p:cNvPr id="8" name="Text Box 11"/>
            <p:cNvSpPr txBox="1"/>
            <p:nvPr/>
          </p:nvSpPr>
          <p:spPr>
            <a:xfrm>
              <a:off x="772" y="2609"/>
              <a:ext cx="754" cy="368"/>
            </a:xfrm>
            <a:prstGeom prst="rect">
              <a:avLst/>
            </a:prstGeom>
            <a:noFill/>
            <a:ln w="76200" cap="flat" cmpd="tri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>
              <a:spAutoFit/>
            </a:bodyPr>
            <a:lstStyle/>
            <a:p>
              <a:pPr>
                <a:buFontTx/>
              </a:pPr>
              <a:r>
                <a:rPr lang="zh-CN" altLang="en-US" sz="3200" b="1">
                  <a:solidFill>
                    <a:srgbClr val="0000FF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曹  操</a:t>
              </a: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/>
      <p:bldP spid="2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custom20205176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空白演示"/>
  <p:tag name="KSO_WM_UNIT_SHOW_EDIT_AREA_INDICATION" val="1"/>
  <p:tag name="KSO_WM_UNIT_TYPE" val="a"/>
  <p:tag name="KSO_WM_UNIT_VALUE" val="2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custom20205176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空白演示"/>
  <p:tag name="KSO_WM_UNIT_SHOW_EDIT_AREA_INDICATION" val="1"/>
  <p:tag name="KSO_WM_UNIT_TYPE" val="a"/>
  <p:tag name="KSO_WM_UNIT_VALUE" val="2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892</Words>
  <Application>Microsoft Office PowerPoint</Application>
  <PresentationFormat>宽屏</PresentationFormat>
  <Paragraphs>89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6" baseType="lpstr">
      <vt:lpstr>黑体</vt:lpstr>
      <vt:lpstr>华文新魏</vt:lpstr>
      <vt:lpstr>楷体</vt:lpstr>
      <vt:lpstr>楷体_GB2312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观沧海                 曹操  </vt:lpstr>
      <vt:lpstr>听写这首诗中出错多的字  </vt:lpstr>
      <vt:lpstr>PowerPoint 演示文稿</vt:lpstr>
      <vt:lpstr>PowerPoint 演示文稿</vt:lpstr>
      <vt:lpstr>PowerPoint 演示文稿</vt:lpstr>
      <vt:lpstr>PowerPoint 演示文稿</vt:lpstr>
      <vt:lpstr>有没有作者想象出来的景物？</vt:lpstr>
      <vt:lpstr>虚实结合</vt:lpstr>
      <vt:lpstr>虚实结合</vt:lpstr>
      <vt:lpstr>PowerPoint 演示文稿</vt:lpstr>
      <vt:lpstr>方法点拨：知人论世</vt:lpstr>
      <vt:lpstr>PowerPoint 演示文稿</vt:lpstr>
      <vt:lpstr>PowerPoint 演示文稿</vt:lpstr>
      <vt:lpstr>写作背景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观沧海                 曹操</dc:title>
  <dc:creator>MENGRAN CUI</dc:creator>
  <cp:lastModifiedBy>apple</cp:lastModifiedBy>
  <cp:revision>186</cp:revision>
  <dcterms:created xsi:type="dcterms:W3CDTF">2019-06-19T02:08:00Z</dcterms:created>
  <dcterms:modified xsi:type="dcterms:W3CDTF">2020-09-16T11:57:18Z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