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65" r:id="rId4"/>
  </p:sldMasterIdLst>
  <p:notesMasterIdLst>
    <p:notesMasterId r:id="rId34"/>
  </p:notesMasterIdLst>
  <p:handoutMasterIdLst>
    <p:handoutMasterId r:id="rId35"/>
  </p:handoutMasterIdLst>
  <p:sldIdLst>
    <p:sldId id="297" r:id="rId5"/>
    <p:sldId id="804" r:id="rId6"/>
    <p:sldId id="1024" r:id="rId7"/>
    <p:sldId id="1026" r:id="rId8"/>
    <p:sldId id="1027" r:id="rId9"/>
    <p:sldId id="1028" r:id="rId10"/>
    <p:sldId id="1056" r:id="rId11"/>
    <p:sldId id="1057" r:id="rId12"/>
    <p:sldId id="1058" r:id="rId13"/>
    <p:sldId id="1075" r:id="rId14"/>
    <p:sldId id="1059" r:id="rId15"/>
    <p:sldId id="1076" r:id="rId16"/>
    <p:sldId id="1063" r:id="rId17"/>
    <p:sldId id="1077" r:id="rId18"/>
    <p:sldId id="1064" r:id="rId19"/>
    <p:sldId id="1078" r:id="rId20"/>
    <p:sldId id="1065" r:id="rId21"/>
    <p:sldId id="1079" r:id="rId22"/>
    <p:sldId id="1066" r:id="rId23"/>
    <p:sldId id="1068" r:id="rId24"/>
    <p:sldId id="1069" r:id="rId25"/>
    <p:sldId id="1070" r:id="rId26"/>
    <p:sldId id="1071" r:id="rId27"/>
    <p:sldId id="1080" r:id="rId28"/>
    <p:sldId id="1072" r:id="rId29"/>
    <p:sldId id="1081" r:id="rId30"/>
    <p:sldId id="1073" r:id="rId31"/>
    <p:sldId id="1082" r:id="rId32"/>
    <p:sldId id="1074" r:id="rId33"/>
  </p:sldIdLst>
  <p:sldSz cx="10621645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B3FE"/>
    <a:srgbClr val="00B3FD"/>
    <a:srgbClr val="0000FF"/>
    <a:srgbClr val="CCFFCC"/>
    <a:srgbClr val="FF000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47"/>
    <p:restoredTop sz="94291" autoAdjust="0"/>
  </p:normalViewPr>
  <p:slideViewPr>
    <p:cSldViewPr showGuides="1">
      <p:cViewPr varScale="1">
        <p:scale>
          <a:sx n="91" d="100"/>
          <a:sy n="91" d="100"/>
        </p:scale>
        <p:origin x="1260" y="78"/>
      </p:cViewPr>
      <p:guideLst>
        <p:guide orient="horz" pos="2205"/>
        <p:guide pos="32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622558A-30FB-40BC-8A10-6EBA9ED5572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DFFDA5-D74A-48FA-9E5B-C35AD6F189D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39813" y="1143000"/>
            <a:ext cx="47783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925" y="2130425"/>
            <a:ext cx="9028113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850" y="3886200"/>
            <a:ext cx="743426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406900"/>
            <a:ext cx="902811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2906713"/>
            <a:ext cx="90281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813" y="1600200"/>
            <a:ext cx="4702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86388" y="1600200"/>
            <a:ext cx="47037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813" y="1535113"/>
            <a:ext cx="46926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813" y="2174875"/>
            <a:ext cx="46926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913" y="1535113"/>
            <a:ext cx="46942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913" y="2174875"/>
            <a:ext cx="46942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813" y="273050"/>
            <a:ext cx="34940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900" y="273050"/>
            <a:ext cx="59372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813" y="1435100"/>
            <a:ext cx="34940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213" y="4800600"/>
            <a:ext cx="63738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213" y="612775"/>
            <a:ext cx="6373812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213" y="5367338"/>
            <a:ext cx="63738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63" y="274638"/>
            <a:ext cx="2389187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813" y="274638"/>
            <a:ext cx="701675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062" y="4406901"/>
            <a:ext cx="902866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062" y="2906713"/>
            <a:ext cx="902866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0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994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098" y="2174875"/>
            <a:ext cx="4693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810" y="1535113"/>
            <a:ext cx="4695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810" y="2174875"/>
            <a:ext cx="4695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893" y="273051"/>
            <a:ext cx="59379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099" y="1435101"/>
            <a:ext cx="349455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979" y="4800600"/>
            <a:ext cx="637317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979" y="612775"/>
            <a:ext cx="6373178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979" y="5367338"/>
            <a:ext cx="637317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23" y="274639"/>
            <a:ext cx="2389942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098" y="274639"/>
            <a:ext cx="6992792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hyperlink" Target="..\..\&#30446;&#24405;.pptx" TargetMode="External"/><Relationship Id="rId5" Type="http://schemas.openxmlformats.org/officeDocument/2006/relationships/hyperlink" Target="..\&#30446;&#24405;.pptx" TargetMode="Externa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本占位符 2"/>
          <p:cNvSpPr>
            <a:spLocks noGrp="1"/>
          </p:cNvSpPr>
          <p:nvPr>
            <p:ph type="body" idx="1"/>
          </p:nvPr>
        </p:nvSpPr>
        <p:spPr>
          <a:xfrm>
            <a:off x="485775" y="657225"/>
            <a:ext cx="9650413" cy="56515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椭圆 5">
            <a:hlinkClick r:id="rId5" action="ppaction://hlinkfile"/>
          </p:cNvPr>
          <p:cNvSpPr/>
          <p:nvPr/>
        </p:nvSpPr>
        <p:spPr>
          <a:xfrm>
            <a:off x="6582852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  <a:hlinkClick r:id="rId6" tooltip="" action="ppaction://hlinkfile"/>
              </a:rPr>
              <a:t>目录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椭圆 6">
            <a:hlinkClick r:id="" action="ppaction://hlinkshowjump?jump=previousslide"/>
          </p:cNvPr>
          <p:cNvSpPr/>
          <p:nvPr/>
        </p:nvSpPr>
        <p:spPr>
          <a:xfrm>
            <a:off x="8200878" y="6460789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上页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椭圆 7">
            <a:hlinkClick r:id="" action="ppaction://hlinkshowjump?jump=firstslide"/>
          </p:cNvPr>
          <p:cNvSpPr/>
          <p:nvPr/>
        </p:nvSpPr>
        <p:spPr>
          <a:xfrm>
            <a:off x="7386486" y="6445558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首页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椭圆 8">
            <a:hlinkClick r:id="" action="ppaction://hlinkshowjump?jump=nextslide"/>
          </p:cNvPr>
          <p:cNvSpPr/>
          <p:nvPr/>
        </p:nvSpPr>
        <p:spPr>
          <a:xfrm>
            <a:off x="9008500" y="6439273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下页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804568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AB0019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灯片编号占位符 5"/>
          <p:cNvSpPr txBox="1"/>
          <p:nvPr/>
        </p:nvSpPr>
        <p:spPr>
          <a:xfrm>
            <a:off x="9902825" y="6432550"/>
            <a:ext cx="557213" cy="365125"/>
          </a:xfrm>
          <a:prstGeom prst="rect">
            <a:avLst/>
          </a:prstGeom>
        </p:spPr>
        <p:txBody>
          <a:bodyPr anchor="ctr"/>
          <a:lstStyle/>
          <a:p>
            <a:pPr lvl="0" algn="ctr" eaLnBrk="1" hangingPunct="1">
              <a:buNone/>
            </a:pPr>
            <a:fld id="{9A0DB2DC-4C9A-4742-B13C-FB6460FD3503}" type="slidenum">
              <a:rPr lang="zh-CN" altLang="en-US" sz="1600" b="1" dirty="0">
                <a:solidFill>
                  <a:srgbClr val="0070C0"/>
                </a:solidFill>
                <a:latin typeface="Calibri" panose="020F0502020204030204" pitchFamily="34" charset="0"/>
              </a:rPr>
            </a:fld>
            <a:endParaRPr lang="zh-CN" altLang="en-US" sz="16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531813" y="1600200"/>
            <a:ext cx="9558337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14338" y="1557338"/>
            <a:ext cx="9558337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9505" y="1609090"/>
            <a:ext cx="842581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  <a:sym typeface="+mn-ea"/>
              </a:rPr>
              <a:t>第2讲　原子结构</a:t>
            </a:r>
            <a:endParaRPr lang="zh-CN" altLang="en-US" sz="4400" b="1" dirty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必备知识.eps" descr="id:2147496728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" y="188595"/>
            <a:ext cx="8902700" cy="407670"/>
          </a:xfrm>
          <a:prstGeom prst="rect">
            <a:avLst/>
          </a:prstGeom>
        </p:spPr>
      </p:pic>
      <p:pic>
        <p:nvPicPr>
          <p:cNvPr id="411" name="21WB50x.eps" descr="id:2147498323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1824355" y="683260"/>
            <a:ext cx="6684010" cy="56686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74515" y="836295"/>
            <a:ext cx="15125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绝大多数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85310" y="123507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少数的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2985" y="134048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个别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67220" y="184467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原子核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34560" y="2060575"/>
            <a:ext cx="16103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全部正电荷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94830" y="213233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质量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74740" y="256476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10</a:t>
            </a:r>
            <a:r>
              <a:rPr lang="en-US" altLang="zh-CN" sz="20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-15</a:t>
            </a:r>
            <a:endParaRPr lang="en-US" altLang="zh-CN" sz="2000" b="1" baseline="30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47130" y="350075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不连续	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59065" y="350075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量子化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734560" y="371665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分立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967220" y="400494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能量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382895" y="429260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稳定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967220" y="429260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辐射能量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42715" y="472503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辐射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53940" y="469138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吸收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887085" y="5012690"/>
            <a:ext cx="14643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hν=E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m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n</a:t>
            </a:r>
            <a:endParaRPr lang="en-US" altLang="zh-CN" sz="2000" b="1" baseline="-25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238750" y="544512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分立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670550" y="573278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最低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62805" y="5948680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激发态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958840" y="5953125"/>
            <a:ext cx="1249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基态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关键能力.eps" descr="id:214749674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836930"/>
            <a:ext cx="8689340" cy="3981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14020" y="134112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考点一α粒子散射实验及卢瑟福原子核式结构学说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1.卢瑟福α粒子散射实验及结果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实验装置如图所示,实验条件:金箔是由重金属原子组成,很薄,厚度接近原子的直径。全部设备装在真空环境中,因为α粒子很容易使气体电离,在空气中只能前进几厘米,显微镜可在底盘上旋转,在360°的范围内进行观察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14" name="21YB247.EPS" descr="id:2147498344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4302760" y="2493010"/>
            <a:ext cx="1760855" cy="697230"/>
          </a:xfrm>
          <a:prstGeom prst="rect">
            <a:avLst/>
          </a:prstGeom>
        </p:spPr>
      </p:pic>
      <p:pic>
        <p:nvPicPr>
          <p:cNvPr id="415" name="21YB248.EPS" descr="id:2147498351;FounderCES"/>
          <p:cNvPicPr/>
          <p:nvPr/>
        </p:nvPicPr>
        <p:blipFill>
          <a:blip r:embed="rId3"/>
          <a:stretch>
            <a:fillRect/>
          </a:stretch>
        </p:blipFill>
        <p:spPr>
          <a:xfrm>
            <a:off x="4302760" y="4293235"/>
            <a:ext cx="1651000" cy="13119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836930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(2)实验结果:如图所示,α粒子穿过金箔后,绝大多数沿原方向前进,少数发生较大角度偏转,极少数偏转角度大于90°,个别被反弹回来。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2.卢瑟福原子的核式结构学说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(1)原子内部有一个很小的“核”:原子的全部正电荷和几乎所有的质量都集中在原子核里,带负电的电子在核外空间绕着核旋转。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(2)原子核的直径数量级约为10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-15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~10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m。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1.(多选)卢瑟福原子的核式结构学说初步建立了原子结构的正确图景,能解决的问题有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A.解释α粒子散射现象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B.用α粒子散射数据估算原子核的大小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C.用α粒子散射数据估算原子的大小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D.以上分析都不对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94155" y="177228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2.(多选)利用卢瑟福原子的核式结构学说解释α粒子散射实验结果,下列说法正确的是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A.因为原子核极小,原子大部分空间是空的,大部分α粒子穿过金箔时离核极远,受到的静电力极小而沿原方向运动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B.少数α粒子穿过金箔时,非常接近原子,核受到较大的静电力而发生较大角度偏转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C.极少数α粒子发生大角度偏转是因为原子中带负电的电子的力的作用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D.个别α粒子被弹回,是因为运动方向对准了核,而核集中了原子全部的正电荷和几乎全部的质量,产生很大斥力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6545" y="126873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考点二玻尔原子能级理论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1.氢原子的轨道和能级公式理解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由于轨道半径与能量是量子化的,故用n=1标记基态,用n=2,3,4,…标记激发态。则轨道半径为r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,…,相应的能量为E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,…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=0.53×10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m,而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n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=n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r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(n=2,3,4,…)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=-13.6 eV,而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n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/n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(n=2,3,4,…)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说明量子数越大,能量越大,如图所示。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17" name="GZWL2438.EPS" descr="id:2147498365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5598795" y="3357245"/>
            <a:ext cx="1663700" cy="15582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2.对氢原子跃迁的理解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氢原子从低能级向高能级跃迁时,氢原子要吸收能量。当光子的能量恰好等于这两个能级的能量之差时才能被氢原子吸收,跃迁才成功。当光子的能量不等于这两个能级的能量之差时,光子的能量不被氢原子吸收,跃迁不成功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(2)氢原子从高能级向低能级跃迁,以光子的形式向外辐射能量,所辐射的光子能量恰等于发生跃迁时的两能级间的能量差,如n=3激发态向基态跃迁时,hν=E3-E1。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(3)当光的能量大于或等于13.6 eV时,都可以使处于基态的电子从氢原子中脱离,我们把这种足以使电子脱离氢原子束缚的能量称为电离能。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(4)一群氢原子处于n=2,3,4,…激发态时,辐射不同光谱条数N=(n(n-1))/2=C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n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1.(单选)一个氢原子从n=3能级跃迁到n=2能级。该氢原子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　　　 　　　　　 　　　　　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A.放出光子,能量增加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B.放出光子,能量减少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C.吸收光子,能量增加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D.吸收光子,能量减少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67220" y="134048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解析:氢原子能级n=3比n=2的能量大,故从n=3能级跃迁到n=2能级要放出光子,氢原子的能量自然要减少。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2.(多选)一群氢原子处于n=4的激发态,当它们自发地跃迁到较低的能级时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A.最多可辐射出6种不同频率的光子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B.最多可辐射出3种不同频率的光子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C.由n=4向n=3跃迁时辐射的光子频率最大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D.由n=4向n=1跃迁时辐射的光子频率最大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67445" y="83629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0600" y="980440"/>
            <a:ext cx="8695690" cy="1035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177292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典例1(多选)卢瑟福α粒子散射实验的结果用如图表示,但图中有一条线不符合实验事实,下列判断正确的是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A.不符合实验事实的应该是B线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B.不符合实验事实的应该是C线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C.由A线说明核极小,静电力没有到该区域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D.沿D线运动的α粒子电势能一直增加,动能一直减小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27" name="学科素养.eps" descr="id:2147496823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" y="692785"/>
            <a:ext cx="9047480" cy="41465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/>
        </p:nvGraphicFramePr>
        <p:xfrm>
          <a:off x="702310" y="1269365"/>
          <a:ext cx="8776970" cy="396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1065"/>
                <a:gridCol w="7875905"/>
              </a:tblGrid>
              <a:tr h="3968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微题一</a:t>
                      </a:r>
                      <a:endParaRPr lang="en-US" altLang="en-US" sz="2000" b="1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α粒子散射实验与电场知识的综合问题</a:t>
                      </a:r>
                      <a:endParaRPr 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20" name="GZWL2439.EPS" descr="id:2147498394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6966585" y="2564765"/>
            <a:ext cx="1705610" cy="14338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38525" y="227647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由于α粒子和原子核都带正电,在能够产生相互作用的空间内会产生相互排斥的静电力,因此,在核旁边经过的α粒子,只能往外弯曲,而不是往内弯曲,故不符合实验事实的应该是B线,A项正确,B项错误;因为原子核极小,沿A线的α粒子离核极远,没有受到静电力而沿原方向运动,C项正确;沿D线运动的α粒子靠近核的过程中,静电力做负功,电势能增加,动能减小,离开核的过程中,静电力做正功,电势能减小,动能增加,D项错误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414020" y="2493010"/>
          <a:ext cx="9357360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0755"/>
                <a:gridCol w="8396605"/>
              </a:tblGrid>
              <a:tr h="3048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微题二</a:t>
                      </a:r>
                      <a:endParaRPr lang="en-US" altLang="en-US" sz="2000" b="1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氢原子的能量与量子数n的关系问题</a:t>
                      </a:r>
                      <a:endParaRPr 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42265" y="2797810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典例2(多选)氢原子的量子数n越大,则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A.电子的轨道半径越大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B.氢原子的能量越大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C.电子绕核转动的动能越大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D.氢原子所具有的电势能越大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2265" y="62039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卢瑟福原子的核式结构学说,是他在应用经典电磁学对 α粒子散射实验作出解释时提出的。因此,要注意把 α粒子散射实验与电场知识综合起来学习,从而提升物理观念,强化原子与电场知识。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166995" y="292481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1052195"/>
            <a:ext cx="8630285" cy="309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1772920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光电效应与氢原子跃迁的综合问题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典例3(单选)已知金属钾的逸出功为2.22 eV。氢原子的能级如图所示,要使处于基态(n=1)的氢原子被激发后辐射出的所有光子,都能使钾发生光电效应,则应给氢原子提供的能量为	(　　)　　　　 　　　　　 　　　　　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A.10.20 eV	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B.12.09 eV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C.12.75 eV	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D.1.89 eV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2265" y="476885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对于氢原子有能量,包括动能、电势能与量子数的关系,仍采用经典电磁学来分析,深化理解,强化物理观念。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23" name="GZWL2440.EPS" descr="id:2147498431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5886450" y="3357245"/>
            <a:ext cx="1549400" cy="14509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502535" y="328485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解析:若能使钾发生光电效应,则从高能级向低能级跃迁时辐射出的光子能量都要大于2.22 eV,只能把基态(n=1)的氢原子激发到n=2能级,由此应给氢原子提供的能量为E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=-3.40 eV-(-13.60 eV)=10.20 eV,选项A正确;BC项为何不选择?因为若激发到n=3或n=4能级,则从n=4跃迁到n=3、从n=3跃迁到n=2时辐射的能量分别为E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4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=-0.85 eV-(-1.51 eV)=0.66 eV、E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=-1.51 eV-(-3.40 eV)=1.89 eV,均小于2.22 eV。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24923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【拓展1】就典例3的选择再计算光电子的最大初动能,则是多少?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【拓展2】如果把基态的氢原子激发到n=4的能级,则辐射的光子能够使钾发生光电效应的谱线有几条?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9875" y="40449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本题主要是考虑发生光电效应的条件,再分析氢原子如何跃迁辐射才能符合条件。由于条件限制,故不能认为激发到量子数越大的能级越好,这是在审题和分析时要注意的。而这些能级的能量计算容易出错,要细心。核心素养涉及物理观念和科学思维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7060" y="3068955"/>
            <a:ext cx="926973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解答:E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k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=h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ν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-W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=10.20 eV-2.22 eV=7.98 eV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7060" y="4796790"/>
            <a:ext cx="926973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解答:(1)n=4→n=2,(2)n=4→n=1,(3)n=3→n=1,(4)n=2→n=1,故辐射的光子能够使钾产生光电效应的谱线有4条。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02260" y="1341120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典例4(多选)欲使处于基态的氢原子激发,下列措施可行的是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A.用能量为10.2 eV的光子照射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B.用能量为11 eV的光子照射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C.用能量为14 eV的光子照射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D.用动能为11 eV的电子碰撞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【错解】 有位同学只选择A项。他认为由“玻尔理论”的跃迁假设可知,氢原子只能吸收能量刚好等于两能级之差的光子。选项中只有从n=1跃迁到n=2的能级之差等于10.2 eV才符合。这样漏选了哪些?为什么?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38" name="核心价值.eps" descr="id:214749692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836930"/>
            <a:ext cx="9287510" cy="425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解析: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这样漏选了CD项。对能量为14 eV的光子,其能量大于氢原子的电离能,氢原子吸收能量为14 eV的光子电离后产生的自由电子仍具有0.4 eV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的动能,故C项正确;另外,用电子去碰撞氢原子时,入射电子的动能可全部或部分地被氢原子吸收,所以只要入射电子的动能大于或等于基态和某个激发态能量之差,也可使氢原子激发,故D项正确。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2600" y="4293235"/>
            <a:ext cx="965581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答案:A</a:t>
            </a:r>
            <a:r>
              <a:rPr 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CD</a:t>
            </a:r>
            <a:endParaRPr 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1.由本题的学习发现,用能量为 11eV的光子照射和用动能为 11eV的电子碰撞其结果是不同的,用动能为 11eV的电子碰撞氢原子时,氢原子吸收 10.2eV的动能而跃迁,剩余 0.8eV仍然作为电子的动能。提炼了科学的本质。2.核心素养涉及物理观念和科学思维等。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1341120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【基础性】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1.(单选)处于基态的氢原子在某单色光照射下,只能发出频率分别为ν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、ν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、ν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的三种光,且ν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&gt;ν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&gt;ν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,则该照射光的光子能量为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　　　 　　　　　 　　　　　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A.hν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B.hν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C.hν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　　D.h(ν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+ν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+ν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42" name="随堂训练.eps" descr="id:214749695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020" y="909320"/>
            <a:ext cx="9166225" cy="41973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967220" y="24206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由题意知大量氢原子跃迁时只有三个频率的光谱,这说明是从n=3能级向低能级跃迁。首先照射光把基态的氢原子激发到n=3能级,再从n=3能级向低能级跃迁辐射出三种能量的光,如图所示,则从n=3能级跃迁回n=1能级时,吸收与辐射光的能量相等,为hν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221" name="GZWL2441.EPS" descr="id:2147498688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4010" y="1567815"/>
            <a:ext cx="1073785" cy="7562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【应用性】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2.(多选)如图,氢原子从能级n=2,3,4跃迁到n=1时辐射三条频率不同的紫外线l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、l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、l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,从能级n=3,4跃迁到n=2时辐射两条频率不同的可见光H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、H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,这为光谱分析以及光电效应选择光线提供依据。下列说法正确的是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A.五条谱线中频率最高的是l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3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B.五条谱线中波长最大的是H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C.若锌板的逸出功为3.34 eV,则能发生光电效应的光线有三条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D.若要得到以上五条光线,最少应给基态的氢原子提供的能量为12.09 eV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27" name="GZWL2442.EPS" descr="id:2147498459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759065" y="2277110"/>
            <a:ext cx="2145030" cy="17329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030595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跃迁时能级间所画的线最长辐射的能量最大,光的频率也最大,A项正确;所画的线最短则辐射的能量最小,光的波长最大,B项正确;大于锌板的逸出功的光能发生光电效应,则只有三条紫外线,C项正确;若要得到以上五条光线,则要把基态的氢原子激发到n=4的能级,最少应提供的能量为ΔE=-0.85 eV-(-13.60 eV)=12.75 eV,D项错误。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【综合性】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3.已知氢原子基态的电子轨道半径r1=0.53×10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-10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m,能量E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=-13.6 eV,量子数为n的能级值为E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n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/n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(1)求电子在基态轨道上运动时的动能;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(2)有一群氢原子处于量子数n=3的激发态,请画一能级图,并在图上画箭头标明这些氢原子所能发出的所有光谱线;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(3)计算这几条光谱线中的最长波长。(静电力常量k=9×10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N·m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/C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,电子电荷量e=1.6×10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-19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C,普朗克常量h=6.63×10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-34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J·s,真空中光速c=3×10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m/s)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4110" y="908685"/>
            <a:ext cx="8082915" cy="43446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【创新性】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4.(单选)氢原子的基态能量为E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,激发态能量E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n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=E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/n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,其中n=2,3,…。若氢原子从n=1的能级跃迁到n=2的能级要吸收的光子的频率为ν,则使氢原子从基态电离的光子的最小频率为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A.4/3ν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	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	B.2ν	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C.4ν	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	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D.36/5ν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30780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2265" y="3789045"/>
            <a:ext cx="9813925" cy="1107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4341</Words>
  <Application>WPS 演示</Application>
  <PresentationFormat>自定义</PresentationFormat>
  <Paragraphs>216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29</vt:i4>
      </vt:variant>
    </vt:vector>
  </HeadingPairs>
  <TitlesOfParts>
    <vt:vector size="43" baseType="lpstr">
      <vt:lpstr>Arial</vt:lpstr>
      <vt:lpstr>宋体</vt:lpstr>
      <vt:lpstr>Wingdings</vt:lpstr>
      <vt:lpstr>Arial</vt:lpstr>
      <vt:lpstr>微软雅黑</vt:lpstr>
      <vt:lpstr>Calibri</vt:lpstr>
      <vt:lpstr>方正粗黑宋简体</vt:lpstr>
      <vt:lpstr>Arial Unicode MS</vt:lpstr>
      <vt:lpstr>等线</vt:lpstr>
      <vt:lpstr>NEU-BZ-S92</vt:lpstr>
      <vt:lpstr>Segoe Print</vt:lpstr>
      <vt:lpstr>Office 主题​​</vt:lpstr>
      <vt:lpstr>1_自定义设计方案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乡村的老玉米</cp:lastModifiedBy>
  <cp:revision>289</cp:revision>
  <dcterms:created xsi:type="dcterms:W3CDTF">2018-03-17T01:56:00Z</dcterms:created>
  <dcterms:modified xsi:type="dcterms:W3CDTF">2021-04-12T06:50:57Z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C90BF6FB5DC54A9896910E4374690B68</vt:lpwstr>
  </property>
</Properties>
</file>