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3"/>
  </p:sldMasterIdLst>
  <p:notesMasterIdLst>
    <p:notesMasterId r:id="rId5"/>
  </p:notesMasterIdLst>
  <p:sldIdLst>
    <p:sldId id="257" r:id="rId4"/>
    <p:sldId id="637" r:id="rId6"/>
    <p:sldId id="272" r:id="rId7"/>
    <p:sldId id="612" r:id="rId8"/>
    <p:sldId id="586" r:id="rId9"/>
    <p:sldId id="573" r:id="rId10"/>
    <p:sldId id="613" r:id="rId11"/>
    <p:sldId id="614" r:id="rId12"/>
    <p:sldId id="615" r:id="rId13"/>
    <p:sldId id="616" r:id="rId14"/>
    <p:sldId id="584" r:id="rId15"/>
    <p:sldId id="617" r:id="rId16"/>
    <p:sldId id="583" r:id="rId17"/>
    <p:sldId id="618" r:id="rId18"/>
    <p:sldId id="619" r:id="rId19"/>
    <p:sldId id="276" r:id="rId20"/>
    <p:sldId id="581" r:id="rId21"/>
    <p:sldId id="610" r:id="rId22"/>
    <p:sldId id="621" r:id="rId23"/>
    <p:sldId id="635" r:id="rId24"/>
    <p:sldId id="636" r:id="rId25"/>
    <p:sldId id="630" r:id="rId26"/>
    <p:sldId id="633" r:id="rId27"/>
    <p:sldId id="260" r:id="rId28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4" d="100"/>
          <a:sy n="84" d="100"/>
        </p:scale>
        <p:origin x="475" y="48"/>
      </p:cViewPr>
      <p:guideLst>
        <p:guide orient="horz" pos="2168"/>
        <p:guide pos="386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3" Type="http://schemas.openxmlformats.org/officeDocument/2006/relationships/tags" Target="tags/tag290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31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8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image" Target="file:///C:\Users\1V994W2\PycharmProjects\PPT_Background_Generation/pic_temp/pic_half_right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4.xml"/><Relationship Id="rId10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tags" Target="../tags/tag23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2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1.xml"/><Relationship Id="rId13" Type="http://schemas.openxmlformats.org/officeDocument/2006/relationships/tags" Target="../tags/tag28.xml"/><Relationship Id="rId12" Type="http://schemas.openxmlformats.org/officeDocument/2006/relationships/tags" Target="../tags/tag27.xml"/><Relationship Id="rId11" Type="http://schemas.openxmlformats.org/officeDocument/2006/relationships/tags" Target="../tags/tag26.xml"/><Relationship Id="rId10" Type="http://schemas.openxmlformats.org/officeDocument/2006/relationships/tags" Target="../tags/tag25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2.xml"/><Relationship Id="rId8" Type="http://schemas.openxmlformats.org/officeDocument/2006/relationships/tags" Target="../tags/tag31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30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9.xml"/><Relationship Id="rId15" Type="http://schemas.openxmlformats.org/officeDocument/2006/relationships/tags" Target="../tags/tag38.xml"/><Relationship Id="rId14" Type="http://schemas.openxmlformats.org/officeDocument/2006/relationships/tags" Target="../tags/tag37.xml"/><Relationship Id="rId13" Type="http://schemas.openxmlformats.org/officeDocument/2006/relationships/tags" Target="../tags/tag36.xml"/><Relationship Id="rId12" Type="http://schemas.openxmlformats.org/officeDocument/2006/relationships/tags" Target="../tags/tag35.xml"/><Relationship Id="rId11" Type="http://schemas.openxmlformats.org/officeDocument/2006/relationships/tags" Target="../tags/tag34.xml"/><Relationship Id="rId10" Type="http://schemas.openxmlformats.org/officeDocument/2006/relationships/tags" Target="../tags/tag3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Relationship Id="rId3" Type="http://schemas.openxmlformats.org/officeDocument/2006/relationships/image" Target="../media/image5.png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51.xml"/><Relationship Id="rId8" Type="http://schemas.openxmlformats.org/officeDocument/2006/relationships/tags" Target="../tags/tag50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49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48.xml"/><Relationship Id="rId13" Type="http://schemas.openxmlformats.org/officeDocument/2006/relationships/tags" Target="../tags/tag55.xml"/><Relationship Id="rId12" Type="http://schemas.openxmlformats.org/officeDocument/2006/relationships/tags" Target="../tags/tag54.xml"/><Relationship Id="rId11" Type="http://schemas.openxmlformats.org/officeDocument/2006/relationships/tags" Target="../tags/tag53.xml"/><Relationship Id="rId10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57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56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4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3.xml"/><Relationship Id="rId11" Type="http://schemas.openxmlformats.org/officeDocument/2006/relationships/tags" Target="../tags/tag68.xml"/><Relationship Id="rId10" Type="http://schemas.openxmlformats.org/officeDocument/2006/relationships/tags" Target="../tags/tag67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74.xml"/><Relationship Id="rId8" Type="http://schemas.openxmlformats.org/officeDocument/2006/relationships/tags" Target="../tags/tag73.xml"/><Relationship Id="rId7" Type="http://schemas.openxmlformats.org/officeDocument/2006/relationships/tags" Target="../tags/tag72.xml"/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69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76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5.xml"/><Relationship Id="rId11" Type="http://schemas.openxmlformats.org/officeDocument/2006/relationships/tags" Target="../tags/tag80.xml"/><Relationship Id="rId10" Type="http://schemas.openxmlformats.org/officeDocument/2006/relationships/tags" Target="../tags/tag79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8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83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3" Type="http://schemas.openxmlformats.org/officeDocument/2006/relationships/tags" Target="../tags/tag88.xml"/><Relationship Id="rId12" Type="http://schemas.openxmlformats.org/officeDocument/2006/relationships/tags" Target="../tags/tag87.xml"/><Relationship Id="rId11" Type="http://schemas.openxmlformats.org/officeDocument/2006/relationships/tags" Target="../tags/tag86.xml"/><Relationship Id="rId10" Type="http://schemas.openxmlformats.org/officeDocument/2006/relationships/tags" Target="../tags/tag85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1" Type="http://schemas.openxmlformats.org/officeDocument/2006/relationships/tags" Target="../tags/tag96.xml"/><Relationship Id="rId10" Type="http://schemas.openxmlformats.org/officeDocument/2006/relationships/tags" Target="../tags/tag95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00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99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4" Type="http://schemas.openxmlformats.org/officeDocument/2006/relationships/tags" Target="../tags/tag105.xml"/><Relationship Id="rId13" Type="http://schemas.openxmlformats.org/officeDocument/2006/relationships/tags" Target="../tags/tag104.xml"/><Relationship Id="rId12" Type="http://schemas.openxmlformats.org/officeDocument/2006/relationships/tags" Target="../tags/tag103.xml"/><Relationship Id="rId11" Type="http://schemas.openxmlformats.org/officeDocument/2006/relationships/tags" Target="../tags/tag102.xml"/><Relationship Id="rId10" Type="http://schemas.openxmlformats.org/officeDocument/2006/relationships/tags" Target="../tags/tag101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08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4" Type="http://schemas.openxmlformats.org/officeDocument/2006/relationships/tags" Target="../tags/tag114.xml"/><Relationship Id="rId13" Type="http://schemas.openxmlformats.org/officeDocument/2006/relationships/tags" Target="../tags/tag113.xml"/><Relationship Id="rId12" Type="http://schemas.openxmlformats.org/officeDocument/2006/relationships/tags" Target="../tags/tag112.xml"/><Relationship Id="rId11" Type="http://schemas.openxmlformats.org/officeDocument/2006/relationships/tags" Target="../tags/tag111.xml"/><Relationship Id="rId10" Type="http://schemas.openxmlformats.org/officeDocument/2006/relationships/tags" Target="../tags/tag110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17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6" Type="http://schemas.openxmlformats.org/officeDocument/2006/relationships/tags" Target="../tags/tag125.xml"/><Relationship Id="rId15" Type="http://schemas.openxmlformats.org/officeDocument/2006/relationships/tags" Target="../tags/tag124.xml"/><Relationship Id="rId14" Type="http://schemas.openxmlformats.org/officeDocument/2006/relationships/tags" Target="../tags/tag123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tags" Target="../tags/tag120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29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28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3" Type="http://schemas.openxmlformats.org/officeDocument/2006/relationships/tags" Target="../tags/tag133.xml"/><Relationship Id="rId12" Type="http://schemas.openxmlformats.org/officeDocument/2006/relationships/tags" Target="../tags/tag132.xml"/><Relationship Id="rId11" Type="http://schemas.openxmlformats.org/officeDocument/2006/relationships/tags" Target="../tags/tag131.xml"/><Relationship Id="rId10" Type="http://schemas.openxmlformats.org/officeDocument/2006/relationships/tags" Target="../tags/tag130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45.xml"/><Relationship Id="rId8" Type="http://schemas.openxmlformats.org/officeDocument/2006/relationships/tags" Target="../tags/tag144.xml"/><Relationship Id="rId7" Type="http://schemas.openxmlformats.org/officeDocument/2006/relationships/tags" Target="../tags/tag143.xml"/><Relationship Id="rId6" Type="http://schemas.openxmlformats.org/officeDocument/2006/relationships/tags" Target="../tags/tag142.xml"/><Relationship Id="rId5" Type="http://schemas.openxmlformats.org/officeDocument/2006/relationships/tags" Target="../tags/tag141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40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47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46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7" Type="http://schemas.openxmlformats.org/officeDocument/2006/relationships/tags" Target="../tags/tag156.xml"/><Relationship Id="rId6" Type="http://schemas.openxmlformats.org/officeDocument/2006/relationships/tags" Target="../tags/tag155.xml"/><Relationship Id="rId5" Type="http://schemas.openxmlformats.org/officeDocument/2006/relationships/tags" Target="../tags/tag154.xml"/><Relationship Id="rId4" Type="http://schemas.openxmlformats.org/officeDocument/2006/relationships/image" Target="file:///C:\Users\1V994W2\PycharmProjects\PPT_Background_Generation/pic_temp/pic_half_right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5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tags" Target="../tags/tag159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58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57.xml"/><Relationship Id="rId13" Type="http://schemas.openxmlformats.org/officeDocument/2006/relationships/tags" Target="../tags/tag164.xml"/><Relationship Id="rId12" Type="http://schemas.openxmlformats.org/officeDocument/2006/relationships/tags" Target="../tags/tag163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68.xml"/><Relationship Id="rId8" Type="http://schemas.openxmlformats.org/officeDocument/2006/relationships/tags" Target="../tags/tag167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66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65.xml"/><Relationship Id="rId15" Type="http://schemas.openxmlformats.org/officeDocument/2006/relationships/tags" Target="../tags/tag174.xml"/><Relationship Id="rId14" Type="http://schemas.openxmlformats.org/officeDocument/2006/relationships/tags" Target="../tags/tag173.xml"/><Relationship Id="rId13" Type="http://schemas.openxmlformats.org/officeDocument/2006/relationships/tags" Target="../tags/tag172.xml"/><Relationship Id="rId12" Type="http://schemas.openxmlformats.org/officeDocument/2006/relationships/tags" Target="../tags/tag171.xml"/><Relationship Id="rId11" Type="http://schemas.openxmlformats.org/officeDocument/2006/relationships/tags" Target="../tags/tag170.xml"/><Relationship Id="rId10" Type="http://schemas.openxmlformats.org/officeDocument/2006/relationships/tags" Target="../tags/tag169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80.xml"/><Relationship Id="rId8" Type="http://schemas.openxmlformats.org/officeDocument/2006/relationships/tags" Target="../tags/tag179.xml"/><Relationship Id="rId7" Type="http://schemas.openxmlformats.org/officeDocument/2006/relationships/tags" Target="../tags/tag178.xml"/><Relationship Id="rId6" Type="http://schemas.openxmlformats.org/officeDocument/2006/relationships/tags" Target="../tags/tag177.xml"/><Relationship Id="rId5" Type="http://schemas.openxmlformats.org/officeDocument/2006/relationships/tags" Target="../tags/tag176.xml"/><Relationship Id="rId4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Relationship Id="rId3" Type="http://schemas.openxmlformats.org/officeDocument/2006/relationships/image" Target="../media/image5.png"/><Relationship Id="rId2" Type="http://schemas.openxmlformats.org/officeDocument/2006/relationships/tags" Target="../tags/tag175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183.xml"/><Relationship Id="rId3" Type="http://schemas.openxmlformats.org/officeDocument/2006/relationships/tags" Target="../tags/tag182.xml"/><Relationship Id="rId2" Type="http://schemas.openxmlformats.org/officeDocument/2006/relationships/tags" Target="../tags/tag181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87.xml"/><Relationship Id="rId8" Type="http://schemas.openxmlformats.org/officeDocument/2006/relationships/tags" Target="../tags/tag186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85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84.xml"/><Relationship Id="rId13" Type="http://schemas.openxmlformats.org/officeDocument/2006/relationships/tags" Target="../tags/tag191.xml"/><Relationship Id="rId12" Type="http://schemas.openxmlformats.org/officeDocument/2006/relationships/tags" Target="../tags/tag190.xml"/><Relationship Id="rId11" Type="http://schemas.openxmlformats.org/officeDocument/2006/relationships/tags" Target="../tags/tag189.xml"/><Relationship Id="rId10" Type="http://schemas.openxmlformats.org/officeDocument/2006/relationships/tags" Target="../tags/tag188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95.xml"/><Relationship Id="rId8" Type="http://schemas.openxmlformats.org/officeDocument/2006/relationships/tags" Target="../tags/tag194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193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92.xml"/><Relationship Id="rId12" Type="http://schemas.openxmlformats.org/officeDocument/2006/relationships/tags" Target="../tags/tag198.xml"/><Relationship Id="rId11" Type="http://schemas.openxmlformats.org/officeDocument/2006/relationships/tags" Target="../tags/tag197.xml"/><Relationship Id="rId10" Type="http://schemas.openxmlformats.org/officeDocument/2006/relationships/tags" Target="../tags/tag196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02.xml"/><Relationship Id="rId8" Type="http://schemas.openxmlformats.org/officeDocument/2006/relationships/tags" Target="../tags/tag201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00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99.xml"/><Relationship Id="rId11" Type="http://schemas.openxmlformats.org/officeDocument/2006/relationships/tags" Target="../tags/tag204.xml"/><Relationship Id="rId10" Type="http://schemas.openxmlformats.org/officeDocument/2006/relationships/tags" Target="../tags/tag203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10.xml"/><Relationship Id="rId8" Type="http://schemas.openxmlformats.org/officeDocument/2006/relationships/tags" Target="../tags/tag209.xml"/><Relationship Id="rId7" Type="http://schemas.openxmlformats.org/officeDocument/2006/relationships/tags" Target="../tags/tag208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205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9" Type="http://schemas.openxmlformats.org/officeDocument/2006/relationships/tags" Target="../tags/tag214.xml"/><Relationship Id="rId8" Type="http://schemas.openxmlformats.org/officeDocument/2006/relationships/tags" Target="../tags/tag213.xml"/><Relationship Id="rId7" Type="http://schemas.openxmlformats.org/officeDocument/2006/relationships/image" Target="file:///C:\Users\1V994W2\PycharmProjects\PPT_Background_Generation/pic_temp/1_pic_quater_left_down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12.xml"/><Relationship Id="rId4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11.xml"/><Relationship Id="rId11" Type="http://schemas.openxmlformats.org/officeDocument/2006/relationships/tags" Target="../tags/tag216.xml"/><Relationship Id="rId10" Type="http://schemas.openxmlformats.org/officeDocument/2006/relationships/tags" Target="../tags/tag215.xm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220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219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3" Type="http://schemas.openxmlformats.org/officeDocument/2006/relationships/tags" Target="../tags/tag224.xml"/><Relationship Id="rId12" Type="http://schemas.openxmlformats.org/officeDocument/2006/relationships/tags" Target="../tags/tag223.xml"/><Relationship Id="rId11" Type="http://schemas.openxmlformats.org/officeDocument/2006/relationships/tags" Target="../tags/tag222.xml"/><Relationship Id="rId10" Type="http://schemas.openxmlformats.org/officeDocument/2006/relationships/tags" Target="../tags/tag221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30.xml"/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tags" Target="../tags/tag227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26.xml"/><Relationship Id="rId2" Type="http://schemas.openxmlformats.org/officeDocument/2006/relationships/tags" Target="../tags/tag225.xml"/><Relationship Id="rId11" Type="http://schemas.openxmlformats.org/officeDocument/2006/relationships/tags" Target="../tags/tag232.xml"/><Relationship Id="rId10" Type="http://schemas.openxmlformats.org/officeDocument/2006/relationships/tags" Target="../tags/tag231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236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235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34.xml"/><Relationship Id="rId2" Type="http://schemas.openxmlformats.org/officeDocument/2006/relationships/tags" Target="../tags/tag233.xml"/><Relationship Id="rId14" Type="http://schemas.openxmlformats.org/officeDocument/2006/relationships/tags" Target="../tags/tag241.xml"/><Relationship Id="rId13" Type="http://schemas.openxmlformats.org/officeDocument/2006/relationships/tags" Target="../tags/tag240.xml"/><Relationship Id="rId12" Type="http://schemas.openxmlformats.org/officeDocument/2006/relationships/tags" Target="../tags/tag239.xml"/><Relationship Id="rId11" Type="http://schemas.openxmlformats.org/officeDocument/2006/relationships/tags" Target="../tags/tag238.xml"/><Relationship Id="rId10" Type="http://schemas.openxmlformats.org/officeDocument/2006/relationships/tags" Target="../tags/tag237.xm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24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24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43.xml"/><Relationship Id="rId2" Type="http://schemas.openxmlformats.org/officeDocument/2006/relationships/tags" Target="../tags/tag242.xml"/><Relationship Id="rId14" Type="http://schemas.openxmlformats.org/officeDocument/2006/relationships/tags" Target="../tags/tag250.xml"/><Relationship Id="rId13" Type="http://schemas.openxmlformats.org/officeDocument/2006/relationships/tags" Target="../tags/tag249.xml"/><Relationship Id="rId12" Type="http://schemas.openxmlformats.org/officeDocument/2006/relationships/tags" Target="../tags/tag248.xml"/><Relationship Id="rId11" Type="http://schemas.openxmlformats.org/officeDocument/2006/relationships/tags" Target="../tags/tag247.xml"/><Relationship Id="rId10" Type="http://schemas.openxmlformats.org/officeDocument/2006/relationships/tags" Target="../tags/tag246.xml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254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253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6" Type="http://schemas.openxmlformats.org/officeDocument/2006/relationships/tags" Target="../tags/tag261.xml"/><Relationship Id="rId15" Type="http://schemas.openxmlformats.org/officeDocument/2006/relationships/tags" Target="../tags/tag260.xml"/><Relationship Id="rId14" Type="http://schemas.openxmlformats.org/officeDocument/2006/relationships/tags" Target="../tags/tag259.xml"/><Relationship Id="rId13" Type="http://schemas.openxmlformats.org/officeDocument/2006/relationships/tags" Target="../tags/tag258.xml"/><Relationship Id="rId12" Type="http://schemas.openxmlformats.org/officeDocument/2006/relationships/tags" Target="../tags/tag257.xml"/><Relationship Id="rId11" Type="http://schemas.openxmlformats.org/officeDocument/2006/relationships/tags" Target="../tags/tag256.xml"/><Relationship Id="rId10" Type="http://schemas.openxmlformats.org/officeDocument/2006/relationships/tags" Target="../tags/tag255.xml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9" Type="http://schemas.openxmlformats.org/officeDocument/2006/relationships/tags" Target="../tags/tag265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264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263.xml"/><Relationship Id="rId2" Type="http://schemas.openxmlformats.org/officeDocument/2006/relationships/tags" Target="../tags/tag262.xml"/><Relationship Id="rId13" Type="http://schemas.openxmlformats.org/officeDocument/2006/relationships/tags" Target="../tags/tag269.xml"/><Relationship Id="rId12" Type="http://schemas.openxmlformats.org/officeDocument/2006/relationships/tags" Target="../tags/tag268.xml"/><Relationship Id="rId11" Type="http://schemas.openxmlformats.org/officeDocument/2006/relationships/tags" Target="../tags/tag267.xml"/><Relationship Id="rId10" Type="http://schemas.openxmlformats.org/officeDocument/2006/relationships/tags" Target="../tags/tag266.xml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9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/>
          <p:cNvCxnSpPr/>
          <p:nvPr userDrawn="1">
            <p:custDataLst>
              <p:tags r:id="rId8"/>
            </p:custDataLst>
          </p:nvPr>
        </p:nvCxnSpPr>
        <p:spPr>
          <a:xfrm>
            <a:off x="4593590" y="3980815"/>
            <a:ext cx="19608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9"/>
            </p:custDataLst>
          </p:nvPr>
        </p:nvSpPr>
        <p:spPr>
          <a:xfrm>
            <a:off x="2820670" y="4074995"/>
            <a:ext cx="5767705" cy="461010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kumimoji="0" lang="zh-CN" altLang="en-US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0"/>
            </p:custDataLst>
          </p:nvPr>
        </p:nvSpPr>
        <p:spPr>
          <a:xfrm>
            <a:off x="2842579" y="3059832"/>
            <a:ext cx="5767705" cy="835660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kumimoji="0" lang="zh-CN" altLang="en-US" sz="4400" b="0" i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marR="0" lvl="0" indent="0" algn="ctr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8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9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9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5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8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9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39.xml"/><Relationship Id="rId23" Type="http://schemas.openxmlformats.org/officeDocument/2006/relationships/tags" Target="../tags/tag138.xml"/><Relationship Id="rId22" Type="http://schemas.openxmlformats.org/officeDocument/2006/relationships/tags" Target="../tags/tag137.xml"/><Relationship Id="rId21" Type="http://schemas.openxmlformats.org/officeDocument/2006/relationships/tags" Target="../tags/tag136.xml"/><Relationship Id="rId20" Type="http://schemas.openxmlformats.org/officeDocument/2006/relationships/tags" Target="../tags/tag135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34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7" Type="http://schemas.openxmlformats.org/officeDocument/2006/relationships/theme" Target="../theme/theme2.xml"/><Relationship Id="rId26" Type="http://schemas.openxmlformats.org/officeDocument/2006/relationships/tags" Target="../tags/tag275.xml"/><Relationship Id="rId25" Type="http://schemas.openxmlformats.org/officeDocument/2006/relationships/tags" Target="../tags/tag274.xml"/><Relationship Id="rId24" Type="http://schemas.openxmlformats.org/officeDocument/2006/relationships/tags" Target="../tags/tag273.xml"/><Relationship Id="rId23" Type="http://schemas.openxmlformats.org/officeDocument/2006/relationships/tags" Target="../tags/tag272.xml"/><Relationship Id="rId22" Type="http://schemas.openxmlformats.org/officeDocument/2006/relationships/tags" Target="../tags/tag271.xml"/><Relationship Id="rId21" Type="http://schemas.openxmlformats.org/officeDocument/2006/relationships/tags" Target="../tags/tag270.xml"/><Relationship Id="rId20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1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2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6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tags" Target="../tags/tag27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1.xml"/><Relationship Id="rId2" Type="http://schemas.openxmlformats.org/officeDocument/2006/relationships/tags" Target="../tags/tag278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1.xml"/><Relationship Id="rId5" Type="http://schemas.openxmlformats.org/officeDocument/2006/relationships/tags" Target="../tags/tag283.xml"/><Relationship Id="rId4" Type="http://schemas.openxmlformats.org/officeDocument/2006/relationships/tags" Target="../tags/tag282.xml"/><Relationship Id="rId3" Type="http://schemas.openxmlformats.org/officeDocument/2006/relationships/tags" Target="../tags/tag281.xml"/><Relationship Id="rId2" Type="http://schemas.openxmlformats.org/officeDocument/2006/relationships/tags" Target="../tags/tag280.xml"/><Relationship Id="rId1" Type="http://schemas.openxmlformats.org/officeDocument/2006/relationships/tags" Target="../tags/tag27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5.xml"/><Relationship Id="rId4" Type="http://schemas.microsoft.com/office/2007/relationships/hdphoto" Target="../media/image19.wdp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2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25.xml"/><Relationship Id="rId5" Type="http://schemas.openxmlformats.org/officeDocument/2006/relationships/tags" Target="../tags/tag287.xml"/><Relationship Id="rId4" Type="http://schemas.openxmlformats.org/officeDocument/2006/relationships/tags" Target="../tags/tag286.xml"/><Relationship Id="rId3" Type="http://schemas.openxmlformats.org/officeDocument/2006/relationships/image" Target="../media/image26.png"/><Relationship Id="rId2" Type="http://schemas.openxmlformats.org/officeDocument/2006/relationships/tags" Target="../tags/tag285.xml"/><Relationship Id="rId1" Type="http://schemas.openxmlformats.org/officeDocument/2006/relationships/tags" Target="../tags/tag284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tags" Target="../tags/tag289.xml"/><Relationship Id="rId2" Type="http://schemas.openxmlformats.org/officeDocument/2006/relationships/image" Target="../media/image6.png"/><Relationship Id="rId1" Type="http://schemas.openxmlformats.org/officeDocument/2006/relationships/tags" Target="../tags/tag28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41510" y="5892165"/>
            <a:ext cx="2458085" cy="6845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91490" y="141605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广州牛津版七年级上册</a:t>
            </a:r>
            <a:endParaRPr lang="zh-CN" altLang="en-US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标题 1"/>
          <p:cNvSpPr>
            <a:spLocks noGrp="1"/>
          </p:cNvSpPr>
          <p:nvPr>
            <p:ph type="ctrTitle" idx="13"/>
          </p:nvPr>
        </p:nvSpPr>
        <p:spPr>
          <a:xfrm>
            <a:off x="1757045" y="1942465"/>
            <a:ext cx="8105775" cy="1398905"/>
          </a:xfrm>
        </p:spPr>
        <p:txBody>
          <a:bodyPr>
            <a:noAutofit/>
          </a:bodyPr>
          <a:lstStyle/>
          <a:p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Unit 2 </a:t>
            </a:r>
            <a:b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Daily life</a:t>
            </a:r>
            <a:endParaRPr lang="en-US" altLang="zh-CN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80514" y="3785770"/>
            <a:ext cx="39276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cs typeface="Times New Roman" panose="02020603050405020304" charset="0"/>
              </a:rPr>
              <a:t>       Grammar</a:t>
            </a:r>
            <a:endParaRPr lang="en-US" altLang="zh-CN" sz="48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8067" t="11308" r="5795" b="10661"/>
          <a:stretch>
            <a:fillRect/>
          </a:stretch>
        </p:blipFill>
        <p:spPr>
          <a:xfrm>
            <a:off x="0" y="0"/>
            <a:ext cx="682625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701675" y="1154113"/>
            <a:ext cx="5778500" cy="5611812"/>
            <a:chOff x="1105" y="1817"/>
            <a:chExt cx="9100" cy="8838"/>
          </a:xfrm>
        </p:grpSpPr>
        <p:sp>
          <p:nvSpPr>
            <p:cNvPr id="5" name="椭圆 4"/>
            <p:cNvSpPr/>
            <p:nvPr/>
          </p:nvSpPr>
          <p:spPr>
            <a:xfrm>
              <a:off x="1105" y="1817"/>
              <a:ext cx="515" cy="50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6048" y="1817"/>
              <a:ext cx="657" cy="50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6250" y="2597"/>
              <a:ext cx="300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5738" y="3005"/>
              <a:ext cx="512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668" y="3412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265" y="6155"/>
              <a:ext cx="515" cy="50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7758" y="3267"/>
              <a:ext cx="420" cy="44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960" y="4097"/>
              <a:ext cx="830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908" y="5252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733" y="5547"/>
              <a:ext cx="677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123" y="6260"/>
              <a:ext cx="827" cy="39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770" y="7000"/>
              <a:ext cx="830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505" y="6907"/>
              <a:ext cx="803" cy="38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8545" y="8935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635" y="7292"/>
              <a:ext cx="298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738" y="8190"/>
              <a:ext cx="310" cy="41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9375" y="9230"/>
              <a:ext cx="830" cy="33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388" y="10225"/>
              <a:ext cx="707" cy="43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6826250" y="2074228"/>
            <a:ext cx="5080000" cy="1198880"/>
          </a:xfrm>
          <a:prstGeom prst="rect">
            <a:avLst/>
          </a:prstGeom>
          <a:solidFill>
            <a:srgbClr val="A0FEAB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zh-CN" sz="2400" b="1" dirty="0">
                <a:latin typeface="Times New Roman" panose="02020603050405020304" charset="0"/>
                <a:ea typeface="宋体" panose="02010600030101010101" pitchFamily="2" charset="-122"/>
              </a:rPr>
              <a:t>想一想：这些动词有哪几种形式呢？它们的主语是什么？这些句子描述的事情是在什么时候发生的呢？</a:t>
            </a:r>
            <a:endParaRPr lang="zh-CN" altLang="zh-CN" sz="2400" b="1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24053" y="3975100"/>
            <a:ext cx="4835525" cy="1198563"/>
          </a:xfrm>
          <a:prstGeom prst="rect">
            <a:avLst/>
          </a:prstGeom>
          <a:noFill/>
          <a:ln w="63500">
            <a:solidFill>
              <a:srgbClr val="FFC000"/>
            </a:solidFill>
            <a:prstDash val="sysDash"/>
          </a:ln>
        </p:spPr>
        <p:txBody>
          <a:bodyPr wrap="none">
            <a:spAutoFit/>
          </a:bodyPr>
          <a:lstStyle/>
          <a:p>
            <a:pPr marR="0" defTabSz="914400" fontAlgn="auto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+mn-ea"/>
                <a:cs typeface="Times New Roman" panose="02020603050405020304" charset="0"/>
                <a:sym typeface="+mn-ea"/>
              </a:rPr>
              <a:t>the simple present tense</a:t>
            </a:r>
            <a:endParaRPr kumimoji="0" lang="en-US" altLang="zh-CN" sz="3600" b="1" kern="1200" cap="none" spc="0" normalizeH="0" baseline="0" noProof="1"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  <a:p>
            <a:pPr marR="0" defTabSz="914400" fontAlgn="auto">
              <a:buClrTx/>
              <a:buSzTx/>
              <a:buFontTx/>
              <a:defRPr/>
            </a:pPr>
            <a:r>
              <a:rPr kumimoji="0" lang="zh-CN" altLang="zh-CN" sz="3600" kern="1200" cap="none" spc="0" normalizeH="0" baseline="0" noProof="1">
                <a:latin typeface="+mn-lt"/>
                <a:ea typeface="+mn-ea"/>
                <a:cs typeface="+mn-cs"/>
              </a:rPr>
              <a:t>        </a:t>
            </a:r>
            <a:r>
              <a:rPr kumimoji="0" lang="zh-CN" altLang="zh-CN" sz="3200" kern="1200" cap="none" spc="0" normalizeH="0" baseline="0" noProof="1">
                <a:latin typeface="+mn-lt"/>
                <a:ea typeface="+mn-ea"/>
                <a:cs typeface="+mn-cs"/>
              </a:rPr>
              <a:t>一般现在时</a:t>
            </a:r>
            <a:endParaRPr kumimoji="0" lang="zh-CN" altLang="zh-CN" sz="320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79895" y="647383"/>
            <a:ext cx="5080000" cy="58356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en-US" sz="3200" b="1" dirty="0">
                <a:latin typeface="Times New Roman" panose="02020603050405020304" charset="0"/>
                <a:ea typeface="宋体" panose="02010600030101010101" pitchFamily="2" charset="-122"/>
              </a:rPr>
              <a:t>圈出课文中的动词</a:t>
            </a:r>
            <a:endParaRPr lang="zh-CN" altLang="en-US" sz="3200" b="1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24" grpId="0" bldLvl="0" animBg="1"/>
      <p:bldP spid="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23181" y="0"/>
            <a:ext cx="6959509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A The simple present tense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18" y="707886"/>
            <a:ext cx="12089363" cy="52322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    We use the simple present tense to talk about regular actions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028" y="1772377"/>
            <a:ext cx="9765008" cy="3313246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1163" y="818167"/>
            <a:ext cx="7377346" cy="18603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660" y="3452840"/>
            <a:ext cx="7508849" cy="19927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1058881" y="886408"/>
            <a:ext cx="4236098" cy="70788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Work out the rule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8881" y="1594294"/>
            <a:ext cx="10403446" cy="22032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*In statements, we add –s or ______ to verbs after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he/ she/ it. </a:t>
            </a:r>
            <a:endParaRPr lang="en-US" altLang="zh-CN" sz="3200" i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* In questions, we use ______ before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I/ you/ we /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they and _______ before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he/ she it. </a:t>
            </a:r>
            <a:endParaRPr lang="zh-CN" altLang="en-US" sz="3200" i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96000" y="1851746"/>
            <a:ext cx="737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-es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21795" y="2361999"/>
            <a:ext cx="103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45277" y="2853952"/>
            <a:ext cx="1130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9532" y="874455"/>
            <a:ext cx="11262049" cy="5174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一般现在时通常可以用于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表示目前阶段经常发生的动作或存在的状态。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e.g.    She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keeps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a diary every day.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动作）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I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enjoy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learning about different places in the world.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状态）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表示客观真理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The Sun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rises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in the east.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The Earth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around the Sun.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54325" y="227965"/>
            <a:ext cx="5048250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一般现在时的定义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29840" y="144780"/>
            <a:ext cx="4855845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</a:t>
            </a:r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构成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962169" y="936010"/>
            <a:ext cx="899477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buFontTx/>
              <a:buAutoNum type="alphaLcPeriod"/>
            </a:pPr>
            <a:r>
              <a:rPr lang="en-US" altLang="zh-CN" b="1" dirty="0">
                <a:cs typeface="Times New Roman" panose="02020603050405020304" charset="0"/>
              </a:rPr>
              <a:t>be</a:t>
            </a:r>
            <a:r>
              <a:rPr lang="zh-CN" altLang="en-US" b="1" dirty="0">
                <a:cs typeface="Times New Roman" panose="02020603050405020304" charset="0"/>
              </a:rPr>
              <a:t>动词：</a:t>
            </a:r>
            <a:endParaRPr lang="zh-CN" altLang="en-US" b="1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肯定句：主语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否定句：主语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+not+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一般疑问句：</a:t>
            </a:r>
            <a:r>
              <a:rPr lang="en-US" altLang="zh-CN" dirty="0">
                <a:cs typeface="Times New Roman" panose="02020603050405020304" charset="0"/>
              </a:rPr>
              <a:t>Be (Am/Is/Are)+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  <a:endParaRPr lang="zh-CN" altLang="en-US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                     </a:t>
            </a:r>
            <a:r>
              <a:rPr lang="en-US" altLang="zh-CN" dirty="0">
                <a:cs typeface="Times New Roman" panose="02020603050405020304" charset="0"/>
              </a:rPr>
              <a:t>--Yes,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en-US" altLang="zh-CN" dirty="0">
                <a:cs typeface="Times New Roman" panose="02020603050405020304" charset="0"/>
              </a:rPr>
              <a:t>                     --No,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+not.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特殊疑问句：特殊疑问词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  <a:endParaRPr lang="zh-CN" altLang="en-US" dirty="0"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81819" y="582067"/>
            <a:ext cx="291869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I 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am, you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are,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is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连着他她它；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单数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is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；复数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are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91477" y="4105134"/>
            <a:ext cx="82942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My mother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a nurse.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My mother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 not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/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isn’t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 nurse.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your mother a nurse   --- Yes, she is./ No, she isn’t.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your mother?  </a:t>
            </a:r>
            <a:r>
              <a:rPr lang="zh-CN" altLang="en-US" dirty="0"/>
              <a:t>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--- A  nurse.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98395" y="144780"/>
            <a:ext cx="4723130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</a:t>
            </a:r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构成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25934" y="887624"/>
            <a:ext cx="9417963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 dirty="0">
                <a:cs typeface="Times New Roman" panose="02020603050405020304" charset="0"/>
              </a:rPr>
              <a:t>b. </a:t>
            </a:r>
            <a:r>
              <a:rPr lang="zh-CN" altLang="en-US" b="1" dirty="0">
                <a:cs typeface="Times New Roman" panose="02020603050405020304" charset="0"/>
              </a:rPr>
              <a:t>实义动词：</a:t>
            </a:r>
            <a:endParaRPr lang="zh-CN" altLang="en-US" b="1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肯定句：主语</a:t>
            </a:r>
            <a:r>
              <a:rPr lang="en-US" altLang="zh-CN" dirty="0">
                <a:cs typeface="Times New Roman" panose="02020603050405020304" charset="0"/>
              </a:rPr>
              <a:t>+ </a:t>
            </a:r>
            <a:r>
              <a:rPr lang="zh-CN" altLang="en-US" dirty="0">
                <a:cs typeface="Times New Roman" panose="02020603050405020304" charset="0"/>
              </a:rPr>
              <a:t>谓语动词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否定句：主语</a:t>
            </a:r>
            <a:r>
              <a:rPr lang="en-US" altLang="zh-CN" dirty="0">
                <a:cs typeface="Times New Roman" panose="02020603050405020304" charset="0"/>
              </a:rPr>
              <a:t>+ don’ t/doesn’t+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一般疑问句：</a:t>
            </a:r>
            <a:r>
              <a:rPr lang="en-US" altLang="zh-CN" dirty="0">
                <a:cs typeface="Times New Roman" panose="02020603050405020304" charset="0"/>
              </a:rPr>
              <a:t>Do/Does+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  <a:endParaRPr lang="zh-CN" altLang="en-US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                     </a:t>
            </a:r>
            <a:r>
              <a:rPr lang="en-US" altLang="zh-CN" dirty="0">
                <a:cs typeface="Times New Roman" panose="02020603050405020304" charset="0"/>
              </a:rPr>
              <a:t>--Yes,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do/does.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en-US" altLang="zh-CN" dirty="0">
                <a:cs typeface="Times New Roman" panose="02020603050405020304" charset="0"/>
              </a:rPr>
              <a:t>                     --No,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don’t/doesn’t.</a:t>
            </a:r>
            <a:endParaRPr lang="en-US" altLang="zh-CN" dirty="0">
              <a:cs typeface="Times New Roman" panose="02020603050405020304" charset="0"/>
            </a:endParaRPr>
          </a:p>
          <a:p>
            <a:r>
              <a:rPr lang="zh-CN" altLang="en-US" dirty="0">
                <a:cs typeface="Times New Roman" panose="02020603050405020304" charset="0"/>
              </a:rPr>
              <a:t>特殊疑问句：特殊疑问词</a:t>
            </a:r>
            <a:r>
              <a:rPr lang="en-US" altLang="zh-CN" dirty="0">
                <a:cs typeface="Times New Roman" panose="02020603050405020304" charset="0"/>
              </a:rPr>
              <a:t>+ do/does 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zh-CN" altLang="en-US" sz="2400" dirty="0"/>
              <a:t>？</a:t>
            </a:r>
            <a:endParaRPr lang="zh-CN" altLang="en-US" sz="2400" dirty="0"/>
          </a:p>
        </p:txBody>
      </p:sp>
      <p:sp>
        <p:nvSpPr>
          <p:cNvPr id="6" name="文本框 5"/>
          <p:cNvSpPr txBox="1"/>
          <p:nvPr/>
        </p:nvSpPr>
        <p:spPr>
          <a:xfrm>
            <a:off x="7952508" y="387724"/>
            <a:ext cx="3934692" cy="1383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当主语是第三人称</a:t>
            </a:r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单数时，谓语动词用单三形式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zh-CN" altLang="en-US" sz="1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5934" y="4300233"/>
            <a:ext cx="10112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 by bike.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doesn’t go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to school by bike . 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 by bike --- Yes, she does./ No, she doesn’t.</a:t>
            </a:r>
            <a:endParaRPr lang="en-US" altLang="zh-CN" sz="28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school?  </a:t>
            </a:r>
            <a:r>
              <a:rPr lang="zh-CN" altLang="en-US" dirty="0"/>
              <a:t>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--- By bike.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94748" y="1771389"/>
            <a:ext cx="3934692" cy="5219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p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Tips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I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复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you, 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用动原</a:t>
            </a:r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84105" y="2293620"/>
            <a:ext cx="2208530" cy="21259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79059" y="1013000"/>
            <a:ext cx="112620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通常在动词词尾加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-s ;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在元音和浊辅音后发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/z/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，在清辅音后发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/s/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play---play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 /z/              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visit  --- visit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/s/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(2)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以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-s,-x, -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sh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或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ch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结尾的动词后加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-es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；发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watch --- watch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discuss--- discuss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 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(3)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以辅音字母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结尾的词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先变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为 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再加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-es;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study --- stud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                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carry--- carr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95170" y="166370"/>
            <a:ext cx="8747125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动词一般现在时第三人称单数变化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68125" y="4690975"/>
            <a:ext cx="22445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FF0000"/>
                </a:solidFill>
              </a:rPr>
              <a:t>特殊变化：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95101" y="5414295"/>
            <a:ext cx="6985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cs typeface="Times New Roman" panose="02020603050405020304" charset="0"/>
              </a:rPr>
              <a:t>have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has       </a:t>
            </a:r>
            <a:r>
              <a:rPr lang="en-US" altLang="zh-CN" sz="3200" dirty="0">
                <a:cs typeface="Times New Roman" panose="02020603050405020304" charset="0"/>
              </a:rPr>
              <a:t> go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goes</a:t>
            </a:r>
            <a:r>
              <a:rPr lang="en-US" altLang="zh-CN" sz="3200" dirty="0">
                <a:cs typeface="Times New Roman" panose="02020603050405020304" charset="0"/>
              </a:rPr>
              <a:t>    do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does</a:t>
            </a:r>
            <a:r>
              <a:rPr lang="en-US" altLang="zh-CN" sz="3200" dirty="0">
                <a:cs typeface="Times New Roman" panose="02020603050405020304" charset="0"/>
              </a:rPr>
              <a:t>                  </a:t>
            </a:r>
            <a:endParaRPr lang="en-US" altLang="zh-CN" sz="3200" dirty="0"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88075" y="1012825"/>
            <a:ext cx="4127500" cy="5219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p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Tips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清清浊浊元也浊</a:t>
            </a:r>
            <a:endParaRPr lang="zh-CN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89526" y="642033"/>
            <a:ext cx="10898909" cy="4547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zh-CN" altLang="en-US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写出下列动词的第三人称单数形式。</a:t>
            </a:r>
            <a:endParaRPr lang="zh-CN" altLang="en-US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1.teach________           2.wash__________              3.guess__________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4.watch________         5.go_____________            6.do____________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7.stop___________       8.study__________             9.work__________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10.write__________      11.fly_____________          12.cry__________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>
              <a:lnSpc>
                <a:spcPct val="114000"/>
              </a:lnSpc>
              <a:spcAft>
                <a:spcPts val="1000"/>
              </a:spcAft>
            </a:pPr>
            <a:r>
              <a:rPr lang="en-US" altLang="zh-CN" sz="28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13.play____________    14.have___________          15.fix___________</a:t>
            </a:r>
            <a:endParaRPr lang="en-US" altLang="zh-CN" sz="28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82619" y="155170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teaches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60110" y="1576577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washes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05638" y="1576577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guesses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82619" y="235253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watches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084619" y="235253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996219" y="234046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782618" y="315336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stops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60110" y="312850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studies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30146" y="313205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works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99674" y="389113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writes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334001" y="3904463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flies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77929" y="388932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cries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48875" y="449341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plays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92619" y="456495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has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236363" y="457832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fixes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518160" y="401955"/>
            <a:ext cx="1045654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zh-CN" sz="3200" dirty="0">
                <a:solidFill>
                  <a:srgbClr val="339933"/>
                </a:solidFill>
                <a:highlight>
                  <a:srgbClr val="FFFF00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A1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Use the information in the article on P17 to  complete the conversation below.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文本框 653314"/>
          <p:cNvSpPr txBox="1">
            <a:spLocks noChangeArrowheads="1"/>
          </p:cNvSpPr>
          <p:nvPr/>
        </p:nvSpPr>
        <p:spPr bwMode="auto">
          <a:xfrm>
            <a:off x="508360" y="1579129"/>
            <a:ext cx="11175278" cy="398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(1) ________ Sam _______ (go) to school by bus?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No, he (2) _________. He (3) ______ (go) to school  on foot.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(4) _______ Sam and his friends ______ (play) games during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      the morning break?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Yes, they (5) ________.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What (6) _______ Sam ______ (do) after school?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He (7) ________ (take) part in the school band practice.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1956666" y="1579129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700372" y="1579128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162009" y="2163903"/>
            <a:ext cx="1465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doesn’t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341736" y="2163902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2081357" y="2693281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6860127" y="269328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play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3703708" y="3874096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3056008" y="4403474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5348072" y="440171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723928" y="497135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takes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39582" y="83128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zh-CN" sz="3200" dirty="0">
                <a:solidFill>
                  <a:srgbClr val="339933"/>
                </a:solidFill>
                <a:highlight>
                  <a:srgbClr val="FFFF00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A2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In pairs, talk about the things in the box.  Follow the example.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4" name="Picture 2" descr="图片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90432" y="2583353"/>
            <a:ext cx="9097096" cy="396701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29031" y="1102331"/>
            <a:ext cx="7416800" cy="1383665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200" kern="1200" cap="none" spc="0" normalizeH="0" baseline="0" noProof="0" dirty="0">
                <a:latin typeface="+mn-lt"/>
                <a:ea typeface="Arial Unicode MS" panose="020B0604020202020204" charset="-122"/>
                <a:cs typeface="+mn-cs"/>
              </a:rPr>
              <a:t>  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go to school by bus</a:t>
            </a:r>
            <a:endParaRPr kumimoji="0" lang="zh-CN" altLang="en-US" sz="2800" kern="1200" cap="none" spc="0" normalizeH="0" baseline="0" noProof="0" dirty="0">
              <a:latin typeface="Times New Roman" panose="02020603050405020304" charset="0"/>
              <a:ea typeface="Arial Unicode MS" panose="020B0604020202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  study Chinese, Maths and English in the morning</a:t>
            </a:r>
            <a:endParaRPr kumimoji="0" lang="zh-CN" altLang="en-US" sz="2800" kern="1200" cap="none" spc="0" normalizeH="0" baseline="0" noProof="0" dirty="0">
              <a:latin typeface="Times New Roman" panose="02020603050405020304" charset="0"/>
              <a:ea typeface="Arial Unicode MS" panose="020B0604020202020204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  take part in after-school activities</a:t>
            </a:r>
            <a:endParaRPr kumimoji="0" lang="zh-CN" altLang="en-US" sz="2800" kern="1200" cap="none" spc="0" normalizeH="0" baseline="0" noProof="0" dirty="0">
              <a:latin typeface="Times New Roman" panose="02020603050405020304" charset="0"/>
              <a:ea typeface="Arial Unicode MS" panose="020B0604020202020204" charset="-122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39636" y="1102331"/>
            <a:ext cx="572655" cy="139148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0" y="0"/>
            <a:ext cx="10478564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B  Adverbs and adverbial phrases of frequency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318" y="707886"/>
            <a:ext cx="12089363" cy="954107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    We use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adverbs and adverbial phrases of frequency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to talk about how often things happen.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265382" y="1846659"/>
            <a:ext cx="61329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Adverbs of frequency (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频度副词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 </a:t>
            </a:r>
            <a:endParaRPr lang="zh-CN" altLang="en-US" sz="2800" dirty="0"/>
          </a:p>
        </p:txBody>
      </p:sp>
      <p:pic>
        <p:nvPicPr>
          <p:cNvPr id="25" name="图片 2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552" y="3606115"/>
            <a:ext cx="54006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文本框 27"/>
          <p:cNvSpPr txBox="1"/>
          <p:nvPr/>
        </p:nvSpPr>
        <p:spPr>
          <a:xfrm>
            <a:off x="581891" y="2359585"/>
            <a:ext cx="1958109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    I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40000" y="2369879"/>
            <a:ext cx="4719781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always/ usually/ often  </a:t>
            </a:r>
            <a:endParaRPr lang="en-US" altLang="zh-CN" sz="32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 sometimes/ seldom/ never</a:t>
            </a:r>
            <a:endParaRPr lang="zh-CN" altLang="en-US" sz="32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259781" y="2369879"/>
            <a:ext cx="4098060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go to school on foot.</a:t>
            </a:r>
            <a:endParaRPr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0677" y="5530934"/>
            <a:ext cx="10557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always, usually, often, sometimes, seldom, never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等频度副词用于描述动作或事件发生的频率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它们表示的频率依次递减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1128" y="117656"/>
            <a:ext cx="7740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Adverbial phrases of frequency (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频度副词短语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 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840510" y="994819"/>
            <a:ext cx="5098472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I go to the English Club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charset="0"/>
              <a:ea typeface="微软雅黑" panose="020B0503020204020204" pitchFamily="34" charset="-122"/>
              <a:sym typeface="Calibri" panose="020F05020202040302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矩形: 圆角 3"/>
          <p:cNvSpPr/>
          <p:nvPr/>
        </p:nvSpPr>
        <p:spPr>
          <a:xfrm>
            <a:off x="397164" y="3462578"/>
            <a:ext cx="4236098" cy="70788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Work out the rule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8618" y="4160476"/>
            <a:ext cx="11813309" cy="22032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1. Adverbs of frequency come (before/after) the main verbs.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2. Adverbial phrases of frequency often come (in the middle/at the end) of a sentence. Sometimes they come at the beginning.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38982" y="947010"/>
            <a:ext cx="5098472" cy="1174115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every day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charset="0"/>
              <a:ea typeface="微软雅黑" panose="020B0503020204020204" pitchFamily="34" charset="-122"/>
              <a:sym typeface="Calibri" panose="020F050202020403020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twice a week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.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charset="0"/>
              <a:ea typeface="微软雅黑" panose="020B0503020204020204" pitchFamily="34" charset="-122"/>
              <a:sym typeface="Calibri" panose="020F050202020403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40510" y="2072037"/>
            <a:ext cx="5098472" cy="1175706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On Saturdays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,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charset="0"/>
              <a:ea typeface="微软雅黑" panose="020B0503020204020204" pitchFamily="34" charset="-122"/>
              <a:sym typeface="Calibri" panose="020F050202020403020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Once a month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,</a:t>
            </a: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38982" y="2171037"/>
            <a:ext cx="5098472" cy="1076325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I go to the park.</a:t>
            </a:r>
            <a:endParaRPr kumimoji="0" lang="en-US" altLang="zh-CN" sz="32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Times New Roman" panose="02020603050405020304" charset="0"/>
              <a:ea typeface="微软雅黑" panose="020B0503020204020204" pitchFamily="34" charset="-122"/>
              <a:sym typeface="Calibri" panose="020F0502020204030204" charset="0"/>
            </a:endParaRP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Oval 3"/>
          <p:cNvSpPr/>
          <p:nvPr/>
        </p:nvSpPr>
        <p:spPr>
          <a:xfrm>
            <a:off x="5470669" y="4523798"/>
            <a:ext cx="1114858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charset="0"/>
            </a:endParaRPr>
          </a:p>
        </p:txBody>
      </p:sp>
      <p:sp>
        <p:nvSpPr>
          <p:cNvPr id="10" name="Oval 3"/>
          <p:cNvSpPr/>
          <p:nvPr/>
        </p:nvSpPr>
        <p:spPr>
          <a:xfrm>
            <a:off x="10172758" y="5058334"/>
            <a:ext cx="1760624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8656" y="717437"/>
            <a:ext cx="117546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ym typeface="宋体" panose="02010600030101010101" pitchFamily="2" charset="-122"/>
              </a:rPr>
              <a:t>    </a:t>
            </a:r>
            <a:r>
              <a:rPr lang="en-US" altLang="zh-CN" sz="3200" dirty="0">
                <a:sym typeface="宋体" panose="02010600030101010101" pitchFamily="2" charset="-122"/>
              </a:rPr>
              <a:t>1. </a:t>
            </a:r>
            <a:r>
              <a:rPr lang="zh-CN" altLang="en-US" sz="3200" dirty="0">
                <a:sym typeface="宋体" panose="02010600030101010101" pitchFamily="2" charset="-122"/>
              </a:rPr>
              <a:t>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频度副词用于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be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动词、情态动词及助动词之后，行为动词之前。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She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is never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late for school. 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I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sometimes go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to school by bus.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2.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频度副词短语常置于句末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有时也置于句首。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We go to the cinema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once a month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. 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Every Saturday afternoon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 I play basketball with my friends.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8837" y="1145309"/>
            <a:ext cx="10677236" cy="56150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Rectangle 3"/>
          <p:cNvSpPr/>
          <p:nvPr/>
        </p:nvSpPr>
        <p:spPr>
          <a:xfrm>
            <a:off x="1524000" y="0"/>
            <a:ext cx="18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23557" name="矩形 6"/>
          <p:cNvSpPr/>
          <p:nvPr/>
        </p:nvSpPr>
        <p:spPr>
          <a:xfrm>
            <a:off x="1330181" y="1821180"/>
            <a:ext cx="1500188" cy="4914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 </a:t>
            </a:r>
            <a:endParaRPr lang="en-US" altLang="zh-CN" sz="2400" b="1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58" name="Rectangle 4"/>
          <p:cNvSpPr/>
          <p:nvPr/>
        </p:nvSpPr>
        <p:spPr>
          <a:xfrm>
            <a:off x="1524000" y="1"/>
            <a:ext cx="18415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br>
              <a:rPr lang="en-US" altLang="zh-CN" sz="600">
                <a:solidFill>
                  <a:srgbClr val="231F20"/>
                </a:solidFill>
                <a:latin typeface="Arial" panose="020B0604020202020204" pitchFamily="34" charset="0"/>
              </a:rPr>
            </a:b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23559" name="矩形 8"/>
          <p:cNvSpPr/>
          <p:nvPr/>
        </p:nvSpPr>
        <p:spPr>
          <a:xfrm>
            <a:off x="2556670" y="1811802"/>
            <a:ext cx="8471548" cy="5275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watch television?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(1)_______________________________________(every night)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eat out?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(2) _______________________________________ (sometimes)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play table tennis with your father?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(3) _______________________________________ (once a</a:t>
            </a:r>
            <a:r>
              <a:rPr lang="zh-CN" altLang="en-US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week)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win?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(4) _________________________________________ (seldom)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visit other cities?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(5) __________________________________ (four times a year)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play computer games?</a:t>
            </a:r>
            <a:endParaRPr lang="en-US" altLang="zh-CN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(6) __________________________________________ (never)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/>
            <a:endParaRPr lang="en-US" altLang="zh-CN" sz="2000" dirty="0">
              <a:solidFill>
                <a:srgbClr val="231F20"/>
              </a:solidFill>
              <a:latin typeface="Calibri" panose="020F0502020204030204" charset="0"/>
            </a:endParaRPr>
          </a:p>
        </p:txBody>
      </p:sp>
      <p:sp>
        <p:nvSpPr>
          <p:cNvPr id="23560" name="矩形 11"/>
          <p:cNvSpPr/>
          <p:nvPr/>
        </p:nvSpPr>
        <p:spPr>
          <a:xfrm>
            <a:off x="3030827" y="3014867"/>
            <a:ext cx="2800767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sometimes eat out.</a:t>
            </a:r>
            <a:endParaRPr lang="en-US" altLang="zh-CN" sz="2400" b="1" dirty="0">
              <a:solidFill>
                <a:srgbClr val="FF130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61" name="矩形 13"/>
          <p:cNvSpPr/>
          <p:nvPr/>
        </p:nvSpPr>
        <p:spPr>
          <a:xfrm>
            <a:off x="2995311" y="2145391"/>
            <a:ext cx="41072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 watch television every night.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62" name="矩形 14"/>
          <p:cNvSpPr/>
          <p:nvPr/>
        </p:nvSpPr>
        <p:spPr>
          <a:xfrm>
            <a:off x="2830369" y="3830490"/>
            <a:ext cx="7175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1301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play table tennis with my father once a week.</a:t>
            </a:r>
            <a:endParaRPr lang="en-US" altLang="zh-CN" sz="2400" b="1" dirty="0">
              <a:solidFill>
                <a:srgbClr val="FF130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63" name="矩形 15"/>
          <p:cNvSpPr/>
          <p:nvPr/>
        </p:nvSpPr>
        <p:spPr>
          <a:xfrm>
            <a:off x="2896756" y="4639415"/>
            <a:ext cx="2023311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seldom win.</a:t>
            </a:r>
            <a:endParaRPr lang="en-US" altLang="zh-CN" sz="2400" b="1" dirty="0">
              <a:solidFill>
                <a:srgbClr val="FF130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64" name="矩形 16"/>
          <p:cNvSpPr/>
          <p:nvPr/>
        </p:nvSpPr>
        <p:spPr>
          <a:xfrm>
            <a:off x="2896756" y="5469362"/>
            <a:ext cx="4877297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visit other cities four times a year.</a:t>
            </a:r>
            <a:endParaRPr lang="en-US" altLang="zh-CN" sz="2400" b="1" dirty="0">
              <a:solidFill>
                <a:srgbClr val="FF130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565" name="矩形 17"/>
          <p:cNvSpPr/>
          <p:nvPr/>
        </p:nvSpPr>
        <p:spPr>
          <a:xfrm>
            <a:off x="3030827" y="6259808"/>
            <a:ext cx="41473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never play computer games.</a:t>
            </a:r>
            <a:endParaRPr lang="en-US" altLang="zh-CN" sz="2400" b="1" dirty="0">
              <a:solidFill>
                <a:srgbClr val="FF130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矩形: 圆角 13"/>
          <p:cNvSpPr/>
          <p:nvPr/>
        </p:nvSpPr>
        <p:spPr>
          <a:xfrm>
            <a:off x="39582" y="97666"/>
            <a:ext cx="12112835" cy="9555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Mandy meets Sam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 the Internet again. She is asking Sam some questions about his life. Write Sam’s answers in complete sentences.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9" grpId="0"/>
      <p:bldP spid="23560" grpId="0"/>
      <p:bldP spid="23561" grpId="0"/>
      <p:bldP spid="23562" grpId="0"/>
      <p:bldP spid="23563" grpId="0"/>
      <p:bldP spid="23564" grpId="0"/>
      <p:bldP spid="235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图标&#10;&#10;描述已自动生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0944" y="1209732"/>
            <a:ext cx="6080959" cy="44385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圆角 4"/>
          <p:cNvSpPr/>
          <p:nvPr/>
        </p:nvSpPr>
        <p:spPr>
          <a:xfrm>
            <a:off x="39582" y="73414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一、选择题。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382" y="1063024"/>
            <a:ext cx="11735651" cy="5558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</a:t>
            </a:r>
            <a:r>
              <a:rPr lang="en-US" altLang="zh-CN" sz="3200" dirty="0">
                <a:latin typeface="Times New Roman" panose="02020603050405020304" charset="0"/>
              </a:rPr>
              <a:t>Mary  ________ to work by car.</a:t>
            </a:r>
            <a:endParaRPr lang="en-US" altLang="zh-CN" sz="32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Times New Roman" panose="02020603050405020304" charset="0"/>
              </a:rPr>
              <a:t>A. usually go 	B. go usually        C. usually goes    D. goes usually</a:t>
            </a:r>
            <a:endParaRPr lang="en-US" altLang="zh-CN" sz="3200" dirty="0">
              <a:latin typeface="Times New Roman" panose="02020603050405020304" charset="0"/>
            </a:endParaRPr>
          </a:p>
          <a:p>
            <a:pPr algn="just"/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________ your e-friend _______ in Beijing?</a:t>
            </a:r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Do; live        B. Do; lives         C. Does; live          D.</a:t>
            </a:r>
            <a:r>
              <a:rPr lang="zh-CN" altLang="en-US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Does; lives </a:t>
            </a:r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/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Light ________ much faster than sound. </a:t>
            </a:r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travel            B. travels             C. travelled            D. is travelling </a:t>
            </a:r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/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Tom gets up early every day. He is ________ late for school. </a:t>
            </a:r>
            <a:endParaRPr lang="en-US" altLang="zh-CN" sz="3200" kern="1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sometimes      B. alw</a:t>
            </a:r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ays             C. often              D. never</a:t>
            </a:r>
            <a:endParaRPr lang="en-US" altLang="zh-CN" sz="3200" kern="1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100000"/>
              </a:lnSpc>
              <a:spcBef>
                <a:spcPct val="5000"/>
              </a:spcBef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5. </a:t>
            </a:r>
            <a:r>
              <a:rPr lang="en-GB" altLang="zh-CN" sz="3200" dirty="0">
                <a:latin typeface="Times New Roman" panose="02020603050405020304" charset="0"/>
                <a:cs typeface="Times New Roman" panose="02020603050405020304" charset="0"/>
              </a:rPr>
              <a:t>______ your sister good at ________?</a:t>
            </a:r>
            <a:endParaRPr lang="en-GB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00000"/>
              </a:lnSpc>
              <a:spcBef>
                <a:spcPct val="5000"/>
              </a:spcBef>
            </a:pPr>
            <a:r>
              <a:rPr lang="en-GB" altLang="zh-CN" sz="3200" dirty="0">
                <a:latin typeface="Times New Roman" panose="02020603050405020304" charset="0"/>
                <a:cs typeface="Times New Roman" panose="02020603050405020304" charset="0"/>
              </a:rPr>
              <a:t>  A. Is; dance       B. Is; dancing     C. Does; dance       D. Do; dancing</a:t>
            </a:r>
            <a:endParaRPr lang="en-GB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/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Oval 13"/>
          <p:cNvSpPr/>
          <p:nvPr>
            <p:custDataLst>
              <p:tags r:id="rId1"/>
            </p:custDataLst>
          </p:nvPr>
        </p:nvSpPr>
        <p:spPr>
          <a:xfrm>
            <a:off x="5760242" y="1588178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2" name="Oval 13"/>
          <p:cNvSpPr/>
          <p:nvPr>
            <p:custDataLst>
              <p:tags r:id="rId2"/>
            </p:custDataLst>
          </p:nvPr>
        </p:nvSpPr>
        <p:spPr>
          <a:xfrm>
            <a:off x="5527298" y="2530368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3" name="Oval 13"/>
          <p:cNvSpPr/>
          <p:nvPr>
            <p:custDataLst>
              <p:tags r:id="rId3"/>
            </p:custDataLst>
          </p:nvPr>
        </p:nvSpPr>
        <p:spPr>
          <a:xfrm>
            <a:off x="2650171" y="3532514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4" name="Oval 13"/>
          <p:cNvSpPr/>
          <p:nvPr>
            <p:custDataLst>
              <p:tags r:id="rId4"/>
            </p:custDataLst>
          </p:nvPr>
        </p:nvSpPr>
        <p:spPr>
          <a:xfrm>
            <a:off x="8566062" y="4508951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5" name="Oval 13"/>
          <p:cNvSpPr/>
          <p:nvPr>
            <p:custDataLst>
              <p:tags r:id="rId5"/>
            </p:custDataLst>
          </p:nvPr>
        </p:nvSpPr>
        <p:spPr>
          <a:xfrm>
            <a:off x="2816426" y="5492605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0" y="64733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二、根据中文意思完成句子。</a:t>
            </a:r>
            <a:endParaRPr lang="zh-CN" altLang="en-US" sz="3200" dirty="0">
              <a:solidFill>
                <a:srgbClr val="00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8173" y="957028"/>
            <a:ext cx="11735651" cy="6226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我从不撒谎。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 ______ tell lies.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他很少参加活动，因为他总是忙于学习。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He ______ ______ part in the activities, because he _______ _______  busy studying.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王先生每个月去爬山一次。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Mr. Wang ______ climbing ______ ______ ______.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小汤姆每晚睡觉前都刷牙。</a:t>
            </a:r>
            <a:endParaRPr lang="zh-CN" altLang="en-US" sz="3200" dirty="0">
              <a:solidFill>
                <a:prstClr val="black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Little Tom _______ ______ ______ before going to bed every night.</a:t>
            </a:r>
            <a:endParaRPr lang="en-US" altLang="zh-CN" sz="3200" dirty="0">
              <a:solidFill>
                <a:prstClr val="black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5.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我们经常步行去上学。</a:t>
            </a:r>
            <a:endParaRPr lang="zh-CN" altLang="en-US" sz="3200" dirty="0">
              <a:solidFill>
                <a:prstClr val="black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We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often ______ to school _____ ____.</a:t>
            </a:r>
            <a:endParaRPr lang="en-US" altLang="zh-CN" sz="3200" dirty="0">
              <a:solidFill>
                <a:prstClr val="black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/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696970" y="767658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never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05987" y="1890941"/>
            <a:ext cx="2786957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seldom     takes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205402" y="1893781"/>
            <a:ext cx="3155585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is         always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199465" y="3567365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5149600" y="3604760"/>
            <a:ext cx="4055802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once     a         month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199465" y="4742900"/>
            <a:ext cx="44310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brushes    his       teeth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280168" y="5866183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878705" y="5866130"/>
            <a:ext cx="298831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       foot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8170" y="1427480"/>
            <a:ext cx="11087100" cy="40284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24000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In this class, we have learned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use of the simple present tense.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strutures of </a:t>
            </a:r>
            <a:r>
              <a:rPr kumimoji="1"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simple present tense.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adverbs and adverbial phrases of frequency.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矩形: 圆角 5"/>
          <p:cNvSpPr/>
          <p:nvPr/>
        </p:nvSpPr>
        <p:spPr>
          <a:xfrm>
            <a:off x="3196692" y="314690"/>
            <a:ext cx="5135338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sz="5400" dirty="0">
                <a:latin typeface="Times New Roman" panose="02020603050405020304" charset="0"/>
                <a:cs typeface="Times New Roman" panose="02020603050405020304" charset="0"/>
              </a:rPr>
              <a:t>Summary </a:t>
            </a:r>
            <a:endParaRPr lang="zh-CN" altLang="en-US" sz="5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155641" y="1213768"/>
            <a:ext cx="9953222" cy="110731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CN" sz="4000" b="1" dirty="0">
                <a:latin typeface="Times" pitchFamily="2" charset="0"/>
              </a:rPr>
              <a:t>Self-assessment</a:t>
            </a:r>
            <a:endParaRPr kumimoji="1" lang="en-US" altLang="zh-CN" sz="4000" b="1" dirty="0">
              <a:latin typeface="Times" pitchFamily="2" charset="0"/>
            </a:endParaRPr>
          </a:p>
          <a:p>
            <a:r>
              <a:rPr kumimoji="1" lang="en-US" altLang="zh-CN" sz="2400" dirty="0">
                <a:latin typeface="Times" pitchFamily="2" charset="0"/>
              </a:rPr>
              <a:t>How well do you know about this lesson? Tick</a:t>
            </a:r>
            <a:r>
              <a:rPr kumimoji="1" lang="en-US" altLang="zh-CN" sz="2400" dirty="0">
                <a:solidFill>
                  <a:schemeClr val="bg1"/>
                </a:solidFill>
                <a:latin typeface="Times" pitchFamily="2" charset="0"/>
                <a:sym typeface="+mn-ea"/>
              </a:rPr>
              <a:t> </a:t>
            </a:r>
            <a:r>
              <a:rPr kumimoji="1" lang="en-US" altLang="zh-CN" sz="2400" dirty="0">
                <a:latin typeface="Times" pitchFamily="2" charset="0"/>
              </a:rPr>
              <a:t>the boxes.              </a:t>
            </a:r>
            <a:endParaRPr kumimoji="1" lang="zh-CN" altLang="en-US" sz="2400" dirty="0">
              <a:latin typeface="Times" pitchFamily="2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2300" y="2448085"/>
            <a:ext cx="10327640" cy="3507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①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know how to use the simple present tense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.</a:t>
            </a:r>
            <a:r>
              <a:rPr lang="en-US" altLang="zh-CN" sz="2400" dirty="0">
                <a:solidFill>
                  <a:prstClr val="black"/>
                </a:solidFill>
                <a:latin typeface="Times" pitchFamily="2" charset="0"/>
              </a:rPr>
              <a:t>	  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</a:t>
            </a:r>
            <a:endParaRPr lang="zh-CN" altLang="en-US" sz="3200" dirty="0">
              <a:solidFill>
                <a:prstClr val="black"/>
              </a:solidFill>
              <a:latin typeface="Times" pitchFamily="2" charset="0"/>
              <a:sym typeface="+mn-ea"/>
            </a:endParaRP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②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know how to use adverbs and adverbial phrases of frequency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.</a:t>
            </a:r>
            <a:endParaRPr lang="zh-CN" altLang="en-US" sz="2800" dirty="0">
              <a:solidFill>
                <a:prstClr val="black"/>
              </a:solidFill>
              <a:latin typeface="Times" pitchFamily="2" charset="0"/>
            </a:endParaRP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                                                                                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   </a:t>
            </a:r>
            <a:endParaRPr lang="zh-CN" altLang="en-US" sz="3200" dirty="0">
              <a:solidFill>
                <a:prstClr val="black"/>
              </a:solidFill>
              <a:latin typeface="Times" pitchFamily="2" charset="0"/>
              <a:sym typeface="+mn-ea"/>
            </a:endParaRP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③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can make setances with them correctly.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  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                           </a:t>
            </a:r>
            <a:endParaRPr lang="zh-CN" altLang="en-US" sz="3200" dirty="0">
              <a:solidFill>
                <a:prstClr val="black"/>
              </a:solidFill>
              <a:latin typeface="Times" pitchFamily="2" charset="0"/>
              <a:sym typeface="+mn-ea"/>
            </a:endParaRPr>
          </a:p>
          <a:p>
            <a:pPr defTabSz="914400"/>
            <a:r>
              <a:rPr lang="zh-CN" altLang="en-US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                  </a:t>
            </a:r>
            <a:r>
              <a:rPr lang="zh-CN" altLang="en-US" sz="36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</a:t>
            </a:r>
            <a:endParaRPr lang="zh-CN" altLang="en-US" sz="40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95400" y="1124744"/>
            <a:ext cx="10873208" cy="4392488"/>
          </a:xfrm>
          <a:prstGeom prst="roundRect">
            <a:avLst/>
          </a:prstGeom>
          <a:noFill/>
          <a:ln w="28575" cmpd="sng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altLang="zh-CN" sz="2800" b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151" y="1466273"/>
            <a:ext cx="602608" cy="60260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501" y="1466436"/>
            <a:ext cx="584140" cy="58414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15" b="94468" l="3667" r="97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-1328" b="9114"/>
          <a:stretch>
            <a:fillRect/>
          </a:stretch>
        </p:blipFill>
        <p:spPr>
          <a:xfrm>
            <a:off x="8716270" y="1421740"/>
            <a:ext cx="671138" cy="62872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12164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文本框 9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239929" y="106517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  <a:endParaRPr kumimoji="0" lang="en-US" altLang="zh-CN" sz="5400" b="1" i="0" u="none" strike="noStrike" kern="0" cap="none" spc="0" normalizeH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118073" y="1148512"/>
            <a:ext cx="1782652" cy="17487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44858" y="563848"/>
            <a:ext cx="380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  <a:endParaRPr lang="zh-CN" altLang="en-US" sz="2400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56345" y="2344250"/>
            <a:ext cx="1686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11" name="表格 1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844858" y="3058447"/>
          <a:ext cx="10502283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8437"/>
                <a:gridCol w="5323846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Times New Roman" panose="0202060305040502030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作业类型多样性</a:t>
                      </a:r>
                      <a:endParaRPr lang="zh-CN" altLang="en-US" sz="2800" dirty="0">
                        <a:latin typeface="Times New Roman" panose="0202060305040502030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>
                        <a:alpha val="43137"/>
                      </a:srgbClr>
                    </a:solidFill>
                  </a:tcPr>
                </a:tc>
                <a:tc hMerge="1"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书面作业（可选）</a:t>
                      </a:r>
                      <a:endParaRPr lang="zh-CN" altLang="en-US" sz="2400" b="1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创新探究性作业（可选）</a:t>
                      </a:r>
                      <a:endParaRPr lang="zh-CN" altLang="en-US" sz="2400" b="1" dirty="0"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第二期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N2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跟踪练习。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小组竞赛，参加你问我答游戏，组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说一般现在时的句子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，组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用英语翻译句子。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双语报第二期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版第四课时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小组合作，用思维导图总结本</a:t>
                      </a:r>
                      <a:r>
                        <a:rPr lang="zh-CN" altLang="en-US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节课语法点，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比比哪一组做得最好。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整理错题本，将仍存在疑惑的地方以及易错点记入错题本。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1"/>
            </p:custDataLst>
          </p:nvPr>
        </p:nvSpPr>
        <p:spPr>
          <a:xfrm>
            <a:off x="1487169" y="2728978"/>
            <a:ext cx="6499225" cy="1398905"/>
          </a:xfrm>
          <a:noFill/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 altLang="zh-CN" dirty="0"/>
              <a:t>  THANKS</a:t>
            </a:r>
            <a:endParaRPr lang="en-US" altLang="zh-CN" dirty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050" y="5951855"/>
            <a:ext cx="2458085" cy="68453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7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1.xml><?xml version="1.0" encoding="utf-8"?>
<p:tagLst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82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83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9.xml><?xml version="1.0" encoding="utf-8"?>
<p:tagLst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0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7.xml><?xml version="1.0" encoding="utf-8"?>
<p:tagLst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8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9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6.xml><?xml version="1.0" encoding="utf-8"?>
<p:tagLst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07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08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5.xml><?xml version="1.0" encoding="utf-8"?>
<p:tagLst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16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17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27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2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140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17.xml><?xml version="1.0" encoding="utf-8"?>
<p:tagLst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18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19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5.xml><?xml version="1.0" encoding="utf-8"?>
<p:tagLst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26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3.xml><?xml version="1.0" encoding="utf-8"?>
<p:tagLst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34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35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2.xml><?xml version="1.0" encoding="utf-8"?>
<p:tagLst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43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44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1.xml><?xml version="1.0" encoding="utf-8"?>
<p:tagLst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2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53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2.xml><?xml version="1.0" encoding="utf-8"?>
<p:tagLst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63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64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276.xml><?xml version="1.0" encoding="utf-8"?>
<p:tagLst xmlns:p="http://schemas.openxmlformats.org/presentationml/2006/main">
  <p:tag name="KSO_WM_BEAUTIFY_FLAG" val="#wm#"/>
  <p:tag name="KSO_WM_TEMPLATE_SUBCATEGORY" val="0"/>
  <p:tag name="KSO_WM_SLIDE_ITEM_CNT" val="0"/>
  <p:tag name="KSO_WM_SLIDE_INDEX" val="1"/>
  <p:tag name="KSO_WM_TAG_VERSION" val="1.0"/>
  <p:tag name="KSO_WM_SLIDE_LAYOUT" val="a_b"/>
  <p:tag name="KSO_WM_SLIDE_LAYOUT_CNT" val="1_1"/>
  <p:tag name="KSO_WM_SLIDE_TYPE" val="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1"/>
  <p:tag name="KSO_WM_TEMPLATE_MASTER_THUMB_INDEX" val="12"/>
  <p:tag name="KSO_WM_TEMPLATE_THUMBS_INDEX" val="1、4、6、8、11、12、17、20、21、22、23、24、27、30、35、38、39"/>
</p:tagLst>
</file>

<file path=ppt/tags/tag277.xml><?xml version="1.0" encoding="utf-8"?>
<p:tagLst xmlns:p="http://schemas.openxmlformats.org/presentationml/2006/main">
  <p:tag name="KSO_WM_UNIT_PLACING_PICTURE_USER_VIEWPORT" val="{&quot;height&quot;:21000,&quot;width&quot;:15360}"/>
</p:tagLst>
</file>

<file path=ppt/tags/tag278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279.xml><?xml version="1.0" encoding="utf-8"?>
<p:tagLst xmlns:p="http://schemas.openxmlformats.org/presentationml/2006/main">
  <p:tag name="AS_UNIQUEID" val="146"/>
</p:tagLst>
</file>

<file path=ppt/tags/tag280.xml><?xml version="1.0" encoding="utf-8"?>
<p:tagLst xmlns:p="http://schemas.openxmlformats.org/presentationml/2006/main">
  <p:tag name="AS_UNIQUEID" val="146"/>
</p:tagLst>
</file>

<file path=ppt/tags/tag281.xml><?xml version="1.0" encoding="utf-8"?>
<p:tagLst xmlns:p="http://schemas.openxmlformats.org/presentationml/2006/main">
  <p:tag name="AS_UNIQUEID" val="146"/>
</p:tagLst>
</file>

<file path=ppt/tags/tag282.xml><?xml version="1.0" encoding="utf-8"?>
<p:tagLst xmlns:p="http://schemas.openxmlformats.org/presentationml/2006/main">
  <p:tag name="AS_UNIQUEID" val="146"/>
</p:tagLst>
</file>

<file path=ppt/tags/tag283.xml><?xml version="1.0" encoding="utf-8"?>
<p:tagLst xmlns:p="http://schemas.openxmlformats.org/presentationml/2006/main">
  <p:tag name="AS_UNIQUEID" val="146"/>
</p:tagLst>
</file>

<file path=ppt/tags/tag284.xml><?xml version="1.0" encoding="utf-8"?>
<p:tagLst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85.xml><?xml version="1.0" encoding="utf-8"?>
<p:tagLst xmlns:p="http://schemas.openxmlformats.org/presentationml/2006/main">
  <p:tag name="AS_UNIQUEID" val="320"/>
</p:tagLst>
</file>

<file path=ppt/tags/tag286.xml><?xml version="1.0" encoding="utf-8"?>
<p:tagLst xmlns:p="http://schemas.openxmlformats.org/presentationml/2006/main">
  <p:tag name="KSO_WM_UNIT_TABLE_BEAUTIFY" val="smartTable{41c3ef46-f724-47fb-8167-c7fbb29fb24d}"/>
</p:tagLst>
</file>

<file path=ppt/tags/tag287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1"/>
  <p:tag name="KSO_WM_UNIT_TYPE" val="a"/>
  <p:tag name="KSO_WM_UNIT_INDEX" val="1"/>
  <p:tag name="KSO_WM_UNIT_PRESET_TEXT" val="谢谢观看"/>
  <p:tag name="KSO_WM_TEMPLATE_CATEGORY" val="custom"/>
  <p:tag name="KSO_WM_TEMPLATE_INDEX" val="20204413"/>
  <p:tag name="KSO_WM_UNIT_ID" val="custom20204413_39*a*1"/>
  <p:tag name="KSO_WM_UNIT_ISNUMDGMTITLE" val="0"/>
</p:tagLst>
</file>

<file path=ppt/tags/tag289.xml><?xml version="1.0" encoding="utf-8"?>
<p:tagLst xmlns:p="http://schemas.openxmlformats.org/presentationml/2006/main">
  <p:tag name="KSO_WM_BEAUTIFY_FLAG" val="#wm#"/>
  <p:tag name="KSO_WM_TEMPLATE_SUBCATEGORY" val="0"/>
  <p:tag name="KSO_WM_SLIDE_ITEM_CNT" val="0"/>
  <p:tag name="KSO_WM_SLIDE_INDEX" val="39"/>
  <p:tag name="KSO_WM_TAG_VERSION" val="1.0"/>
  <p:tag name="KSO_WM_SLIDE_LAYOUT" val="a_b"/>
  <p:tag name="KSO_WM_SLIDE_LAYOUT_CNT" val="1_1"/>
  <p:tag name="KSO_WM_SLIDE_TYPE" val="endPag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39"/>
</p:tagLst>
</file>

<file path=ppt/tags/tag290.xml><?xml version="1.0" encoding="utf-8"?>
<p:tagLst xmlns:p="http://schemas.openxmlformats.org/presentationml/2006/main">
  <p:tag name="COMMONDATA" val="eyJoZGlkIjoiMWYwZmYxYWEzYTYwYjcyNzAxZTI4ZjIyMjg3MDY0YjMifQ=="/>
</p:tagLst>
</file>

<file path=ppt/theme/theme1.xml><?xml version="1.0" encoding="utf-8"?>
<a:theme xmlns:a="http://schemas.openxmlformats.org/drawingml/2006/main" name="1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6685</Words>
  <Application>WPS 演示</Application>
  <PresentationFormat>宽屏</PresentationFormat>
  <Paragraphs>343</Paragraphs>
  <Slides>24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汉仪旗黑-85S</vt:lpstr>
      <vt:lpstr>黑体</vt:lpstr>
      <vt:lpstr>Times New Roman</vt:lpstr>
      <vt:lpstr>Cooper Black</vt:lpstr>
      <vt:lpstr>华文楷体</vt:lpstr>
      <vt:lpstr>Arial Unicode MS</vt:lpstr>
      <vt:lpstr>Calibri</vt:lpstr>
      <vt:lpstr>Arial Unicode MS</vt:lpstr>
      <vt:lpstr>Wingdings</vt:lpstr>
      <vt:lpstr>Times</vt:lpstr>
      <vt:lpstr>Calibri</vt:lpstr>
      <vt:lpstr>华文细黑</vt:lpstr>
      <vt:lpstr>1_Office 主题​​</vt:lpstr>
      <vt:lpstr>2_Office 主题​​</vt:lpstr>
      <vt:lpstr>Unit 2  Daily life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-.Bobbi.daisy</cp:lastModifiedBy>
  <cp:revision>187</cp:revision>
  <dcterms:created xsi:type="dcterms:W3CDTF">2019-06-19T02:08:00Z</dcterms:created>
  <dcterms:modified xsi:type="dcterms:W3CDTF">2022-08-08T10:11:44Z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2052-11.1.0.12302</vt:lpwstr>
  </property>
  <property fmtid="{D5CDD505-2E9C-101B-9397-08002B2CF9AE}" pid="3" name="ICV">
    <vt:lpwstr>43943D52F5D649D786F74CDCCEE1C4C3</vt:lpwstr>
  </property>
</Properties>
</file>