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2018/4/11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60648"/>
            <a:ext cx="8892480" cy="6336704"/>
          </a:xfrm>
        </p:spPr>
        <p:txBody>
          <a:bodyPr>
            <a:no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现在大街小巷到处都有盲道，却很少看到盲人使用。有的盲人说：“我更愿意用盲杖，不会去找盲道走。”这引起了北京外交学院外交系大三学生的注意，恰逢“提案中国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-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全国大学生模拟政协提案大赛”开始了，他们经过调查研究，发现很多盲道存在长期不合理占用、没有行人也铺盲道等问题，写了一份关于盲道合理化的提案，在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27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所高校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32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支代表队中脱颖而出获得冠军。</a:t>
            </a:r>
            <a:endParaRPr lang="en-US" altLang="zh-CN" sz="2800" b="1" dirty="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0000FF"/>
                </a:solidFill>
                <a:latin typeface="仿宋" pitchFamily="49" charset="-122"/>
                <a:ea typeface="仿宋" pitchFamily="49" charset="-122"/>
              </a:rPr>
              <a:t>读后，你有何思考和感悟？请综合材料内容及含意作文。</a:t>
            </a:r>
            <a:endParaRPr lang="en-US" altLang="zh-CN" sz="2800" b="1" dirty="0" smtClean="0">
              <a:solidFill>
                <a:srgbClr val="0000FF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    要求：选好角度，确定立意；明确问题，自拟标题；不要套作，不得抄袭；不少于</a:t>
            </a:r>
            <a:r>
              <a:rPr lang="en-US" altLang="zh-CN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800</a:t>
            </a:r>
            <a:r>
              <a:rPr lang="zh-CN" altLang="en-US" sz="2800" b="1" dirty="0" smtClean="0">
                <a:solidFill>
                  <a:srgbClr val="FF0000"/>
                </a:solidFill>
                <a:latin typeface="仿宋" pitchFamily="49" charset="-122"/>
                <a:ea typeface="仿宋" pitchFamily="49" charset="-122"/>
              </a:rPr>
              <a:t>字。</a:t>
            </a:r>
            <a:endParaRPr lang="zh-CN" altLang="en-US" sz="2800" b="1" dirty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762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620688"/>
            <a:ext cx="864096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一、教学目标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、了解考纲对论述类文本的阅读要求；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、明晰考查范围，弄清考查重点；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、洞悉论述类文本阅读题干扰项的设置规律；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、掌握解答论述类文本阅读试题的必备技能；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</a:rPr>
              <a:t>二、论述类文本阅读选择题的设置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相关内容的直接转换、适度的迁移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不再较多的照搬原文或稍加改造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不再纠缠于考查局部、字面上的语词概念内涵的细微差别辨析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着眼于对文本内容的整体理解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着眼于繁杂信息的把握、筛选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有跨度的信息筛选整合方式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语言表达形式的转换中常常包含一定的因果推断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</a:rPr>
              <a:t>     </a:t>
            </a:r>
            <a:r>
              <a:rPr lang="zh-CN" altLang="en-US" sz="2400" b="1" dirty="0" smtClean="0">
                <a:solidFill>
                  <a:srgbClr val="0000FF"/>
                </a:solidFill>
              </a:rPr>
              <a:t>隐含一定的能力迁移要求</a:t>
            </a:r>
            <a:endParaRPr lang="en-US" altLang="zh-CN" sz="2400" b="1" dirty="0" smtClean="0">
              <a:solidFill>
                <a:srgbClr val="0000FF"/>
              </a:solidFill>
            </a:endParaRPr>
          </a:p>
          <a:p>
            <a:r>
              <a:rPr lang="en-US" altLang="zh-CN" dirty="0" smtClean="0"/>
              <a:t>     </a:t>
            </a: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0648"/>
            <a:ext cx="8748464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解题指导：全面阅读，思考四个问题：</a:t>
            </a:r>
            <a:endParaRPr lang="en-US" altLang="zh-CN" sz="24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、本文主要谈的是什么问题，或就什么事情阐述道理？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、作者的基本立场、观点情感和态度是怎样的？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、本文按照怎样的顺序谋篇布局、组织文章，其段落之间的关系如何？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、行文中为凸显立意主要运用了那些手段和材料？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阅读备考中要解决的问题</a:t>
            </a:r>
            <a:endParaRPr lang="en-US" altLang="zh-CN" sz="24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sz="24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、缺乏整体感知和整体把握意识；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、缺乏结构意识，不善于借助层次分析把我主要内容；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、缺乏文本意识，作答过于主观盲目和随意；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、缺乏提炼整合手段，有效分析往往不足；</a:t>
            </a:r>
            <a:endParaRPr lang="en-US" altLang="zh-CN" sz="24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332656"/>
            <a:ext cx="867645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一、树立一种观念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      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考查语文能力</a:t>
            </a:r>
            <a:endParaRPr lang="en-US" altLang="zh-CN" sz="28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二、具备两种心理状态</a:t>
            </a:r>
            <a:endParaRPr lang="en-US" altLang="zh-CN" sz="28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、精神高度集中专注</a:t>
            </a:r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、仔细：在细微处设置陷阱</a:t>
            </a:r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华文宋体" pitchFamily="2" charset="-122"/>
                <a:ea typeface="华文宋体" pitchFamily="2" charset="-122"/>
              </a:rPr>
              <a:t>三、明确三个步骤</a:t>
            </a:r>
            <a:endParaRPr lang="en-US" altLang="zh-CN" sz="2800" b="1" dirty="0" smtClean="0">
              <a:solidFill>
                <a:srgbClr val="FF0000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、勾画要点，运用指代，读懂原文；（开头读懂思路）</a:t>
            </a:r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、审清题干，明确区间，辨别筛选；（定位对比）（正确与错误、符合与不符合，属于不属于）</a:t>
            </a:r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r>
              <a:rPr lang="en-US" altLang="zh-CN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宋体" pitchFamily="2" charset="-122"/>
                <a:ea typeface="华文宋体" pitchFamily="2" charset="-122"/>
              </a:rPr>
              <a:t>、对照原文、分析选项，得出答案；</a:t>
            </a:r>
            <a:endParaRPr lang="en-US" altLang="zh-CN" sz="2800" b="1" dirty="0" smtClean="0">
              <a:solidFill>
                <a:srgbClr val="0000FF"/>
              </a:solidFill>
              <a:latin typeface="华文宋体" pitchFamily="2" charset="-122"/>
              <a:ea typeface="华文宋体" pitchFamily="2" charset="-122"/>
            </a:endParaRPr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89248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作为改革开放中成长起来的一代人，读了下面六句话，你对这场关系到国运、人生的变革有着怎样的感触与思考？ </a:t>
            </a:r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穷则变，变则通，通则久。（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周易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）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不患寡而患不均，不患贫而患不安。（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论语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）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仓廪实而知礼节，衣食足而知荣辱。（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管子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）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中国太难改变了，即使搬动一张桌子，改装一个火炉，几乎</a:t>
            </a:r>
            <a:r>
              <a:rPr lang="zh-CN" altLang="en-US" sz="2400" b="1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也</a:t>
            </a:r>
            <a:r>
              <a:rPr lang="zh-CN" altLang="en-US" sz="2400" b="1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要流血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。（鲁迅）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解放思想，开动脑筋，实事求是。（邓小平）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仿宋" pitchFamily="2" charset="-122"/>
                <a:ea typeface="华文仿宋" pitchFamily="2" charset="-122"/>
              </a:rPr>
              <a:t>广大人民群众坚持爱国奉献，无怨无悔，让我感到千千万万普通人最伟大，同时让我感到幸福都是奋斗出来的。（习）</a:t>
            </a:r>
          </a:p>
          <a:p>
            <a:endParaRPr lang="en-US" altLang="zh-CN" sz="2400" b="1" dirty="0" smtClean="0">
              <a:solidFill>
                <a:srgbClr val="FF0000"/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仿宋" pitchFamily="2" charset="-122"/>
                <a:ea typeface="华文仿宋" pitchFamily="2" charset="-122"/>
              </a:rPr>
              <a:t>        请以“写在改革开放四十年”为副标题，主标题自拟；并以上述两到三句为基础确定立意，并合理引用，使之形成有机关联，写一篇议论文。要求：自选角度，观点明确，论据充分，论证合理。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562</Words>
  <Application>Microsoft Office PowerPoint</Application>
  <PresentationFormat>全屏显示(4:3)</PresentationFormat>
  <Paragraphs>55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Office 主题</vt:lpstr>
      <vt:lpstr>幻灯片 1</vt:lpstr>
      <vt:lpstr>幻灯片 2</vt:lpstr>
      <vt:lpstr>幻灯片 3</vt:lpstr>
      <vt:lpstr>幻灯片 4</vt:lpstr>
      <vt:lpstr>幻灯片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coputer</cp:lastModifiedBy>
  <cp:revision>5</cp:revision>
  <dcterms:created xsi:type="dcterms:W3CDTF">2018-03-02T11:12:21Z</dcterms:created>
  <dcterms:modified xsi:type="dcterms:W3CDTF">2018-04-10T23:53:09Z</dcterms:modified>
</cp:coreProperties>
</file>