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8" r:id="rId4"/>
    <p:sldId id="259" r:id="rId5"/>
    <p:sldId id="260" r:id="rId6"/>
    <p:sldId id="257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6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55040" y="1122680"/>
            <a:ext cx="10521950" cy="2387600"/>
          </a:xfrm>
        </p:spPr>
        <p:txBody>
          <a:bodyPr/>
          <a:p>
            <a:r>
              <a:rPr lang="zh-CN" altLang="en-US" sz="7200" b="1">
                <a:latin typeface="华文行楷" charset="0"/>
                <a:ea typeface="华文行楷" charset="0"/>
              </a:rPr>
              <a:t>《秋瑾：单纯中的高贵》</a:t>
            </a:r>
            <a:br>
              <a:rPr lang="zh-CN" altLang="en-US" sz="7200" b="1">
                <a:latin typeface="华文行楷" charset="0"/>
                <a:ea typeface="华文行楷" charset="0"/>
              </a:rPr>
            </a:br>
            <a:r>
              <a:rPr lang="en-US" altLang="zh-CN" sz="7200" b="1">
                <a:latin typeface="华文行楷" charset="0"/>
                <a:ea typeface="华文行楷" charset="0"/>
              </a:rPr>
              <a:t>——</a:t>
            </a:r>
            <a:r>
              <a:rPr lang="zh-CN" altLang="en-US" b="1">
                <a:solidFill>
                  <a:srgbClr val="FF0000"/>
                </a:solidFill>
                <a:latin typeface="华文行楷" charset="0"/>
                <a:ea typeface="华文行楷" charset="0"/>
              </a:rPr>
              <a:t>武汉卷评讲</a:t>
            </a:r>
            <a:endParaRPr lang="zh-CN" altLang="en-US" b="1">
              <a:solidFill>
                <a:srgbClr val="FF0000"/>
              </a:solidFill>
              <a:latin typeface="华文行楷" charset="0"/>
              <a:ea typeface="华文行楷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633345" y="5356225"/>
            <a:ext cx="9144000" cy="959485"/>
          </a:xfrm>
        </p:spPr>
        <p:txBody>
          <a:bodyPr>
            <a:normAutofit fontScale="80000"/>
          </a:bodyPr>
          <a:p>
            <a:r>
              <a:rPr lang="zh-CN" altLang="en-US" sz="4800" b="1">
                <a:solidFill>
                  <a:srgbClr val="0000CC"/>
                </a:solidFill>
                <a:latin typeface="黑体" charset="0"/>
                <a:ea typeface="黑体" charset="0"/>
              </a:rPr>
              <a:t>到如今，高考不是靠脑力，而是靠屁股！</a:t>
            </a:r>
            <a:endParaRPr lang="zh-CN" altLang="en-US" sz="48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52720" y="187960"/>
            <a:ext cx="4942840" cy="901065"/>
          </a:xfrm>
        </p:spPr>
        <p:txBody>
          <a:bodyPr>
            <a:normAutofit fontScale="90000"/>
          </a:bodyPr>
          <a:p>
            <a:br>
              <a:rPr lang="zh-CN" altLang="en-US" sz="60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</a:br>
            <a:r>
              <a:rPr lang="zh-CN" altLang="en-US" sz="5400" b="1">
                <a:solidFill>
                  <a:srgbClr val="FF0000"/>
                </a:solidFill>
                <a:latin typeface="华文行楷" charset="0"/>
                <a:ea typeface="华文行楷" charset="0"/>
                <a:sym typeface="+mn-ea"/>
              </a:rPr>
              <a:t>传记阅读抓四点</a:t>
            </a:r>
            <a:endParaRPr lang="zh-CN" altLang="en-US" sz="5400" b="1">
              <a:solidFill>
                <a:srgbClr val="FF0000"/>
              </a:solidFill>
              <a:latin typeface="华文行楷" charset="0"/>
              <a:ea typeface="华文行楷" charset="0"/>
              <a:sym typeface="+mn-ea"/>
            </a:endParaRPr>
          </a:p>
          <a:p>
            <a:endParaRPr lang="zh-CN" altLang="en-US" sz="5400" b="1">
              <a:solidFill>
                <a:srgbClr val="FF0000"/>
              </a:solidFill>
              <a:latin typeface="华文行楷" charset="0"/>
              <a:ea typeface="华文行楷" charset="0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3675" y="730885"/>
            <a:ext cx="10936605" cy="5127625"/>
          </a:xfrm>
        </p:spPr>
        <p:txBody>
          <a:bodyPr>
            <a:normAutofit lnSpcReduction="10000"/>
          </a:bodyPr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1.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先完成选择题；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2.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读文之一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分层并概述各层主要内容，即核心事件；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3.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读文之二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理清传主与哪些人有交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往、有关系，有怎样的交往、怎样的关系；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从中体现了传主怎样的志趣、品格、情感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态度、价值取向；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4.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作答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回扣标题、题干、链接。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3041650" y="4403725"/>
            <a:ext cx="9047480" cy="2154555"/>
          </a:xfrm>
          <a:prstGeom prst="rect">
            <a:avLst/>
          </a:prstGeom>
          <a:solidFill>
            <a:schemeClr val="tx1"/>
          </a:solidFill>
          <a:ln>
            <a:solidFill>
              <a:srgbClr val="FFC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生平事迹</a:t>
            </a:r>
            <a:endParaRPr lang="zh-CN" altLang="en-US" sz="3600" b="1">
              <a:solidFill>
                <a:schemeClr val="bg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 algn="l"/>
            <a:r>
              <a:rPr lang="en-US" altLang="zh-CN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1.</a:t>
            </a:r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不超过</a:t>
            </a:r>
            <a:r>
              <a:rPr lang="en-US" altLang="zh-CN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10</a:t>
            </a:r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个字；</a:t>
            </a:r>
            <a:endParaRPr lang="zh-CN" altLang="en-US" sz="3600" b="1">
              <a:solidFill>
                <a:schemeClr val="bg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 algn="l"/>
            <a:r>
              <a:rPr lang="en-US" altLang="zh-CN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2.</a:t>
            </a:r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动词</a:t>
            </a:r>
            <a:r>
              <a:rPr lang="en-US" altLang="zh-CN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+</a:t>
            </a:r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名词；</a:t>
            </a:r>
            <a:endParaRPr lang="zh-CN" altLang="en-US" sz="3600" b="1">
              <a:solidFill>
                <a:schemeClr val="bg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 algn="l"/>
            <a:r>
              <a:rPr lang="en-US" altLang="zh-CN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3.</a:t>
            </a:r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影响传主的成长</a:t>
            </a:r>
            <a:r>
              <a:rPr lang="en-US" altLang="zh-CN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——</a:t>
            </a:r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人生态度、价值追求</a:t>
            </a:r>
            <a:endParaRPr lang="zh-CN" altLang="en-US" sz="3600" b="1">
              <a:solidFill>
                <a:schemeClr val="bg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7965" y="194310"/>
            <a:ext cx="11324590" cy="5982970"/>
          </a:xfrm>
          <a:ln>
            <a:solidFill>
              <a:srgbClr val="FF0000"/>
            </a:solidFill>
          </a:ln>
        </p:spPr>
        <p:txBody>
          <a:bodyPr>
            <a:normAutofit/>
          </a:bodyPr>
          <a:p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传记阅读：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选择题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解答四点要求：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1.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把握命意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命题意图及思路。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2.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速读选项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核心事件、术语、性格词，关联词、指示代词、程度副词。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en-US" altLang="zh-CN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en-US" altLang="zh-CN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endParaRPr lang="en-US" altLang="zh-CN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3.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细读文本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整体理解、留心区间。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4.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比对选项与文本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sym typeface="+mn-ea"/>
              </a:rPr>
              <a:t>排除其中两个选项，有据可依。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60700" y="2940050"/>
            <a:ext cx="7531100" cy="118872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2.</a:t>
            </a:r>
            <a:r>
              <a:rPr lang="zh-CN" altLang="en-US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理解各选项内部的逻辑关系、事实描述背后作者的立场、思想和心态。</a:t>
            </a:r>
            <a:endParaRPr lang="zh-CN" altLang="en-US" sz="3600" b="1" u="sng">
              <a:solidFill>
                <a:srgbClr val="C00000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7799705" y="206375"/>
            <a:ext cx="3754120" cy="654685"/>
          </a:xfrm>
          <a:prstGeom prst="rect">
            <a:avLst/>
          </a:prstGeom>
          <a:solidFill>
            <a:srgbClr val="66FFFF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整体阅读</a:t>
            </a:r>
            <a:r>
              <a:rPr lang="en-US" altLang="zh-CN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+</a:t>
            </a: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分析推断</a:t>
            </a:r>
            <a:endParaRPr lang="zh-CN" altLang="en-US" sz="3200" b="1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800" y="194310"/>
            <a:ext cx="12019915" cy="6223635"/>
          </a:xfrm>
          <a:ln>
            <a:solidFill>
              <a:srgbClr val="FF0000"/>
            </a:solidFill>
          </a:ln>
        </p:spPr>
        <p:txBody>
          <a:bodyPr>
            <a:normAutofit fontScale="60000"/>
          </a:bodyPr>
          <a:p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</a:rPr>
              <a:t>下列对材料有关内容的分析和概括，最恰当的两项是（5分）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A</a:t>
            </a:r>
            <a:r>
              <a:rPr lang="en-US" altLang="zh-CN" sz="4400" b="1">
                <a:solidFill>
                  <a:srgbClr val="0000CC"/>
                </a:solidFill>
                <a:latin typeface="黑体" charset="0"/>
                <a:ea typeface="黑体" charset="0"/>
              </a:rPr>
              <a:t>.</a:t>
            </a: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秋瑾就义时从容镇定，她没有呼喊口号，也没有留下遗言，只是默默地看了看两边围观的群众，然后慷慨赴死，</a:t>
            </a:r>
            <a:r>
              <a:rPr lang="zh-CN" altLang="en-US" sz="4400" b="1">
                <a:solidFill>
                  <a:srgbClr val="FF0000"/>
                </a:solidFill>
                <a:latin typeface="黑体" charset="0"/>
                <a:ea typeface="黑体" charset="0"/>
              </a:rPr>
              <a:t>这表明</a:t>
            </a: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她的</a:t>
            </a:r>
            <a:r>
              <a:rPr lang="zh-CN" altLang="en-US" sz="4400" b="1">
                <a:solidFill>
                  <a:srgbClr val="FF0000"/>
                </a:solidFill>
                <a:latin typeface="黑体" charset="0"/>
                <a:ea typeface="黑体" charset="0"/>
              </a:rPr>
              <a:t>愿望已实现，心中没有遗憾</a:t>
            </a: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sz="4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B</a:t>
            </a:r>
            <a:r>
              <a:rPr lang="en-US" altLang="zh-CN" sz="4400" b="1">
                <a:solidFill>
                  <a:srgbClr val="0000CC"/>
                </a:solidFill>
                <a:latin typeface="黑体" charset="0"/>
                <a:ea typeface="黑体" charset="0"/>
              </a:rPr>
              <a:t>.</a:t>
            </a: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官府抓捕秋瑾后就匆忙将她杀害，行刑时面对秋瑾这样一个手无寸铁的女性，官府高度紧张，戒备森严，这些均表现了当局者内心的虚弱和对革命的恐惧。</a:t>
            </a:r>
            <a:endParaRPr lang="zh-CN" altLang="en-US" sz="4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C</a:t>
            </a:r>
            <a:r>
              <a:rPr lang="en-US" altLang="zh-CN" sz="4400" b="1">
                <a:solidFill>
                  <a:srgbClr val="0000CC"/>
                </a:solidFill>
                <a:latin typeface="黑体" charset="0"/>
                <a:ea typeface="黑体" charset="0"/>
              </a:rPr>
              <a:t>.</a:t>
            </a: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徐锡麟起事失败的消息传来，秋瑾痛哭失声，不语不食。她命令王金发和党人学生全部撤离，</a:t>
            </a:r>
            <a:r>
              <a:rPr lang="zh-CN" altLang="en-US" sz="4400" b="1">
                <a:solidFill>
                  <a:srgbClr val="FF0000"/>
                </a:solidFill>
                <a:latin typeface="黑体" charset="0"/>
                <a:ea typeface="黑体" charset="0"/>
              </a:rPr>
              <a:t>而自已留下来“谋为日后之应援”</a:t>
            </a: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。</a:t>
            </a:r>
            <a:endParaRPr lang="zh-CN" altLang="en-US" sz="4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D</a:t>
            </a:r>
            <a:r>
              <a:rPr lang="en-US" altLang="zh-CN" sz="4400" b="1">
                <a:solidFill>
                  <a:srgbClr val="0000CC"/>
                </a:solidFill>
                <a:latin typeface="黑体" charset="0"/>
                <a:ea typeface="黑体" charset="0"/>
              </a:rPr>
              <a:t>.</a:t>
            </a: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秋瑾在被捕之前做了周密安排，她不动声色地与家人告别，并交待哥哥带家人逃走，还及时销毁了有关信札、文件、书籍。</a:t>
            </a:r>
            <a:endParaRPr lang="zh-CN" altLang="en-US" sz="4400" b="1">
              <a:solidFill>
                <a:srgbClr val="0000CC"/>
              </a:solidFill>
              <a:latin typeface="黑体" charset="0"/>
              <a:ea typeface="黑体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E</a:t>
            </a:r>
            <a:r>
              <a:rPr lang="en-US" altLang="zh-CN" sz="4400" b="1">
                <a:solidFill>
                  <a:srgbClr val="0000CC"/>
                </a:solidFill>
                <a:latin typeface="黑体" charset="0"/>
                <a:ea typeface="黑体" charset="0"/>
              </a:rPr>
              <a:t>.</a:t>
            </a: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秋瑾自幼跟随兄长在家塾读书，学习经史、诗词，材料中引用多篇诗作，除了用来</a:t>
            </a:r>
            <a:r>
              <a:rPr lang="zh-CN" altLang="en-US" sz="4400" b="1">
                <a:solidFill>
                  <a:srgbClr val="FF0000"/>
                </a:solidFill>
                <a:latin typeface="黑体" charset="0"/>
                <a:ea typeface="黑体" charset="0"/>
              </a:rPr>
              <a:t>说明秋瑾的革命思想</a:t>
            </a: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外，还表现了她</a:t>
            </a:r>
            <a:r>
              <a:rPr lang="zh-CN" altLang="en-US" sz="4400" b="1">
                <a:solidFill>
                  <a:srgbClr val="FF0000"/>
                </a:solidFill>
                <a:latin typeface="黑体" charset="0"/>
                <a:ea typeface="黑体" charset="0"/>
              </a:rPr>
              <a:t>过人的</a:t>
            </a:r>
            <a:r>
              <a:rPr lang="zh-CN" altLang="en-US" sz="4400" b="1">
                <a:solidFill>
                  <a:srgbClr val="0000CC"/>
                </a:solidFill>
                <a:latin typeface="黑体" charset="0"/>
                <a:ea typeface="黑体" charset="0"/>
              </a:rPr>
              <a:t>文学才华。</a:t>
            </a:r>
            <a:endParaRPr lang="zh-CN" altLang="en-US" sz="4400" b="1">
              <a:solidFill>
                <a:srgbClr val="0000CC"/>
              </a:solidFill>
              <a:latin typeface="黑体" charset="0"/>
              <a:ea typeface="黑体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09880" y="226060"/>
            <a:ext cx="11507470" cy="6435090"/>
          </a:xfrm>
        </p:spPr>
        <p:txBody>
          <a:bodyPr/>
          <a:p>
            <a:pPr algn="l"/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(2)请结合材料简要概括秋瑾革命思想的形成过程。（6分）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①早年的成长经历奠定了她反对封建礼教、追求男女平等的思想基础；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1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分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②时代风云的激荡和对婚姻生活的失望，催生了她个性中豪侠刚烈的一面；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1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③在吴之瑛、陈天华等进步人士的影响下，不断接触、吸纳新思想；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2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④留学日本，结识孙中山，信服孙中山的革命方略和同盟会的政治纲领，最后义无反顾地走上反清排满的革命之路。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2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10249" name="线形标注 2 10248"/>
          <p:cNvSpPr/>
          <p:nvPr/>
        </p:nvSpPr>
        <p:spPr>
          <a:xfrm flipH="1">
            <a:off x="399415" y="850265"/>
            <a:ext cx="11478895" cy="4662170"/>
          </a:xfrm>
          <a:prstGeom prst="borderCallout2">
            <a:avLst>
              <a:gd name="adj1" fmla="val -414"/>
              <a:gd name="adj2" fmla="val 133"/>
              <a:gd name="adj3" fmla="val -2587"/>
              <a:gd name="adj4" fmla="val 14472"/>
              <a:gd name="adj5" fmla="val -1753"/>
              <a:gd name="adj6" fmla="val 15399"/>
            </a:avLst>
          </a:prstGeom>
          <a:solidFill>
            <a:schemeClr val="tx1"/>
          </a:solidFill>
          <a:ln w="28575" cap="flat" cmpd="sng">
            <a:solidFill>
              <a:srgbClr val="33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fontAlgn="base"/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①</a:t>
            </a:r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早年的成长经历</a:t>
            </a:r>
            <a:r>
              <a:rPr lang="zh-CN" altLang="en-US" sz="3600" b="1">
                <a:solidFill>
                  <a:srgbClr val="FFFF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奠定了</a:t>
            </a:r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她反对封建礼教、追求男女平等的</a:t>
            </a:r>
            <a:r>
              <a:rPr lang="zh-CN" altLang="en-US" sz="3600" b="1">
                <a:solidFill>
                  <a:srgbClr val="FFFF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思想基础</a:t>
            </a:r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；</a:t>
            </a:r>
            <a:r>
              <a:rPr lang="en-US" altLang="zh-CN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1</a:t>
            </a:r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600" b="1">
              <a:solidFill>
                <a:schemeClr val="bg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 lvl="0" fontAlgn="base"/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②</a:t>
            </a:r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随夫进京后，认识了吴之瑛，经常读新书报，</a:t>
            </a:r>
            <a:r>
              <a:rPr lang="zh-CN" altLang="en-US" sz="3600" b="1" u="sng">
                <a:solidFill>
                  <a:srgbClr val="FFFF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接触到一些新思想</a:t>
            </a:r>
            <a:r>
              <a:rPr lang="zh-CN" altLang="en-US" sz="3600" b="1">
                <a:solidFill>
                  <a:srgbClr val="FFFF00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altLang="en-US" sz="3600" b="1">
              <a:solidFill>
                <a:srgbClr val="FFFF00"/>
              </a:solidFill>
              <a:latin typeface="黑体" charset="0"/>
              <a:ea typeface="黑体" charset="0"/>
              <a:sym typeface="+mn-ea"/>
            </a:endParaRPr>
          </a:p>
          <a:p>
            <a:pPr lvl="0" fontAlgn="base"/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③</a:t>
            </a:r>
            <a:r>
              <a:rPr lang="zh-CN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陈天华的《警世钟》《猛回头》给她启蒙开智，</a:t>
            </a:r>
            <a:r>
              <a:rPr lang="zh-CN" sz="3600" b="1" u="sng">
                <a:solidFill>
                  <a:srgbClr val="FFFF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使她确立了革命之志</a:t>
            </a:r>
            <a:r>
              <a:rPr lang="zh-CN" altLang="en-US" sz="3600" b="1">
                <a:solidFill>
                  <a:srgbClr val="FFFF00"/>
                </a:solidFill>
                <a:latin typeface="黑体" charset="0"/>
                <a:ea typeface="黑体" charset="0"/>
                <a:sym typeface="+mn-ea"/>
              </a:rPr>
              <a:t>。</a:t>
            </a:r>
            <a:endParaRPr lang="zh-CN" altLang="en-US" sz="3600" b="1">
              <a:solidFill>
                <a:srgbClr val="FFFF00"/>
              </a:solidFill>
              <a:latin typeface="黑体" charset="0"/>
              <a:ea typeface="黑体" charset="0"/>
              <a:sym typeface="+mn-ea"/>
            </a:endParaRPr>
          </a:p>
          <a:p>
            <a:pPr lvl="0" fontAlgn="base"/>
            <a:r>
              <a:rPr lang="zh-CN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④东渡日本后，结识了孙中山，深受孙中山革命方略和同盟会政治纲领的影响，</a:t>
            </a:r>
            <a:r>
              <a:rPr lang="zh-CN" sz="3600" b="1" u="sng">
                <a:solidFill>
                  <a:srgbClr val="FFFF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革命思想彻底形成。</a:t>
            </a:r>
            <a:endParaRPr lang="zh-CN" sz="3600" b="1" u="sng" strike="noStrike" noProof="1">
              <a:ln>
                <a:solidFill>
                  <a:srgbClr val="0000CC"/>
                </a:solidFill>
              </a:ln>
              <a:solidFill>
                <a:srgbClr val="FFFF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420370" y="838835"/>
            <a:ext cx="9623425" cy="2486025"/>
          </a:xfrm>
          <a:prstGeom prst="rect">
            <a:avLst/>
          </a:prstGeom>
          <a:solidFill>
            <a:srgbClr val="66FFFF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得分要点</a:t>
            </a:r>
            <a:r>
              <a:rPr lang="en-US" altLang="zh-CN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——</a:t>
            </a:r>
            <a:r>
              <a:rPr lang="zh-CN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关键词：动词</a:t>
            </a:r>
            <a:r>
              <a:rPr lang="en-US" altLang="zh-CN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+</a:t>
            </a:r>
            <a:r>
              <a:rPr lang="zh-CN" altLang="en-US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名称</a:t>
            </a:r>
            <a:endParaRPr lang="zh-CN" altLang="en-US" sz="32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 algn="l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①反对封建礼法、提倡男女平等</a:t>
            </a:r>
            <a:r>
              <a:rPr lang="en-US" altLang="zh-CN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1</a:t>
            </a:r>
            <a:r>
              <a:rPr lang="zh-CN" altLang="en-US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2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 algn="l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②神州陆沉</a:t>
            </a:r>
            <a:r>
              <a:rPr lang="en-US" altLang="zh-CN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/</a:t>
            </a:r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国家危难、对婚姻的不满、个性豪侠</a:t>
            </a:r>
            <a:r>
              <a:rPr lang="en-US" altLang="zh-CN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1</a:t>
            </a:r>
            <a:r>
              <a:rPr lang="zh-CN" altLang="en-US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2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 algn="l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③吴之瑛、陈天华、接触新思想</a:t>
            </a:r>
            <a:r>
              <a:rPr lang="en-US" altLang="zh-CN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2</a:t>
            </a:r>
            <a:r>
              <a:rPr lang="zh-CN" altLang="en-US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2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 algn="l"/>
            <a:r>
              <a:rPr lang="zh-CN" altLang="en-US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④孙中山革命方略、同盟会的政治纲领</a:t>
            </a:r>
            <a:r>
              <a:rPr lang="en-US" altLang="zh-CN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2</a:t>
            </a:r>
            <a:r>
              <a:rPr lang="zh-CN" altLang="en-US" sz="3200" b="1">
                <a:solidFill>
                  <a:srgbClr val="C0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200" b="1">
              <a:solidFill>
                <a:srgbClr val="C00000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 bldLvl="0" animBg="1"/>
      <p:bldP spid="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09880" y="187325"/>
            <a:ext cx="11507470" cy="6435090"/>
          </a:xfrm>
        </p:spPr>
        <p:txBody>
          <a:bodyPr/>
          <a:p>
            <a:pPr algn="l"/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(2)请结合材料简要概括秋瑾革命思想的形成过程。（6分）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①</a:t>
            </a:r>
            <a:r>
              <a:rPr 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初具雏形，来自于对自己婚姻的不满和通过女子吴之瑛接触到的新思想；</a:t>
            </a:r>
            <a:endParaRPr lang="zh-CN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②初步形成，《辛丑条约》签订后，国家危机加深且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读了《警世钟》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，立下革命决心。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③完成飞跃，与丈夫分离，东渡日本结识孙中山，革命思想受同盟会纲领深刻影响。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934335" y="5043170"/>
            <a:ext cx="8948420" cy="70104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暴露问题：</a:t>
            </a:r>
            <a:r>
              <a:rPr lang="en-US" altLang="zh-CN" sz="4000" b="1" u="sng">
                <a:solidFill>
                  <a:schemeClr val="tx1"/>
                </a:solidFill>
                <a:latin typeface="华文行楷" charset="0"/>
                <a:ea typeface="华文行楷" charset="0"/>
                <a:sym typeface="+mn-ea"/>
              </a:rPr>
              <a:t>95%</a:t>
            </a:r>
            <a:r>
              <a:rPr lang="zh-CN" altLang="en-US" sz="4000" b="1" u="sng">
                <a:solidFill>
                  <a:schemeClr val="tx1"/>
                </a:solidFill>
                <a:latin typeface="华文行楷" charset="0"/>
                <a:ea typeface="华文行楷" charset="0"/>
                <a:sym typeface="+mn-ea"/>
              </a:rPr>
              <a:t>的同学</a:t>
            </a:r>
            <a:r>
              <a:rPr lang="zh-CN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忽视了相关链接！？</a:t>
            </a:r>
            <a:endParaRPr lang="zh-CN" sz="3600" b="1" u="sng">
              <a:solidFill>
                <a:srgbClr val="C00000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09880" y="226060"/>
            <a:ext cx="11507470" cy="6435090"/>
          </a:xfrm>
        </p:spPr>
        <p:txBody>
          <a:bodyPr/>
          <a:p>
            <a:pPr algn="l"/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</a:rPr>
              <a:t>(2)请结合材料简要概括秋瑾革命思想的形成过程。（6分）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①自幼学习经史、诗词，蔑视封建礼法，提倡男女平等；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②</a:t>
            </a:r>
            <a:r>
              <a:rPr 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与进步女子吴之瑛义结金兰，接触到了一些新思想；</a:t>
            </a:r>
            <a:endParaRPr lang="zh-CN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③读了陈天华的著作后深受感动，得以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“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启蒙开智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；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④留学日本，结识孙中山，受同盟会的政治纲领的影响。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09880" y="226060"/>
            <a:ext cx="11507470" cy="6435090"/>
          </a:xfrm>
        </p:spPr>
        <p:txBody>
          <a:bodyPr/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6．下列对原文有关内容的概括和分析，不正确的一项是（3分）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  A．张欣泰喜欢读书，不愿意以带兵打仗为职业，十多岁时，当别人问他弓马功夫怎样时，他回答说害怕骑马，无力拉弓。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  B．张欣泰游览园林时身穿僧衣，手执禅杖，随皇上出巡时中途跑到松树下去喝酒赋诗，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这些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举动表明他对当时的现实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十分不满。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  C．虽然齐世祖对张欣泰的率性而为提出了严厉批评，但还是能理解他不愿意当武将的想法，任命他担任了比较清闲且地位不低的文官。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  D．张欣泰具有一定的军事才干。讨伐巴东王时，主将胡谐之没有听从他的建议吃了大亏；而崔慧景对他言听计从．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很顺利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地解除了钟离城之围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33900" y="5855970"/>
            <a:ext cx="7129780" cy="64008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关于古代刑法：大辟；六艺、六义</a:t>
            </a:r>
            <a:endParaRPr lang="zh-CN" sz="3600" b="1" u="sng">
              <a:solidFill>
                <a:srgbClr val="C00000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0690" y="189865"/>
            <a:ext cx="11296650" cy="640080"/>
          </a:xfrm>
          <a:prstGeom prst="rect">
            <a:avLst/>
          </a:prstGeom>
          <a:solidFill>
            <a:schemeClr val="tx1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核心事 时间地点词 人名 官名 关联词 程度副词 代词</a:t>
            </a:r>
            <a:endParaRPr lang="zh-CN" sz="3600" b="1" u="sng">
              <a:solidFill>
                <a:schemeClr val="bg1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09880" y="226060"/>
            <a:ext cx="11507470" cy="6435090"/>
          </a:xfrm>
        </p:spPr>
        <p:txBody>
          <a:bodyPr/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(1)世祖与欣泰早经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款遇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及 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即位，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以 为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直阁将军，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领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禁旅。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  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世祖与张欣泰早就有过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诚挚的交往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等到（世祖）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即位，就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任命（张欣泰）担任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直阁将军，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同时监管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禁卫军。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23670" y="1908175"/>
            <a:ext cx="8305165" cy="64008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特殊实词、省略句、固定结构</a:t>
            </a:r>
            <a:r>
              <a:rPr lang="zh-CN" sz="3600" b="1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  </a:t>
            </a:r>
            <a:r>
              <a:rPr lang="zh-CN" sz="3600" b="1" u="sng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兼领判</a:t>
            </a:r>
            <a:endParaRPr lang="zh-CN" sz="3600" b="1" u="sng">
              <a:solidFill>
                <a:schemeClr val="tx1"/>
              </a:solidFill>
              <a:latin typeface="黑体" charset="0"/>
              <a:ea typeface="黑体" charset="0"/>
              <a:sym typeface="+mn-ea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1466215" y="2850515"/>
            <a:ext cx="8178165" cy="654685"/>
          </a:xfrm>
          <a:prstGeom prst="rect">
            <a:avLst/>
          </a:prstGeom>
          <a:solidFill>
            <a:srgbClr val="66FFFF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行署假摄权   升迁拔擢陟   出黜 罢免</a:t>
            </a:r>
            <a:endParaRPr lang="zh-CN" sz="3200" b="1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17775" y="3699510"/>
            <a:ext cx="5349875" cy="640080"/>
          </a:xfrm>
          <a:prstGeom prst="rect">
            <a:avLst/>
          </a:prstGeom>
          <a:solidFill>
            <a:schemeClr val="tx1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 u="sng">
                <a:solidFill>
                  <a:schemeClr val="bg1"/>
                </a:solidFill>
                <a:latin typeface="黑体" charset="0"/>
                <a:ea typeface="黑体" charset="0"/>
                <a:sym typeface="+mn-ea"/>
              </a:rPr>
              <a:t>征辟举 除拜授 封赏选起</a:t>
            </a:r>
            <a:endParaRPr lang="zh-CN" sz="3600" b="1" u="sng">
              <a:solidFill>
                <a:schemeClr val="bg1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09880" y="226060"/>
            <a:ext cx="11507470" cy="6435090"/>
          </a:xfrm>
        </p:spPr>
        <p:txBody>
          <a:bodyPr/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(2)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死地之兵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，不可轻也；胜之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既不足为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武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，败则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徒</a:t>
            </a:r>
            <a:r>
              <a:rPr lang="zh-CN" altLang="en-US" sz="3200" b="1" u="sng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丧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前功。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 algn="l"/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——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陷于绝境的士兵，是（我们）不能轻视的；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（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如果我们）战胜了他们，也不能称得上勇猛，（如果）失败了就白白地使前功尽弃。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例如：孔武有力、英武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07515" y="2282190"/>
            <a:ext cx="9013825" cy="640080"/>
          </a:xfrm>
          <a:prstGeom prst="rect">
            <a:avLst/>
          </a:prstGeom>
          <a:solidFill>
            <a:srgbClr val="FFFF00"/>
          </a:solidFill>
          <a:ln w="57150" cap="flat" cmpd="thickThin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zh-CN" sz="3600" b="1" u="sng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特殊实词、省略句、句内逻辑关系、上下文</a:t>
            </a:r>
            <a:endParaRPr lang="zh-CN" sz="3600" b="1" u="sng">
              <a:solidFill>
                <a:schemeClr val="tx1"/>
              </a:solidFill>
              <a:latin typeface="黑体" charset="0"/>
              <a:ea typeface="黑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09880" y="226060"/>
            <a:ext cx="11507470" cy="6435090"/>
          </a:xfrm>
        </p:spPr>
        <p:txBody>
          <a:bodyPr/>
          <a:p>
            <a:pPr algn="ctr"/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临江仙①</a:t>
            </a:r>
            <a:endParaRPr lang="zh-CN" altLang="en-US" sz="32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pPr algn="ctr"/>
            <a:r>
              <a:rPr lang="zh-CN" altLang="en-US" sz="16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辛弃疾</a:t>
            </a:r>
            <a:endParaRPr lang="zh-CN" altLang="en-US" sz="1600" b="1">
              <a:solidFill>
                <a:srgbClr val="FF0000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>
              <a:lnSpc>
                <a:spcPct val="100000"/>
              </a:lnSpc>
            </a:pP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    逗晓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莺啼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声昵昵，掩关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高树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冥冥。小渠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春浪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细无声。井床②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听夜雨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，出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藓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辘轳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青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>
              <a:lnSpc>
                <a:spcPct val="100000"/>
              </a:lnSpc>
            </a:pP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    碧草旋荒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金谷路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，乌丝③重记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兰亭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。强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扶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残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醉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绕云屏。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一枝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风露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湿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花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重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入疏棂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>
              <a:lnSpc>
                <a:spcPct val="100000"/>
              </a:lnSpc>
            </a:pP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    [注]①作者罢官闲居时，与友人一起游园后写下本词。②井床：井边的栏杆。③乌丝：印有墨线的纸。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>
              <a:lnSpc>
                <a:spcPct val="100000"/>
              </a:lnSpc>
            </a:pP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9．本词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最后三句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表现了</a:t>
            </a:r>
            <a:r>
              <a:rPr lang="zh-CN" altLang="en-US" sz="3200" b="1" u="sng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作者什么样的情绪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？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>
              <a:lnSpc>
                <a:spcPct val="100000"/>
              </a:lnSpc>
            </a:pP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是如何表现的？请简要分析。（6分）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534400" y="4415790"/>
            <a:ext cx="3423920" cy="2286000"/>
          </a:xfrm>
          <a:prstGeom prst="rect">
            <a:avLst/>
          </a:prstGeom>
          <a:solidFill>
            <a:srgbClr val="66FFCC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1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题干指示</a:t>
            </a:r>
            <a:endParaRPr lang="zh-CN" altLang="en-US" sz="3600" b="1">
              <a:solidFill>
                <a:srgbClr val="C0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2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回扣标题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/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作者</a:t>
            </a:r>
            <a:endParaRPr lang="zh-CN" altLang="en-US" sz="3600" b="1">
              <a:solidFill>
                <a:srgbClr val="C0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3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结合注释</a:t>
            </a:r>
            <a:endParaRPr lang="zh-CN" altLang="en-US" sz="3600" b="1">
              <a:solidFill>
                <a:srgbClr val="C00000"/>
              </a:solidFill>
              <a:latin typeface="黑体" charset="0"/>
              <a:ea typeface="黑体" charset="0"/>
              <a:sym typeface="+mn-ea"/>
            </a:endParaRPr>
          </a:p>
          <a:p>
            <a:r>
              <a:rPr lang="en-US" altLang="zh-CN" sz="3600" b="1">
                <a:solidFill>
                  <a:schemeClr val="tx1"/>
                </a:solidFill>
                <a:latin typeface="黑体" charset="0"/>
                <a:ea typeface="黑体" charset="0"/>
                <a:sym typeface="+mn-ea"/>
              </a:rPr>
              <a:t>4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分点</a:t>
            </a:r>
            <a:r>
              <a:rPr lang="en-US" altLang="zh-CN" sz="3600" b="1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/</a:t>
            </a:r>
            <a:r>
              <a:rPr lang="zh-CN" altLang="en-US" sz="3600" b="1">
                <a:solidFill>
                  <a:srgbClr val="C00000"/>
                </a:solidFill>
                <a:latin typeface="黑体" charset="0"/>
                <a:ea typeface="黑体" charset="0"/>
                <a:sym typeface="+mn-ea"/>
              </a:rPr>
              <a:t>逐问作答</a:t>
            </a:r>
            <a:endParaRPr lang="zh-CN" altLang="en-US" sz="3600" b="1">
              <a:latin typeface="黑体" charset="0"/>
              <a:ea typeface="黑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09880" y="226060"/>
            <a:ext cx="11507470" cy="6435090"/>
          </a:xfrm>
        </p:spPr>
        <p:txBody>
          <a:bodyPr/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①表现了作者罢官闲居、</a:t>
            </a:r>
            <a:r>
              <a:rPr lang="zh-CN" altLang="en-US" sz="3200" b="1">
                <a:solidFill>
                  <a:srgbClr val="FF0000"/>
                </a:solidFill>
                <a:latin typeface="黑体" charset="0"/>
                <a:ea typeface="黑体" charset="0"/>
                <a:cs typeface="宋体" charset="0"/>
              </a:rPr>
              <a:t>壮志难酬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的忧愁苦闷之情；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2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分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②诗人用乐景反衬出自己内心的烦乱；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2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</a:rPr>
              <a:t>③借酒浇愁之后，诗人依然难眠，围着屏风转来转去，说明心绪不宁、烦躁不安，这时，窗外一枝花映入眼帘，花蕊上还带有晶莹的水滴，这一意象写出了诗人罢官闲居时失意怅惘的情绪及孤独寂寞的心境。</a:t>
            </a:r>
            <a:r>
              <a:rPr lang="en-US" altLang="zh-CN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2</a:t>
            </a:r>
            <a:r>
              <a:rPr lang="zh-CN" altLang="en-US" sz="3200" b="1">
                <a:solidFill>
                  <a:srgbClr val="0000CC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  <a:p>
            <a:pPr algn="l"/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  <p:sp>
        <p:nvSpPr>
          <p:cNvPr id="10249" name="线形标注 2 10248"/>
          <p:cNvSpPr/>
          <p:nvPr/>
        </p:nvSpPr>
        <p:spPr>
          <a:xfrm flipH="1">
            <a:off x="386080" y="3121025"/>
            <a:ext cx="11478895" cy="3553460"/>
          </a:xfrm>
          <a:prstGeom prst="borderCallout2">
            <a:avLst>
              <a:gd name="adj1" fmla="val -414"/>
              <a:gd name="adj2" fmla="val 133"/>
              <a:gd name="adj3" fmla="val -2587"/>
              <a:gd name="adj4" fmla="val 14472"/>
              <a:gd name="adj5" fmla="val -1753"/>
              <a:gd name="adj6" fmla="val 15399"/>
            </a:avLst>
          </a:prstGeom>
          <a:solidFill>
            <a:schemeClr val="tx1"/>
          </a:solidFill>
          <a:ln w="28575" cap="flat" cmpd="sng">
            <a:solidFill>
              <a:srgbClr val="33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fontAlgn="base"/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①</a:t>
            </a:r>
            <a:r>
              <a:rPr lang="en-US" altLang="zh-CN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</a:t>
            </a:r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强扶残醉</a:t>
            </a:r>
            <a:r>
              <a:rPr lang="en-US" altLang="zh-CN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”</a:t>
            </a:r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运用动作描写，写出当时喝醉之后的疲惫，表达了作者内心的苦闷、无奈之情。</a:t>
            </a:r>
            <a:r>
              <a:rPr lang="en-US" altLang="zh-CN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2</a:t>
            </a:r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分</a:t>
            </a:r>
            <a:endParaRPr lang="zh-CN" altLang="en-US" sz="3600" b="1">
              <a:solidFill>
                <a:schemeClr val="bg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 lvl="0" fontAlgn="base"/>
            <a:r>
              <a:rPr lang="zh-CN" altLang="en-US" sz="3600" b="1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②</a:t>
            </a:r>
            <a:r>
              <a:rPr lang="en-US" altLang="zh-CN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</a:t>
            </a:r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一枝风露湿</a:t>
            </a:r>
            <a:r>
              <a:rPr lang="en-US" altLang="zh-CN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”</a:t>
            </a:r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运用白描，</a:t>
            </a:r>
            <a:r>
              <a:rPr lang="en-US" altLang="zh-CN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</a:t>
            </a:r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湿</a:t>
            </a:r>
            <a:r>
              <a:rPr lang="en-US" altLang="zh-CN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”</a:t>
            </a:r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字体现作者被贬之后的心情沉重。</a:t>
            </a:r>
            <a:endParaRPr lang="zh-CN" altLang="en-US" sz="3600" b="1" u="sng">
              <a:solidFill>
                <a:schemeClr val="bg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  <a:p>
            <a:pPr lvl="0" fontAlgn="base"/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③</a:t>
            </a:r>
            <a:r>
              <a:rPr lang="en-US" altLang="zh-CN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“</a:t>
            </a:r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花入疏棂</a:t>
            </a:r>
            <a:r>
              <a:rPr lang="en-US" altLang="zh-CN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”</a:t>
            </a:r>
            <a:r>
              <a:rPr lang="zh-CN" altLang="en-US" sz="3600" b="1" u="sng">
                <a:solidFill>
                  <a:schemeClr val="bg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表现作者希望可以再得重用，用花衬托内心的哀愁。</a:t>
            </a:r>
            <a:endParaRPr lang="zh-CN" altLang="en-US" sz="3600" b="1" u="sng" strike="noStrike" noProof="1">
              <a:ln>
                <a:solidFill>
                  <a:srgbClr val="0000CC"/>
                </a:solidFill>
              </a:ln>
              <a:solidFill>
                <a:schemeClr val="bg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3826510" y="206375"/>
            <a:ext cx="7727315" cy="654685"/>
          </a:xfrm>
          <a:prstGeom prst="rect">
            <a:avLst/>
          </a:prstGeom>
          <a:solidFill>
            <a:srgbClr val="66FFFF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sz="3200" b="1">
                <a:solidFill>
                  <a:schemeClr val="tx1"/>
                </a:solidFill>
                <a:latin typeface="黑体" charset="0"/>
                <a:ea typeface="黑体" charset="0"/>
                <a:cs typeface="宋体" charset="0"/>
                <a:sym typeface="+mn-ea"/>
              </a:rPr>
              <a:t>关键词：壮志难酬 反衬衬托 烦乱 句意</a:t>
            </a:r>
            <a:endParaRPr lang="zh-CN" sz="3200" b="1">
              <a:solidFill>
                <a:schemeClr val="tx1"/>
              </a:solidFill>
              <a:latin typeface="黑体" charset="0"/>
              <a:ea typeface="黑体" charset="0"/>
              <a:cs typeface="宋体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 bldLvl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09880" y="226060"/>
            <a:ext cx="11507470" cy="6435090"/>
          </a:xfrm>
        </p:spPr>
        <p:txBody>
          <a:bodyPr/>
          <a:p>
            <a:pPr algn="l"/>
            <a:endParaRPr lang="zh-CN" altLang="en-US" sz="3200" b="1">
              <a:solidFill>
                <a:srgbClr val="0000CC"/>
              </a:solidFill>
              <a:latin typeface="黑体" charset="0"/>
              <a:ea typeface="黑体" charset="0"/>
              <a:cs typeface="宋体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2410</Words>
  <Application>WPS 演示</Application>
  <PresentationFormat>宽屏</PresentationFormat>
  <Paragraphs>122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Office 主题</vt:lpstr>
      <vt:lpstr>《秋瑾：单纯中的高贵》 ——武汉卷评讲</vt:lpstr>
      <vt:lpstr> 传记阅读抓四点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26</cp:revision>
  <dcterms:created xsi:type="dcterms:W3CDTF">2016-03-27T02:31:00Z</dcterms:created>
  <dcterms:modified xsi:type="dcterms:W3CDTF">2016-06-21T09:36:44Z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2052-10.1.0.5777</vt:lpwstr>
  </property>
</Properties>
</file>