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gif" ContentType="image/gif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5349" r:id="rId1"/>
    <p:sldMasterId id="2147485354" r:id="rId2"/>
    <p:sldMasterId id="2147485352" r:id="rId3"/>
  </p:sldMasterIdLst>
  <p:notesMasterIdLst>
    <p:notesMasterId r:id="rId27"/>
  </p:notesMasterIdLst>
  <p:handoutMasterIdLst>
    <p:handoutMasterId r:id="rId28"/>
  </p:handoutMasterIdLst>
  <p:sldIdLst>
    <p:sldId id="256" r:id="rId4"/>
    <p:sldId id="276" r:id="rId5"/>
    <p:sldId id="259" r:id="rId6"/>
    <p:sldId id="277" r:id="rId7"/>
    <p:sldId id="260" r:id="rId8"/>
    <p:sldId id="261" r:id="rId9"/>
    <p:sldId id="262" r:id="rId10"/>
    <p:sldId id="278" r:id="rId11"/>
    <p:sldId id="263" r:id="rId12"/>
    <p:sldId id="266" r:id="rId13"/>
    <p:sldId id="281" r:id="rId14"/>
    <p:sldId id="282" r:id="rId15"/>
    <p:sldId id="264" r:id="rId16"/>
    <p:sldId id="265" r:id="rId17"/>
    <p:sldId id="283" r:id="rId18"/>
    <p:sldId id="267" r:id="rId19"/>
    <p:sldId id="284" r:id="rId20"/>
    <p:sldId id="268" r:id="rId21"/>
    <p:sldId id="269" r:id="rId22"/>
    <p:sldId id="270" r:id="rId23"/>
    <p:sldId id="271" r:id="rId24"/>
    <p:sldId id="273" r:id="rId25"/>
    <p:sldId id="275" r:id="rId26"/>
  </p:sldIdLst>
  <p:sldSz cx="12198350" cy="6859588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6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585788" indent="-128588" algn="l" rtl="0" fontAlgn="base">
      <a:spcBef>
        <a:spcPct val="0"/>
      </a:spcBef>
      <a:spcAft>
        <a:spcPct val="0"/>
      </a:spcAft>
      <a:defRPr sz="26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1171575" indent="-257175" algn="l" rtl="0" fontAlgn="base">
      <a:spcBef>
        <a:spcPct val="0"/>
      </a:spcBef>
      <a:spcAft>
        <a:spcPct val="0"/>
      </a:spcAft>
      <a:defRPr sz="26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758950" indent="-387350" algn="l" rtl="0" fontAlgn="base">
      <a:spcBef>
        <a:spcPct val="0"/>
      </a:spcBef>
      <a:spcAft>
        <a:spcPct val="0"/>
      </a:spcAft>
      <a:defRPr sz="26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2344738" indent="-515938" algn="l" rtl="0" fontAlgn="base">
      <a:spcBef>
        <a:spcPct val="0"/>
      </a:spcBef>
      <a:spcAft>
        <a:spcPct val="0"/>
      </a:spcAft>
      <a:defRPr sz="26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6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6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6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6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FFFF99"/>
    <a:srgbClr val="DCDDFA"/>
    <a:srgbClr val="FF9900"/>
    <a:srgbClr val="CCFF66"/>
    <a:srgbClr val="FFCC00"/>
    <a:srgbClr val="99CC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DBED569-4797-4DF1-A0F4-6AAB3CD982D8}" styleName="浅色样式 3 - 强调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757" autoAdjust="0"/>
    <p:restoredTop sz="86882" autoAdjust="0"/>
  </p:normalViewPr>
  <p:slideViewPr>
    <p:cSldViewPr showGuides="1">
      <p:cViewPr>
        <p:scale>
          <a:sx n="60" d="100"/>
          <a:sy n="60" d="100"/>
        </p:scale>
        <p:origin x="-810" y="-108"/>
      </p:cViewPr>
      <p:guideLst>
        <p:guide orient="horz" pos="2160"/>
        <p:guide pos="299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52" d="100"/>
          <a:sy n="52" d="100"/>
        </p:scale>
        <p:origin x="-1890" y="-90"/>
      </p:cViewPr>
      <p:guideLst>
        <p:guide orient="horz" pos="2880"/>
        <p:guide pos="2160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0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defRPr sz="12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840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defRPr sz="12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840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defRPr sz="12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840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CF1E5AB5-1DC5-4D2F-9262-864165D1E22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712552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defRPr sz="12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defRPr sz="12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1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161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defRPr sz="12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1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3500FBE1-F2D6-4EE3-9160-42A3B438B8E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645638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5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585788" algn="l" rtl="0" eaLnBrk="0" fontAlgn="base" hangingPunct="0">
      <a:spcBef>
        <a:spcPct val="30000"/>
      </a:spcBef>
      <a:spcAft>
        <a:spcPct val="0"/>
      </a:spcAft>
      <a:defRPr sz="15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1171575" algn="l" rtl="0" eaLnBrk="0" fontAlgn="base" hangingPunct="0">
      <a:spcBef>
        <a:spcPct val="30000"/>
      </a:spcBef>
      <a:spcAft>
        <a:spcPct val="0"/>
      </a:spcAft>
      <a:defRPr sz="15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758950" algn="l" rtl="0" eaLnBrk="0" fontAlgn="base" hangingPunct="0">
      <a:spcBef>
        <a:spcPct val="30000"/>
      </a:spcBef>
      <a:spcAft>
        <a:spcPct val="0"/>
      </a:spcAft>
      <a:defRPr sz="15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2344738" algn="l" rtl="0" eaLnBrk="0" fontAlgn="base" hangingPunct="0">
      <a:spcBef>
        <a:spcPct val="30000"/>
      </a:spcBef>
      <a:spcAft>
        <a:spcPct val="0"/>
      </a:spcAft>
      <a:defRPr sz="15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931795" algn="l" defTabSz="1172718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3518154" algn="l" defTabSz="1172718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4104513" algn="l" defTabSz="1172718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4690872" algn="l" defTabSz="1172718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547896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21" y="273113"/>
            <a:ext cx="4013173" cy="1162320"/>
          </a:xfrm>
          <a:prstGeom prst="rect">
            <a:avLst/>
          </a:prstGeom>
        </p:spPr>
        <p:txBody>
          <a:bodyPr lIns="117272" tIns="58636" rIns="117272" bIns="58636" anchor="b"/>
          <a:lstStyle>
            <a:lvl1pPr algn="l">
              <a:defRPr sz="26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9219" y="273116"/>
            <a:ext cx="6819218" cy="5854468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4100"/>
            </a:lvl1pPr>
            <a:lvl2pPr>
              <a:defRPr sz="36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921" y="1435435"/>
            <a:ext cx="4013173" cy="4692149"/>
          </a:xfrm>
          <a:prstGeom prst="rect">
            <a:avLst/>
          </a:prstGeom>
        </p:spPr>
        <p:txBody>
          <a:bodyPr lIns="117272" tIns="58636" rIns="117272" bIns="58636"/>
          <a:lstStyle>
            <a:lvl1pPr marL="0" indent="0">
              <a:buNone/>
              <a:defRPr sz="1800"/>
            </a:lvl1pPr>
            <a:lvl2pPr marL="586359" indent="0">
              <a:buNone/>
              <a:defRPr sz="1500"/>
            </a:lvl2pPr>
            <a:lvl3pPr marL="1172718" indent="0">
              <a:buNone/>
              <a:defRPr sz="1300"/>
            </a:lvl3pPr>
            <a:lvl4pPr marL="1759077" indent="0">
              <a:buNone/>
              <a:defRPr sz="1200"/>
            </a:lvl4pPr>
            <a:lvl5pPr marL="2345436" indent="0">
              <a:buNone/>
              <a:defRPr sz="1200"/>
            </a:lvl5pPr>
            <a:lvl6pPr marL="2931795" indent="0">
              <a:buNone/>
              <a:defRPr sz="1200"/>
            </a:lvl6pPr>
            <a:lvl7pPr marL="3518154" indent="0">
              <a:buNone/>
              <a:defRPr sz="1200"/>
            </a:lvl7pPr>
            <a:lvl8pPr marL="4104513" indent="0">
              <a:buNone/>
              <a:defRPr sz="1200"/>
            </a:lvl8pPr>
            <a:lvl9pPr marL="4690872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79439916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9" y="274698"/>
            <a:ext cx="10978515" cy="1143265"/>
          </a:xfrm>
          <a:prstGeom prst="rect">
            <a:avLst/>
          </a:prstGeom>
        </p:spPr>
        <p:txBody>
          <a:bodyPr lIns="108882" tIns="54442" rIns="108882" bIns="54442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919" y="1600571"/>
            <a:ext cx="10978515" cy="4527013"/>
          </a:xfrm>
          <a:prstGeom prst="rect">
            <a:avLst/>
          </a:prstGeom>
        </p:spPr>
        <p:txBody>
          <a:bodyPr lIns="108882" tIns="54442" rIns="108882" bIns="54442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917" y="6246673"/>
            <a:ext cx="2846282" cy="476361"/>
          </a:xfrm>
          <a:prstGeom prst="rect">
            <a:avLst/>
          </a:prstGeom>
        </p:spPr>
        <p:txBody>
          <a:bodyPr lIns="108882" tIns="54442" rIns="108882" bIns="54442"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7771" y="6246673"/>
            <a:ext cx="3862811" cy="476361"/>
          </a:xfrm>
          <a:prstGeom prst="rect">
            <a:avLst/>
          </a:prstGeom>
        </p:spPr>
        <p:txBody>
          <a:bodyPr lIns="108882" tIns="54442" rIns="108882" bIns="54442"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42151" y="6246673"/>
            <a:ext cx="2846282" cy="476361"/>
          </a:xfrm>
          <a:prstGeom prst="rect">
            <a:avLst/>
          </a:prstGeom>
        </p:spPr>
        <p:txBody>
          <a:bodyPr lIns="108882" tIns="54442" rIns="108882" bIns="54442"/>
          <a:lstStyle>
            <a:lvl1pPr>
              <a:defRPr/>
            </a:lvl1pPr>
          </a:lstStyle>
          <a:p>
            <a:fld id="{7529F237-94A6-46BF-9BBC-96E461C4E43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0193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4425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876" y="2130921"/>
            <a:ext cx="10368598" cy="1470366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753" y="3887100"/>
            <a:ext cx="8538845" cy="1753006"/>
          </a:xfrm>
          <a:prstGeom prst="rect">
            <a:avLst/>
          </a:prstGeom>
        </p:spPr>
        <p:txBody>
          <a:bodyPr lIns="117272" tIns="58636" rIns="117272" bIns="58636"/>
          <a:lstStyle>
            <a:lvl1pPr marL="0" indent="0" algn="ctr">
              <a:buNone/>
              <a:defRPr/>
            </a:lvl1pPr>
            <a:lvl2pPr marL="586359" indent="0" algn="ctr">
              <a:buNone/>
              <a:defRPr/>
            </a:lvl2pPr>
            <a:lvl3pPr marL="1172718" indent="0" algn="ctr">
              <a:buNone/>
              <a:defRPr/>
            </a:lvl3pPr>
            <a:lvl4pPr marL="1759077" indent="0" algn="ctr">
              <a:buNone/>
              <a:defRPr/>
            </a:lvl4pPr>
            <a:lvl5pPr marL="2345436" indent="0" algn="ctr">
              <a:buNone/>
              <a:defRPr/>
            </a:lvl5pPr>
            <a:lvl6pPr marL="2931795" indent="0" algn="ctr">
              <a:buNone/>
              <a:defRPr/>
            </a:lvl6pPr>
            <a:lvl7pPr marL="3518154" indent="0" algn="ctr">
              <a:buNone/>
              <a:defRPr/>
            </a:lvl7pPr>
            <a:lvl8pPr marL="4104513" indent="0" algn="ctr">
              <a:buNone/>
              <a:defRPr/>
            </a:lvl8pPr>
            <a:lvl9pPr marL="4690872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909139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918" y="1600572"/>
            <a:ext cx="10978515" cy="4527011"/>
          </a:xfrm>
          <a:prstGeom prst="rect">
            <a:avLst/>
          </a:prstGeom>
        </p:spPr>
        <p:txBody>
          <a:bodyPr lIns="117272" tIns="58636" rIns="117272" bIns="58636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172365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585" y="4407922"/>
            <a:ext cx="10368598" cy="1362390"/>
          </a:xfrm>
          <a:prstGeom prst="rect">
            <a:avLst/>
          </a:prstGeom>
        </p:spPr>
        <p:txBody>
          <a:bodyPr lIns="117272" tIns="58636" rIns="117272" bIns="58636" anchor="t"/>
          <a:lstStyle>
            <a:lvl1pPr algn="l">
              <a:defRPr sz="51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585" y="2907387"/>
            <a:ext cx="10368598" cy="1500535"/>
          </a:xfrm>
          <a:prstGeom prst="rect">
            <a:avLst/>
          </a:prstGeom>
        </p:spPr>
        <p:txBody>
          <a:bodyPr lIns="117272" tIns="58636" rIns="117272" bIns="58636" anchor="b"/>
          <a:lstStyle>
            <a:lvl1pPr marL="0" indent="0">
              <a:buNone/>
              <a:defRPr sz="2600"/>
            </a:lvl1pPr>
            <a:lvl2pPr marL="586359" indent="0">
              <a:buNone/>
              <a:defRPr sz="2300"/>
            </a:lvl2pPr>
            <a:lvl3pPr marL="1172718" indent="0">
              <a:buNone/>
              <a:defRPr sz="2100"/>
            </a:lvl3pPr>
            <a:lvl4pPr marL="1759077" indent="0">
              <a:buNone/>
              <a:defRPr sz="1800"/>
            </a:lvl4pPr>
            <a:lvl5pPr marL="2345436" indent="0">
              <a:buNone/>
              <a:defRPr sz="1800"/>
            </a:lvl5pPr>
            <a:lvl6pPr marL="2931795" indent="0">
              <a:buNone/>
              <a:defRPr sz="1800"/>
            </a:lvl6pPr>
            <a:lvl7pPr marL="3518154" indent="0">
              <a:buNone/>
              <a:defRPr sz="1800"/>
            </a:lvl7pPr>
            <a:lvl8pPr marL="4104513" indent="0">
              <a:buNone/>
              <a:defRPr sz="1800"/>
            </a:lvl8pPr>
            <a:lvl9pPr marL="4690872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17781465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917" y="1600572"/>
            <a:ext cx="5387605" cy="4527011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0828" y="1600572"/>
            <a:ext cx="5387605" cy="4527011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11656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919" y="1535469"/>
            <a:ext cx="5389723" cy="639911"/>
          </a:xfrm>
          <a:prstGeom prst="rect">
            <a:avLst/>
          </a:prstGeom>
        </p:spPr>
        <p:txBody>
          <a:bodyPr lIns="117272" tIns="58636" rIns="117272" bIns="58636" anchor="b"/>
          <a:lstStyle>
            <a:lvl1pPr marL="0" indent="0">
              <a:buNone/>
              <a:defRPr sz="3100" b="1"/>
            </a:lvl1pPr>
            <a:lvl2pPr marL="586359" indent="0">
              <a:buNone/>
              <a:defRPr sz="2600" b="1"/>
            </a:lvl2pPr>
            <a:lvl3pPr marL="1172718" indent="0">
              <a:buNone/>
              <a:defRPr sz="2300" b="1"/>
            </a:lvl3pPr>
            <a:lvl4pPr marL="1759077" indent="0">
              <a:buNone/>
              <a:defRPr sz="2100" b="1"/>
            </a:lvl4pPr>
            <a:lvl5pPr marL="2345436" indent="0">
              <a:buNone/>
              <a:defRPr sz="2100" b="1"/>
            </a:lvl5pPr>
            <a:lvl6pPr marL="2931795" indent="0">
              <a:buNone/>
              <a:defRPr sz="2100" b="1"/>
            </a:lvl6pPr>
            <a:lvl7pPr marL="3518154" indent="0">
              <a:buNone/>
              <a:defRPr sz="2100" b="1"/>
            </a:lvl7pPr>
            <a:lvl8pPr marL="4104513" indent="0">
              <a:buNone/>
              <a:defRPr sz="2100" b="1"/>
            </a:lvl8pPr>
            <a:lvl9pPr marL="4690872" indent="0">
              <a:buNone/>
              <a:defRPr sz="21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919" y="2175379"/>
            <a:ext cx="5389723" cy="3952203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6597" y="1535469"/>
            <a:ext cx="5391840" cy="639911"/>
          </a:xfrm>
          <a:prstGeom prst="rect">
            <a:avLst/>
          </a:prstGeom>
        </p:spPr>
        <p:txBody>
          <a:bodyPr lIns="117272" tIns="58636" rIns="117272" bIns="58636" anchor="b"/>
          <a:lstStyle>
            <a:lvl1pPr marL="0" indent="0">
              <a:buNone/>
              <a:defRPr sz="3100" b="1"/>
            </a:lvl1pPr>
            <a:lvl2pPr marL="586359" indent="0">
              <a:buNone/>
              <a:defRPr sz="2600" b="1"/>
            </a:lvl2pPr>
            <a:lvl3pPr marL="1172718" indent="0">
              <a:buNone/>
              <a:defRPr sz="2300" b="1"/>
            </a:lvl3pPr>
            <a:lvl4pPr marL="1759077" indent="0">
              <a:buNone/>
              <a:defRPr sz="2100" b="1"/>
            </a:lvl4pPr>
            <a:lvl5pPr marL="2345436" indent="0">
              <a:buNone/>
              <a:defRPr sz="2100" b="1"/>
            </a:lvl5pPr>
            <a:lvl6pPr marL="2931795" indent="0">
              <a:buNone/>
              <a:defRPr sz="2100" b="1"/>
            </a:lvl6pPr>
            <a:lvl7pPr marL="3518154" indent="0">
              <a:buNone/>
              <a:defRPr sz="2100" b="1"/>
            </a:lvl7pPr>
            <a:lvl8pPr marL="4104513" indent="0">
              <a:buNone/>
              <a:defRPr sz="2100" b="1"/>
            </a:lvl8pPr>
            <a:lvl9pPr marL="4690872" indent="0">
              <a:buNone/>
              <a:defRPr sz="21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6597" y="2175379"/>
            <a:ext cx="5391840" cy="3952203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9565483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85991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2322548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21" y="273113"/>
            <a:ext cx="4013173" cy="1162320"/>
          </a:xfrm>
          <a:prstGeom prst="rect">
            <a:avLst/>
          </a:prstGeom>
        </p:spPr>
        <p:txBody>
          <a:bodyPr lIns="117272" tIns="58636" rIns="117272" bIns="58636" anchor="b"/>
          <a:lstStyle>
            <a:lvl1pPr algn="l">
              <a:defRPr sz="26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9219" y="273116"/>
            <a:ext cx="6819218" cy="5854468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4100"/>
            </a:lvl1pPr>
            <a:lvl2pPr>
              <a:defRPr sz="36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921" y="1435435"/>
            <a:ext cx="4013173" cy="4692149"/>
          </a:xfrm>
          <a:prstGeom prst="rect">
            <a:avLst/>
          </a:prstGeom>
        </p:spPr>
        <p:txBody>
          <a:bodyPr lIns="117272" tIns="58636" rIns="117272" bIns="58636"/>
          <a:lstStyle>
            <a:lvl1pPr marL="0" indent="0">
              <a:buNone/>
              <a:defRPr sz="1800"/>
            </a:lvl1pPr>
            <a:lvl2pPr marL="586359" indent="0">
              <a:buNone/>
              <a:defRPr sz="1500"/>
            </a:lvl2pPr>
            <a:lvl3pPr marL="1172718" indent="0">
              <a:buNone/>
              <a:defRPr sz="1300"/>
            </a:lvl3pPr>
            <a:lvl4pPr marL="1759077" indent="0">
              <a:buNone/>
              <a:defRPr sz="1200"/>
            </a:lvl4pPr>
            <a:lvl5pPr marL="2345436" indent="0">
              <a:buNone/>
              <a:defRPr sz="1200"/>
            </a:lvl5pPr>
            <a:lvl6pPr marL="2931795" indent="0">
              <a:buNone/>
              <a:defRPr sz="1200"/>
            </a:lvl6pPr>
            <a:lvl7pPr marL="3518154" indent="0">
              <a:buNone/>
              <a:defRPr sz="1200"/>
            </a:lvl7pPr>
            <a:lvl8pPr marL="4104513" indent="0">
              <a:buNone/>
              <a:defRPr sz="1200"/>
            </a:lvl8pPr>
            <a:lvl9pPr marL="4690872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423268050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962" y="4801713"/>
            <a:ext cx="7319010" cy="566870"/>
          </a:xfrm>
          <a:prstGeom prst="rect">
            <a:avLst/>
          </a:prstGeom>
        </p:spPr>
        <p:txBody>
          <a:bodyPr lIns="117272" tIns="58636" rIns="117272" bIns="58636" anchor="b"/>
          <a:lstStyle>
            <a:lvl1pPr algn="l">
              <a:defRPr sz="26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962" y="612917"/>
            <a:ext cx="7319010" cy="4115753"/>
          </a:xfrm>
          <a:prstGeom prst="rect">
            <a:avLst/>
          </a:prstGeom>
        </p:spPr>
        <p:txBody>
          <a:bodyPr lIns="117272" tIns="58636" rIns="117272" bIns="58636"/>
          <a:lstStyle>
            <a:lvl1pPr marL="0" indent="0">
              <a:buNone/>
              <a:defRPr sz="4100"/>
            </a:lvl1pPr>
            <a:lvl2pPr marL="586359" indent="0">
              <a:buNone/>
              <a:defRPr sz="3600"/>
            </a:lvl2pPr>
            <a:lvl3pPr marL="1172718" indent="0">
              <a:buNone/>
              <a:defRPr sz="3100"/>
            </a:lvl3pPr>
            <a:lvl4pPr marL="1759077" indent="0">
              <a:buNone/>
              <a:defRPr sz="2600"/>
            </a:lvl4pPr>
            <a:lvl5pPr marL="2345436" indent="0">
              <a:buNone/>
              <a:defRPr sz="2600"/>
            </a:lvl5pPr>
            <a:lvl6pPr marL="2931795" indent="0">
              <a:buNone/>
              <a:defRPr sz="2600"/>
            </a:lvl6pPr>
            <a:lvl7pPr marL="3518154" indent="0">
              <a:buNone/>
              <a:defRPr sz="2600"/>
            </a:lvl7pPr>
            <a:lvl8pPr marL="4104513" indent="0">
              <a:buNone/>
              <a:defRPr sz="2600"/>
            </a:lvl8pPr>
            <a:lvl9pPr marL="4690872" indent="0">
              <a:buNone/>
              <a:defRPr sz="26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962" y="5368583"/>
            <a:ext cx="7319010" cy="805049"/>
          </a:xfrm>
          <a:prstGeom prst="rect">
            <a:avLst/>
          </a:prstGeom>
        </p:spPr>
        <p:txBody>
          <a:bodyPr lIns="117272" tIns="58636" rIns="117272" bIns="58636"/>
          <a:lstStyle>
            <a:lvl1pPr marL="0" indent="0">
              <a:buNone/>
              <a:defRPr sz="1800"/>
            </a:lvl1pPr>
            <a:lvl2pPr marL="586359" indent="0">
              <a:buNone/>
              <a:defRPr sz="1500"/>
            </a:lvl2pPr>
            <a:lvl3pPr marL="1172718" indent="0">
              <a:buNone/>
              <a:defRPr sz="1300"/>
            </a:lvl3pPr>
            <a:lvl4pPr marL="1759077" indent="0">
              <a:buNone/>
              <a:defRPr sz="1200"/>
            </a:lvl4pPr>
            <a:lvl5pPr marL="2345436" indent="0">
              <a:buNone/>
              <a:defRPr sz="1200"/>
            </a:lvl5pPr>
            <a:lvl6pPr marL="2931795" indent="0">
              <a:buNone/>
              <a:defRPr sz="1200"/>
            </a:lvl6pPr>
            <a:lvl7pPr marL="3518154" indent="0">
              <a:buNone/>
              <a:defRPr sz="1200"/>
            </a:lvl7pPr>
            <a:lvl8pPr marL="4104513" indent="0">
              <a:buNone/>
              <a:defRPr sz="1200"/>
            </a:lvl8pPr>
            <a:lvl9pPr marL="4690872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229263075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1600572"/>
            <a:ext cx="10978515" cy="4527011"/>
          </a:xfrm>
          <a:prstGeom prst="rect">
            <a:avLst/>
          </a:prstGeom>
        </p:spPr>
        <p:txBody>
          <a:bodyPr vert="eaVert" lIns="117272" tIns="58636" rIns="117272" bIns="58636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490685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3804" y="274703"/>
            <a:ext cx="2744629" cy="5852880"/>
          </a:xfrm>
          <a:prstGeom prst="rect">
            <a:avLst/>
          </a:prstGeom>
        </p:spPr>
        <p:txBody>
          <a:bodyPr vert="eaVert"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274703"/>
            <a:ext cx="8030580" cy="5852880"/>
          </a:xfrm>
          <a:prstGeom prst="rect">
            <a:avLst/>
          </a:prstGeom>
        </p:spPr>
        <p:txBody>
          <a:bodyPr vert="eaVert" lIns="117272" tIns="58636" rIns="117272" bIns="58636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648336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876" y="2130921"/>
            <a:ext cx="10368598" cy="1470366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753" y="3887100"/>
            <a:ext cx="8538845" cy="1753006"/>
          </a:xfrm>
          <a:prstGeom prst="rect">
            <a:avLst/>
          </a:prstGeom>
        </p:spPr>
        <p:txBody>
          <a:bodyPr lIns="117272" tIns="58636" rIns="117272" bIns="58636"/>
          <a:lstStyle>
            <a:lvl1pPr marL="0" indent="0" algn="ctr">
              <a:buNone/>
              <a:defRPr/>
            </a:lvl1pPr>
            <a:lvl2pPr marL="586359" indent="0" algn="ctr">
              <a:buNone/>
              <a:defRPr/>
            </a:lvl2pPr>
            <a:lvl3pPr marL="1172718" indent="0" algn="ctr">
              <a:buNone/>
              <a:defRPr/>
            </a:lvl3pPr>
            <a:lvl4pPr marL="1759077" indent="0" algn="ctr">
              <a:buNone/>
              <a:defRPr/>
            </a:lvl4pPr>
            <a:lvl5pPr marL="2345436" indent="0" algn="ctr">
              <a:buNone/>
              <a:defRPr/>
            </a:lvl5pPr>
            <a:lvl6pPr marL="2931795" indent="0" algn="ctr">
              <a:buNone/>
              <a:defRPr/>
            </a:lvl6pPr>
            <a:lvl7pPr marL="3518154" indent="0" algn="ctr">
              <a:buNone/>
              <a:defRPr/>
            </a:lvl7pPr>
            <a:lvl8pPr marL="4104513" indent="0" algn="ctr">
              <a:buNone/>
              <a:defRPr/>
            </a:lvl8pPr>
            <a:lvl9pPr marL="4690872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0408952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918" y="1600572"/>
            <a:ext cx="10978515" cy="4527011"/>
          </a:xfrm>
          <a:prstGeom prst="rect">
            <a:avLst/>
          </a:prstGeom>
        </p:spPr>
        <p:txBody>
          <a:bodyPr lIns="117272" tIns="58636" rIns="117272" bIns="58636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438750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585" y="4407922"/>
            <a:ext cx="10368598" cy="1362390"/>
          </a:xfrm>
          <a:prstGeom prst="rect">
            <a:avLst/>
          </a:prstGeom>
        </p:spPr>
        <p:txBody>
          <a:bodyPr lIns="117272" tIns="58636" rIns="117272" bIns="58636" anchor="t"/>
          <a:lstStyle>
            <a:lvl1pPr algn="l">
              <a:defRPr sz="51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585" y="2907387"/>
            <a:ext cx="10368598" cy="1500535"/>
          </a:xfrm>
          <a:prstGeom prst="rect">
            <a:avLst/>
          </a:prstGeom>
        </p:spPr>
        <p:txBody>
          <a:bodyPr lIns="117272" tIns="58636" rIns="117272" bIns="58636" anchor="b"/>
          <a:lstStyle>
            <a:lvl1pPr marL="0" indent="0">
              <a:buNone/>
              <a:defRPr sz="2600"/>
            </a:lvl1pPr>
            <a:lvl2pPr marL="586359" indent="0">
              <a:buNone/>
              <a:defRPr sz="2300"/>
            </a:lvl2pPr>
            <a:lvl3pPr marL="1172718" indent="0">
              <a:buNone/>
              <a:defRPr sz="2100"/>
            </a:lvl3pPr>
            <a:lvl4pPr marL="1759077" indent="0">
              <a:buNone/>
              <a:defRPr sz="1800"/>
            </a:lvl4pPr>
            <a:lvl5pPr marL="2345436" indent="0">
              <a:buNone/>
              <a:defRPr sz="1800"/>
            </a:lvl5pPr>
            <a:lvl6pPr marL="2931795" indent="0">
              <a:buNone/>
              <a:defRPr sz="1800"/>
            </a:lvl6pPr>
            <a:lvl7pPr marL="3518154" indent="0">
              <a:buNone/>
              <a:defRPr sz="1800"/>
            </a:lvl7pPr>
            <a:lvl8pPr marL="4104513" indent="0">
              <a:buNone/>
              <a:defRPr sz="1800"/>
            </a:lvl8pPr>
            <a:lvl9pPr marL="4690872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624860565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917" y="1600572"/>
            <a:ext cx="5387605" cy="4527011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0828" y="1600572"/>
            <a:ext cx="5387605" cy="4527011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99169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919" y="1535469"/>
            <a:ext cx="5389723" cy="639911"/>
          </a:xfrm>
          <a:prstGeom prst="rect">
            <a:avLst/>
          </a:prstGeom>
        </p:spPr>
        <p:txBody>
          <a:bodyPr lIns="117272" tIns="58636" rIns="117272" bIns="58636" anchor="b"/>
          <a:lstStyle>
            <a:lvl1pPr marL="0" indent="0">
              <a:buNone/>
              <a:defRPr sz="3100" b="1"/>
            </a:lvl1pPr>
            <a:lvl2pPr marL="586359" indent="0">
              <a:buNone/>
              <a:defRPr sz="2600" b="1"/>
            </a:lvl2pPr>
            <a:lvl3pPr marL="1172718" indent="0">
              <a:buNone/>
              <a:defRPr sz="2300" b="1"/>
            </a:lvl3pPr>
            <a:lvl4pPr marL="1759077" indent="0">
              <a:buNone/>
              <a:defRPr sz="2100" b="1"/>
            </a:lvl4pPr>
            <a:lvl5pPr marL="2345436" indent="0">
              <a:buNone/>
              <a:defRPr sz="2100" b="1"/>
            </a:lvl5pPr>
            <a:lvl6pPr marL="2931795" indent="0">
              <a:buNone/>
              <a:defRPr sz="2100" b="1"/>
            </a:lvl6pPr>
            <a:lvl7pPr marL="3518154" indent="0">
              <a:buNone/>
              <a:defRPr sz="2100" b="1"/>
            </a:lvl7pPr>
            <a:lvl8pPr marL="4104513" indent="0">
              <a:buNone/>
              <a:defRPr sz="2100" b="1"/>
            </a:lvl8pPr>
            <a:lvl9pPr marL="4690872" indent="0">
              <a:buNone/>
              <a:defRPr sz="21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919" y="2175379"/>
            <a:ext cx="5389723" cy="3952203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6597" y="1535469"/>
            <a:ext cx="5391840" cy="639911"/>
          </a:xfrm>
          <a:prstGeom prst="rect">
            <a:avLst/>
          </a:prstGeom>
        </p:spPr>
        <p:txBody>
          <a:bodyPr lIns="117272" tIns="58636" rIns="117272" bIns="58636" anchor="b"/>
          <a:lstStyle>
            <a:lvl1pPr marL="0" indent="0">
              <a:buNone/>
              <a:defRPr sz="3100" b="1"/>
            </a:lvl1pPr>
            <a:lvl2pPr marL="586359" indent="0">
              <a:buNone/>
              <a:defRPr sz="2600" b="1"/>
            </a:lvl2pPr>
            <a:lvl3pPr marL="1172718" indent="0">
              <a:buNone/>
              <a:defRPr sz="2300" b="1"/>
            </a:lvl3pPr>
            <a:lvl4pPr marL="1759077" indent="0">
              <a:buNone/>
              <a:defRPr sz="2100" b="1"/>
            </a:lvl4pPr>
            <a:lvl5pPr marL="2345436" indent="0">
              <a:buNone/>
              <a:defRPr sz="2100" b="1"/>
            </a:lvl5pPr>
            <a:lvl6pPr marL="2931795" indent="0">
              <a:buNone/>
              <a:defRPr sz="2100" b="1"/>
            </a:lvl6pPr>
            <a:lvl7pPr marL="3518154" indent="0">
              <a:buNone/>
              <a:defRPr sz="2100" b="1"/>
            </a:lvl7pPr>
            <a:lvl8pPr marL="4104513" indent="0">
              <a:buNone/>
              <a:defRPr sz="2100" b="1"/>
            </a:lvl8pPr>
            <a:lvl9pPr marL="4690872" indent="0">
              <a:buNone/>
              <a:defRPr sz="21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6597" y="2175379"/>
            <a:ext cx="5391840" cy="3952203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466979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4840333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0698075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21" y="273113"/>
            <a:ext cx="4013173" cy="1162320"/>
          </a:xfrm>
          <a:prstGeom prst="rect">
            <a:avLst/>
          </a:prstGeom>
        </p:spPr>
        <p:txBody>
          <a:bodyPr lIns="117272" tIns="58636" rIns="117272" bIns="58636" anchor="b"/>
          <a:lstStyle>
            <a:lvl1pPr algn="l">
              <a:defRPr sz="26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9219" y="273116"/>
            <a:ext cx="6819218" cy="5854468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4100"/>
            </a:lvl1pPr>
            <a:lvl2pPr>
              <a:defRPr sz="36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921" y="1435435"/>
            <a:ext cx="4013173" cy="4692149"/>
          </a:xfrm>
          <a:prstGeom prst="rect">
            <a:avLst/>
          </a:prstGeom>
        </p:spPr>
        <p:txBody>
          <a:bodyPr lIns="117272" tIns="58636" rIns="117272" bIns="58636"/>
          <a:lstStyle>
            <a:lvl1pPr marL="0" indent="0">
              <a:buNone/>
              <a:defRPr sz="1800"/>
            </a:lvl1pPr>
            <a:lvl2pPr marL="586359" indent="0">
              <a:buNone/>
              <a:defRPr sz="1500"/>
            </a:lvl2pPr>
            <a:lvl3pPr marL="1172718" indent="0">
              <a:buNone/>
              <a:defRPr sz="1300"/>
            </a:lvl3pPr>
            <a:lvl4pPr marL="1759077" indent="0">
              <a:buNone/>
              <a:defRPr sz="1200"/>
            </a:lvl4pPr>
            <a:lvl5pPr marL="2345436" indent="0">
              <a:buNone/>
              <a:defRPr sz="1200"/>
            </a:lvl5pPr>
            <a:lvl6pPr marL="2931795" indent="0">
              <a:buNone/>
              <a:defRPr sz="1200"/>
            </a:lvl6pPr>
            <a:lvl7pPr marL="3518154" indent="0">
              <a:buNone/>
              <a:defRPr sz="1200"/>
            </a:lvl7pPr>
            <a:lvl8pPr marL="4104513" indent="0">
              <a:buNone/>
              <a:defRPr sz="1200"/>
            </a:lvl8pPr>
            <a:lvl9pPr marL="4690872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251457478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962" y="4801713"/>
            <a:ext cx="7319010" cy="566870"/>
          </a:xfrm>
          <a:prstGeom prst="rect">
            <a:avLst/>
          </a:prstGeom>
        </p:spPr>
        <p:txBody>
          <a:bodyPr lIns="117272" tIns="58636" rIns="117272" bIns="58636" anchor="b"/>
          <a:lstStyle>
            <a:lvl1pPr algn="l">
              <a:defRPr sz="26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962" y="612917"/>
            <a:ext cx="7319010" cy="4115753"/>
          </a:xfrm>
          <a:prstGeom prst="rect">
            <a:avLst/>
          </a:prstGeom>
        </p:spPr>
        <p:txBody>
          <a:bodyPr lIns="117272" tIns="58636" rIns="117272" bIns="58636"/>
          <a:lstStyle>
            <a:lvl1pPr marL="0" indent="0">
              <a:buNone/>
              <a:defRPr sz="4100"/>
            </a:lvl1pPr>
            <a:lvl2pPr marL="586359" indent="0">
              <a:buNone/>
              <a:defRPr sz="3600"/>
            </a:lvl2pPr>
            <a:lvl3pPr marL="1172718" indent="0">
              <a:buNone/>
              <a:defRPr sz="3100"/>
            </a:lvl3pPr>
            <a:lvl4pPr marL="1759077" indent="0">
              <a:buNone/>
              <a:defRPr sz="2600"/>
            </a:lvl4pPr>
            <a:lvl5pPr marL="2345436" indent="0">
              <a:buNone/>
              <a:defRPr sz="2600"/>
            </a:lvl5pPr>
            <a:lvl6pPr marL="2931795" indent="0">
              <a:buNone/>
              <a:defRPr sz="2600"/>
            </a:lvl6pPr>
            <a:lvl7pPr marL="3518154" indent="0">
              <a:buNone/>
              <a:defRPr sz="2600"/>
            </a:lvl7pPr>
            <a:lvl8pPr marL="4104513" indent="0">
              <a:buNone/>
              <a:defRPr sz="2600"/>
            </a:lvl8pPr>
            <a:lvl9pPr marL="4690872" indent="0">
              <a:buNone/>
              <a:defRPr sz="26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962" y="5368583"/>
            <a:ext cx="7319010" cy="805049"/>
          </a:xfrm>
          <a:prstGeom prst="rect">
            <a:avLst/>
          </a:prstGeom>
        </p:spPr>
        <p:txBody>
          <a:bodyPr lIns="117272" tIns="58636" rIns="117272" bIns="58636"/>
          <a:lstStyle>
            <a:lvl1pPr marL="0" indent="0">
              <a:buNone/>
              <a:defRPr sz="1800"/>
            </a:lvl1pPr>
            <a:lvl2pPr marL="586359" indent="0">
              <a:buNone/>
              <a:defRPr sz="1500"/>
            </a:lvl2pPr>
            <a:lvl3pPr marL="1172718" indent="0">
              <a:buNone/>
              <a:defRPr sz="1300"/>
            </a:lvl3pPr>
            <a:lvl4pPr marL="1759077" indent="0">
              <a:buNone/>
              <a:defRPr sz="1200"/>
            </a:lvl4pPr>
            <a:lvl5pPr marL="2345436" indent="0">
              <a:buNone/>
              <a:defRPr sz="1200"/>
            </a:lvl5pPr>
            <a:lvl6pPr marL="2931795" indent="0">
              <a:buNone/>
              <a:defRPr sz="1200"/>
            </a:lvl6pPr>
            <a:lvl7pPr marL="3518154" indent="0">
              <a:buNone/>
              <a:defRPr sz="1200"/>
            </a:lvl7pPr>
            <a:lvl8pPr marL="4104513" indent="0">
              <a:buNone/>
              <a:defRPr sz="1200"/>
            </a:lvl8pPr>
            <a:lvl9pPr marL="4690872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929074346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1600572"/>
            <a:ext cx="10978515" cy="4527011"/>
          </a:xfrm>
          <a:prstGeom prst="rect">
            <a:avLst/>
          </a:prstGeom>
        </p:spPr>
        <p:txBody>
          <a:bodyPr vert="eaVert" lIns="117272" tIns="58636" rIns="117272" bIns="58636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6203738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3804" y="274703"/>
            <a:ext cx="2744629" cy="5852880"/>
          </a:xfrm>
          <a:prstGeom prst="rect">
            <a:avLst/>
          </a:prstGeom>
        </p:spPr>
        <p:txBody>
          <a:bodyPr vert="eaVert"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274703"/>
            <a:ext cx="8030580" cy="5852880"/>
          </a:xfrm>
          <a:prstGeom prst="rect">
            <a:avLst/>
          </a:prstGeom>
        </p:spPr>
        <p:txBody>
          <a:bodyPr vert="eaVert" lIns="117272" tIns="58636" rIns="117272" bIns="58636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660639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ChangeArrowheads="1"/>
          </p:cNvSpPr>
          <p:nvPr userDrawn="1"/>
        </p:nvSpPr>
        <p:spPr bwMode="auto">
          <a:xfrm>
            <a:off x="0" y="0"/>
            <a:ext cx="12198350" cy="620858"/>
          </a:xfrm>
          <a:prstGeom prst="rect">
            <a:avLst/>
          </a:prstGeom>
          <a:solidFill>
            <a:srgbClr val="4DB2FF"/>
          </a:solidFill>
          <a:ln w="9525">
            <a:noFill/>
            <a:miter lim="800000"/>
            <a:headEnd/>
            <a:tailEnd/>
          </a:ln>
        </p:spPr>
        <p:txBody>
          <a:bodyPr wrap="none" lIns="108857" tIns="54428" rIns="108857" bIns="54428" anchor="ctr"/>
          <a:lstStyle/>
          <a:p>
            <a:endParaRPr kumimoji="1" lang="zh-CN" altLang="en-US" sz="3100" b="0" smtClean="0">
              <a:solidFill>
                <a:srgbClr val="FF0000"/>
              </a:solidFill>
              <a:ea typeface="宋体" charset="-122"/>
            </a:endParaRPr>
          </a:p>
        </p:txBody>
      </p:sp>
      <p:sp>
        <p:nvSpPr>
          <p:cNvPr id="3" name="Rectangle 13"/>
          <p:cNvSpPr>
            <a:spLocks noChangeArrowheads="1"/>
          </p:cNvSpPr>
          <p:nvPr userDrawn="1"/>
        </p:nvSpPr>
        <p:spPr bwMode="auto">
          <a:xfrm>
            <a:off x="8680806" y="90007"/>
            <a:ext cx="2892047" cy="46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8857" tIns="54428" rIns="108857" bIns="54428">
            <a:spAutoFit/>
          </a:bodyPr>
          <a:lstStyle/>
          <a:p>
            <a:r>
              <a:rPr kumimoji="1" lang="zh-CN" altLang="en-US" sz="2300" dirty="0" smtClean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第二章    恒定电流</a:t>
            </a:r>
          </a:p>
        </p:txBody>
      </p:sp>
      <p:pic>
        <p:nvPicPr>
          <p:cNvPr id="4" name="图片 11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8123" y="6190740"/>
            <a:ext cx="1870227" cy="739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355" r:id="rId1"/>
    <p:sldLayoutId id="2147485356" r:id="rId2"/>
    <p:sldLayoutId id="2147485379" r:id="rId3"/>
    <p:sldLayoutId id="2147485380" r:id="rId4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5pPr>
      <a:lvl6pPr marL="586359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6pPr>
      <a:lvl7pPr marL="1172718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7pPr>
      <a:lvl8pPr marL="1759077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8pPr>
      <a:lvl9pPr marL="2345436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9pPr>
    </p:titleStyle>
    <p:bodyStyle>
      <a:lvl1pPr marL="439738" indent="-439738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v"/>
        <a:defRPr sz="4100">
          <a:solidFill>
            <a:schemeClr val="tx1"/>
          </a:solidFill>
          <a:latin typeface="+mn-lt"/>
          <a:ea typeface="+mn-ea"/>
          <a:cs typeface="+mn-cs"/>
        </a:defRPr>
      </a:lvl1pPr>
      <a:lvl2pPr marL="952500" indent="-36512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3600">
          <a:solidFill>
            <a:schemeClr val="tx1"/>
          </a:solidFill>
          <a:latin typeface="+mn-lt"/>
          <a:ea typeface="+mn-ea"/>
        </a:defRPr>
      </a:lvl2pPr>
      <a:lvl3pPr marL="1465263" indent="-292100" algn="l" rtl="0" eaLnBrk="0" fontAlgn="base" hangingPunct="0">
        <a:spcBef>
          <a:spcPct val="20000"/>
        </a:spcBef>
        <a:spcAft>
          <a:spcPct val="0"/>
        </a:spcAft>
        <a:buChar char="•"/>
        <a:defRPr sz="3100">
          <a:solidFill>
            <a:schemeClr val="tx1"/>
          </a:solidFill>
          <a:latin typeface="+mn-lt"/>
          <a:ea typeface="+mn-ea"/>
        </a:defRPr>
      </a:lvl3pPr>
      <a:lvl4pPr marL="2051050" indent="-292100" algn="l" rtl="0" eaLnBrk="0" fontAlgn="base" hangingPunct="0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ea typeface="+mn-ea"/>
        </a:defRPr>
      </a:lvl4pPr>
      <a:lvl5pPr marL="2638425" indent="-292100" algn="l" rtl="0" eaLnBrk="0" fontAlgn="base" hangingPunct="0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5pPr>
      <a:lvl6pPr marL="3224975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6pPr>
      <a:lvl7pPr marL="3811334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7pPr>
      <a:lvl8pPr marL="4397693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8pPr>
      <a:lvl9pPr marL="4984052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6359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2718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59077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5436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31795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154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04513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90872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5357" r:id="rId1"/>
    <p:sldLayoutId id="2147485358" r:id="rId2"/>
    <p:sldLayoutId id="2147485359" r:id="rId3"/>
    <p:sldLayoutId id="2147485360" r:id="rId4"/>
    <p:sldLayoutId id="2147485361" r:id="rId5"/>
    <p:sldLayoutId id="2147485362" r:id="rId6"/>
    <p:sldLayoutId id="2147485363" r:id="rId7"/>
    <p:sldLayoutId id="2147485364" r:id="rId8"/>
    <p:sldLayoutId id="2147485365" r:id="rId9"/>
    <p:sldLayoutId id="2147485366" r:id="rId10"/>
    <p:sldLayoutId id="2147485367" r:id="rId11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5pPr>
      <a:lvl6pPr marL="586359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6pPr>
      <a:lvl7pPr marL="1172718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7pPr>
      <a:lvl8pPr marL="1759077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8pPr>
      <a:lvl9pPr marL="2345436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9pPr>
    </p:titleStyle>
    <p:bodyStyle>
      <a:lvl1pPr marL="439738" indent="-439738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v"/>
        <a:defRPr sz="4100">
          <a:solidFill>
            <a:schemeClr val="tx1"/>
          </a:solidFill>
          <a:latin typeface="+mn-lt"/>
          <a:ea typeface="+mn-ea"/>
          <a:cs typeface="+mn-cs"/>
        </a:defRPr>
      </a:lvl1pPr>
      <a:lvl2pPr marL="952500" indent="-36512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3600">
          <a:solidFill>
            <a:schemeClr val="tx1"/>
          </a:solidFill>
          <a:latin typeface="+mn-lt"/>
          <a:ea typeface="+mn-ea"/>
        </a:defRPr>
      </a:lvl2pPr>
      <a:lvl3pPr marL="1465263" indent="-292100" algn="l" rtl="0" eaLnBrk="0" fontAlgn="base" hangingPunct="0">
        <a:spcBef>
          <a:spcPct val="20000"/>
        </a:spcBef>
        <a:spcAft>
          <a:spcPct val="0"/>
        </a:spcAft>
        <a:buChar char="•"/>
        <a:defRPr sz="3100">
          <a:solidFill>
            <a:schemeClr val="tx1"/>
          </a:solidFill>
          <a:latin typeface="+mn-lt"/>
          <a:ea typeface="+mn-ea"/>
        </a:defRPr>
      </a:lvl3pPr>
      <a:lvl4pPr marL="2051050" indent="-292100" algn="l" rtl="0" eaLnBrk="0" fontAlgn="base" hangingPunct="0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ea typeface="+mn-ea"/>
        </a:defRPr>
      </a:lvl4pPr>
      <a:lvl5pPr marL="2638425" indent="-292100" algn="l" rtl="0" eaLnBrk="0" fontAlgn="base" hangingPunct="0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5pPr>
      <a:lvl6pPr marL="3224975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6pPr>
      <a:lvl7pPr marL="3811334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7pPr>
      <a:lvl8pPr marL="4397693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8pPr>
      <a:lvl9pPr marL="4984052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6359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2718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59077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5436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31795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154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04513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90872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781050"/>
            <a:ext cx="6084888" cy="60785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tx2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tx2">
                  <a:lumMod val="40000"/>
                  <a:lumOff val="60000"/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368" r:id="rId1"/>
    <p:sldLayoutId id="2147485369" r:id="rId2"/>
    <p:sldLayoutId id="2147485370" r:id="rId3"/>
    <p:sldLayoutId id="2147485371" r:id="rId4"/>
    <p:sldLayoutId id="2147485372" r:id="rId5"/>
    <p:sldLayoutId id="2147485373" r:id="rId6"/>
    <p:sldLayoutId id="2147485374" r:id="rId7"/>
    <p:sldLayoutId id="2147485375" r:id="rId8"/>
    <p:sldLayoutId id="2147485376" r:id="rId9"/>
    <p:sldLayoutId id="2147485377" r:id="rId10"/>
    <p:sldLayoutId id="2147485378" r:id="rId11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5pPr>
      <a:lvl6pPr marL="586359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6pPr>
      <a:lvl7pPr marL="1172718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7pPr>
      <a:lvl8pPr marL="1759077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8pPr>
      <a:lvl9pPr marL="2345436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9pPr>
    </p:titleStyle>
    <p:bodyStyle>
      <a:lvl1pPr marL="439738" indent="-439738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v"/>
        <a:defRPr sz="4100">
          <a:solidFill>
            <a:schemeClr val="tx1"/>
          </a:solidFill>
          <a:latin typeface="+mn-lt"/>
          <a:ea typeface="+mn-ea"/>
          <a:cs typeface="+mn-cs"/>
        </a:defRPr>
      </a:lvl1pPr>
      <a:lvl2pPr marL="952500" indent="-36512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3600">
          <a:solidFill>
            <a:schemeClr val="tx1"/>
          </a:solidFill>
          <a:latin typeface="+mn-lt"/>
          <a:ea typeface="+mn-ea"/>
        </a:defRPr>
      </a:lvl2pPr>
      <a:lvl3pPr marL="1465263" indent="-292100" algn="l" rtl="0" eaLnBrk="0" fontAlgn="base" hangingPunct="0">
        <a:spcBef>
          <a:spcPct val="20000"/>
        </a:spcBef>
        <a:spcAft>
          <a:spcPct val="0"/>
        </a:spcAft>
        <a:buChar char="•"/>
        <a:defRPr sz="3100">
          <a:solidFill>
            <a:schemeClr val="tx1"/>
          </a:solidFill>
          <a:latin typeface="+mn-lt"/>
          <a:ea typeface="+mn-ea"/>
        </a:defRPr>
      </a:lvl3pPr>
      <a:lvl4pPr marL="2051050" indent="-292100" algn="l" rtl="0" eaLnBrk="0" fontAlgn="base" hangingPunct="0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ea typeface="+mn-ea"/>
        </a:defRPr>
      </a:lvl4pPr>
      <a:lvl5pPr marL="2638425" indent="-292100" algn="l" rtl="0" eaLnBrk="0" fontAlgn="base" hangingPunct="0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5pPr>
      <a:lvl6pPr marL="3224975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6pPr>
      <a:lvl7pPr marL="3811334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7pPr>
      <a:lvl8pPr marL="4397693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8pPr>
      <a:lvl9pPr marL="4984052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6359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2718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59077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5436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31795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154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04513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90872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emf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0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9.emf"/><Relationship Id="rId4" Type="http://schemas.openxmlformats.org/officeDocument/2006/relationships/package" Target="../embeddings/Microsoft_Word_Document1.docx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30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7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38.wmf"/><Relationship Id="rId4" Type="http://schemas.openxmlformats.org/officeDocument/2006/relationships/oleObject" Target="../embeddings/oleObject8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2341295"/>
              </p:ext>
            </p:extLst>
          </p:nvPr>
        </p:nvGraphicFramePr>
        <p:xfrm>
          <a:off x="4981083" y="3766310"/>
          <a:ext cx="7217268" cy="12476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" name="Document" r:id="rId3" imgW="1972195" imgH="415595" progId="Word.Document.8">
                  <p:embed/>
                </p:oleObj>
              </mc:Choice>
              <mc:Fallback>
                <p:oleObj name="Document" r:id="rId3" imgW="1972195" imgH="415595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81083" y="3766310"/>
                        <a:ext cx="7217268" cy="12476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矩形 28"/>
          <p:cNvSpPr>
            <a:spLocks noChangeArrowheads="1"/>
          </p:cNvSpPr>
          <p:nvPr/>
        </p:nvSpPr>
        <p:spPr bwMode="auto">
          <a:xfrm>
            <a:off x="5469105" y="2439988"/>
            <a:ext cx="5672138" cy="794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7250" tIns="58626" rIns="117250" bIns="58626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4000" dirty="0">
                <a:latin typeface="Times New Roman"/>
                <a:ea typeface="微软雅黑" pitchFamily="34" charset="-122"/>
                <a:cs typeface="Times New Roman" pitchFamily="18" charset="0"/>
              </a:rPr>
              <a:t>第二</a:t>
            </a:r>
            <a:r>
              <a:rPr lang="zh-CN" altLang="en-US" sz="4000" dirty="0" smtClean="0">
                <a:latin typeface="Times New Roman"/>
                <a:ea typeface="微软雅黑" pitchFamily="34" charset="-122"/>
                <a:cs typeface="Times New Roman" pitchFamily="18" charset="0"/>
              </a:rPr>
              <a:t>章 恒定电流   </a:t>
            </a:r>
            <a:endParaRPr lang="zh-CN" altLang="en-US" sz="4000" dirty="0">
              <a:latin typeface="Times New Roman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3078" name="矩形 28"/>
          <p:cNvSpPr>
            <a:spLocks noChangeArrowheads="1"/>
          </p:cNvSpPr>
          <p:nvPr/>
        </p:nvSpPr>
        <p:spPr bwMode="auto">
          <a:xfrm>
            <a:off x="4928790" y="3789917"/>
            <a:ext cx="6931025" cy="794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7250" tIns="58626" rIns="117250" bIns="5862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4000" dirty="0" smtClean="0">
                <a:latin typeface="Times New Roman"/>
                <a:ea typeface="微软雅黑" pitchFamily="34" charset="-122"/>
                <a:cs typeface="Times New Roman" pitchFamily="18" charset="0"/>
              </a:rPr>
              <a:t>5 </a:t>
            </a:r>
            <a:r>
              <a:rPr lang="zh-CN" altLang="en-US" sz="4000" dirty="0" smtClean="0">
                <a:latin typeface="Times New Roman"/>
                <a:ea typeface="微软雅黑" pitchFamily="34" charset="-122"/>
                <a:cs typeface="Times New Roman" pitchFamily="18" charset="0"/>
              </a:rPr>
              <a:t>焦  耳  定  律</a:t>
            </a:r>
            <a:endParaRPr lang="en-US" altLang="zh-CN" sz="4000" dirty="0">
              <a:latin typeface="Times New Roman"/>
              <a:ea typeface="微软雅黑" pitchFamily="34" charset="-122"/>
              <a:cs typeface="Times New Roman" pitchFamily="18" charset="0"/>
            </a:endParaRPr>
          </a:p>
        </p:txBody>
      </p:sp>
      <p:cxnSp>
        <p:nvCxnSpPr>
          <p:cNvPr id="14" name="直接连接符 13"/>
          <p:cNvCxnSpPr/>
          <p:nvPr/>
        </p:nvCxnSpPr>
        <p:spPr bwMode="auto">
          <a:xfrm>
            <a:off x="5559425" y="2439988"/>
            <a:ext cx="5310188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8" name="Picture 6" descr="327850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7" r="1334" b="-1334"/>
          <a:stretch>
            <a:fillRect/>
          </a:stretch>
        </p:blipFill>
        <p:spPr bwMode="auto">
          <a:xfrm>
            <a:off x="81590" y="3269886"/>
            <a:ext cx="3362290" cy="358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902" name="Picture 15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7" y="-1"/>
            <a:ext cx="3433543" cy="3348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214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2"/>
          <p:cNvSpPr txBox="1">
            <a:spLocks noChangeArrowheads="1"/>
          </p:cNvSpPr>
          <p:nvPr/>
        </p:nvSpPr>
        <p:spPr bwMode="auto">
          <a:xfrm>
            <a:off x="3802323" y="4728617"/>
            <a:ext cx="2162242" cy="556235"/>
          </a:xfrm>
          <a:prstGeom prst="rect">
            <a:avLst/>
          </a:prstGeom>
          <a:noFill/>
          <a:ln w="19050" cap="sq">
            <a:solidFill>
              <a:srgbClr val="8E163E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900" dirty="0">
                <a:solidFill>
                  <a:srgbClr val="FF0000"/>
                </a:solidFill>
                <a:latin typeface="宋体" charset="-122"/>
              </a:rPr>
              <a:t>W=UIt</a:t>
            </a:r>
          </a:p>
        </p:txBody>
      </p:sp>
      <p:sp>
        <p:nvSpPr>
          <p:cNvPr id="10244" name="Text Box 3"/>
          <p:cNvSpPr txBox="1">
            <a:spLocks noChangeArrowheads="1"/>
          </p:cNvSpPr>
          <p:nvPr/>
        </p:nvSpPr>
        <p:spPr bwMode="auto">
          <a:xfrm>
            <a:off x="2590033" y="4728617"/>
            <a:ext cx="2033058" cy="556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2900" dirty="0">
                <a:solidFill>
                  <a:srgbClr val="FF0000"/>
                </a:solidFill>
                <a:latin typeface="宋体" charset="-122"/>
              </a:rPr>
              <a:t>W=qU</a:t>
            </a:r>
          </a:p>
        </p:txBody>
      </p:sp>
      <p:sp>
        <p:nvSpPr>
          <p:cNvPr id="10245" name="Text Box 4"/>
          <p:cNvSpPr txBox="1">
            <a:spLocks noChangeArrowheads="1"/>
          </p:cNvSpPr>
          <p:nvPr/>
        </p:nvSpPr>
        <p:spPr bwMode="auto">
          <a:xfrm>
            <a:off x="1586913" y="3628278"/>
            <a:ext cx="1829753" cy="556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2900" dirty="0">
                <a:solidFill>
                  <a:srgbClr val="FF0000"/>
                </a:solidFill>
                <a:latin typeface="宋体" charset="-122"/>
              </a:rPr>
              <a:t>q=It</a:t>
            </a:r>
          </a:p>
        </p:txBody>
      </p:sp>
      <p:sp>
        <p:nvSpPr>
          <p:cNvPr id="6150" name="Line 5"/>
          <p:cNvSpPr>
            <a:spLocks noChangeShapeType="1"/>
          </p:cNvSpPr>
          <p:nvPr/>
        </p:nvSpPr>
        <p:spPr bwMode="auto">
          <a:xfrm>
            <a:off x="5186417" y="2277002"/>
            <a:ext cx="0" cy="1981659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96" tIns="54448" rIns="108896" bIns="54448">
            <a:spAutoFit/>
          </a:bodyPr>
          <a:lstStyle/>
          <a:p>
            <a:endParaRPr lang="zh-CN" altLang="en-US"/>
          </a:p>
        </p:txBody>
      </p:sp>
      <p:grpSp>
        <p:nvGrpSpPr>
          <p:cNvPr id="6151" name="Group 6"/>
          <p:cNvGrpSpPr>
            <a:grpSpLocks/>
          </p:cNvGrpSpPr>
          <p:nvPr/>
        </p:nvGrpSpPr>
        <p:grpSpPr bwMode="auto">
          <a:xfrm>
            <a:off x="914166" y="571739"/>
            <a:ext cx="9049227" cy="2343693"/>
            <a:chOff x="0" y="0"/>
            <a:chExt cx="11428" cy="4238"/>
          </a:xfrm>
        </p:grpSpPr>
        <p:sp>
          <p:nvSpPr>
            <p:cNvPr id="6156" name="Line 7"/>
            <p:cNvSpPr>
              <a:spLocks noChangeShapeType="1"/>
            </p:cNvSpPr>
            <p:nvPr/>
          </p:nvSpPr>
          <p:spPr bwMode="auto">
            <a:xfrm>
              <a:off x="2730" y="688"/>
              <a:ext cx="0" cy="360"/>
            </a:xfrm>
            <a:prstGeom prst="line">
              <a:avLst/>
            </a:prstGeom>
            <a:noFill/>
            <a:ln w="38100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157" name="Line 8"/>
            <p:cNvSpPr>
              <a:spLocks noChangeShapeType="1"/>
            </p:cNvSpPr>
            <p:nvPr/>
          </p:nvSpPr>
          <p:spPr bwMode="auto">
            <a:xfrm>
              <a:off x="8510" y="700"/>
              <a:ext cx="0" cy="360"/>
            </a:xfrm>
            <a:prstGeom prst="line">
              <a:avLst/>
            </a:prstGeom>
            <a:noFill/>
            <a:ln w="38100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6158" name="Group 9"/>
            <p:cNvGrpSpPr>
              <a:grpSpLocks/>
            </p:cNvGrpSpPr>
            <p:nvPr/>
          </p:nvGrpSpPr>
          <p:grpSpPr bwMode="auto">
            <a:xfrm>
              <a:off x="0" y="0"/>
              <a:ext cx="11428" cy="4238"/>
              <a:chOff x="0" y="0"/>
              <a:chExt cx="11428" cy="4238"/>
            </a:xfrm>
          </p:grpSpPr>
          <p:sp>
            <p:nvSpPr>
              <p:cNvPr id="6160" name="Rectangle 10"/>
              <p:cNvSpPr>
                <a:spLocks noChangeArrowheads="1"/>
              </p:cNvSpPr>
              <p:nvPr/>
            </p:nvSpPr>
            <p:spPr bwMode="auto">
              <a:xfrm>
                <a:off x="2615" y="1105"/>
                <a:ext cx="5760" cy="3120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6161" name="Oval 11"/>
              <p:cNvSpPr>
                <a:spLocks noChangeArrowheads="1"/>
              </p:cNvSpPr>
              <p:nvPr/>
            </p:nvSpPr>
            <p:spPr bwMode="auto">
              <a:xfrm>
                <a:off x="2190" y="1098"/>
                <a:ext cx="840" cy="3120"/>
              </a:xfrm>
              <a:prstGeom prst="ellipse">
                <a:avLst/>
              </a:prstGeom>
              <a:solidFill>
                <a:schemeClr val="accent1"/>
              </a:solidFill>
              <a:ln w="12700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6162" name="Oval 12"/>
              <p:cNvSpPr>
                <a:spLocks noChangeArrowheads="1"/>
              </p:cNvSpPr>
              <p:nvPr/>
            </p:nvSpPr>
            <p:spPr bwMode="auto">
              <a:xfrm>
                <a:off x="8010" y="1118"/>
                <a:ext cx="840" cy="3120"/>
              </a:xfrm>
              <a:prstGeom prst="ellipse">
                <a:avLst/>
              </a:prstGeom>
              <a:solidFill>
                <a:schemeClr val="accent1"/>
              </a:solidFill>
              <a:ln w="12700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6163" name="Line 13"/>
              <p:cNvSpPr>
                <a:spLocks noChangeShapeType="1"/>
              </p:cNvSpPr>
              <p:nvPr/>
            </p:nvSpPr>
            <p:spPr bwMode="auto">
              <a:xfrm flipV="1">
                <a:off x="0" y="2573"/>
                <a:ext cx="2640" cy="0"/>
              </a:xfrm>
              <a:prstGeom prst="line">
                <a:avLst/>
              </a:prstGeom>
              <a:noFill/>
              <a:ln w="57150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6164" name="Line 14"/>
              <p:cNvSpPr>
                <a:spLocks noChangeShapeType="1"/>
              </p:cNvSpPr>
              <p:nvPr/>
            </p:nvSpPr>
            <p:spPr bwMode="auto">
              <a:xfrm>
                <a:off x="8548" y="2598"/>
                <a:ext cx="2880" cy="0"/>
              </a:xfrm>
              <a:prstGeom prst="line">
                <a:avLst/>
              </a:prstGeom>
              <a:noFill/>
              <a:ln w="57150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6165" name="Line 15"/>
              <p:cNvSpPr>
                <a:spLocks noChangeShapeType="1"/>
              </p:cNvSpPr>
              <p:nvPr/>
            </p:nvSpPr>
            <p:spPr bwMode="auto">
              <a:xfrm flipH="1">
                <a:off x="2850" y="903"/>
                <a:ext cx="2520" cy="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6166" name="Line 16"/>
              <p:cNvSpPr>
                <a:spLocks noChangeShapeType="1"/>
              </p:cNvSpPr>
              <p:nvPr/>
            </p:nvSpPr>
            <p:spPr bwMode="auto">
              <a:xfrm>
                <a:off x="6330" y="908"/>
                <a:ext cx="2160" cy="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 type="triangl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6167" name="Text Box 17"/>
              <p:cNvSpPr txBox="1">
                <a:spLocks noChangeArrowheads="1"/>
              </p:cNvSpPr>
              <p:nvPr/>
            </p:nvSpPr>
            <p:spPr bwMode="auto">
              <a:xfrm>
                <a:off x="5538" y="365"/>
                <a:ext cx="840" cy="122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algn="l" eaLnBrk="1" hangingPunct="1">
                  <a:spcBef>
                    <a:spcPct val="50000"/>
                  </a:spcBef>
                </a:pPr>
                <a:r>
                  <a:rPr lang="zh-CN" altLang="en-US" sz="3800" i="1">
                    <a:solidFill>
                      <a:schemeClr val="tx1"/>
                    </a:solidFill>
                    <a:latin typeface="Times New Roman" pitchFamily="18" charset="0"/>
                  </a:rPr>
                  <a:t>U</a:t>
                </a:r>
              </a:p>
            </p:txBody>
          </p:sp>
          <p:sp>
            <p:nvSpPr>
              <p:cNvPr id="6168" name="Line 18"/>
              <p:cNvSpPr>
                <a:spLocks noChangeShapeType="1"/>
              </p:cNvSpPr>
              <p:nvPr/>
            </p:nvSpPr>
            <p:spPr bwMode="auto">
              <a:xfrm>
                <a:off x="170" y="2573"/>
                <a:ext cx="1560" cy="0"/>
              </a:xfrm>
              <a:prstGeom prst="line">
                <a:avLst/>
              </a:prstGeom>
              <a:noFill/>
              <a:ln w="57150" cap="sq">
                <a:solidFill>
                  <a:srgbClr val="FF0000"/>
                </a:solidFill>
                <a:round/>
                <a:headEnd/>
                <a:tailEnd type="stealth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6169" name="Text Box 19"/>
              <p:cNvSpPr txBox="1">
                <a:spLocks noChangeArrowheads="1"/>
              </p:cNvSpPr>
              <p:nvPr/>
            </p:nvSpPr>
            <p:spPr bwMode="auto">
              <a:xfrm>
                <a:off x="350" y="3005"/>
                <a:ext cx="1320" cy="122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3800" i="1">
                    <a:solidFill>
                      <a:schemeClr val="tx1"/>
                    </a:solidFill>
                    <a:latin typeface="Times New Roman" pitchFamily="18" charset="0"/>
                  </a:rPr>
                  <a:t>I</a:t>
                </a:r>
              </a:p>
            </p:txBody>
          </p:sp>
          <p:sp>
            <p:nvSpPr>
              <p:cNvPr id="6170" name="Text Box 20"/>
              <p:cNvSpPr txBox="1">
                <a:spLocks noChangeArrowheads="1"/>
              </p:cNvSpPr>
              <p:nvPr/>
            </p:nvSpPr>
            <p:spPr bwMode="auto">
              <a:xfrm>
                <a:off x="1870" y="345"/>
                <a:ext cx="840" cy="13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4300">
                    <a:solidFill>
                      <a:schemeClr val="tx1"/>
                    </a:solidFill>
                    <a:latin typeface="Times New Roman" pitchFamily="18" charset="0"/>
                  </a:rPr>
                  <a:t>+</a:t>
                </a:r>
              </a:p>
            </p:txBody>
          </p:sp>
          <p:sp>
            <p:nvSpPr>
              <p:cNvPr id="6171" name="Text Box 21"/>
              <p:cNvSpPr txBox="1">
                <a:spLocks noChangeArrowheads="1"/>
              </p:cNvSpPr>
              <p:nvPr/>
            </p:nvSpPr>
            <p:spPr bwMode="auto">
              <a:xfrm>
                <a:off x="8383" y="0"/>
                <a:ext cx="1200" cy="194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6400">
                    <a:solidFill>
                      <a:schemeClr val="tx1"/>
                    </a:solidFill>
                    <a:latin typeface="Times New Roman" pitchFamily="18" charset="0"/>
                  </a:rPr>
                  <a:t>-</a:t>
                </a:r>
              </a:p>
            </p:txBody>
          </p:sp>
          <p:grpSp>
            <p:nvGrpSpPr>
              <p:cNvPr id="6172" name="Group 22"/>
              <p:cNvGrpSpPr>
                <a:grpSpLocks/>
              </p:cNvGrpSpPr>
              <p:nvPr/>
            </p:nvGrpSpPr>
            <p:grpSpPr bwMode="auto">
              <a:xfrm>
                <a:off x="3160" y="1515"/>
                <a:ext cx="4833" cy="2405"/>
                <a:chOff x="0" y="0"/>
                <a:chExt cx="1933" cy="962"/>
              </a:xfrm>
            </p:grpSpPr>
            <p:grpSp>
              <p:nvGrpSpPr>
                <p:cNvPr id="6175" name="Group 23"/>
                <p:cNvGrpSpPr>
                  <a:grpSpLocks/>
                </p:cNvGrpSpPr>
                <p:nvPr/>
              </p:nvGrpSpPr>
              <p:grpSpPr bwMode="auto">
                <a:xfrm>
                  <a:off x="13" y="0"/>
                  <a:ext cx="1920" cy="720"/>
                  <a:chOff x="0" y="0"/>
                  <a:chExt cx="1920" cy="720"/>
                </a:xfrm>
              </p:grpSpPr>
              <p:sp>
                <p:nvSpPr>
                  <p:cNvPr id="6177" name="Line 24"/>
                  <p:cNvSpPr>
                    <a:spLocks noChangeShapeType="1"/>
                  </p:cNvSpPr>
                  <p:nvPr/>
                </p:nvSpPr>
                <p:spPr bwMode="auto">
                  <a:xfrm>
                    <a:off x="0" y="0"/>
                    <a:ext cx="1920" cy="0"/>
                  </a:xfrm>
                  <a:prstGeom prst="line">
                    <a:avLst/>
                  </a:prstGeom>
                  <a:noFill/>
                  <a:ln w="38100" cap="sq">
                    <a:solidFill>
                      <a:srgbClr val="CC3300"/>
                    </a:solidFill>
                    <a:round/>
                    <a:headEnd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endParaRPr lang="zh-CN" altLang="en-US"/>
                  </a:p>
                </p:txBody>
              </p:sp>
              <p:sp>
                <p:nvSpPr>
                  <p:cNvPr id="6178" name="Line 25"/>
                  <p:cNvSpPr>
                    <a:spLocks noChangeShapeType="1"/>
                  </p:cNvSpPr>
                  <p:nvPr/>
                </p:nvSpPr>
                <p:spPr bwMode="auto">
                  <a:xfrm>
                    <a:off x="0" y="240"/>
                    <a:ext cx="1920" cy="0"/>
                  </a:xfrm>
                  <a:prstGeom prst="line">
                    <a:avLst/>
                  </a:prstGeom>
                  <a:noFill/>
                  <a:ln w="38100" cap="sq">
                    <a:solidFill>
                      <a:srgbClr val="CC3300"/>
                    </a:solidFill>
                    <a:round/>
                    <a:headEnd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endParaRPr lang="zh-CN" altLang="en-US"/>
                  </a:p>
                </p:txBody>
              </p:sp>
              <p:sp>
                <p:nvSpPr>
                  <p:cNvPr id="6179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0" y="480"/>
                    <a:ext cx="1920" cy="0"/>
                  </a:xfrm>
                  <a:prstGeom prst="line">
                    <a:avLst/>
                  </a:prstGeom>
                  <a:noFill/>
                  <a:ln w="38100" cap="sq">
                    <a:solidFill>
                      <a:srgbClr val="CC3300"/>
                    </a:solidFill>
                    <a:round/>
                    <a:headEnd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endParaRPr lang="zh-CN" altLang="en-US"/>
                  </a:p>
                </p:txBody>
              </p:sp>
              <p:sp>
                <p:nvSpPr>
                  <p:cNvPr id="6180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0" y="720"/>
                    <a:ext cx="1920" cy="0"/>
                  </a:xfrm>
                  <a:prstGeom prst="line">
                    <a:avLst/>
                  </a:prstGeom>
                  <a:noFill/>
                  <a:ln w="38100" cap="sq">
                    <a:solidFill>
                      <a:srgbClr val="CC3300"/>
                    </a:solidFill>
                    <a:round/>
                    <a:headEnd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6176" name="Line 28"/>
                <p:cNvSpPr>
                  <a:spLocks noChangeShapeType="1"/>
                </p:cNvSpPr>
                <p:nvPr/>
              </p:nvSpPr>
              <p:spPr bwMode="auto">
                <a:xfrm>
                  <a:off x="0" y="962"/>
                  <a:ext cx="1920" cy="0"/>
                </a:xfrm>
                <a:prstGeom prst="line">
                  <a:avLst/>
                </a:prstGeom>
                <a:noFill/>
                <a:ln w="38100" cap="sq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6173" name="Text Box 29"/>
              <p:cNvSpPr txBox="1">
                <a:spLocks noChangeArrowheads="1"/>
              </p:cNvSpPr>
              <p:nvPr/>
            </p:nvSpPr>
            <p:spPr bwMode="auto">
              <a:xfrm>
                <a:off x="8628" y="1218"/>
                <a:ext cx="644" cy="122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algn="l" eaLnBrk="1" hangingPunct="1">
                  <a:spcBef>
                    <a:spcPct val="50000"/>
                  </a:spcBef>
                </a:pPr>
                <a:r>
                  <a:rPr lang="zh-CN" altLang="en-US" sz="3800" i="1">
                    <a:solidFill>
                      <a:srgbClr val="FF0000"/>
                    </a:solidFill>
                    <a:latin typeface="Times New Roman" pitchFamily="18" charset="0"/>
                  </a:rPr>
                  <a:t>E</a:t>
                </a:r>
              </a:p>
            </p:txBody>
          </p:sp>
          <p:sp>
            <p:nvSpPr>
              <p:cNvPr id="6174" name="Text Box 30"/>
              <p:cNvSpPr txBox="1">
                <a:spLocks noChangeArrowheads="1"/>
              </p:cNvSpPr>
              <p:nvPr/>
            </p:nvSpPr>
            <p:spPr bwMode="auto">
              <a:xfrm>
                <a:off x="1541" y="1283"/>
                <a:ext cx="581" cy="13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rgbClr val="8E163E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algn="l" eaLnBrk="1" hangingPunct="1">
                  <a:spcBef>
                    <a:spcPct val="50000"/>
                  </a:spcBef>
                </a:pPr>
                <a:r>
                  <a:rPr lang="zh-CN" altLang="en-US" sz="4300" i="1">
                    <a:solidFill>
                      <a:srgbClr val="FF0000"/>
                    </a:solidFill>
                    <a:latin typeface="Times New Roman" pitchFamily="18" charset="0"/>
                  </a:rPr>
                  <a:t>q</a:t>
                </a:r>
              </a:p>
            </p:txBody>
          </p:sp>
        </p:grpSp>
        <p:sp>
          <p:nvSpPr>
            <p:cNvPr id="6159" name="Line 31"/>
            <p:cNvSpPr>
              <a:spLocks noChangeShapeType="1"/>
            </p:cNvSpPr>
            <p:nvPr/>
          </p:nvSpPr>
          <p:spPr bwMode="auto">
            <a:xfrm>
              <a:off x="5673" y="1090"/>
              <a:ext cx="0" cy="312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10273" name="Text Box 32"/>
          <p:cNvSpPr txBox="1">
            <a:spLocks noChangeArrowheads="1"/>
          </p:cNvSpPr>
          <p:nvPr/>
        </p:nvSpPr>
        <p:spPr bwMode="auto">
          <a:xfrm>
            <a:off x="821695" y="3072043"/>
            <a:ext cx="11239001" cy="556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2900" dirty="0">
                <a:solidFill>
                  <a:srgbClr val="0000FF"/>
                </a:solidFill>
                <a:latin typeface="宋体" charset="-122"/>
              </a:rPr>
              <a:t>在时间t内，通过这段电路上任一横截面的电荷量为多少？</a:t>
            </a:r>
          </a:p>
        </p:txBody>
      </p:sp>
      <p:sp>
        <p:nvSpPr>
          <p:cNvPr id="10274" name="Text Box 33"/>
          <p:cNvSpPr txBox="1">
            <a:spLocks noChangeArrowheads="1"/>
          </p:cNvSpPr>
          <p:nvPr/>
        </p:nvSpPr>
        <p:spPr bwMode="auto">
          <a:xfrm>
            <a:off x="396864" y="3949422"/>
            <a:ext cx="10470250" cy="144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900" dirty="0">
                <a:solidFill>
                  <a:srgbClr val="0000FF"/>
                </a:solidFill>
                <a:latin typeface="宋体" charset="-122"/>
              </a:rPr>
              <a:t>电荷q由这段电路的一端移到另一端.在这个过程中，静电力做了多少功？ </a:t>
            </a:r>
          </a:p>
        </p:txBody>
      </p:sp>
      <p:sp>
        <p:nvSpPr>
          <p:cNvPr id="37" name="矩形 36"/>
          <p:cNvSpPr/>
          <p:nvPr/>
        </p:nvSpPr>
        <p:spPr>
          <a:xfrm>
            <a:off x="6759" y="0"/>
            <a:ext cx="1845205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cap="all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/>
                <a:ea typeface="隶书" pitchFamily="49" charset="-122"/>
              </a:rPr>
              <a:t>情境创设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44640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nimBg="1" autoUpdateAnimBg="0"/>
      <p:bldP spid="10244" grpId="0" build="p" autoUpdateAnimBg="0"/>
      <p:bldP spid="10245" grpId="0" build="p" autoUpdateAnimBg="0"/>
      <p:bldP spid="10273" grpId="0" build="p" autoUpdateAnimBg="0"/>
      <p:bldP spid="10274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473550" y="1310462"/>
            <a:ext cx="3100227" cy="674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896" tIns="54448" rIns="108896" bIns="54448" anchor="ctr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latin typeface="Times New Roman"/>
                <a:ea typeface="黑体" pitchFamily="2" charset="-122"/>
                <a:cs typeface="Times New Roman" pitchFamily="18" charset="0"/>
              </a:rPr>
              <a:t>一、电功和电功率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473550" y="1845824"/>
            <a:ext cx="11431270" cy="3985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896" tIns="54448" rIns="108896" bIns="54448" anchor="ctr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1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．电功．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(1)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电功的定义：电场力对电荷做的功，叫做电功．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(2)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电功的表达式：</a:t>
            </a:r>
            <a:r>
              <a:rPr lang="zh-CN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W</a:t>
            </a:r>
            <a:r>
              <a:rPr 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zh-CN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qU</a:t>
            </a:r>
            <a:r>
              <a:rPr 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zh-CN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UIt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即一段电路上的电功就等于这段电路两端的电压、电路中的电流和通电时间的乘积．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(3)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单位：焦耳，符号为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J.</a:t>
            </a:r>
          </a:p>
        </p:txBody>
      </p:sp>
      <p:sp>
        <p:nvSpPr>
          <p:cNvPr id="12" name="矩形 11"/>
          <p:cNvSpPr/>
          <p:nvPr/>
        </p:nvSpPr>
        <p:spPr>
          <a:xfrm>
            <a:off x="6759" y="0"/>
            <a:ext cx="1845205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/>
                <a:ea typeface="隶书" pitchFamily="49" charset="-122"/>
              </a:rPr>
              <a:t>课堂讲解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654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utoUpdateAnimBg="0"/>
      <p:bldP spid="13315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灯片编号占位符 3"/>
          <p:cNvSpPr txBox="1">
            <a:spLocks noGrp="1" noChangeArrowheads="1"/>
          </p:cNvSpPr>
          <p:nvPr/>
        </p:nvSpPr>
        <p:spPr bwMode="auto">
          <a:xfrm>
            <a:off x="8615085" y="6357822"/>
            <a:ext cx="2744629" cy="365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896" tIns="54448" rIns="108896" bIns="54448" anchor="ctr"/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r" eaLnBrk="1" hangingPunct="1"/>
            <a:fld id="{BFCA1E53-F5D5-4913-8A1C-C8B4DA762319}" type="slidenum">
              <a:rPr lang="zh-CN" altLang="en-US" sz="1400">
                <a:solidFill>
                  <a:srgbClr val="ABABAB"/>
                </a:solidFill>
                <a:latin typeface="Times New Roman" pitchFamily="18" charset="0"/>
              </a:rPr>
              <a:pPr algn="r" eaLnBrk="1" hangingPunct="1"/>
              <a:t>4</a:t>
            </a:fld>
            <a:endParaRPr lang="en-US" altLang="zh-CN" sz="1400">
              <a:solidFill>
                <a:srgbClr val="ABABAB"/>
              </a:solidFill>
              <a:latin typeface="Times New Roman" pitchFamily="18" charset="0"/>
            </a:endParaRPr>
          </a:p>
        </p:txBody>
      </p:sp>
      <p:pic>
        <p:nvPicPr>
          <p:cNvPr id="11267" name="Picture 5" descr="15-图片-11白炽灯泡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641" y="1119447"/>
            <a:ext cx="3831045" cy="2558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6" descr="15-图片-13洗衣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96"/>
          <a:stretch>
            <a:fillRect/>
          </a:stretch>
        </p:blipFill>
        <p:spPr bwMode="auto">
          <a:xfrm>
            <a:off x="1956819" y="3723550"/>
            <a:ext cx="3077119" cy="2423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7" descr="1013100456_1_bi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9093" y="3655271"/>
            <a:ext cx="4574381" cy="2573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8" descr="200512292125486030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050" y="1128975"/>
            <a:ext cx="3761158" cy="253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AutoShape 13"/>
          <p:cNvSpPr>
            <a:spLocks noChangeArrowheads="1"/>
          </p:cNvSpPr>
          <p:nvPr/>
        </p:nvSpPr>
        <p:spPr bwMode="auto">
          <a:xfrm>
            <a:off x="3684918" y="3148742"/>
            <a:ext cx="7575261" cy="3069348"/>
          </a:xfrm>
          <a:prstGeom prst="cloudCallout">
            <a:avLst>
              <a:gd name="adj1" fmla="val -33421"/>
              <a:gd name="adj2" fmla="val -6065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lIns="108896" tIns="54448" rIns="108896" bIns="54448"/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endParaRPr lang="zh-CN" altLang="en-US" sz="3800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11272" name="Text Box 20"/>
          <p:cNvSpPr txBox="1">
            <a:spLocks noChangeArrowheads="1"/>
          </p:cNvSpPr>
          <p:nvPr/>
        </p:nvSpPr>
        <p:spPr bwMode="auto">
          <a:xfrm>
            <a:off x="772987" y="572740"/>
            <a:ext cx="10286004" cy="55623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zh-CN" sz="2900" dirty="0">
                <a:solidFill>
                  <a:srgbClr val="0000FF"/>
                </a:solidFill>
              </a:rPr>
              <a:t>为了表示电流做功的快慢，在物理学中引入了电功率　　</a:t>
            </a:r>
          </a:p>
        </p:txBody>
      </p:sp>
      <p:sp>
        <p:nvSpPr>
          <p:cNvPr id="11273" name="Text Box 14"/>
          <p:cNvSpPr txBox="1">
            <a:spLocks noChangeArrowheads="1"/>
          </p:cNvSpPr>
          <p:nvPr/>
        </p:nvSpPr>
        <p:spPr bwMode="auto">
          <a:xfrm>
            <a:off x="5000054" y="3607635"/>
            <a:ext cx="5692563" cy="144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zh-CN" sz="2900" dirty="0">
                <a:solidFill>
                  <a:srgbClr val="FF0000"/>
                </a:solidFill>
              </a:rPr>
              <a:t>在相同时间内这些用电器消耗的电能相等吗？</a:t>
            </a:r>
          </a:p>
        </p:txBody>
      </p:sp>
      <p:sp>
        <p:nvSpPr>
          <p:cNvPr id="11274" name="Text Box 15"/>
          <p:cNvSpPr txBox="1">
            <a:spLocks noChangeArrowheads="1"/>
          </p:cNvSpPr>
          <p:nvPr/>
        </p:nvSpPr>
        <p:spPr bwMode="auto">
          <a:xfrm>
            <a:off x="4898401" y="4750900"/>
            <a:ext cx="5692563" cy="144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zh-CN" sz="2900" dirty="0">
                <a:solidFill>
                  <a:srgbClr val="FF0000"/>
                </a:solidFill>
              </a:rPr>
              <a:t>在相同时间内哪一种用电器消耗的电能最多？</a:t>
            </a:r>
          </a:p>
        </p:txBody>
      </p:sp>
      <p:sp>
        <p:nvSpPr>
          <p:cNvPr id="11" name="矩形 10"/>
          <p:cNvSpPr/>
          <p:nvPr/>
        </p:nvSpPr>
        <p:spPr>
          <a:xfrm>
            <a:off x="6759" y="0"/>
            <a:ext cx="1845205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cap="all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/>
                <a:ea typeface="隶书" pitchFamily="49" charset="-122"/>
              </a:rPr>
              <a:t>情境创设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47001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0.2342 -0.4437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1700" y="-219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L 0.45711 -0.02037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22800" y="-7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54 0.02038 L -0.45677 0.3870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23200" y="183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7 L -0.48507 -0.4041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24000" y="-1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5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 animBg="1" autoUpdateAnimBg="0"/>
      <p:bldP spid="11272" grpId="0" bldLvl="0" animBg="1" autoUpdateAnimBg="0"/>
      <p:bldP spid="11273" grpId="0" autoUpdateAnimBg="0"/>
      <p:bldP spid="11273" grpId="1" autoUpdateAnimBg="0"/>
      <p:bldP spid="11274" grpId="0" autoUpdateAnimBg="0"/>
      <p:bldP spid="11274" grpId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1" y="2739641"/>
            <a:ext cx="214886" cy="50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6372" tIns="53186" rIns="106372" bIns="53186" anchor="ctr">
            <a:spAutoFit/>
          </a:bodyPr>
          <a:lstStyle/>
          <a:p>
            <a:endParaRPr lang="zh-CN" altLang="en-US">
              <a:latin typeface="Times New Roman"/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1" y="2698162"/>
            <a:ext cx="214886" cy="50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6372" tIns="53186" rIns="106372" bIns="53186" anchor="ctr">
            <a:spAutoFit/>
          </a:bodyPr>
          <a:lstStyle/>
          <a:p>
            <a:endParaRPr lang="zh-CN" altLang="en-US">
              <a:latin typeface="Times New Roman"/>
            </a:endParaRP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11619443" y="2044377"/>
            <a:ext cx="507831" cy="1688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pPr algn="ctr"/>
            <a:r>
              <a:rPr lang="zh-CN" altLang="zh-CN" sz="2100" dirty="0">
                <a:solidFill>
                  <a:schemeClr val="bg1"/>
                </a:solidFill>
                <a:latin typeface="Times New Roman"/>
                <a:ea typeface="黑体" pitchFamily="2" charset="-122"/>
              </a:rPr>
              <a:t>        </a:t>
            </a:r>
            <a:r>
              <a:rPr lang="zh-CN" altLang="en-US" sz="2100" dirty="0">
                <a:solidFill>
                  <a:schemeClr val="bg1"/>
                </a:solidFill>
                <a:latin typeface="Times New Roman"/>
                <a:ea typeface="黑体" pitchFamily="2" charset="-122"/>
              </a:rPr>
              <a:t>栏目链接</a:t>
            </a:r>
          </a:p>
        </p:txBody>
      </p:sp>
      <p:sp>
        <p:nvSpPr>
          <p:cNvPr id="2" name="矩形 1"/>
          <p:cNvSpPr/>
          <p:nvPr/>
        </p:nvSpPr>
        <p:spPr>
          <a:xfrm>
            <a:off x="386111" y="1224549"/>
            <a:ext cx="11518709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．电功率．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(1)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定义：电流所做的功跟完成这些功所用时间的比值叫做电功率．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(2)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表达式：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      </a:t>
            </a: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UI</a:t>
            </a:r>
            <a:r>
              <a:rPr lang="en-US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(3)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单位：瓦特，符号</a:t>
            </a: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W.</a:t>
            </a:r>
            <a:endParaRPr lang="zh-CN" altLang="zh-CN" sz="2800" dirty="0">
              <a:latin typeface="Times New Roman"/>
              <a:ea typeface="黑体" pitchFamily="2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(4)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物理意义：表示电流做功的快慢．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(5)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串联电路中：由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I</a:t>
            </a:r>
            <a:r>
              <a:rPr lang="en-US" altLang="zh-CN" sz="2800" baseline="30000" dirty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知</a:t>
            </a:r>
            <a:r>
              <a:rPr lang="en-US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               </a:t>
            </a: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…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I</a:t>
            </a:r>
            <a:r>
              <a:rPr lang="en-US" altLang="zh-CN" sz="2800" baseline="30000" dirty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，电阻越大，功率越大；并联电路中：由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U</a:t>
            </a:r>
            <a:r>
              <a:rPr lang="en-US" altLang="zh-CN" sz="2800" baseline="30000" dirty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/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知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en-US" altLang="zh-CN" sz="2800" baseline="-25000" dirty="0">
                <a:latin typeface="Times New Roman"/>
                <a:ea typeface="黑体" pitchFamily="2" charset="-122"/>
                <a:cs typeface="Times New Roman" pitchFamily="18" charset="0"/>
              </a:rPr>
              <a:t>1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lang="en-US" altLang="zh-CN" sz="2800" baseline="-25000" dirty="0">
                <a:latin typeface="Times New Roman"/>
                <a:ea typeface="黑体" pitchFamily="2" charset="-122"/>
                <a:cs typeface="Times New Roman" pitchFamily="18" charset="0"/>
              </a:rPr>
              <a:t>1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en-US" altLang="zh-CN" sz="2800" baseline="-25000" dirty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lang="en-US" altLang="zh-CN" sz="2800" baseline="-25000" dirty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…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U</a:t>
            </a:r>
            <a:r>
              <a:rPr lang="en-US" altLang="zh-CN" sz="2800" baseline="30000" dirty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，电阻越小，功率越大</a:t>
            </a: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．</a:t>
            </a:r>
            <a:endParaRPr lang="zh-CN" altLang="zh-CN" sz="2800" dirty="0"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759" y="0"/>
            <a:ext cx="1845205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/>
                <a:ea typeface="隶书" pitchFamily="49" charset="-122"/>
              </a:rPr>
              <a:t>课堂讲解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隶书" pitchFamily="49" charset="-122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8277836"/>
              </p:ext>
            </p:extLst>
          </p:nvPr>
        </p:nvGraphicFramePr>
        <p:xfrm>
          <a:off x="2993830" y="2456316"/>
          <a:ext cx="432755" cy="83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5" name="Equation" r:id="rId3" imgW="203040" imgH="393480" progId="Equation.DSMT4">
                  <p:embed/>
                </p:oleObj>
              </mc:Choice>
              <mc:Fallback>
                <p:oleObj name="Equation" r:id="rId3" imgW="20304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93830" y="2456316"/>
                        <a:ext cx="432755" cy="838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4912948"/>
              </p:ext>
            </p:extLst>
          </p:nvPr>
        </p:nvGraphicFramePr>
        <p:xfrm>
          <a:off x="4929045" y="4374899"/>
          <a:ext cx="1138237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6" name="Equation" r:id="rId5" imgW="533160" imgH="431640" progId="Equation.DSMT4">
                  <p:embed/>
                </p:oleObj>
              </mc:Choice>
              <mc:Fallback>
                <p:oleObj name="Equation" r:id="rId5" imgW="533160" imgH="431640" progId="Equation.DSMT4">
                  <p:embed/>
                  <p:pic>
                    <p:nvPicPr>
                      <p:cNvPr id="0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9045" y="4374899"/>
                        <a:ext cx="1138237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4969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107444" y="882010"/>
            <a:ext cx="6268356" cy="3987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896" tIns="54448" rIns="108896" bIns="54448" anchor="ctr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例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1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一根电阻丝，通过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2 C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电荷量所消耗的电能是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8 J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．若在相同的时间内通过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4 C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的电荷量，该电阻丝上所加电压和消耗的电能分别是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(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　　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)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 </a:t>
            </a: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A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4 V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　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16 J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　　　</a:t>
            </a:r>
            <a:r>
              <a:rPr lang="en-US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 </a:t>
            </a: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B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8 V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　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16 J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 </a:t>
            </a: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C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4 V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　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32 J            </a:t>
            </a: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 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D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8 V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　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32 J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" y="2682608"/>
            <a:ext cx="214886" cy="50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6372" tIns="53186" rIns="106372" bIns="53186" anchor="ctr">
            <a:spAutoFit/>
          </a:bodyPr>
          <a:lstStyle/>
          <a:p>
            <a:endParaRPr lang="zh-CN" altLang="en-US">
              <a:latin typeface="Times New Roman"/>
            </a:endParaRPr>
          </a:p>
        </p:txBody>
      </p:sp>
      <p:grpSp>
        <p:nvGrpSpPr>
          <p:cNvPr id="16393" name="Group 9"/>
          <p:cNvGrpSpPr>
            <a:grpSpLocks/>
          </p:cNvGrpSpPr>
          <p:nvPr/>
        </p:nvGrpSpPr>
        <p:grpSpPr bwMode="auto">
          <a:xfrm>
            <a:off x="11620130" y="1940872"/>
            <a:ext cx="578221" cy="2305540"/>
            <a:chOff x="25" y="0"/>
            <a:chExt cx="301" cy="1334"/>
          </a:xfrm>
        </p:grpSpPr>
        <p:pic>
          <p:nvPicPr>
            <p:cNvPr id="16394" name="Picture 1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" y="0"/>
              <a:ext cx="280" cy="13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6395" name="Text Box 11"/>
            <p:cNvSpPr txBox="1">
              <a:spLocks noChangeArrowheads="1"/>
            </p:cNvSpPr>
            <p:nvPr/>
          </p:nvSpPr>
          <p:spPr bwMode="auto">
            <a:xfrm>
              <a:off x="25" y="60"/>
              <a:ext cx="264" cy="9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pPr algn="ctr"/>
              <a:r>
                <a:rPr lang="zh-CN" altLang="zh-CN" sz="2100">
                  <a:solidFill>
                    <a:schemeClr val="bg1"/>
                  </a:solidFill>
                  <a:latin typeface="Times New Roman"/>
                  <a:ea typeface="黑体" pitchFamily="2" charset="-122"/>
                </a:rPr>
                <a:t>        </a:t>
              </a:r>
              <a:r>
                <a:rPr lang="zh-CN" altLang="en-US" sz="2100">
                  <a:solidFill>
                    <a:schemeClr val="bg1"/>
                  </a:solidFill>
                  <a:latin typeface="Times New Roman"/>
                  <a:ea typeface="黑体" pitchFamily="2" charset="-122"/>
                </a:rPr>
                <a:t>栏目链接</a:t>
              </a:r>
            </a:p>
          </p:txBody>
        </p:sp>
      </p:grpSp>
      <p:sp>
        <p:nvSpPr>
          <p:cNvPr id="12" name="矩形 11"/>
          <p:cNvSpPr/>
          <p:nvPr/>
        </p:nvSpPr>
        <p:spPr>
          <a:xfrm>
            <a:off x="6759" y="0"/>
            <a:ext cx="1845205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/>
                <a:ea typeface="隶书" pitchFamily="49" charset="-122"/>
              </a:rPr>
              <a:t>典例分析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隶书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652170" y="639484"/>
            <a:ext cx="5548216" cy="620563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359315" y="1252112"/>
            <a:ext cx="3420380" cy="1069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消耗的电能等于电场力做的功：</a:t>
            </a:r>
            <a:r>
              <a:rPr lang="en-US" altLang="zh-CN" sz="2800" i="1" dirty="0" smtClean="0">
                <a:latin typeface="Times New Roman"/>
                <a:ea typeface="黑体" pitchFamily="2" charset="-122"/>
                <a:cs typeface="Times New Roman" pitchFamily="18" charset="0"/>
              </a:rPr>
              <a:t>W=</a:t>
            </a:r>
            <a:r>
              <a:rPr lang="en-US" altLang="zh-CN" sz="2800" i="1" dirty="0" err="1" smtClean="0">
                <a:latin typeface="Times New Roman"/>
                <a:ea typeface="黑体" pitchFamily="2" charset="-122"/>
                <a:cs typeface="Times New Roman" pitchFamily="18" charset="0"/>
              </a:rPr>
              <a:t>qU</a:t>
            </a:r>
            <a:endParaRPr lang="en-US" altLang="zh-CN" sz="2800" i="1" dirty="0"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cxnSp>
        <p:nvCxnSpPr>
          <p:cNvPr id="22" name="肘形连接符 21"/>
          <p:cNvCxnSpPr/>
          <p:nvPr/>
        </p:nvCxnSpPr>
        <p:spPr>
          <a:xfrm flipV="1">
            <a:off x="2093730" y="1494579"/>
            <a:ext cx="4995555" cy="675075"/>
          </a:xfrm>
          <a:prstGeom prst="bentConnector3">
            <a:avLst>
              <a:gd name="adj1" fmla="val 7381"/>
            </a:avLst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6" name="Oval 34"/>
          <p:cNvSpPr>
            <a:spLocks noChangeArrowheads="1"/>
          </p:cNvSpPr>
          <p:nvPr/>
        </p:nvSpPr>
        <p:spPr bwMode="auto">
          <a:xfrm>
            <a:off x="3241622" y="1727702"/>
            <a:ext cx="2340578" cy="425709"/>
          </a:xfrm>
          <a:prstGeom prst="ellipse">
            <a:avLst/>
          </a:prstGeom>
          <a:solidFill>
            <a:srgbClr val="00FFFF">
              <a:alpha val="52000"/>
            </a:srgbClr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/>
            </a:endParaRPr>
          </a:p>
        </p:txBody>
      </p:sp>
      <p:sp>
        <p:nvSpPr>
          <p:cNvPr id="27" name="Oval 34"/>
          <p:cNvSpPr>
            <a:spLocks noChangeArrowheads="1"/>
          </p:cNvSpPr>
          <p:nvPr/>
        </p:nvSpPr>
        <p:spPr bwMode="auto">
          <a:xfrm>
            <a:off x="929361" y="1724006"/>
            <a:ext cx="1794440" cy="425709"/>
          </a:xfrm>
          <a:prstGeom prst="ellipse">
            <a:avLst/>
          </a:prstGeom>
          <a:solidFill>
            <a:srgbClr val="00FFFF">
              <a:alpha val="52000"/>
            </a:srgbClr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/>
            </a:endParaRPr>
          </a:p>
        </p:txBody>
      </p:sp>
      <p:sp>
        <p:nvSpPr>
          <p:cNvPr id="28" name="Oval 34"/>
          <p:cNvSpPr>
            <a:spLocks noChangeArrowheads="1"/>
          </p:cNvSpPr>
          <p:nvPr/>
        </p:nvSpPr>
        <p:spPr bwMode="auto">
          <a:xfrm>
            <a:off x="449288" y="2347658"/>
            <a:ext cx="960146" cy="425709"/>
          </a:xfrm>
          <a:prstGeom prst="ellipse">
            <a:avLst/>
          </a:prstGeom>
          <a:solidFill>
            <a:srgbClr val="00FFFF">
              <a:alpha val="52000"/>
            </a:srgbClr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/>
            </a:endParaRPr>
          </a:p>
        </p:txBody>
      </p:sp>
      <p:cxnSp>
        <p:nvCxnSpPr>
          <p:cNvPr id="29" name="肘形连接符 28"/>
          <p:cNvCxnSpPr/>
          <p:nvPr/>
        </p:nvCxnSpPr>
        <p:spPr>
          <a:xfrm>
            <a:off x="4253970" y="2169654"/>
            <a:ext cx="3105345" cy="706328"/>
          </a:xfrm>
          <a:prstGeom prst="bentConnector3">
            <a:avLst>
              <a:gd name="adj1" fmla="val 75930"/>
            </a:avLst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3" name="肘形连接符 32"/>
          <p:cNvCxnSpPr/>
          <p:nvPr/>
        </p:nvCxnSpPr>
        <p:spPr>
          <a:xfrm>
            <a:off x="788585" y="2773367"/>
            <a:ext cx="6570730" cy="255015"/>
          </a:xfrm>
          <a:prstGeom prst="bentConnector3">
            <a:avLst>
              <a:gd name="adj1" fmla="val -265"/>
            </a:avLst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7539335" y="2526865"/>
            <a:ext cx="36486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由</a:t>
            </a:r>
            <a:r>
              <a:rPr lang="en-US" altLang="zh-CN" sz="2800" i="1" dirty="0" smtClean="0">
                <a:latin typeface="Times New Roman"/>
                <a:ea typeface="黑体" pitchFamily="2" charset="-122"/>
                <a:cs typeface="Times New Roman" pitchFamily="18" charset="0"/>
              </a:rPr>
              <a:t>I</a:t>
            </a:r>
            <a:r>
              <a:rPr lang="en-US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=     </a:t>
            </a:r>
            <a:r>
              <a:rPr lang="zh-CN" altLang="en-US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可知电流是原</a:t>
            </a:r>
            <a:endParaRPr lang="en-US" altLang="zh-CN" sz="2800" dirty="0" smtClean="0">
              <a:latin typeface="Times New Roman"/>
              <a:ea typeface="黑体" pitchFamily="2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来的</a:t>
            </a:r>
            <a:r>
              <a:rPr lang="en-US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en-US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倍</a:t>
            </a:r>
            <a:endParaRPr lang="en-US" altLang="zh-CN" sz="2800" dirty="0"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39" name="Oval 34"/>
          <p:cNvSpPr>
            <a:spLocks noChangeArrowheads="1"/>
          </p:cNvSpPr>
          <p:nvPr/>
        </p:nvSpPr>
        <p:spPr bwMode="auto">
          <a:xfrm>
            <a:off x="5435230" y="2352507"/>
            <a:ext cx="940570" cy="425709"/>
          </a:xfrm>
          <a:prstGeom prst="ellipse">
            <a:avLst/>
          </a:prstGeom>
          <a:solidFill>
            <a:srgbClr val="00FFFF">
              <a:alpha val="52000"/>
            </a:srgbClr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/>
            </a:endParaRPr>
          </a:p>
        </p:txBody>
      </p:sp>
      <p:cxnSp>
        <p:nvCxnSpPr>
          <p:cNvPr id="40" name="肘形连接符 39"/>
          <p:cNvCxnSpPr>
            <a:stCxn id="39" idx="4"/>
          </p:cNvCxnSpPr>
          <p:nvPr/>
        </p:nvCxnSpPr>
        <p:spPr>
          <a:xfrm rot="16200000" flipH="1">
            <a:off x="5991591" y="2692140"/>
            <a:ext cx="1281648" cy="1453800"/>
          </a:xfrm>
          <a:prstGeom prst="bentConnector2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0" name="矩形 49"/>
          <p:cNvSpPr/>
          <p:nvPr/>
        </p:nvSpPr>
        <p:spPr>
          <a:xfrm>
            <a:off x="7626078" y="3789834"/>
            <a:ext cx="3648672" cy="556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由</a:t>
            </a:r>
            <a:r>
              <a:rPr lang="en-US" altLang="zh-CN" sz="2800" i="1" dirty="0" smtClean="0">
                <a:latin typeface="Times New Roman"/>
                <a:ea typeface="黑体" pitchFamily="2" charset="-122"/>
                <a:cs typeface="Times New Roman" pitchFamily="18" charset="0"/>
              </a:rPr>
              <a:t>U=IR</a:t>
            </a:r>
            <a:r>
              <a:rPr lang="zh-CN" altLang="en-US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计算电压</a:t>
            </a:r>
            <a:endParaRPr lang="en-US" altLang="zh-CN" sz="2800" dirty="0"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51" name="Oval 34"/>
          <p:cNvSpPr>
            <a:spLocks noChangeArrowheads="1"/>
          </p:cNvSpPr>
          <p:nvPr/>
        </p:nvSpPr>
        <p:spPr bwMode="auto">
          <a:xfrm>
            <a:off x="1623445" y="3028382"/>
            <a:ext cx="940570" cy="425709"/>
          </a:xfrm>
          <a:prstGeom prst="ellipse">
            <a:avLst/>
          </a:prstGeom>
          <a:solidFill>
            <a:srgbClr val="00FFFF">
              <a:alpha val="52000"/>
            </a:srgbClr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/>
            </a:endParaRPr>
          </a:p>
        </p:txBody>
      </p:sp>
      <p:cxnSp>
        <p:nvCxnSpPr>
          <p:cNvPr id="52" name="肘形连接符 51"/>
          <p:cNvCxnSpPr/>
          <p:nvPr/>
        </p:nvCxnSpPr>
        <p:spPr>
          <a:xfrm>
            <a:off x="2228745" y="3419039"/>
            <a:ext cx="5282970" cy="1585930"/>
          </a:xfrm>
          <a:prstGeom prst="bentConnector3">
            <a:avLst>
              <a:gd name="adj1" fmla="val -375"/>
            </a:avLst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7" name="矩形 56"/>
          <p:cNvSpPr/>
          <p:nvPr/>
        </p:nvSpPr>
        <p:spPr>
          <a:xfrm>
            <a:off x="7601942" y="4851598"/>
            <a:ext cx="3648672" cy="556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由</a:t>
            </a:r>
            <a:r>
              <a:rPr lang="en-US" altLang="zh-CN" sz="2800" i="1" dirty="0" smtClean="0">
                <a:latin typeface="Times New Roman"/>
                <a:ea typeface="黑体" pitchFamily="2" charset="-122"/>
                <a:cs typeface="Times New Roman" pitchFamily="18" charset="0"/>
              </a:rPr>
              <a:t>W=</a:t>
            </a:r>
            <a:r>
              <a:rPr lang="en-US" altLang="zh-CN" sz="2800" i="1" dirty="0" err="1" smtClean="0">
                <a:latin typeface="Times New Roman"/>
                <a:ea typeface="黑体" pitchFamily="2" charset="-122"/>
                <a:cs typeface="Times New Roman" pitchFamily="18" charset="0"/>
              </a:rPr>
              <a:t>UIt</a:t>
            </a:r>
            <a:r>
              <a:rPr lang="zh-CN" altLang="en-US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计算电能</a:t>
            </a:r>
            <a:endParaRPr lang="en-US" altLang="zh-CN" sz="2800" dirty="0"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293530" y="5609292"/>
            <a:ext cx="1824336" cy="556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 dirty="0" smtClean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答案：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D</a:t>
            </a:r>
            <a:endParaRPr lang="en-US" altLang="zh-CN" sz="2800" dirty="0">
              <a:solidFill>
                <a:srgbClr val="FF0000"/>
              </a:solidFill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7200699"/>
              </p:ext>
            </p:extLst>
          </p:nvPr>
        </p:nvGraphicFramePr>
        <p:xfrm>
          <a:off x="8439435" y="2501584"/>
          <a:ext cx="32385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Equation" r:id="rId4" imgW="152280" imgH="393480" progId="Equation.DSMT4">
                  <p:embed/>
                </p:oleObj>
              </mc:Choice>
              <mc:Fallback>
                <p:oleObj name="Equation" r:id="rId4" imgW="152280" imgH="393480" progId="Equation.DSMT4">
                  <p:embed/>
                  <p:pic>
                    <p:nvPicPr>
                      <p:cNvPr id="0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39435" y="2501584"/>
                        <a:ext cx="32385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3908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6" grpId="0" animBg="1"/>
      <p:bldP spid="27" grpId="0" animBg="1"/>
      <p:bldP spid="28" grpId="0" animBg="1"/>
      <p:bldP spid="38" grpId="0"/>
      <p:bldP spid="39" grpId="0" animBg="1"/>
      <p:bldP spid="50" grpId="0"/>
      <p:bldP spid="51" grpId="0" animBg="1"/>
      <p:bldP spid="57" grpId="0"/>
      <p:bldP spid="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6759" y="725397"/>
            <a:ext cx="6317441" cy="132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896" tIns="54448" rIns="108896" bIns="54448" anchor="ctr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1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．甲、乙两只普通照明灯泡的铭牌如图所示，下列说法中不正确的是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(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　　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)</a:t>
            </a: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" y="2558171"/>
            <a:ext cx="214886" cy="50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6372" tIns="53186" rIns="106372" bIns="53186" anchor="ctr">
            <a:spAutoFit/>
          </a:bodyPr>
          <a:lstStyle/>
          <a:p>
            <a:endParaRPr lang="zh-CN" altLang="en-US">
              <a:latin typeface="Times New Roman"/>
            </a:endParaRP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" y="2760381"/>
            <a:ext cx="214886" cy="50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6372" tIns="53186" rIns="106372" bIns="53186" anchor="ctr">
            <a:spAutoFit/>
          </a:bodyPr>
          <a:lstStyle/>
          <a:p>
            <a:endParaRPr lang="zh-CN" altLang="en-US">
              <a:latin typeface="Times New Roman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759" y="0"/>
            <a:ext cx="1845205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/>
                <a:ea typeface="隶书" pitchFamily="49" charset="-122"/>
              </a:rPr>
              <a:t>变式训练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隶书" pitchFamily="49" charset="-122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113509" y="2383436"/>
            <a:ext cx="6975776" cy="334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896" tIns="54448" rIns="108896" bIns="54448" anchor="ctr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A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．甲灯的实际功率一定总是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40 W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B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．将乙灯接入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110 V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电路中，它的额定功率仍为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60 W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C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．两灯均正常发光时，</a:t>
            </a:r>
            <a:r>
              <a:rPr 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甲灯丝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电阻较大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D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．两灯均正常发光时，</a:t>
            </a:r>
            <a:r>
              <a:rPr 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甲消耗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的电能较少</a:t>
            </a:r>
          </a:p>
        </p:txBody>
      </p:sp>
      <p:sp>
        <p:nvSpPr>
          <p:cNvPr id="2" name="圆角矩形标注 1"/>
          <p:cNvSpPr/>
          <p:nvPr/>
        </p:nvSpPr>
        <p:spPr bwMode="auto">
          <a:xfrm>
            <a:off x="0" y="560359"/>
            <a:ext cx="3825425" cy="1026595"/>
          </a:xfrm>
          <a:prstGeom prst="wedgeRoundRectCallout">
            <a:avLst>
              <a:gd name="adj1" fmla="val 20551"/>
              <a:gd name="adj2" fmla="val 149577"/>
              <a:gd name="adj3" fmla="val 16667"/>
            </a:avLst>
          </a:prstGeom>
          <a:solidFill>
            <a:srgbClr val="00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/>
                <a:ea typeface="黑体" pitchFamily="2" charset="-122"/>
              </a:rPr>
              <a:t>实际功率由电压决定，不一定等于额定功率</a:t>
            </a:r>
          </a:p>
        </p:txBody>
      </p:sp>
      <p:sp>
        <p:nvSpPr>
          <p:cNvPr id="18" name="圆角矩形标注 17"/>
          <p:cNvSpPr/>
          <p:nvPr/>
        </p:nvSpPr>
        <p:spPr bwMode="auto">
          <a:xfrm>
            <a:off x="7339543" y="3540944"/>
            <a:ext cx="3825425" cy="1419020"/>
          </a:xfrm>
          <a:prstGeom prst="wedgeRoundRectCallout">
            <a:avLst>
              <a:gd name="adj1" fmla="val -84338"/>
              <a:gd name="adj2" fmla="val -47177"/>
              <a:gd name="adj3" fmla="val 16667"/>
            </a:avLst>
          </a:prstGeom>
          <a:solidFill>
            <a:srgbClr val="00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Times New Roman"/>
                <a:ea typeface="黑体" pitchFamily="2" charset="-122"/>
              </a:rPr>
              <a:t>额定功率是反映元件的本身特性，不随电压的变化而变化</a:t>
            </a:r>
          </a:p>
        </p:txBody>
      </p:sp>
      <p:sp>
        <p:nvSpPr>
          <p:cNvPr id="19" name="圆角矩形标注 18"/>
          <p:cNvSpPr/>
          <p:nvPr/>
        </p:nvSpPr>
        <p:spPr bwMode="auto">
          <a:xfrm>
            <a:off x="7339543" y="5015539"/>
            <a:ext cx="3825425" cy="709510"/>
          </a:xfrm>
          <a:prstGeom prst="wedgeRoundRectCallout">
            <a:avLst>
              <a:gd name="adj1" fmla="val -91830"/>
              <a:gd name="adj2" fmla="val -68336"/>
              <a:gd name="adj3" fmla="val 16667"/>
            </a:avLst>
          </a:prstGeom>
          <a:solidFill>
            <a:srgbClr val="00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Times New Roman"/>
                <a:ea typeface="黑体" pitchFamily="2" charset="-122"/>
              </a:rPr>
              <a:t>由</a:t>
            </a:r>
            <a:r>
              <a:rPr lang="en-US" altLang="zh-CN" sz="2800" i="1" dirty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en-US" altLang="zh-CN" sz="2800" dirty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I</a:t>
            </a:r>
            <a:r>
              <a:rPr lang="en-US" altLang="zh-CN" sz="2800" baseline="30000" dirty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en-US" altLang="zh-CN" sz="2800" i="1" dirty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en-US" sz="2800" dirty="0">
                <a:solidFill>
                  <a:srgbClr val="FF0000"/>
                </a:solidFill>
                <a:latin typeface="Times New Roman"/>
                <a:ea typeface="黑体" pitchFamily="2" charset="-122"/>
              </a:rPr>
              <a:t>计算电阻</a:t>
            </a:r>
          </a:p>
        </p:txBody>
      </p:sp>
      <p:sp>
        <p:nvSpPr>
          <p:cNvPr id="20" name="圆角矩形标注 19"/>
          <p:cNvSpPr/>
          <p:nvPr/>
        </p:nvSpPr>
        <p:spPr bwMode="auto">
          <a:xfrm>
            <a:off x="6594230" y="5877449"/>
            <a:ext cx="4275475" cy="709510"/>
          </a:xfrm>
          <a:prstGeom prst="wedgeRoundRectCallout">
            <a:avLst>
              <a:gd name="adj1" fmla="val -65655"/>
              <a:gd name="adj2" fmla="val -97189"/>
              <a:gd name="adj3" fmla="val 16667"/>
            </a:avLst>
          </a:prstGeom>
          <a:solidFill>
            <a:srgbClr val="00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Times New Roman"/>
                <a:ea typeface="黑体" pitchFamily="2" charset="-122"/>
              </a:rPr>
              <a:t>由</a:t>
            </a:r>
            <a:r>
              <a:rPr lang="en-US" altLang="zh-CN" sz="2800" i="1" dirty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W=</a:t>
            </a:r>
            <a:r>
              <a:rPr lang="en-US" altLang="zh-CN" sz="2800" i="1" dirty="0" err="1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Pt</a:t>
            </a:r>
            <a:r>
              <a:rPr lang="zh-CN" altLang="en-US" sz="2800" dirty="0">
                <a:solidFill>
                  <a:srgbClr val="FF0000"/>
                </a:solidFill>
                <a:latin typeface="Times New Roman"/>
                <a:ea typeface="黑体" pitchFamily="2" charset="-122"/>
              </a:rPr>
              <a:t>计算消耗的电能</a:t>
            </a:r>
          </a:p>
        </p:txBody>
      </p:sp>
      <p:pic>
        <p:nvPicPr>
          <p:cNvPr id="21" name="Picture 95" descr="20090204_845682aa92221a984601cPafxQxIgo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20" y="3449485"/>
            <a:ext cx="5095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96" descr="20090204_1e54d7448d02811bc9149qm7EO6243y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" y="2565865"/>
            <a:ext cx="620272" cy="46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95" descr="20090204_845682aa92221a984601cPafxQxIgo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30" y="4634539"/>
            <a:ext cx="5095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95" descr="20090204_845682aa92221a984601cPafxQxIgo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26" y="5344049"/>
            <a:ext cx="5095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3"/>
          <p:cNvSpPr>
            <a:spLocks noChangeArrowheads="1"/>
          </p:cNvSpPr>
          <p:nvPr/>
        </p:nvSpPr>
        <p:spPr bwMode="auto">
          <a:xfrm>
            <a:off x="214887" y="5918357"/>
            <a:ext cx="1892234" cy="674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896" tIns="54448" rIns="108896" bIns="54448" anchor="ctr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答案：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A</a:t>
            </a:r>
            <a:endParaRPr lang="zh-CN" altLang="zh-CN" sz="2800" dirty="0">
              <a:solidFill>
                <a:srgbClr val="FF0000"/>
              </a:solidFill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236" y="776108"/>
            <a:ext cx="5016594" cy="2736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09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8" grpId="0" animBg="1"/>
      <p:bldP spid="19" grpId="0" animBg="1"/>
      <p:bldP spid="20" grpId="0" animBg="1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灯片编号占位符 3"/>
          <p:cNvSpPr txBox="1">
            <a:spLocks noGrp="1" noChangeArrowheads="1"/>
          </p:cNvSpPr>
          <p:nvPr/>
        </p:nvSpPr>
        <p:spPr bwMode="auto">
          <a:xfrm>
            <a:off x="8615085" y="6357822"/>
            <a:ext cx="2744629" cy="365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896" tIns="54448" rIns="108896" bIns="54448" anchor="ctr"/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r" eaLnBrk="1" hangingPunct="1"/>
            <a:fld id="{19317BBB-8F6E-49A5-A834-D3A5D641A4D5}" type="slidenum">
              <a:rPr lang="zh-CN" altLang="en-US" sz="1400">
                <a:solidFill>
                  <a:srgbClr val="ABABAB"/>
                </a:solidFill>
                <a:latin typeface="Times New Roman" pitchFamily="18" charset="0"/>
              </a:rPr>
              <a:pPr algn="r" eaLnBrk="1" hangingPunct="1"/>
              <a:t>8</a:t>
            </a:fld>
            <a:endParaRPr lang="en-US" altLang="zh-CN" sz="1400">
              <a:solidFill>
                <a:srgbClr val="ABABAB"/>
              </a:solidFill>
              <a:latin typeface="Times New Roman" pitchFamily="18" charset="0"/>
            </a:endParaRP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517" y="3140803"/>
            <a:ext cx="2681096" cy="201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FF1EF"/>
              </a:clrFrom>
              <a:clrTo>
                <a:srgbClr val="EFF1E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6118" y="3307529"/>
            <a:ext cx="3324897" cy="14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584" y="3294826"/>
            <a:ext cx="2846282" cy="1311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Text Box 5"/>
          <p:cNvSpPr txBox="1">
            <a:spLocks noChangeArrowheads="1"/>
          </p:cNvSpPr>
          <p:nvPr/>
        </p:nvSpPr>
        <p:spPr bwMode="auto">
          <a:xfrm>
            <a:off x="785694" y="1386209"/>
            <a:ext cx="10567668" cy="1984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lnSpc>
                <a:spcPct val="140000"/>
              </a:lnSpc>
            </a:pPr>
            <a:r>
              <a:rPr lang="zh-CN" altLang="zh-CN" sz="2900">
                <a:solidFill>
                  <a:srgbClr val="0000FF"/>
                </a:solidFill>
                <a:latin typeface="Times New Roman" pitchFamily="18" charset="0"/>
              </a:rPr>
              <a:t>为什么有些用电器通电后会发热呢？</a:t>
            </a:r>
          </a:p>
          <a:p>
            <a:pPr algn="l" eaLnBrk="1" hangingPunct="1">
              <a:lnSpc>
                <a:spcPct val="140000"/>
              </a:lnSpc>
            </a:pPr>
            <a:r>
              <a:rPr lang="zh-CN" altLang="zh-CN" sz="2900">
                <a:solidFill>
                  <a:srgbClr val="0000FF"/>
                </a:solidFill>
                <a:latin typeface="Times New Roman" pitchFamily="18" charset="0"/>
              </a:rPr>
              <a:t>当电流流过导体时，自由电子与金属中的正离子会发生碰撞，电能会转化为内能。</a:t>
            </a:r>
          </a:p>
        </p:txBody>
      </p:sp>
      <p:sp>
        <p:nvSpPr>
          <p:cNvPr id="13319" name="Rectangle 6"/>
          <p:cNvSpPr>
            <a:spLocks noChangeArrowheads="1"/>
          </p:cNvSpPr>
          <p:nvPr/>
        </p:nvSpPr>
        <p:spPr bwMode="auto">
          <a:xfrm>
            <a:off x="897935" y="5024014"/>
            <a:ext cx="10660850" cy="1359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lnSpc>
                <a:spcPct val="140000"/>
              </a:lnSpc>
              <a:spcBef>
                <a:spcPct val="50000"/>
              </a:spcBef>
            </a:pPr>
            <a:r>
              <a:rPr lang="zh-CN" altLang="en-US" sz="2900">
                <a:solidFill>
                  <a:srgbClr val="FF0000"/>
                </a:solidFill>
                <a:latin typeface="宋体" charset="-122"/>
              </a:rPr>
              <a:t>注意：</a:t>
            </a:r>
            <a:r>
              <a:rPr lang="zh-CN" altLang="en-US" sz="2900">
                <a:solidFill>
                  <a:srgbClr val="0000FF"/>
                </a:solidFill>
                <a:latin typeface="宋体" charset="-122"/>
              </a:rPr>
              <a:t>若导体只有电阻(即通常所说的纯电阻)，则电场力所做的功全部转化为电路中的内能，即：</a:t>
            </a:r>
            <a:r>
              <a:rPr lang="zh-CN" altLang="en-US" sz="2900">
                <a:solidFill>
                  <a:srgbClr val="FF0000"/>
                </a:solidFill>
                <a:latin typeface="宋体" charset="-122"/>
              </a:rPr>
              <a:t>Q=W。</a:t>
            </a:r>
          </a:p>
        </p:txBody>
      </p:sp>
      <p:pic>
        <p:nvPicPr>
          <p:cNvPr id="9224" name="Picture 7" descr="图片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363"/>
          <a:stretch>
            <a:fillRect/>
          </a:stretch>
        </p:blipFill>
        <p:spPr bwMode="auto">
          <a:xfrm>
            <a:off x="675569" y="724068"/>
            <a:ext cx="3822573" cy="633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70244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6652170" y="639484"/>
            <a:ext cx="5548216" cy="620563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/>
            </a:endParaRPr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252372" y="1000126"/>
            <a:ext cx="3821578" cy="674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896" tIns="54448" rIns="108896" bIns="54448" anchor="ctr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latin typeface="Times New Roman"/>
                <a:ea typeface="黑体" pitchFamily="2" charset="-122"/>
                <a:cs typeface="Times New Roman" pitchFamily="18" charset="0"/>
              </a:rPr>
              <a:t>二、焦耳定律和热功率</a:t>
            </a: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293530" y="1753255"/>
            <a:ext cx="6165685" cy="463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896" tIns="54448" rIns="108896" bIns="54448" anchor="ctr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1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．焦耳定律．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(1)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内容：电流通过导体时产生的热量跟电流的平方成正比，跟导体的电阻成正比，跟通电时间成正比．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(2)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表达式：</a:t>
            </a:r>
            <a:r>
              <a:rPr lang="zh-CN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Q</a:t>
            </a:r>
            <a:r>
              <a:rPr 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zh-CN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I</a:t>
            </a:r>
            <a:r>
              <a:rPr lang="zh-CN" altLang="zh-CN" sz="2800" i="1" baseline="30000" dirty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Rt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(3)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适用范围：</a:t>
            </a:r>
            <a:r>
              <a:rPr lang="zh-CN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Q</a:t>
            </a:r>
            <a:r>
              <a:rPr 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zh-CN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I</a:t>
            </a:r>
            <a:r>
              <a:rPr lang="zh-CN" altLang="zh-CN" sz="2800" i="1" baseline="30000" dirty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zh-CN" sz="2800" i="1" dirty="0" smtClean="0">
                <a:latin typeface="Times New Roman"/>
                <a:ea typeface="黑体" pitchFamily="2" charset="-122"/>
                <a:cs typeface="Times New Roman" pitchFamily="18" charset="0"/>
              </a:rPr>
              <a:t>Rt</a:t>
            </a:r>
            <a:r>
              <a:rPr 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可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求任何电路中电流</a:t>
            </a:r>
            <a:r>
              <a:rPr lang="zh-CN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I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通过电阻</a:t>
            </a:r>
            <a:r>
              <a:rPr lang="zh-CN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时产生的热量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(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电热</a:t>
            </a: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)</a:t>
            </a:r>
            <a:r>
              <a:rPr lang="en-US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.</a:t>
            </a:r>
            <a:endParaRPr lang="zh-CN" sz="2800" dirty="0"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759" y="0"/>
            <a:ext cx="1845205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/>
                <a:ea typeface="隶书" pitchFamily="49" charset="-122"/>
              </a:rPr>
              <a:t>课堂讲解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隶书" pitchFamily="49" charset="-122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6864260" y="1421281"/>
            <a:ext cx="4887370" cy="463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896" tIns="54448" rIns="108896" bIns="54448" anchor="ctr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4)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实质：电流的热效应实质上是电能通过电流做功转化为内能</a:t>
            </a:r>
            <a:r>
              <a:rPr 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．</a:t>
            </a:r>
            <a:endParaRPr lang="en-US" altLang="zh-CN" sz="2800" dirty="0" smtClean="0">
              <a:latin typeface="Times New Roman"/>
              <a:ea typeface="黑体" pitchFamily="2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．热功率．</a:t>
            </a:r>
          </a:p>
          <a:p>
            <a:pPr>
              <a:lnSpc>
                <a:spcPct val="150000"/>
              </a:lnSpc>
            </a:pP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电流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通过导体发热的功率叫热功率．热功率即电能转化为内能的功率，即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     </a:t>
            </a: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I</a:t>
            </a:r>
            <a:r>
              <a:rPr lang="en-US" altLang="zh-CN" sz="2800" baseline="30000" dirty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lang="en-US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.</a:t>
            </a:r>
            <a:endParaRPr lang="zh-CN" sz="2800" dirty="0"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7903875"/>
              </p:ext>
            </p:extLst>
          </p:nvPr>
        </p:nvGraphicFramePr>
        <p:xfrm>
          <a:off x="9744580" y="5217356"/>
          <a:ext cx="377825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1" name="Equation" r:id="rId3" imgW="177480" imgH="393480" progId="Equation.DSMT4">
                  <p:embed/>
                </p:oleObj>
              </mc:Choice>
              <mc:Fallback>
                <p:oleObj name="Equation" r:id="rId3" imgW="177480" imgH="393480" progId="Equation.DSMT4">
                  <p:embed/>
                  <p:pic>
                    <p:nvPicPr>
                      <p:cNvPr id="0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44580" y="5217356"/>
                        <a:ext cx="377825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572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E:\碎片资源成品\2.5焦耳定律\1图片\图片\图片：电熨斗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9415" y="573923"/>
            <a:ext cx="3734240" cy="326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43" name="Picture 3" descr="E:\碎片资源成品\2.5焦耳定律\1图片\图片\图片：电饭锅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710" y="573923"/>
            <a:ext cx="3247364" cy="340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44" name="Picture 4" descr="E:\碎片资源成品\2.5焦耳定律\1图片\图片\图片：电水壶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074" y="573923"/>
            <a:ext cx="3087595" cy="326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57" name="Picture 17" descr="E:\碎片资源成品\2.5焦耳定律\1图片\图片\图片：电动机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710" y="3975924"/>
            <a:ext cx="3247364" cy="2743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58" name="Picture 18" descr="E:\碎片资源成品\2.5焦耳定律\1图片\图片\图片：电风扇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074" y="3872940"/>
            <a:ext cx="3060341" cy="2846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59" name="Picture 19" descr="E:\碎片资源成品\2.5焦耳定律\1图片\图片\图片：电池充电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9415" y="3872940"/>
            <a:ext cx="3167003" cy="2347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96992" y="1822966"/>
            <a:ext cx="59663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Times New Roman"/>
                <a:ea typeface="黑体" pitchFamily="2" charset="-122"/>
              </a:rPr>
              <a:t>常</a:t>
            </a:r>
            <a:endParaRPr lang="en-US" altLang="zh-CN" sz="3200" dirty="0" smtClean="0">
              <a:solidFill>
                <a:srgbClr val="FF0000"/>
              </a:solidFill>
              <a:latin typeface="Times New Roman"/>
              <a:ea typeface="黑体" pitchFamily="2" charset="-122"/>
            </a:endParaRPr>
          </a:p>
          <a:p>
            <a:r>
              <a:rPr lang="zh-CN" altLang="en-US" sz="3200" dirty="0" smtClean="0">
                <a:solidFill>
                  <a:srgbClr val="FF0000"/>
                </a:solidFill>
                <a:latin typeface="Times New Roman"/>
                <a:ea typeface="黑体" pitchFamily="2" charset="-122"/>
              </a:rPr>
              <a:t>见</a:t>
            </a:r>
            <a:endParaRPr lang="en-US" altLang="zh-CN" sz="3200" dirty="0" smtClean="0">
              <a:solidFill>
                <a:srgbClr val="FF0000"/>
              </a:solidFill>
              <a:latin typeface="Times New Roman"/>
              <a:ea typeface="黑体" pitchFamily="2" charset="-122"/>
            </a:endParaRPr>
          </a:p>
          <a:p>
            <a:r>
              <a:rPr lang="zh-CN" altLang="en-US" sz="3200" dirty="0" smtClean="0">
                <a:solidFill>
                  <a:srgbClr val="FF0000"/>
                </a:solidFill>
                <a:latin typeface="Times New Roman"/>
                <a:ea typeface="黑体" pitchFamily="2" charset="-122"/>
              </a:rPr>
              <a:t>的</a:t>
            </a:r>
            <a:endParaRPr lang="en-US" altLang="zh-CN" sz="3200" dirty="0" smtClean="0">
              <a:solidFill>
                <a:srgbClr val="FF0000"/>
              </a:solidFill>
              <a:latin typeface="Times New Roman"/>
              <a:ea typeface="黑体" pitchFamily="2" charset="-122"/>
            </a:endParaRPr>
          </a:p>
          <a:p>
            <a:r>
              <a:rPr lang="zh-CN" altLang="en-US" sz="3200" dirty="0" smtClean="0">
                <a:solidFill>
                  <a:srgbClr val="FF0000"/>
                </a:solidFill>
                <a:latin typeface="Times New Roman"/>
                <a:ea typeface="黑体" pitchFamily="2" charset="-122"/>
              </a:rPr>
              <a:t>用</a:t>
            </a:r>
            <a:endParaRPr lang="en-US" altLang="zh-CN" sz="3200" dirty="0" smtClean="0">
              <a:solidFill>
                <a:srgbClr val="FF0000"/>
              </a:solidFill>
              <a:latin typeface="Times New Roman"/>
              <a:ea typeface="黑体" pitchFamily="2" charset="-122"/>
            </a:endParaRPr>
          </a:p>
          <a:p>
            <a:r>
              <a:rPr lang="zh-CN" altLang="en-US" sz="3200" dirty="0" smtClean="0">
                <a:solidFill>
                  <a:srgbClr val="FF0000"/>
                </a:solidFill>
                <a:latin typeface="Times New Roman"/>
                <a:ea typeface="黑体" pitchFamily="2" charset="-122"/>
              </a:rPr>
              <a:t>电</a:t>
            </a:r>
            <a:endParaRPr lang="en-US" altLang="zh-CN" sz="3200" dirty="0" smtClean="0">
              <a:solidFill>
                <a:srgbClr val="FF0000"/>
              </a:solidFill>
              <a:latin typeface="Times New Roman"/>
              <a:ea typeface="黑体" pitchFamily="2" charset="-122"/>
            </a:endParaRPr>
          </a:p>
          <a:p>
            <a:r>
              <a:rPr lang="zh-CN" altLang="en-US" sz="3200" dirty="0" smtClean="0">
                <a:solidFill>
                  <a:srgbClr val="FF0000"/>
                </a:solidFill>
                <a:latin typeface="Times New Roman"/>
                <a:ea typeface="黑体" pitchFamily="2" charset="-122"/>
              </a:rPr>
              <a:t>器</a:t>
            </a:r>
            <a:endParaRPr lang="zh-CN" altLang="en-US" sz="3200" dirty="0">
              <a:solidFill>
                <a:srgbClr val="FF0000"/>
              </a:solidFill>
              <a:latin typeface="Times New Roman"/>
              <a:ea typeface="黑体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759" y="0"/>
            <a:ext cx="1845205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/>
                <a:ea typeface="隶书" pitchFamily="49" charset="-122"/>
              </a:rPr>
              <a:t>课堂讲解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72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灯片编号占位符 5"/>
          <p:cNvSpPr txBox="1">
            <a:spLocks noGrp="1" noChangeArrowheads="1"/>
          </p:cNvSpPr>
          <p:nvPr/>
        </p:nvSpPr>
        <p:spPr bwMode="auto">
          <a:xfrm>
            <a:off x="8615085" y="6357822"/>
            <a:ext cx="2744629" cy="365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896" tIns="54448" rIns="108896" bIns="54448" anchor="ctr"/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r" eaLnBrk="1" hangingPunct="1"/>
            <a:fld id="{6FE9E8DE-E50F-406D-AD82-63A3D7A07520}" type="slidenum">
              <a:rPr lang="zh-CN" altLang="en-US" sz="1400">
                <a:solidFill>
                  <a:srgbClr val="ABABAB"/>
                </a:solidFill>
                <a:latin typeface="Times New Roman" pitchFamily="18" charset="0"/>
              </a:rPr>
              <a:pPr algn="r" eaLnBrk="1" hangingPunct="1"/>
              <a:t>11</a:t>
            </a:fld>
            <a:endParaRPr lang="en-US" altLang="zh-CN" sz="1400">
              <a:solidFill>
                <a:srgbClr val="ABABAB"/>
              </a:solidFill>
              <a:latin typeface="Times New Roman" pitchFamily="18" charset="0"/>
            </a:endParaRPr>
          </a:p>
        </p:txBody>
      </p:sp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239940" y="735715"/>
            <a:ext cx="6141530" cy="556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zh-CN" altLang="en-US" sz="2900" dirty="0" smtClean="0">
                <a:solidFill>
                  <a:srgbClr val="CC00FF"/>
                </a:solidFill>
                <a:latin typeface="宋体" charset="-122"/>
              </a:rPr>
              <a:t>（</a:t>
            </a:r>
            <a:r>
              <a:rPr lang="en-US" altLang="zh-CN" sz="2900" dirty="0" smtClean="0">
                <a:solidFill>
                  <a:srgbClr val="CC00FF"/>
                </a:solidFill>
                <a:latin typeface="宋体" charset="-122"/>
              </a:rPr>
              <a:t>1</a:t>
            </a:r>
            <a:r>
              <a:rPr lang="zh-CN" altLang="en-US" sz="2900" dirty="0" smtClean="0">
                <a:solidFill>
                  <a:srgbClr val="CC00FF"/>
                </a:solidFill>
                <a:latin typeface="宋体" charset="-122"/>
              </a:rPr>
              <a:t>）.</a:t>
            </a:r>
            <a:r>
              <a:rPr lang="zh-CN" altLang="en-US" sz="2900" dirty="0">
                <a:solidFill>
                  <a:srgbClr val="CC00FF"/>
                </a:solidFill>
                <a:latin typeface="宋体" charset="-122"/>
              </a:rPr>
              <a:t>纯电阻电路</a:t>
            </a:r>
          </a:p>
        </p:txBody>
      </p:sp>
      <p:sp>
        <p:nvSpPr>
          <p:cNvPr id="17412" name="Rectangle 3"/>
          <p:cNvSpPr>
            <a:spLocks noChangeArrowheads="1"/>
          </p:cNvSpPr>
          <p:nvPr/>
        </p:nvSpPr>
        <p:spPr bwMode="auto">
          <a:xfrm>
            <a:off x="680926" y="2740737"/>
            <a:ext cx="7533483" cy="779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lnSpc>
                <a:spcPct val="150000"/>
              </a:lnSpc>
            </a:pPr>
            <a:r>
              <a:rPr lang="zh-CN" altLang="zh-CN" sz="2900" dirty="0">
                <a:solidFill>
                  <a:srgbClr val="CC00FF"/>
                </a:solidFill>
                <a:latin typeface="Times New Roman" pitchFamily="18" charset="0"/>
              </a:rPr>
              <a:t>特点：</a:t>
            </a:r>
            <a:r>
              <a:rPr lang="zh-CN" altLang="zh-CN" sz="2900" dirty="0">
                <a:solidFill>
                  <a:srgbClr val="FF0000"/>
                </a:solidFill>
                <a:latin typeface="Times New Roman" pitchFamily="18" charset="0"/>
              </a:rPr>
              <a:t>电流做功消耗的电能全部转化为内能。</a:t>
            </a:r>
          </a:p>
        </p:txBody>
      </p:sp>
      <p:sp>
        <p:nvSpPr>
          <p:cNvPr id="17414" name="Rectangle 5"/>
          <p:cNvSpPr>
            <a:spLocks noChangeArrowheads="1"/>
          </p:cNvSpPr>
          <p:nvPr/>
        </p:nvSpPr>
        <p:spPr bwMode="auto">
          <a:xfrm>
            <a:off x="680410" y="3492979"/>
            <a:ext cx="1908376" cy="556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zh-CN" altLang="en-US" sz="2900" dirty="0">
                <a:solidFill>
                  <a:srgbClr val="0000FF"/>
                </a:solidFill>
                <a:latin typeface="宋体" charset="-122"/>
              </a:rPr>
              <a:t>Ｗ＝</a:t>
            </a:r>
            <a:r>
              <a:rPr lang="zh-CN" altLang="en-US" sz="2900" dirty="0" smtClean="0">
                <a:solidFill>
                  <a:srgbClr val="0000FF"/>
                </a:solidFill>
                <a:latin typeface="宋体" charset="-122"/>
              </a:rPr>
              <a:t>UIt</a:t>
            </a:r>
            <a:endParaRPr lang="zh-CN" altLang="en-US" sz="2900" dirty="0">
              <a:solidFill>
                <a:srgbClr val="0000FF"/>
              </a:solidFill>
              <a:latin typeface="宋体" charset="-122"/>
            </a:endParaRPr>
          </a:p>
        </p:txBody>
      </p:sp>
      <p:sp>
        <p:nvSpPr>
          <p:cNvPr id="17415" name="Rectangle 6"/>
          <p:cNvSpPr>
            <a:spLocks noChangeArrowheads="1"/>
          </p:cNvSpPr>
          <p:nvPr/>
        </p:nvSpPr>
        <p:spPr bwMode="auto">
          <a:xfrm>
            <a:off x="464105" y="5882808"/>
            <a:ext cx="3657815" cy="556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zh-CN" altLang="en-US" sz="2900" dirty="0">
                <a:solidFill>
                  <a:srgbClr val="FF0000"/>
                </a:solidFill>
                <a:latin typeface="Times New Roman" pitchFamily="18" charset="0"/>
              </a:rPr>
              <a:t>热功率：</a:t>
            </a:r>
            <a:r>
              <a:rPr lang="zh-CN" altLang="en-US" sz="2900" dirty="0" smtClean="0">
                <a:solidFill>
                  <a:srgbClr val="0000FF"/>
                </a:solidFill>
                <a:latin typeface="Times New Roman" pitchFamily="18" charset="0"/>
              </a:rPr>
              <a:t>P</a:t>
            </a:r>
            <a:r>
              <a:rPr lang="zh-CN" altLang="en-US" sz="2900" baseline="-25000" dirty="0">
                <a:solidFill>
                  <a:srgbClr val="0000FF"/>
                </a:solidFill>
                <a:latin typeface="Times New Roman" pitchFamily="18" charset="0"/>
              </a:rPr>
              <a:t>热</a:t>
            </a:r>
            <a:r>
              <a:rPr lang="zh-CN" altLang="en-US" sz="2900" dirty="0" smtClean="0">
                <a:solidFill>
                  <a:srgbClr val="0000FF"/>
                </a:solidFill>
                <a:latin typeface="Times New Roman" pitchFamily="18" charset="0"/>
              </a:rPr>
              <a:t> ＝I</a:t>
            </a:r>
            <a:r>
              <a:rPr lang="zh-CN" altLang="en-US" sz="2900" baseline="30000" dirty="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zh-CN" altLang="en-US" sz="2900" dirty="0">
                <a:solidFill>
                  <a:srgbClr val="0000FF"/>
                </a:solidFill>
                <a:latin typeface="Times New Roman" pitchFamily="18" charset="0"/>
              </a:rPr>
              <a:t>R</a:t>
            </a:r>
          </a:p>
        </p:txBody>
      </p:sp>
      <p:pic>
        <p:nvPicPr>
          <p:cNvPr id="17416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9217" y="2906192"/>
            <a:ext cx="2236364" cy="1346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417" name="Text Box 8"/>
          <p:cNvSpPr txBox="1">
            <a:spLocks noChangeArrowheads="1"/>
          </p:cNvSpPr>
          <p:nvPr/>
        </p:nvSpPr>
        <p:spPr bwMode="auto">
          <a:xfrm>
            <a:off x="696746" y="1291950"/>
            <a:ext cx="10334713" cy="144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lnSpc>
                <a:spcPct val="150000"/>
              </a:lnSpc>
            </a:pPr>
            <a:r>
              <a:rPr lang="zh-CN" altLang="zh-CN" sz="2900" dirty="0">
                <a:solidFill>
                  <a:srgbClr val="0000FF"/>
                </a:solidFill>
                <a:latin typeface="宋体" charset="-122"/>
              </a:rPr>
              <a:t>只含有电阻的电路，如白炽灯、电炉、电热毯、电烙铁等电热器件组成的电路，转子被卡住的电动机也可看做纯电阻器件．</a:t>
            </a:r>
          </a:p>
        </p:txBody>
      </p:sp>
      <p:pic>
        <p:nvPicPr>
          <p:cNvPr id="13322" name="Picture 9" descr="小鸟梅花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885746" y="5171685"/>
            <a:ext cx="1558678" cy="989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225517" y="5919"/>
            <a:ext cx="7083989" cy="674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896" tIns="54448" rIns="108896" bIns="54448" anchor="ctr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3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．纯电阻电路和非纯电阻</a:t>
            </a:r>
            <a:r>
              <a:rPr 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电路</a:t>
            </a:r>
            <a:r>
              <a:rPr lang="zh-CN" altLang="en-US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的比较</a:t>
            </a:r>
            <a:endParaRPr lang="zh-CN" sz="2800" dirty="0"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893930" y="4446208"/>
            <a:ext cx="2775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宋体" charset="-122"/>
              </a:rPr>
              <a:t>Q</a:t>
            </a:r>
            <a:r>
              <a:rPr lang="zh-CN" altLang="en-US" sz="2800" dirty="0" smtClean="0">
                <a:solidFill>
                  <a:srgbClr val="0000FF"/>
                </a:solidFill>
                <a:latin typeface="宋体" charset="-122"/>
              </a:rPr>
              <a:t>＝</a:t>
            </a:r>
            <a:r>
              <a:rPr lang="zh-CN" altLang="en-US" sz="2800" dirty="0">
                <a:solidFill>
                  <a:srgbClr val="0000FF"/>
                </a:solidFill>
                <a:latin typeface="宋体" charset="-122"/>
              </a:rPr>
              <a:t>I</a:t>
            </a:r>
            <a:r>
              <a:rPr lang="zh-CN" altLang="en-US" sz="2800" baseline="30000" dirty="0">
                <a:solidFill>
                  <a:srgbClr val="0000FF"/>
                </a:solidFill>
                <a:latin typeface="宋体" charset="-122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宋体" charset="-122"/>
              </a:rPr>
              <a:t>Rt＝U</a:t>
            </a:r>
            <a:r>
              <a:rPr lang="zh-CN" altLang="en-US" sz="2800" baseline="30000" dirty="0">
                <a:solidFill>
                  <a:srgbClr val="0000FF"/>
                </a:solidFill>
                <a:latin typeface="宋体" charset="-122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宋体" charset="-122"/>
              </a:rPr>
              <a:t>t／R</a:t>
            </a:r>
          </a:p>
        </p:txBody>
      </p:sp>
      <p:sp>
        <p:nvSpPr>
          <p:cNvPr id="3" name="矩形 2"/>
          <p:cNvSpPr/>
          <p:nvPr/>
        </p:nvSpPr>
        <p:spPr>
          <a:xfrm>
            <a:off x="680410" y="4126403"/>
            <a:ext cx="17221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宋体" charset="-122"/>
              </a:rPr>
              <a:t>Q</a:t>
            </a:r>
            <a:r>
              <a:rPr lang="zh-CN" altLang="en-US" sz="2800" dirty="0" smtClean="0">
                <a:solidFill>
                  <a:srgbClr val="0000FF"/>
                </a:solidFill>
                <a:latin typeface="宋体" charset="-122"/>
              </a:rPr>
              <a:t>＝</a:t>
            </a:r>
            <a:r>
              <a:rPr lang="zh-CN" altLang="en-US" sz="2800" dirty="0">
                <a:solidFill>
                  <a:srgbClr val="0000FF"/>
                </a:solidFill>
                <a:latin typeface="宋体" charset="-122"/>
              </a:rPr>
              <a:t>I</a:t>
            </a:r>
            <a:r>
              <a:rPr lang="zh-CN" altLang="en-US" sz="2800" baseline="30000" dirty="0">
                <a:solidFill>
                  <a:srgbClr val="0000FF"/>
                </a:solidFill>
                <a:latin typeface="宋体" charset="-122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宋体" charset="-122"/>
              </a:rPr>
              <a:t>Rt</a:t>
            </a:r>
            <a:endParaRPr lang="zh-CN" altLang="en-US" sz="2800" dirty="0"/>
          </a:p>
        </p:txBody>
      </p:sp>
      <p:sp>
        <p:nvSpPr>
          <p:cNvPr id="14" name="矩形 13"/>
          <p:cNvSpPr/>
          <p:nvPr/>
        </p:nvSpPr>
        <p:spPr>
          <a:xfrm>
            <a:off x="884436" y="4802023"/>
            <a:ext cx="17221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宋体" charset="-122"/>
              </a:rPr>
              <a:t>W=Q</a:t>
            </a:r>
            <a:endParaRPr lang="zh-CN" altLang="en-US" sz="2800" dirty="0"/>
          </a:p>
        </p:txBody>
      </p:sp>
      <p:sp>
        <p:nvSpPr>
          <p:cNvPr id="5" name="右大括号 4"/>
          <p:cNvSpPr/>
          <p:nvPr/>
        </p:nvSpPr>
        <p:spPr>
          <a:xfrm>
            <a:off x="2402576" y="3579448"/>
            <a:ext cx="456239" cy="1745795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右箭头 5"/>
          <p:cNvSpPr/>
          <p:nvPr/>
        </p:nvSpPr>
        <p:spPr>
          <a:xfrm>
            <a:off x="2993830" y="4388013"/>
            <a:ext cx="630070" cy="2616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3893930" y="3767460"/>
            <a:ext cx="1908376" cy="556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en-US" altLang="zh-CN" sz="2900" dirty="0" smtClean="0">
                <a:solidFill>
                  <a:srgbClr val="0000FF"/>
                </a:solidFill>
                <a:latin typeface="宋体" charset="-122"/>
              </a:rPr>
              <a:t>U</a:t>
            </a:r>
            <a:r>
              <a:rPr lang="zh-CN" altLang="en-US" sz="2900" dirty="0" smtClean="0">
                <a:solidFill>
                  <a:srgbClr val="0000FF"/>
                </a:solidFill>
                <a:latin typeface="宋体" charset="-122"/>
              </a:rPr>
              <a:t>＝I</a:t>
            </a:r>
            <a:r>
              <a:rPr lang="en-US" altLang="zh-CN" sz="2900" dirty="0" smtClean="0">
                <a:solidFill>
                  <a:srgbClr val="0000FF"/>
                </a:solidFill>
                <a:latin typeface="宋体" charset="-122"/>
              </a:rPr>
              <a:t>R</a:t>
            </a:r>
            <a:endParaRPr lang="zh-CN" altLang="en-US" sz="2900" dirty="0">
              <a:solidFill>
                <a:srgbClr val="0000FF"/>
              </a:solidFill>
              <a:latin typeface="宋体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893930" y="5066923"/>
            <a:ext cx="17221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宋体" charset="-122"/>
              </a:rPr>
              <a:t>W=Q</a:t>
            </a:r>
            <a:endParaRPr lang="zh-CN" altLang="en-US" sz="2800" dirty="0"/>
          </a:p>
        </p:txBody>
      </p:sp>
      <p:sp>
        <p:nvSpPr>
          <p:cNvPr id="21" name="Rectangle 6"/>
          <p:cNvSpPr>
            <a:spLocks noChangeArrowheads="1"/>
          </p:cNvSpPr>
          <p:nvPr/>
        </p:nvSpPr>
        <p:spPr bwMode="auto">
          <a:xfrm>
            <a:off x="476343" y="5478973"/>
            <a:ext cx="3657815" cy="556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zh-CN" altLang="en-US" sz="2900" dirty="0" smtClean="0">
                <a:solidFill>
                  <a:srgbClr val="FF0000"/>
                </a:solidFill>
                <a:latin typeface="Times New Roman" pitchFamily="18" charset="0"/>
              </a:rPr>
              <a:t>电功率</a:t>
            </a:r>
            <a:r>
              <a:rPr lang="zh-CN" altLang="en-US" sz="2900" dirty="0">
                <a:solidFill>
                  <a:srgbClr val="FF0000"/>
                </a:solidFill>
                <a:latin typeface="Times New Roman" pitchFamily="18" charset="0"/>
              </a:rPr>
              <a:t>：</a:t>
            </a:r>
            <a:r>
              <a:rPr lang="zh-CN" altLang="en-US" sz="2900" dirty="0" smtClean="0">
                <a:solidFill>
                  <a:srgbClr val="0000FF"/>
                </a:solidFill>
                <a:latin typeface="Times New Roman" pitchFamily="18" charset="0"/>
              </a:rPr>
              <a:t>P ＝</a:t>
            </a:r>
            <a:r>
              <a:rPr lang="en-US" altLang="zh-CN" sz="2900" dirty="0" smtClean="0">
                <a:solidFill>
                  <a:srgbClr val="0000FF"/>
                </a:solidFill>
                <a:latin typeface="Times New Roman" pitchFamily="18" charset="0"/>
              </a:rPr>
              <a:t>UI</a:t>
            </a:r>
            <a:endParaRPr lang="zh-CN" altLang="en-US" sz="2900" dirty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4035194" y="5738339"/>
            <a:ext cx="3657815" cy="556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zh-CN" altLang="en-US" sz="2900" dirty="0" smtClean="0">
                <a:solidFill>
                  <a:srgbClr val="0000FF"/>
                </a:solidFill>
                <a:latin typeface="Times New Roman" pitchFamily="18" charset="0"/>
              </a:rPr>
              <a:t>P</a:t>
            </a:r>
            <a:r>
              <a:rPr lang="zh-CN" altLang="en-US" sz="2900" baseline="-25000" dirty="0">
                <a:solidFill>
                  <a:srgbClr val="0000FF"/>
                </a:solidFill>
                <a:latin typeface="Times New Roman" pitchFamily="18" charset="0"/>
              </a:rPr>
              <a:t>热</a:t>
            </a:r>
            <a:r>
              <a:rPr lang="zh-CN" altLang="en-US" sz="2900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altLang="zh-CN" sz="2900" dirty="0" smtClean="0">
                <a:solidFill>
                  <a:srgbClr val="0000FF"/>
                </a:solidFill>
                <a:latin typeface="Times New Roman" pitchFamily="18" charset="0"/>
              </a:rPr>
              <a:t>=UI</a:t>
            </a:r>
            <a:r>
              <a:rPr lang="zh-CN" altLang="en-US" sz="2900" dirty="0" smtClean="0">
                <a:solidFill>
                  <a:srgbClr val="0000FF"/>
                </a:solidFill>
                <a:latin typeface="Times New Roman" pitchFamily="18" charset="0"/>
              </a:rPr>
              <a:t>＝I</a:t>
            </a:r>
            <a:r>
              <a:rPr lang="zh-CN" altLang="en-US" sz="2900" baseline="30000" dirty="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zh-CN" altLang="en-US" sz="2900" dirty="0" smtClean="0">
                <a:solidFill>
                  <a:srgbClr val="0000FF"/>
                </a:solidFill>
                <a:latin typeface="Times New Roman" pitchFamily="18" charset="0"/>
              </a:rPr>
              <a:t>R</a:t>
            </a:r>
            <a:endParaRPr lang="zh-CN" altLang="en-US" sz="2900" dirty="0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5838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 autoUpdateAnimBg="0"/>
      <p:bldP spid="17412" grpId="0" build="p" autoUpdateAnimBg="0"/>
      <p:bldP spid="17414" grpId="0" build="p" autoUpdateAnimBg="0"/>
      <p:bldP spid="17415" grpId="0" build="p" autoUpdateAnimBg="0"/>
      <p:bldP spid="17417" grpId="0" autoUpdateAnimBg="0"/>
      <p:bldP spid="2" grpId="0"/>
      <p:bldP spid="3" grpId="0"/>
      <p:bldP spid="14" grpId="0"/>
      <p:bldP spid="5" grpId="0" animBg="1"/>
      <p:bldP spid="6" grpId="0" animBg="1"/>
      <p:bldP spid="18" grpId="0" build="p" autoUpdateAnimBg="0"/>
      <p:bldP spid="20" grpId="0"/>
      <p:bldP spid="21" grpId="0" build="p" autoUpdateAnimBg="0"/>
      <p:bldP spid="22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灯片编号占位符 3"/>
          <p:cNvSpPr txBox="1">
            <a:spLocks noGrp="1" noChangeArrowheads="1"/>
          </p:cNvSpPr>
          <p:nvPr/>
        </p:nvSpPr>
        <p:spPr bwMode="auto">
          <a:xfrm>
            <a:off x="8615085" y="6357822"/>
            <a:ext cx="2744629" cy="365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896" tIns="54448" rIns="108896" bIns="54448" anchor="ctr"/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r" eaLnBrk="1" hangingPunct="1"/>
            <a:fld id="{1EB1DF64-2B66-42C7-AB76-82373D922F15}" type="slidenum">
              <a:rPr lang="zh-CN" altLang="en-US" sz="1400">
                <a:solidFill>
                  <a:srgbClr val="ABABAB"/>
                </a:solidFill>
                <a:latin typeface="Times New Roman" pitchFamily="18" charset="0"/>
              </a:rPr>
              <a:pPr algn="r" eaLnBrk="1" hangingPunct="1"/>
              <a:t>12</a:t>
            </a:fld>
            <a:endParaRPr lang="en-US" altLang="zh-CN" sz="1400">
              <a:solidFill>
                <a:srgbClr val="ABABAB"/>
              </a:solidFill>
              <a:latin typeface="Times New Roman" pitchFamily="18" charset="0"/>
            </a:endParaRPr>
          </a:p>
        </p:txBody>
      </p:sp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529443" y="433007"/>
            <a:ext cx="6768390" cy="556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en-US" altLang="zh-CN" sz="2900" dirty="0" smtClean="0">
                <a:solidFill>
                  <a:srgbClr val="CC00FF"/>
                </a:solidFill>
                <a:latin typeface="宋体" charset="-122"/>
              </a:rPr>
              <a:t>(2)</a:t>
            </a:r>
            <a:r>
              <a:rPr lang="zh-CN" altLang="en-US" sz="2900" dirty="0" smtClean="0">
                <a:solidFill>
                  <a:srgbClr val="CC00FF"/>
                </a:solidFill>
                <a:latin typeface="宋体" charset="-122"/>
              </a:rPr>
              <a:t>.</a:t>
            </a:r>
            <a:r>
              <a:rPr lang="zh-CN" altLang="en-US" sz="2900" dirty="0">
                <a:solidFill>
                  <a:srgbClr val="CC00FF"/>
                </a:solidFill>
                <a:latin typeface="宋体" charset="-122"/>
              </a:rPr>
              <a:t>非纯电阻电路</a:t>
            </a:r>
          </a:p>
        </p:txBody>
      </p:sp>
      <p:sp>
        <p:nvSpPr>
          <p:cNvPr id="18436" name="Rectangle 3"/>
          <p:cNvSpPr>
            <a:spLocks noChangeArrowheads="1"/>
          </p:cNvSpPr>
          <p:nvPr/>
        </p:nvSpPr>
        <p:spPr bwMode="auto">
          <a:xfrm>
            <a:off x="946644" y="3267831"/>
            <a:ext cx="2087418" cy="556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zh-CN" altLang="en-US" sz="2900" dirty="0">
                <a:solidFill>
                  <a:srgbClr val="0000FF"/>
                </a:solidFill>
              </a:rPr>
              <a:t>Ｗ＝</a:t>
            </a:r>
            <a:r>
              <a:rPr lang="zh-CN" altLang="en-US" sz="2900" dirty="0" smtClean="0">
                <a:solidFill>
                  <a:srgbClr val="0000FF"/>
                </a:solidFill>
              </a:rPr>
              <a:t>ＵＩｔ</a:t>
            </a:r>
            <a:endParaRPr lang="zh-CN" altLang="en-US" sz="2900" dirty="0">
              <a:solidFill>
                <a:srgbClr val="0000FF"/>
              </a:solidFill>
            </a:endParaRPr>
          </a:p>
        </p:txBody>
      </p:sp>
      <p:sp>
        <p:nvSpPr>
          <p:cNvPr id="18437" name="Rectangle 4"/>
          <p:cNvSpPr>
            <a:spLocks noChangeArrowheads="1"/>
          </p:cNvSpPr>
          <p:nvPr/>
        </p:nvSpPr>
        <p:spPr bwMode="auto">
          <a:xfrm>
            <a:off x="4485083" y="4382937"/>
            <a:ext cx="6317305" cy="556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/>
            <a:r>
              <a:rPr lang="zh-CN" altLang="en-US" sz="2900" dirty="0">
                <a:solidFill>
                  <a:srgbClr val="0000FF"/>
                </a:solidFill>
              </a:rPr>
              <a:t>ＵＩｔ＝Ｉ</a:t>
            </a:r>
            <a:r>
              <a:rPr lang="zh-CN" altLang="en-US" sz="2900" baseline="30000" dirty="0">
                <a:solidFill>
                  <a:srgbClr val="0000FF"/>
                </a:solidFill>
              </a:rPr>
              <a:t>2</a:t>
            </a:r>
            <a:r>
              <a:rPr lang="zh-CN" altLang="en-US" sz="2900" dirty="0">
                <a:solidFill>
                  <a:srgbClr val="0000FF"/>
                </a:solidFill>
              </a:rPr>
              <a:t>Ｒｔ＋Ｅ</a:t>
            </a:r>
            <a:r>
              <a:rPr lang="zh-CN" altLang="en-US" sz="2900" baseline="-25000" dirty="0">
                <a:solidFill>
                  <a:srgbClr val="0000FF"/>
                </a:solidFill>
              </a:rPr>
              <a:t>其他</a:t>
            </a:r>
          </a:p>
        </p:txBody>
      </p:sp>
      <p:grpSp>
        <p:nvGrpSpPr>
          <p:cNvPr id="18438" name="Group 5"/>
          <p:cNvGrpSpPr>
            <a:grpSpLocks/>
          </p:cNvGrpSpPr>
          <p:nvPr/>
        </p:nvGrpSpPr>
        <p:grpSpPr bwMode="auto">
          <a:xfrm>
            <a:off x="8755146" y="2329583"/>
            <a:ext cx="3151240" cy="1981659"/>
            <a:chOff x="0" y="0"/>
            <a:chExt cx="1488" cy="1248"/>
          </a:xfrm>
        </p:grpSpPr>
        <p:pic>
          <p:nvPicPr>
            <p:cNvPr id="14352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488" cy="11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353" name="Rectangle 7"/>
            <p:cNvSpPr>
              <a:spLocks noChangeArrowheads="1"/>
            </p:cNvSpPr>
            <p:nvPr/>
          </p:nvSpPr>
          <p:spPr bwMode="auto">
            <a:xfrm>
              <a:off x="480" y="816"/>
              <a:ext cx="52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4354" name="Rectangle 8"/>
            <p:cNvSpPr>
              <a:spLocks noChangeArrowheads="1"/>
            </p:cNvSpPr>
            <p:nvPr/>
          </p:nvSpPr>
          <p:spPr bwMode="auto">
            <a:xfrm>
              <a:off x="432" y="912"/>
              <a:ext cx="672" cy="2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4355" name="Line 9"/>
            <p:cNvSpPr>
              <a:spLocks noChangeShapeType="1"/>
            </p:cNvSpPr>
            <p:nvPr/>
          </p:nvSpPr>
          <p:spPr bwMode="auto">
            <a:xfrm flipV="1">
              <a:off x="384" y="816"/>
              <a:ext cx="288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356" name="Line 10"/>
            <p:cNvSpPr>
              <a:spLocks noChangeShapeType="1"/>
            </p:cNvSpPr>
            <p:nvPr/>
          </p:nvSpPr>
          <p:spPr bwMode="auto">
            <a:xfrm flipH="1">
              <a:off x="576" y="960"/>
              <a:ext cx="288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357" name="Line 11"/>
            <p:cNvSpPr>
              <a:spLocks noChangeShapeType="1"/>
            </p:cNvSpPr>
            <p:nvPr/>
          </p:nvSpPr>
          <p:spPr bwMode="auto">
            <a:xfrm>
              <a:off x="768" y="1056"/>
              <a:ext cx="67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358" name="Oval 12"/>
            <p:cNvSpPr>
              <a:spLocks noChangeArrowheads="1"/>
            </p:cNvSpPr>
            <p:nvPr/>
          </p:nvSpPr>
          <p:spPr bwMode="auto">
            <a:xfrm>
              <a:off x="480" y="912"/>
              <a:ext cx="240" cy="24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4359" name="Text Box 13"/>
            <p:cNvSpPr txBox="1">
              <a:spLocks noChangeArrowheads="1"/>
            </p:cNvSpPr>
            <p:nvPr/>
          </p:nvSpPr>
          <p:spPr bwMode="auto">
            <a:xfrm>
              <a:off x="480" y="864"/>
              <a:ext cx="240" cy="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zh-CN" altLang="en-US" sz="3300">
                  <a:solidFill>
                    <a:schemeClr val="tx1"/>
                  </a:solidFill>
                  <a:latin typeface="Times New Roman" pitchFamily="18" charset="0"/>
                </a:rPr>
                <a:t>S</a:t>
              </a:r>
            </a:p>
          </p:txBody>
        </p:sp>
      </p:grpSp>
      <p:grpSp>
        <p:nvGrpSpPr>
          <p:cNvPr id="18447" name="Group 14"/>
          <p:cNvGrpSpPr>
            <a:grpSpLocks/>
          </p:cNvGrpSpPr>
          <p:nvPr/>
        </p:nvGrpSpPr>
        <p:grpSpPr bwMode="auto">
          <a:xfrm>
            <a:off x="9263410" y="2903968"/>
            <a:ext cx="1626447" cy="1076574"/>
            <a:chOff x="0" y="0"/>
            <a:chExt cx="768" cy="678"/>
          </a:xfrm>
        </p:grpSpPr>
        <p:sp>
          <p:nvSpPr>
            <p:cNvPr id="14346" name="Line 15"/>
            <p:cNvSpPr>
              <a:spLocks noChangeShapeType="1"/>
            </p:cNvSpPr>
            <p:nvPr/>
          </p:nvSpPr>
          <p:spPr bwMode="auto">
            <a:xfrm flipV="1">
              <a:off x="0" y="150"/>
              <a:ext cx="0" cy="52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347" name="Line 16"/>
            <p:cNvSpPr>
              <a:spLocks noChangeShapeType="1"/>
            </p:cNvSpPr>
            <p:nvPr/>
          </p:nvSpPr>
          <p:spPr bwMode="auto">
            <a:xfrm flipV="1">
              <a:off x="768" y="150"/>
              <a:ext cx="0" cy="52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348" name="Oval 17"/>
            <p:cNvSpPr>
              <a:spLocks noChangeArrowheads="1"/>
            </p:cNvSpPr>
            <p:nvPr/>
          </p:nvSpPr>
          <p:spPr bwMode="auto">
            <a:xfrm>
              <a:off x="240" y="6"/>
              <a:ext cx="240" cy="240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4349" name="Text Box 18"/>
            <p:cNvSpPr txBox="1">
              <a:spLocks noChangeArrowheads="1"/>
            </p:cNvSpPr>
            <p:nvPr/>
          </p:nvSpPr>
          <p:spPr bwMode="auto">
            <a:xfrm>
              <a:off x="240" y="0"/>
              <a:ext cx="240" cy="3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rgbClr val="8E163E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zh-CN" altLang="en-US" sz="2900">
                  <a:solidFill>
                    <a:srgbClr val="0000FF"/>
                  </a:solidFill>
                  <a:latin typeface="Times New Roman" pitchFamily="18" charset="0"/>
                </a:rPr>
                <a:t>V</a:t>
              </a:r>
            </a:p>
          </p:txBody>
        </p:sp>
        <p:sp>
          <p:nvSpPr>
            <p:cNvPr id="14350" name="Line 19"/>
            <p:cNvSpPr>
              <a:spLocks noChangeShapeType="1"/>
            </p:cNvSpPr>
            <p:nvPr/>
          </p:nvSpPr>
          <p:spPr bwMode="auto">
            <a:xfrm>
              <a:off x="0" y="150"/>
              <a:ext cx="24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351" name="Line 20"/>
            <p:cNvSpPr>
              <a:spLocks noChangeShapeType="1"/>
            </p:cNvSpPr>
            <p:nvPr/>
          </p:nvSpPr>
          <p:spPr bwMode="auto">
            <a:xfrm>
              <a:off x="480" y="150"/>
              <a:ext cx="288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18454" name="Text Box 21"/>
          <p:cNvSpPr txBox="1">
            <a:spLocks noChangeArrowheads="1"/>
          </p:cNvSpPr>
          <p:nvPr/>
        </p:nvSpPr>
        <p:spPr bwMode="auto">
          <a:xfrm>
            <a:off x="279348" y="1053075"/>
            <a:ext cx="11205315" cy="2118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lvl1pPr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rgbClr val="8E163E"/>
                </a:solidFill>
                <a:latin typeface="Arial" charset="0"/>
                <a:ea typeface="宋体" charset="-122"/>
              </a:defRPr>
            </a:lvl9pPr>
          </a:lstStyle>
          <a:p>
            <a:pPr algn="l" eaLnBrk="1" hangingPunct="1">
              <a:lnSpc>
                <a:spcPct val="150000"/>
              </a:lnSpc>
            </a:pPr>
            <a:r>
              <a:rPr lang="zh-CN" altLang="zh-CN" sz="2900" dirty="0">
                <a:solidFill>
                  <a:srgbClr val="0000FF"/>
                </a:solidFill>
                <a:latin typeface="宋体" charset="-122"/>
              </a:rPr>
              <a:t>有电动机在转动或有电解槽在发生化学反应的电路．电流做功消耗的电能只有部分电能转化为内能。绝大部分转化为内能以外的其他形式的能量。 </a:t>
            </a:r>
          </a:p>
        </p:txBody>
      </p:sp>
      <p:sp>
        <p:nvSpPr>
          <p:cNvPr id="2" name="矩形 1"/>
          <p:cNvSpPr/>
          <p:nvPr/>
        </p:nvSpPr>
        <p:spPr>
          <a:xfrm>
            <a:off x="973011" y="3773550"/>
            <a:ext cx="21162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0000FF"/>
                </a:solidFill>
              </a:rPr>
              <a:t>Q </a:t>
            </a:r>
            <a:r>
              <a:rPr lang="zh-CN" altLang="en-US" sz="2800" dirty="0">
                <a:solidFill>
                  <a:srgbClr val="0000FF"/>
                </a:solidFill>
              </a:rPr>
              <a:t>＝Ｉ</a:t>
            </a:r>
            <a:r>
              <a:rPr lang="zh-CN" altLang="en-US" sz="2800" baseline="30000" dirty="0">
                <a:solidFill>
                  <a:srgbClr val="0000FF"/>
                </a:solidFill>
              </a:rPr>
              <a:t>2</a:t>
            </a:r>
            <a:r>
              <a:rPr lang="zh-CN" altLang="en-US" sz="2800" dirty="0">
                <a:solidFill>
                  <a:srgbClr val="0000FF"/>
                </a:solidFill>
              </a:rPr>
              <a:t>Ｒｔ</a:t>
            </a:r>
          </a:p>
        </p:txBody>
      </p:sp>
      <p:sp>
        <p:nvSpPr>
          <p:cNvPr id="25" name="矩形 24"/>
          <p:cNvSpPr/>
          <p:nvPr/>
        </p:nvSpPr>
        <p:spPr>
          <a:xfrm>
            <a:off x="1410558" y="4318370"/>
            <a:ext cx="10278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</a:rPr>
              <a:t>W&gt;Q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sp>
        <p:nvSpPr>
          <p:cNvPr id="26" name="右大括号 25"/>
          <p:cNvSpPr/>
          <p:nvPr/>
        </p:nvSpPr>
        <p:spPr>
          <a:xfrm>
            <a:off x="2937473" y="3304782"/>
            <a:ext cx="456239" cy="1745795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7" name="右箭头 26"/>
          <p:cNvSpPr/>
          <p:nvPr/>
        </p:nvSpPr>
        <p:spPr>
          <a:xfrm>
            <a:off x="3528727" y="4113347"/>
            <a:ext cx="630070" cy="2616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4493487" y="3701501"/>
            <a:ext cx="25057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宋体" charset="-122"/>
              </a:rPr>
              <a:t>W=Q+</a:t>
            </a:r>
            <a:r>
              <a:rPr lang="zh-CN" altLang="en-US" sz="2800" dirty="0">
                <a:solidFill>
                  <a:srgbClr val="0000FF"/>
                </a:solidFill>
              </a:rPr>
              <a:t>Ｅ</a:t>
            </a:r>
            <a:r>
              <a:rPr lang="zh-CN" altLang="en-US" sz="2800" baseline="-25000" dirty="0">
                <a:solidFill>
                  <a:srgbClr val="0000FF"/>
                </a:solidFill>
              </a:rPr>
              <a:t>其他</a:t>
            </a:r>
          </a:p>
          <a:p>
            <a:endParaRPr lang="zh-CN" altLang="en-US" sz="2800" dirty="0"/>
          </a:p>
        </p:txBody>
      </p:sp>
      <p:sp>
        <p:nvSpPr>
          <p:cNvPr id="29" name="矩形 28"/>
          <p:cNvSpPr/>
          <p:nvPr/>
        </p:nvSpPr>
        <p:spPr>
          <a:xfrm>
            <a:off x="4718536" y="3043172"/>
            <a:ext cx="10486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</a:rPr>
              <a:t>U&gt;IR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743774" y="5714006"/>
            <a:ext cx="16145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P</a:t>
            </a:r>
            <a:r>
              <a:rPr lang="zh-CN" altLang="en-US" sz="2800" baseline="-25000" dirty="0">
                <a:solidFill>
                  <a:srgbClr val="0000FF"/>
                </a:solidFill>
              </a:rPr>
              <a:t>热</a:t>
            </a:r>
            <a:r>
              <a:rPr lang="zh-CN" altLang="en-US" sz="2800" dirty="0">
                <a:solidFill>
                  <a:srgbClr val="0000FF"/>
                </a:solidFill>
              </a:rPr>
              <a:t> </a:t>
            </a:r>
            <a:r>
              <a:rPr lang="zh-CN" altLang="en-US" sz="2800" dirty="0" smtClean="0">
                <a:solidFill>
                  <a:srgbClr val="0000FF"/>
                </a:solidFill>
              </a:rPr>
              <a:t>＝I</a:t>
            </a:r>
            <a:r>
              <a:rPr lang="zh-CN" altLang="en-US" sz="2800" baseline="30000" dirty="0">
                <a:solidFill>
                  <a:srgbClr val="0000FF"/>
                </a:solidFill>
              </a:rPr>
              <a:t>2</a:t>
            </a:r>
            <a:r>
              <a:rPr lang="zh-CN" altLang="en-US" sz="2800" dirty="0">
                <a:solidFill>
                  <a:srgbClr val="0000FF"/>
                </a:solidFill>
              </a:rPr>
              <a:t>R</a:t>
            </a:r>
          </a:p>
        </p:txBody>
      </p:sp>
      <p:sp>
        <p:nvSpPr>
          <p:cNvPr id="31" name="矩形 30"/>
          <p:cNvSpPr/>
          <p:nvPr/>
        </p:nvSpPr>
        <p:spPr>
          <a:xfrm>
            <a:off x="3253682" y="5060651"/>
            <a:ext cx="21445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0000FF"/>
                </a:solidFill>
              </a:rPr>
              <a:t>P</a:t>
            </a:r>
            <a:r>
              <a:rPr lang="zh-CN" altLang="en-US" sz="2800" baseline="-25000" dirty="0">
                <a:solidFill>
                  <a:srgbClr val="0000FF"/>
                </a:solidFill>
              </a:rPr>
              <a:t>机</a:t>
            </a:r>
            <a:r>
              <a:rPr lang="zh-CN" altLang="en-US" sz="2800" dirty="0" smtClean="0">
                <a:solidFill>
                  <a:srgbClr val="0000FF"/>
                </a:solidFill>
              </a:rPr>
              <a:t> ＝</a:t>
            </a:r>
            <a:r>
              <a:rPr lang="en-US" altLang="zh-CN" sz="2800" dirty="0" smtClean="0">
                <a:solidFill>
                  <a:srgbClr val="0000FF"/>
                </a:solidFill>
              </a:rPr>
              <a:t>P -</a:t>
            </a:r>
            <a:r>
              <a:rPr lang="zh-CN" altLang="en-US" sz="2800" dirty="0">
                <a:solidFill>
                  <a:srgbClr val="0000FF"/>
                </a:solidFill>
              </a:rPr>
              <a:t> P</a:t>
            </a:r>
            <a:r>
              <a:rPr lang="zh-CN" altLang="en-US" sz="2800" baseline="-25000" dirty="0">
                <a:solidFill>
                  <a:srgbClr val="0000FF"/>
                </a:solidFill>
              </a:rPr>
              <a:t>热</a:t>
            </a:r>
            <a:r>
              <a:rPr lang="zh-CN" altLang="en-US" sz="2800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32" name="矩形 31"/>
          <p:cNvSpPr/>
          <p:nvPr/>
        </p:nvSpPr>
        <p:spPr>
          <a:xfrm>
            <a:off x="973011" y="5156749"/>
            <a:ext cx="12340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0000FF"/>
                </a:solidFill>
              </a:rPr>
              <a:t>P ＝</a:t>
            </a:r>
            <a:r>
              <a:rPr lang="en-US" altLang="zh-CN" sz="2800" dirty="0" smtClean="0">
                <a:solidFill>
                  <a:srgbClr val="0000FF"/>
                </a:solidFill>
              </a:rPr>
              <a:t>UI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838498" y="5060651"/>
            <a:ext cx="2679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0000FF"/>
                </a:solidFill>
              </a:rPr>
              <a:t> 或</a:t>
            </a:r>
            <a:r>
              <a:rPr lang="en-US" altLang="zh-CN" sz="2800" dirty="0">
                <a:solidFill>
                  <a:srgbClr val="0000FF"/>
                </a:solidFill>
              </a:rPr>
              <a:t>P </a:t>
            </a:r>
            <a:r>
              <a:rPr lang="zh-CN" altLang="en-US" sz="2800" dirty="0" smtClean="0">
                <a:solidFill>
                  <a:srgbClr val="0000FF"/>
                </a:solidFill>
              </a:rPr>
              <a:t>＝</a:t>
            </a:r>
            <a:r>
              <a:rPr lang="en-US" altLang="zh-CN" sz="2800" dirty="0" smtClean="0">
                <a:solidFill>
                  <a:srgbClr val="0000FF"/>
                </a:solidFill>
              </a:rPr>
              <a:t> </a:t>
            </a:r>
            <a:r>
              <a:rPr lang="zh-CN" altLang="en-US" sz="2800" dirty="0">
                <a:solidFill>
                  <a:srgbClr val="0000FF"/>
                </a:solidFill>
              </a:rPr>
              <a:t>P</a:t>
            </a:r>
            <a:r>
              <a:rPr lang="zh-CN" altLang="en-US" sz="2800" baseline="-25000" dirty="0">
                <a:solidFill>
                  <a:srgbClr val="0000FF"/>
                </a:solidFill>
              </a:rPr>
              <a:t>机</a:t>
            </a:r>
            <a:r>
              <a:rPr lang="zh-CN" altLang="en-US" sz="2800" dirty="0">
                <a:solidFill>
                  <a:srgbClr val="0000FF"/>
                </a:solidFill>
              </a:rPr>
              <a:t> </a:t>
            </a:r>
            <a:r>
              <a:rPr lang="en-US" altLang="zh-CN" sz="2800" dirty="0" smtClean="0">
                <a:solidFill>
                  <a:srgbClr val="0000FF"/>
                </a:solidFill>
              </a:rPr>
              <a:t>+</a:t>
            </a:r>
            <a:r>
              <a:rPr lang="zh-CN" altLang="en-US" sz="2800" dirty="0" smtClean="0">
                <a:solidFill>
                  <a:srgbClr val="0000FF"/>
                </a:solidFill>
              </a:rPr>
              <a:t>P</a:t>
            </a:r>
            <a:r>
              <a:rPr lang="zh-CN" altLang="en-US" sz="2800" baseline="-25000" dirty="0">
                <a:solidFill>
                  <a:srgbClr val="0000FF"/>
                </a:solidFill>
              </a:rPr>
              <a:t>热</a:t>
            </a:r>
            <a:r>
              <a:rPr lang="zh-CN" altLang="en-US" sz="2800" dirty="0">
                <a:solidFill>
                  <a:srgbClr val="0000FF"/>
                </a:solidFill>
              </a:rPr>
              <a:t> </a:t>
            </a: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2728784"/>
              </p:ext>
            </p:extLst>
          </p:nvPr>
        </p:nvGraphicFramePr>
        <p:xfrm>
          <a:off x="2849316" y="5714006"/>
          <a:ext cx="11064276" cy="15970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9" name="文档" r:id="rId4" imgW="8594444" imgH="1618059" progId="Word.Document.12">
                  <p:embed/>
                </p:oleObj>
              </mc:Choice>
              <mc:Fallback>
                <p:oleObj name="文档" r:id="rId4" imgW="8594444" imgH="1618059" progId="Word.Document.12">
                  <p:embed/>
                  <p:pic>
                    <p:nvPicPr>
                      <p:cNvPr id="0" name="对象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9316" y="5714006"/>
                        <a:ext cx="11064276" cy="159703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893920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uild="p" autoUpdateAnimBg="0"/>
      <p:bldP spid="18437" grpId="0" build="p" autoUpdateAnimBg="0"/>
      <p:bldP spid="18454" grpId="0" autoUpdateAnimBg="0"/>
      <p:bldP spid="2" grpId="0"/>
      <p:bldP spid="25" grpId="0"/>
      <p:bldP spid="26" grpId="0" animBg="1"/>
      <p:bldP spid="27" grpId="0" animBg="1"/>
      <p:bldP spid="28" grpId="0"/>
      <p:bldP spid="29" grpId="0"/>
      <p:bldP spid="3" grpId="0"/>
      <p:bldP spid="31" grpId="0"/>
      <p:bldP spid="32" grpId="0"/>
      <p:bldP spid="3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635366" y="639484"/>
            <a:ext cx="7083989" cy="756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896" tIns="54448" rIns="108896" bIns="54448" anchor="ctr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4</a:t>
            </a:r>
            <a:r>
              <a:rPr 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．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纯电阻电路和非纯电阻</a:t>
            </a:r>
            <a:r>
              <a:rPr 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电路</a:t>
            </a:r>
            <a:r>
              <a:rPr lang="zh-CN" altLang="en-US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的比较</a:t>
            </a:r>
            <a:endParaRPr lang="zh-CN" sz="2800" dirty="0"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graphicFrame>
        <p:nvGraphicFramePr>
          <p:cNvPr id="2355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7461388"/>
              </p:ext>
            </p:extLst>
          </p:nvPr>
        </p:nvGraphicFramePr>
        <p:xfrm>
          <a:off x="700401" y="1395774"/>
          <a:ext cx="10709364" cy="5419290"/>
        </p:xfrm>
        <a:graphic>
          <a:graphicData uri="http://schemas.openxmlformats.org/drawingml/2006/table">
            <a:tbl>
              <a:tblPr/>
              <a:tblGrid>
                <a:gridCol w="2207228"/>
                <a:gridCol w="2495380"/>
                <a:gridCol w="6006756"/>
              </a:tblGrid>
              <a:tr h="7639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宋体" pitchFamily="2" charset="-122"/>
                      </a:endParaRPr>
                    </a:p>
                  </a:txBody>
                  <a:tcPr marL="110650" marR="110650" marT="49775" marB="497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纯电阻电路</a:t>
                      </a:r>
                      <a:endParaRPr kumimoji="0" 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</a:endParaRPr>
                    </a:p>
                  </a:txBody>
                  <a:tcPr marL="110650" marR="110650" marT="49775" marB="497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非纯电阻电路</a:t>
                      </a:r>
                      <a:endParaRPr kumimoji="0" 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</a:endParaRPr>
                    </a:p>
                  </a:txBody>
                  <a:tcPr marL="110650" marR="110650" marT="49775" marB="497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268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元件特点</a:t>
                      </a:r>
                      <a:endParaRPr kumimoji="0" 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</a:endParaRPr>
                    </a:p>
                  </a:txBody>
                  <a:tcPr marL="110650" marR="110650" marT="49775" marB="497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电路中只有电阻元件</a:t>
                      </a:r>
                      <a:endParaRPr kumimoji="0" 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</a:endParaRPr>
                    </a:p>
                  </a:txBody>
                  <a:tcPr marL="110650" marR="110650" marT="49775" marB="497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除电阻外还包括能把电能转化为其他形式的能的用电器</a:t>
                      </a:r>
                      <a:endParaRPr kumimoji="0" 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</a:endParaRPr>
                    </a:p>
                  </a:txBody>
                  <a:tcPr marL="110650" marR="110650" marT="49775" marB="497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912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电流、电压、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电阻三者的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关系</a:t>
                      </a:r>
                      <a:endParaRPr kumimoji="0" 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</a:endParaRPr>
                    </a:p>
                  </a:txBody>
                  <a:tcPr marL="110650" marR="110650" marT="49775" marB="497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遵循欧姆定律</a:t>
                      </a:r>
                      <a:r>
                        <a:rPr kumimoji="0" lang="zh-CN" altLang="zh-CN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I</a:t>
                      </a: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＝</a:t>
                      </a:r>
                      <a:r>
                        <a:rPr kumimoji="0" lang="zh-CN" altLang="zh-CN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U</a:t>
                      </a:r>
                      <a:r>
                        <a:rPr kumimoji="0" lang="zh-CN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/</a:t>
                      </a:r>
                      <a:r>
                        <a:rPr kumimoji="0" lang="zh-CN" altLang="zh-CN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R</a:t>
                      </a: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  <a:cs typeface="Times New Roman" pitchFamily="18" charset="0"/>
                      </a:endParaRPr>
                    </a:p>
                  </a:txBody>
                  <a:tcPr marL="110650" marR="110650" marT="49775" marB="497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不服从欧姆定律，由</a:t>
                      </a:r>
                      <a:r>
                        <a:rPr kumimoji="0" lang="zh-CN" altLang="zh-CN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UIt</a:t>
                      </a: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＝</a:t>
                      </a:r>
                      <a:r>
                        <a:rPr kumimoji="0" lang="zh-CN" altLang="zh-CN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I</a:t>
                      </a:r>
                      <a:r>
                        <a:rPr kumimoji="0" lang="zh-CN" altLang="zh-CN" sz="28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2</a:t>
                      </a:r>
                      <a:r>
                        <a:rPr kumimoji="0" lang="zh-CN" altLang="zh-CN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Rt</a:t>
                      </a: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＋</a:t>
                      </a:r>
                      <a:r>
                        <a:rPr kumimoji="0" lang="zh-CN" altLang="zh-CN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W</a:t>
                      </a:r>
                      <a:r>
                        <a:rPr kumimoji="0" lang="en-US" altLang="zh-CN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 </a:t>
                      </a: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知</a:t>
                      </a:r>
                      <a:r>
                        <a:rPr kumimoji="0" lang="zh-CN" altLang="zh-CN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U</a:t>
                      </a: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＞</a:t>
                      </a:r>
                      <a:r>
                        <a:rPr kumimoji="0" lang="zh-CN" altLang="zh-CN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IR</a:t>
                      </a: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或</a:t>
                      </a:r>
                      <a:r>
                        <a:rPr kumimoji="0" lang="zh-CN" altLang="zh-CN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I</a:t>
                      </a: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＜</a:t>
                      </a:r>
                      <a:endParaRPr kumimoji="0" 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  <a:cs typeface="Times New Roman" pitchFamily="18" charset="0"/>
                      </a:endParaRPr>
                    </a:p>
                  </a:txBody>
                  <a:tcPr marL="110650" marR="110650" marT="49775" marB="497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" name="矩形 12"/>
          <p:cNvSpPr/>
          <p:nvPr/>
        </p:nvSpPr>
        <p:spPr>
          <a:xfrm>
            <a:off x="6759" y="0"/>
            <a:ext cx="1845205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/>
                <a:ea typeface="隶书" pitchFamily="49" charset="-122"/>
              </a:rPr>
              <a:t>课堂讲解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隶书" pitchFamily="49" charset="-122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1695550"/>
              </p:ext>
            </p:extLst>
          </p:nvPr>
        </p:nvGraphicFramePr>
        <p:xfrm>
          <a:off x="9339535" y="5516919"/>
          <a:ext cx="404812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4" name="Equation" r:id="rId3" imgW="190440" imgH="393480" progId="Equation.DSMT4">
                  <p:embed/>
                </p:oleObj>
              </mc:Choice>
              <mc:Fallback>
                <p:oleObj name="Equation" r:id="rId3" imgW="190440" imgH="393480" progId="Equation.DSMT4">
                  <p:embed/>
                  <p:pic>
                    <p:nvPicPr>
                      <p:cNvPr id="0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39535" y="5516919"/>
                        <a:ext cx="404812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170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1144187"/>
              </p:ext>
            </p:extLst>
          </p:nvPr>
        </p:nvGraphicFramePr>
        <p:xfrm>
          <a:off x="544276" y="864509"/>
          <a:ext cx="10415439" cy="5672571"/>
        </p:xfrm>
        <a:graphic>
          <a:graphicData uri="http://schemas.openxmlformats.org/drawingml/2006/table">
            <a:tbl>
              <a:tblPr/>
              <a:tblGrid>
                <a:gridCol w="1687388"/>
                <a:gridCol w="4153045"/>
                <a:gridCol w="4575006"/>
              </a:tblGrid>
              <a:tr h="42456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能量转化形式</a:t>
                      </a:r>
                      <a:endParaRPr kumimoji="0" 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  <a:cs typeface="Times New Roman" pitchFamily="18" charset="0"/>
                      </a:endParaRPr>
                    </a:p>
                  </a:txBody>
                  <a:tcPr marL="110650" marR="110650" marT="49775" marB="497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电流做功全部转化为内能：</a:t>
                      </a:r>
                      <a:r>
                        <a:rPr kumimoji="0" lang="zh-CN" altLang="zh-CN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W</a:t>
                      </a:r>
                      <a:r>
                        <a:rPr kumimoji="0" 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＝</a:t>
                      </a:r>
                      <a:r>
                        <a:rPr kumimoji="0" lang="zh-CN" altLang="zh-CN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Q</a:t>
                      </a:r>
                      <a:r>
                        <a:rPr kumimoji="0" 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＝</a:t>
                      </a:r>
                      <a:r>
                        <a:rPr kumimoji="0" lang="zh-CN" altLang="zh-CN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UIt</a:t>
                      </a:r>
                      <a:r>
                        <a:rPr kumimoji="0" 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＝</a:t>
                      </a:r>
                      <a:r>
                        <a:rPr kumimoji="0" lang="zh-CN" altLang="zh-CN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I</a:t>
                      </a:r>
                      <a:r>
                        <a:rPr kumimoji="0" lang="zh-CN" altLang="zh-CN" sz="24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2</a:t>
                      </a:r>
                      <a:r>
                        <a:rPr kumimoji="0" lang="zh-CN" altLang="zh-CN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Rt</a:t>
                      </a:r>
                      <a:r>
                        <a:rPr kumimoji="0" 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＝ 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       </a:t>
                      </a:r>
                      <a:r>
                        <a:rPr kumimoji="0" lang="zh-CN" altLang="zh-CN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  <a:cs typeface="Times New Roman" pitchFamily="18" charset="0"/>
                      </a:endParaRPr>
                    </a:p>
                  </a:txBody>
                  <a:tcPr marL="110650" marR="110650" marT="49775" marB="4977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电流做功转化为内能和其他形式的能量：电功</a:t>
                      </a:r>
                      <a:r>
                        <a:rPr kumimoji="0" lang="zh-CN" altLang="zh-CN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W</a:t>
                      </a:r>
                      <a:r>
                        <a:rPr kumimoji="0" 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＝</a:t>
                      </a:r>
                      <a:r>
                        <a:rPr kumimoji="0" lang="zh-CN" altLang="zh-CN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UIt</a:t>
                      </a:r>
                      <a:r>
                        <a:rPr kumimoji="0" 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；电热</a:t>
                      </a:r>
                      <a:r>
                        <a:rPr kumimoji="0" lang="zh-CN" altLang="zh-CN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Q</a:t>
                      </a:r>
                      <a:r>
                        <a:rPr kumimoji="0" 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＝</a:t>
                      </a:r>
                      <a:r>
                        <a:rPr kumimoji="0" lang="zh-CN" altLang="zh-CN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I</a:t>
                      </a:r>
                      <a:r>
                        <a:rPr kumimoji="0" lang="zh-CN" altLang="zh-CN" sz="24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2</a:t>
                      </a:r>
                      <a:r>
                        <a:rPr kumimoji="0" lang="zh-CN" altLang="zh-CN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Rt</a:t>
                      </a:r>
                      <a:r>
                        <a:rPr kumimoji="0" lang="zh-CN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.</a:t>
                      </a:r>
                      <a:r>
                        <a:rPr kumimoji="0" lang="zh-CN" altLang="zh-CN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W</a:t>
                      </a:r>
                      <a:r>
                        <a:rPr kumimoji="0" 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＝</a:t>
                      </a:r>
                      <a:r>
                        <a:rPr kumimoji="0" lang="zh-CN" altLang="zh-CN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Q</a:t>
                      </a:r>
                      <a:r>
                        <a:rPr kumimoji="0" 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＋</a:t>
                      </a:r>
                      <a:r>
                        <a:rPr kumimoji="0" lang="zh-CN" altLang="zh-CN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W</a:t>
                      </a:r>
                      <a:r>
                        <a:rPr kumimoji="0" lang="zh-CN" sz="24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其他</a:t>
                      </a:r>
                      <a:endParaRPr kumimoji="0" lang="en-US" altLang="zh-CN" sz="2400" b="1" i="0" u="none" strike="noStrike" cap="none" normalizeH="0" baseline="-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sz="2400" b="1" i="0" u="none" strike="noStrike" cap="none" normalizeH="0" baseline="-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sz="2400" b="1" i="0" u="none" strike="noStrike" cap="none" normalizeH="0" baseline="-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  <a:cs typeface="Times New Roman" pitchFamily="18" charset="0"/>
                      </a:endParaRPr>
                    </a:p>
                  </a:txBody>
                  <a:tcPr marL="110650" marR="110650" marT="49775" marB="4977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268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元件举例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  <a:cs typeface="Times New Roman" pitchFamily="18" charset="0"/>
                      </a:endParaRPr>
                    </a:p>
                  </a:txBody>
                  <a:tcPr marL="110650" marR="110650" marT="49775" marB="497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电阻、电炉丝、白炽灯</a:t>
                      </a:r>
                      <a:endParaRPr kumimoji="0" 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  <a:cs typeface="Times New Roman" pitchFamily="18" charset="0"/>
                      </a:endParaRPr>
                    </a:p>
                  </a:txBody>
                  <a:tcPr marL="110650" marR="110650" marT="49775" marB="497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黑体" pitchFamily="2" charset="-122"/>
                          <a:cs typeface="Times New Roman" pitchFamily="18" charset="0"/>
                        </a:rPr>
                        <a:t>电动机、电解槽</a:t>
                      </a:r>
                      <a:endParaRPr kumimoji="0" 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/>
                        <a:ea typeface="黑体" pitchFamily="2" charset="-122"/>
                        <a:cs typeface="Times New Roman" pitchFamily="18" charset="0"/>
                      </a:endParaRPr>
                    </a:p>
                  </a:txBody>
                  <a:tcPr marL="110650" marR="110650" marT="49775" marB="4977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1" y="2890003"/>
            <a:ext cx="214886" cy="50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6372" tIns="53186" rIns="106372" bIns="53186" anchor="ctr">
            <a:spAutoFit/>
          </a:bodyPr>
          <a:lstStyle/>
          <a:p>
            <a:endParaRPr lang="zh-CN" altLang="en-US">
              <a:latin typeface="Times New Roman"/>
            </a:endParaRPr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1" y="2853708"/>
            <a:ext cx="214886" cy="50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6372" tIns="53186" rIns="106372" bIns="53186" anchor="ctr">
            <a:spAutoFit/>
          </a:bodyPr>
          <a:lstStyle/>
          <a:p>
            <a:endParaRPr lang="zh-CN" altLang="en-US">
              <a:latin typeface="Times New Roman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759" y="0"/>
            <a:ext cx="1845205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/>
                <a:ea typeface="隶书" pitchFamily="49" charset="-122"/>
              </a:rPr>
              <a:t>课堂讲解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隶书" pitchFamily="49" charset="-122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9709612"/>
              </p:ext>
            </p:extLst>
          </p:nvPr>
        </p:nvGraphicFramePr>
        <p:xfrm>
          <a:off x="5064370" y="1584589"/>
          <a:ext cx="539750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9" name="Equation" r:id="rId3" imgW="253800" imgH="419040" progId="Equation.DSMT4">
                  <p:embed/>
                </p:oleObj>
              </mc:Choice>
              <mc:Fallback>
                <p:oleObj name="Equation" r:id="rId3" imgW="253800" imgH="419040" progId="Equation.DSMT4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4370" y="1584589"/>
                        <a:ext cx="539750" cy="892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800" y="2873932"/>
            <a:ext cx="3135754" cy="199322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295" y="3024749"/>
            <a:ext cx="3230613" cy="2115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632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64" y="439889"/>
            <a:ext cx="2334749" cy="769417"/>
            <a:chOff x="164" y="321676"/>
            <a:chExt cx="2333534" cy="769239"/>
          </a:xfrm>
        </p:grpSpPr>
        <p:sp>
          <p:nvSpPr>
            <p:cNvPr id="8" name="五边形 7"/>
            <p:cNvSpPr/>
            <p:nvPr/>
          </p:nvSpPr>
          <p:spPr>
            <a:xfrm>
              <a:off x="164" y="505747"/>
              <a:ext cx="432048" cy="491359"/>
            </a:xfrm>
            <a:prstGeom prst="homePlate">
              <a:avLst>
                <a:gd name="adj" fmla="val 35304"/>
              </a:avLst>
            </a:prstGeom>
            <a:solidFill>
              <a:srgbClr val="DBEE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rtlCol="0" anchor="ctr"/>
            <a:lstStyle/>
            <a:p>
              <a:pPr algn="ctr"/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燕尾形 8"/>
            <p:cNvSpPr/>
            <p:nvPr/>
          </p:nvSpPr>
          <p:spPr>
            <a:xfrm>
              <a:off x="262558" y="501558"/>
              <a:ext cx="2037820" cy="495548"/>
            </a:xfrm>
            <a:prstGeom prst="chevron">
              <a:avLst>
                <a:gd name="adj" fmla="val 36111"/>
              </a:avLst>
            </a:prstGeom>
            <a:solidFill>
              <a:srgbClr val="00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45466" y="321676"/>
              <a:ext cx="2088232" cy="769239"/>
            </a:xfrm>
            <a:prstGeom prst="rect">
              <a:avLst/>
            </a:prstGeom>
          </p:spPr>
          <p:txBody>
            <a:bodyPr wrap="square" lIns="121898" tIns="60948" rIns="121898" bIns="60948">
              <a:spAutoFit/>
            </a:bodyPr>
            <a:lstStyle/>
            <a:p>
              <a:pPr algn="ctr">
                <a:lnSpc>
                  <a:spcPct val="150000"/>
                </a:lnSpc>
                <a:tabLst>
                  <a:tab pos="1891151" algn="l"/>
                </a:tabLst>
              </a:pPr>
              <a:r>
                <a:rPr lang="zh-CN" altLang="zh-CN" sz="2800" kern="100" dirty="0">
                  <a:solidFill>
                    <a:prstClr val="white"/>
                  </a:solidFill>
                  <a:latin typeface="黑体" pitchFamily="49" charset="-122"/>
                  <a:ea typeface="黑体" pitchFamily="49" charset="-122"/>
                  <a:cs typeface="Courier New"/>
                </a:rPr>
                <a:t>即学即用</a:t>
              </a:r>
              <a:endParaRPr lang="zh-CN" altLang="en-US" sz="2800" kern="100" dirty="0">
                <a:solidFill>
                  <a:prstClr val="white"/>
                </a:solidFill>
                <a:latin typeface="黑体" pitchFamily="49" charset="-122"/>
                <a:ea typeface="黑体" pitchFamily="49" charset="-122"/>
                <a:cs typeface="Courier New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289066" y="1331551"/>
            <a:ext cx="11573749" cy="3971237"/>
          </a:xfrm>
          <a:prstGeom prst="rect">
            <a:avLst/>
          </a:prstGeom>
        </p:spPr>
        <p:txBody>
          <a:bodyPr wrap="square" lIns="91477" tIns="45738" rIns="91477" bIns="4573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341546" algn="l"/>
              </a:tabLst>
            </a:pP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判断下列说法的正误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.</a:t>
            </a:r>
            <a:endParaRPr lang="zh-CN" altLang="zh-CN" sz="110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341546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(1)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电功一定等于电热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.(</a:t>
            </a:r>
            <a:r>
              <a:rPr lang="en-US" altLang="zh-CN" sz="2800" kern="100" dirty="0">
                <a:latin typeface="宋体"/>
                <a:ea typeface="华文细黑"/>
                <a:cs typeface="Times New Roman"/>
              </a:rPr>
              <a:t>   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)</a:t>
            </a:r>
            <a:endParaRPr lang="zh-CN" altLang="zh-CN" sz="110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341546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(2)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电动机消耗了电能，一部分转化为机械能，一部分转化为线圈内阻上的电热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.(      )</a:t>
            </a:r>
            <a:endParaRPr lang="zh-CN" altLang="zh-CN" sz="110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341546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(3)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电热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Q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＝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I</a:t>
            </a:r>
            <a:r>
              <a:rPr lang="en-US" altLang="zh-CN" sz="2800" kern="100" baseline="30000" dirty="0">
                <a:latin typeface="Times New Roman"/>
                <a:ea typeface="华文细黑"/>
                <a:cs typeface="Courier New"/>
              </a:rPr>
              <a:t>2</a:t>
            </a:r>
            <a:r>
              <a:rPr lang="en-US" altLang="zh-CN" sz="2800" i="1" kern="100" dirty="0">
                <a:latin typeface="Times New Roman"/>
                <a:ea typeface="华文细黑"/>
                <a:cs typeface="Courier New"/>
              </a:rPr>
              <a:t>Rt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可以用来计算所有含有电阻的电路中产生的焦耳热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.(</a:t>
            </a:r>
            <a:r>
              <a:rPr lang="en-US" altLang="zh-CN" sz="2800" kern="100" dirty="0">
                <a:latin typeface="宋体"/>
                <a:ea typeface="华文细黑"/>
                <a:cs typeface="Times New Roman"/>
              </a:rPr>
              <a:t>   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)</a:t>
            </a:r>
            <a:endParaRPr lang="zh-CN" altLang="zh-CN" sz="1100" kern="100" dirty="0">
              <a:latin typeface="宋体"/>
              <a:cs typeface="Courier New"/>
            </a:endParaRPr>
          </a:p>
          <a:p>
            <a:pPr>
              <a:lnSpc>
                <a:spcPct val="150000"/>
              </a:lnSpc>
            </a:pPr>
            <a:r>
              <a:rPr lang="en-US" altLang="zh-CN" sz="2800" kern="100" dirty="0">
                <a:latin typeface="Times New Roman"/>
                <a:ea typeface="华文细黑"/>
              </a:rPr>
              <a:t>(4)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电功</a:t>
            </a:r>
            <a:r>
              <a:rPr lang="en-US" altLang="zh-CN" sz="2800" i="1" kern="100" dirty="0">
                <a:latin typeface="Times New Roman"/>
                <a:ea typeface="华文细黑"/>
              </a:rPr>
              <a:t>W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＝</a:t>
            </a:r>
            <a:r>
              <a:rPr lang="en-US" altLang="zh-CN" sz="2800" i="1" kern="100" dirty="0" err="1">
                <a:latin typeface="Times New Roman"/>
                <a:ea typeface="华文细黑"/>
              </a:rPr>
              <a:t>UIt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可以用来计算所有电路中电流所做的功</a:t>
            </a:r>
            <a:r>
              <a:rPr lang="en-US" altLang="zh-CN" sz="2800" kern="100" dirty="0">
                <a:latin typeface="Times New Roman"/>
                <a:ea typeface="华文细黑"/>
              </a:rPr>
              <a:t>.(</a:t>
            </a:r>
            <a:r>
              <a:rPr lang="en-US" altLang="zh-CN" sz="2800" kern="100" dirty="0">
                <a:latin typeface="宋体"/>
                <a:ea typeface="华文细黑"/>
                <a:cs typeface="Times New Roman"/>
              </a:rPr>
              <a:t>   </a:t>
            </a:r>
            <a:r>
              <a:rPr lang="en-US" altLang="zh-CN" sz="2800" kern="100" dirty="0">
                <a:latin typeface="Times New Roman"/>
                <a:ea typeface="华文细黑"/>
              </a:rPr>
              <a:t>)</a:t>
            </a:r>
            <a:endParaRPr lang="zh-CN" altLang="zh-CN" sz="2800" kern="100" dirty="0">
              <a:latin typeface="宋体"/>
              <a:cs typeface="Courier New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868283" y="2114182"/>
            <a:ext cx="544022" cy="523341"/>
          </a:xfrm>
          <a:prstGeom prst="rect">
            <a:avLst/>
          </a:prstGeom>
          <a:solidFill>
            <a:schemeClr val="bg1"/>
          </a:solidFill>
        </p:spPr>
        <p:txBody>
          <a:bodyPr wrap="none" lIns="91477" tIns="45738" rIns="91477" bIns="45738">
            <a:spAutoFit/>
          </a:bodyPr>
          <a:lstStyle/>
          <a:p>
            <a:pPr algn="just"/>
            <a:r>
              <a:rPr lang="en-US" altLang="zh-CN" sz="2800" kern="100" dirty="0">
                <a:solidFill>
                  <a:srgbClr val="C00000"/>
                </a:solidFill>
                <a:latin typeface="Times New Roman"/>
                <a:ea typeface="华文细黑"/>
                <a:cs typeface="Times New Roman"/>
              </a:rPr>
              <a:t>×</a:t>
            </a:r>
            <a:endParaRPr lang="zh-CN" altLang="en-US" sz="2800" kern="100" dirty="0">
              <a:solidFill>
                <a:srgbClr val="C00000"/>
              </a:solidFill>
              <a:latin typeface="Times New Roman"/>
              <a:ea typeface="华文细黑"/>
              <a:cs typeface="Times New Roman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632354" y="3429794"/>
            <a:ext cx="544022" cy="523341"/>
          </a:xfrm>
          <a:prstGeom prst="rect">
            <a:avLst/>
          </a:prstGeom>
          <a:solidFill>
            <a:schemeClr val="bg1"/>
          </a:solidFill>
        </p:spPr>
        <p:txBody>
          <a:bodyPr wrap="none" lIns="91477" tIns="45738" rIns="91477" bIns="45738">
            <a:spAutoFit/>
          </a:bodyPr>
          <a:lstStyle/>
          <a:p>
            <a:pPr algn="just"/>
            <a:r>
              <a:rPr lang="en-US" altLang="zh-CN" sz="2800" kern="100" dirty="0">
                <a:solidFill>
                  <a:srgbClr val="C00000"/>
                </a:solidFill>
                <a:latin typeface="+mj-ea"/>
                <a:ea typeface="+mj-ea"/>
                <a:cs typeface="Times New Roman"/>
              </a:rPr>
              <a:t>√</a:t>
            </a:r>
            <a:endParaRPr lang="zh-CN" altLang="en-US" sz="2800" kern="100" dirty="0">
              <a:solidFill>
                <a:srgbClr val="C00000"/>
              </a:solidFill>
              <a:latin typeface="+mj-ea"/>
              <a:ea typeface="+mj-ea"/>
              <a:cs typeface="Times New Roman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712464" y="4005991"/>
            <a:ext cx="544022" cy="523341"/>
          </a:xfrm>
          <a:prstGeom prst="rect">
            <a:avLst/>
          </a:prstGeom>
          <a:solidFill>
            <a:schemeClr val="bg1"/>
          </a:solidFill>
        </p:spPr>
        <p:txBody>
          <a:bodyPr wrap="none" lIns="91477" tIns="45738" rIns="91477" bIns="45738">
            <a:spAutoFit/>
          </a:bodyPr>
          <a:lstStyle/>
          <a:p>
            <a:pPr algn="just"/>
            <a:r>
              <a:rPr lang="en-US" altLang="zh-CN" sz="2800" kern="100" dirty="0">
                <a:solidFill>
                  <a:srgbClr val="C00000"/>
                </a:solidFill>
                <a:latin typeface="+mj-ea"/>
                <a:ea typeface="+mj-ea"/>
                <a:cs typeface="Times New Roman"/>
              </a:rPr>
              <a:t>√</a:t>
            </a:r>
            <a:endParaRPr lang="zh-CN" altLang="en-US" sz="2800" kern="100" dirty="0">
              <a:solidFill>
                <a:srgbClr val="C00000"/>
              </a:solidFill>
              <a:latin typeface="+mj-ea"/>
              <a:ea typeface="+mj-ea"/>
              <a:cs typeface="Times New Roman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868452" y="4629711"/>
            <a:ext cx="544022" cy="523341"/>
          </a:xfrm>
          <a:prstGeom prst="rect">
            <a:avLst/>
          </a:prstGeom>
          <a:solidFill>
            <a:schemeClr val="bg1"/>
          </a:solidFill>
        </p:spPr>
        <p:txBody>
          <a:bodyPr wrap="none" lIns="91477" tIns="45738" rIns="91477" bIns="45738">
            <a:spAutoFit/>
          </a:bodyPr>
          <a:lstStyle/>
          <a:p>
            <a:pPr algn="just"/>
            <a:r>
              <a:rPr lang="en-US" altLang="zh-CN" sz="2800" kern="100" dirty="0">
                <a:solidFill>
                  <a:srgbClr val="C00000"/>
                </a:solidFill>
                <a:latin typeface="+mj-ea"/>
                <a:ea typeface="+mj-ea"/>
                <a:cs typeface="Times New Roman"/>
              </a:rPr>
              <a:t>√</a:t>
            </a:r>
            <a:endParaRPr lang="zh-CN" altLang="en-US" sz="2800" kern="100" dirty="0">
              <a:solidFill>
                <a:srgbClr val="C00000"/>
              </a:solidFill>
              <a:latin typeface="+mj-ea"/>
              <a:ea typeface="+mj-ea"/>
              <a:cs typeface="Times New Roman"/>
            </a:endParaRPr>
          </a:p>
        </p:txBody>
      </p:sp>
      <p:pic>
        <p:nvPicPr>
          <p:cNvPr id="14" name="图片 1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3839" y="6212636"/>
            <a:ext cx="603287" cy="603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099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907846" y="864509"/>
            <a:ext cx="6991529" cy="4631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6372" tIns="53186" rIns="106372" bIns="53186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Times New Roman"/>
                <a:ea typeface="黑体" pitchFamily="2" charset="-122"/>
                <a:cs typeface="Times New Roman" pitchFamily="18" charset="0"/>
              </a:rPr>
              <a:t>例2　家庭用的电吹风</a:t>
            </a:r>
            <a:r>
              <a:rPr lang="zh-CN" altLang="en-US" sz="2800" b="1" dirty="0" smtClean="0">
                <a:latin typeface="Times New Roman"/>
                <a:ea typeface="黑体" pitchFamily="2" charset="-122"/>
                <a:cs typeface="Times New Roman" pitchFamily="18" charset="0"/>
              </a:rPr>
              <a:t>中，</a:t>
            </a:r>
            <a:r>
              <a:rPr lang="zh-CN" altLang="en-US" sz="2800" b="1" dirty="0">
                <a:latin typeface="Times New Roman"/>
                <a:ea typeface="黑体" pitchFamily="2" charset="-122"/>
                <a:cs typeface="Times New Roman" pitchFamily="18" charset="0"/>
              </a:rPr>
              <a:t>设电动机线圈的电阻为</a:t>
            </a:r>
            <a:r>
              <a:rPr lang="zh-CN" altLang="en-US" sz="2800" b="1" i="1" dirty="0"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en-US" sz="2800" b="1" baseline="-25000" dirty="0">
                <a:latin typeface="Times New Roman"/>
                <a:ea typeface="黑体" pitchFamily="2" charset="-122"/>
                <a:cs typeface="Times New Roman" pitchFamily="18" charset="0"/>
              </a:rPr>
              <a:t>1</a:t>
            </a:r>
            <a:r>
              <a:rPr lang="zh-CN" altLang="en-US" sz="2800" b="1" dirty="0">
                <a:latin typeface="Times New Roman"/>
                <a:ea typeface="黑体" pitchFamily="2" charset="-122"/>
                <a:cs typeface="Times New Roman" pitchFamily="18" charset="0"/>
              </a:rPr>
              <a:t>，它与电阻为</a:t>
            </a:r>
            <a:r>
              <a:rPr lang="zh-CN" altLang="en-US" sz="2800" b="1" i="1" dirty="0"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en-US" sz="2800" b="1" baseline="-25000" dirty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en-US" sz="2800" b="1" dirty="0">
                <a:latin typeface="Times New Roman"/>
                <a:ea typeface="黑体" pitchFamily="2" charset="-122"/>
                <a:cs typeface="Times New Roman" pitchFamily="18" charset="0"/>
              </a:rPr>
              <a:t>的电热丝相串联，接到交流电源上．电吹风两端电压为</a:t>
            </a:r>
            <a:r>
              <a:rPr lang="zh-CN" altLang="en-US" sz="2800" b="1" i="1" dirty="0">
                <a:latin typeface="Times New Roman"/>
                <a:ea typeface="黑体" pitchFamily="2" charset="-122"/>
                <a:cs typeface="Times New Roman" pitchFamily="18" charset="0"/>
              </a:rPr>
              <a:t>U</a:t>
            </a:r>
            <a:r>
              <a:rPr lang="zh-CN" altLang="en-US" sz="2800" b="1" dirty="0">
                <a:latin typeface="Times New Roman"/>
                <a:ea typeface="黑体" pitchFamily="2" charset="-122"/>
                <a:cs typeface="Times New Roman" pitchFamily="18" charset="0"/>
              </a:rPr>
              <a:t>，通过的电流为</a:t>
            </a:r>
            <a:r>
              <a:rPr lang="zh-CN" altLang="en-US" sz="2800" b="1" i="1" dirty="0">
                <a:latin typeface="Times New Roman"/>
                <a:ea typeface="黑体" pitchFamily="2" charset="-122"/>
                <a:cs typeface="Times New Roman" pitchFamily="18" charset="0"/>
              </a:rPr>
              <a:t>I</a:t>
            </a:r>
            <a:r>
              <a:rPr lang="zh-CN" altLang="en-US" sz="2800" b="1" dirty="0">
                <a:latin typeface="Times New Roman"/>
                <a:ea typeface="黑体" pitchFamily="2" charset="-122"/>
                <a:cs typeface="Times New Roman" pitchFamily="18" charset="0"/>
              </a:rPr>
              <a:t>，消耗的电功率为</a:t>
            </a:r>
            <a:r>
              <a:rPr lang="zh-CN" altLang="en-US" sz="2800" b="1" i="1" dirty="0"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altLang="en-US" sz="2800" b="1" dirty="0">
                <a:latin typeface="Times New Roman"/>
                <a:ea typeface="黑体" pitchFamily="2" charset="-122"/>
                <a:cs typeface="Times New Roman" pitchFamily="18" charset="0"/>
              </a:rPr>
              <a:t>，如图所示</a:t>
            </a:r>
            <a:r>
              <a:rPr lang="zh-CN" altLang="en-US" sz="2800" b="1" dirty="0" smtClean="0">
                <a:latin typeface="Times New Roman"/>
                <a:ea typeface="黑体" pitchFamily="2" charset="-122"/>
                <a:cs typeface="Times New Roman" pitchFamily="18" charset="0"/>
              </a:rPr>
              <a:t>，以下结论</a:t>
            </a:r>
            <a:r>
              <a:rPr lang="zh-CN" altLang="en-US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中正确的是（       ）</a:t>
            </a:r>
            <a:endParaRPr lang="zh-CN" altLang="en-US" sz="2800" b="1" dirty="0">
              <a:latin typeface="Times New Roman"/>
              <a:ea typeface="黑体" pitchFamily="2" charset="-122"/>
              <a:cs typeface="Times New Roman" pitchFamily="18" charset="0"/>
            </a:endParaRPr>
          </a:p>
          <a:p>
            <a:pPr indent="622352" algn="just">
              <a:lnSpc>
                <a:spcPct val="150000"/>
              </a:lnSpc>
              <a:spcBef>
                <a:spcPts val="0"/>
              </a:spcBef>
            </a:pPr>
            <a:r>
              <a:rPr lang="en-US" altLang="zh-CN" sz="2800" b="1" dirty="0" smtClean="0">
                <a:latin typeface="Times New Roman"/>
                <a:ea typeface="黑体" pitchFamily="2" charset="-122"/>
                <a:cs typeface="Times New Roman" pitchFamily="18" charset="0"/>
              </a:rPr>
              <a:t>A.</a:t>
            </a:r>
            <a:r>
              <a:rPr lang="zh-CN" altLang="en-US" sz="2800" b="1" i="1" dirty="0" smtClean="0"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altLang="en-US" sz="2800" b="1" dirty="0">
                <a:latin typeface="Times New Roman"/>
                <a:ea typeface="黑体" pitchFamily="2" charset="-122"/>
                <a:cs typeface="Times New Roman" pitchFamily="18" charset="0"/>
              </a:rPr>
              <a:t>＞</a:t>
            </a:r>
            <a:r>
              <a:rPr lang="zh-CN" altLang="en-US" sz="2800" b="1" i="1" dirty="0">
                <a:latin typeface="Times New Roman"/>
                <a:ea typeface="黑体" pitchFamily="2" charset="-122"/>
                <a:cs typeface="Times New Roman" pitchFamily="18" charset="0"/>
              </a:rPr>
              <a:t>IU</a:t>
            </a:r>
            <a:r>
              <a:rPr lang="zh-CN" altLang="en-US" sz="2800" b="1" dirty="0">
                <a:latin typeface="Times New Roman"/>
                <a:ea typeface="黑体" pitchFamily="2" charset="-122"/>
                <a:cs typeface="Times New Roman" pitchFamily="18" charset="0"/>
              </a:rPr>
              <a:t>　　</a:t>
            </a:r>
            <a:r>
              <a:rPr lang="en-US" altLang="zh-CN" sz="2800" b="1" dirty="0" smtClean="0">
                <a:latin typeface="Times New Roman"/>
                <a:ea typeface="黑体" pitchFamily="2" charset="-122"/>
                <a:cs typeface="Times New Roman" pitchFamily="18" charset="0"/>
              </a:rPr>
              <a:t>B.</a:t>
            </a:r>
            <a:r>
              <a:rPr lang="zh-CN" altLang="en-US" sz="2800" b="1" i="1" dirty="0" smtClean="0"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altLang="en-US" sz="2800" b="1" dirty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zh-CN" altLang="en-US" sz="2800" b="1" i="1" dirty="0">
                <a:latin typeface="Times New Roman"/>
                <a:ea typeface="黑体" pitchFamily="2" charset="-122"/>
                <a:cs typeface="Times New Roman" pitchFamily="18" charset="0"/>
              </a:rPr>
              <a:t>I</a:t>
            </a:r>
            <a:r>
              <a:rPr lang="zh-CN" altLang="en-US" sz="2800" b="1" baseline="30000" dirty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en-US" sz="2800" b="1" dirty="0">
                <a:latin typeface="Times New Roman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b="1" i="1" dirty="0"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en-US" sz="2800" b="1" baseline="-25000" dirty="0">
                <a:latin typeface="Times New Roman"/>
                <a:ea typeface="黑体" pitchFamily="2" charset="-122"/>
                <a:cs typeface="Times New Roman" pitchFamily="18" charset="0"/>
              </a:rPr>
              <a:t>1</a:t>
            </a:r>
            <a:r>
              <a:rPr lang="zh-CN" altLang="en-US" sz="2800" b="1" dirty="0">
                <a:latin typeface="Times New Roman"/>
                <a:ea typeface="黑体" pitchFamily="2" charset="-122"/>
                <a:cs typeface="Times New Roman" pitchFamily="18" charset="0"/>
              </a:rPr>
              <a:t>＋</a:t>
            </a:r>
            <a:r>
              <a:rPr lang="zh-CN" altLang="en-US" sz="2800" b="1" i="1" dirty="0"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en-US" sz="2800" b="1" baseline="-25000" dirty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en-US" sz="2800" b="1" dirty="0">
                <a:latin typeface="Times New Roman"/>
                <a:ea typeface="黑体" pitchFamily="2" charset="-122"/>
                <a:cs typeface="Times New Roman" pitchFamily="18" charset="0"/>
              </a:rPr>
              <a:t>)</a:t>
            </a:r>
          </a:p>
          <a:p>
            <a:pPr indent="622352" algn="just">
              <a:lnSpc>
                <a:spcPct val="150000"/>
              </a:lnSpc>
              <a:spcBef>
                <a:spcPts val="0"/>
              </a:spcBef>
            </a:pPr>
            <a:r>
              <a:rPr lang="en-US" altLang="zh-CN" sz="2800" b="1" dirty="0" smtClean="0">
                <a:latin typeface="Times New Roman"/>
                <a:ea typeface="黑体" pitchFamily="2" charset="-122"/>
                <a:cs typeface="Times New Roman" pitchFamily="18" charset="0"/>
              </a:rPr>
              <a:t>C.</a:t>
            </a:r>
            <a:r>
              <a:rPr lang="zh-CN" altLang="en-US" sz="2800" b="1" i="1" dirty="0" smtClean="0"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altLang="en-US" sz="2800" b="1" dirty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zh-CN" altLang="en-US" sz="2800" b="1" i="1" dirty="0">
                <a:latin typeface="Times New Roman"/>
                <a:ea typeface="黑体" pitchFamily="2" charset="-122"/>
                <a:cs typeface="Times New Roman" pitchFamily="18" charset="0"/>
              </a:rPr>
              <a:t>IU</a:t>
            </a:r>
            <a:r>
              <a:rPr lang="zh-CN" altLang="en-US" sz="2800" b="1" dirty="0">
                <a:latin typeface="Times New Roman"/>
                <a:ea typeface="黑体" pitchFamily="2" charset="-122"/>
                <a:cs typeface="Times New Roman" pitchFamily="18" charset="0"/>
              </a:rPr>
              <a:t>　　</a:t>
            </a:r>
            <a:r>
              <a:rPr lang="en-US" altLang="zh-CN" sz="2800" b="1" dirty="0" smtClean="0">
                <a:latin typeface="Times New Roman"/>
                <a:ea typeface="黑体" pitchFamily="2" charset="-122"/>
                <a:cs typeface="Times New Roman" pitchFamily="18" charset="0"/>
              </a:rPr>
              <a:t>D.</a:t>
            </a:r>
            <a:r>
              <a:rPr lang="zh-CN" altLang="en-US" sz="2800" b="1" i="1" dirty="0" smtClean="0"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altLang="en-US" sz="2800" b="1" dirty="0">
                <a:latin typeface="Times New Roman"/>
                <a:ea typeface="黑体" pitchFamily="2" charset="-122"/>
                <a:cs typeface="Times New Roman" pitchFamily="18" charset="0"/>
              </a:rPr>
              <a:t>＞</a:t>
            </a:r>
            <a:r>
              <a:rPr lang="zh-CN" altLang="en-US" sz="2800" b="1" i="1" dirty="0">
                <a:latin typeface="Times New Roman"/>
                <a:ea typeface="黑体" pitchFamily="2" charset="-122"/>
                <a:cs typeface="Times New Roman" pitchFamily="18" charset="0"/>
              </a:rPr>
              <a:t>I</a:t>
            </a:r>
            <a:r>
              <a:rPr lang="zh-CN" altLang="en-US" sz="2800" b="1" baseline="30000" dirty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en-US" sz="2800" b="1" dirty="0">
                <a:latin typeface="Times New Roman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b="1" i="1" dirty="0"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en-US" sz="2800" b="1" baseline="-25000" dirty="0">
                <a:latin typeface="Times New Roman"/>
                <a:ea typeface="黑体" pitchFamily="2" charset="-122"/>
                <a:cs typeface="Times New Roman" pitchFamily="18" charset="0"/>
              </a:rPr>
              <a:t>1</a:t>
            </a:r>
            <a:r>
              <a:rPr lang="zh-CN" altLang="en-US" sz="2800" b="1" dirty="0">
                <a:latin typeface="Times New Roman"/>
                <a:ea typeface="黑体" pitchFamily="2" charset="-122"/>
                <a:cs typeface="Times New Roman" pitchFamily="18" charset="0"/>
              </a:rPr>
              <a:t>＋</a:t>
            </a:r>
            <a:r>
              <a:rPr lang="zh-CN" altLang="en-US" sz="2800" b="1" i="1" dirty="0"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en-US" sz="2800" b="1" baseline="-25000" dirty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en-US" sz="2800" b="1" dirty="0" smtClean="0">
                <a:latin typeface="Times New Roman"/>
                <a:ea typeface="黑体" pitchFamily="2" charset="-122"/>
                <a:cs typeface="Times New Roman" pitchFamily="18" charset="0"/>
              </a:rPr>
              <a:t>)</a:t>
            </a:r>
            <a:endParaRPr lang="zh-CN" altLang="en-US" sz="2800" b="1" dirty="0"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11619443" y="2044377"/>
            <a:ext cx="507831" cy="1688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pPr algn="ctr"/>
            <a:r>
              <a:rPr lang="zh-CN" altLang="zh-CN" sz="2100" dirty="0">
                <a:solidFill>
                  <a:schemeClr val="bg1"/>
                </a:solidFill>
                <a:latin typeface="Times New Roman"/>
                <a:ea typeface="黑体" pitchFamily="2" charset="-122"/>
              </a:rPr>
              <a:t>        </a:t>
            </a:r>
            <a:r>
              <a:rPr lang="zh-CN" altLang="en-US" sz="2100" dirty="0">
                <a:solidFill>
                  <a:schemeClr val="bg1"/>
                </a:solidFill>
                <a:latin typeface="Times New Roman"/>
                <a:ea typeface="黑体" pitchFamily="2" charset="-122"/>
              </a:rPr>
              <a:t>栏目链接</a:t>
            </a:r>
          </a:p>
        </p:txBody>
      </p:sp>
      <p:sp>
        <p:nvSpPr>
          <p:cNvPr id="11" name="矩形 10"/>
          <p:cNvSpPr/>
          <p:nvPr/>
        </p:nvSpPr>
        <p:spPr>
          <a:xfrm>
            <a:off x="6759" y="0"/>
            <a:ext cx="1845205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/>
                <a:ea typeface="隶书" pitchFamily="49" charset="-122"/>
              </a:rPr>
              <a:t>典例分析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隶书" pitchFamily="49" charset="-122"/>
            </a:endParaRPr>
          </a:p>
        </p:txBody>
      </p:sp>
      <p:sp>
        <p:nvSpPr>
          <p:cNvPr id="2" name="矩形标注 1"/>
          <p:cNvSpPr/>
          <p:nvPr/>
        </p:nvSpPr>
        <p:spPr bwMode="auto">
          <a:xfrm>
            <a:off x="4659015" y="5444568"/>
            <a:ext cx="2970330" cy="1416273"/>
          </a:xfrm>
          <a:prstGeom prst="wedgeRectCallout">
            <a:avLst>
              <a:gd name="adj1" fmla="val -110044"/>
              <a:gd name="adj2" fmla="val -74640"/>
            </a:avLst>
          </a:prstGeom>
          <a:solidFill>
            <a:srgbClr val="00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2800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公式</a:t>
            </a:r>
            <a:r>
              <a:rPr lang="en-US" altLang="zh-CN" sz="2800" i="1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P=IU</a:t>
            </a:r>
            <a:r>
              <a:rPr lang="zh-CN" altLang="en-US" sz="2800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对于纯电阻电路和非纯电阻电路都适用</a:t>
            </a:r>
            <a:endParaRPr kumimoji="0" lang="zh-CN" altLang="en-US" sz="280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14" name="矩形标注 13"/>
          <p:cNvSpPr/>
          <p:nvPr/>
        </p:nvSpPr>
        <p:spPr bwMode="auto">
          <a:xfrm>
            <a:off x="8169405" y="3506750"/>
            <a:ext cx="2700300" cy="1316865"/>
          </a:xfrm>
          <a:prstGeom prst="wedgeRectCallout">
            <a:avLst>
              <a:gd name="adj1" fmla="val -122174"/>
              <a:gd name="adj2" fmla="val 65271"/>
            </a:avLst>
          </a:prstGeom>
          <a:solidFill>
            <a:srgbClr val="00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2800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在非纯电阻电路中电功大于电热</a:t>
            </a:r>
            <a:endParaRPr kumimoji="0" lang="zh-CN" altLang="en-US" sz="280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pic>
        <p:nvPicPr>
          <p:cNvPr id="16" name="Picture 95" descr="20090204_845682aa92221a984601cPafxQxIgo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170" y="5056072"/>
            <a:ext cx="5095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96" descr="20090204_1e54d7448d02811bc9149qm7EO6243y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828" y="4235380"/>
            <a:ext cx="620272" cy="46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95" descr="20090204_845682aa92221a984601cPafxQxIgo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885" y="5017972"/>
            <a:ext cx="5095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96" descr="20090204_1e54d7448d02811bc9149qm7EO6243y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201" y="4235380"/>
            <a:ext cx="620272" cy="46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1487" y="1007832"/>
            <a:ext cx="3623313" cy="2016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69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3839" y="6212636"/>
            <a:ext cx="603287" cy="603113"/>
          </a:xfrm>
          <a:prstGeom prst="rect">
            <a:avLst/>
          </a:prstGeom>
        </p:spPr>
      </p:pic>
      <p:pic>
        <p:nvPicPr>
          <p:cNvPr id="21" name="图片 2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3839" y="6212636"/>
            <a:ext cx="603287" cy="603113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208110" y="395981"/>
            <a:ext cx="11870843" cy="4002257"/>
          </a:xfrm>
          <a:prstGeom prst="rect">
            <a:avLst/>
          </a:prstGeom>
        </p:spPr>
        <p:txBody>
          <a:bodyPr wrap="square" lIns="91477" tIns="45738" rIns="91477" bIns="4573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341546" algn="l"/>
              </a:tabLst>
            </a:pPr>
            <a:r>
              <a:rPr lang="zh-CN" altLang="zh-CN" sz="2800" kern="100" dirty="0">
                <a:solidFill>
                  <a:srgbClr val="0000FF"/>
                </a:solidFill>
                <a:latin typeface="Times New Roman"/>
                <a:ea typeface="华文细黑"/>
                <a:cs typeface="Times New Roman"/>
              </a:rPr>
              <a:t>针对</a:t>
            </a:r>
            <a:r>
              <a:rPr lang="zh-CN" altLang="zh-CN" sz="2800" kern="100" dirty="0" smtClean="0">
                <a:solidFill>
                  <a:srgbClr val="0000FF"/>
                </a:solidFill>
                <a:latin typeface="Times New Roman"/>
                <a:ea typeface="华文细黑"/>
                <a:cs typeface="Times New Roman"/>
              </a:rPr>
              <a:t>训练</a:t>
            </a:r>
            <a:r>
              <a:rPr lang="en-US" altLang="zh-CN" sz="2800" kern="100" dirty="0" smtClean="0">
                <a:solidFill>
                  <a:srgbClr val="0000FF"/>
                </a:solidFill>
                <a:latin typeface="Times New Roman"/>
                <a:ea typeface="华文细黑"/>
                <a:cs typeface="Times New Roman"/>
              </a:rPr>
              <a:t>1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　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如图</a:t>
            </a:r>
            <a:r>
              <a:rPr lang="en-US" altLang="zh-CN" sz="2800" kern="100" dirty="0">
                <a:latin typeface="Times New Roman"/>
                <a:ea typeface="华文细黑"/>
              </a:rPr>
              <a:t>3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所示，有一内电阻为</a:t>
            </a:r>
            <a:r>
              <a:rPr lang="en-US" altLang="zh-CN" sz="2800" kern="100" dirty="0">
                <a:latin typeface="Times New Roman"/>
                <a:ea typeface="华文细黑"/>
              </a:rPr>
              <a:t>4.4 Ω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的电解槽和一盏标有</a:t>
            </a:r>
            <a:r>
              <a:rPr lang="en-US" altLang="zh-CN" sz="2800" kern="100" dirty="0">
                <a:latin typeface="宋体"/>
                <a:ea typeface="华文细黑"/>
                <a:cs typeface="Times New Roman"/>
              </a:rPr>
              <a:t>“</a:t>
            </a:r>
            <a:r>
              <a:rPr lang="en-US" altLang="zh-CN" sz="2800" kern="100" dirty="0">
                <a:latin typeface="Times New Roman"/>
                <a:ea typeface="华文细黑"/>
              </a:rPr>
              <a:t>110 V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　</a:t>
            </a:r>
            <a:r>
              <a:rPr lang="en-US" altLang="zh-CN" sz="2800" kern="100" dirty="0">
                <a:latin typeface="Times New Roman"/>
                <a:ea typeface="华文细黑"/>
              </a:rPr>
              <a:t>60 W</a:t>
            </a:r>
            <a:r>
              <a:rPr lang="en-US" altLang="zh-CN" sz="2800" kern="100" dirty="0">
                <a:latin typeface="宋体"/>
                <a:ea typeface="华文细黑"/>
                <a:cs typeface="Times New Roman"/>
              </a:rPr>
              <a:t>”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的灯泡串联后接在电压为</a:t>
            </a:r>
            <a:r>
              <a:rPr lang="en-US" altLang="zh-CN" sz="2800" kern="100" dirty="0">
                <a:latin typeface="Times New Roman"/>
                <a:ea typeface="华文细黑"/>
              </a:rPr>
              <a:t>220 V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的直流电路两端，灯泡正常发光，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则</a:t>
            </a:r>
            <a:endParaRPr lang="en-US" altLang="zh-CN" sz="2800" kern="100" dirty="0">
              <a:latin typeface="Times New Roman"/>
              <a:ea typeface="华文细黑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341546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A.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电解槽消耗的电功率为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120 W</a:t>
            </a:r>
            <a:endParaRPr lang="zh-CN" altLang="zh-CN" sz="280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341546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B.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电解槽的发热功率为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60 W</a:t>
            </a:r>
            <a:endParaRPr lang="zh-CN" altLang="zh-CN" sz="280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341546" algn="l"/>
              </a:tabLst>
            </a:pP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C.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电解槽消耗的电功率为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60 W</a:t>
            </a:r>
            <a:endParaRPr lang="zh-CN" altLang="zh-CN" sz="2800" kern="100" dirty="0">
              <a:latin typeface="宋体"/>
              <a:cs typeface="Courier New"/>
            </a:endParaRPr>
          </a:p>
          <a:p>
            <a:pPr>
              <a:lnSpc>
                <a:spcPct val="150000"/>
              </a:lnSpc>
            </a:pPr>
            <a:r>
              <a:rPr lang="en-US" altLang="zh-CN" sz="2800" kern="100" dirty="0">
                <a:latin typeface="Times New Roman"/>
                <a:ea typeface="华文细黑"/>
              </a:rPr>
              <a:t>D.</a:t>
            </a: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电路消耗的总功率为</a:t>
            </a:r>
            <a:r>
              <a:rPr lang="en-US" altLang="zh-CN" sz="2800" kern="100" dirty="0">
                <a:latin typeface="Times New Roman"/>
                <a:ea typeface="华文细黑"/>
              </a:rPr>
              <a:t>60 W</a:t>
            </a:r>
            <a:endParaRPr lang="zh-CN" altLang="zh-CN" sz="2800" kern="100" dirty="0">
              <a:latin typeface="宋体"/>
              <a:cs typeface="Courier New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5094" y="3007559"/>
            <a:ext cx="582664" cy="784867"/>
          </a:xfrm>
          <a:prstGeom prst="rect">
            <a:avLst/>
          </a:prstGeom>
          <a:noFill/>
        </p:spPr>
        <p:txBody>
          <a:bodyPr wrap="square" lIns="91477" tIns="45738" rIns="91477" bIns="45738" rtlCol="0" anchor="ctr" anchorCtr="0">
            <a:spAutoFit/>
          </a:bodyPr>
          <a:lstStyle/>
          <a:p>
            <a:pPr algn="ctr"/>
            <a:r>
              <a:rPr lang="zh-CN" altLang="en-US" sz="4500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pic>
        <p:nvPicPr>
          <p:cNvPr id="23554" name="Picture 2" descr="A8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977" y="1817440"/>
            <a:ext cx="2881820" cy="2833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411212" y="4861511"/>
            <a:ext cx="723350" cy="738700"/>
          </a:xfrm>
          <a:prstGeom prst="rect">
            <a:avLst/>
          </a:prstGeom>
        </p:spPr>
        <p:txBody>
          <a:bodyPr wrap="none" lIns="91477" tIns="45738" rIns="91477" bIns="45738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341546" algn="l"/>
              </a:tabLst>
            </a:pPr>
            <a:r>
              <a:rPr lang="zh-CN" altLang="zh-CN" sz="2800" kern="100" dirty="0">
                <a:latin typeface="Times New Roman"/>
                <a:ea typeface="华文细黑"/>
                <a:cs typeface="Times New Roman"/>
              </a:rPr>
              <a:t>图</a:t>
            </a:r>
            <a:r>
              <a:rPr lang="en-US" altLang="zh-CN" sz="2800" kern="100" dirty="0">
                <a:latin typeface="Times New Roman"/>
                <a:ea typeface="华文细黑"/>
                <a:cs typeface="Courier New"/>
              </a:rPr>
              <a:t>3</a:t>
            </a:r>
            <a:endParaRPr lang="zh-CN" altLang="zh-CN" sz="280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399803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209945" y="954519"/>
            <a:ext cx="6615735" cy="463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896" tIns="54448" rIns="108896" bIns="54448" anchor="ctr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．微型吸尘器的直流电动机的内阻一定，为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1 Ω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，当加在它两端的电压为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2.0 V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时，电流为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0.8 A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，且能正常工作．求：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(1)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它的额定输入功率多大？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(2)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工作时由导线发热损失的功率多大？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(3)</a:t>
            </a:r>
            <a:r>
              <a:rPr 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它的最大输出功率多大？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zh-CN" altLang="zh-CN" sz="2800" dirty="0"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" y="2558171"/>
            <a:ext cx="214886" cy="50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6372" tIns="53186" rIns="106372" bIns="53186" anchor="ctr">
            <a:spAutoFit/>
          </a:bodyPr>
          <a:lstStyle/>
          <a:p>
            <a:endParaRPr lang="zh-CN" altLang="en-US">
              <a:latin typeface="Times New Roman"/>
            </a:endParaRPr>
          </a:p>
        </p:txBody>
      </p:sp>
      <p:sp>
        <p:nvSpPr>
          <p:cNvPr id="28684" name="Text Box 12"/>
          <p:cNvSpPr txBox="1">
            <a:spLocks noChangeArrowheads="1"/>
          </p:cNvSpPr>
          <p:nvPr/>
        </p:nvSpPr>
        <p:spPr bwMode="auto">
          <a:xfrm>
            <a:off x="11619443" y="2044377"/>
            <a:ext cx="507831" cy="1688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pPr algn="ctr"/>
            <a:r>
              <a:rPr lang="zh-CN" altLang="zh-CN" sz="2100" dirty="0">
                <a:solidFill>
                  <a:schemeClr val="bg1"/>
                </a:solidFill>
                <a:latin typeface="Times New Roman"/>
                <a:ea typeface="黑体" pitchFamily="2" charset="-122"/>
              </a:rPr>
              <a:t>        </a:t>
            </a:r>
            <a:r>
              <a:rPr lang="zh-CN" altLang="en-US" sz="2100" dirty="0">
                <a:solidFill>
                  <a:schemeClr val="bg1"/>
                </a:solidFill>
                <a:latin typeface="Times New Roman"/>
                <a:ea typeface="黑体" pitchFamily="2" charset="-122"/>
              </a:rPr>
              <a:t>栏目链接</a:t>
            </a:r>
          </a:p>
        </p:txBody>
      </p:sp>
      <p:sp>
        <p:nvSpPr>
          <p:cNvPr id="13" name="矩形 12"/>
          <p:cNvSpPr/>
          <p:nvPr/>
        </p:nvSpPr>
        <p:spPr>
          <a:xfrm>
            <a:off x="6759" y="0"/>
            <a:ext cx="1845205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/>
                <a:ea typeface="隶书" pitchFamily="49" charset="-122"/>
              </a:rPr>
              <a:t>变式训练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隶书" pitchFamily="49" charset="-122"/>
            </a:endParaRPr>
          </a:p>
        </p:txBody>
      </p:sp>
      <p:sp>
        <p:nvSpPr>
          <p:cNvPr id="14" name="矩形标注 13"/>
          <p:cNvSpPr/>
          <p:nvPr/>
        </p:nvSpPr>
        <p:spPr bwMode="auto">
          <a:xfrm>
            <a:off x="7224300" y="954519"/>
            <a:ext cx="2970330" cy="1416273"/>
          </a:xfrm>
          <a:prstGeom prst="wedgeRectCallout">
            <a:avLst>
              <a:gd name="adj1" fmla="val -172991"/>
              <a:gd name="adj2" fmla="val 109415"/>
            </a:avLst>
          </a:prstGeom>
          <a:solidFill>
            <a:srgbClr val="00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2800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公式</a:t>
            </a:r>
            <a:r>
              <a:rPr lang="en-US" altLang="zh-CN" sz="2800" i="1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P=IU</a:t>
            </a:r>
            <a:r>
              <a:rPr lang="zh-CN" altLang="en-US" sz="2800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对于纯电阻电路和非纯电阻电路都适用</a:t>
            </a:r>
            <a:endParaRPr kumimoji="0" lang="zh-CN" altLang="en-US" sz="280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15" name="矩形标注 14"/>
          <p:cNvSpPr/>
          <p:nvPr/>
        </p:nvSpPr>
        <p:spPr bwMode="auto">
          <a:xfrm>
            <a:off x="7224300" y="2664932"/>
            <a:ext cx="2970330" cy="1799977"/>
          </a:xfrm>
          <a:prstGeom prst="wedgeRectCallout">
            <a:avLst>
              <a:gd name="adj1" fmla="val -115558"/>
              <a:gd name="adj2" fmla="val 29022"/>
            </a:avLst>
          </a:prstGeom>
          <a:solidFill>
            <a:srgbClr val="00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2800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无论是纯电阻电路还是非纯电阻电路，都用</a:t>
            </a:r>
            <a:r>
              <a:rPr lang="en-US" altLang="zh-CN" sz="2800" i="1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P=I</a:t>
            </a:r>
            <a:r>
              <a:rPr lang="en-US" altLang="zh-CN" sz="2800" i="1" baseline="30000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en-US" altLang="zh-CN" sz="2800" i="1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en-US" sz="2800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计算热功率</a:t>
            </a:r>
            <a:endParaRPr kumimoji="0" lang="zh-CN" altLang="en-US" sz="280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16" name="矩形标注 15"/>
          <p:cNvSpPr/>
          <p:nvPr/>
        </p:nvSpPr>
        <p:spPr bwMode="auto">
          <a:xfrm>
            <a:off x="7224300" y="4688805"/>
            <a:ext cx="2970330" cy="1799977"/>
          </a:xfrm>
          <a:prstGeom prst="wedgeRectCallout">
            <a:avLst>
              <a:gd name="adj1" fmla="val -172072"/>
              <a:gd name="adj2" fmla="val -46041"/>
            </a:avLst>
          </a:prstGeom>
          <a:solidFill>
            <a:srgbClr val="00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/>
                <a:ea typeface="黑体" pitchFamily="2" charset="-122"/>
                <a:cs typeface="Times New Roman" pitchFamily="18" charset="0"/>
              </a:rPr>
              <a:t>根据能量守恒，电动机的输出功率等于输入功率减去发热功率</a:t>
            </a:r>
          </a:p>
        </p:txBody>
      </p:sp>
    </p:spTree>
    <p:extLst>
      <p:ext uri="{BB962C8B-B14F-4D97-AF65-F5344CB8AC3E}">
        <p14:creationId xmlns:p14="http://schemas.microsoft.com/office/powerpoint/2010/main" val="1273042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1" y="2558171"/>
            <a:ext cx="214886" cy="50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6372" tIns="53186" rIns="106372" bIns="53186" anchor="ctr">
            <a:spAutoFit/>
          </a:bodyPr>
          <a:lstStyle/>
          <a:p>
            <a:endParaRPr lang="zh-CN" altLang="en-US">
              <a:latin typeface="Times New Roman"/>
            </a:endParaRP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743580" y="819504"/>
            <a:ext cx="9405216" cy="5278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6372" tIns="53186" rIns="106372" bIns="53186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sz="2800" b="1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解析</a:t>
            </a:r>
            <a:r>
              <a:rPr 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：电动机正常工作时是非纯电阻</a:t>
            </a:r>
            <a:r>
              <a:rPr lang="zh-CN" sz="2800" b="1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电路</a:t>
            </a:r>
            <a:endParaRPr lang="zh-CN" sz="2800" b="1" dirty="0">
              <a:solidFill>
                <a:srgbClr val="0000FF"/>
              </a:solidFill>
              <a:latin typeface="Times New Roman"/>
              <a:ea typeface="黑体" pitchFamily="2" charset="-122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(1)</a:t>
            </a:r>
            <a:r>
              <a:rPr 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额定输入功率</a:t>
            </a:r>
          </a:p>
          <a:p>
            <a:pPr algn="just">
              <a:lnSpc>
                <a:spcPct val="150000"/>
              </a:lnSpc>
            </a:pPr>
            <a:r>
              <a:rPr lang="zh-CN" altLang="zh-CN" sz="2800" b="1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sz="2800" b="1" baseline="-2500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额</a:t>
            </a:r>
            <a:r>
              <a:rPr 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zh-CN" altLang="zh-CN" sz="2800" b="1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UI</a:t>
            </a:r>
            <a:r>
              <a:rPr 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zh-CN" alt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2×0.8 W</a:t>
            </a:r>
            <a:r>
              <a:rPr 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zh-CN" alt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1.6 W</a:t>
            </a:r>
          </a:p>
          <a:p>
            <a:pPr algn="just">
              <a:lnSpc>
                <a:spcPct val="150000"/>
              </a:lnSpc>
            </a:pPr>
            <a:r>
              <a:rPr lang="zh-CN" alt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(2)</a:t>
            </a:r>
            <a:r>
              <a:rPr 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电动机发热功率</a:t>
            </a:r>
          </a:p>
          <a:p>
            <a:pPr algn="just">
              <a:lnSpc>
                <a:spcPct val="150000"/>
              </a:lnSpc>
            </a:pPr>
            <a:r>
              <a:rPr lang="zh-CN" altLang="zh-CN" sz="2800" b="1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sz="2800" b="1" baseline="-2500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热</a:t>
            </a:r>
            <a:r>
              <a:rPr 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zh-CN" altLang="zh-CN" sz="2800" b="1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I</a:t>
            </a:r>
            <a:r>
              <a:rPr lang="zh-CN" altLang="zh-CN" sz="2800" b="1" baseline="3000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zh-CN" sz="2800" b="1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zh-CN" alt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(0.8)</a:t>
            </a:r>
            <a:r>
              <a:rPr lang="zh-CN" altLang="zh-CN" sz="2800" b="1" baseline="3000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×1 W</a:t>
            </a:r>
            <a:r>
              <a:rPr 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zh-CN" alt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0.64 W</a:t>
            </a:r>
          </a:p>
          <a:p>
            <a:pPr algn="just">
              <a:lnSpc>
                <a:spcPct val="150000"/>
              </a:lnSpc>
            </a:pPr>
            <a:r>
              <a:rPr lang="zh-CN" alt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(3)</a:t>
            </a:r>
            <a:r>
              <a:rPr 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根据能的转化与守恒，电动机的最大输出功率</a:t>
            </a:r>
          </a:p>
          <a:p>
            <a:pPr algn="just">
              <a:lnSpc>
                <a:spcPct val="150000"/>
              </a:lnSpc>
            </a:pPr>
            <a:r>
              <a:rPr lang="zh-CN" altLang="zh-CN" sz="2800" b="1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sz="2800" b="1" baseline="-2500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出</a:t>
            </a:r>
            <a:r>
              <a:rPr 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zh-CN" altLang="zh-CN" sz="2800" b="1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sz="2800" b="1" baseline="-2500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额</a:t>
            </a:r>
            <a:r>
              <a:rPr 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－</a:t>
            </a:r>
            <a:r>
              <a:rPr lang="zh-CN" altLang="zh-CN" sz="2800" b="1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sz="2800" b="1" baseline="-2500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热</a:t>
            </a:r>
            <a:r>
              <a:rPr 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zh-CN" altLang="zh-CN" sz="2800" b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0.96 W.</a:t>
            </a:r>
          </a:p>
          <a:p>
            <a:pPr algn="just">
              <a:lnSpc>
                <a:spcPct val="150000"/>
              </a:lnSpc>
            </a:pPr>
            <a:r>
              <a:rPr lang="zh-CN" sz="2800" b="1" dirty="0" smtClean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答案</a:t>
            </a:r>
            <a:r>
              <a:rPr lang="zh-CN" sz="2800" b="1" dirty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：</a:t>
            </a:r>
            <a:r>
              <a:rPr lang="zh-CN" altLang="zh-CN" sz="2800" b="1" dirty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(1)1.6 W</a:t>
            </a:r>
            <a:r>
              <a:rPr lang="zh-CN" sz="2800" b="1" dirty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　</a:t>
            </a:r>
            <a:r>
              <a:rPr lang="zh-CN" altLang="zh-CN" sz="2800" b="1" dirty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(2)0.64 W</a:t>
            </a:r>
            <a:r>
              <a:rPr lang="zh-CN" sz="2800" b="1" dirty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　</a:t>
            </a:r>
            <a:r>
              <a:rPr lang="zh-CN" altLang="zh-CN" sz="2800" b="1" dirty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(3)0.96 W</a:t>
            </a:r>
          </a:p>
        </p:txBody>
      </p:sp>
      <p:sp>
        <p:nvSpPr>
          <p:cNvPr id="13" name="矩形 12"/>
          <p:cNvSpPr/>
          <p:nvPr/>
        </p:nvSpPr>
        <p:spPr>
          <a:xfrm>
            <a:off x="6759" y="0"/>
            <a:ext cx="1845205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/>
                <a:ea typeface="隶书" pitchFamily="49" charset="-122"/>
              </a:rPr>
              <a:t>变式训练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8204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50364" y="956678"/>
            <a:ext cx="1156196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1</a:t>
            </a: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．关于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三个公式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UI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，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I</a:t>
            </a:r>
            <a:r>
              <a:rPr lang="en-US" altLang="zh-CN" sz="2800" baseline="30000" dirty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，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        </a:t>
            </a: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，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以下说法正确的是</a:t>
            </a: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 (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　　</a:t>
            </a: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)</a:t>
            </a:r>
            <a:endParaRPr lang="zh-CN" altLang="zh-CN" sz="2800" dirty="0">
              <a:latin typeface="Times New Roman"/>
              <a:ea typeface="黑体" pitchFamily="2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．第一个公式普遍适用于求电功率，后两式普遍适用于求热功率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．在纯电阻电路中，三个公式既可适用于求电功率，又可适用于求热功率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．在非纯电阻电路中，第一个公式可适用于求电功率，第二个公式可用于求热功率，第三个公式没有意义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．由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U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IR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可知，三个公式没有任何区别，它们表达相同的意义，所求</a:t>
            </a:r>
            <a:r>
              <a:rPr lang="en-US" altLang="zh-CN" sz="2800" i="1" dirty="0"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既是电功率，也是热</a:t>
            </a: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功率</a:t>
            </a:r>
            <a:endParaRPr lang="zh-CN" altLang="zh-CN" sz="2800" dirty="0"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759" y="0"/>
            <a:ext cx="1845205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/>
                <a:ea typeface="隶书" pitchFamily="49" charset="-122"/>
              </a:rPr>
              <a:t>课堂练习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隶书" pitchFamily="49" charset="-122"/>
            </a:endParaRPr>
          </a:p>
        </p:txBody>
      </p:sp>
      <p:pic>
        <p:nvPicPr>
          <p:cNvPr id="6" name="Picture 95" descr="20090204_845682aa92221a984601cPafxQxIgo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32" y="2483618"/>
            <a:ext cx="5095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6" descr="20090204_1e54d7448d02811bc9149qm7EO6243y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530" y="1846694"/>
            <a:ext cx="620272" cy="46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5" descr="20090204_845682aa92221a984601cPafxQxIgo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275" y="3720641"/>
            <a:ext cx="5095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6" descr="20090204_1e54d7448d02811bc9149qm7EO6243y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530" y="4983093"/>
            <a:ext cx="620272" cy="46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5807909"/>
              </p:ext>
            </p:extLst>
          </p:nvPr>
        </p:nvGraphicFramePr>
        <p:xfrm>
          <a:off x="6511732" y="864509"/>
          <a:ext cx="539750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2" name="Equation" r:id="rId5" imgW="253800" imgH="419040" progId="Equation.DSMT4">
                  <p:embed/>
                </p:oleObj>
              </mc:Choice>
              <mc:Fallback>
                <p:oleObj name="Equation" r:id="rId5" imgW="253800" imgH="419040" progId="Equation.DSMT4">
                  <p:embed/>
                  <p:pic>
                    <p:nvPicPr>
                      <p:cNvPr id="0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1732" y="864509"/>
                        <a:ext cx="539750" cy="892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7967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08564" y="656660"/>
            <a:ext cx="1125124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．不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考虑温度对电阻的影响，对一个</a:t>
            </a: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“220 V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　</a:t>
            </a: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40 W”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的灯泡，下列说法正确的是</a:t>
            </a: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　　</a:t>
            </a: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)</a:t>
            </a:r>
            <a:endParaRPr lang="zh-CN" altLang="zh-CN" sz="2800" dirty="0">
              <a:latin typeface="Times New Roman"/>
              <a:ea typeface="黑体" pitchFamily="2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．接在</a:t>
            </a: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110 V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的电路中时的功率为</a:t>
            </a: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20 W</a:t>
            </a:r>
            <a:endParaRPr lang="zh-CN" altLang="zh-CN" sz="2800" dirty="0">
              <a:latin typeface="Times New Roman"/>
              <a:ea typeface="黑体" pitchFamily="2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．接在</a:t>
            </a: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110 V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的电路中时的功率为</a:t>
            </a: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10 W</a:t>
            </a:r>
            <a:endParaRPr lang="zh-CN" altLang="zh-CN" sz="2800" dirty="0">
              <a:latin typeface="Times New Roman"/>
              <a:ea typeface="黑体" pitchFamily="2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．接在</a:t>
            </a: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440 V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的电路中时的功率为</a:t>
            </a: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160 W</a:t>
            </a:r>
            <a:endParaRPr lang="zh-CN" altLang="zh-CN" sz="2800" dirty="0">
              <a:latin typeface="Times New Roman"/>
              <a:ea typeface="黑体" pitchFamily="2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．接在</a:t>
            </a: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220 V</a:t>
            </a:r>
            <a:r>
              <a:rPr lang="zh-CN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的电路中时的功率为</a:t>
            </a:r>
            <a:r>
              <a:rPr lang="en-US" altLang="zh-CN" sz="2800" dirty="0">
                <a:latin typeface="Times New Roman"/>
                <a:ea typeface="黑体" pitchFamily="2" charset="-122"/>
                <a:cs typeface="Times New Roman" pitchFamily="18" charset="0"/>
              </a:rPr>
              <a:t>40 </a:t>
            </a:r>
            <a:r>
              <a:rPr lang="en-US" altLang="zh-CN" sz="2800" dirty="0" smtClean="0">
                <a:latin typeface="Times New Roman"/>
                <a:ea typeface="黑体" pitchFamily="2" charset="-122"/>
                <a:cs typeface="Times New Roman" pitchFamily="18" charset="0"/>
              </a:rPr>
              <a:t>W</a:t>
            </a:r>
            <a:endParaRPr lang="zh-CN" altLang="zh-CN" sz="2800" dirty="0"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pic>
        <p:nvPicPr>
          <p:cNvPr id="6" name="Picture 95" descr="20090204_845682aa92221a984601cPafxQxIgo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479" y="2844729"/>
            <a:ext cx="5095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6" descr="20090204_1e54d7448d02811bc9149qm7EO6243y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82" y="2143315"/>
            <a:ext cx="620272" cy="46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5" descr="20090204_845682aa92221a984601cPafxQxIgo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94" y="4104869"/>
            <a:ext cx="5095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6" descr="20090204_1e54d7448d02811bc9149qm7EO6243y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82" y="3384789"/>
            <a:ext cx="620272" cy="46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/>
        </p:nvSpPr>
        <p:spPr>
          <a:xfrm>
            <a:off x="6759" y="0"/>
            <a:ext cx="1845205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/>
                <a:ea typeface="隶书" pitchFamily="49" charset="-122"/>
              </a:rPr>
              <a:t>课堂练习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隶书" pitchFamily="49" charset="-122"/>
            </a:endParaRP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345381" y="4617696"/>
            <a:ext cx="11444190" cy="2048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CN" sz="2800" dirty="0" smtClean="0">
                <a:solidFill>
                  <a:srgbClr val="00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3</a:t>
            </a:r>
            <a:r>
              <a:rPr lang="zh-CN" altLang="en-US" sz="2800" dirty="0" smtClean="0">
                <a:solidFill>
                  <a:srgbClr val="00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.</a:t>
            </a:r>
            <a:r>
              <a:rPr lang="zh-CN" altLang="en-US" sz="2800" dirty="0">
                <a:solidFill>
                  <a:srgbClr val="00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下列各用电器均标有“</a:t>
            </a:r>
            <a:r>
              <a:rPr lang="en-US" sz="2800" dirty="0">
                <a:solidFill>
                  <a:srgbClr val="00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220 V  60 W”</a:t>
            </a:r>
            <a:r>
              <a:rPr lang="zh-CN" altLang="en-US" sz="2800" dirty="0">
                <a:solidFill>
                  <a:srgbClr val="00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字样，它们正常工作相同的时间，发热最多的用电器是(   )</a:t>
            </a:r>
          </a:p>
          <a:p>
            <a:pPr eaLnBrk="0" hangingPunct="0">
              <a:lnSpc>
                <a:spcPct val="150000"/>
              </a:lnSpc>
            </a:pPr>
            <a:r>
              <a:rPr lang="en-US" sz="2800" dirty="0">
                <a:solidFill>
                  <a:srgbClr val="00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A.</a:t>
            </a:r>
            <a:r>
              <a:rPr lang="zh-CN" altLang="en-US" sz="2800" dirty="0">
                <a:solidFill>
                  <a:srgbClr val="00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电视机       </a:t>
            </a:r>
            <a:r>
              <a:rPr lang="en-US" sz="2800" dirty="0">
                <a:solidFill>
                  <a:srgbClr val="00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B.</a:t>
            </a:r>
            <a:r>
              <a:rPr lang="zh-CN" altLang="en-US" sz="2800" dirty="0" smtClean="0">
                <a:solidFill>
                  <a:srgbClr val="00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电风扇        </a:t>
            </a:r>
            <a:r>
              <a:rPr lang="en-US" sz="2800" dirty="0" smtClean="0">
                <a:solidFill>
                  <a:srgbClr val="00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C</a:t>
            </a:r>
            <a:r>
              <a:rPr lang="en-US" sz="2800" dirty="0">
                <a:solidFill>
                  <a:srgbClr val="00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.</a:t>
            </a:r>
            <a:r>
              <a:rPr lang="zh-CN" altLang="en-US" sz="2800" dirty="0">
                <a:solidFill>
                  <a:srgbClr val="00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电热毯       </a:t>
            </a:r>
            <a:r>
              <a:rPr lang="en-US" sz="2800" dirty="0">
                <a:solidFill>
                  <a:srgbClr val="00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D.</a:t>
            </a:r>
            <a:r>
              <a:rPr lang="zh-CN" altLang="en-US" sz="2800" dirty="0">
                <a:solidFill>
                  <a:srgbClr val="00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一样多</a:t>
            </a:r>
          </a:p>
        </p:txBody>
      </p:sp>
      <p:pic>
        <p:nvPicPr>
          <p:cNvPr id="12" name="Picture 96" descr="20090204_1e54d7448d02811bc9149qm7EO6243y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91" y="6198864"/>
            <a:ext cx="620272" cy="46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95" descr="20090204_845682aa92221a984601cPafxQxIgo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9005" y="6172240"/>
            <a:ext cx="5095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6" descr="20090204_1e54d7448d02811bc9149qm7EO6243y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220" y="6130739"/>
            <a:ext cx="620272" cy="46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6" descr="20090204_1e54d7448d02811bc9149qm7EO6243y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723" y="6176368"/>
            <a:ext cx="620272" cy="46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996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38534" y="670684"/>
            <a:ext cx="11566285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ea typeface="黑体" pitchFamily="2" charset="-122"/>
                <a:cs typeface="Times New Roman" pitchFamily="18" charset="0"/>
              </a:rPr>
              <a:t>4.</a:t>
            </a:r>
            <a:r>
              <a:rPr kumimoji="0" lang="zh-CN" altLang="en-US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ea typeface="黑体" pitchFamily="2" charset="-122"/>
                <a:cs typeface="Times New Roman" pitchFamily="18" charset="0"/>
              </a:rPr>
              <a:t>如图所示的电路中，电炉电阻</a:t>
            </a:r>
            <a:r>
              <a:rPr kumimoji="0" lang="en-US" altLang="zh-CN" sz="28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kumimoji="0" lang="zh-CN" altLang="en-US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kumimoji="0" lang="en-US" altLang="zh-CN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ea typeface="黑体" pitchFamily="2" charset="-122"/>
                <a:cs typeface="Times New Roman" pitchFamily="18" charset="0"/>
              </a:rPr>
              <a:t>10 Ω</a:t>
            </a:r>
            <a:r>
              <a:rPr kumimoji="0" lang="zh-CN" altLang="en-US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ea typeface="黑体" pitchFamily="2" charset="-122"/>
                <a:cs typeface="Times New Roman" pitchFamily="18" charset="0"/>
              </a:rPr>
              <a:t>，电动机线圈的电阻</a:t>
            </a:r>
            <a:r>
              <a:rPr kumimoji="0" lang="en-US" altLang="zh-CN" sz="28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kumimoji="0" lang="zh-CN" altLang="en-US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kumimoji="0" lang="en-US" altLang="zh-CN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ea typeface="黑体" pitchFamily="2" charset="-122"/>
                <a:cs typeface="Times New Roman" pitchFamily="18" charset="0"/>
              </a:rPr>
              <a:t>1 Ω</a:t>
            </a:r>
            <a:r>
              <a:rPr kumimoji="0" lang="zh-CN" altLang="en-US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ea typeface="黑体" pitchFamily="2" charset="-122"/>
                <a:cs typeface="Times New Roman" pitchFamily="18" charset="0"/>
              </a:rPr>
              <a:t>，电路两端电压</a:t>
            </a:r>
            <a:r>
              <a:rPr kumimoji="0" lang="en-US" altLang="zh-CN" sz="28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ea typeface="黑体" pitchFamily="2" charset="-122"/>
                <a:cs typeface="Times New Roman" pitchFamily="18" charset="0"/>
              </a:rPr>
              <a:t>U</a:t>
            </a:r>
            <a:r>
              <a:rPr kumimoji="0" lang="zh-CN" altLang="en-US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kumimoji="0" lang="en-US" altLang="zh-CN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ea typeface="黑体" pitchFamily="2" charset="-122"/>
                <a:cs typeface="Times New Roman" pitchFamily="18" charset="0"/>
              </a:rPr>
              <a:t>100 V</a:t>
            </a:r>
            <a:r>
              <a:rPr kumimoji="0" lang="zh-CN" altLang="en-US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ea typeface="黑体" pitchFamily="2" charset="-122"/>
                <a:cs typeface="Times New Roman" pitchFamily="18" charset="0"/>
              </a:rPr>
              <a:t>，电流表的示数为</a:t>
            </a:r>
            <a:r>
              <a:rPr kumimoji="0" lang="en-US" altLang="zh-CN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ea typeface="黑体" pitchFamily="2" charset="-122"/>
                <a:cs typeface="Times New Roman" pitchFamily="18" charset="0"/>
              </a:rPr>
              <a:t>30 A</a:t>
            </a:r>
            <a:r>
              <a:rPr kumimoji="0" lang="zh-CN" altLang="en-US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ea typeface="黑体" pitchFamily="2" charset="-122"/>
                <a:cs typeface="Times New Roman" pitchFamily="18" charset="0"/>
              </a:rPr>
              <a:t>，问通过电动机的电流强度为多少？通电一分钟，电动机做的有用功为多少？</a:t>
            </a:r>
          </a:p>
        </p:txBody>
      </p:sp>
      <p:sp>
        <p:nvSpPr>
          <p:cNvPr id="7" name="矩形 6"/>
          <p:cNvSpPr/>
          <p:nvPr/>
        </p:nvSpPr>
        <p:spPr>
          <a:xfrm>
            <a:off x="6759" y="0"/>
            <a:ext cx="1845205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/>
                <a:ea typeface="隶书" pitchFamily="49" charset="-122"/>
              </a:rPr>
              <a:t>课堂练习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隶书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668" y="1899624"/>
            <a:ext cx="2877074" cy="3383001"/>
          </a:xfrm>
          <a:prstGeom prst="rect">
            <a:avLst/>
          </a:prstGeom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35055" y="2484689"/>
            <a:ext cx="11849785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zh-CN" sz="2800" b="0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解析</a:t>
            </a:r>
            <a:r>
              <a:rPr lang="en-US" altLang="zh-CN" sz="2800" b="0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  </a:t>
            </a:r>
            <a:r>
              <a:rPr lang="zh-CN" altLang="en-US" sz="2800" b="0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：通过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电炉的电流强度为</a:t>
            </a:r>
            <a:r>
              <a:rPr lang="en-US" altLang="zh-CN" sz="2800" b="0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I</a:t>
            </a:r>
            <a:r>
              <a:rPr lang="en-US" altLang="zh-CN" sz="2800" b="0" baseline="-2500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1</a:t>
            </a:r>
            <a:r>
              <a:rPr lang="zh-CN" altLang="en-US" sz="2800" b="0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                      ＝</a:t>
            </a:r>
            <a:r>
              <a:rPr lang="en-US" altLang="zh-CN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10 A.</a:t>
            </a:r>
          </a:p>
          <a:p>
            <a:pPr>
              <a:lnSpc>
                <a:spcPct val="150000"/>
              </a:lnSpc>
            </a:pPr>
            <a:r>
              <a:rPr lang="zh-CN" altLang="en-US" sz="2800" b="0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通过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电动机的电流强度为</a:t>
            </a:r>
            <a:r>
              <a:rPr lang="en-US" altLang="zh-CN" sz="2800" b="0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I</a:t>
            </a:r>
            <a:r>
              <a:rPr lang="en-US" altLang="zh-CN" sz="2800" b="0" baseline="-2500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b="0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I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0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I</a:t>
            </a:r>
            <a:r>
              <a:rPr lang="en-US" altLang="zh-CN" sz="2800" b="0" baseline="-2500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1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20 A.</a:t>
            </a:r>
          </a:p>
          <a:p>
            <a:pPr>
              <a:lnSpc>
                <a:spcPct val="150000"/>
              </a:lnSpc>
            </a:pP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电动机的总功率为</a:t>
            </a:r>
            <a:r>
              <a:rPr lang="en-US" altLang="zh-CN" sz="2800" b="0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b="0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UI</a:t>
            </a:r>
            <a:r>
              <a:rPr lang="en-US" altLang="zh-CN" sz="2800" b="0" baseline="3000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100×20 W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2×10</a:t>
            </a:r>
            <a:r>
              <a:rPr lang="en-US" altLang="zh-CN" sz="2800" b="0" baseline="3000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3 </a:t>
            </a:r>
            <a:r>
              <a:rPr lang="en-US" altLang="zh-CN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W.</a:t>
            </a:r>
          </a:p>
          <a:p>
            <a:pPr>
              <a:lnSpc>
                <a:spcPct val="150000"/>
              </a:lnSpc>
            </a:pP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因发热而损耗的功率为</a:t>
            </a:r>
            <a:r>
              <a:rPr lang="en-US" altLang="zh-CN" sz="2800" b="0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P′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b="0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I</a:t>
            </a:r>
            <a:r>
              <a:rPr lang="en-US" altLang="zh-CN" sz="2800" b="0" baseline="30000" dirty="0" smtClean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2</a:t>
            </a:r>
            <a:r>
              <a:rPr lang="en-US" altLang="zh-CN" sz="2800" b="0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400 W.</a:t>
            </a:r>
          </a:p>
          <a:p>
            <a:pPr>
              <a:lnSpc>
                <a:spcPct val="150000"/>
              </a:lnSpc>
            </a:pP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电动机的有用功率</a:t>
            </a:r>
            <a:r>
              <a:rPr lang="en-US" altLang="zh-CN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机械功率</a:t>
            </a:r>
            <a:r>
              <a:rPr lang="en-US" altLang="zh-CN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)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为</a:t>
            </a:r>
            <a:r>
              <a:rPr lang="en-US" altLang="zh-CN" sz="2800" b="0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en-US" altLang="zh-CN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″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b="0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sz="2800" b="0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en-US" altLang="zh-CN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′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1.6×10</a:t>
            </a:r>
            <a:r>
              <a:rPr lang="en-US" altLang="zh-CN" sz="2800" b="0" baseline="3000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3</a:t>
            </a:r>
            <a:r>
              <a:rPr lang="en-US" altLang="zh-CN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 W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，电动机通电</a:t>
            </a:r>
            <a:r>
              <a:rPr lang="en-US" altLang="zh-CN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1 min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做的有用功为</a:t>
            </a:r>
            <a:r>
              <a:rPr lang="en-US" altLang="zh-CN" sz="2800" b="0" i="1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W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b="0" i="1" dirty="0" err="1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P</a:t>
            </a:r>
            <a:r>
              <a:rPr lang="en-US" altLang="zh-CN" sz="2800" b="0" dirty="0" err="1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″</a:t>
            </a:r>
            <a:r>
              <a:rPr lang="en-US" altLang="zh-CN" sz="2800" b="0" i="1" dirty="0" err="1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t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1.6×10</a:t>
            </a:r>
            <a:r>
              <a:rPr lang="en-US" altLang="zh-CN" sz="2800" b="0" baseline="3000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3</a:t>
            </a:r>
            <a:r>
              <a:rPr lang="en-US" altLang="zh-CN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×60 J</a:t>
            </a:r>
            <a:r>
              <a:rPr lang="zh-CN" altLang="en-US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9.6×10</a:t>
            </a:r>
            <a:r>
              <a:rPr lang="en-US" altLang="zh-CN" sz="2800" b="0" baseline="3000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4 </a:t>
            </a:r>
            <a:r>
              <a:rPr lang="en-US" altLang="zh-CN" sz="2800" b="0" dirty="0">
                <a:solidFill>
                  <a:srgbClr val="0000FF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J.</a:t>
            </a:r>
          </a:p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答案：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20 </a:t>
            </a:r>
            <a:r>
              <a:rPr lang="en-US" altLang="zh-CN" sz="2800" dirty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　</a:t>
            </a:r>
            <a:r>
              <a:rPr lang="en-US" altLang="zh-CN" sz="2800" dirty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9.6×10</a:t>
            </a:r>
            <a:r>
              <a:rPr lang="en-US" altLang="zh-CN" sz="2800" baseline="30000" dirty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4</a:t>
            </a:r>
            <a:r>
              <a:rPr lang="en-US" altLang="zh-CN" sz="2800" dirty="0">
                <a:solidFill>
                  <a:srgbClr val="FF0000"/>
                </a:solidFill>
                <a:latin typeface="Times New Roman"/>
                <a:ea typeface="黑体" pitchFamily="2" charset="-122"/>
                <a:cs typeface="Times New Roman" pitchFamily="18" charset="0"/>
              </a:rPr>
              <a:t> J</a:t>
            </a:r>
          </a:p>
          <a:p>
            <a:pPr>
              <a:lnSpc>
                <a:spcPct val="150000"/>
              </a:lnSpc>
            </a:pPr>
            <a:endParaRPr lang="en-US" altLang="zh-CN" sz="2800" dirty="0">
              <a:latin typeface="Times New Roman"/>
              <a:ea typeface="黑体" pitchFamily="2" charset="-122"/>
              <a:cs typeface="Times New Roman" pitchFamily="18" charset="0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1744510"/>
              </p:ext>
            </p:extLst>
          </p:nvPr>
        </p:nvGraphicFramePr>
        <p:xfrm>
          <a:off x="5919155" y="2477236"/>
          <a:ext cx="1754188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9" name="Equation" r:id="rId4" imgW="825480" imgH="419040" progId="Equation.DSMT4">
                  <p:embed/>
                </p:oleObj>
              </mc:Choice>
              <mc:Fallback>
                <p:oleObj name="Equation" r:id="rId4" imgW="825480" imgH="419040" progId="Equation.DSMT4">
                  <p:embed/>
                  <p:pic>
                    <p:nvPicPr>
                      <p:cNvPr id="0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19155" y="2477236"/>
                        <a:ext cx="1754188" cy="892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9708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00" y="-152400"/>
            <a:ext cx="12299950" cy="701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2183740" y="1899624"/>
            <a:ext cx="7695855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1800000" lon="0" rev="600000"/>
              </a:camera>
              <a:lightRig rig="glow" dir="t"/>
            </a:scene3d>
            <a:sp3d prstMaterial="matte"/>
          </a:bodyPr>
          <a:lstStyle/>
          <a:p>
            <a:pPr algn="ctr">
              <a:defRPr/>
            </a:pPr>
            <a:r>
              <a:rPr lang="zh-CN" altLang="en-US" sz="12000" dirty="0">
                <a:ln w="31550" cmpd="sng">
                  <a:solidFill>
                    <a:srgbClr val="99CC00"/>
                  </a:solidFill>
                  <a:prstDash val="solid"/>
                  <a:bevel/>
                </a:ln>
                <a:solidFill>
                  <a:srgbClr val="FFFFFF"/>
                </a:solidFill>
                <a:effectLst>
                  <a:outerShdw blurRad="41275" dir="12000000" algn="tl" rotWithShape="0">
                    <a:srgbClr val="000000">
                      <a:alpha val="90000"/>
                    </a:srgbClr>
                  </a:outerShdw>
                  <a:reflection endPos="20000" dir="5400000" sy="-100000" algn="bl" rotWithShape="0"/>
                </a:effectLst>
                <a:ea typeface="黑体" pitchFamily="49" charset="-122"/>
              </a:rPr>
              <a:t>谢谢观看</a:t>
            </a:r>
            <a:r>
              <a:rPr lang="en-US" altLang="zh-CN" sz="12000" dirty="0">
                <a:ln w="31550" cmpd="sng">
                  <a:solidFill>
                    <a:srgbClr val="99CC00"/>
                  </a:solidFill>
                  <a:prstDash val="solid"/>
                  <a:bevel/>
                </a:ln>
                <a:solidFill>
                  <a:srgbClr val="FFFFFF"/>
                </a:solidFill>
                <a:effectLst>
                  <a:outerShdw blurRad="41275" dir="12000000" algn="tl" rotWithShape="0">
                    <a:srgbClr val="000000">
                      <a:alpha val="90000"/>
                    </a:srgbClr>
                  </a:outerShdw>
                  <a:reflection endPos="20000" dir="5400000" sy="-100000" algn="bl" rotWithShape="0"/>
                </a:effectLst>
                <a:ea typeface="黑体" pitchFamily="49" charset="-122"/>
              </a:rPr>
              <a:t>!</a:t>
            </a:r>
            <a:endParaRPr lang="zh-CN" altLang="en-US" sz="12000" dirty="0">
              <a:ln w="31550" cmpd="sng">
                <a:solidFill>
                  <a:srgbClr val="99CC00"/>
                </a:solidFill>
                <a:prstDash val="solid"/>
                <a:bevel/>
              </a:ln>
              <a:solidFill>
                <a:srgbClr val="FFFFFF"/>
              </a:solidFill>
              <a:effectLst>
                <a:outerShdw blurRad="41275" dir="12000000" algn="tl" rotWithShape="0">
                  <a:srgbClr val="000000">
                    <a:alpha val="90000"/>
                  </a:srgbClr>
                </a:outerShdw>
                <a:reflection endPos="20000" dir="5400000" sy="-100000" algn="bl" rotWithShape="0"/>
              </a:effectLst>
              <a:ea typeface="黑体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344" y="5968543"/>
            <a:ext cx="1591756" cy="84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71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3_Default Design">
  <a:themeElements>
    <a:clrScheme name="3_Default Design 3">
      <a:dk1>
        <a:srgbClr val="080808"/>
      </a:dk1>
      <a:lt1>
        <a:srgbClr val="FFFFFF"/>
      </a:lt1>
      <a:dk2>
        <a:srgbClr val="A59A55"/>
      </a:dk2>
      <a:lt2>
        <a:srgbClr val="DDDDDD"/>
      </a:lt2>
      <a:accent1>
        <a:srgbClr val="4AB1E4"/>
      </a:accent1>
      <a:accent2>
        <a:srgbClr val="8F038F"/>
      </a:accent2>
      <a:accent3>
        <a:srgbClr val="FFFFFF"/>
      </a:accent3>
      <a:accent4>
        <a:srgbClr val="060606"/>
      </a:accent4>
      <a:accent5>
        <a:srgbClr val="B1D5EF"/>
      </a:accent5>
      <a:accent6>
        <a:srgbClr val="810281"/>
      </a:accent6>
      <a:hlink>
        <a:srgbClr val="F77A1D"/>
      </a:hlink>
      <a:folHlink>
        <a:srgbClr val="5BBE4E"/>
      </a:folHlink>
    </a:clrScheme>
    <a:fontScheme name="3_Default Design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Default Design 1">
        <a:dk1>
          <a:srgbClr val="5F5F5F"/>
        </a:dk1>
        <a:lt1>
          <a:srgbClr val="FFFFFF"/>
        </a:lt1>
        <a:dk2>
          <a:srgbClr val="C36609"/>
        </a:dk2>
        <a:lt2>
          <a:srgbClr val="DDDDDD"/>
        </a:lt2>
        <a:accent1>
          <a:srgbClr val="D2B94E"/>
        </a:accent1>
        <a:accent2>
          <a:srgbClr val="2395B9"/>
        </a:accent2>
        <a:accent3>
          <a:srgbClr val="FFFFFF"/>
        </a:accent3>
        <a:accent4>
          <a:srgbClr val="505050"/>
        </a:accent4>
        <a:accent5>
          <a:srgbClr val="E5D9B2"/>
        </a:accent5>
        <a:accent6>
          <a:srgbClr val="1F87A7"/>
        </a:accent6>
        <a:hlink>
          <a:srgbClr val="5C984E"/>
        </a:hlink>
        <a:folHlink>
          <a:srgbClr val="B5C77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2">
        <a:dk1>
          <a:srgbClr val="5F5F5F"/>
        </a:dk1>
        <a:lt1>
          <a:srgbClr val="FFFFFF"/>
        </a:lt1>
        <a:dk2>
          <a:srgbClr val="9FC591"/>
        </a:dk2>
        <a:lt2>
          <a:srgbClr val="DDDDDD"/>
        </a:lt2>
        <a:accent1>
          <a:srgbClr val="7B82B7"/>
        </a:accent1>
        <a:accent2>
          <a:srgbClr val="8D337C"/>
        </a:accent2>
        <a:accent3>
          <a:srgbClr val="FFFFFF"/>
        </a:accent3>
        <a:accent4>
          <a:srgbClr val="505050"/>
        </a:accent4>
        <a:accent5>
          <a:srgbClr val="BFC1D8"/>
        </a:accent5>
        <a:accent6>
          <a:srgbClr val="7F2D70"/>
        </a:accent6>
        <a:hlink>
          <a:srgbClr val="CC87E1"/>
        </a:hlink>
        <a:folHlink>
          <a:srgbClr val="76C5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3">
        <a:dk1>
          <a:srgbClr val="080808"/>
        </a:dk1>
        <a:lt1>
          <a:srgbClr val="FFFFFF"/>
        </a:lt1>
        <a:dk2>
          <a:srgbClr val="A59A55"/>
        </a:dk2>
        <a:lt2>
          <a:srgbClr val="DDDDDD"/>
        </a:lt2>
        <a:accent1>
          <a:srgbClr val="4AB1E4"/>
        </a:accent1>
        <a:accent2>
          <a:srgbClr val="8F038F"/>
        </a:accent2>
        <a:accent3>
          <a:srgbClr val="FFFFFF"/>
        </a:accent3>
        <a:accent4>
          <a:srgbClr val="060606"/>
        </a:accent4>
        <a:accent5>
          <a:srgbClr val="B1D5EF"/>
        </a:accent5>
        <a:accent6>
          <a:srgbClr val="810281"/>
        </a:accent6>
        <a:hlink>
          <a:srgbClr val="F77A1D"/>
        </a:hlink>
        <a:folHlink>
          <a:srgbClr val="5BBE4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8_Default Design">
  <a:themeElements>
    <a:clrScheme name="8_Default Design 3">
      <a:dk1>
        <a:srgbClr val="080808"/>
      </a:dk1>
      <a:lt1>
        <a:srgbClr val="FFFFFF"/>
      </a:lt1>
      <a:dk2>
        <a:srgbClr val="A59A55"/>
      </a:dk2>
      <a:lt2>
        <a:srgbClr val="DDDDDD"/>
      </a:lt2>
      <a:accent1>
        <a:srgbClr val="4AB1E4"/>
      </a:accent1>
      <a:accent2>
        <a:srgbClr val="8F038F"/>
      </a:accent2>
      <a:accent3>
        <a:srgbClr val="FFFFFF"/>
      </a:accent3>
      <a:accent4>
        <a:srgbClr val="060606"/>
      </a:accent4>
      <a:accent5>
        <a:srgbClr val="B1D5EF"/>
      </a:accent5>
      <a:accent6>
        <a:srgbClr val="810281"/>
      </a:accent6>
      <a:hlink>
        <a:srgbClr val="F77A1D"/>
      </a:hlink>
      <a:folHlink>
        <a:srgbClr val="5BBE4E"/>
      </a:folHlink>
    </a:clrScheme>
    <a:fontScheme name="8_Default Design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Default Design 1">
        <a:dk1>
          <a:srgbClr val="5F5F5F"/>
        </a:dk1>
        <a:lt1>
          <a:srgbClr val="FFFFFF"/>
        </a:lt1>
        <a:dk2>
          <a:srgbClr val="C36609"/>
        </a:dk2>
        <a:lt2>
          <a:srgbClr val="DDDDDD"/>
        </a:lt2>
        <a:accent1>
          <a:srgbClr val="D2B94E"/>
        </a:accent1>
        <a:accent2>
          <a:srgbClr val="2395B9"/>
        </a:accent2>
        <a:accent3>
          <a:srgbClr val="FFFFFF"/>
        </a:accent3>
        <a:accent4>
          <a:srgbClr val="505050"/>
        </a:accent4>
        <a:accent5>
          <a:srgbClr val="E5D9B2"/>
        </a:accent5>
        <a:accent6>
          <a:srgbClr val="1F87A7"/>
        </a:accent6>
        <a:hlink>
          <a:srgbClr val="5C984E"/>
        </a:hlink>
        <a:folHlink>
          <a:srgbClr val="B5C77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Default Design 2">
        <a:dk1>
          <a:srgbClr val="5F5F5F"/>
        </a:dk1>
        <a:lt1>
          <a:srgbClr val="FFFFFF"/>
        </a:lt1>
        <a:dk2>
          <a:srgbClr val="9FC591"/>
        </a:dk2>
        <a:lt2>
          <a:srgbClr val="DDDDDD"/>
        </a:lt2>
        <a:accent1>
          <a:srgbClr val="7B82B7"/>
        </a:accent1>
        <a:accent2>
          <a:srgbClr val="8D337C"/>
        </a:accent2>
        <a:accent3>
          <a:srgbClr val="FFFFFF"/>
        </a:accent3>
        <a:accent4>
          <a:srgbClr val="505050"/>
        </a:accent4>
        <a:accent5>
          <a:srgbClr val="BFC1D8"/>
        </a:accent5>
        <a:accent6>
          <a:srgbClr val="7F2D70"/>
        </a:accent6>
        <a:hlink>
          <a:srgbClr val="CC87E1"/>
        </a:hlink>
        <a:folHlink>
          <a:srgbClr val="76C5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Default Design 3">
        <a:dk1>
          <a:srgbClr val="080808"/>
        </a:dk1>
        <a:lt1>
          <a:srgbClr val="FFFFFF"/>
        </a:lt1>
        <a:dk2>
          <a:srgbClr val="A59A55"/>
        </a:dk2>
        <a:lt2>
          <a:srgbClr val="DDDDDD"/>
        </a:lt2>
        <a:accent1>
          <a:srgbClr val="4AB1E4"/>
        </a:accent1>
        <a:accent2>
          <a:srgbClr val="8F038F"/>
        </a:accent2>
        <a:accent3>
          <a:srgbClr val="FFFFFF"/>
        </a:accent3>
        <a:accent4>
          <a:srgbClr val="060606"/>
        </a:accent4>
        <a:accent5>
          <a:srgbClr val="B1D5EF"/>
        </a:accent5>
        <a:accent6>
          <a:srgbClr val="810281"/>
        </a:accent6>
        <a:hlink>
          <a:srgbClr val="F77A1D"/>
        </a:hlink>
        <a:folHlink>
          <a:srgbClr val="5BBE4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6_Default Design">
  <a:themeElements>
    <a:clrScheme name="6_Default Design 3">
      <a:dk1>
        <a:srgbClr val="080808"/>
      </a:dk1>
      <a:lt1>
        <a:srgbClr val="FFFFFF"/>
      </a:lt1>
      <a:dk2>
        <a:srgbClr val="A59A55"/>
      </a:dk2>
      <a:lt2>
        <a:srgbClr val="DDDDDD"/>
      </a:lt2>
      <a:accent1>
        <a:srgbClr val="4AB1E4"/>
      </a:accent1>
      <a:accent2>
        <a:srgbClr val="8F038F"/>
      </a:accent2>
      <a:accent3>
        <a:srgbClr val="FFFFFF"/>
      </a:accent3>
      <a:accent4>
        <a:srgbClr val="060606"/>
      </a:accent4>
      <a:accent5>
        <a:srgbClr val="B1D5EF"/>
      </a:accent5>
      <a:accent6>
        <a:srgbClr val="810281"/>
      </a:accent6>
      <a:hlink>
        <a:srgbClr val="F77A1D"/>
      </a:hlink>
      <a:folHlink>
        <a:srgbClr val="5BBE4E"/>
      </a:folHlink>
    </a:clrScheme>
    <a:fontScheme name="6_Default Design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Default Design 1">
        <a:dk1>
          <a:srgbClr val="5F5F5F"/>
        </a:dk1>
        <a:lt1>
          <a:srgbClr val="FFFFFF"/>
        </a:lt1>
        <a:dk2>
          <a:srgbClr val="C36609"/>
        </a:dk2>
        <a:lt2>
          <a:srgbClr val="DDDDDD"/>
        </a:lt2>
        <a:accent1>
          <a:srgbClr val="D2B94E"/>
        </a:accent1>
        <a:accent2>
          <a:srgbClr val="2395B9"/>
        </a:accent2>
        <a:accent3>
          <a:srgbClr val="FFFFFF"/>
        </a:accent3>
        <a:accent4>
          <a:srgbClr val="505050"/>
        </a:accent4>
        <a:accent5>
          <a:srgbClr val="E5D9B2"/>
        </a:accent5>
        <a:accent6>
          <a:srgbClr val="1F87A7"/>
        </a:accent6>
        <a:hlink>
          <a:srgbClr val="5C984E"/>
        </a:hlink>
        <a:folHlink>
          <a:srgbClr val="B5C77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Default Design 2">
        <a:dk1>
          <a:srgbClr val="5F5F5F"/>
        </a:dk1>
        <a:lt1>
          <a:srgbClr val="FFFFFF"/>
        </a:lt1>
        <a:dk2>
          <a:srgbClr val="9FC591"/>
        </a:dk2>
        <a:lt2>
          <a:srgbClr val="DDDDDD"/>
        </a:lt2>
        <a:accent1>
          <a:srgbClr val="7B82B7"/>
        </a:accent1>
        <a:accent2>
          <a:srgbClr val="8D337C"/>
        </a:accent2>
        <a:accent3>
          <a:srgbClr val="FFFFFF"/>
        </a:accent3>
        <a:accent4>
          <a:srgbClr val="505050"/>
        </a:accent4>
        <a:accent5>
          <a:srgbClr val="BFC1D8"/>
        </a:accent5>
        <a:accent6>
          <a:srgbClr val="7F2D70"/>
        </a:accent6>
        <a:hlink>
          <a:srgbClr val="CC87E1"/>
        </a:hlink>
        <a:folHlink>
          <a:srgbClr val="76C5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Default Design 3">
        <a:dk1>
          <a:srgbClr val="080808"/>
        </a:dk1>
        <a:lt1>
          <a:srgbClr val="FFFFFF"/>
        </a:lt1>
        <a:dk2>
          <a:srgbClr val="A59A55"/>
        </a:dk2>
        <a:lt2>
          <a:srgbClr val="DDDDDD"/>
        </a:lt2>
        <a:accent1>
          <a:srgbClr val="4AB1E4"/>
        </a:accent1>
        <a:accent2>
          <a:srgbClr val="8F038F"/>
        </a:accent2>
        <a:accent3>
          <a:srgbClr val="FFFFFF"/>
        </a:accent3>
        <a:accent4>
          <a:srgbClr val="060606"/>
        </a:accent4>
        <a:accent5>
          <a:srgbClr val="B1D5EF"/>
        </a:accent5>
        <a:accent6>
          <a:srgbClr val="810281"/>
        </a:accent6>
        <a:hlink>
          <a:srgbClr val="F77A1D"/>
        </a:hlink>
        <a:folHlink>
          <a:srgbClr val="5BBE4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20170</TotalTime>
  <Words>1654</Words>
  <Application>Microsoft Office PowerPoint</Application>
  <PresentationFormat>自定义</PresentationFormat>
  <Paragraphs>191</Paragraphs>
  <Slides>23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3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3_Default Design</vt:lpstr>
      <vt:lpstr>8_Default Design</vt:lpstr>
      <vt:lpstr>6_Default Design</vt:lpstr>
      <vt:lpstr>Document</vt:lpstr>
      <vt:lpstr>Equation</vt:lpstr>
      <vt:lpstr>Microsoft Word Document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Guild Design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www.themegallery.com</dc:creator>
  <cp:lastModifiedBy>辰昊</cp:lastModifiedBy>
  <cp:revision>1278</cp:revision>
  <dcterms:created xsi:type="dcterms:W3CDTF">2007-02-20T07:59:33Z</dcterms:created>
  <dcterms:modified xsi:type="dcterms:W3CDTF">2017-10-31T13:50:56Z</dcterms:modified>
</cp:coreProperties>
</file>