
<file path=[Content_Types].xml><?xml version="1.0" encoding="utf-8"?>
<Types xmlns="http://schemas.openxmlformats.org/package/2006/content-types">
  <Default Extension="bin" ContentType="application/vnd.openxmlformats-officedocument.oleObject"/>
  <Default Extension="jpeg" ContentType="image/jpeg"/>
  <Default Extension="png" ContentType="image/png"/>
  <Default Extension="rels" ContentType="application/vnd.openxmlformats-package.relationships+xml"/>
  <Default Extension="tiff" ContentType="image/tiff"/>
  <Default Extension="vml" ContentType="application/vnd.openxmlformats-officedocument.vmlDrawing"/>
  <Default Extension="wmf" ContentType="image/x-wmf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ags/tag1.xml" ContentType="application/vnd.openxmlformats-officedocument.presentationml.tags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19"/>
  </p:notesMasterIdLst>
  <p:handoutMasterIdLst>
    <p:handoutMasterId r:id="rId20"/>
  </p:handoutMasterIdLst>
  <p:sldIdLst>
    <p:sldId id="513" r:id="rId2"/>
    <p:sldId id="424" r:id="rId3"/>
    <p:sldId id="494" r:id="rId4"/>
    <p:sldId id="655" r:id="rId5"/>
    <p:sldId id="576" r:id="rId6"/>
    <p:sldId id="656" r:id="rId7"/>
    <p:sldId id="657" r:id="rId8"/>
    <p:sldId id="662" r:id="rId9"/>
    <p:sldId id="658" r:id="rId10"/>
    <p:sldId id="663" r:id="rId11"/>
    <p:sldId id="664" r:id="rId12"/>
    <p:sldId id="665" r:id="rId13"/>
    <p:sldId id="666" r:id="rId14"/>
    <p:sldId id="667" r:id="rId15"/>
    <p:sldId id="659" r:id="rId16"/>
    <p:sldId id="660" r:id="rId17"/>
    <p:sldId id="462" r:id="rId18"/>
  </p:sldIdLst>
  <p:sldSz cx="12190413" cy="6858000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240">
          <p15:clr>
            <a:srgbClr val="A4A3A4"/>
          </p15:clr>
        </p15:guide>
        <p15:guide id="2" pos="3968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Administrator" initials="A" lastIdx="2" clrIdx="0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BEAC0"/>
    <a:srgbClr val="1D41D5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MasterView">
  <p:normalViewPr horzBarState="maximized">
    <p:restoredLeft sz="15569" autoAdjust="0"/>
    <p:restoredTop sz="94270" autoAdjust="0"/>
  </p:normalViewPr>
  <p:slideViewPr>
    <p:cSldViewPr>
      <p:cViewPr varScale="1">
        <p:scale>
          <a:sx n="73" d="100"/>
          <a:sy n="73" d="100"/>
        </p:scale>
        <p:origin x="594" y="66"/>
      </p:cViewPr>
      <p:guideLst>
        <p:guide orient="horz" pos="2240"/>
        <p:guide pos="3968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commentAuthors" Target="commentAuthor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handoutMaster" Target="handoutMasters/handout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5.wmf"/></Relationships>
</file>

<file path=ppt/drawings/_rels/vmlDrawing2.vml.rels><?xml version="1.0" encoding="UTF-8" standalone="yes"?>
<Relationships xmlns="http://schemas.openxmlformats.org/package/2006/relationships"><Relationship Id="rId2" Type="http://schemas.openxmlformats.org/officeDocument/2006/relationships/image" Target="../media/image20.wmf"/><Relationship Id="rId1" Type="http://schemas.openxmlformats.org/officeDocument/2006/relationships/image" Target="../media/image19.wmf"/></Relationships>
</file>

<file path=ppt/drawings/_rels/vmlDrawing3.vml.rels><?xml version="1.0" encoding="UTF-8" standalone="yes"?>
<Relationships xmlns="http://schemas.openxmlformats.org/package/2006/relationships"><Relationship Id="rId1" Type="http://schemas.openxmlformats.org/officeDocument/2006/relationships/image" Target="../media/image22.wmf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F9B84EA-7D68-4D60-9CB1-D50884785D1C}" type="datetimeFigureOut">
              <a:rPr lang="zh-CN" altLang="en-US" smtClean="0"/>
              <a:t>2020/11/14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D4E0FC9-F1F8-4FAE-9988-3BA365CFD46F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C1EE02D-8A68-45C0-8CCE-5B692A099E38}" type="datetimeFigureOut">
              <a:rPr lang="zh-CN" altLang="en-US" smtClean="0"/>
              <a:t>2020/11/14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382588" y="685800"/>
            <a:ext cx="6092825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44F8206-4363-4E0D-BEBD-93593469AE6F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44F8206-4363-4E0D-BEBD-93593469AE6F}" type="slidenum">
              <a:rPr lang="zh-CN" altLang="en-US" smtClean="0"/>
              <a:t>2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文本占位符 2"/>
          <p:cNvSpPr>
            <a:spLocks noGrp="1"/>
          </p:cNvSpPr>
          <p:nvPr>
            <p:ph type="body" idx="3"/>
          </p:nvPr>
        </p:nvSpPr>
        <p:spPr/>
        <p:txBody>
          <a:bodyPr/>
          <a:lstStyle/>
          <a:p>
            <a:endParaRPr lang="zh-CN" alt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tiff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tiff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tiff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slide" Target="../slides/slide1.xml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slide" Target="../slides/slide1.xml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tiff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 descr="1.万唯logo绿三角白字"/>
          <p:cNvPicPr>
            <a:picLocks noChangeAspect="1" noChangeArrowheads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2166938" cy="13319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27"/>
          <p:cNvGrpSpPr/>
          <p:nvPr userDrawn="1"/>
        </p:nvGrpSpPr>
        <p:grpSpPr bwMode="auto">
          <a:xfrm>
            <a:off x="0" y="2020888"/>
            <a:ext cx="12193588" cy="2959100"/>
            <a:chOff x="0" y="3408"/>
            <a:chExt cx="19200" cy="4661"/>
          </a:xfrm>
        </p:grpSpPr>
        <p:sp>
          <p:nvSpPr>
            <p:cNvPr id="3" name="矩形 2"/>
            <p:cNvSpPr/>
            <p:nvPr/>
          </p:nvSpPr>
          <p:spPr>
            <a:xfrm>
              <a:off x="0" y="3408"/>
              <a:ext cx="19200" cy="4661"/>
            </a:xfrm>
            <a:prstGeom prst="rect">
              <a:avLst/>
            </a:prstGeom>
            <a:solidFill>
              <a:schemeClr val="accent5">
                <a:lumMod val="20000"/>
                <a:lumOff val="80000"/>
              </a:schemeClr>
            </a:solidFill>
            <a:ln>
              <a:noFill/>
            </a:ln>
          </p:spPr>
          <p:style>
            <a:lnRef idx="1">
              <a:schemeClr val="accent4"/>
            </a:lnRef>
            <a:fillRef idx="2">
              <a:schemeClr val="accent4"/>
            </a:fillRef>
            <a:effectRef idx="1">
              <a:schemeClr val="accent4"/>
            </a:effectRef>
            <a:fontRef idx="minor">
              <a:schemeClr val="dk1"/>
            </a:fontRef>
          </p:style>
          <p:txBody>
            <a:bodyPr anchor="ctr"/>
            <a:lstStyle/>
            <a:p>
              <a:pPr algn="ctr"/>
              <a:r>
                <a:rPr lang="zh-CN" altLang="en-US" sz="6000" b="1" noProof="1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黑体" panose="02010609060101010101" pitchFamily="49" charset="-122"/>
                  <a:ea typeface="黑体" panose="02010609060101010101" pitchFamily="49" charset="-122"/>
                  <a:cs typeface="黑体" panose="02010609060101010101" pitchFamily="49" charset="-122"/>
                </a:rPr>
                <a:t> </a:t>
              </a:r>
              <a:r>
                <a:rPr lang="zh-CN" altLang="en-US" sz="6000" b="1" noProof="1">
                  <a:solidFill>
                    <a:schemeClr val="tx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黑体" panose="02010609060101010101" pitchFamily="49" charset="-122"/>
                  <a:ea typeface="黑体" panose="02010609060101010101" pitchFamily="49" charset="-122"/>
                  <a:cs typeface="黑体" panose="02010609060101010101" pitchFamily="49" charset="-122"/>
                </a:rPr>
                <a:t> </a:t>
              </a:r>
            </a:p>
            <a:p>
              <a:pPr algn="ctr"/>
              <a:endParaRPr lang="zh-CN" altLang="en-US" sz="6000" b="1" noProof="1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endParaRPr>
            </a:p>
          </p:txBody>
        </p:sp>
        <p:grpSp>
          <p:nvGrpSpPr>
            <p:cNvPr id="4" name="组合 21"/>
            <p:cNvGrpSpPr/>
            <p:nvPr/>
          </p:nvGrpSpPr>
          <p:grpSpPr bwMode="auto">
            <a:xfrm>
              <a:off x="7491" y="4401"/>
              <a:ext cx="8204" cy="23"/>
              <a:chOff x="6700" y="4853"/>
              <a:chExt cx="8204" cy="23"/>
            </a:xfrm>
          </p:grpSpPr>
          <p:cxnSp>
            <p:nvCxnSpPr>
              <p:cNvPr id="6" name="直接连接符 5"/>
              <p:cNvCxnSpPr/>
              <p:nvPr/>
            </p:nvCxnSpPr>
            <p:spPr>
              <a:xfrm>
                <a:off x="6699" y="4853"/>
                <a:ext cx="1695" cy="13"/>
              </a:xfrm>
              <a:prstGeom prst="line">
                <a:avLst/>
              </a:prstGeom>
              <a:ln w="22225">
                <a:solidFill>
                  <a:schemeClr val="accent5">
                    <a:lumMod val="7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7" name="直接连接符 6"/>
              <p:cNvCxnSpPr/>
              <p:nvPr/>
            </p:nvCxnSpPr>
            <p:spPr>
              <a:xfrm>
                <a:off x="13209" y="4863"/>
                <a:ext cx="1695" cy="13"/>
              </a:xfrm>
              <a:prstGeom prst="line">
                <a:avLst/>
              </a:prstGeom>
              <a:ln w="22225">
                <a:solidFill>
                  <a:schemeClr val="accent5">
                    <a:lumMod val="7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pic>
        <p:nvPicPr>
          <p:cNvPr id="9" name="图片 1" descr="C:\Users\wh974\Desktop\万唯中考《试题研究》.tif万唯中考《试题研究》">
            <a:extLst>
              <a:ext uri="{FF2B5EF4-FFF2-40B4-BE49-F238E27FC236}">
                <a16:creationId xmlns:a16="http://schemas.microsoft.com/office/drawing/2014/main" id="{4C63AA13-5F78-4DC6-B62F-E34A27D9C81F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8038" y="2376488"/>
            <a:ext cx="2582862" cy="22494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bg bwMode="auto"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文本框 2"/>
          <p:cNvSpPr txBox="1"/>
          <p:nvPr/>
        </p:nvSpPr>
        <p:spPr>
          <a:xfrm>
            <a:off x="550840" y="1169670"/>
            <a:ext cx="1107996" cy="1927849"/>
          </a:xfrm>
          <a:prstGeom prst="rect">
            <a:avLst/>
          </a:prstGeom>
          <a:noFill/>
          <a:effectLst>
            <a:innerShdw blurRad="114300">
              <a:prstClr val="black"/>
            </a:innerShdw>
          </a:effectLst>
        </p:spPr>
        <p:txBody>
          <a:bodyPr vert="eaVert">
            <a:spAutoFit/>
          </a:bodyPr>
          <a:lstStyle/>
          <a:p>
            <a:pPr algn="dist"/>
            <a:r>
              <a:rPr lang="zh-CN" altLang="en-US" sz="6000" b="1" noProof="1">
                <a:solidFill>
                  <a:schemeClr val="tx1">
                    <a:lumMod val="75000"/>
                    <a:lumOff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</a:rPr>
              <a:t>目录</a:t>
            </a:r>
          </a:p>
        </p:txBody>
      </p:sp>
      <p:pic>
        <p:nvPicPr>
          <p:cNvPr id="6" name="图片 1" descr="C:\Users\wh974\Desktop\万唯中考《试题研究》.tif万唯中考《试题研究》">
            <a:extLst>
              <a:ext uri="{FF2B5EF4-FFF2-40B4-BE49-F238E27FC236}">
                <a16:creationId xmlns:a16="http://schemas.microsoft.com/office/drawing/2014/main" id="{36597531-593D-468D-BD25-B802E19D4E3C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3375" y="3789363"/>
            <a:ext cx="1903413" cy="1657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1_两栏内容">
    <p:bg bwMode="auto">
      <p:bgPr>
        <a:solidFill>
          <a:srgbClr val="CBEAC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6"/>
          <p:cNvSpPr/>
          <p:nvPr/>
        </p:nvSpPr>
        <p:spPr>
          <a:xfrm>
            <a:off x="154323" y="846453"/>
            <a:ext cx="11881761" cy="5868668"/>
          </a:xfrm>
          <a:prstGeom prst="roundRect">
            <a:avLst>
              <a:gd name="adj" fmla="val 2706"/>
            </a:avLst>
          </a:prstGeom>
          <a:ln>
            <a:noFill/>
          </a:ln>
          <a:effectLst>
            <a:innerShdw blurRad="114300">
              <a:prstClr val="black"/>
            </a:innerShdw>
          </a:effectLst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/>
            <a:endParaRPr lang="zh-CN" altLang="en-US" sz="1800" noProof="1"/>
          </a:p>
        </p:txBody>
      </p:sp>
      <p:cxnSp>
        <p:nvCxnSpPr>
          <p:cNvPr id="3" name="直接连接符 2"/>
          <p:cNvCxnSpPr/>
          <p:nvPr userDrawn="1"/>
        </p:nvCxnSpPr>
        <p:spPr>
          <a:xfrm>
            <a:off x="982791" y="692150"/>
            <a:ext cx="11018685" cy="0"/>
          </a:xfrm>
          <a:prstGeom prst="line">
            <a:avLst/>
          </a:prstGeom>
          <a:ln w="76200">
            <a:solidFill>
              <a:srgbClr val="00954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文本框 3"/>
          <p:cNvSpPr txBox="1"/>
          <p:nvPr/>
        </p:nvSpPr>
        <p:spPr>
          <a:xfrm>
            <a:off x="1044711" y="65400"/>
            <a:ext cx="8965168" cy="620540"/>
          </a:xfrm>
          <a:prstGeom prst="roundRect">
            <a:avLst/>
          </a:prstGeom>
          <a:solidFill>
            <a:schemeClr val="bg1"/>
          </a:solidFill>
          <a:effectLst>
            <a:innerShdw blurRad="114300">
              <a:schemeClr val="bg1"/>
            </a:innerShdw>
          </a:effectLst>
        </p:spPr>
        <p:txBody>
          <a:bodyPr>
            <a:spAutoFit/>
          </a:bodyPr>
          <a:lstStyle/>
          <a:p>
            <a:r>
              <a:rPr lang="zh-CN" altLang="en-US" sz="2800" b="1" noProof="1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命题点1　功、功率的相关计算</a:t>
            </a:r>
          </a:p>
        </p:txBody>
      </p:sp>
      <p:sp>
        <p:nvSpPr>
          <p:cNvPr id="5" name="文本框 8">
            <a:hlinkClick r:id="rId2" action="ppaction://hlinksldjump"/>
          </p:cNvPr>
          <p:cNvSpPr/>
          <p:nvPr userDrawn="1"/>
        </p:nvSpPr>
        <p:spPr>
          <a:xfrm>
            <a:off x="10181965" y="24349"/>
            <a:ext cx="936747" cy="576000"/>
          </a:xfrm>
          <a:prstGeom prst="roundRect">
            <a:avLst>
              <a:gd name="adj" fmla="val 16667"/>
            </a:avLst>
          </a:prstGeom>
          <a:solidFill>
            <a:schemeClr val="accent6">
              <a:lumMod val="20000"/>
              <a:lumOff val="80000"/>
            </a:schemeClr>
          </a:solidFill>
          <a:ln w="9525"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txBody>
          <a:bodyPr anchor="ctr">
            <a:spAutoFit/>
          </a:bodyPr>
          <a:lstStyle/>
          <a:p>
            <a:pPr algn="ctr"/>
            <a:r>
              <a:rPr lang="zh-CN" altLang="en-US" sz="1600" b="1" noProof="1">
                <a:latin typeface="黑体" panose="02010609060101010101" pitchFamily="49" charset="-122"/>
                <a:ea typeface="黑体" panose="02010609060101010101" pitchFamily="49" charset="-122"/>
              </a:rPr>
              <a:t>返回思维导图</a:t>
            </a:r>
          </a:p>
        </p:txBody>
      </p:sp>
      <p:sp>
        <p:nvSpPr>
          <p:cNvPr id="6" name="文本框 8">
            <a:hlinkClick r:id="rId2" action="ppaction://hlinksldjump"/>
          </p:cNvPr>
          <p:cNvSpPr/>
          <p:nvPr userDrawn="1"/>
        </p:nvSpPr>
        <p:spPr>
          <a:xfrm>
            <a:off x="11290184" y="25143"/>
            <a:ext cx="684301" cy="576000"/>
          </a:xfrm>
          <a:prstGeom prst="roundRect">
            <a:avLst>
              <a:gd name="adj" fmla="val 16667"/>
            </a:avLst>
          </a:prstGeom>
          <a:solidFill>
            <a:schemeClr val="accent6">
              <a:lumMod val="20000"/>
              <a:lumOff val="80000"/>
            </a:schemeClr>
          </a:solidFill>
          <a:ln w="9525"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txBody>
          <a:bodyPr anchor="ctr">
            <a:spAutoFit/>
          </a:bodyPr>
          <a:lstStyle/>
          <a:p>
            <a:pPr algn="ctr"/>
            <a:r>
              <a:rPr lang="zh-CN" altLang="en-US" sz="1600" b="1" noProof="1">
                <a:latin typeface="黑体" panose="02010609060101010101" pitchFamily="49" charset="-122"/>
                <a:ea typeface="黑体" panose="02010609060101010101" pitchFamily="49" charset="-122"/>
              </a:rPr>
              <a:t>返回目录</a:t>
            </a:r>
          </a:p>
        </p:txBody>
      </p:sp>
      <p:pic>
        <p:nvPicPr>
          <p:cNvPr id="7" name="图片 6" descr="C:\Users\wh974\Desktop\万唯中考《试题研究》.tif万唯中考《试题研究》">
            <a:extLst>
              <a:ext uri="{FF2B5EF4-FFF2-40B4-BE49-F238E27FC236}">
                <a16:creationId xmlns:a16="http://schemas.microsoft.com/office/drawing/2014/main" id="{06F526BB-C89D-440D-9631-229D038229B8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0025" y="142875"/>
            <a:ext cx="609600" cy="531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bg bwMode="auto">
      <p:bgPr>
        <a:solidFill>
          <a:srgbClr val="CBEAC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6"/>
          <p:cNvSpPr/>
          <p:nvPr/>
        </p:nvSpPr>
        <p:spPr>
          <a:xfrm>
            <a:off x="154546" y="845819"/>
            <a:ext cx="11885343" cy="5868662"/>
          </a:xfrm>
          <a:prstGeom prst="roundRect">
            <a:avLst>
              <a:gd name="adj" fmla="val 2706"/>
            </a:avLst>
          </a:prstGeom>
          <a:ln>
            <a:noFill/>
          </a:ln>
          <a:effectLst>
            <a:innerShdw blurRad="114300">
              <a:prstClr val="black"/>
            </a:innerShdw>
          </a:effectLst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/>
            <a:endParaRPr lang="zh-CN" altLang="en-US" sz="1800" noProof="1"/>
          </a:p>
        </p:txBody>
      </p:sp>
      <p:grpSp>
        <p:nvGrpSpPr>
          <p:cNvPr id="3" name="组合 2"/>
          <p:cNvGrpSpPr/>
          <p:nvPr userDrawn="1"/>
        </p:nvGrpSpPr>
        <p:grpSpPr bwMode="auto">
          <a:xfrm>
            <a:off x="982791" y="65088"/>
            <a:ext cx="11018685" cy="627062"/>
            <a:chOff x="1548" y="102"/>
            <a:chExt cx="17350" cy="989"/>
          </a:xfrm>
        </p:grpSpPr>
        <p:cxnSp>
          <p:nvCxnSpPr>
            <p:cNvPr id="4" name="直接连接符 3"/>
            <p:cNvCxnSpPr/>
            <p:nvPr/>
          </p:nvCxnSpPr>
          <p:spPr>
            <a:xfrm>
              <a:off x="1548" y="1091"/>
              <a:ext cx="17350" cy="0"/>
            </a:xfrm>
            <a:prstGeom prst="line">
              <a:avLst/>
            </a:prstGeom>
            <a:ln w="76200">
              <a:solidFill>
                <a:srgbClr val="00954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" name="文本框 4"/>
            <p:cNvSpPr txBox="1"/>
            <p:nvPr/>
          </p:nvSpPr>
          <p:spPr>
            <a:xfrm>
              <a:off x="1645" y="102"/>
              <a:ext cx="17236" cy="913"/>
            </a:xfrm>
            <a:prstGeom prst="roundRect">
              <a:avLst/>
            </a:prstGeom>
            <a:solidFill>
              <a:schemeClr val="bg1"/>
            </a:solidFill>
            <a:effectLst>
              <a:innerShdw blurRad="114300">
                <a:schemeClr val="bg1"/>
              </a:innerShdw>
            </a:effectLst>
          </p:spPr>
          <p:txBody>
            <a:bodyPr wrap="square">
              <a:spAutoFit/>
            </a:bodyPr>
            <a:lstStyle/>
            <a:p>
              <a:r>
                <a:rPr lang="zh-CN" altLang="en-US" sz="2800" b="1" noProof="1">
                  <a:latin typeface="Times New Roman" panose="02020603050405020304" pitchFamily="18" charset="0"/>
                  <a:ea typeface="黑体" panose="02010609060101010101" pitchFamily="49" charset="-122"/>
                  <a:cs typeface="Times New Roman" panose="02020603050405020304" pitchFamily="18" charset="0"/>
                </a:rPr>
                <a:t>命题点1　功、功率的相关计算</a:t>
              </a:r>
            </a:p>
          </p:txBody>
        </p:sp>
      </p:grpSp>
      <p:pic>
        <p:nvPicPr>
          <p:cNvPr id="7" name="图片 6" descr="C:\Users\wh974\Desktop\万唯中考《试题研究》.tif万唯中考《试题研究》">
            <a:extLst>
              <a:ext uri="{FF2B5EF4-FFF2-40B4-BE49-F238E27FC236}">
                <a16:creationId xmlns:a16="http://schemas.microsoft.com/office/drawing/2014/main" id="{A90B2842-D201-403A-A006-6AB6D5E5C73B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0025" y="142875"/>
            <a:ext cx="609600" cy="531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1_仅标题">
    <p:bg bwMode="auto">
      <p:bgPr>
        <a:solidFill>
          <a:srgbClr val="CBEAC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6"/>
          <p:cNvSpPr/>
          <p:nvPr/>
        </p:nvSpPr>
        <p:spPr>
          <a:xfrm>
            <a:off x="154546" y="845819"/>
            <a:ext cx="11885343" cy="5868662"/>
          </a:xfrm>
          <a:prstGeom prst="roundRect">
            <a:avLst>
              <a:gd name="adj" fmla="val 2706"/>
            </a:avLst>
          </a:prstGeom>
          <a:ln>
            <a:noFill/>
          </a:ln>
          <a:effectLst>
            <a:innerShdw blurRad="114300">
              <a:prstClr val="black"/>
            </a:innerShdw>
          </a:effectLst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/>
            <a:endParaRPr lang="zh-CN" altLang="en-US" sz="1800" noProof="1"/>
          </a:p>
        </p:txBody>
      </p:sp>
      <p:grpSp>
        <p:nvGrpSpPr>
          <p:cNvPr id="3" name="组合 2"/>
          <p:cNvGrpSpPr/>
          <p:nvPr userDrawn="1"/>
        </p:nvGrpSpPr>
        <p:grpSpPr bwMode="auto">
          <a:xfrm>
            <a:off x="982791" y="65088"/>
            <a:ext cx="11018685" cy="627062"/>
            <a:chOff x="1548" y="102"/>
            <a:chExt cx="17350" cy="989"/>
          </a:xfrm>
        </p:grpSpPr>
        <p:cxnSp>
          <p:nvCxnSpPr>
            <p:cNvPr id="4" name="直接连接符 3"/>
            <p:cNvCxnSpPr/>
            <p:nvPr/>
          </p:nvCxnSpPr>
          <p:spPr>
            <a:xfrm>
              <a:off x="1548" y="1091"/>
              <a:ext cx="17350" cy="0"/>
            </a:xfrm>
            <a:prstGeom prst="line">
              <a:avLst/>
            </a:prstGeom>
            <a:ln w="76200">
              <a:solidFill>
                <a:srgbClr val="00954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" name="文本框 4"/>
            <p:cNvSpPr txBox="1"/>
            <p:nvPr/>
          </p:nvSpPr>
          <p:spPr>
            <a:xfrm>
              <a:off x="1645" y="102"/>
              <a:ext cx="15024" cy="913"/>
            </a:xfrm>
            <a:prstGeom prst="roundRect">
              <a:avLst/>
            </a:prstGeom>
            <a:solidFill>
              <a:schemeClr val="bg1"/>
            </a:solidFill>
            <a:effectLst>
              <a:innerShdw blurRad="114300">
                <a:schemeClr val="bg1"/>
              </a:innerShdw>
            </a:effectLst>
          </p:spPr>
          <p:txBody>
            <a:bodyPr>
              <a:spAutoFit/>
            </a:bodyPr>
            <a:lstStyle/>
            <a:p>
              <a:r>
                <a:rPr lang="zh-CN" altLang="en-US" sz="2800" b="1" noProof="1">
                  <a:latin typeface="Times New Roman" panose="02020603050405020304" pitchFamily="18" charset="0"/>
                  <a:ea typeface="黑体" panose="02010609060101010101" pitchFamily="49" charset="-122"/>
                  <a:cs typeface="Times New Roman" panose="02020603050405020304" pitchFamily="18" charset="0"/>
                </a:rPr>
                <a:t>思维导图</a:t>
              </a:r>
            </a:p>
          </p:txBody>
        </p:sp>
      </p:grpSp>
      <p:sp>
        <p:nvSpPr>
          <p:cNvPr id="6" name="文本框 8">
            <a:hlinkClick r:id="rId2" action="ppaction://hlinksldjump"/>
          </p:cNvPr>
          <p:cNvSpPr/>
          <p:nvPr userDrawn="1"/>
        </p:nvSpPr>
        <p:spPr>
          <a:xfrm>
            <a:off x="10736073" y="112832"/>
            <a:ext cx="1265403" cy="442674"/>
          </a:xfrm>
          <a:prstGeom prst="roundRect">
            <a:avLst>
              <a:gd name="adj" fmla="val 16667"/>
            </a:avLst>
          </a:prstGeom>
          <a:solidFill>
            <a:schemeClr val="accent6">
              <a:lumMod val="20000"/>
              <a:lumOff val="80000"/>
            </a:schemeClr>
          </a:solidFill>
          <a:ln w="9525"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txBody>
          <a:bodyPr anchor="ctr">
            <a:spAutoFit/>
          </a:bodyPr>
          <a:lstStyle/>
          <a:p>
            <a:pPr algn="ctr"/>
            <a:r>
              <a:rPr lang="zh-CN" altLang="en-US" sz="2000" b="1" noProof="1">
                <a:latin typeface="黑体" panose="02010609060101010101" pitchFamily="49" charset="-122"/>
                <a:ea typeface="黑体" panose="02010609060101010101" pitchFamily="49" charset="-122"/>
              </a:rPr>
              <a:t>返回目录</a:t>
            </a:r>
          </a:p>
        </p:txBody>
      </p:sp>
      <p:pic>
        <p:nvPicPr>
          <p:cNvPr id="7" name="图片 6" descr="C:\Users\wh974\Desktop\万唯中考《试题研究》.tif万唯中考《试题研究》">
            <a:extLst>
              <a:ext uri="{FF2B5EF4-FFF2-40B4-BE49-F238E27FC236}">
                <a16:creationId xmlns:a16="http://schemas.microsoft.com/office/drawing/2014/main" id="{774FDA6D-6D0E-4284-98AE-BC77721707E2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0025" y="142875"/>
            <a:ext cx="609600" cy="531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自定义版式">
    <p:bg bwMode="auto">
      <p:bgPr>
        <a:solidFill>
          <a:srgbClr val="E5F4E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438842" y="365121"/>
            <a:ext cx="11204765" cy="6128385"/>
          </a:xfrm>
          <a:prstGeom prst="rect">
            <a:avLst/>
          </a:prstGeom>
          <a:solidFill>
            <a:schemeClr val="bg1"/>
          </a:solidFill>
          <a:ln w="92075" cmpd="thickThin">
            <a:gradFill>
              <a:gsLst>
                <a:gs pos="0">
                  <a:schemeClr val="accent6">
                    <a:lumMod val="60000"/>
                    <a:lumOff val="40000"/>
                  </a:schemeClr>
                </a:gs>
                <a:gs pos="74000">
                  <a:schemeClr val="accent5"/>
                </a:gs>
                <a:gs pos="83000">
                  <a:schemeClr val="accent5">
                    <a:lumMod val="75000"/>
                  </a:schemeClr>
                </a:gs>
                <a:gs pos="100000">
                  <a:schemeClr val="accent5"/>
                </a:gs>
              </a:gsLst>
              <a:lin ang="5400000" scaled="1"/>
            </a:gradFill>
            <a:prstDash val="solid"/>
          </a:ln>
          <a:effectLst/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zh-CN" altLang="en-US" sz="1800" noProof="1"/>
          </a:p>
        </p:txBody>
      </p:sp>
      <p:sp>
        <p:nvSpPr>
          <p:cNvPr id="3" name="椭圆 2"/>
          <p:cNvSpPr/>
          <p:nvPr userDrawn="1"/>
        </p:nvSpPr>
        <p:spPr>
          <a:xfrm>
            <a:off x="295314" y="2190750"/>
            <a:ext cx="288963" cy="287338"/>
          </a:xfrm>
          <a:prstGeom prst="ellipse">
            <a:avLst/>
          </a:prstGeom>
          <a:solidFill>
            <a:schemeClr val="bg1">
              <a:lumMod val="85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zh-CN" altLang="en-US" sz="1800" noProof="1"/>
          </a:p>
        </p:txBody>
      </p:sp>
      <p:sp>
        <p:nvSpPr>
          <p:cNvPr id="4" name="椭圆 3"/>
          <p:cNvSpPr/>
          <p:nvPr userDrawn="1"/>
        </p:nvSpPr>
        <p:spPr>
          <a:xfrm>
            <a:off x="295314" y="3590925"/>
            <a:ext cx="288963" cy="287338"/>
          </a:xfrm>
          <a:prstGeom prst="ellipse">
            <a:avLst/>
          </a:prstGeom>
          <a:solidFill>
            <a:schemeClr val="bg1">
              <a:lumMod val="85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zh-CN" altLang="en-US" sz="1800" noProof="1"/>
          </a:p>
        </p:txBody>
      </p:sp>
      <p:sp>
        <p:nvSpPr>
          <p:cNvPr id="5" name="椭圆 4"/>
          <p:cNvSpPr/>
          <p:nvPr userDrawn="1"/>
        </p:nvSpPr>
        <p:spPr>
          <a:xfrm>
            <a:off x="295314" y="2890839"/>
            <a:ext cx="288963" cy="287337"/>
          </a:xfrm>
          <a:prstGeom prst="ellipse">
            <a:avLst/>
          </a:prstGeom>
          <a:solidFill>
            <a:schemeClr val="bg1">
              <a:lumMod val="85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zh-CN" altLang="en-US" sz="1800" noProof="1"/>
          </a:p>
        </p:txBody>
      </p:sp>
      <p:sp>
        <p:nvSpPr>
          <p:cNvPr id="6" name="椭圆 5"/>
          <p:cNvSpPr/>
          <p:nvPr userDrawn="1"/>
        </p:nvSpPr>
        <p:spPr>
          <a:xfrm>
            <a:off x="295314" y="1490664"/>
            <a:ext cx="288963" cy="287337"/>
          </a:xfrm>
          <a:prstGeom prst="ellipse">
            <a:avLst/>
          </a:prstGeom>
          <a:solidFill>
            <a:schemeClr val="bg1">
              <a:lumMod val="85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zh-CN" altLang="en-US" sz="1800" noProof="1"/>
          </a:p>
        </p:txBody>
      </p:sp>
      <p:sp>
        <p:nvSpPr>
          <p:cNvPr id="7" name="椭圆 6"/>
          <p:cNvSpPr/>
          <p:nvPr userDrawn="1"/>
        </p:nvSpPr>
        <p:spPr>
          <a:xfrm>
            <a:off x="295314" y="5689600"/>
            <a:ext cx="288963" cy="287338"/>
          </a:xfrm>
          <a:prstGeom prst="ellipse">
            <a:avLst/>
          </a:prstGeom>
          <a:solidFill>
            <a:schemeClr val="bg1">
              <a:lumMod val="85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zh-CN" altLang="en-US" sz="1800" noProof="1"/>
          </a:p>
        </p:txBody>
      </p:sp>
      <p:sp>
        <p:nvSpPr>
          <p:cNvPr id="8" name="椭圆 7"/>
          <p:cNvSpPr/>
          <p:nvPr userDrawn="1"/>
        </p:nvSpPr>
        <p:spPr>
          <a:xfrm>
            <a:off x="295314" y="4989514"/>
            <a:ext cx="288963" cy="287337"/>
          </a:xfrm>
          <a:prstGeom prst="ellipse">
            <a:avLst/>
          </a:prstGeom>
          <a:solidFill>
            <a:schemeClr val="bg1">
              <a:lumMod val="85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zh-CN" altLang="en-US" sz="1800" noProof="1"/>
          </a:p>
        </p:txBody>
      </p:sp>
      <p:sp>
        <p:nvSpPr>
          <p:cNvPr id="9" name="椭圆 8"/>
          <p:cNvSpPr/>
          <p:nvPr userDrawn="1"/>
        </p:nvSpPr>
        <p:spPr>
          <a:xfrm>
            <a:off x="295314" y="4289426"/>
            <a:ext cx="288963" cy="288925"/>
          </a:xfrm>
          <a:prstGeom prst="ellipse">
            <a:avLst/>
          </a:prstGeom>
          <a:solidFill>
            <a:schemeClr val="bg1">
              <a:lumMod val="85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zh-CN" altLang="en-US" sz="1800" noProof="1"/>
          </a:p>
        </p:txBody>
      </p:sp>
      <p:sp>
        <p:nvSpPr>
          <p:cNvPr id="10" name="椭圆 9"/>
          <p:cNvSpPr/>
          <p:nvPr userDrawn="1"/>
        </p:nvSpPr>
        <p:spPr>
          <a:xfrm>
            <a:off x="295314" y="790576"/>
            <a:ext cx="288963" cy="288925"/>
          </a:xfrm>
          <a:prstGeom prst="ellipse">
            <a:avLst/>
          </a:prstGeom>
          <a:solidFill>
            <a:schemeClr val="bg1">
              <a:lumMod val="85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zh-CN" altLang="en-US" sz="1800" noProof="1"/>
          </a:p>
        </p:txBody>
      </p:sp>
      <p:grpSp>
        <p:nvGrpSpPr>
          <p:cNvPr id="11" name="组合 6"/>
          <p:cNvGrpSpPr/>
          <p:nvPr userDrawn="1"/>
        </p:nvGrpSpPr>
        <p:grpSpPr bwMode="auto">
          <a:xfrm>
            <a:off x="932359" y="1173163"/>
            <a:ext cx="10863560" cy="4848233"/>
            <a:chOff x="2354" y="802"/>
            <a:chExt cx="17111" cy="7637"/>
          </a:xfrm>
        </p:grpSpPr>
        <p:sp>
          <p:nvSpPr>
            <p:cNvPr id="12" name="文本框 1"/>
            <p:cNvSpPr txBox="1">
              <a:spLocks noChangeArrowheads="1"/>
            </p:cNvSpPr>
            <p:nvPr/>
          </p:nvSpPr>
          <p:spPr bwMode="auto">
            <a:xfrm>
              <a:off x="8124" y="802"/>
              <a:ext cx="11341" cy="529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/>
            <a:p>
              <a:pPr>
                <a:lnSpc>
                  <a:spcPct val="180000"/>
                </a:lnSpc>
              </a:pPr>
              <a:r>
                <a:rPr lang="en-US" altLang="zh-CN" sz="2400">
                  <a:latin typeface="黑体" panose="02010609060101010101" pitchFamily="49" charset="-122"/>
                  <a:ea typeface="黑体" panose="02010609060101010101" pitchFamily="49" charset="-122"/>
                </a:rPr>
                <a:t>          </a:t>
              </a:r>
            </a:p>
            <a:p>
              <a:pPr>
                <a:lnSpc>
                  <a:spcPct val="180000"/>
                </a:lnSpc>
              </a:pPr>
              <a:r>
                <a:rPr lang="zh-CN" altLang="en-US" sz="2400">
                  <a:latin typeface="黑体" panose="02010609060101010101" pitchFamily="49" charset="-122"/>
                  <a:ea typeface="黑体" panose="02010609060101010101" pitchFamily="49" charset="-122"/>
                </a:rPr>
                <a:t>      </a:t>
              </a:r>
            </a:p>
            <a:p>
              <a:pPr>
                <a:lnSpc>
                  <a:spcPct val="180000"/>
                </a:lnSpc>
              </a:pPr>
              <a:r>
                <a:rPr lang="zh-CN" altLang="en-US" sz="2400">
                  <a:latin typeface="黑体" panose="02010609060101010101" pitchFamily="49" charset="-122"/>
                  <a:ea typeface="黑体" panose="02010609060101010101" pitchFamily="49" charset="-122"/>
                  <a:sym typeface="宋体" panose="02010600030101010101" pitchFamily="2" charset="-122"/>
                </a:rPr>
                <a:t>      </a:t>
              </a:r>
            </a:p>
            <a:p>
              <a:pPr>
                <a:lnSpc>
                  <a:spcPct val="180000"/>
                </a:lnSpc>
              </a:pPr>
              <a:r>
                <a:rPr lang="zh-CN" altLang="en-US" sz="2400">
                  <a:latin typeface="黑体" panose="02010609060101010101" pitchFamily="49" charset="-122"/>
                  <a:ea typeface="黑体" panose="02010609060101010101" pitchFamily="49" charset="-122"/>
                  <a:sym typeface="宋体" panose="02010600030101010101" pitchFamily="2" charset="-122"/>
                </a:rPr>
                <a:t>      </a:t>
              </a:r>
              <a:endParaRPr lang="zh-CN" altLang="en-US" sz="2000">
                <a:latin typeface="黑体" panose="02010609060101010101" pitchFamily="49" charset="-122"/>
                <a:ea typeface="黑体" panose="02010609060101010101" pitchFamily="49" charset="-122"/>
                <a:sym typeface="宋体" panose="02010600030101010101" pitchFamily="2" charset="-122"/>
              </a:endParaRPr>
            </a:p>
            <a:p>
              <a:pPr>
                <a:lnSpc>
                  <a:spcPct val="200000"/>
                </a:lnSpc>
              </a:pPr>
              <a:endParaRPr lang="zh-CN" altLang="en-US" sz="2000">
                <a:latin typeface="黑体" panose="02010609060101010101" pitchFamily="49" charset="-122"/>
                <a:ea typeface="黑体" panose="02010609060101010101" pitchFamily="49" charset="-122"/>
                <a:sym typeface="宋体" panose="02010600030101010101" pitchFamily="2" charset="-122"/>
              </a:endParaRPr>
            </a:p>
          </p:txBody>
        </p:sp>
        <p:sp>
          <p:nvSpPr>
            <p:cNvPr id="13" name="文本框 1"/>
            <p:cNvSpPr txBox="1">
              <a:spLocks noChangeArrowheads="1"/>
            </p:cNvSpPr>
            <p:nvPr/>
          </p:nvSpPr>
          <p:spPr bwMode="auto">
            <a:xfrm>
              <a:off x="2354" y="7578"/>
              <a:ext cx="5528" cy="86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/>
            <a:p>
              <a:pPr algn="ctr">
                <a:lnSpc>
                  <a:spcPct val="200000"/>
                </a:lnSpc>
              </a:pPr>
              <a:r>
                <a:rPr lang="zh-CN" altLang="en-US">
                  <a:latin typeface="黑体" panose="02010609060101010101" pitchFamily="49" charset="-122"/>
                  <a:ea typeface="黑体" panose="02010609060101010101" pitchFamily="49" charset="-122"/>
                  <a:sym typeface="宋体" panose="02010600030101010101" pitchFamily="2" charset="-122"/>
                </a:rPr>
                <a:t>物理课件相关问题请</a:t>
              </a:r>
              <a:r>
                <a:rPr lang="en-US" altLang="zh-CN">
                  <a:latin typeface="黑体" panose="02010609060101010101" pitchFamily="49" charset="-122"/>
                  <a:ea typeface="黑体" panose="02010609060101010101" pitchFamily="49" charset="-122"/>
                  <a:sym typeface="宋体" panose="02010600030101010101" pitchFamily="2" charset="-122"/>
                </a:rPr>
                <a:t>QQ</a:t>
              </a:r>
              <a:r>
                <a:rPr lang="zh-CN" altLang="en-US">
                  <a:latin typeface="黑体" panose="02010609060101010101" pitchFamily="49" charset="-122"/>
                  <a:ea typeface="黑体" panose="02010609060101010101" pitchFamily="49" charset="-122"/>
                  <a:sym typeface="宋体" panose="02010600030101010101" pitchFamily="2" charset="-122"/>
                </a:rPr>
                <a:t>扫码咨询</a:t>
              </a:r>
            </a:p>
          </p:txBody>
        </p:sp>
      </p:grpSp>
      <p:grpSp>
        <p:nvGrpSpPr>
          <p:cNvPr id="14" name="组合 10"/>
          <p:cNvGrpSpPr/>
          <p:nvPr userDrawn="1"/>
        </p:nvGrpSpPr>
        <p:grpSpPr bwMode="auto">
          <a:xfrm>
            <a:off x="6188870" y="5140326"/>
            <a:ext cx="4297363" cy="925513"/>
            <a:chOff x="10292" y="7955"/>
            <a:chExt cx="3899" cy="1665"/>
          </a:xfrm>
        </p:grpSpPr>
        <p:sp>
          <p:nvSpPr>
            <p:cNvPr id="15" name="圆角矩形标注 8"/>
            <p:cNvSpPr/>
            <p:nvPr/>
          </p:nvSpPr>
          <p:spPr>
            <a:xfrm>
              <a:off x="10414" y="8101"/>
              <a:ext cx="3777" cy="1519"/>
            </a:xfrm>
            <a:prstGeom prst="wedgeRoundRectCallout">
              <a:avLst>
                <a:gd name="adj1" fmla="val 53830"/>
                <a:gd name="adj2" fmla="val 32446"/>
                <a:gd name="adj3" fmla="val 16667"/>
              </a:avLst>
            </a:prstGeom>
            <a:solidFill>
              <a:schemeClr val="accent5">
                <a:lumMod val="40000"/>
                <a:lumOff val="60000"/>
              </a:schemeClr>
            </a:solidFill>
            <a:ln w="44450" cmpd="sng">
              <a:noFill/>
              <a:prstDash val="sysDash"/>
            </a:ln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anchor="ctr"/>
            <a:lstStyle/>
            <a:p>
              <a:pPr algn="ctr"/>
              <a:endParaRPr lang="zh-CN" altLang="en-US" sz="100" noProof="1"/>
            </a:p>
          </p:txBody>
        </p:sp>
        <p:sp>
          <p:nvSpPr>
            <p:cNvPr id="16" name="圆角矩形标注 9"/>
            <p:cNvSpPr/>
            <p:nvPr/>
          </p:nvSpPr>
          <p:spPr>
            <a:xfrm>
              <a:off x="10292" y="7955"/>
              <a:ext cx="3779" cy="1362"/>
            </a:xfrm>
            <a:prstGeom prst="wedgeRoundRectCallout">
              <a:avLst>
                <a:gd name="adj1" fmla="val 55856"/>
                <a:gd name="adj2" fmla="val 45611"/>
                <a:gd name="adj3" fmla="val 16667"/>
              </a:avLst>
            </a:prstGeom>
            <a:solidFill>
              <a:schemeClr val="bg1"/>
            </a:solidFill>
            <a:ln w="60325" cmpd="thickThin">
              <a:solidFill>
                <a:schemeClr val="accent5"/>
              </a:solidFill>
              <a:prstDash val="sysDot"/>
            </a:ln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anchor="ctr"/>
            <a:lstStyle/>
            <a:p>
              <a:pPr algn="ctr"/>
              <a:r>
                <a:rPr lang="zh-CN" altLang="en-US" sz="2400" b="1" noProof="1">
                  <a:solidFill>
                    <a:schemeClr val="tx1"/>
                  </a:solidFill>
                  <a:latin typeface="Times New Roman" panose="02020603050405020304" pitchFamily="18" charset="0"/>
                  <a:ea typeface="黑体" panose="02010609060101010101" pitchFamily="49" charset="-122"/>
                  <a:cs typeface="Times New Roman" panose="02020603050405020304" pitchFamily="18" charset="0"/>
                </a:rPr>
                <a:t>参与即有机会获得精美礼品</a:t>
              </a:r>
              <a:r>
                <a:rPr lang="en-US" altLang="zh-CN" sz="2400" b="1" noProof="1">
                  <a:solidFill>
                    <a:schemeClr val="tx1"/>
                  </a:solidFill>
                  <a:latin typeface="Times New Roman" panose="02020603050405020304" pitchFamily="18" charset="0"/>
                  <a:ea typeface="黑体" panose="02010609060101010101" pitchFamily="49" charset="-122"/>
                  <a:cs typeface="Times New Roman" panose="02020603050405020304" pitchFamily="18" charset="0"/>
                </a:rPr>
                <a:t>~</a:t>
              </a:r>
            </a:p>
          </p:txBody>
        </p:sp>
      </p:grpSp>
      <p:grpSp>
        <p:nvGrpSpPr>
          <p:cNvPr id="17" name="组合 3"/>
          <p:cNvGrpSpPr/>
          <p:nvPr userDrawn="1"/>
        </p:nvGrpSpPr>
        <p:grpSpPr bwMode="auto">
          <a:xfrm>
            <a:off x="1304133" y="927100"/>
            <a:ext cx="2689225" cy="1606550"/>
            <a:chOff x="2839" y="3772"/>
            <a:chExt cx="2578" cy="2833"/>
          </a:xfrm>
        </p:grpSpPr>
        <p:sp>
          <p:nvSpPr>
            <p:cNvPr id="18" name="矩形 17"/>
            <p:cNvSpPr/>
            <p:nvPr/>
          </p:nvSpPr>
          <p:spPr>
            <a:xfrm>
              <a:off x="2923" y="3999"/>
              <a:ext cx="2494" cy="2606"/>
            </a:xfrm>
            <a:prstGeom prst="rect">
              <a:avLst/>
            </a:prstGeom>
            <a:solidFill>
              <a:schemeClr val="accent5">
                <a:lumMod val="20000"/>
                <a:lumOff val="80000"/>
              </a:schemeClr>
            </a:solidFill>
            <a:ln>
              <a:solidFill>
                <a:schemeClr val="bg1"/>
              </a:solidFill>
            </a:ln>
          </p:spPr>
          <p:style>
            <a:lnRef idx="2">
              <a:schemeClr val="accent5"/>
            </a:lnRef>
            <a:fillRef idx="1">
              <a:schemeClr val="lt1"/>
            </a:fillRef>
            <a:effectRef idx="0">
              <a:schemeClr val="accent5"/>
            </a:effectRef>
            <a:fontRef idx="minor">
              <a:schemeClr val="dk1"/>
            </a:fontRef>
          </p:style>
          <p:txBody>
            <a:bodyPr anchor="ctr"/>
            <a:lstStyle/>
            <a:p>
              <a:pPr algn="ctr"/>
              <a:endParaRPr lang="zh-CN" altLang="en-US" sz="3600" noProof="1">
                <a:latin typeface="黑体" panose="02010609060101010101" pitchFamily="49" charset="-122"/>
                <a:ea typeface="黑体" panose="02010609060101010101" pitchFamily="49" charset="-122"/>
              </a:endParaRPr>
            </a:p>
          </p:txBody>
        </p:sp>
        <p:sp>
          <p:nvSpPr>
            <p:cNvPr id="19" name="矩形 18"/>
            <p:cNvSpPr/>
            <p:nvPr/>
          </p:nvSpPr>
          <p:spPr>
            <a:xfrm>
              <a:off x="2839" y="3772"/>
              <a:ext cx="2416" cy="2413"/>
            </a:xfrm>
            <a:prstGeom prst="rect">
              <a:avLst/>
            </a:prstGeom>
            <a:noFill/>
            <a:ln>
              <a:solidFill>
                <a:srgbClr val="FFC000"/>
              </a:solidFill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5">
                      <a:lumMod val="20000"/>
                      <a:lumOff val="80000"/>
                    </a:schemeClr>
                  </a:solidFill>
                </a14:hiddenFill>
              </a:ext>
            </a:extLst>
          </p:spPr>
          <p:style>
            <a:lnRef idx="2">
              <a:schemeClr val="accent5"/>
            </a:lnRef>
            <a:fillRef idx="1">
              <a:schemeClr val="lt1"/>
            </a:fillRef>
            <a:effectRef idx="0">
              <a:schemeClr val="accent5"/>
            </a:effectRef>
            <a:fontRef idx="minor">
              <a:schemeClr val="dk1"/>
            </a:fontRef>
          </p:style>
          <p:txBody>
            <a:bodyPr anchor="ctr">
              <a:scene3d>
                <a:camera prst="orthographicFront"/>
                <a:lightRig rig="threePt" dir="t"/>
              </a:scene3d>
            </a:bodyPr>
            <a:lstStyle/>
            <a:p>
              <a:pPr algn="ctr">
                <a:lnSpc>
                  <a:spcPct val="130000"/>
                </a:lnSpc>
              </a:pPr>
              <a:r>
                <a:rPr lang="zh-CN" altLang="en-US" sz="4800" b="1" noProof="1">
                  <a:solidFill>
                    <a:schemeClr val="tx1"/>
                  </a:solidFill>
                  <a:latin typeface="黑体" panose="02010609060101010101" pitchFamily="49" charset="-122"/>
                  <a:ea typeface="黑体" panose="02010609060101010101" pitchFamily="49" charset="-122"/>
                  <a:cs typeface="黑体" panose="02010609060101010101" pitchFamily="49" charset="-122"/>
                  <a:sym typeface="+mn-ea"/>
                </a:rPr>
                <a:t>有 奖 征 集</a:t>
              </a:r>
            </a:p>
          </p:txBody>
        </p:sp>
      </p:grpSp>
      <p:grpSp>
        <p:nvGrpSpPr>
          <p:cNvPr id="20" name="组合 13"/>
          <p:cNvGrpSpPr/>
          <p:nvPr userDrawn="1"/>
        </p:nvGrpSpPr>
        <p:grpSpPr bwMode="auto">
          <a:xfrm>
            <a:off x="5233195" y="1055688"/>
            <a:ext cx="6340184" cy="3351212"/>
            <a:chOff x="7337" y="1663"/>
            <a:chExt cx="9983" cy="5278"/>
          </a:xfrm>
        </p:grpSpPr>
        <p:sp>
          <p:nvSpPr>
            <p:cNvPr id="21" name="流程图: 终止 20"/>
            <p:cNvSpPr/>
            <p:nvPr/>
          </p:nvSpPr>
          <p:spPr>
            <a:xfrm>
              <a:off x="7337" y="1663"/>
              <a:ext cx="2507" cy="795"/>
            </a:xfrm>
            <a:prstGeom prst="flowChartTerminator">
              <a:avLst/>
            </a:prstGeom>
            <a:solidFill>
              <a:schemeClr val="accent5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r>
                <a:rPr lang="zh-CN" altLang="en-US" sz="2400" noProof="1">
                  <a:solidFill>
                    <a:schemeClr val="tx1"/>
                  </a:solidFill>
                  <a:latin typeface="黑体" panose="02010609060101010101" pitchFamily="49" charset="-122"/>
                  <a:ea typeface="黑体" panose="02010609060101010101" pitchFamily="49" charset="-122"/>
                </a:rPr>
                <a:t>征集内容</a:t>
              </a:r>
            </a:p>
          </p:txBody>
        </p:sp>
        <p:sp>
          <p:nvSpPr>
            <p:cNvPr id="22" name="流程图: 终止 21"/>
            <p:cNvSpPr/>
            <p:nvPr/>
          </p:nvSpPr>
          <p:spPr>
            <a:xfrm>
              <a:off x="7337" y="4258"/>
              <a:ext cx="2507" cy="815"/>
            </a:xfrm>
            <a:prstGeom prst="flowChartTerminator">
              <a:avLst/>
            </a:prstGeom>
            <a:solidFill>
              <a:schemeClr val="accent5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r>
                <a:rPr lang="zh-CN" altLang="en-US" sz="2400" noProof="1">
                  <a:solidFill>
                    <a:schemeClr val="tx1"/>
                  </a:solidFill>
                  <a:latin typeface="黑体" panose="02010609060101010101" pitchFamily="49" charset="-122"/>
                  <a:ea typeface="黑体" panose="02010609060101010101" pitchFamily="49" charset="-122"/>
                </a:rPr>
                <a:t>投稿邮箱</a:t>
              </a:r>
            </a:p>
          </p:txBody>
        </p:sp>
        <p:sp>
          <p:nvSpPr>
            <p:cNvPr id="23" name="文本框 11"/>
            <p:cNvSpPr txBox="1">
              <a:spLocks noChangeArrowheads="1"/>
            </p:cNvSpPr>
            <p:nvPr/>
          </p:nvSpPr>
          <p:spPr bwMode="auto">
            <a:xfrm>
              <a:off x="7337" y="3005"/>
              <a:ext cx="9983" cy="72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/>
            <a:p>
              <a:r>
                <a:rPr lang="zh-CN" altLang="en-US" sz="2400">
                  <a:latin typeface="黑体" panose="02010609060101010101" pitchFamily="49" charset="-122"/>
                  <a:ea typeface="黑体" panose="02010609060101010101" pitchFamily="49" charset="-122"/>
                </a:rPr>
                <a:t>课堂教学中使用的中考备考优质原创复习课件</a:t>
              </a:r>
            </a:p>
          </p:txBody>
        </p:sp>
        <p:sp>
          <p:nvSpPr>
            <p:cNvPr id="24" name="文本框 12"/>
            <p:cNvSpPr txBox="1">
              <a:spLocks noChangeArrowheads="1"/>
            </p:cNvSpPr>
            <p:nvPr/>
          </p:nvSpPr>
          <p:spPr bwMode="auto">
            <a:xfrm>
              <a:off x="7337" y="5305"/>
              <a:ext cx="9726" cy="163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/>
            <a:p>
              <a:pPr>
                <a:lnSpc>
                  <a:spcPct val="140000"/>
                </a:lnSpc>
              </a:pPr>
              <a:r>
                <a:rPr lang="zh-CN" altLang="en-US" sz="2400">
                  <a:latin typeface="黑体" panose="02010609060101010101" pitchFamily="49" charset="-122"/>
                  <a:ea typeface="黑体" panose="02010609060101010101" pitchFamily="49" charset="-122"/>
                  <a:sym typeface="宋体" panose="02010600030101010101" pitchFamily="2" charset="-122"/>
                </a:rPr>
                <a:t>1045472853</a:t>
              </a:r>
              <a:r>
                <a:rPr lang="en-US" altLang="zh-CN" sz="2400">
                  <a:latin typeface="黑体" panose="02010609060101010101" pitchFamily="49" charset="-122"/>
                  <a:ea typeface="黑体" panose="02010609060101010101" pitchFamily="49" charset="-122"/>
                  <a:sym typeface="宋体" panose="02010600030101010101" pitchFamily="2" charset="-122"/>
                </a:rPr>
                <a:t>@qq.com</a:t>
              </a:r>
            </a:p>
            <a:p>
              <a:pPr>
                <a:lnSpc>
                  <a:spcPct val="140000"/>
                </a:lnSpc>
              </a:pPr>
              <a:r>
                <a:rPr lang="zh-CN" altLang="en-US" sz="2000">
                  <a:latin typeface="黑体" panose="02010609060101010101" pitchFamily="49" charset="-122"/>
                  <a:ea typeface="黑体" panose="02010609060101010101" pitchFamily="49" charset="-122"/>
                  <a:sym typeface="宋体" panose="02010600030101010101" pitchFamily="2" charset="-122"/>
                </a:rPr>
                <a:t>（投稿时请标明：</a:t>
              </a:r>
              <a:r>
                <a:rPr lang="zh-CN" altLang="zh-CN" sz="2000">
                  <a:latin typeface="黑体" panose="02010609060101010101" pitchFamily="49" charset="-122"/>
                  <a:ea typeface="黑体" panose="02010609060101010101" pitchFamily="49" charset="-122"/>
                  <a:sym typeface="宋体" panose="02010600030101010101" pitchFamily="2" charset="-122"/>
                </a:rPr>
                <a:t>地市</a:t>
              </a:r>
              <a:r>
                <a:rPr lang="en-US" altLang="zh-CN" sz="2000">
                  <a:latin typeface="黑体" panose="02010609060101010101" pitchFamily="49" charset="-122"/>
                  <a:ea typeface="黑体" panose="02010609060101010101" pitchFamily="49" charset="-122"/>
                  <a:sym typeface="宋体" panose="02010600030101010101" pitchFamily="2" charset="-122"/>
                </a:rPr>
                <a:t>+</a:t>
              </a:r>
              <a:r>
                <a:rPr lang="zh-CN" altLang="en-US" sz="2000">
                  <a:latin typeface="黑体" panose="02010609060101010101" pitchFamily="49" charset="-122"/>
                  <a:ea typeface="黑体" panose="02010609060101010101" pitchFamily="49" charset="-122"/>
                  <a:sym typeface="宋体" panose="02010600030101010101" pitchFamily="2" charset="-122"/>
                </a:rPr>
                <a:t>学校</a:t>
              </a:r>
              <a:r>
                <a:rPr lang="en-US" altLang="zh-CN" sz="2000">
                  <a:latin typeface="黑体" panose="02010609060101010101" pitchFamily="49" charset="-122"/>
                  <a:ea typeface="黑体" panose="02010609060101010101" pitchFamily="49" charset="-122"/>
                  <a:sym typeface="宋体" panose="02010600030101010101" pitchFamily="2" charset="-122"/>
                </a:rPr>
                <a:t>+</a:t>
              </a:r>
              <a:r>
                <a:rPr lang="zh-CN" altLang="en-US" sz="2000">
                  <a:latin typeface="黑体" panose="02010609060101010101" pitchFamily="49" charset="-122"/>
                  <a:ea typeface="黑体" panose="02010609060101010101" pitchFamily="49" charset="-122"/>
                  <a:sym typeface="宋体" panose="02010600030101010101" pitchFamily="2" charset="-122"/>
                </a:rPr>
                <a:t>姓名</a:t>
              </a:r>
              <a:r>
                <a:rPr lang="en-US" altLang="zh-CN" sz="2000">
                  <a:latin typeface="黑体" panose="02010609060101010101" pitchFamily="49" charset="-122"/>
                  <a:ea typeface="黑体" panose="02010609060101010101" pitchFamily="49" charset="-122"/>
                  <a:sym typeface="宋体" panose="02010600030101010101" pitchFamily="2" charset="-122"/>
                </a:rPr>
                <a:t>+</a:t>
              </a:r>
              <a:r>
                <a:rPr lang="zh-CN" altLang="en-US" sz="2000">
                  <a:latin typeface="黑体" panose="02010609060101010101" pitchFamily="49" charset="-122"/>
                  <a:ea typeface="黑体" panose="02010609060101010101" pitchFamily="49" charset="-122"/>
                  <a:sym typeface="宋体" panose="02010600030101010101" pitchFamily="2" charset="-122"/>
                </a:rPr>
                <a:t>联系方式）</a:t>
              </a:r>
            </a:p>
          </p:txBody>
        </p:sp>
      </p:grpSp>
      <p:cxnSp>
        <p:nvCxnSpPr>
          <p:cNvPr id="25" name="直接连接符 24"/>
          <p:cNvCxnSpPr/>
          <p:nvPr userDrawn="1"/>
        </p:nvCxnSpPr>
        <p:spPr>
          <a:xfrm>
            <a:off x="4790283" y="879475"/>
            <a:ext cx="22225" cy="5099050"/>
          </a:xfrm>
          <a:prstGeom prst="line">
            <a:avLst/>
          </a:prstGeom>
        </p:spPr>
        <p:style>
          <a:lnRef idx="1">
            <a:schemeClr val="accent5"/>
          </a:lnRef>
          <a:fillRef idx="0">
            <a:schemeClr val="accent5"/>
          </a:fillRef>
          <a:effectRef idx="0">
            <a:schemeClr val="accent5"/>
          </a:effectRef>
          <a:fontRef idx="minor">
            <a:schemeClr val="tx1"/>
          </a:fontRef>
        </p:style>
      </p:cxnSp>
      <p:sp>
        <p:nvSpPr>
          <p:cNvPr id="26" name="矩形 25"/>
          <p:cNvSpPr>
            <a:spLocks noChangeAspect="1"/>
          </p:cNvSpPr>
          <p:nvPr userDrawn="1"/>
        </p:nvSpPr>
        <p:spPr>
          <a:xfrm>
            <a:off x="1389857" y="2976563"/>
            <a:ext cx="2603500" cy="2603500"/>
          </a:xfrm>
          <a:prstGeom prst="frame">
            <a:avLst/>
          </a:prstGeom>
          <a:solidFill>
            <a:schemeClr val="accent5">
              <a:lumMod val="20000"/>
              <a:lumOff val="80000"/>
            </a:schemeClr>
          </a:solidFill>
          <a:ln w="25400" cap="flat" cmpd="sng" algn="ctr">
            <a:noFill/>
            <a:prstDash val="solid"/>
          </a:ln>
          <a:effectLst/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/>
            <a:endParaRPr lang="zh-CN" altLang="en-US" noProof="1"/>
          </a:p>
        </p:txBody>
      </p:sp>
      <p:pic>
        <p:nvPicPr>
          <p:cNvPr id="27" name="图片 26" descr="对对鹿2"/>
          <p:cNvPicPr>
            <a:picLocks noChangeAspect="1" noChangeArrowheads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567194" y="4786314"/>
            <a:ext cx="749300" cy="1463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8" name="图片 27"/>
          <p:cNvPicPr/>
          <p:nvPr userDrawn="1"/>
        </p:nvPicPr>
        <p:blipFill>
          <a:blip r:embed="rId3" cstate="print">
            <a:lum bright="-54000" contrast="100000"/>
          </a:blip>
          <a:stretch>
            <a:fillRect/>
          </a:stretch>
        </p:blipFill>
        <p:spPr>
          <a:xfrm>
            <a:off x="1744283" y="3330346"/>
            <a:ext cx="1886400" cy="1900799"/>
          </a:xfrm>
          <a:prstGeom prst="rect">
            <a:avLst/>
          </a:prstGeom>
          <a:effectLst>
            <a:innerShdw blurRad="139700">
              <a:prstClr val="black"/>
            </a:innerShdw>
          </a:effec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" decel="500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" decel="500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 bwMode="auto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</p:sldLayoutIdLst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lvl="1" indent="-285750" algn="l" rtl="0" fontAlgn="base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lvl="2" indent="-228600" algn="l" rtl="0" fontAlgn="base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lvl="3" indent="-228600" algn="l" rtl="0" fontAlgn="base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lvl="4" indent="-228600" algn="l" rtl="0" fontAlgn="base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lvl="5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2971800" lvl="6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3429000" lvl="7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3886200" lvl="8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lvl="0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457200" lvl="1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2pPr>
      <a:lvl3pPr marL="914400" lvl="2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3pPr>
      <a:lvl4pPr marL="1371600" lvl="3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4pPr>
      <a:lvl5pPr marL="1828800" lvl="4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5pPr>
      <a:lvl6pPr marL="2286000" lvl="5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6pPr>
      <a:lvl7pPr marL="2743200" lvl="6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7pPr>
      <a:lvl8pPr marL="3200400" lvl="7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8pPr>
      <a:lvl9pPr marL="3657600" lvl="8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tiff"/><Relationship Id="rId1" Type="http://schemas.openxmlformats.org/officeDocument/2006/relationships/slideLayout" Target="../slideLayouts/slideLayout5.xml"/><Relationship Id="rId4" Type="http://schemas.openxmlformats.org/officeDocument/2006/relationships/image" Target="NULL" TargetMode="Externa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5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tiff"/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NULL" TargetMode="External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5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NULL" TargetMode="External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5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5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tiff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5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5.xml"/><Relationship Id="rId1" Type="http://schemas.openxmlformats.org/officeDocument/2006/relationships/vmlDrawing" Target="../drawings/vmlDrawing1.vml"/><Relationship Id="rId6" Type="http://schemas.openxmlformats.org/officeDocument/2006/relationships/image" Target="NULL" TargetMode="External"/><Relationship Id="rId5" Type="http://schemas.openxmlformats.org/officeDocument/2006/relationships/image" Target="../media/image16.png"/><Relationship Id="rId4" Type="http://schemas.openxmlformats.org/officeDocument/2006/relationships/image" Target="../media/image15.wmf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NULL" TargetMode="External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5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5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.bin"/><Relationship Id="rId2" Type="http://schemas.openxmlformats.org/officeDocument/2006/relationships/slideLayout" Target="../slideLayouts/slideLayout5.xml"/><Relationship Id="rId1" Type="http://schemas.openxmlformats.org/officeDocument/2006/relationships/vmlDrawing" Target="../drawings/vmlDrawing2.vml"/><Relationship Id="rId6" Type="http://schemas.openxmlformats.org/officeDocument/2006/relationships/image" Target="../media/image20.wmf"/><Relationship Id="rId5" Type="http://schemas.openxmlformats.org/officeDocument/2006/relationships/oleObject" Target="../embeddings/oleObject3.bin"/><Relationship Id="rId4" Type="http://schemas.openxmlformats.org/officeDocument/2006/relationships/image" Target="../media/image19.wmf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NULL" TargetMode="External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5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4.bin"/><Relationship Id="rId2" Type="http://schemas.openxmlformats.org/officeDocument/2006/relationships/slideLayout" Target="../slideLayouts/slideLayout5.xml"/><Relationship Id="rId1" Type="http://schemas.openxmlformats.org/officeDocument/2006/relationships/vmlDrawing" Target="../drawings/vmlDrawing3.vml"/><Relationship Id="rId4" Type="http://schemas.openxmlformats.org/officeDocument/2006/relationships/image" Target="../media/image22.wmf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5" name="组合 14">
            <a:extLst>
              <a:ext uri="{FF2B5EF4-FFF2-40B4-BE49-F238E27FC236}">
                <a16:creationId xmlns:a16="http://schemas.microsoft.com/office/drawing/2014/main" id="{89DC9898-5302-45FF-BE5D-958023335E99}"/>
              </a:ext>
            </a:extLst>
          </p:cNvPr>
          <p:cNvGrpSpPr>
            <a:grpSpLocks/>
          </p:cNvGrpSpPr>
          <p:nvPr/>
        </p:nvGrpSpPr>
        <p:grpSpPr bwMode="auto">
          <a:xfrm>
            <a:off x="9335295" y="5013326"/>
            <a:ext cx="2087563" cy="1266825"/>
            <a:chOff x="15634" y="4729"/>
            <a:chExt cx="3034" cy="1996"/>
          </a:xfrm>
        </p:grpSpPr>
        <p:grpSp>
          <p:nvGrpSpPr>
            <p:cNvPr id="16388" name="组合 13">
              <a:extLst>
                <a:ext uri="{FF2B5EF4-FFF2-40B4-BE49-F238E27FC236}">
                  <a16:creationId xmlns:a16="http://schemas.microsoft.com/office/drawing/2014/main" id="{43F1F716-EC8A-46D6-B56F-339CB7B768CF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15634" y="4729"/>
              <a:ext cx="3034" cy="1996"/>
              <a:chOff x="15207" y="8235"/>
              <a:chExt cx="3386" cy="2246"/>
            </a:xfrm>
          </p:grpSpPr>
          <p:sp>
            <p:nvSpPr>
              <p:cNvPr id="16" name="文本框 15">
                <a:extLst>
                  <a:ext uri="{FF2B5EF4-FFF2-40B4-BE49-F238E27FC236}">
                    <a16:creationId xmlns:a16="http://schemas.microsoft.com/office/drawing/2014/main" id="{3BE123BD-21F4-4755-990A-C0A9393385F5}"/>
                  </a:ext>
                </a:extLst>
              </p:cNvPr>
              <p:cNvSpPr txBox="1"/>
              <p:nvPr/>
            </p:nvSpPr>
            <p:spPr>
              <a:xfrm>
                <a:off x="15207" y="8235"/>
                <a:ext cx="3386" cy="945"/>
              </a:xfrm>
              <a:prstGeom prst="rect">
                <a:avLst/>
              </a:prstGeom>
              <a:noFill/>
            </p:spPr>
            <p:txBody>
              <a:bodyPr>
                <a:spAutoFit/>
              </a:bodyPr>
              <a:lstStyle/>
              <a:p>
                <a:pPr algn="ctr" eaLnBrk="1" fontAlgn="auto" hangingPunct="1">
                  <a:lnSpc>
                    <a:spcPct val="110000"/>
                  </a:lnSpc>
                  <a:defRPr/>
                </a:pPr>
                <a:r>
                  <a:rPr lang="en-US" altLang="zh-CN" sz="2800" b="1" kern="1600" spc="-100" noProof="1">
                    <a:latin typeface="微软雅黑" panose="020B0503020204020204" pitchFamily="34" charset="-122"/>
                    <a:ea typeface="微软雅黑" panose="020B0503020204020204" pitchFamily="34" charset="-122"/>
                    <a:cs typeface="微软雅黑" panose="020B0503020204020204" pitchFamily="34" charset="-122"/>
                  </a:rPr>
                  <a:t>2021</a:t>
                </a:r>
                <a:r>
                  <a:rPr lang="en-US" altLang="zh-CN" sz="2800" b="1" kern="1600" noProof="1">
                    <a:latin typeface="微软雅黑" panose="020B0503020204020204" pitchFamily="34" charset="-122"/>
                    <a:ea typeface="微软雅黑" panose="020B0503020204020204" pitchFamily="34" charset="-122"/>
                    <a:cs typeface="微软雅黑" panose="020B0503020204020204" pitchFamily="34" charset="-122"/>
                  </a:rPr>
                  <a:t> </a:t>
                </a:r>
                <a:r>
                  <a:rPr lang="zh-CN" altLang="en-US" sz="2800" b="1" kern="1600" spc="-140" noProof="1">
                    <a:latin typeface="微软雅黑" panose="020B0503020204020204" pitchFamily="34" charset="-122"/>
                    <a:ea typeface="微软雅黑" panose="020B0503020204020204" pitchFamily="34" charset="-122"/>
                    <a:cs typeface="微软雅黑" panose="020B0503020204020204" pitchFamily="34" charset="-122"/>
                  </a:rPr>
                  <a:t>广 东</a:t>
                </a:r>
              </a:p>
            </p:txBody>
          </p:sp>
          <p:sp>
            <p:nvSpPr>
              <p:cNvPr id="17" name="文本框 16">
                <a:extLst>
                  <a:ext uri="{FF2B5EF4-FFF2-40B4-BE49-F238E27FC236}">
                    <a16:creationId xmlns:a16="http://schemas.microsoft.com/office/drawing/2014/main" id="{55399E92-2246-451E-8799-16A8BC104927}"/>
                  </a:ext>
                </a:extLst>
              </p:cNvPr>
              <p:cNvSpPr txBox="1"/>
              <p:nvPr/>
            </p:nvSpPr>
            <p:spPr>
              <a:xfrm>
                <a:off x="15457" y="9214"/>
                <a:ext cx="2971" cy="1267"/>
              </a:xfrm>
              <a:prstGeom prst="roundRect">
                <a:avLst/>
              </a:prstGeom>
              <a:noFill/>
              <a:ln>
                <a:noFill/>
              </a:ln>
            </p:spPr>
            <p:style>
              <a:lnRef idx="2">
                <a:schemeClr val="accent6"/>
              </a:lnRef>
              <a:fillRef idx="1">
                <a:schemeClr val="lt1"/>
              </a:fillRef>
              <a:effectRef idx="0">
                <a:schemeClr val="accent6"/>
              </a:effectRef>
              <a:fontRef idx="minor">
                <a:schemeClr val="dk1"/>
              </a:fontRef>
            </p:style>
            <p:txBody>
              <a:bodyPr>
                <a:spAutoFit/>
              </a:bodyPr>
              <a:lstStyle/>
              <a:p>
                <a:pPr algn="ctr" eaLnBrk="1" fontAlgn="auto" hangingPunct="1">
                  <a:defRPr/>
                </a:pPr>
                <a:r>
                  <a:rPr lang="zh-CN" altLang="en-US" sz="3600" b="1" noProof="1">
                    <a:solidFill>
                      <a:srgbClr val="128B4C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物 理</a:t>
                </a:r>
              </a:p>
            </p:txBody>
          </p:sp>
          <p:cxnSp>
            <p:nvCxnSpPr>
              <p:cNvPr id="18" name="直接连接符 17">
                <a:extLst>
                  <a:ext uri="{FF2B5EF4-FFF2-40B4-BE49-F238E27FC236}">
                    <a16:creationId xmlns:a16="http://schemas.microsoft.com/office/drawing/2014/main" id="{FDF77359-B7F0-4B4E-83CE-8E93B99F78CC}"/>
                  </a:ext>
                </a:extLst>
              </p:cNvPr>
              <p:cNvCxnSpPr/>
              <p:nvPr/>
            </p:nvCxnSpPr>
            <p:spPr>
              <a:xfrm>
                <a:off x="15369" y="10464"/>
                <a:ext cx="3062" cy="0"/>
              </a:xfrm>
              <a:prstGeom prst="line">
                <a:avLst/>
              </a:prstGeom>
              <a:ln w="25400">
                <a:solidFill>
                  <a:srgbClr val="009B4C"/>
                </a:solidFill>
                <a:tailEnd type="none" w="med" len="med"/>
              </a:ln>
              <a:effectLst/>
            </p:spPr>
            <p:style>
              <a:lnRef idx="3">
                <a:schemeClr val="accent6"/>
              </a:lnRef>
              <a:fillRef idx="0">
                <a:schemeClr val="accent6"/>
              </a:fillRef>
              <a:effectRef idx="2">
                <a:schemeClr val="accent6"/>
              </a:effectRef>
              <a:fontRef idx="minor">
                <a:schemeClr val="tx1"/>
              </a:fontRef>
            </p:style>
          </p:cxnSp>
        </p:grpSp>
        <p:cxnSp>
          <p:nvCxnSpPr>
            <p:cNvPr id="19" name="直接连接符 18">
              <a:extLst>
                <a:ext uri="{FF2B5EF4-FFF2-40B4-BE49-F238E27FC236}">
                  <a16:creationId xmlns:a16="http://schemas.microsoft.com/office/drawing/2014/main" id="{4F2E6FDB-D0BB-4B26-8F81-9D90366D2BCD}"/>
                </a:ext>
              </a:extLst>
            </p:cNvPr>
            <p:cNvCxnSpPr/>
            <p:nvPr/>
          </p:nvCxnSpPr>
          <p:spPr>
            <a:xfrm>
              <a:off x="15779" y="4729"/>
              <a:ext cx="2743" cy="0"/>
            </a:xfrm>
            <a:prstGeom prst="line">
              <a:avLst/>
            </a:prstGeom>
            <a:ln w="25400">
              <a:solidFill>
                <a:srgbClr val="009B4C"/>
              </a:solidFill>
              <a:tailEnd type="none" w="med" len="med"/>
            </a:ln>
            <a:effectLst/>
          </p:spPr>
          <p:style>
            <a:lnRef idx="3">
              <a:schemeClr val="accent6"/>
            </a:lnRef>
            <a:fillRef idx="0">
              <a:schemeClr val="accent6"/>
            </a:fillRef>
            <a:effectRef idx="2">
              <a:schemeClr val="accent6"/>
            </a:effectRef>
            <a:fontRef idx="minor">
              <a:schemeClr val="tx1"/>
            </a:fontRef>
          </p:style>
        </p:cxnSp>
      </p:grpSp>
      <p:pic>
        <p:nvPicPr>
          <p:cNvPr id="7" name="图片 6" descr="C:\Users\wh974\Desktop\万唯中考《试题研究》.tif万唯中考《试题研究》">
            <a:extLst>
              <a:ext uri="{FF2B5EF4-FFF2-40B4-BE49-F238E27FC236}">
                <a16:creationId xmlns:a16="http://schemas.microsoft.com/office/drawing/2014/main" id="{E9781272-E403-4BA4-8333-A55C14AD11F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01258" y="527050"/>
            <a:ext cx="6510337" cy="5670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46480975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1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文本框 17"/>
          <p:cNvSpPr txBox="1">
            <a:spLocks noChangeArrowheads="1"/>
          </p:cNvSpPr>
          <p:nvPr/>
        </p:nvSpPr>
        <p:spPr bwMode="auto">
          <a:xfrm>
            <a:off x="5965190" y="2198370"/>
            <a:ext cx="2862580" cy="82994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algn="dist"/>
            <a:r>
              <a:rPr lang="zh-CN" altLang="en-US" sz="4800" b="1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命题点</a:t>
            </a:r>
            <a:r>
              <a:rPr lang="en-US" altLang="zh-CN" sz="4800" b="1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1</a:t>
            </a:r>
          </a:p>
        </p:txBody>
      </p:sp>
      <p:sp>
        <p:nvSpPr>
          <p:cNvPr id="10" name="文本框 9"/>
          <p:cNvSpPr txBox="1"/>
          <p:nvPr/>
        </p:nvSpPr>
        <p:spPr>
          <a:xfrm>
            <a:off x="4137025" y="3300730"/>
            <a:ext cx="6864985" cy="1328594"/>
          </a:xfrm>
          <a:prstGeom prst="round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sz="4800" b="1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功、功率的相关计算</a:t>
            </a:r>
          </a:p>
        </p:txBody>
      </p:sp>
    </p:spTree>
    <p:custDataLst>
      <p:tags r:id="rId1"/>
    </p:custData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721405" y="1387614"/>
            <a:ext cx="10573390" cy="737235"/>
            <a:chOff x="1027" y="6335"/>
            <a:chExt cx="16651" cy="1161"/>
          </a:xfrm>
        </p:grpSpPr>
        <p:pic>
          <p:nvPicPr>
            <p:cNvPr id="3" name="图片 2" descr="带序号考点标2字"/>
            <p:cNvPicPr>
              <a:picLocks noChangeAspect="1"/>
            </p:cNvPicPr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1027" y="6569"/>
              <a:ext cx="2817" cy="927"/>
            </a:xfrm>
            <a:prstGeom prst="rect">
              <a:avLst/>
            </a:prstGeom>
          </p:spPr>
        </p:pic>
        <p:grpSp>
          <p:nvGrpSpPr>
            <p:cNvPr id="4" name="组合 3"/>
            <p:cNvGrpSpPr/>
            <p:nvPr/>
          </p:nvGrpSpPr>
          <p:grpSpPr>
            <a:xfrm>
              <a:off x="1373" y="6335"/>
              <a:ext cx="16305" cy="1161"/>
              <a:chOff x="1373" y="2606"/>
              <a:chExt cx="16305" cy="1161"/>
            </a:xfrm>
          </p:grpSpPr>
          <p:grpSp>
            <p:nvGrpSpPr>
              <p:cNvPr id="5" name="组合 4"/>
              <p:cNvGrpSpPr/>
              <p:nvPr/>
            </p:nvGrpSpPr>
            <p:grpSpPr>
              <a:xfrm>
                <a:off x="1373" y="2897"/>
                <a:ext cx="2391" cy="822"/>
                <a:chOff x="2523" y="1360"/>
                <a:chExt cx="1804" cy="822"/>
              </a:xfrm>
            </p:grpSpPr>
            <p:sp>
              <p:nvSpPr>
                <p:cNvPr id="7" name="文本框 6"/>
                <p:cNvSpPr txBox="1"/>
                <p:nvPr/>
              </p:nvSpPr>
              <p:spPr>
                <a:xfrm>
                  <a:off x="2523" y="1360"/>
                  <a:ext cx="1340" cy="822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r>
                    <a:rPr lang="zh-CN" altLang="en-US" sz="2800" b="1">
                      <a:solidFill>
                        <a:schemeClr val="bg1"/>
                      </a:solidFill>
                      <a:latin typeface="Times New Roman" panose="02020603050405020304" pitchFamily="18" charset="0"/>
                      <a:ea typeface="黑体" panose="02010609060101010101" pitchFamily="49" charset="-122"/>
                    </a:rPr>
                    <a:t>类型</a:t>
                  </a:r>
                </a:p>
              </p:txBody>
            </p:sp>
            <p:sp>
              <p:nvSpPr>
                <p:cNvPr id="8" name="文本框 7"/>
                <p:cNvSpPr txBox="1"/>
                <p:nvPr/>
              </p:nvSpPr>
              <p:spPr>
                <a:xfrm>
                  <a:off x="3719" y="1360"/>
                  <a:ext cx="608" cy="822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 algn="ctr"/>
                  <a:r>
                    <a:rPr lang="en-US" altLang="zh-CN" sz="2800" b="1" dirty="0">
                      <a:latin typeface="Times New Roman" panose="02020603050405020304" pitchFamily="18" charset="0"/>
                      <a:ea typeface="黑体" panose="02010609060101010101" pitchFamily="49" charset="-122"/>
                      <a:cs typeface="Times New Roman" panose="02020603050405020304" pitchFamily="18" charset="0"/>
                    </a:rPr>
                    <a:t>1</a:t>
                  </a:r>
                </a:p>
              </p:txBody>
            </p:sp>
          </p:grpSp>
          <p:sp>
            <p:nvSpPr>
              <p:cNvPr id="6" name="文本框 5"/>
              <p:cNvSpPr txBox="1"/>
              <p:nvPr/>
            </p:nvSpPr>
            <p:spPr>
              <a:xfrm>
                <a:off x="4301" y="2606"/>
                <a:ext cx="13377" cy="116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>
                  <a:lnSpc>
                    <a:spcPct val="150000"/>
                  </a:lnSpc>
                </a:pPr>
                <a:r>
                  <a:rPr lang="zh-CN" altLang="zh-CN" sz="2800" b="1" dirty="0">
                    <a:latin typeface="黑体" panose="02010609060101010101" pitchFamily="49" charset="-122"/>
                    <a:ea typeface="黑体" panose="02010609060101010101" pitchFamily="49" charset="-122"/>
                    <a:cs typeface="Times New Roman" panose="02020603050405020304" pitchFamily="18" charset="0"/>
                  </a:rPr>
                  <a:t>判断物体是否做功</a:t>
                </a:r>
              </a:p>
            </p:txBody>
          </p:sp>
        </p:grpSp>
      </p:grpSp>
      <p:sp>
        <p:nvSpPr>
          <p:cNvPr id="9" name="文本框 8"/>
          <p:cNvSpPr txBox="1"/>
          <p:nvPr/>
        </p:nvSpPr>
        <p:spPr>
          <a:xfrm>
            <a:off x="781050" y="2328545"/>
            <a:ext cx="10627995" cy="64516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indent="0">
              <a:lnSpc>
                <a:spcPct val="150000"/>
              </a:lnSpc>
            </a:pP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1. </a:t>
            </a:r>
            <a:r>
              <a:rPr lang="en-US" sz="2400" b="1">
                <a:latin typeface="Times New Roman" panose="02020603050405020304" pitchFamily="18" charset="0"/>
                <a:ea typeface="黑体" panose="02010609060101010101" pitchFamily="49" charset="-122"/>
              </a:rPr>
              <a:t>(2020</a:t>
            </a:r>
            <a:r>
              <a:rPr lang="zh-CN" sz="2400" b="1">
                <a:ea typeface="黑体" panose="02010609060101010101" pitchFamily="49" charset="-122"/>
              </a:rPr>
              <a:t>北京改编</a:t>
            </a:r>
            <a:r>
              <a:rPr lang="en-US" sz="2400" b="1">
                <a:latin typeface="Times New Roman" panose="02020603050405020304" pitchFamily="18" charset="0"/>
                <a:ea typeface="黑体" panose="02010609060101010101" pitchFamily="49" charset="-122"/>
              </a:rPr>
              <a:t>)</a:t>
            </a:r>
            <a:r>
              <a:rPr lang="zh-CN" sz="2400" b="1">
                <a:ea typeface="宋体" panose="02010600030101010101" pitchFamily="2" charset="-122"/>
              </a:rPr>
              <a:t>如图所示的情境中</a:t>
            </a:r>
            <a:r>
              <a:rPr lang="zh-CN" sz="2400" b="1">
                <a:latin typeface="Times New Roman" panose="02020603050405020304" pitchFamily="18" charset="0"/>
                <a:ea typeface="MingLiU_HKSCS" panose="02020500000000000000" pitchFamily="18" charset="-120"/>
              </a:rPr>
              <a:t>，</a:t>
            </a:r>
            <a:r>
              <a:rPr lang="zh-CN" sz="2400" b="1">
                <a:ea typeface="宋体" panose="02010600030101010101" pitchFamily="2" charset="-122"/>
              </a:rPr>
              <a:t>人对物体做功的是</a:t>
            </a: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(</a:t>
            </a:r>
            <a:r>
              <a:rPr lang="zh-CN" sz="2400" b="1">
                <a:ea typeface="宋体" panose="02010600030101010101" pitchFamily="2" charset="-122"/>
              </a:rPr>
              <a:t>　　</a:t>
            </a: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)</a:t>
            </a:r>
            <a:endParaRPr lang="zh-CN" altLang="en-US" sz="2400" b="1"/>
          </a:p>
        </p:txBody>
      </p:sp>
      <p:pic>
        <p:nvPicPr>
          <p:cNvPr id="10" name="图片 -2147482436" descr="张程广东WL226.TIF"/>
          <p:cNvPicPr>
            <a:picLocks noChangeAspect="1"/>
          </p:cNvPicPr>
          <p:nvPr/>
        </p:nvPicPr>
        <p:blipFill>
          <a:blip r:embed="rId3" r:link="rId4"/>
          <a:stretch>
            <a:fillRect/>
          </a:stretch>
        </p:blipFill>
        <p:spPr>
          <a:xfrm>
            <a:off x="1209040" y="3386455"/>
            <a:ext cx="9772650" cy="183705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00" name="文本框 99"/>
          <p:cNvSpPr txBox="1"/>
          <p:nvPr/>
        </p:nvSpPr>
        <p:spPr>
          <a:xfrm>
            <a:off x="8620125" y="2513330"/>
            <a:ext cx="740410" cy="46037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indent="0"/>
            <a:r>
              <a:rPr lang="en-US" sz="24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B</a:t>
            </a:r>
            <a:endParaRPr lang="en-US" altLang="en-US" sz="2400" b="1">
              <a:solidFill>
                <a:srgbClr val="FF000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0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" name="文本框 99"/>
          <p:cNvSpPr txBox="1"/>
          <p:nvPr/>
        </p:nvSpPr>
        <p:spPr>
          <a:xfrm>
            <a:off x="773430" y="1263015"/>
            <a:ext cx="10643870" cy="452310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indent="0">
              <a:lnSpc>
                <a:spcPct val="150000"/>
              </a:lnSpc>
            </a:pPr>
            <a:r>
              <a:rPr 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2.</a:t>
            </a: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 </a:t>
            </a:r>
            <a:r>
              <a:rPr lang="en-US" sz="2400" b="1">
                <a:latin typeface="Times New Roman" panose="02020603050405020304" pitchFamily="18" charset="0"/>
                <a:ea typeface="黑体" panose="02010609060101010101" pitchFamily="49" charset="-122"/>
              </a:rPr>
              <a:t>(2019</a:t>
            </a:r>
            <a:r>
              <a:rPr lang="zh-CN" sz="2400" b="1">
                <a:ea typeface="黑体" panose="02010609060101010101" pitchFamily="49" charset="-122"/>
              </a:rPr>
              <a:t>北京</a:t>
            </a:r>
            <a:r>
              <a:rPr lang="en-US" sz="2400" b="1">
                <a:latin typeface="Times New Roman" panose="02020603050405020304" pitchFamily="18" charset="0"/>
                <a:ea typeface="黑体" panose="02010609060101010101" pitchFamily="49" charset="-122"/>
              </a:rPr>
              <a:t>)</a:t>
            </a:r>
            <a:r>
              <a:rPr lang="zh-CN" sz="2400" b="1">
                <a:ea typeface="宋体" panose="02010600030101010101" pitchFamily="2" charset="-122"/>
              </a:rPr>
              <a:t>如图为一名举重运动员做</a:t>
            </a:r>
            <a:r>
              <a:rPr lang="zh-CN" sz="2400" b="1">
                <a:latin typeface="Times New Roman" panose="02020603050405020304" pitchFamily="18" charset="0"/>
                <a:ea typeface="宋体" panose="02010600030101010101" pitchFamily="2" charset="-122"/>
              </a:rPr>
              <a:t>挺举连续动作时的几个状态图．</a:t>
            </a:r>
            <a:r>
              <a:rPr lang="zh-CN" sz="2400" b="1">
                <a:ea typeface="宋体" panose="02010600030101010101" pitchFamily="2" charset="-122"/>
              </a:rPr>
              <a:t>下列说法中正确的是</a:t>
            </a: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(</a:t>
            </a:r>
            <a:r>
              <a:rPr lang="zh-CN" sz="2400" b="1">
                <a:ea typeface="宋体" panose="02010600030101010101" pitchFamily="2" charset="-122"/>
              </a:rPr>
              <a:t>　　</a:t>
            </a: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)</a:t>
            </a:r>
            <a:endParaRPr lang="en-US" sz="2400" b="1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indent="0">
              <a:lnSpc>
                <a:spcPct val="150000"/>
              </a:lnSpc>
            </a:pPr>
            <a:r>
              <a:rPr 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A. </a:t>
            </a:r>
            <a:r>
              <a:rPr lang="zh-CN" sz="2400" b="1">
                <a:ea typeface="宋体" panose="02010600030101010101" pitchFamily="2" charset="-122"/>
              </a:rPr>
              <a:t>从发力到上拉的过程中</a:t>
            </a:r>
            <a:r>
              <a:rPr lang="zh-CN" sz="2400" b="1">
                <a:latin typeface="Times New Roman" panose="02020603050405020304" pitchFamily="18" charset="0"/>
                <a:ea typeface="MingLiU_HKSCS" panose="02020500000000000000" pitchFamily="18" charset="-120"/>
              </a:rPr>
              <a:t>，</a:t>
            </a:r>
            <a:r>
              <a:rPr lang="zh-CN" sz="2400" b="1">
                <a:ea typeface="宋体" panose="02010600030101010101" pitchFamily="2" charset="-122"/>
              </a:rPr>
              <a:t>运动员对杠铃不做功</a:t>
            </a:r>
            <a:endParaRPr lang="en-US" sz="2400" b="1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indent="0">
              <a:lnSpc>
                <a:spcPct val="150000"/>
              </a:lnSpc>
            </a:pPr>
            <a:r>
              <a:rPr 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B. </a:t>
            </a:r>
            <a:r>
              <a:rPr lang="zh-CN" sz="2400" b="1">
                <a:ea typeface="宋体" panose="02010600030101010101" pitchFamily="2" charset="-122"/>
              </a:rPr>
              <a:t>从上拉到翻站的过程中</a:t>
            </a:r>
            <a:r>
              <a:rPr lang="zh-CN" sz="2400" b="1">
                <a:latin typeface="Times New Roman" panose="02020603050405020304" pitchFamily="18" charset="0"/>
                <a:ea typeface="MingLiU_HKSCS" panose="02020500000000000000" pitchFamily="18" charset="-120"/>
              </a:rPr>
              <a:t>，</a:t>
            </a:r>
            <a:r>
              <a:rPr lang="zh-CN" sz="2400" b="1">
                <a:ea typeface="宋体" panose="02010600030101010101" pitchFamily="2" charset="-122"/>
              </a:rPr>
              <a:t>运动员对杠铃不做功</a:t>
            </a:r>
            <a:endParaRPr lang="en-US" sz="2400" b="1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indent="0">
              <a:lnSpc>
                <a:spcPct val="150000"/>
              </a:lnSpc>
            </a:pPr>
            <a:r>
              <a:rPr 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C. </a:t>
            </a:r>
            <a:r>
              <a:rPr lang="zh-CN" sz="2400" b="1">
                <a:ea typeface="宋体" panose="02010600030101010101" pitchFamily="2" charset="-122"/>
              </a:rPr>
              <a:t>从翻站到上挺的过程中</a:t>
            </a:r>
            <a:r>
              <a:rPr lang="zh-CN" sz="2400" b="1">
                <a:latin typeface="Times New Roman" panose="02020603050405020304" pitchFamily="18" charset="0"/>
                <a:ea typeface="MingLiU_HKSCS" panose="02020500000000000000" pitchFamily="18" charset="-120"/>
              </a:rPr>
              <a:t>，</a:t>
            </a:r>
          </a:p>
          <a:p>
            <a:pPr indent="0">
              <a:lnSpc>
                <a:spcPct val="150000"/>
              </a:lnSpc>
            </a:pPr>
            <a:r>
              <a:rPr lang="zh-CN" sz="2400" b="1">
                <a:latin typeface="Times New Roman" panose="02020603050405020304" pitchFamily="18" charset="0"/>
                <a:ea typeface="MingLiU_HKSCS" panose="02020500000000000000" pitchFamily="18" charset="-120"/>
              </a:rPr>
              <a:t>    </a:t>
            </a:r>
            <a:r>
              <a:rPr lang="zh-CN" sz="2400" b="1">
                <a:ea typeface="宋体" panose="02010600030101010101" pitchFamily="2" charset="-122"/>
              </a:rPr>
              <a:t>运动员对杠铃不做功</a:t>
            </a:r>
            <a:endParaRPr lang="en-US" sz="2400" b="1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indent="0">
              <a:lnSpc>
                <a:spcPct val="150000"/>
              </a:lnSpc>
            </a:pPr>
            <a:r>
              <a:rPr 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D. </a:t>
            </a:r>
            <a:r>
              <a:rPr lang="zh-CN" sz="2400" b="1">
                <a:ea typeface="宋体" panose="02010600030101010101" pitchFamily="2" charset="-122"/>
              </a:rPr>
              <a:t>举着杠铃稳定站立的过程</a:t>
            </a:r>
          </a:p>
          <a:p>
            <a:pPr indent="0">
              <a:lnSpc>
                <a:spcPct val="150000"/>
              </a:lnSpc>
            </a:pPr>
            <a:r>
              <a:rPr lang="zh-CN" sz="2400" b="1">
                <a:ea typeface="宋体" panose="02010600030101010101" pitchFamily="2" charset="-122"/>
              </a:rPr>
              <a:t>    中</a:t>
            </a:r>
            <a:r>
              <a:rPr lang="zh-CN" sz="2400" b="1">
                <a:latin typeface="Times New Roman" panose="02020603050405020304" pitchFamily="18" charset="0"/>
                <a:ea typeface="MingLiU_HKSCS" panose="02020500000000000000" pitchFamily="18" charset="-120"/>
              </a:rPr>
              <a:t>，</a:t>
            </a:r>
            <a:r>
              <a:rPr lang="zh-CN" sz="2400" b="1">
                <a:ea typeface="宋体" panose="02010600030101010101" pitchFamily="2" charset="-122"/>
              </a:rPr>
              <a:t>运动员对杠铃不做功</a:t>
            </a:r>
            <a:endParaRPr lang="zh-CN" altLang="en-US" sz="2400" b="1"/>
          </a:p>
        </p:txBody>
      </p:sp>
      <p:pic>
        <p:nvPicPr>
          <p:cNvPr id="2" name="图片 -214748219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113655" y="3691890"/>
            <a:ext cx="6195695" cy="176847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0" name="文本框 9"/>
          <p:cNvSpPr txBox="1"/>
          <p:nvPr/>
        </p:nvSpPr>
        <p:spPr>
          <a:xfrm>
            <a:off x="8511540" y="5786120"/>
            <a:ext cx="1525905" cy="36830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indent="0"/>
            <a:r>
              <a:rPr lang="zh-CN" b="1">
                <a:ea typeface="宋体" panose="02010600030101010101" pitchFamily="2" charset="-122"/>
              </a:rPr>
              <a:t>第</a:t>
            </a:r>
            <a:r>
              <a:rPr lang="en-US" b="1">
                <a:latin typeface="Times New Roman" panose="02020603050405020304" pitchFamily="18" charset="0"/>
                <a:ea typeface="宋体" panose="02010600030101010101" pitchFamily="2" charset="-122"/>
              </a:rPr>
              <a:t>2</a:t>
            </a:r>
            <a:r>
              <a:rPr lang="zh-CN" b="1">
                <a:ea typeface="宋体" panose="02010600030101010101" pitchFamily="2" charset="-122"/>
              </a:rPr>
              <a:t>题图</a:t>
            </a:r>
            <a:endParaRPr lang="zh-CN" altLang="en-US" b="1"/>
          </a:p>
        </p:txBody>
      </p:sp>
      <p:sp>
        <p:nvSpPr>
          <p:cNvPr id="3" name="文本框 2"/>
          <p:cNvSpPr txBox="1"/>
          <p:nvPr/>
        </p:nvSpPr>
        <p:spPr>
          <a:xfrm>
            <a:off x="2903220" y="1933575"/>
            <a:ext cx="755015" cy="46037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indent="0"/>
            <a:r>
              <a:rPr lang="en-US" sz="24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D</a:t>
            </a:r>
            <a:endParaRPr lang="en-US" altLang="en-US" sz="2400" b="1">
              <a:solidFill>
                <a:srgbClr val="FF000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组合 2"/>
          <p:cNvGrpSpPr/>
          <p:nvPr/>
        </p:nvGrpSpPr>
        <p:grpSpPr>
          <a:xfrm>
            <a:off x="721405" y="1387614"/>
            <a:ext cx="10573390" cy="737235"/>
            <a:chOff x="1027" y="6335"/>
            <a:chExt cx="16651" cy="1161"/>
          </a:xfrm>
        </p:grpSpPr>
        <p:pic>
          <p:nvPicPr>
            <p:cNvPr id="4" name="图片 3" descr="带序号考点标2字"/>
            <p:cNvPicPr>
              <a:picLocks noChangeAspect="1"/>
            </p:cNvPicPr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1027" y="6569"/>
              <a:ext cx="2817" cy="927"/>
            </a:xfrm>
            <a:prstGeom prst="rect">
              <a:avLst/>
            </a:prstGeom>
          </p:spPr>
        </p:pic>
        <p:grpSp>
          <p:nvGrpSpPr>
            <p:cNvPr id="5" name="组合 4"/>
            <p:cNvGrpSpPr/>
            <p:nvPr/>
          </p:nvGrpSpPr>
          <p:grpSpPr>
            <a:xfrm>
              <a:off x="1373" y="6335"/>
              <a:ext cx="16305" cy="1161"/>
              <a:chOff x="1373" y="2606"/>
              <a:chExt cx="16305" cy="1161"/>
            </a:xfrm>
          </p:grpSpPr>
          <p:grpSp>
            <p:nvGrpSpPr>
              <p:cNvPr id="7" name="组合 6"/>
              <p:cNvGrpSpPr/>
              <p:nvPr/>
            </p:nvGrpSpPr>
            <p:grpSpPr>
              <a:xfrm>
                <a:off x="1373" y="2897"/>
                <a:ext cx="2391" cy="822"/>
                <a:chOff x="2523" y="1360"/>
                <a:chExt cx="1804" cy="822"/>
              </a:xfrm>
            </p:grpSpPr>
            <p:sp>
              <p:nvSpPr>
                <p:cNvPr id="8" name="文本框 7"/>
                <p:cNvSpPr txBox="1"/>
                <p:nvPr/>
              </p:nvSpPr>
              <p:spPr>
                <a:xfrm>
                  <a:off x="2523" y="1360"/>
                  <a:ext cx="1340" cy="822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r>
                    <a:rPr lang="zh-CN" altLang="en-US" sz="2800" b="1">
                      <a:solidFill>
                        <a:schemeClr val="bg1"/>
                      </a:solidFill>
                      <a:latin typeface="Times New Roman" panose="02020603050405020304" pitchFamily="18" charset="0"/>
                      <a:ea typeface="黑体" panose="02010609060101010101" pitchFamily="49" charset="-122"/>
                    </a:rPr>
                    <a:t>类型</a:t>
                  </a:r>
                </a:p>
              </p:txBody>
            </p:sp>
            <p:sp>
              <p:nvSpPr>
                <p:cNvPr id="9" name="文本框 8"/>
                <p:cNvSpPr txBox="1"/>
                <p:nvPr/>
              </p:nvSpPr>
              <p:spPr>
                <a:xfrm>
                  <a:off x="3719" y="1360"/>
                  <a:ext cx="608" cy="822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 algn="ctr"/>
                  <a:r>
                    <a:rPr lang="en-US" altLang="zh-CN" sz="2800" b="1" dirty="0">
                      <a:latin typeface="Times New Roman" panose="02020603050405020304" pitchFamily="18" charset="0"/>
                      <a:ea typeface="黑体" panose="02010609060101010101" pitchFamily="49" charset="-122"/>
                      <a:cs typeface="Times New Roman" panose="02020603050405020304" pitchFamily="18" charset="0"/>
                    </a:rPr>
                    <a:t>2</a:t>
                  </a:r>
                </a:p>
              </p:txBody>
            </p:sp>
          </p:grpSp>
          <p:sp>
            <p:nvSpPr>
              <p:cNvPr id="10" name="文本框 9"/>
              <p:cNvSpPr txBox="1"/>
              <p:nvPr/>
            </p:nvSpPr>
            <p:spPr>
              <a:xfrm>
                <a:off x="4301" y="2606"/>
                <a:ext cx="13377" cy="116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>
                  <a:lnSpc>
                    <a:spcPct val="150000"/>
                  </a:lnSpc>
                </a:pPr>
                <a:r>
                  <a:rPr lang="zh-CN" altLang="zh-CN" sz="2800" b="1" dirty="0">
                    <a:latin typeface="黑体" panose="02010609060101010101" pitchFamily="49" charset="-122"/>
                    <a:ea typeface="黑体" panose="02010609060101010101" pitchFamily="49" charset="-122"/>
                    <a:cs typeface="Times New Roman" panose="02020603050405020304" pitchFamily="18" charset="0"/>
                  </a:rPr>
                  <a:t>功、功率的大小比较</a:t>
                </a:r>
              </a:p>
            </p:txBody>
          </p:sp>
        </p:grpSp>
      </p:grpSp>
      <p:sp>
        <p:nvSpPr>
          <p:cNvPr id="11" name="文本框 10"/>
          <p:cNvSpPr txBox="1"/>
          <p:nvPr/>
        </p:nvSpPr>
        <p:spPr>
          <a:xfrm>
            <a:off x="876300" y="2261870"/>
            <a:ext cx="10438130" cy="341503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indent="0">
              <a:lnSpc>
                <a:spcPct val="150000"/>
              </a:lnSpc>
            </a:pP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3. </a:t>
            </a:r>
            <a:r>
              <a:rPr lang="en-US" sz="2400" b="1">
                <a:latin typeface="Times New Roman" panose="02020603050405020304" pitchFamily="18" charset="0"/>
                <a:ea typeface="黑体" panose="02010609060101010101" pitchFamily="49" charset="-122"/>
              </a:rPr>
              <a:t>(2020</a:t>
            </a:r>
            <a:r>
              <a:rPr lang="zh-CN" sz="2400" b="1">
                <a:ea typeface="黑体" panose="02010609060101010101" pitchFamily="49" charset="-122"/>
              </a:rPr>
              <a:t>淮安</a:t>
            </a:r>
            <a:r>
              <a:rPr lang="en-US" sz="2400" b="1">
                <a:latin typeface="Times New Roman" panose="02020603050405020304" pitchFamily="18" charset="0"/>
                <a:ea typeface="黑体" panose="02010609060101010101" pitchFamily="49" charset="-122"/>
              </a:rPr>
              <a:t>)</a:t>
            </a:r>
            <a:r>
              <a:rPr lang="zh-CN" sz="2400" b="1">
                <a:ea typeface="宋体" panose="02010600030101010101" pitchFamily="2" charset="-122"/>
              </a:rPr>
              <a:t>小明两次分别用时</a:t>
            </a: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90 s</a:t>
            </a:r>
            <a:r>
              <a:rPr lang="zh-CN" sz="2400" b="1">
                <a:ea typeface="宋体" panose="02010600030101010101" pitchFamily="2" charset="-122"/>
              </a:rPr>
              <a:t>、</a:t>
            </a: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40 s</a:t>
            </a:r>
            <a:r>
              <a:rPr lang="zh-CN" sz="2400" b="1">
                <a:ea typeface="宋体" panose="02010600030101010101" pitchFamily="2" charset="-122"/>
              </a:rPr>
              <a:t>从一楼爬到五楼 </a:t>
            </a:r>
            <a:r>
              <a:rPr lang="zh-CN" sz="2400" b="1">
                <a:latin typeface="Times New Roman" panose="02020603050405020304" pitchFamily="18" charset="0"/>
                <a:ea typeface="MingLiU_HKSCS" panose="02020500000000000000" pitchFamily="18" charset="-120"/>
              </a:rPr>
              <a:t>，</a:t>
            </a:r>
            <a:r>
              <a:rPr lang="zh-CN" sz="2400" b="1">
                <a:ea typeface="宋体" panose="02010600030101010101" pitchFamily="2" charset="-122"/>
              </a:rPr>
              <a:t>小明的体重与前后两次上升的高度均不变</a:t>
            </a:r>
            <a:r>
              <a:rPr lang="zh-CN" sz="2400" b="1">
                <a:latin typeface="Times New Roman" panose="02020603050405020304" pitchFamily="18" charset="0"/>
                <a:ea typeface="MingLiU_HKSCS" panose="02020500000000000000" pitchFamily="18" charset="-120"/>
              </a:rPr>
              <a:t>，</a:t>
            </a:r>
            <a:r>
              <a:rPr lang="zh-CN" sz="2400" b="1">
                <a:ea typeface="宋体" panose="02010600030101010101" pitchFamily="2" charset="-122"/>
              </a:rPr>
              <a:t>比较两次爬楼过程</a:t>
            </a: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(</a:t>
            </a:r>
            <a:r>
              <a:rPr lang="zh-CN" sz="2400" b="1">
                <a:ea typeface="宋体" panose="02010600030101010101" pitchFamily="2" charset="-122"/>
              </a:rPr>
              <a:t>　　</a:t>
            </a: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)</a:t>
            </a:r>
            <a:endParaRPr lang="en-US" sz="2400" b="1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indent="0">
              <a:lnSpc>
                <a:spcPct val="150000"/>
              </a:lnSpc>
            </a:pPr>
            <a:r>
              <a:rPr 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A. </a:t>
            </a:r>
            <a:r>
              <a:rPr lang="zh-CN" sz="2400" b="1">
                <a:ea typeface="宋体" panose="02010600030101010101" pitchFamily="2" charset="-122"/>
              </a:rPr>
              <a:t>用时少的做功多</a:t>
            </a:r>
          </a:p>
          <a:p>
            <a:pPr indent="0">
              <a:lnSpc>
                <a:spcPct val="150000"/>
              </a:lnSpc>
            </a:pP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B. </a:t>
            </a:r>
            <a:r>
              <a:rPr lang="zh-CN" sz="2400" b="1">
                <a:ea typeface="宋体" panose="02010600030101010101" pitchFamily="2" charset="-122"/>
              </a:rPr>
              <a:t>用时少的做功功率大　</a:t>
            </a:r>
          </a:p>
          <a:p>
            <a:pPr indent="0">
              <a:lnSpc>
                <a:spcPct val="150000"/>
              </a:lnSpc>
            </a:pP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C. </a:t>
            </a:r>
            <a:r>
              <a:rPr lang="zh-CN" sz="2400" b="1">
                <a:ea typeface="宋体" panose="02010600030101010101" pitchFamily="2" charset="-122"/>
              </a:rPr>
              <a:t>用时多的做功多　</a:t>
            </a:r>
          </a:p>
          <a:p>
            <a:pPr indent="0">
              <a:lnSpc>
                <a:spcPct val="150000"/>
              </a:lnSpc>
            </a:pP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D. </a:t>
            </a:r>
            <a:r>
              <a:rPr lang="zh-CN" sz="2400" b="1">
                <a:ea typeface="宋体" panose="02010600030101010101" pitchFamily="2" charset="-122"/>
              </a:rPr>
              <a:t>用时多的做功功率大</a:t>
            </a:r>
            <a:endParaRPr lang="zh-CN" altLang="en-US" sz="2400" b="1"/>
          </a:p>
        </p:txBody>
      </p:sp>
      <p:sp>
        <p:nvSpPr>
          <p:cNvPr id="100" name="文本框 99"/>
          <p:cNvSpPr txBox="1"/>
          <p:nvPr/>
        </p:nvSpPr>
        <p:spPr>
          <a:xfrm>
            <a:off x="7317105" y="2970530"/>
            <a:ext cx="799465" cy="46037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indent="0"/>
            <a:r>
              <a:rPr lang="en-US" sz="24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B</a:t>
            </a:r>
            <a:endParaRPr lang="en-US" altLang="en-US" sz="2400" b="1">
              <a:solidFill>
                <a:srgbClr val="FF000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0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文本框 10"/>
          <p:cNvSpPr txBox="1"/>
          <p:nvPr/>
        </p:nvSpPr>
        <p:spPr>
          <a:xfrm>
            <a:off x="875665" y="1496695"/>
            <a:ext cx="10438130" cy="341503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indent="0">
              <a:lnSpc>
                <a:spcPct val="150000"/>
              </a:lnSpc>
            </a:pPr>
            <a:r>
              <a:rPr 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4.</a:t>
            </a: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 </a:t>
            </a:r>
            <a:r>
              <a:rPr lang="en-US" sz="2400" b="1">
                <a:latin typeface="Times New Roman" panose="02020603050405020304" pitchFamily="18" charset="0"/>
                <a:ea typeface="黑体" panose="02010609060101010101" pitchFamily="49" charset="-122"/>
              </a:rPr>
              <a:t>(2019</a:t>
            </a:r>
            <a:r>
              <a:rPr lang="zh-CN" sz="2400" b="1">
                <a:ea typeface="黑体" panose="02010609060101010101" pitchFamily="49" charset="-122"/>
              </a:rPr>
              <a:t>株洲</a:t>
            </a:r>
            <a:r>
              <a:rPr lang="en-US" sz="2400" b="1">
                <a:latin typeface="Times New Roman" panose="02020603050405020304" pitchFamily="18" charset="0"/>
                <a:ea typeface="黑体" panose="02010609060101010101" pitchFamily="49" charset="-122"/>
              </a:rPr>
              <a:t>)</a:t>
            </a:r>
            <a:r>
              <a:rPr lang="zh-CN" sz="2400" b="1">
                <a:ea typeface="宋体" panose="02010600030101010101" pitchFamily="2" charset="-122"/>
              </a:rPr>
              <a:t>甲、乙、丙、丁四个同学进行攀岩比赛</a:t>
            </a:r>
            <a:r>
              <a:rPr lang="zh-CN" sz="2400" b="1">
                <a:latin typeface="Times New Roman" panose="02020603050405020304" pitchFamily="18" charset="0"/>
                <a:ea typeface="MingLiU_HKSCS" panose="02020500000000000000" pitchFamily="18" charset="-120"/>
              </a:rPr>
              <a:t>，</a:t>
            </a:r>
            <a:r>
              <a:rPr lang="zh-CN" sz="2400" b="1">
                <a:ea typeface="宋体" panose="02010600030101010101" pitchFamily="2" charset="-122"/>
              </a:rPr>
              <a:t>他们做的功</a:t>
            </a:r>
            <a:r>
              <a:rPr lang="en-US" sz="2400" b="1" i="1">
                <a:latin typeface="Times New Roman" panose="02020603050405020304" pitchFamily="18" charset="0"/>
                <a:cs typeface="Times New Roman" panose="02020603050405020304" pitchFamily="18" charset="0"/>
              </a:rPr>
              <a:t>W</a:t>
            </a:r>
            <a:r>
              <a:rPr lang="zh-CN" sz="2400" b="1">
                <a:ea typeface="宋体" panose="02010600030101010101" pitchFamily="2" charset="-122"/>
              </a:rPr>
              <a:t>与时间</a:t>
            </a:r>
            <a:r>
              <a:rPr lang="en-US" sz="2400" b="1" i="1">
                <a:latin typeface="Times New Roman" panose="02020603050405020304" pitchFamily="18" charset="0"/>
                <a:cs typeface="Times New Roman" panose="02020603050405020304" pitchFamily="18" charset="0"/>
              </a:rPr>
              <a:t>t</a:t>
            </a:r>
            <a:r>
              <a:rPr lang="zh-CN" sz="2400" b="1">
                <a:ea typeface="宋体" panose="02010600030101010101" pitchFamily="2" charset="-122"/>
              </a:rPr>
              <a:t>的关系如图所示．若规定做功最快的获胜</a:t>
            </a:r>
            <a:r>
              <a:rPr lang="zh-CN" sz="2400" b="1">
                <a:latin typeface="Times New Roman" panose="02020603050405020304" pitchFamily="18" charset="0"/>
                <a:ea typeface="MingLiU_HKSCS" panose="02020500000000000000" pitchFamily="18" charset="-120"/>
              </a:rPr>
              <a:t>，</a:t>
            </a:r>
            <a:r>
              <a:rPr lang="zh-CN" sz="2400" b="1">
                <a:ea typeface="宋体" panose="02010600030101010101" pitchFamily="2" charset="-122"/>
              </a:rPr>
              <a:t>则最后胜出的一定是</a:t>
            </a: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(</a:t>
            </a:r>
            <a:r>
              <a:rPr lang="zh-CN" sz="2400" b="1">
                <a:ea typeface="宋体" panose="02010600030101010101" pitchFamily="2" charset="-122"/>
              </a:rPr>
              <a:t>　　</a:t>
            </a: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)</a:t>
            </a:r>
            <a:endParaRPr lang="en-US" sz="2400" b="1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indent="0">
              <a:lnSpc>
                <a:spcPct val="150000"/>
              </a:lnSpc>
            </a:pPr>
            <a:r>
              <a:rPr 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A. </a:t>
            </a:r>
            <a:r>
              <a:rPr lang="zh-CN" sz="2400" b="1">
                <a:ea typeface="宋体" panose="02010600030101010101" pitchFamily="2" charset="-122"/>
              </a:rPr>
              <a:t>甲</a:t>
            </a: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  </a:t>
            </a:r>
          </a:p>
          <a:p>
            <a:pPr indent="0">
              <a:lnSpc>
                <a:spcPct val="150000"/>
              </a:lnSpc>
            </a:pP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B. </a:t>
            </a:r>
            <a:r>
              <a:rPr lang="zh-CN" sz="2400" b="1">
                <a:ea typeface="宋体" panose="02010600030101010101" pitchFamily="2" charset="-122"/>
              </a:rPr>
              <a:t>乙  </a:t>
            </a:r>
          </a:p>
          <a:p>
            <a:pPr indent="0">
              <a:lnSpc>
                <a:spcPct val="150000"/>
              </a:lnSpc>
            </a:pP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C. </a:t>
            </a:r>
            <a:r>
              <a:rPr lang="zh-CN" sz="2400" b="1">
                <a:ea typeface="宋体" panose="02010600030101010101" pitchFamily="2" charset="-122"/>
              </a:rPr>
              <a:t>丙  </a:t>
            </a:r>
          </a:p>
          <a:p>
            <a:pPr indent="0">
              <a:lnSpc>
                <a:spcPct val="150000"/>
              </a:lnSpc>
            </a:pP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D. </a:t>
            </a:r>
            <a:r>
              <a:rPr lang="zh-CN" sz="2400" b="1">
                <a:ea typeface="宋体" panose="02010600030101010101" pitchFamily="2" charset="-122"/>
              </a:rPr>
              <a:t>丁</a:t>
            </a:r>
            <a:endParaRPr lang="zh-CN" altLang="en-US" sz="2400" b="1"/>
          </a:p>
        </p:txBody>
      </p:sp>
      <p:pic>
        <p:nvPicPr>
          <p:cNvPr id="2" name="图片 -2147482434" descr="张程广东WL228.TIF"/>
          <p:cNvPicPr>
            <a:picLocks noChangeAspect="1"/>
          </p:cNvPicPr>
          <p:nvPr/>
        </p:nvPicPr>
        <p:blipFill>
          <a:blip r:embed="rId2" r:link="rId3"/>
          <a:stretch>
            <a:fillRect/>
          </a:stretch>
        </p:blipFill>
        <p:spPr>
          <a:xfrm>
            <a:off x="5193030" y="2784475"/>
            <a:ext cx="2573655" cy="261683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0" name="文本框 9"/>
          <p:cNvSpPr txBox="1"/>
          <p:nvPr/>
        </p:nvSpPr>
        <p:spPr>
          <a:xfrm>
            <a:off x="5875020" y="5819775"/>
            <a:ext cx="1525905" cy="36830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indent="0"/>
            <a:r>
              <a:rPr lang="zh-CN" b="1">
                <a:ea typeface="宋体" panose="02010600030101010101" pitchFamily="2" charset="-122"/>
              </a:rPr>
              <a:t>第</a:t>
            </a:r>
            <a:r>
              <a:rPr lang="en-US" b="1">
                <a:latin typeface="Times New Roman" panose="02020603050405020304" pitchFamily="18" charset="0"/>
                <a:ea typeface="宋体" panose="02010600030101010101" pitchFamily="2" charset="-122"/>
              </a:rPr>
              <a:t>4</a:t>
            </a:r>
            <a:r>
              <a:rPr lang="zh-CN" b="1">
                <a:ea typeface="宋体" panose="02010600030101010101" pitchFamily="2" charset="-122"/>
              </a:rPr>
              <a:t>题图</a:t>
            </a:r>
            <a:endParaRPr lang="zh-CN" altLang="en-US" b="1"/>
          </a:p>
        </p:txBody>
      </p:sp>
      <p:sp>
        <p:nvSpPr>
          <p:cNvPr id="100" name="文本框 99"/>
          <p:cNvSpPr txBox="1"/>
          <p:nvPr/>
        </p:nvSpPr>
        <p:spPr>
          <a:xfrm>
            <a:off x="9745980" y="2170430"/>
            <a:ext cx="666115" cy="46037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indent="0"/>
            <a:r>
              <a:rPr lang="en-US" sz="24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A</a:t>
            </a:r>
            <a:endParaRPr lang="en-US" altLang="en-US" sz="2400" b="1">
              <a:solidFill>
                <a:srgbClr val="FF000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0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" name="文本框 99"/>
          <p:cNvSpPr txBox="1"/>
          <p:nvPr/>
        </p:nvSpPr>
        <p:spPr>
          <a:xfrm>
            <a:off x="926465" y="1334770"/>
            <a:ext cx="10337800" cy="396938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indent="0">
              <a:lnSpc>
                <a:spcPct val="150000"/>
              </a:lnSpc>
            </a:pPr>
            <a:r>
              <a:rPr 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5.</a:t>
            </a: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 </a:t>
            </a:r>
            <a:r>
              <a:rPr lang="en-US" sz="2400" b="1">
                <a:latin typeface="Times New Roman" panose="02020603050405020304" pitchFamily="18" charset="0"/>
                <a:ea typeface="黑体" panose="02010609060101010101" pitchFamily="49" charset="-122"/>
              </a:rPr>
              <a:t>(2018</a:t>
            </a:r>
            <a:r>
              <a:rPr lang="zh-CN" sz="2400" b="1">
                <a:ea typeface="黑体" panose="02010609060101010101" pitchFamily="49" charset="-122"/>
              </a:rPr>
              <a:t>连云港</a:t>
            </a:r>
            <a:r>
              <a:rPr lang="en-US" sz="2400" b="1">
                <a:latin typeface="Times New Roman" panose="02020603050405020304" pitchFamily="18" charset="0"/>
                <a:ea typeface="黑体" panose="02010609060101010101" pitchFamily="49" charset="-122"/>
              </a:rPr>
              <a:t>)</a:t>
            </a:r>
            <a:r>
              <a:rPr lang="zh-CN" sz="2400" b="1">
                <a:ea typeface="宋体" panose="02010600030101010101" pitchFamily="2" charset="-122"/>
              </a:rPr>
              <a:t>如图所示</a:t>
            </a:r>
            <a:r>
              <a:rPr lang="zh-CN" sz="2400" b="1">
                <a:latin typeface="Times New Roman" panose="02020603050405020304" pitchFamily="18" charset="0"/>
                <a:ea typeface="MingLiU_HKSCS" panose="02020500000000000000" pitchFamily="18" charset="-120"/>
              </a:rPr>
              <a:t>，</a:t>
            </a:r>
            <a:r>
              <a:rPr lang="zh-CN" sz="2400" b="1">
                <a:ea typeface="宋体" panose="02010600030101010101" pitchFamily="2" charset="-122"/>
              </a:rPr>
              <a:t>一物块从光滑斜面上</a:t>
            </a:r>
            <a:r>
              <a:rPr lang="en-US" sz="2400" b="1" i="1">
                <a:latin typeface="Times New Roman" panose="02020603050405020304" pitchFamily="18" charset="0"/>
                <a:cs typeface="Times New Roman" panose="02020603050405020304" pitchFamily="18" charset="0"/>
              </a:rPr>
              <a:t>A</a:t>
            </a:r>
            <a:r>
              <a:rPr lang="zh-CN" sz="2400" b="1">
                <a:ea typeface="宋体" panose="02010600030101010101" pitchFamily="2" charset="-122"/>
              </a:rPr>
              <a:t>点由静止滑下</a:t>
            </a:r>
            <a:r>
              <a:rPr lang="zh-CN" sz="2400" b="1">
                <a:latin typeface="Times New Roman" panose="02020603050405020304" pitchFamily="18" charset="0"/>
                <a:ea typeface="MingLiU_HKSCS" panose="02020500000000000000" pitchFamily="18" charset="-120"/>
              </a:rPr>
              <a:t>，</a:t>
            </a:r>
            <a:r>
              <a:rPr lang="en-US" sz="2400" b="1" i="1">
                <a:latin typeface="Times New Roman" panose="02020603050405020304" pitchFamily="18" charset="0"/>
                <a:cs typeface="Times New Roman" panose="02020603050405020304" pitchFamily="18" charset="0"/>
              </a:rPr>
              <a:t>B</a:t>
            </a:r>
            <a:r>
              <a:rPr lang="zh-CN" sz="2400" b="1">
                <a:ea typeface="宋体" panose="02010600030101010101" pitchFamily="2" charset="-122"/>
              </a:rPr>
              <a:t>为斜面</a:t>
            </a:r>
            <a:r>
              <a:rPr lang="en-US" sz="2400" b="1" i="1">
                <a:latin typeface="Times New Roman" panose="02020603050405020304" pitchFamily="18" charset="0"/>
                <a:ea typeface="宋体" panose="02010600030101010101" pitchFamily="2" charset="-122"/>
              </a:rPr>
              <a:t>AC</a:t>
            </a:r>
            <a:r>
              <a:rPr lang="zh-CN" sz="2400" b="1">
                <a:ea typeface="宋体" panose="02010600030101010101" pitchFamily="2" charset="-122"/>
              </a:rPr>
              <a:t>的中点</a:t>
            </a:r>
            <a:r>
              <a:rPr lang="zh-CN" sz="2400" b="1">
                <a:latin typeface="Times New Roman" panose="02020603050405020304" pitchFamily="18" charset="0"/>
                <a:ea typeface="MingLiU_HKSCS" panose="02020500000000000000" pitchFamily="18" charset="-120"/>
              </a:rPr>
              <a:t>，</a:t>
            </a:r>
            <a:r>
              <a:rPr lang="zh-CN" sz="2400" b="1">
                <a:ea typeface="宋体" panose="02010600030101010101" pitchFamily="2" charset="-122"/>
              </a:rPr>
              <a:t>设物块在</a:t>
            </a:r>
            <a:r>
              <a:rPr lang="en-US" sz="2400" b="1" i="1">
                <a:latin typeface="Times New Roman" panose="02020603050405020304" pitchFamily="18" charset="0"/>
                <a:cs typeface="Times New Roman" panose="02020603050405020304" pitchFamily="18" charset="0"/>
              </a:rPr>
              <a:t>AB</a:t>
            </a:r>
            <a:r>
              <a:rPr lang="zh-CN" sz="2400" b="1">
                <a:ea typeface="宋体" panose="02010600030101010101" pitchFamily="2" charset="-122"/>
              </a:rPr>
              <a:t>段重力做功为</a:t>
            </a:r>
            <a:r>
              <a:rPr lang="en-US" sz="2400" b="1" i="1">
                <a:latin typeface="Times New Roman" panose="02020603050405020304" pitchFamily="18" charset="0"/>
                <a:cs typeface="Times New Roman" panose="02020603050405020304" pitchFamily="18" charset="0"/>
              </a:rPr>
              <a:t>W</a:t>
            </a:r>
            <a:r>
              <a:rPr lang="en-US" sz="2400" b="1" baseline="-25000"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lang="zh-CN" sz="2400" b="1">
                <a:latin typeface="Times New Roman" panose="02020603050405020304" pitchFamily="18" charset="0"/>
                <a:ea typeface="MingLiU_HKSCS" panose="02020500000000000000" pitchFamily="18" charset="-120"/>
              </a:rPr>
              <a:t>，</a:t>
            </a:r>
            <a:r>
              <a:rPr lang="zh-CN" sz="2400" b="1">
                <a:ea typeface="宋体" panose="02010600030101010101" pitchFamily="2" charset="-122"/>
              </a:rPr>
              <a:t>重力的功率为</a:t>
            </a:r>
            <a:r>
              <a:rPr lang="en-US" sz="2400" b="1" i="1">
                <a:latin typeface="Times New Roman" panose="02020603050405020304" pitchFamily="18" charset="0"/>
                <a:cs typeface="Times New Roman" panose="02020603050405020304" pitchFamily="18" charset="0"/>
              </a:rPr>
              <a:t>P</a:t>
            </a:r>
            <a:r>
              <a:rPr lang="en-US" sz="2400" b="1" baseline="-25000"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lang="zh-CN" sz="2400" b="1">
                <a:ea typeface="宋体" panose="02010600030101010101" pitchFamily="2" charset="-122"/>
              </a:rPr>
              <a:t>；在</a:t>
            </a:r>
            <a:r>
              <a:rPr lang="en-US" sz="2400" b="1" i="1">
                <a:latin typeface="Times New Roman" panose="02020603050405020304" pitchFamily="18" charset="0"/>
                <a:cs typeface="Times New Roman" panose="02020603050405020304" pitchFamily="18" charset="0"/>
              </a:rPr>
              <a:t>BC</a:t>
            </a:r>
            <a:r>
              <a:rPr lang="zh-CN" sz="2400" b="1">
                <a:ea typeface="宋体" panose="02010600030101010101" pitchFamily="2" charset="-122"/>
              </a:rPr>
              <a:t>段重力做功为</a:t>
            </a:r>
            <a:r>
              <a:rPr lang="en-US" sz="2400" b="1" i="1">
                <a:latin typeface="Times New Roman" panose="02020603050405020304" pitchFamily="18" charset="0"/>
                <a:cs typeface="Times New Roman" panose="02020603050405020304" pitchFamily="18" charset="0"/>
              </a:rPr>
              <a:t>W</a:t>
            </a:r>
            <a:r>
              <a:rPr lang="en-US" sz="2400" b="1" baseline="-2500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zh-CN" sz="2400" b="1">
                <a:latin typeface="Times New Roman" panose="02020603050405020304" pitchFamily="18" charset="0"/>
                <a:ea typeface="MingLiU_HKSCS" panose="02020500000000000000" pitchFamily="18" charset="-120"/>
              </a:rPr>
              <a:t>，</a:t>
            </a:r>
            <a:r>
              <a:rPr lang="zh-CN" sz="2400" b="1">
                <a:ea typeface="宋体" panose="02010600030101010101" pitchFamily="2" charset="-122"/>
              </a:rPr>
              <a:t>重力的功率为</a:t>
            </a:r>
            <a:r>
              <a:rPr lang="en-US" sz="2400" b="1" i="1">
                <a:latin typeface="Times New Roman" panose="02020603050405020304" pitchFamily="18" charset="0"/>
                <a:cs typeface="Times New Roman" panose="02020603050405020304" pitchFamily="18" charset="0"/>
              </a:rPr>
              <a:t>P</a:t>
            </a:r>
            <a:r>
              <a:rPr lang="en-US" sz="2400" b="1" baseline="-2500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zh-CN" sz="2400" b="1">
                <a:ea typeface="宋体" panose="02010600030101010101" pitchFamily="2" charset="-122"/>
              </a:rPr>
              <a:t>则下列关系正确的是</a:t>
            </a: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(</a:t>
            </a:r>
            <a:r>
              <a:rPr lang="zh-CN" sz="2400" b="1">
                <a:ea typeface="宋体" panose="02010600030101010101" pitchFamily="2" charset="-122"/>
              </a:rPr>
              <a:t>　　</a:t>
            </a: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)</a:t>
            </a:r>
            <a:endParaRPr lang="en-US" sz="2400" b="1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indent="0">
              <a:lnSpc>
                <a:spcPct val="150000"/>
              </a:lnSpc>
            </a:pPr>
            <a:r>
              <a:rPr 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A. </a:t>
            </a:r>
            <a:r>
              <a:rPr lang="en-US" sz="2400" b="1" i="1">
                <a:latin typeface="Times New Roman" panose="02020603050405020304" pitchFamily="18" charset="0"/>
                <a:cs typeface="Times New Roman" panose="02020603050405020304" pitchFamily="18" charset="0"/>
              </a:rPr>
              <a:t>W</a:t>
            </a:r>
            <a:r>
              <a:rPr lang="en-US" sz="2400" b="1" baseline="-25000"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&gt;</a:t>
            </a:r>
            <a:r>
              <a:rPr lang="en-US" sz="2400" b="1" i="1">
                <a:latin typeface="Times New Roman" panose="02020603050405020304" pitchFamily="18" charset="0"/>
                <a:cs typeface="Times New Roman" panose="02020603050405020304" pitchFamily="18" charset="0"/>
              </a:rPr>
              <a:t>W</a:t>
            </a:r>
            <a:r>
              <a:rPr lang="en-US" sz="2400" b="1" baseline="-2500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zh-CN" sz="2400" b="1">
                <a:ea typeface="宋体" panose="02010600030101010101" pitchFamily="2" charset="-122"/>
              </a:rPr>
              <a:t>　</a:t>
            </a:r>
            <a:r>
              <a:rPr lang="en-US" sz="2400" b="1" i="1">
                <a:latin typeface="Times New Roman" panose="02020603050405020304" pitchFamily="18" charset="0"/>
                <a:ea typeface="宋体" panose="02010600030101010101" pitchFamily="2" charset="-122"/>
              </a:rPr>
              <a:t>P</a:t>
            </a:r>
            <a:r>
              <a:rPr lang="en-US" sz="2400" b="1" baseline="-25000"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&gt;</a:t>
            </a:r>
            <a:r>
              <a:rPr lang="en-US" sz="2400" b="1" i="1">
                <a:latin typeface="Times New Roman" panose="02020603050405020304" pitchFamily="18" charset="0"/>
                <a:cs typeface="Times New Roman" panose="02020603050405020304" pitchFamily="18" charset="0"/>
              </a:rPr>
              <a:t>P</a:t>
            </a:r>
            <a:r>
              <a:rPr lang="en-US" sz="2400" b="1" baseline="-2500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</a:p>
          <a:p>
            <a:pPr indent="0">
              <a:lnSpc>
                <a:spcPct val="150000"/>
              </a:lnSpc>
            </a:pPr>
            <a:r>
              <a:rPr 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B. </a:t>
            </a:r>
            <a:r>
              <a:rPr lang="en-US" sz="2400" b="1" i="1">
                <a:latin typeface="Times New Roman" panose="02020603050405020304" pitchFamily="18" charset="0"/>
                <a:cs typeface="Times New Roman" panose="02020603050405020304" pitchFamily="18" charset="0"/>
              </a:rPr>
              <a:t>W</a:t>
            </a:r>
            <a:r>
              <a:rPr lang="en-US" sz="2400" b="1" baseline="-25000"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lang="zh-CN" sz="2400" b="1">
                <a:ea typeface="宋体" panose="02010600030101010101" pitchFamily="2" charset="-122"/>
              </a:rPr>
              <a:t>＝</a:t>
            </a:r>
            <a:r>
              <a:rPr lang="en-US" sz="2400" b="1" i="1">
                <a:latin typeface="Times New Roman" panose="02020603050405020304" pitchFamily="18" charset="0"/>
                <a:ea typeface="宋体" panose="02010600030101010101" pitchFamily="2" charset="-122"/>
              </a:rPr>
              <a:t>W</a:t>
            </a:r>
            <a:r>
              <a:rPr lang="en-US" sz="2400" b="1" baseline="-2500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zh-CN" sz="2400" b="1">
                <a:ea typeface="宋体" panose="02010600030101010101" pitchFamily="2" charset="-122"/>
              </a:rPr>
              <a:t>　</a:t>
            </a:r>
            <a:r>
              <a:rPr lang="en-US" sz="2400" b="1" i="1">
                <a:latin typeface="Times New Roman" panose="02020603050405020304" pitchFamily="18" charset="0"/>
                <a:ea typeface="宋体" panose="02010600030101010101" pitchFamily="2" charset="-122"/>
              </a:rPr>
              <a:t>P</a:t>
            </a:r>
            <a:r>
              <a:rPr lang="en-US" sz="2400" b="1" baseline="-25000"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lang="zh-CN" sz="2400" b="1">
                <a:ea typeface="宋体" panose="02010600030101010101" pitchFamily="2" charset="-122"/>
              </a:rPr>
              <a:t>＝</a:t>
            </a:r>
            <a:r>
              <a:rPr lang="en-US" sz="2400" b="1" i="1">
                <a:latin typeface="Times New Roman" panose="02020603050405020304" pitchFamily="18" charset="0"/>
                <a:ea typeface="宋体" panose="02010600030101010101" pitchFamily="2" charset="-122"/>
              </a:rPr>
              <a:t>P</a:t>
            </a:r>
            <a:r>
              <a:rPr lang="en-US" sz="2400" b="1" baseline="-2500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</a:p>
          <a:p>
            <a:pPr indent="0">
              <a:lnSpc>
                <a:spcPct val="150000"/>
              </a:lnSpc>
            </a:pPr>
            <a:r>
              <a:rPr 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C. </a:t>
            </a:r>
            <a:r>
              <a:rPr lang="en-US" sz="2400" b="1" i="1">
                <a:latin typeface="Times New Roman" panose="02020603050405020304" pitchFamily="18" charset="0"/>
                <a:cs typeface="Times New Roman" panose="02020603050405020304" pitchFamily="18" charset="0"/>
              </a:rPr>
              <a:t>W</a:t>
            </a:r>
            <a:r>
              <a:rPr lang="en-US" sz="2400" b="1" baseline="-25000"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lang="zh-CN" sz="2400" b="1">
                <a:ea typeface="宋体" panose="02010600030101010101" pitchFamily="2" charset="-122"/>
              </a:rPr>
              <a:t>＝</a:t>
            </a:r>
            <a:r>
              <a:rPr lang="en-US" sz="2400" b="1" i="1">
                <a:latin typeface="Times New Roman" panose="02020603050405020304" pitchFamily="18" charset="0"/>
                <a:ea typeface="宋体" panose="02010600030101010101" pitchFamily="2" charset="-122"/>
              </a:rPr>
              <a:t>W</a:t>
            </a:r>
            <a:r>
              <a:rPr lang="en-US" sz="2400" b="1" baseline="-2500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zh-CN" sz="2400" b="1">
                <a:ea typeface="宋体" panose="02010600030101010101" pitchFamily="2" charset="-122"/>
              </a:rPr>
              <a:t>　</a:t>
            </a:r>
            <a:r>
              <a:rPr lang="en-US" sz="2400" b="1" i="1">
                <a:latin typeface="Times New Roman" panose="02020603050405020304" pitchFamily="18" charset="0"/>
                <a:ea typeface="宋体" panose="02010600030101010101" pitchFamily="2" charset="-122"/>
              </a:rPr>
              <a:t>P</a:t>
            </a:r>
            <a:r>
              <a:rPr lang="en-US" sz="2400" b="1" baseline="-25000"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&lt;</a:t>
            </a:r>
            <a:r>
              <a:rPr lang="en-US" sz="2400" b="1" i="1">
                <a:latin typeface="Times New Roman" panose="02020603050405020304" pitchFamily="18" charset="0"/>
                <a:cs typeface="Times New Roman" panose="02020603050405020304" pitchFamily="18" charset="0"/>
              </a:rPr>
              <a:t>P</a:t>
            </a:r>
            <a:r>
              <a:rPr lang="en-US" sz="2400" b="1" baseline="-2500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</a:p>
          <a:p>
            <a:pPr indent="0">
              <a:lnSpc>
                <a:spcPct val="150000"/>
              </a:lnSpc>
            </a:pPr>
            <a:r>
              <a:rPr 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D. </a:t>
            </a:r>
            <a:r>
              <a:rPr lang="en-US" sz="2400" b="1" i="1">
                <a:latin typeface="Times New Roman" panose="02020603050405020304" pitchFamily="18" charset="0"/>
                <a:cs typeface="Times New Roman" panose="02020603050405020304" pitchFamily="18" charset="0"/>
              </a:rPr>
              <a:t>W</a:t>
            </a:r>
            <a:r>
              <a:rPr lang="en-US" sz="2400" b="1" baseline="-25000"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&lt;</a:t>
            </a:r>
            <a:r>
              <a:rPr lang="en-US" sz="2400" b="1" i="1">
                <a:latin typeface="Times New Roman" panose="02020603050405020304" pitchFamily="18" charset="0"/>
                <a:cs typeface="Times New Roman" panose="02020603050405020304" pitchFamily="18" charset="0"/>
              </a:rPr>
              <a:t>W</a:t>
            </a:r>
            <a:r>
              <a:rPr lang="en-US" sz="2400" b="1" baseline="-2500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zh-CN" sz="2400" b="1">
                <a:ea typeface="宋体" panose="02010600030101010101" pitchFamily="2" charset="-122"/>
              </a:rPr>
              <a:t>　</a:t>
            </a:r>
            <a:r>
              <a:rPr lang="en-US" sz="2400" b="1" i="1">
                <a:latin typeface="Times New Roman" panose="02020603050405020304" pitchFamily="18" charset="0"/>
                <a:ea typeface="宋体" panose="02010600030101010101" pitchFamily="2" charset="-122"/>
              </a:rPr>
              <a:t>P</a:t>
            </a:r>
            <a:r>
              <a:rPr lang="en-US" sz="2400" b="1" baseline="-25000"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&lt;</a:t>
            </a:r>
            <a:r>
              <a:rPr lang="en-US" sz="2400" b="1" i="1">
                <a:latin typeface="Times New Roman" panose="02020603050405020304" pitchFamily="18" charset="0"/>
                <a:cs typeface="Times New Roman" panose="02020603050405020304" pitchFamily="18" charset="0"/>
              </a:rPr>
              <a:t>P</a:t>
            </a:r>
            <a:r>
              <a:rPr lang="en-US" sz="2400" b="1" baseline="-2500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endParaRPr lang="zh-CN" altLang="en-US" sz="2400" b="1"/>
          </a:p>
        </p:txBody>
      </p:sp>
      <p:pic>
        <p:nvPicPr>
          <p:cNvPr id="2" name="图片 -2147482433" descr="张程广东WL229.TIF"/>
          <p:cNvPicPr>
            <a:picLocks noChangeAspect="1"/>
          </p:cNvPicPr>
          <p:nvPr/>
        </p:nvPicPr>
        <p:blipFill>
          <a:blip r:embed="rId2" r:link="rId3"/>
          <a:stretch>
            <a:fillRect/>
          </a:stretch>
        </p:blipFill>
        <p:spPr>
          <a:xfrm>
            <a:off x="4812665" y="3297555"/>
            <a:ext cx="4250690" cy="20066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0" name="文本框 9"/>
          <p:cNvSpPr txBox="1"/>
          <p:nvPr/>
        </p:nvSpPr>
        <p:spPr>
          <a:xfrm>
            <a:off x="6882130" y="5494020"/>
            <a:ext cx="1525905" cy="36830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indent="0"/>
            <a:r>
              <a:rPr lang="zh-CN" b="1">
                <a:ea typeface="宋体" panose="02010600030101010101" pitchFamily="2" charset="-122"/>
              </a:rPr>
              <a:t>第</a:t>
            </a:r>
            <a:r>
              <a:rPr lang="en-US" b="1">
                <a:latin typeface="Times New Roman" panose="02020603050405020304" pitchFamily="18" charset="0"/>
                <a:ea typeface="宋体" panose="02010600030101010101" pitchFamily="2" charset="-122"/>
              </a:rPr>
              <a:t>5</a:t>
            </a:r>
            <a:r>
              <a:rPr lang="zh-CN" b="1">
                <a:ea typeface="宋体" panose="02010600030101010101" pitchFamily="2" charset="-122"/>
              </a:rPr>
              <a:t>题图</a:t>
            </a:r>
            <a:endParaRPr lang="zh-CN" altLang="en-US" b="1"/>
          </a:p>
        </p:txBody>
      </p:sp>
      <p:sp>
        <p:nvSpPr>
          <p:cNvPr id="3" name="文本框 2"/>
          <p:cNvSpPr txBox="1"/>
          <p:nvPr/>
        </p:nvSpPr>
        <p:spPr>
          <a:xfrm>
            <a:off x="7465060" y="2570480"/>
            <a:ext cx="755015" cy="46037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indent="0"/>
            <a:r>
              <a:rPr lang="en-US" sz="24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C</a:t>
            </a:r>
            <a:endParaRPr lang="en-US" altLang="en-US" sz="2400" b="1">
              <a:solidFill>
                <a:srgbClr val="FF000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" name="文本框 99"/>
          <p:cNvSpPr txBox="1"/>
          <p:nvPr/>
        </p:nvSpPr>
        <p:spPr>
          <a:xfrm>
            <a:off x="926465" y="1334770"/>
            <a:ext cx="10337800" cy="396938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indent="0">
              <a:lnSpc>
                <a:spcPct val="150000"/>
              </a:lnSpc>
            </a:pPr>
            <a:r>
              <a:rPr 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6.</a:t>
            </a: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 </a:t>
            </a:r>
            <a:r>
              <a:rPr lang="en-US" sz="2400" b="1">
                <a:latin typeface="Times New Roman" panose="02020603050405020304" pitchFamily="18" charset="0"/>
                <a:ea typeface="黑体" panose="02010609060101010101" pitchFamily="49" charset="-122"/>
              </a:rPr>
              <a:t>(2020</a:t>
            </a:r>
            <a:r>
              <a:rPr lang="zh-CN" sz="2400" b="1">
                <a:ea typeface="黑体" panose="02010609060101010101" pitchFamily="49" charset="-122"/>
              </a:rPr>
              <a:t>茂名市</a:t>
            </a:r>
            <a:r>
              <a:rPr lang="zh-CN" sz="2400" b="1">
                <a:latin typeface="Times New Roman" panose="02020603050405020304" pitchFamily="18" charset="0"/>
                <a:ea typeface="黑体" panose="02010609060101010101" pitchFamily="49" charset="-122"/>
              </a:rPr>
              <a:t>一模</a:t>
            </a:r>
            <a:r>
              <a:rPr 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r>
              <a:rPr lang="zh-CN" sz="2400" b="1">
                <a:ea typeface="宋体" panose="02010600030101010101" pitchFamily="2" charset="-122"/>
              </a:rPr>
              <a:t>用竖直向上的拉力</a:t>
            </a:r>
            <a:r>
              <a:rPr lang="en-US" sz="2400" b="1" i="1">
                <a:latin typeface="Times New Roman" panose="02020603050405020304" pitchFamily="18" charset="0"/>
                <a:cs typeface="Times New Roman" panose="02020603050405020304" pitchFamily="18" charset="0"/>
              </a:rPr>
              <a:t>F</a:t>
            </a:r>
            <a:r>
              <a:rPr lang="en-US" sz="2400" b="1" baseline="-25000"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lang="zh-CN" sz="2400" b="1">
                <a:ea typeface="宋体" panose="02010600030101010101" pitchFamily="2" charset="-122"/>
              </a:rPr>
              <a:t>、</a:t>
            </a:r>
            <a:r>
              <a:rPr lang="en-US" sz="2400" b="1" i="1">
                <a:latin typeface="Times New Roman" panose="02020603050405020304" pitchFamily="18" charset="0"/>
                <a:ea typeface="宋体" panose="02010600030101010101" pitchFamily="2" charset="-122"/>
              </a:rPr>
              <a:t>F</a:t>
            </a:r>
            <a:r>
              <a:rPr lang="en-US" sz="2400" b="1" baseline="-2500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zh-CN" sz="2400" b="1">
                <a:latin typeface="Times New Roman" panose="02020603050405020304" pitchFamily="18" charset="0"/>
                <a:ea typeface="MingLiU_HKSCS" panose="02020500000000000000" pitchFamily="18" charset="-120"/>
              </a:rPr>
              <a:t>，</a:t>
            </a:r>
            <a:r>
              <a:rPr lang="zh-CN" sz="2400" b="1">
                <a:ea typeface="宋体" panose="02010600030101010101" pitchFamily="2" charset="-122"/>
              </a:rPr>
              <a:t>分别拉着质量相同的甲、乙两个物体竖直向上运动</a:t>
            </a:r>
            <a:r>
              <a:rPr lang="zh-CN" sz="2400" b="1">
                <a:latin typeface="Times New Roman" panose="02020603050405020304" pitchFamily="18" charset="0"/>
                <a:ea typeface="MingLiU_HKSCS" panose="02020500000000000000" pitchFamily="18" charset="-120"/>
              </a:rPr>
              <a:t>，</a:t>
            </a:r>
            <a:r>
              <a:rPr lang="zh-CN" sz="2400" b="1">
                <a:ea typeface="宋体" panose="02010600030101010101" pitchFamily="2" charset="-122"/>
              </a:rPr>
              <a:t>两物体上升高度随时间变化的图像如图所示</a:t>
            </a:r>
            <a:r>
              <a:rPr lang="zh-CN" sz="2400" b="1">
                <a:latin typeface="Times New Roman" panose="02020603050405020304" pitchFamily="18" charset="0"/>
                <a:ea typeface="MingLiU_HKSCS" panose="02020500000000000000" pitchFamily="18" charset="-120"/>
              </a:rPr>
              <a:t>，</a:t>
            </a:r>
            <a:r>
              <a:rPr lang="zh-CN" sz="2400" b="1">
                <a:ea typeface="宋体" panose="02010600030101010101" pitchFamily="2" charset="-122"/>
              </a:rPr>
              <a:t>若忽略空气阻力</a:t>
            </a:r>
            <a:r>
              <a:rPr lang="zh-CN" sz="2400" b="1">
                <a:latin typeface="Times New Roman" panose="02020603050405020304" pitchFamily="18" charset="0"/>
                <a:ea typeface="MingLiU_HKSCS" panose="02020500000000000000" pitchFamily="18" charset="-120"/>
              </a:rPr>
              <a:t>，</a:t>
            </a:r>
            <a:r>
              <a:rPr lang="zh-CN" sz="2400" b="1">
                <a:ea typeface="宋体" panose="02010600030101010101" pitchFamily="2" charset="-122"/>
              </a:rPr>
              <a:t>则在上升过程中</a:t>
            </a: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(</a:t>
            </a:r>
            <a:r>
              <a:rPr lang="zh-CN" sz="2400" b="1">
                <a:ea typeface="宋体" panose="02010600030101010101" pitchFamily="2" charset="-122"/>
              </a:rPr>
              <a:t>　　</a:t>
            </a: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)</a:t>
            </a:r>
            <a:endParaRPr lang="en-US" sz="2400" b="1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indent="0">
              <a:lnSpc>
                <a:spcPct val="150000"/>
              </a:lnSpc>
            </a:pPr>
            <a:r>
              <a:rPr 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A. </a:t>
            </a:r>
            <a:r>
              <a:rPr lang="zh-CN" sz="2400" b="1">
                <a:ea typeface="宋体" panose="02010600030101010101" pitchFamily="2" charset="-122"/>
              </a:rPr>
              <a:t>拉力</a:t>
            </a:r>
            <a:r>
              <a:rPr lang="en-US" sz="2400" b="1" i="1">
                <a:latin typeface="Times New Roman" panose="02020603050405020304" pitchFamily="18" charset="0"/>
                <a:cs typeface="Times New Roman" panose="02020603050405020304" pitchFamily="18" charset="0"/>
              </a:rPr>
              <a:t>F</a:t>
            </a:r>
            <a:r>
              <a:rPr lang="en-US" sz="2400" b="1" baseline="-25000"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lang="zh-CN" sz="2400" b="1">
                <a:ea typeface="宋体" panose="02010600030101010101" pitchFamily="2" charset="-122"/>
              </a:rPr>
              <a:t>小于拉力</a:t>
            </a:r>
            <a:r>
              <a:rPr lang="en-US" sz="2400" b="1" i="1">
                <a:latin typeface="Times New Roman" panose="02020603050405020304" pitchFamily="18" charset="0"/>
                <a:ea typeface="宋体" panose="02010600030101010101" pitchFamily="2" charset="-122"/>
              </a:rPr>
              <a:t>F</a:t>
            </a:r>
            <a:r>
              <a:rPr lang="en-US" sz="2400" b="1" baseline="-2500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</a:p>
          <a:p>
            <a:pPr indent="0">
              <a:lnSpc>
                <a:spcPct val="150000"/>
              </a:lnSpc>
            </a:pPr>
            <a:r>
              <a:rPr 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B. </a:t>
            </a:r>
            <a:r>
              <a:rPr lang="zh-CN" sz="2400" b="1">
                <a:ea typeface="宋体" panose="02010600030101010101" pitchFamily="2" charset="-122"/>
              </a:rPr>
              <a:t>甲的动能较大</a:t>
            </a:r>
            <a:endParaRPr lang="en-US" sz="2400" b="1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indent="0">
              <a:lnSpc>
                <a:spcPct val="150000"/>
              </a:lnSpc>
            </a:pPr>
            <a:r>
              <a:rPr 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C. </a:t>
            </a:r>
            <a:r>
              <a:rPr lang="zh-CN" sz="2400" b="1">
                <a:ea typeface="宋体" panose="02010600030101010101" pitchFamily="2" charset="-122"/>
              </a:rPr>
              <a:t>在上升过程中</a:t>
            </a:r>
            <a:r>
              <a:rPr lang="zh-CN" sz="2400" b="1">
                <a:latin typeface="Times New Roman" panose="02020603050405020304" pitchFamily="18" charset="0"/>
                <a:ea typeface="MingLiU_HKSCS" panose="02020500000000000000" pitchFamily="18" charset="-120"/>
              </a:rPr>
              <a:t>，</a:t>
            </a:r>
            <a:r>
              <a:rPr lang="zh-CN" sz="2400" b="1">
                <a:ea typeface="宋体" panose="02010600030101010101" pitchFamily="2" charset="-122"/>
              </a:rPr>
              <a:t>甲的动能转化为重力势能</a:t>
            </a: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  </a:t>
            </a:r>
          </a:p>
          <a:p>
            <a:pPr indent="0">
              <a:lnSpc>
                <a:spcPct val="150000"/>
              </a:lnSpc>
            </a:pP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D. </a:t>
            </a:r>
            <a:r>
              <a:rPr lang="zh-CN" sz="2400" b="1">
                <a:ea typeface="宋体" panose="02010600030101010101" pitchFamily="2" charset="-122"/>
              </a:rPr>
              <a:t>前</a:t>
            </a: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3 s</a:t>
            </a:r>
            <a:r>
              <a:rPr lang="zh-CN" sz="2400" b="1">
                <a:ea typeface="宋体" panose="02010600030101010101" pitchFamily="2" charset="-122"/>
              </a:rPr>
              <a:t>内</a:t>
            </a:r>
            <a:r>
              <a:rPr lang="zh-CN" sz="2400" b="1">
                <a:latin typeface="Times New Roman" panose="02020603050405020304" pitchFamily="18" charset="0"/>
                <a:ea typeface="MingLiU_HKSCS" panose="02020500000000000000" pitchFamily="18" charset="-120"/>
              </a:rPr>
              <a:t>，</a:t>
            </a:r>
            <a:r>
              <a:rPr lang="zh-CN" sz="2400" b="1">
                <a:ea typeface="宋体" panose="02010600030101010101" pitchFamily="2" charset="-122"/>
              </a:rPr>
              <a:t>拉力</a:t>
            </a:r>
            <a:r>
              <a:rPr lang="en-US" sz="2400" b="1" i="1">
                <a:latin typeface="Times New Roman" panose="02020603050405020304" pitchFamily="18" charset="0"/>
                <a:cs typeface="Times New Roman" panose="02020603050405020304" pitchFamily="18" charset="0"/>
              </a:rPr>
              <a:t>F</a:t>
            </a:r>
            <a:r>
              <a:rPr lang="en-US" sz="2400" b="1" baseline="-2500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zh-CN" sz="2400" b="1">
                <a:ea typeface="宋体" panose="02010600030101010101" pitchFamily="2" charset="-122"/>
              </a:rPr>
              <a:t>做功较快</a:t>
            </a:r>
            <a:endParaRPr lang="zh-CN" altLang="en-US" sz="2400" b="1"/>
          </a:p>
        </p:txBody>
      </p:sp>
      <p:pic>
        <p:nvPicPr>
          <p:cNvPr id="2" name="图片 -214748219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428865" y="2719705"/>
            <a:ext cx="3105150" cy="258445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0" name="文本框 9"/>
          <p:cNvSpPr txBox="1"/>
          <p:nvPr/>
        </p:nvSpPr>
        <p:spPr>
          <a:xfrm>
            <a:off x="8555990" y="5538470"/>
            <a:ext cx="1525905" cy="36830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indent="0"/>
            <a:r>
              <a:rPr lang="zh-CN" b="1">
                <a:ea typeface="宋体" panose="02010600030101010101" pitchFamily="2" charset="-122"/>
              </a:rPr>
              <a:t>第</a:t>
            </a:r>
            <a:r>
              <a:rPr lang="en-US" b="1">
                <a:latin typeface="Times New Roman" panose="02020603050405020304" pitchFamily="18" charset="0"/>
                <a:ea typeface="宋体" panose="02010600030101010101" pitchFamily="2" charset="-122"/>
              </a:rPr>
              <a:t>6</a:t>
            </a:r>
            <a:r>
              <a:rPr lang="zh-CN" b="1">
                <a:ea typeface="宋体" panose="02010600030101010101" pitchFamily="2" charset="-122"/>
              </a:rPr>
              <a:t>题图</a:t>
            </a:r>
            <a:endParaRPr lang="zh-CN" altLang="en-US" b="1"/>
          </a:p>
        </p:txBody>
      </p:sp>
      <p:sp>
        <p:nvSpPr>
          <p:cNvPr id="3" name="文本框 2"/>
          <p:cNvSpPr txBox="1"/>
          <p:nvPr/>
        </p:nvSpPr>
        <p:spPr>
          <a:xfrm>
            <a:off x="5243195" y="2555240"/>
            <a:ext cx="799465" cy="46037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indent="0"/>
            <a:r>
              <a:rPr lang="en-US" sz="24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D</a:t>
            </a:r>
            <a:endParaRPr lang="en-US" altLang="en-US" sz="2400" b="1">
              <a:solidFill>
                <a:srgbClr val="FF000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组合 2"/>
          <p:cNvGrpSpPr/>
          <p:nvPr/>
        </p:nvGrpSpPr>
        <p:grpSpPr>
          <a:xfrm>
            <a:off x="763315" y="1470799"/>
            <a:ext cx="10573390" cy="737235"/>
            <a:chOff x="1027" y="6335"/>
            <a:chExt cx="16651" cy="1161"/>
          </a:xfrm>
        </p:grpSpPr>
        <p:pic>
          <p:nvPicPr>
            <p:cNvPr id="4" name="图片 3" descr="带序号考点标2字"/>
            <p:cNvPicPr>
              <a:picLocks noChangeAspect="1"/>
            </p:cNvPicPr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1027" y="6569"/>
              <a:ext cx="2817" cy="927"/>
            </a:xfrm>
            <a:prstGeom prst="rect">
              <a:avLst/>
            </a:prstGeom>
          </p:spPr>
        </p:pic>
        <p:grpSp>
          <p:nvGrpSpPr>
            <p:cNvPr id="5" name="组合 4"/>
            <p:cNvGrpSpPr/>
            <p:nvPr/>
          </p:nvGrpSpPr>
          <p:grpSpPr>
            <a:xfrm>
              <a:off x="1373" y="6335"/>
              <a:ext cx="16305" cy="1161"/>
              <a:chOff x="1373" y="2606"/>
              <a:chExt cx="16305" cy="1161"/>
            </a:xfrm>
          </p:grpSpPr>
          <p:grpSp>
            <p:nvGrpSpPr>
              <p:cNvPr id="7" name="组合 6"/>
              <p:cNvGrpSpPr/>
              <p:nvPr/>
            </p:nvGrpSpPr>
            <p:grpSpPr>
              <a:xfrm>
                <a:off x="1373" y="2897"/>
                <a:ext cx="2391" cy="822"/>
                <a:chOff x="2523" y="1360"/>
                <a:chExt cx="1804" cy="822"/>
              </a:xfrm>
            </p:grpSpPr>
            <p:sp>
              <p:nvSpPr>
                <p:cNvPr id="8" name="文本框 7"/>
                <p:cNvSpPr txBox="1"/>
                <p:nvPr/>
              </p:nvSpPr>
              <p:spPr>
                <a:xfrm>
                  <a:off x="2523" y="1360"/>
                  <a:ext cx="1340" cy="822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r>
                    <a:rPr lang="zh-CN" altLang="en-US" sz="2800" b="1">
                      <a:solidFill>
                        <a:schemeClr val="bg1"/>
                      </a:solidFill>
                      <a:latin typeface="Times New Roman" panose="02020603050405020304" pitchFamily="18" charset="0"/>
                      <a:ea typeface="黑体" panose="02010609060101010101" pitchFamily="49" charset="-122"/>
                    </a:rPr>
                    <a:t>类型</a:t>
                  </a:r>
                </a:p>
              </p:txBody>
            </p:sp>
            <p:sp>
              <p:nvSpPr>
                <p:cNvPr id="9" name="文本框 8"/>
                <p:cNvSpPr txBox="1"/>
                <p:nvPr/>
              </p:nvSpPr>
              <p:spPr>
                <a:xfrm>
                  <a:off x="3719" y="1360"/>
                  <a:ext cx="608" cy="822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 algn="ctr"/>
                  <a:r>
                    <a:rPr lang="en-US" altLang="zh-CN" sz="2800" b="1" dirty="0">
                      <a:latin typeface="Times New Roman" panose="02020603050405020304" pitchFamily="18" charset="0"/>
                      <a:ea typeface="黑体" panose="02010609060101010101" pitchFamily="49" charset="-122"/>
                      <a:cs typeface="Times New Roman" panose="02020603050405020304" pitchFamily="18" charset="0"/>
                    </a:rPr>
                    <a:t>3</a:t>
                  </a:r>
                </a:p>
              </p:txBody>
            </p:sp>
          </p:grpSp>
          <p:sp>
            <p:nvSpPr>
              <p:cNvPr id="10" name="文本框 9"/>
              <p:cNvSpPr txBox="1"/>
              <p:nvPr/>
            </p:nvSpPr>
            <p:spPr>
              <a:xfrm>
                <a:off x="4301" y="2606"/>
                <a:ext cx="13377" cy="116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>
                  <a:lnSpc>
                    <a:spcPct val="150000"/>
                  </a:lnSpc>
                </a:pPr>
                <a:r>
                  <a:rPr lang="zh-CN" altLang="zh-CN" sz="2800" b="1" dirty="0">
                    <a:latin typeface="黑体" panose="02010609060101010101" pitchFamily="49" charset="-122"/>
                    <a:ea typeface="黑体" panose="02010609060101010101" pitchFamily="49" charset="-122"/>
                    <a:cs typeface="Times New Roman" panose="02020603050405020304" pitchFamily="18" charset="0"/>
                  </a:rPr>
                  <a:t>功、功率的相关计算</a:t>
                </a:r>
              </a:p>
            </p:txBody>
          </p:sp>
        </p:grpSp>
      </p:grpSp>
      <p:sp>
        <p:nvSpPr>
          <p:cNvPr id="100" name="文本框 99"/>
          <p:cNvSpPr txBox="1"/>
          <p:nvPr/>
        </p:nvSpPr>
        <p:spPr>
          <a:xfrm>
            <a:off x="1059180" y="2332990"/>
            <a:ext cx="10388600" cy="341503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indent="0">
              <a:lnSpc>
                <a:spcPct val="150000"/>
              </a:lnSpc>
            </a:pPr>
            <a:r>
              <a:rPr 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7.</a:t>
            </a: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 </a:t>
            </a:r>
            <a:r>
              <a:rPr lang="en-US" sz="2400" b="1">
                <a:latin typeface="Times New Roman" panose="02020603050405020304" pitchFamily="18" charset="0"/>
                <a:ea typeface="黑体" panose="02010609060101010101" pitchFamily="49" charset="-122"/>
              </a:rPr>
              <a:t>(2020</a:t>
            </a:r>
            <a:r>
              <a:rPr lang="zh-CN" sz="2400" b="1">
                <a:ea typeface="黑体" panose="02010609060101010101" pitchFamily="49" charset="-122"/>
              </a:rPr>
              <a:t>邵阳</a:t>
            </a:r>
            <a:r>
              <a:rPr lang="en-US" sz="2400" b="1">
                <a:latin typeface="Times New Roman" panose="02020603050405020304" pitchFamily="18" charset="0"/>
                <a:ea typeface="黑体" panose="02010609060101010101" pitchFamily="49" charset="-122"/>
              </a:rPr>
              <a:t>)</a:t>
            </a:r>
            <a:r>
              <a:rPr lang="zh-CN" sz="2400" b="1">
                <a:ea typeface="宋体" panose="02010600030101010101" pitchFamily="2" charset="-122"/>
              </a:rPr>
              <a:t>一物体受到</a:t>
            </a: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5 N</a:t>
            </a:r>
            <a:r>
              <a:rPr lang="zh-CN" sz="2400" b="1">
                <a:ea typeface="宋体" panose="02010600030101010101" pitchFamily="2" charset="-122"/>
              </a:rPr>
              <a:t>竖直向上的拉力</a:t>
            </a:r>
            <a:r>
              <a:rPr lang="en-US" sz="2400" b="1" i="1">
                <a:latin typeface="Times New Roman" panose="02020603050405020304" pitchFamily="18" charset="0"/>
                <a:cs typeface="Times New Roman" panose="02020603050405020304" pitchFamily="18" charset="0"/>
              </a:rPr>
              <a:t>F</a:t>
            </a:r>
            <a:r>
              <a:rPr lang="zh-CN" sz="2400" b="1">
                <a:ea typeface="宋体" panose="02010600030101010101" pitchFamily="2" charset="-122"/>
              </a:rPr>
              <a:t>作用</a:t>
            </a:r>
            <a:r>
              <a:rPr lang="zh-CN" sz="2400" b="1">
                <a:latin typeface="Times New Roman" panose="02020603050405020304" pitchFamily="18" charset="0"/>
                <a:ea typeface="MingLiU_HKSCS" panose="02020500000000000000" pitchFamily="18" charset="-120"/>
              </a:rPr>
              <a:t>，</a:t>
            </a:r>
            <a:r>
              <a:rPr lang="zh-CN" sz="2400" b="1">
                <a:ea typeface="宋体" panose="02010600030101010101" pitchFamily="2" charset="-122"/>
              </a:rPr>
              <a:t>沿水平方向以</a:t>
            </a: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0.2 m/s</a:t>
            </a:r>
            <a:r>
              <a:rPr lang="zh-CN" sz="2400" b="1">
                <a:ea typeface="宋体" panose="02010600030101010101" pitchFamily="2" charset="-122"/>
              </a:rPr>
              <a:t>的速度匀速运动了</a:t>
            </a: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10 s</a:t>
            </a:r>
            <a:r>
              <a:rPr lang="zh-CN" sz="2400" b="1">
                <a:latin typeface="Times New Roman" panose="02020603050405020304" pitchFamily="18" charset="0"/>
                <a:ea typeface="MingLiU_HKSCS" panose="02020500000000000000" pitchFamily="18" charset="-120"/>
              </a:rPr>
              <a:t>，</a:t>
            </a:r>
            <a:r>
              <a:rPr lang="zh-CN" sz="2400" b="1">
                <a:ea typeface="宋体" panose="02010600030101010101" pitchFamily="2" charset="-122"/>
              </a:rPr>
              <a:t>拉力</a:t>
            </a:r>
            <a:r>
              <a:rPr lang="en-US" sz="2400" b="1" i="1">
                <a:latin typeface="Times New Roman" panose="02020603050405020304" pitchFamily="18" charset="0"/>
                <a:cs typeface="Times New Roman" panose="02020603050405020304" pitchFamily="18" charset="0"/>
              </a:rPr>
              <a:t>F</a:t>
            </a:r>
            <a:r>
              <a:rPr lang="zh-CN" sz="2400" b="1">
                <a:ea typeface="宋体" panose="02010600030101010101" pitchFamily="2" charset="-122"/>
              </a:rPr>
              <a:t>对物体做的功为</a:t>
            </a: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(</a:t>
            </a:r>
            <a:r>
              <a:rPr lang="zh-CN" sz="2400" b="1">
                <a:ea typeface="宋体" panose="02010600030101010101" pitchFamily="2" charset="-122"/>
              </a:rPr>
              <a:t>　　</a:t>
            </a: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)</a:t>
            </a:r>
            <a:endParaRPr lang="en-US" sz="2400" b="1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indent="0">
              <a:lnSpc>
                <a:spcPct val="150000"/>
              </a:lnSpc>
            </a:pPr>
            <a:r>
              <a:rPr 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A. 0 J</a:t>
            </a:r>
            <a:r>
              <a:rPr lang="zh-CN" sz="2400" b="1">
                <a:ea typeface="宋体" panose="02010600030101010101" pitchFamily="2" charset="-122"/>
              </a:rPr>
              <a:t>　　　　　　</a:t>
            </a:r>
          </a:p>
          <a:p>
            <a:pPr indent="0">
              <a:lnSpc>
                <a:spcPct val="150000"/>
              </a:lnSpc>
            </a:pP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B. 1 J</a:t>
            </a:r>
            <a:r>
              <a:rPr lang="zh-CN" sz="2400" b="1">
                <a:ea typeface="宋体" panose="02010600030101010101" pitchFamily="2" charset="-122"/>
              </a:rPr>
              <a:t>　　　　　　</a:t>
            </a:r>
          </a:p>
          <a:p>
            <a:pPr indent="0">
              <a:lnSpc>
                <a:spcPct val="150000"/>
              </a:lnSpc>
            </a:pP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C. 10 J</a:t>
            </a:r>
            <a:r>
              <a:rPr lang="zh-CN" sz="2400" b="1">
                <a:ea typeface="宋体" panose="02010600030101010101" pitchFamily="2" charset="-122"/>
              </a:rPr>
              <a:t>　　　　　　</a:t>
            </a:r>
          </a:p>
          <a:p>
            <a:pPr indent="0">
              <a:lnSpc>
                <a:spcPct val="150000"/>
              </a:lnSpc>
            </a:pP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D. 50 J</a:t>
            </a:r>
            <a:endParaRPr lang="zh-CN" altLang="en-US" sz="2400" b="1"/>
          </a:p>
        </p:txBody>
      </p:sp>
      <p:sp>
        <p:nvSpPr>
          <p:cNvPr id="2" name="文本框 1"/>
          <p:cNvSpPr txBox="1"/>
          <p:nvPr/>
        </p:nvSpPr>
        <p:spPr>
          <a:xfrm>
            <a:off x="7213600" y="3059430"/>
            <a:ext cx="799465" cy="46037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indent="0"/>
            <a:r>
              <a:rPr lang="en-US" sz="24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 A</a:t>
            </a:r>
            <a:endParaRPr lang="en-US" altLang="en-US" sz="2400" b="1">
              <a:solidFill>
                <a:srgbClr val="FF000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组合 2"/>
          <p:cNvGrpSpPr/>
          <p:nvPr/>
        </p:nvGrpSpPr>
        <p:grpSpPr>
          <a:xfrm>
            <a:off x="781685" y="1444625"/>
            <a:ext cx="10847070" cy="3968750"/>
            <a:chOff x="1231" y="2275"/>
            <a:chExt cx="17082" cy="6250"/>
          </a:xfrm>
        </p:grpSpPr>
        <p:sp>
          <p:nvSpPr>
            <p:cNvPr id="100" name="文本框 99"/>
            <p:cNvSpPr txBox="1"/>
            <p:nvPr/>
          </p:nvSpPr>
          <p:spPr>
            <a:xfrm>
              <a:off x="1231" y="2275"/>
              <a:ext cx="17083" cy="6251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square">
              <a:spAutoFit/>
            </a:bodyPr>
            <a:lstStyle/>
            <a:p>
              <a:pPr indent="0">
                <a:lnSpc>
                  <a:spcPct val="150000"/>
                </a:lnSpc>
              </a:pPr>
              <a:r>
                <a:rPr lang="en-US" sz="2400" b="1">
                  <a:latin typeface="Times New Roman" panose="02020603050405020304" pitchFamily="18" charset="0"/>
                  <a:cs typeface="Times New Roman" panose="02020603050405020304" pitchFamily="18" charset="0"/>
                </a:rPr>
                <a:t>8.</a:t>
              </a:r>
              <a:r>
                <a:rPr lang="en-US" sz="2400" b="1">
                  <a:latin typeface="Times New Roman" panose="02020603050405020304" pitchFamily="18" charset="0"/>
                  <a:ea typeface="宋体" panose="02010600030101010101" pitchFamily="2" charset="-122"/>
                </a:rPr>
                <a:t> </a:t>
              </a:r>
              <a:r>
                <a:rPr lang="en-US" sz="2400" b="1">
                  <a:latin typeface="Times New Roman" panose="02020603050405020304" pitchFamily="18" charset="0"/>
                  <a:ea typeface="黑体" panose="02010609060101010101" pitchFamily="49" charset="-122"/>
                </a:rPr>
                <a:t>(2019</a:t>
              </a:r>
              <a:r>
                <a:rPr lang="zh-CN" sz="2400" b="1">
                  <a:ea typeface="黑体" panose="02010609060101010101" pitchFamily="49" charset="-122"/>
                </a:rPr>
                <a:t>海南</a:t>
              </a:r>
              <a:r>
                <a:rPr lang="en-US" sz="2400" b="1">
                  <a:latin typeface="Times New Roman" panose="02020603050405020304" pitchFamily="18" charset="0"/>
                  <a:ea typeface="黑体" panose="02010609060101010101" pitchFamily="49" charset="-122"/>
                </a:rPr>
                <a:t>)</a:t>
              </a:r>
              <a:r>
                <a:rPr lang="zh-CN" sz="2400" b="1">
                  <a:ea typeface="宋体" panose="02010600030101010101" pitchFamily="2" charset="-122"/>
                </a:rPr>
                <a:t>用大小相同的力</a:t>
              </a:r>
              <a:r>
                <a:rPr lang="en-US" sz="2400" b="1" i="1">
                  <a:latin typeface="Times New Roman" panose="02020603050405020304" pitchFamily="18" charset="0"/>
                  <a:cs typeface="Times New Roman" panose="02020603050405020304" pitchFamily="18" charset="0"/>
                </a:rPr>
                <a:t>F</a:t>
              </a:r>
              <a:r>
                <a:rPr lang="zh-CN" sz="2400" b="1">
                  <a:latin typeface="Times New Roman" panose="02020603050405020304" pitchFamily="18" charset="0"/>
                  <a:ea typeface="MingLiU_HKSCS" panose="02020500000000000000" pitchFamily="18" charset="-120"/>
                </a:rPr>
                <a:t>，</a:t>
              </a:r>
              <a:r>
                <a:rPr lang="zh-CN" sz="2400" b="1">
                  <a:ea typeface="宋体" panose="02010600030101010101" pitchFamily="2" charset="-122"/>
                </a:rPr>
                <a:t>作用在质量不同的物体上</a:t>
              </a:r>
              <a:r>
                <a:rPr lang="zh-CN" sz="2400" b="1">
                  <a:latin typeface="Times New Roman" panose="02020603050405020304" pitchFamily="18" charset="0"/>
                  <a:ea typeface="MingLiU_HKSCS" panose="02020500000000000000" pitchFamily="18" charset="-120"/>
                </a:rPr>
                <a:t>，</a:t>
              </a:r>
              <a:r>
                <a:rPr lang="zh-CN" sz="2400" b="1">
                  <a:ea typeface="宋体" panose="02010600030101010101" pitchFamily="2" charset="-122"/>
                </a:rPr>
                <a:t>使它们分别在同一水平面上沿力的方向移动相同的距离</a:t>
              </a:r>
              <a:r>
                <a:rPr lang="en-US" sz="2400" b="1" i="1">
                  <a:latin typeface="Times New Roman" panose="02020603050405020304" pitchFamily="18" charset="0"/>
                  <a:cs typeface="Times New Roman" panose="02020603050405020304" pitchFamily="18" charset="0"/>
                </a:rPr>
                <a:t>s</a:t>
              </a:r>
              <a:r>
                <a:rPr lang="en-US" sz="2400" b="1">
                  <a:latin typeface="Times New Roman" panose="02020603050405020304" pitchFamily="18" charset="0"/>
                  <a:ea typeface="宋体" panose="02010600030101010101" pitchFamily="2" charset="-122"/>
                </a:rPr>
                <a:t>(</a:t>
              </a:r>
              <a:r>
                <a:rPr lang="zh-CN" sz="2400" b="1">
                  <a:ea typeface="宋体" panose="02010600030101010101" pitchFamily="2" charset="-122"/>
                </a:rPr>
                <a:t>如图所示</a:t>
              </a:r>
              <a:r>
                <a:rPr lang="en-US" sz="2400" b="1">
                  <a:latin typeface="Times New Roman" panose="02020603050405020304" pitchFamily="18" charset="0"/>
                  <a:ea typeface="宋体" panose="02010600030101010101" pitchFamily="2" charset="-122"/>
                </a:rPr>
                <a:t>)</a:t>
              </a:r>
              <a:r>
                <a:rPr lang="zh-CN" sz="2400" b="1">
                  <a:latin typeface="Times New Roman" panose="02020603050405020304" pitchFamily="18" charset="0"/>
                  <a:ea typeface="MingLiU_HKSCS" panose="02020500000000000000" pitchFamily="18" charset="-120"/>
                </a:rPr>
                <a:t>，</a:t>
              </a:r>
              <a:r>
                <a:rPr lang="en-US" sz="2400" b="1" i="1">
                  <a:latin typeface="Times New Roman" panose="02020603050405020304" pitchFamily="18" charset="0"/>
                  <a:cs typeface="Times New Roman" panose="02020603050405020304" pitchFamily="18" charset="0"/>
                </a:rPr>
                <a:t>F</a:t>
              </a:r>
              <a:r>
                <a:rPr lang="zh-CN" sz="2400" b="1">
                  <a:ea typeface="宋体" panose="02010600030101010101" pitchFamily="2" charset="-122"/>
                </a:rPr>
                <a:t>所做的功分别为</a:t>
              </a:r>
              <a:r>
                <a:rPr lang="en-US" sz="2400" b="1" i="1">
                  <a:latin typeface="Times New Roman" panose="02020603050405020304" pitchFamily="18" charset="0"/>
                  <a:cs typeface="Times New Roman" panose="02020603050405020304" pitchFamily="18" charset="0"/>
                </a:rPr>
                <a:t>W</a:t>
              </a:r>
              <a:r>
                <a:rPr lang="en-US" sz="2400" b="1" baseline="-25000">
                  <a:latin typeface="Times New Roman" panose="02020603050405020304" pitchFamily="18" charset="0"/>
                  <a:cs typeface="Times New Roman" panose="02020603050405020304" pitchFamily="18" charset="0"/>
                </a:rPr>
                <a:t>1</a:t>
              </a:r>
              <a:r>
                <a:rPr lang="zh-CN" sz="2400" b="1">
                  <a:ea typeface="宋体" panose="02010600030101010101" pitchFamily="2" charset="-122"/>
                </a:rPr>
                <a:t>和</a:t>
              </a:r>
              <a:r>
                <a:rPr lang="en-US" sz="2400" b="1" i="1">
                  <a:latin typeface="Times New Roman" panose="02020603050405020304" pitchFamily="18" charset="0"/>
                  <a:ea typeface="宋体" panose="02010600030101010101" pitchFamily="2" charset="-122"/>
                </a:rPr>
                <a:t>W</a:t>
              </a:r>
              <a:r>
                <a:rPr lang="en-US" sz="2400" b="1" baseline="-25000">
                  <a:latin typeface="Times New Roman" panose="02020603050405020304" pitchFamily="18" charset="0"/>
                  <a:cs typeface="Times New Roman" panose="02020603050405020304" pitchFamily="18" charset="0"/>
                </a:rPr>
                <a:t>2</a:t>
              </a:r>
              <a:r>
                <a:rPr lang="zh-CN" sz="2400" b="1">
                  <a:latin typeface="Times New Roman" panose="02020603050405020304" pitchFamily="18" charset="0"/>
                  <a:ea typeface="MingLiU_HKSCS" panose="02020500000000000000" pitchFamily="18" charset="-120"/>
                </a:rPr>
                <a:t>，</a:t>
              </a:r>
              <a:r>
                <a:rPr lang="zh-CN" sz="2400" b="1">
                  <a:latin typeface="Times New Roman" panose="02020603050405020304" pitchFamily="18" charset="0"/>
                  <a:ea typeface="宋体" panose="02010600030101010101" pitchFamily="2" charset="-122"/>
                </a:rPr>
                <a:t>则</a:t>
              </a:r>
              <a:r>
                <a:rPr lang="en-US" sz="2400" b="1">
                  <a:latin typeface="Times New Roman" panose="02020603050405020304" pitchFamily="18" charset="0"/>
                  <a:ea typeface="宋体" panose="02010600030101010101" pitchFamily="2" charset="-122"/>
                </a:rPr>
                <a:t>(</a:t>
              </a:r>
              <a:r>
                <a:rPr lang="zh-CN" sz="2400" b="1">
                  <a:ea typeface="宋体" panose="02010600030101010101" pitchFamily="2" charset="-122"/>
                </a:rPr>
                <a:t>　　</a:t>
              </a:r>
              <a:r>
                <a:rPr lang="en-US" sz="2400" b="1">
                  <a:latin typeface="Times New Roman" panose="02020603050405020304" pitchFamily="18" charset="0"/>
                  <a:ea typeface="宋体" panose="02010600030101010101" pitchFamily="2" charset="-122"/>
                </a:rPr>
                <a:t>)</a:t>
              </a:r>
              <a:endParaRPr lang="en-US" sz="2400" b="1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  <a:p>
              <a:pPr indent="0">
                <a:lnSpc>
                  <a:spcPct val="150000"/>
                </a:lnSpc>
              </a:pPr>
              <a:r>
                <a:rPr lang="en-US" sz="2400" b="1">
                  <a:latin typeface="Times New Roman" panose="02020603050405020304" pitchFamily="18" charset="0"/>
                  <a:cs typeface="Times New Roman" panose="02020603050405020304" pitchFamily="18" charset="0"/>
                </a:rPr>
                <a:t>A. </a:t>
              </a:r>
              <a:r>
                <a:rPr lang="en-US" sz="2400" b="1" i="1">
                  <a:latin typeface="Times New Roman" panose="02020603050405020304" pitchFamily="18" charset="0"/>
                  <a:cs typeface="Times New Roman" panose="02020603050405020304" pitchFamily="18" charset="0"/>
                </a:rPr>
                <a:t>W</a:t>
              </a:r>
              <a:r>
                <a:rPr lang="en-US" sz="2400" b="1" baseline="-25000">
                  <a:latin typeface="Times New Roman" panose="02020603050405020304" pitchFamily="18" charset="0"/>
                  <a:cs typeface="Times New Roman" panose="02020603050405020304" pitchFamily="18" charset="0"/>
                </a:rPr>
                <a:t>1</a:t>
              </a:r>
              <a:r>
                <a:rPr lang="zh-CN" sz="2400" b="1">
                  <a:ea typeface="宋体" panose="02010600030101010101" pitchFamily="2" charset="-122"/>
                </a:rPr>
                <a:t>＝</a:t>
              </a:r>
              <a:r>
                <a:rPr lang="en-US" sz="2400" b="1">
                  <a:latin typeface="宋体" panose="02010600030101010101" pitchFamily="2" charset="-122"/>
                </a:rPr>
                <a:t>   </a:t>
              </a:r>
              <a:r>
                <a:rPr lang="en-US" sz="2400" b="1" i="1">
                  <a:latin typeface="Times New Roman" panose="02020603050405020304" pitchFamily="18" charset="0"/>
                  <a:cs typeface="Times New Roman" panose="02020603050405020304" pitchFamily="18" charset="0"/>
                </a:rPr>
                <a:t>W</a:t>
              </a:r>
              <a:r>
                <a:rPr lang="en-US" sz="2400" b="1" baseline="-25000">
                  <a:latin typeface="Times New Roman" panose="02020603050405020304" pitchFamily="18" charset="0"/>
                  <a:cs typeface="Times New Roman" panose="02020603050405020304" pitchFamily="18" charset="0"/>
                </a:rPr>
                <a:t>2</a:t>
              </a:r>
              <a:r>
                <a:rPr lang="en-US" sz="2400" b="1">
                  <a:latin typeface="Times New Roman" panose="02020603050405020304" pitchFamily="18" charset="0"/>
                  <a:cs typeface="Times New Roman" panose="02020603050405020304" pitchFamily="18" charset="0"/>
                </a:rPr>
                <a:t>  </a:t>
              </a:r>
            </a:p>
            <a:p>
              <a:pPr indent="0">
                <a:lnSpc>
                  <a:spcPct val="150000"/>
                </a:lnSpc>
              </a:pPr>
              <a:r>
                <a:rPr lang="en-US" sz="2400" b="1">
                  <a:latin typeface="Times New Roman" panose="02020603050405020304" pitchFamily="18" charset="0"/>
                  <a:cs typeface="Times New Roman" panose="02020603050405020304" pitchFamily="18" charset="0"/>
                </a:rPr>
                <a:t>B. </a:t>
              </a:r>
              <a:r>
                <a:rPr lang="en-US" sz="2400" b="1" i="1">
                  <a:latin typeface="Times New Roman" panose="02020603050405020304" pitchFamily="18" charset="0"/>
                  <a:cs typeface="Times New Roman" panose="02020603050405020304" pitchFamily="18" charset="0"/>
                </a:rPr>
                <a:t>W</a:t>
              </a:r>
              <a:r>
                <a:rPr lang="en-US" sz="2400" b="1" baseline="-25000">
                  <a:latin typeface="Times New Roman" panose="02020603050405020304" pitchFamily="18" charset="0"/>
                  <a:cs typeface="Times New Roman" panose="02020603050405020304" pitchFamily="18" charset="0"/>
                </a:rPr>
                <a:t>1</a:t>
              </a:r>
              <a:r>
                <a:rPr lang="zh-CN" sz="2400" b="1">
                  <a:ea typeface="宋体" panose="02010600030101010101" pitchFamily="2" charset="-122"/>
                </a:rPr>
                <a:t>＝</a:t>
              </a:r>
              <a:r>
                <a:rPr lang="en-US" sz="2400" b="1" i="1">
                  <a:latin typeface="Times New Roman" panose="02020603050405020304" pitchFamily="18" charset="0"/>
                  <a:ea typeface="宋体" panose="02010600030101010101" pitchFamily="2" charset="-122"/>
                </a:rPr>
                <a:t>W</a:t>
              </a:r>
              <a:r>
                <a:rPr lang="en-US" sz="2400" b="1" baseline="-25000">
                  <a:latin typeface="Times New Roman" panose="02020603050405020304" pitchFamily="18" charset="0"/>
                  <a:cs typeface="Times New Roman" panose="02020603050405020304" pitchFamily="18" charset="0"/>
                </a:rPr>
                <a:t>2</a:t>
              </a:r>
              <a:r>
                <a:rPr lang="en-US" sz="2400" b="1">
                  <a:latin typeface="Times New Roman" panose="02020603050405020304" pitchFamily="18" charset="0"/>
                  <a:cs typeface="Times New Roman" panose="02020603050405020304" pitchFamily="18" charset="0"/>
                </a:rPr>
                <a:t>  </a:t>
              </a:r>
            </a:p>
            <a:p>
              <a:pPr indent="0">
                <a:lnSpc>
                  <a:spcPct val="150000"/>
                </a:lnSpc>
              </a:pPr>
              <a:r>
                <a:rPr lang="en-US" sz="2400" b="1">
                  <a:latin typeface="Times New Roman" panose="02020603050405020304" pitchFamily="18" charset="0"/>
                  <a:cs typeface="Times New Roman" panose="02020603050405020304" pitchFamily="18" charset="0"/>
                </a:rPr>
                <a:t>C. </a:t>
              </a:r>
              <a:r>
                <a:rPr lang="en-US" sz="2400" b="1" i="1">
                  <a:latin typeface="Times New Roman" panose="02020603050405020304" pitchFamily="18" charset="0"/>
                  <a:cs typeface="Times New Roman" panose="02020603050405020304" pitchFamily="18" charset="0"/>
                </a:rPr>
                <a:t>W</a:t>
              </a:r>
              <a:r>
                <a:rPr lang="en-US" sz="2400" b="1" baseline="-25000">
                  <a:latin typeface="Times New Roman" panose="02020603050405020304" pitchFamily="18" charset="0"/>
                  <a:cs typeface="Times New Roman" panose="02020603050405020304" pitchFamily="18" charset="0"/>
                </a:rPr>
                <a:t>1</a:t>
              </a:r>
              <a:r>
                <a:rPr lang="zh-CN" sz="2400" b="1">
                  <a:ea typeface="宋体" panose="02010600030101010101" pitchFamily="2" charset="-122"/>
                </a:rPr>
                <a:t>＝</a:t>
              </a:r>
              <a:r>
                <a:rPr lang="en-US" sz="2400" b="1">
                  <a:latin typeface="Times New Roman" panose="02020603050405020304" pitchFamily="18" charset="0"/>
                  <a:ea typeface="宋体" panose="02010600030101010101" pitchFamily="2" charset="-122"/>
                </a:rPr>
                <a:t>2</a:t>
              </a:r>
              <a:r>
                <a:rPr lang="en-US" sz="2400" b="1" i="1">
                  <a:latin typeface="Times New Roman" panose="02020603050405020304" pitchFamily="18" charset="0"/>
                  <a:ea typeface="宋体" panose="02010600030101010101" pitchFamily="2" charset="-122"/>
                </a:rPr>
                <a:t>W</a:t>
              </a:r>
              <a:r>
                <a:rPr lang="en-US" sz="2400" b="1" baseline="-25000">
                  <a:latin typeface="Times New Roman" panose="02020603050405020304" pitchFamily="18" charset="0"/>
                  <a:cs typeface="Times New Roman" panose="02020603050405020304" pitchFamily="18" charset="0"/>
                </a:rPr>
                <a:t>2</a:t>
              </a:r>
              <a:r>
                <a:rPr lang="en-US" sz="2400" b="1"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</a:p>
            <a:p>
              <a:pPr indent="0">
                <a:lnSpc>
                  <a:spcPct val="150000"/>
                </a:lnSpc>
              </a:pPr>
              <a:r>
                <a:rPr lang="en-US" sz="2400" b="1">
                  <a:latin typeface="Times New Roman" panose="02020603050405020304" pitchFamily="18" charset="0"/>
                  <a:cs typeface="Times New Roman" panose="02020603050405020304" pitchFamily="18" charset="0"/>
                </a:rPr>
                <a:t>D. </a:t>
              </a:r>
              <a:r>
                <a:rPr lang="en-US" sz="2400" b="1" i="1">
                  <a:latin typeface="Times New Roman" panose="02020603050405020304" pitchFamily="18" charset="0"/>
                  <a:cs typeface="Times New Roman" panose="02020603050405020304" pitchFamily="18" charset="0"/>
                </a:rPr>
                <a:t>W</a:t>
              </a:r>
              <a:r>
                <a:rPr lang="en-US" sz="2400" b="1" baseline="-25000">
                  <a:latin typeface="Times New Roman" panose="02020603050405020304" pitchFamily="18" charset="0"/>
                  <a:cs typeface="Times New Roman" panose="02020603050405020304" pitchFamily="18" charset="0"/>
                </a:rPr>
                <a:t>1</a:t>
              </a:r>
              <a:r>
                <a:rPr lang="zh-CN" sz="2400" b="1">
                  <a:ea typeface="宋体" panose="02010600030101010101" pitchFamily="2" charset="-122"/>
                </a:rPr>
                <a:t>＝</a:t>
              </a:r>
              <a:r>
                <a:rPr lang="en-US" sz="2400" b="1">
                  <a:latin typeface="Times New Roman" panose="02020603050405020304" pitchFamily="18" charset="0"/>
                  <a:ea typeface="宋体" panose="02010600030101010101" pitchFamily="2" charset="-122"/>
                </a:rPr>
                <a:t>4</a:t>
              </a:r>
              <a:r>
                <a:rPr lang="en-US" sz="2400" b="1" i="1">
                  <a:latin typeface="Times New Roman" panose="02020603050405020304" pitchFamily="18" charset="0"/>
                  <a:ea typeface="宋体" panose="02010600030101010101" pitchFamily="2" charset="-122"/>
                </a:rPr>
                <a:t>W</a:t>
              </a:r>
              <a:r>
                <a:rPr lang="en-US" sz="2400" b="1" baseline="-25000">
                  <a:latin typeface="Times New Roman" panose="02020603050405020304" pitchFamily="18" charset="0"/>
                  <a:cs typeface="Times New Roman" panose="02020603050405020304" pitchFamily="18" charset="0"/>
                </a:rPr>
                <a:t>2</a:t>
              </a:r>
              <a:endParaRPr lang="zh-CN" altLang="en-US" sz="2400" b="1"/>
            </a:p>
          </p:txBody>
        </p:sp>
        <p:graphicFrame>
          <p:nvGraphicFramePr>
            <p:cNvPr id="2" name="对象 1">
              <a:hlinkClick r:id="" action="ppaction://ole?verb=0"/>
            </p:cNvPr>
            <p:cNvGraphicFramePr>
              <a:graphicFrameLocks noChangeAspect="1"/>
            </p:cNvGraphicFramePr>
            <p:nvPr/>
          </p:nvGraphicFramePr>
          <p:xfrm>
            <a:off x="3256" y="4709"/>
            <a:ext cx="535" cy="1382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1029" r:id="rId3" imgW="152400" imgH="393700" progId="Equation.KSEE3">
                    <p:embed/>
                  </p:oleObj>
                </mc:Choice>
                <mc:Fallback>
                  <p:oleObj r:id="rId3" imgW="152400" imgH="393700" progId="Equation.KSEE3">
                    <p:embed/>
                    <p:pic>
                      <p:nvPicPr>
                        <p:cNvPr id="0" name="图片 1024"/>
                        <p:cNvPicPr/>
                        <p:nvPr/>
                      </p:nvPicPr>
                      <p:blipFill>
                        <a:blip r:embed="rId4"/>
                        <a:stretch>
                          <a:fillRect/>
                        </a:stretch>
                      </p:blipFill>
                      <p:spPr>
                        <a:xfrm>
                          <a:off x="3256" y="4709"/>
                          <a:ext cx="535" cy="1382"/>
                        </a:xfrm>
                        <a:prstGeom prst="rect">
                          <a:avLst/>
                        </a:prstGeom>
                      </p:spPr>
                    </p:pic>
                  </p:oleObj>
                </mc:Fallback>
              </mc:AlternateContent>
            </a:graphicData>
          </a:graphic>
        </p:graphicFrame>
      </p:grpSp>
      <p:pic>
        <p:nvPicPr>
          <p:cNvPr id="4" name="图片 -2147482431" descr="张程广东WL231A.TIF"/>
          <p:cNvPicPr>
            <a:picLocks noChangeAspect="1"/>
          </p:cNvPicPr>
          <p:nvPr/>
        </p:nvPicPr>
        <p:blipFill>
          <a:blip r:embed="rId5" r:link="rId6"/>
          <a:stretch>
            <a:fillRect/>
          </a:stretch>
        </p:blipFill>
        <p:spPr>
          <a:xfrm>
            <a:off x="4031615" y="3534410"/>
            <a:ext cx="7157720" cy="12573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0" name="文本框 9"/>
          <p:cNvSpPr txBox="1"/>
          <p:nvPr/>
        </p:nvSpPr>
        <p:spPr>
          <a:xfrm>
            <a:off x="7341870" y="4916805"/>
            <a:ext cx="1525905" cy="36830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indent="0"/>
            <a:r>
              <a:rPr lang="zh-CN" b="1">
                <a:ea typeface="宋体" panose="02010600030101010101" pitchFamily="2" charset="-122"/>
              </a:rPr>
              <a:t>第</a:t>
            </a:r>
            <a:r>
              <a:rPr lang="en-US" b="1">
                <a:latin typeface="Times New Roman" panose="02020603050405020304" pitchFamily="18" charset="0"/>
                <a:ea typeface="宋体" panose="02010600030101010101" pitchFamily="2" charset="-122"/>
              </a:rPr>
              <a:t>8</a:t>
            </a:r>
            <a:r>
              <a:rPr lang="zh-CN" b="1">
                <a:ea typeface="宋体" panose="02010600030101010101" pitchFamily="2" charset="-122"/>
              </a:rPr>
              <a:t>题图</a:t>
            </a:r>
            <a:endParaRPr lang="zh-CN" altLang="en-US" b="1"/>
          </a:p>
        </p:txBody>
      </p:sp>
      <p:sp>
        <p:nvSpPr>
          <p:cNvPr id="5" name="文本框 4"/>
          <p:cNvSpPr txBox="1"/>
          <p:nvPr/>
        </p:nvSpPr>
        <p:spPr>
          <a:xfrm>
            <a:off x="1406525" y="2689225"/>
            <a:ext cx="785495" cy="46037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indent="0"/>
            <a:r>
              <a:rPr lang="en-US" sz="24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B</a:t>
            </a:r>
            <a:endParaRPr lang="en-US" altLang="en-US" sz="2400" b="1">
              <a:solidFill>
                <a:srgbClr val="FF000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" name="文本框 99"/>
          <p:cNvSpPr txBox="1"/>
          <p:nvPr/>
        </p:nvSpPr>
        <p:spPr>
          <a:xfrm>
            <a:off x="994410" y="1721485"/>
            <a:ext cx="10379710" cy="341503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indent="0">
              <a:lnSpc>
                <a:spcPct val="150000"/>
              </a:lnSpc>
            </a:pPr>
            <a:r>
              <a:rPr 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9.</a:t>
            </a: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 </a:t>
            </a:r>
            <a:r>
              <a:rPr lang="en-US" sz="2400" b="1">
                <a:latin typeface="Times New Roman" panose="02020603050405020304" pitchFamily="18" charset="0"/>
                <a:ea typeface="黑体" panose="02010609060101010101" pitchFamily="49" charset="-122"/>
              </a:rPr>
              <a:t>(2020</a:t>
            </a:r>
            <a:r>
              <a:rPr lang="zh-CN" sz="2400" b="1">
                <a:ea typeface="黑体" panose="02010609060101010101" pitchFamily="49" charset="-122"/>
              </a:rPr>
              <a:t>天津</a:t>
            </a:r>
            <a:r>
              <a:rPr lang="en-US" sz="2400" b="1">
                <a:latin typeface="Times New Roman" panose="02020603050405020304" pitchFamily="18" charset="0"/>
                <a:ea typeface="黑体" panose="02010609060101010101" pitchFamily="49" charset="-122"/>
              </a:rPr>
              <a:t>)</a:t>
            </a:r>
            <a:r>
              <a:rPr lang="zh-CN" sz="2400" b="1">
                <a:ea typeface="宋体" panose="02010600030101010101" pitchFamily="2" charset="-122"/>
              </a:rPr>
              <a:t>小明在</a:t>
            </a:r>
            <a:r>
              <a:rPr lang="zh-CN" sz="2400" b="1">
                <a:latin typeface="Times New Roman" panose="02020603050405020304" pitchFamily="18" charset="0"/>
                <a:ea typeface="宋体" panose="02010600030101010101" pitchFamily="2" charset="-122"/>
              </a:rPr>
              <a:t>超市购物时</a:t>
            </a:r>
            <a:r>
              <a:rPr lang="zh-CN" sz="2400" b="1">
                <a:latin typeface="Times New Roman" panose="02020603050405020304" pitchFamily="18" charset="0"/>
                <a:ea typeface="MingLiU_HKSCS" panose="02020500000000000000" pitchFamily="18" charset="-120"/>
              </a:rPr>
              <a:t>，</a:t>
            </a:r>
            <a:r>
              <a:rPr lang="zh-CN" sz="2400" b="1">
                <a:latin typeface="Times New Roman" panose="02020603050405020304" pitchFamily="18" charset="0"/>
                <a:ea typeface="宋体" panose="02010600030101010101" pitchFamily="2" charset="-122"/>
              </a:rPr>
              <a:t>用</a:t>
            </a: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10 N</a:t>
            </a:r>
            <a:r>
              <a:rPr lang="zh-CN" sz="2400" b="1">
                <a:ea typeface="宋体" panose="02010600030101010101" pitchFamily="2" charset="-122"/>
              </a:rPr>
              <a:t>的力沿水平方向推着购物车在水平地面上前进</a:t>
            </a: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10 m</a:t>
            </a:r>
            <a:r>
              <a:rPr lang="zh-CN" sz="2400" b="1">
                <a:latin typeface="Times New Roman" panose="02020603050405020304" pitchFamily="18" charset="0"/>
                <a:ea typeface="MingLiU_HKSCS" panose="02020500000000000000" pitchFamily="18" charset="-120"/>
              </a:rPr>
              <a:t>，</a:t>
            </a:r>
            <a:r>
              <a:rPr lang="zh-CN" sz="2400" b="1">
                <a:ea typeface="宋体" panose="02010600030101010101" pitchFamily="2" charset="-122"/>
              </a:rPr>
              <a:t>用时</a:t>
            </a: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10 s</a:t>
            </a:r>
            <a:r>
              <a:rPr lang="zh-CN" sz="2400" b="1">
                <a:latin typeface="Times New Roman" panose="02020603050405020304" pitchFamily="18" charset="0"/>
                <a:ea typeface="MingLiU_HKSCS" panose="02020500000000000000" pitchFamily="18" charset="-120"/>
              </a:rPr>
              <a:t>，</a:t>
            </a:r>
            <a:r>
              <a:rPr lang="zh-CN" sz="2400" b="1">
                <a:ea typeface="宋体" panose="02010600030101010101" pitchFamily="2" charset="-122"/>
              </a:rPr>
              <a:t>则推力做的功等于</a:t>
            </a: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________J, </a:t>
            </a:r>
            <a:r>
              <a:rPr lang="zh-CN" sz="2400" b="1">
                <a:ea typeface="宋体" panose="02010600030101010101" pitchFamily="2" charset="-122"/>
              </a:rPr>
              <a:t>推力的功率等于</a:t>
            </a: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________W.</a:t>
            </a:r>
            <a:endParaRPr lang="en-US" sz="2400" b="1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indent="0">
              <a:lnSpc>
                <a:spcPct val="150000"/>
              </a:lnSpc>
            </a:pPr>
            <a:r>
              <a:rPr 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10.</a:t>
            </a: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 </a:t>
            </a:r>
            <a:r>
              <a:rPr lang="en-US" sz="2400" b="1">
                <a:latin typeface="Times New Roman" panose="02020603050405020304" pitchFamily="18" charset="0"/>
                <a:ea typeface="黑体" panose="02010609060101010101" pitchFamily="49" charset="-122"/>
              </a:rPr>
              <a:t>(2020</a:t>
            </a:r>
            <a:r>
              <a:rPr lang="zh-CN" sz="2400" b="1">
                <a:ea typeface="黑体" panose="02010609060101010101" pitchFamily="49" charset="-122"/>
              </a:rPr>
              <a:t>益阳</a:t>
            </a:r>
            <a:r>
              <a:rPr lang="en-US" sz="2400" b="1">
                <a:latin typeface="Times New Roman" panose="02020603050405020304" pitchFamily="18" charset="0"/>
                <a:ea typeface="黑体" panose="02010609060101010101" pitchFamily="49" charset="-122"/>
              </a:rPr>
              <a:t>)</a:t>
            </a:r>
            <a:r>
              <a:rPr lang="zh-CN" sz="2400" b="1">
                <a:ea typeface="宋体" panose="02010600030101010101" pitchFamily="2" charset="-122"/>
              </a:rPr>
              <a:t>一辆重型卡车正在平直公路上以</a:t>
            </a: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20 m/s</a:t>
            </a:r>
            <a:r>
              <a:rPr lang="zh-CN" sz="2400" b="1">
                <a:ea typeface="宋体" panose="02010600030101010101" pitchFamily="2" charset="-122"/>
              </a:rPr>
              <a:t>的速度匀速行驶</a:t>
            </a:r>
            <a:r>
              <a:rPr lang="zh-CN" sz="2400" b="1">
                <a:latin typeface="Times New Roman" panose="02020603050405020304" pitchFamily="18" charset="0"/>
                <a:ea typeface="MingLiU_HKSCS" panose="02020500000000000000" pitchFamily="18" charset="-120"/>
              </a:rPr>
              <a:t>，</a:t>
            </a:r>
            <a:r>
              <a:rPr lang="zh-CN" sz="2400" b="1">
                <a:ea typeface="宋体" panose="02010600030101010101" pitchFamily="2" charset="-122"/>
              </a:rPr>
              <a:t>卡车的牵引力为</a:t>
            </a: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1.0</a:t>
            </a:r>
            <a:r>
              <a:rPr lang="en-US" sz="2400" b="1">
                <a:latin typeface="宋体" panose="02010600030101010101" pitchFamily="2" charset="-122"/>
                <a:cs typeface="Times New Roman" panose="02020603050405020304" pitchFamily="18" charset="0"/>
              </a:rPr>
              <a:t>×</a:t>
            </a: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10</a:t>
            </a:r>
            <a:r>
              <a:rPr lang="en-US" sz="2400" b="1" baseline="30000">
                <a:latin typeface="Times New Roman" panose="02020603050405020304" pitchFamily="18" charset="0"/>
                <a:cs typeface="Times New Roman" panose="02020603050405020304" pitchFamily="18" charset="0"/>
              </a:rPr>
              <a:t>4</a:t>
            </a:r>
            <a:r>
              <a:rPr 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 N</a:t>
            </a:r>
            <a:r>
              <a:rPr lang="zh-CN" sz="2400" b="1">
                <a:latin typeface="Times New Roman" panose="02020603050405020304" pitchFamily="18" charset="0"/>
                <a:ea typeface="宋体" panose="02010600030101010101" pitchFamily="2" charset="-122"/>
              </a:rPr>
              <a:t>．</a:t>
            </a:r>
            <a:r>
              <a:rPr lang="zh-CN" sz="2400" b="1">
                <a:ea typeface="宋体" panose="02010600030101010101" pitchFamily="2" charset="-122"/>
              </a:rPr>
              <a:t>卡车行驶</a:t>
            </a: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1 min</a:t>
            </a:r>
            <a:r>
              <a:rPr lang="zh-CN" sz="2400" b="1">
                <a:ea typeface="宋体" panose="02010600030101010101" pitchFamily="2" charset="-122"/>
              </a:rPr>
              <a:t>后发动机做的功是</a:t>
            </a: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________J</a:t>
            </a:r>
            <a:r>
              <a:rPr lang="zh-CN" sz="2400" b="1">
                <a:latin typeface="Times New Roman" panose="02020603050405020304" pitchFamily="18" charset="0"/>
                <a:ea typeface="MingLiU_HKSCS" panose="02020500000000000000" pitchFamily="18" charset="-120"/>
              </a:rPr>
              <a:t>，</a:t>
            </a:r>
            <a:r>
              <a:rPr lang="zh-CN" sz="2400" b="1">
                <a:ea typeface="宋体" panose="02010600030101010101" pitchFamily="2" charset="-122"/>
              </a:rPr>
              <a:t>发动机做功的功率为</a:t>
            </a: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________W.</a:t>
            </a:r>
            <a:endParaRPr lang="zh-CN" altLang="en-US" sz="2400" b="1"/>
          </a:p>
        </p:txBody>
      </p:sp>
      <p:sp>
        <p:nvSpPr>
          <p:cNvPr id="2" name="文本框 1"/>
          <p:cNvSpPr txBox="1"/>
          <p:nvPr/>
        </p:nvSpPr>
        <p:spPr>
          <a:xfrm>
            <a:off x="7480300" y="2363470"/>
            <a:ext cx="1111250" cy="46037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indent="0"/>
            <a:r>
              <a:rPr lang="en-US" sz="24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100</a:t>
            </a:r>
            <a:endParaRPr lang="en-US" altLang="en-US" sz="2400" b="1">
              <a:solidFill>
                <a:srgbClr val="FF000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1332865" y="2926080"/>
            <a:ext cx="859155" cy="46037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indent="0"/>
            <a:r>
              <a:rPr lang="en-US" sz="24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10</a:t>
            </a:r>
            <a:endParaRPr lang="en-US" altLang="en-US" sz="2400" b="1">
              <a:solidFill>
                <a:srgbClr val="FF000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8663305" y="4006850"/>
            <a:ext cx="1570355" cy="46037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indent="0"/>
            <a:r>
              <a:rPr lang="en-US" sz="24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1.2×10</a:t>
            </a:r>
            <a:r>
              <a:rPr lang="en-US" sz="2400" b="1" baseline="3000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7</a:t>
            </a:r>
            <a:endParaRPr lang="en-US" altLang="en-US" sz="2400" b="1">
              <a:solidFill>
                <a:srgbClr val="FF000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3272790" y="4538980"/>
            <a:ext cx="1303655" cy="46037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indent="0"/>
            <a:r>
              <a:rPr lang="en-US" sz="24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2×10</a:t>
            </a:r>
            <a:r>
              <a:rPr lang="en-US" sz="2400" b="1" baseline="3000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5</a:t>
            </a:r>
            <a:endParaRPr lang="en-US" altLang="en-US" sz="2400" b="1">
              <a:solidFill>
                <a:srgbClr val="FF000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/>
      <p:bldP spid="5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" name="文本框 99"/>
          <p:cNvSpPr txBox="1"/>
          <p:nvPr/>
        </p:nvSpPr>
        <p:spPr>
          <a:xfrm>
            <a:off x="904875" y="1210310"/>
            <a:ext cx="10379710" cy="230695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indent="0">
              <a:lnSpc>
                <a:spcPct val="150000"/>
              </a:lnSpc>
            </a:pPr>
            <a:r>
              <a:rPr 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11.</a:t>
            </a: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 </a:t>
            </a:r>
            <a:r>
              <a:rPr lang="zh-CN" sz="2400" b="1">
                <a:ea typeface="宋体" panose="02010600030101010101" pitchFamily="2" charset="-122"/>
              </a:rPr>
              <a:t>如图甲所示</a:t>
            </a:r>
            <a:r>
              <a:rPr lang="zh-CN" sz="2400" b="1">
                <a:latin typeface="Times New Roman" panose="02020603050405020304" pitchFamily="18" charset="0"/>
                <a:ea typeface="MingLiU_HKSCS" panose="02020500000000000000" pitchFamily="18" charset="-120"/>
              </a:rPr>
              <a:t>，</a:t>
            </a:r>
            <a:r>
              <a:rPr lang="zh-CN" sz="2400" b="1">
                <a:ea typeface="宋体" panose="02010600030101010101" pitchFamily="2" charset="-122"/>
              </a:rPr>
              <a:t>一木块放在水平面上</a:t>
            </a:r>
            <a:r>
              <a:rPr lang="zh-CN" sz="2400" b="1">
                <a:latin typeface="Times New Roman" panose="02020603050405020304" pitchFamily="18" charset="0"/>
                <a:ea typeface="MingLiU_HKSCS" panose="02020500000000000000" pitchFamily="18" charset="-120"/>
              </a:rPr>
              <a:t>，</a:t>
            </a:r>
            <a:r>
              <a:rPr lang="zh-CN" sz="2400" b="1">
                <a:ea typeface="宋体" panose="02010600030101010101" pitchFamily="2" charset="-122"/>
              </a:rPr>
              <a:t>在水平拉力</a:t>
            </a:r>
            <a:r>
              <a:rPr lang="en-US" sz="2400" b="1" i="1">
                <a:latin typeface="Times New Roman" panose="02020603050405020304" pitchFamily="18" charset="0"/>
                <a:cs typeface="Times New Roman" panose="02020603050405020304" pitchFamily="18" charset="0"/>
              </a:rPr>
              <a:t>F</a:t>
            </a:r>
            <a:r>
              <a:rPr lang="zh-CN" sz="2400" b="1">
                <a:ea typeface="宋体" panose="02010600030101010101" pitchFamily="2" charset="-122"/>
              </a:rPr>
              <a:t>＝</a:t>
            </a: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3 N</a:t>
            </a:r>
            <a:r>
              <a:rPr lang="zh-CN" sz="2400" b="1">
                <a:ea typeface="宋体" panose="02010600030101010101" pitchFamily="2" charset="-122"/>
              </a:rPr>
              <a:t>的作用下沿水平方向作直线运动</a:t>
            </a:r>
            <a:r>
              <a:rPr lang="zh-CN" sz="2400" b="1">
                <a:latin typeface="Times New Roman" panose="02020603050405020304" pitchFamily="18" charset="0"/>
                <a:ea typeface="MingLiU_HKSCS" panose="02020500000000000000" pitchFamily="18" charset="-120"/>
              </a:rPr>
              <a:t>，</a:t>
            </a:r>
            <a:r>
              <a:rPr lang="zh-CN" sz="2400" b="1">
                <a:ea typeface="宋体" panose="02010600030101010101" pitchFamily="2" charset="-122"/>
              </a:rPr>
              <a:t>木块的运动速度</a:t>
            </a:r>
            <a:r>
              <a:rPr lang="en-US" sz="2400" b="1" i="1">
                <a:latin typeface="Times New Roman" panose="02020603050405020304" pitchFamily="18" charset="0"/>
                <a:cs typeface="Times New Roman" panose="02020603050405020304" pitchFamily="18" charset="0"/>
              </a:rPr>
              <a:t>v</a:t>
            </a:r>
            <a:r>
              <a:rPr lang="zh-CN" sz="2400" b="1">
                <a:ea typeface="宋体" panose="02010600030101010101" pitchFamily="2" charset="-122"/>
              </a:rPr>
              <a:t>与时间</a:t>
            </a:r>
            <a:r>
              <a:rPr lang="en-US" sz="2400" b="1" i="1">
                <a:latin typeface="Times New Roman" panose="02020603050405020304" pitchFamily="18" charset="0"/>
                <a:ea typeface="宋体" panose="02010600030101010101" pitchFamily="2" charset="-122"/>
              </a:rPr>
              <a:t>t</a:t>
            </a:r>
            <a:r>
              <a:rPr lang="zh-CN" sz="2400" b="1">
                <a:ea typeface="宋体" panose="02010600030101010101" pitchFamily="2" charset="-122"/>
              </a:rPr>
              <a:t>的关系图像如图乙所示</a:t>
            </a:r>
            <a:r>
              <a:rPr lang="zh-CN" sz="2400" b="1">
                <a:latin typeface="Times New Roman" panose="02020603050405020304" pitchFamily="18" charset="0"/>
                <a:ea typeface="MingLiU_HKSCS" panose="02020500000000000000" pitchFamily="18" charset="-120"/>
              </a:rPr>
              <a:t>，</a:t>
            </a:r>
            <a:r>
              <a:rPr lang="zh-CN" sz="2400" b="1">
                <a:ea typeface="宋体" panose="02010600030101010101" pitchFamily="2" charset="-122"/>
              </a:rPr>
              <a:t>则</a:t>
            </a: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0</a:t>
            </a:r>
            <a:r>
              <a:rPr lang="zh-CN" sz="2400" b="1">
                <a:ea typeface="宋体" panose="02010600030101010101" pitchFamily="2" charset="-122"/>
              </a:rPr>
              <a:t>～</a:t>
            </a:r>
          </a:p>
          <a:p>
            <a:pPr indent="0">
              <a:lnSpc>
                <a:spcPct val="150000"/>
              </a:lnSpc>
            </a:pP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6 s</a:t>
            </a:r>
            <a:r>
              <a:rPr lang="zh-CN" sz="2400" b="1">
                <a:ea typeface="宋体" panose="02010600030101010101" pitchFamily="2" charset="-122"/>
              </a:rPr>
              <a:t>内</a:t>
            </a:r>
            <a:r>
              <a:rPr lang="zh-CN" sz="2400" b="1">
                <a:latin typeface="Times New Roman" panose="02020603050405020304" pitchFamily="18" charset="0"/>
                <a:ea typeface="MingLiU_HKSCS" panose="02020500000000000000" pitchFamily="18" charset="-120"/>
              </a:rPr>
              <a:t>，</a:t>
            </a:r>
            <a:r>
              <a:rPr lang="zh-CN" sz="2400" b="1">
                <a:ea typeface="宋体" panose="02010600030101010101" pitchFamily="2" charset="-122"/>
              </a:rPr>
              <a:t>木块受到的摩擦力为</a:t>
            </a: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________N</a:t>
            </a:r>
            <a:r>
              <a:rPr lang="zh-CN" sz="2400" b="1">
                <a:latin typeface="Times New Roman" panose="02020603050405020304" pitchFamily="18" charset="0"/>
                <a:ea typeface="MingLiU_HKSCS" panose="02020500000000000000" pitchFamily="18" charset="-120"/>
              </a:rPr>
              <a:t>，</a:t>
            </a:r>
            <a:r>
              <a:rPr lang="zh-CN" sz="2400" b="1">
                <a:ea typeface="宋体" panose="02010600030101010101" pitchFamily="2" charset="-122"/>
              </a:rPr>
              <a:t>拉力</a:t>
            </a:r>
            <a:r>
              <a:rPr lang="en-US" sz="2400" b="1" i="1">
                <a:latin typeface="Times New Roman" panose="02020603050405020304" pitchFamily="18" charset="0"/>
                <a:cs typeface="Times New Roman" panose="02020603050405020304" pitchFamily="18" charset="0"/>
              </a:rPr>
              <a:t>F</a:t>
            </a:r>
            <a:r>
              <a:rPr lang="zh-CN" sz="2400" b="1">
                <a:ea typeface="宋体" panose="02010600030101010101" pitchFamily="2" charset="-122"/>
              </a:rPr>
              <a:t>做功的功率为</a:t>
            </a: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________W</a:t>
            </a:r>
            <a:r>
              <a:rPr lang="zh-CN" sz="2400" b="1">
                <a:latin typeface="Times New Roman" panose="02020603050405020304" pitchFamily="18" charset="0"/>
                <a:ea typeface="MingLiU_HKSCS" panose="02020500000000000000" pitchFamily="18" charset="-120"/>
              </a:rPr>
              <a:t>，</a:t>
            </a:r>
            <a:r>
              <a:rPr lang="zh-CN" sz="2400" b="1">
                <a:ea typeface="宋体" panose="02010600030101010101" pitchFamily="2" charset="-122"/>
              </a:rPr>
              <a:t>做的功为</a:t>
            </a: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________J.</a:t>
            </a:r>
            <a:endParaRPr lang="zh-CN" altLang="en-US" sz="2400" b="1"/>
          </a:p>
        </p:txBody>
      </p:sp>
      <p:pic>
        <p:nvPicPr>
          <p:cNvPr id="2" name="图片 -2147482430" descr="张程广东WL231B.TIF"/>
          <p:cNvPicPr>
            <a:picLocks noChangeAspect="1"/>
          </p:cNvPicPr>
          <p:nvPr/>
        </p:nvPicPr>
        <p:blipFill>
          <a:blip r:embed="rId2" r:link="rId3"/>
          <a:stretch>
            <a:fillRect/>
          </a:stretch>
        </p:blipFill>
        <p:spPr>
          <a:xfrm>
            <a:off x="4158615" y="3270250"/>
            <a:ext cx="4495165" cy="266573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0" name="文本框 9"/>
          <p:cNvSpPr txBox="1"/>
          <p:nvPr/>
        </p:nvSpPr>
        <p:spPr>
          <a:xfrm>
            <a:off x="6082030" y="6026785"/>
            <a:ext cx="1525905" cy="36830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indent="0"/>
            <a:r>
              <a:rPr lang="zh-CN" b="1">
                <a:ea typeface="宋体" panose="02010600030101010101" pitchFamily="2" charset="-122"/>
              </a:rPr>
              <a:t>第</a:t>
            </a:r>
            <a:r>
              <a:rPr lang="en-US" b="1">
                <a:latin typeface="Times New Roman" panose="02020603050405020304" pitchFamily="18" charset="0"/>
                <a:ea typeface="宋体" panose="02010600030101010101" pitchFamily="2" charset="-122"/>
              </a:rPr>
              <a:t>11</a:t>
            </a:r>
            <a:r>
              <a:rPr lang="zh-CN" b="1">
                <a:ea typeface="宋体" panose="02010600030101010101" pitchFamily="2" charset="-122"/>
              </a:rPr>
              <a:t>题图</a:t>
            </a:r>
            <a:endParaRPr lang="zh-CN" altLang="en-US" b="1"/>
          </a:p>
        </p:txBody>
      </p:sp>
      <p:sp>
        <p:nvSpPr>
          <p:cNvPr id="4" name="文本框 3"/>
          <p:cNvSpPr txBox="1"/>
          <p:nvPr/>
        </p:nvSpPr>
        <p:spPr>
          <a:xfrm>
            <a:off x="4983480" y="2364740"/>
            <a:ext cx="823595" cy="46037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indent="0"/>
            <a:r>
              <a:rPr lang="en-US" sz="24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3</a:t>
            </a:r>
            <a:endParaRPr lang="en-US" altLang="en-US" sz="2400" b="1">
              <a:solidFill>
                <a:srgbClr val="FF000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9385300" y="2364740"/>
            <a:ext cx="823595" cy="46037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indent="0"/>
            <a:r>
              <a:rPr lang="en-US" sz="24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0.6</a:t>
            </a:r>
            <a:endParaRPr lang="en-US" altLang="en-US" sz="2400" b="1">
              <a:solidFill>
                <a:srgbClr val="FF000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6" name="文本框 5"/>
          <p:cNvSpPr txBox="1"/>
          <p:nvPr/>
        </p:nvSpPr>
        <p:spPr>
          <a:xfrm>
            <a:off x="2414905" y="2913380"/>
            <a:ext cx="938530" cy="46037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indent="0"/>
            <a:r>
              <a:rPr lang="en-US" sz="24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3.6</a:t>
            </a:r>
            <a:endParaRPr lang="en-US" altLang="en-US" sz="2400" b="1">
              <a:solidFill>
                <a:srgbClr val="FF000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" name="文本框 99"/>
          <p:cNvSpPr txBox="1"/>
          <p:nvPr/>
        </p:nvSpPr>
        <p:spPr>
          <a:xfrm>
            <a:off x="905510" y="1031875"/>
            <a:ext cx="10379710" cy="341503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indent="0">
              <a:lnSpc>
                <a:spcPct val="150000"/>
              </a:lnSpc>
            </a:pPr>
            <a:r>
              <a:rPr 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12.</a:t>
            </a: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 </a:t>
            </a:r>
            <a:r>
              <a:rPr lang="en-US" sz="2400" b="1">
                <a:latin typeface="Times New Roman" panose="02020603050405020304" pitchFamily="18" charset="0"/>
                <a:ea typeface="黑体" panose="02010609060101010101" pitchFamily="49" charset="-122"/>
              </a:rPr>
              <a:t>(2020</a:t>
            </a:r>
            <a:r>
              <a:rPr lang="zh-CN" sz="2400" b="1">
                <a:ea typeface="黑体" panose="02010609060101010101" pitchFamily="49" charset="-122"/>
              </a:rPr>
              <a:t>天门</a:t>
            </a:r>
            <a:r>
              <a:rPr lang="en-US" sz="2400" b="1">
                <a:latin typeface="Times New Roman" panose="02020603050405020304" pitchFamily="18" charset="0"/>
                <a:ea typeface="黑体" panose="02010609060101010101" pitchFamily="49" charset="-122"/>
              </a:rPr>
              <a:t>)</a:t>
            </a:r>
            <a:r>
              <a:rPr lang="zh-CN" sz="2400" b="1">
                <a:ea typeface="宋体" panose="02010600030101010101" pitchFamily="2" charset="-122"/>
              </a:rPr>
              <a:t>如图甲</a:t>
            </a:r>
            <a:r>
              <a:rPr lang="zh-CN" sz="2400" b="1">
                <a:latin typeface="Times New Roman" panose="02020603050405020304" pitchFamily="18" charset="0"/>
                <a:ea typeface="MingLiU_HKSCS" panose="02020500000000000000" pitchFamily="18" charset="-120"/>
              </a:rPr>
              <a:t>，</a:t>
            </a:r>
            <a:r>
              <a:rPr lang="zh-CN" sz="2400" b="1">
                <a:ea typeface="宋体" panose="02010600030101010101" pitchFamily="2" charset="-122"/>
              </a:rPr>
              <a:t>用电动叉车搬运重为</a:t>
            </a: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5 000 N</a:t>
            </a:r>
            <a:r>
              <a:rPr lang="zh-CN" sz="2400" b="1">
                <a:ea typeface="宋体" panose="02010600030101010101" pitchFamily="2" charset="-122"/>
              </a:rPr>
              <a:t>的货物</a:t>
            </a:r>
            <a:r>
              <a:rPr lang="zh-CN" sz="2400" b="1">
                <a:latin typeface="Times New Roman" panose="02020603050405020304" pitchFamily="18" charset="0"/>
                <a:ea typeface="MingLiU_HKSCS" panose="02020500000000000000" pitchFamily="18" charset="-120"/>
              </a:rPr>
              <a:t>，</a:t>
            </a:r>
            <a:r>
              <a:rPr lang="zh-CN" sz="2400" b="1">
                <a:ea typeface="宋体" panose="02010600030101010101" pitchFamily="2" charset="-122"/>
              </a:rPr>
              <a:t>从</a:t>
            </a:r>
            <a:r>
              <a:rPr lang="en-US" sz="2400" b="1" i="1">
                <a:latin typeface="Times New Roman" panose="02020603050405020304" pitchFamily="18" charset="0"/>
                <a:cs typeface="Times New Roman" panose="02020603050405020304" pitchFamily="18" charset="0"/>
              </a:rPr>
              <a:t>A</a:t>
            </a:r>
            <a:r>
              <a:rPr lang="zh-CN" sz="2400" b="1">
                <a:ea typeface="宋体" panose="02010600030101010101" pitchFamily="2" charset="-122"/>
              </a:rPr>
              <a:t>点水平移动到</a:t>
            </a:r>
            <a:r>
              <a:rPr lang="en-US" sz="2400" b="1" i="1">
                <a:latin typeface="Times New Roman" panose="02020603050405020304" pitchFamily="18" charset="0"/>
                <a:cs typeface="Times New Roman" panose="02020603050405020304" pitchFamily="18" charset="0"/>
              </a:rPr>
              <a:t>B</a:t>
            </a:r>
            <a:r>
              <a:rPr lang="zh-CN" sz="2400" b="1">
                <a:ea typeface="宋体" panose="02010600030101010101" pitchFamily="2" charset="-122"/>
              </a:rPr>
              <a:t>点</a:t>
            </a:r>
            <a:r>
              <a:rPr lang="zh-CN" sz="2400" b="1">
                <a:latin typeface="Times New Roman" panose="02020603050405020304" pitchFamily="18" charset="0"/>
                <a:ea typeface="MingLiU_HKSCS" panose="02020500000000000000" pitchFamily="18" charset="-120"/>
              </a:rPr>
              <a:t>，</a:t>
            </a:r>
            <a:r>
              <a:rPr lang="zh-CN" sz="2400" b="1">
                <a:ea typeface="宋体" panose="02010600030101010101" pitchFamily="2" charset="-122"/>
              </a:rPr>
              <a:t>用时</a:t>
            </a: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20 s</a:t>
            </a:r>
            <a:r>
              <a:rPr lang="zh-CN" sz="2400" b="1">
                <a:ea typeface="宋体" panose="02010600030101010101" pitchFamily="2" charset="-122"/>
              </a:rPr>
              <a:t>；然后从</a:t>
            </a:r>
            <a:r>
              <a:rPr lang="en-US" sz="2400" b="1" i="1">
                <a:latin typeface="Times New Roman" panose="02020603050405020304" pitchFamily="18" charset="0"/>
                <a:cs typeface="Times New Roman" panose="02020603050405020304" pitchFamily="18" charset="0"/>
              </a:rPr>
              <a:t>B</a:t>
            </a:r>
            <a:r>
              <a:rPr lang="zh-CN" sz="2400" b="1">
                <a:latin typeface="Times New Roman" panose="02020603050405020304" pitchFamily="18" charset="0"/>
                <a:ea typeface="宋体" panose="02010600030101010101" pitchFamily="2" charset="-122"/>
              </a:rPr>
              <a:t>点匀速提升到</a:t>
            </a:r>
            <a:r>
              <a:rPr lang="en-US" sz="2400" b="1" i="1">
                <a:latin typeface="Times New Roman" panose="02020603050405020304" pitchFamily="18" charset="0"/>
                <a:ea typeface="宋体" panose="02010600030101010101" pitchFamily="2" charset="-122"/>
              </a:rPr>
              <a:t>C</a:t>
            </a:r>
            <a:r>
              <a:rPr lang="zh-CN" sz="2400" b="1">
                <a:ea typeface="宋体" panose="02010600030101010101" pitchFamily="2" charset="-122"/>
              </a:rPr>
              <a:t>点</a:t>
            </a:r>
            <a:r>
              <a:rPr lang="zh-CN" sz="2400" b="1">
                <a:latin typeface="Times New Roman" panose="02020603050405020304" pitchFamily="18" charset="0"/>
                <a:ea typeface="MingLiU_HKSCS" panose="02020500000000000000" pitchFamily="18" charset="-120"/>
              </a:rPr>
              <a:t>，</a:t>
            </a:r>
            <a:r>
              <a:rPr lang="zh-CN" sz="2400" b="1">
                <a:ea typeface="宋体" panose="02010600030101010101" pitchFamily="2" charset="-122"/>
              </a:rPr>
              <a:t>又用时</a:t>
            </a: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5 s</a:t>
            </a:r>
            <a:r>
              <a:rPr lang="zh-CN" sz="2400" b="1">
                <a:ea typeface="宋体" panose="02010600030101010101" pitchFamily="2" charset="-122"/>
              </a:rPr>
              <a:t>．搬运过程中货物始终水平放置</a:t>
            </a:r>
            <a:r>
              <a:rPr lang="zh-CN" sz="2400" b="1">
                <a:latin typeface="Times New Roman" panose="02020603050405020304" pitchFamily="18" charset="0"/>
                <a:ea typeface="MingLiU_HKSCS" panose="02020500000000000000" pitchFamily="18" charset="-120"/>
              </a:rPr>
              <a:t>，</a:t>
            </a:r>
            <a:r>
              <a:rPr lang="zh-CN" sz="2400" b="1">
                <a:ea typeface="宋体" panose="02010600030101010101" pitchFamily="2" charset="-122"/>
              </a:rPr>
              <a:t>各点间距离如图乙所示．求：</a:t>
            </a:r>
            <a:endParaRPr lang="en-US" sz="2400" b="1">
              <a:latin typeface="Times New Roman" panose="02020603050405020304" pitchFamily="18" charset="0"/>
              <a:ea typeface="宋体" panose="02010600030101010101" pitchFamily="2" charset="-122"/>
            </a:endParaRPr>
          </a:p>
          <a:p>
            <a:pPr indent="0">
              <a:lnSpc>
                <a:spcPct val="150000"/>
              </a:lnSpc>
            </a:pP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(1)</a:t>
            </a:r>
            <a:r>
              <a:rPr lang="zh-CN" sz="2400" b="1">
                <a:ea typeface="宋体" panose="02010600030101010101" pitchFamily="2" charset="-122"/>
              </a:rPr>
              <a:t>叉车在</a:t>
            </a:r>
            <a:r>
              <a:rPr lang="en-US" sz="2400" b="1" i="1">
                <a:latin typeface="Times New Roman" panose="02020603050405020304" pitchFamily="18" charset="0"/>
                <a:cs typeface="Times New Roman" panose="02020603050405020304" pitchFamily="18" charset="0"/>
              </a:rPr>
              <a:t>AB</a:t>
            </a:r>
            <a:r>
              <a:rPr lang="zh-CN" sz="2400" b="1">
                <a:ea typeface="宋体" panose="02010600030101010101" pitchFamily="2" charset="-122"/>
              </a:rPr>
              <a:t>段的平均速度．</a:t>
            </a:r>
            <a:endParaRPr lang="en-US" sz="2400" b="1">
              <a:latin typeface="Times New Roman" panose="02020603050405020304" pitchFamily="18" charset="0"/>
              <a:ea typeface="宋体" panose="02010600030101010101" pitchFamily="2" charset="-122"/>
            </a:endParaRPr>
          </a:p>
          <a:p>
            <a:pPr indent="0">
              <a:lnSpc>
                <a:spcPct val="150000"/>
              </a:lnSpc>
            </a:pP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(2)</a:t>
            </a:r>
            <a:r>
              <a:rPr lang="zh-CN" sz="2400" b="1">
                <a:ea typeface="宋体" panose="02010600030101010101" pitchFamily="2" charset="-122"/>
              </a:rPr>
              <a:t>叉车在</a:t>
            </a:r>
            <a:r>
              <a:rPr lang="en-US" sz="2400" b="1" i="1">
                <a:latin typeface="Times New Roman" panose="02020603050405020304" pitchFamily="18" charset="0"/>
                <a:cs typeface="Times New Roman" panose="02020603050405020304" pitchFamily="18" charset="0"/>
              </a:rPr>
              <a:t>AB</a:t>
            </a:r>
            <a:r>
              <a:rPr lang="zh-CN" sz="2400" b="1">
                <a:ea typeface="宋体" panose="02010600030101010101" pitchFamily="2" charset="-122"/>
              </a:rPr>
              <a:t>段对货物的支持力做的功．</a:t>
            </a:r>
            <a:endParaRPr lang="en-US" sz="2400" b="1">
              <a:latin typeface="Times New Roman" panose="02020603050405020304" pitchFamily="18" charset="0"/>
              <a:ea typeface="宋体" panose="02010600030101010101" pitchFamily="2" charset="-122"/>
            </a:endParaRPr>
          </a:p>
          <a:p>
            <a:pPr indent="0">
              <a:lnSpc>
                <a:spcPct val="150000"/>
              </a:lnSpc>
            </a:pP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(3)</a:t>
            </a:r>
            <a:r>
              <a:rPr lang="zh-CN" sz="2400" b="1">
                <a:ea typeface="宋体" panose="02010600030101010101" pitchFamily="2" charset="-122"/>
              </a:rPr>
              <a:t>叉车在</a:t>
            </a:r>
            <a:r>
              <a:rPr lang="en-US" sz="2400" b="1" i="1">
                <a:latin typeface="Times New Roman" panose="02020603050405020304" pitchFamily="18" charset="0"/>
                <a:cs typeface="Times New Roman" panose="02020603050405020304" pitchFamily="18" charset="0"/>
              </a:rPr>
              <a:t>BC</a:t>
            </a:r>
            <a:r>
              <a:rPr lang="zh-CN" sz="2400" b="1">
                <a:ea typeface="宋体" panose="02010600030101010101" pitchFamily="2" charset="-122"/>
              </a:rPr>
              <a:t>段对货物做功的功率．</a:t>
            </a:r>
            <a:endParaRPr lang="zh-CN" altLang="en-US" sz="2400" b="1"/>
          </a:p>
        </p:txBody>
      </p:sp>
      <p:pic>
        <p:nvPicPr>
          <p:cNvPr id="2" name="图片 -2147482190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426460" y="4313555"/>
            <a:ext cx="7491730" cy="181737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0" name="文本框 9"/>
          <p:cNvSpPr txBox="1"/>
          <p:nvPr/>
        </p:nvSpPr>
        <p:spPr>
          <a:xfrm>
            <a:off x="5904865" y="6130925"/>
            <a:ext cx="1525905" cy="36830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indent="0"/>
            <a:r>
              <a:rPr lang="zh-CN" b="1">
                <a:ea typeface="宋体" panose="02010600030101010101" pitchFamily="2" charset="-122"/>
              </a:rPr>
              <a:t>第</a:t>
            </a:r>
            <a:r>
              <a:rPr lang="en-US" b="1">
                <a:latin typeface="Times New Roman" panose="02020603050405020304" pitchFamily="18" charset="0"/>
                <a:ea typeface="宋体" panose="02010600030101010101" pitchFamily="2" charset="-122"/>
              </a:rPr>
              <a:t>12</a:t>
            </a:r>
            <a:r>
              <a:rPr lang="zh-CN" b="1">
                <a:ea typeface="宋体" panose="02010600030101010101" pitchFamily="2" charset="-122"/>
              </a:rPr>
              <a:t>题图</a:t>
            </a:r>
            <a:endParaRPr lang="zh-CN" altLang="en-US" b="1"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组合 3"/>
          <p:cNvGrpSpPr/>
          <p:nvPr/>
        </p:nvGrpSpPr>
        <p:grpSpPr>
          <a:xfrm>
            <a:off x="877570" y="1327785"/>
            <a:ext cx="10577830" cy="4618990"/>
            <a:chOff x="1269" y="1978"/>
            <a:chExt cx="16658" cy="7274"/>
          </a:xfrm>
        </p:grpSpPr>
        <p:sp>
          <p:nvSpPr>
            <p:cNvPr id="100" name="文本框 99"/>
            <p:cNvSpPr txBox="1"/>
            <p:nvPr/>
          </p:nvSpPr>
          <p:spPr>
            <a:xfrm>
              <a:off x="1269" y="1978"/>
              <a:ext cx="16658" cy="7123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square">
              <a:spAutoFit/>
            </a:bodyPr>
            <a:lstStyle/>
            <a:p>
              <a:pPr indent="0">
                <a:lnSpc>
                  <a:spcPct val="150000"/>
                </a:lnSpc>
              </a:pPr>
              <a:r>
                <a:rPr lang="zh-CN" sz="2400" b="1">
                  <a:solidFill>
                    <a:srgbClr val="FF0000"/>
                  </a:solidFill>
                  <a:ea typeface="黑体" panose="02010609060101010101" pitchFamily="49" charset="-122"/>
                </a:rPr>
                <a:t>解：</a:t>
              </a:r>
              <a:r>
                <a:rPr lang="en-US" sz="2400" b="1">
                  <a:solidFill>
                    <a:srgbClr val="FF0000"/>
                  </a:solidFill>
                  <a:latin typeface="Times New Roman" panose="02020603050405020304" pitchFamily="18" charset="0"/>
                  <a:ea typeface="宋体" panose="02010600030101010101" pitchFamily="2" charset="-122"/>
                </a:rPr>
                <a:t>(1)</a:t>
              </a:r>
              <a:r>
                <a:rPr lang="zh-CN" sz="2400" b="1">
                  <a:solidFill>
                    <a:srgbClr val="FF0000"/>
                  </a:solidFill>
                  <a:ea typeface="宋体" panose="02010600030101010101" pitchFamily="2" charset="-122"/>
                </a:rPr>
                <a:t>叉车在</a:t>
              </a:r>
              <a:r>
                <a:rPr lang="en-US" sz="2400" b="1" i="1">
                  <a:solidFill>
                    <a:srgbClr val="FF0000"/>
                  </a:solidFill>
                  <a:latin typeface="Times New Roman" panose="02020603050405020304" pitchFamily="18" charset="0"/>
                  <a:ea typeface="宋体" panose="02010600030101010101" pitchFamily="2" charset="-122"/>
                </a:rPr>
                <a:t>AB</a:t>
              </a:r>
              <a:r>
                <a:rPr lang="zh-CN" sz="2400" b="1">
                  <a:solidFill>
                    <a:srgbClr val="FF0000"/>
                  </a:solidFill>
                  <a:ea typeface="宋体" panose="02010600030101010101" pitchFamily="2" charset="-122"/>
                </a:rPr>
                <a:t>段的平均速度为</a:t>
              </a:r>
              <a:r>
                <a:rPr lang="en-US" sz="2400" b="1" i="1">
                  <a:solidFill>
                    <a:srgbClr val="FF0000"/>
                  </a:solidFill>
                  <a:latin typeface="Times New Roman" panose="02020603050405020304" pitchFamily="18" charset="0"/>
                  <a:ea typeface="宋体" panose="02010600030101010101" pitchFamily="2" charset="-122"/>
                </a:rPr>
                <a:t>v</a:t>
              </a:r>
              <a:r>
                <a:rPr lang="zh-CN" sz="2400" b="1">
                  <a:solidFill>
                    <a:srgbClr val="FF0000"/>
                  </a:solidFill>
                  <a:ea typeface="宋体" panose="02010600030101010101" pitchFamily="2" charset="-122"/>
                </a:rPr>
                <a:t>＝</a:t>
              </a:r>
              <a:r>
                <a:rPr lang="en-US" sz="2400" b="1">
                  <a:solidFill>
                    <a:srgbClr val="FF0000"/>
                  </a:solidFill>
                  <a:latin typeface="宋体" panose="02010600030101010101" pitchFamily="2" charset="-122"/>
                </a:rPr>
                <a:t>         </a:t>
              </a:r>
              <a:r>
                <a:rPr lang="zh-CN" sz="2400" b="1">
                  <a:solidFill>
                    <a:srgbClr val="FF0000"/>
                  </a:solidFill>
                  <a:ea typeface="宋体" panose="02010600030101010101" pitchFamily="2" charset="-122"/>
                </a:rPr>
                <a:t>＝</a:t>
              </a:r>
              <a:r>
                <a:rPr lang="en-US" sz="2400" b="1">
                  <a:solidFill>
                    <a:srgbClr val="FF0000"/>
                  </a:solidFill>
                  <a:latin typeface="Times New Roman" panose="02020603050405020304" pitchFamily="18" charset="0"/>
                  <a:ea typeface="宋体" panose="02010600030101010101" pitchFamily="2" charset="-122"/>
                </a:rPr>
                <a:t>2 m/s</a:t>
              </a:r>
            </a:p>
            <a:p>
              <a:pPr indent="0">
                <a:lnSpc>
                  <a:spcPct val="150000"/>
                </a:lnSpc>
              </a:pPr>
              <a:r>
                <a:rPr lang="en-US" sz="2400" b="1">
                  <a:solidFill>
                    <a:srgbClr val="FF0000"/>
                  </a:solidFill>
                  <a:latin typeface="Times New Roman" panose="02020603050405020304" pitchFamily="18" charset="0"/>
                  <a:ea typeface="宋体" panose="02010600030101010101" pitchFamily="2" charset="-122"/>
                </a:rPr>
                <a:t>(2)</a:t>
              </a:r>
              <a:r>
                <a:rPr lang="zh-CN" sz="2400" b="1">
                  <a:solidFill>
                    <a:srgbClr val="FF0000"/>
                  </a:solidFill>
                  <a:ea typeface="宋体" panose="02010600030101010101" pitchFamily="2" charset="-122"/>
                </a:rPr>
                <a:t>由于在</a:t>
              </a:r>
              <a:r>
                <a:rPr lang="en-US" sz="2400" b="1" i="1">
                  <a:solidFill>
                    <a:srgbClr val="FF0000"/>
                  </a:solidFill>
                  <a:latin typeface="Times New Roman" panose="02020603050405020304" pitchFamily="18" charset="0"/>
                  <a:ea typeface="宋体" panose="02010600030101010101" pitchFamily="2" charset="-122"/>
                </a:rPr>
                <a:t>AB</a:t>
              </a:r>
              <a:r>
                <a:rPr lang="zh-CN" sz="2400" b="1">
                  <a:solidFill>
                    <a:srgbClr val="FF0000"/>
                  </a:solidFill>
                  <a:ea typeface="宋体" panose="02010600030101010101" pitchFamily="2" charset="-122"/>
                </a:rPr>
                <a:t>段</a:t>
              </a:r>
              <a:r>
                <a:rPr lang="zh-CN" sz="2400" b="1">
                  <a:solidFill>
                    <a:srgbClr val="FF0000"/>
                  </a:solidFill>
                  <a:ea typeface="MingLiU_HKSCS" panose="02020500000000000000" pitchFamily="18" charset="-120"/>
                </a:rPr>
                <a:t>，</a:t>
              </a:r>
              <a:r>
                <a:rPr lang="zh-CN" sz="2400" b="1">
                  <a:solidFill>
                    <a:srgbClr val="FF0000"/>
                  </a:solidFill>
                  <a:ea typeface="宋体" panose="02010600030101010101" pitchFamily="2" charset="-122"/>
                </a:rPr>
                <a:t>叉车对货物的支持力是竖直向上的</a:t>
              </a:r>
              <a:r>
                <a:rPr lang="zh-CN" sz="2400" b="1">
                  <a:solidFill>
                    <a:srgbClr val="FF0000"/>
                  </a:solidFill>
                  <a:ea typeface="MingLiU_HKSCS" panose="02020500000000000000" pitchFamily="18" charset="-120"/>
                </a:rPr>
                <a:t>，</a:t>
              </a:r>
              <a:r>
                <a:rPr lang="zh-CN" sz="2400" b="1">
                  <a:solidFill>
                    <a:srgbClr val="FF0000"/>
                  </a:solidFill>
                  <a:ea typeface="宋体" panose="02010600030101010101" pitchFamily="2" charset="-122"/>
                </a:rPr>
                <a:t>移动距离沿水平方向</a:t>
              </a:r>
              <a:r>
                <a:rPr lang="zh-CN" sz="2400" b="1">
                  <a:solidFill>
                    <a:srgbClr val="FF0000"/>
                  </a:solidFill>
                  <a:ea typeface="MingLiU_HKSCS" panose="02020500000000000000" pitchFamily="18" charset="-120"/>
                </a:rPr>
                <a:t>，</a:t>
              </a:r>
              <a:r>
                <a:rPr lang="zh-CN" sz="2400" b="1">
                  <a:solidFill>
                    <a:srgbClr val="FF0000"/>
                  </a:solidFill>
                  <a:ea typeface="宋体" panose="02010600030101010101" pitchFamily="2" charset="-122"/>
                </a:rPr>
                <a:t>力的方向与移动距离的方向垂直</a:t>
              </a:r>
              <a:r>
                <a:rPr lang="en-US" sz="2400" b="1">
                  <a:solidFill>
                    <a:srgbClr val="FF0000"/>
                  </a:solidFill>
                  <a:latin typeface="Times New Roman" panose="02020603050405020304" pitchFamily="18" charset="0"/>
                  <a:ea typeface="宋体" panose="02010600030101010101" pitchFamily="2" charset="-122"/>
                </a:rPr>
                <a:t>(</a:t>
              </a:r>
              <a:r>
                <a:rPr lang="zh-CN" sz="2400" b="1">
                  <a:solidFill>
                    <a:srgbClr val="FF0000"/>
                  </a:solidFill>
                  <a:ea typeface="宋体" panose="02010600030101010101" pitchFamily="2" charset="-122"/>
                </a:rPr>
                <a:t>或沿力的方向没有移动距离</a:t>
              </a:r>
              <a:r>
                <a:rPr lang="en-US" sz="2400" b="1">
                  <a:solidFill>
                    <a:srgbClr val="FF0000"/>
                  </a:solidFill>
                  <a:latin typeface="Times New Roman" panose="02020603050405020304" pitchFamily="18" charset="0"/>
                  <a:ea typeface="宋体" panose="02010600030101010101" pitchFamily="2" charset="-122"/>
                </a:rPr>
                <a:t>)</a:t>
              </a:r>
              <a:r>
                <a:rPr lang="zh-CN" sz="2400" b="1">
                  <a:solidFill>
                    <a:srgbClr val="FF0000"/>
                  </a:solidFill>
                  <a:ea typeface="MingLiU_HKSCS" panose="02020500000000000000" pitchFamily="18" charset="-120"/>
                </a:rPr>
                <a:t>，</a:t>
              </a:r>
              <a:r>
                <a:rPr lang="zh-CN" sz="2400" b="1">
                  <a:solidFill>
                    <a:srgbClr val="FF0000"/>
                  </a:solidFill>
                  <a:ea typeface="宋体" panose="02010600030101010101" pitchFamily="2" charset="-122"/>
                </a:rPr>
                <a:t>故此过程中支持力不做功</a:t>
              </a:r>
              <a:r>
                <a:rPr lang="zh-CN" sz="2400" b="1">
                  <a:solidFill>
                    <a:srgbClr val="FF0000"/>
                  </a:solidFill>
                  <a:ea typeface="MingLiU_HKSCS" panose="02020500000000000000" pitchFamily="18" charset="-120"/>
                </a:rPr>
                <a:t>，</a:t>
              </a:r>
              <a:r>
                <a:rPr lang="zh-CN" sz="2400" b="1">
                  <a:solidFill>
                    <a:srgbClr val="FF0000"/>
                  </a:solidFill>
                  <a:ea typeface="宋体" panose="02010600030101010101" pitchFamily="2" charset="-122"/>
                </a:rPr>
                <a:t>为</a:t>
              </a:r>
              <a:r>
                <a:rPr lang="en-US" sz="2400" b="1">
                  <a:solidFill>
                    <a:srgbClr val="FF0000"/>
                  </a:solidFill>
                  <a:latin typeface="Times New Roman" panose="02020603050405020304" pitchFamily="18" charset="0"/>
                  <a:ea typeface="宋体" panose="02010600030101010101" pitchFamily="2" charset="-122"/>
                </a:rPr>
                <a:t>0 J</a:t>
              </a:r>
            </a:p>
            <a:p>
              <a:pPr indent="0">
                <a:lnSpc>
                  <a:spcPct val="150000"/>
                </a:lnSpc>
              </a:pPr>
              <a:r>
                <a:rPr lang="en-US" sz="2400" b="1">
                  <a:solidFill>
                    <a:srgbClr val="FF0000"/>
                  </a:solidFill>
                  <a:latin typeface="Times New Roman" panose="02020603050405020304" pitchFamily="18" charset="0"/>
                  <a:ea typeface="宋体" panose="02010600030101010101" pitchFamily="2" charset="-122"/>
                </a:rPr>
                <a:t>(3)</a:t>
              </a:r>
              <a:r>
                <a:rPr lang="zh-CN" sz="2400" b="1">
                  <a:solidFill>
                    <a:srgbClr val="FF0000"/>
                  </a:solidFill>
                  <a:ea typeface="宋体" panose="02010600030101010101" pitchFamily="2" charset="-122"/>
                </a:rPr>
                <a:t>在</a:t>
              </a:r>
              <a:r>
                <a:rPr lang="en-US" sz="2400" b="1" i="1">
                  <a:solidFill>
                    <a:srgbClr val="FF0000"/>
                  </a:solidFill>
                  <a:latin typeface="Times New Roman" panose="02020603050405020304" pitchFamily="18" charset="0"/>
                  <a:ea typeface="宋体" panose="02010600030101010101" pitchFamily="2" charset="-122"/>
                </a:rPr>
                <a:t>BC</a:t>
              </a:r>
              <a:r>
                <a:rPr lang="zh-CN" sz="2400" b="1">
                  <a:solidFill>
                    <a:srgbClr val="FF0000"/>
                  </a:solidFill>
                  <a:ea typeface="宋体" panose="02010600030101010101" pitchFamily="2" charset="-122"/>
                </a:rPr>
                <a:t>段</a:t>
              </a:r>
              <a:r>
                <a:rPr lang="zh-CN" sz="2400" b="1">
                  <a:solidFill>
                    <a:srgbClr val="FF0000"/>
                  </a:solidFill>
                  <a:ea typeface="MingLiU_HKSCS" panose="02020500000000000000" pitchFamily="18" charset="-120"/>
                </a:rPr>
                <a:t>，</a:t>
              </a:r>
              <a:r>
                <a:rPr lang="zh-CN" sz="2400" b="1">
                  <a:solidFill>
                    <a:srgbClr val="FF0000"/>
                  </a:solidFill>
                  <a:ea typeface="宋体" panose="02010600030101010101" pitchFamily="2" charset="-122"/>
                </a:rPr>
                <a:t>支持力做的功为</a:t>
              </a:r>
              <a:endParaRPr lang="en-US" sz="2400" b="1" i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endParaRPr>
            </a:p>
            <a:p>
              <a:pPr indent="0">
                <a:lnSpc>
                  <a:spcPct val="150000"/>
                </a:lnSpc>
              </a:pPr>
              <a:r>
                <a:rPr lang="en-US" sz="2400" b="1" i="1">
                  <a:solidFill>
                    <a:srgbClr val="FF0000"/>
                  </a:solidFill>
                  <a:latin typeface="Times New Roman" panose="02020603050405020304" pitchFamily="18" charset="0"/>
                  <a:ea typeface="宋体" panose="02010600030101010101" pitchFamily="2" charset="-122"/>
                </a:rPr>
                <a:t>W</a:t>
              </a:r>
              <a:r>
                <a:rPr lang="zh-CN" sz="2400" b="1">
                  <a:solidFill>
                    <a:srgbClr val="FF0000"/>
                  </a:solidFill>
                  <a:ea typeface="宋体" panose="02010600030101010101" pitchFamily="2" charset="-122"/>
                </a:rPr>
                <a:t>＝</a:t>
              </a:r>
              <a:r>
                <a:rPr lang="en-US" sz="2400" b="1" i="1">
                  <a:solidFill>
                    <a:srgbClr val="FF0000"/>
                  </a:solidFill>
                  <a:latin typeface="Times New Roman" panose="02020603050405020304" pitchFamily="18" charset="0"/>
                  <a:ea typeface="宋体" panose="02010600030101010101" pitchFamily="2" charset="-122"/>
                </a:rPr>
                <a:t>Fs</a:t>
              </a:r>
              <a:r>
                <a:rPr lang="zh-CN" sz="2400" b="1">
                  <a:solidFill>
                    <a:srgbClr val="FF0000"/>
                  </a:solidFill>
                  <a:ea typeface="宋体" panose="02010600030101010101" pitchFamily="2" charset="-122"/>
                </a:rPr>
                <a:t>＝</a:t>
              </a:r>
              <a:r>
                <a:rPr lang="en-US" sz="2400" b="1" i="1">
                  <a:solidFill>
                    <a:srgbClr val="FF0000"/>
                  </a:solidFill>
                  <a:latin typeface="Times New Roman" panose="02020603050405020304" pitchFamily="18" charset="0"/>
                  <a:ea typeface="宋体" panose="02010600030101010101" pitchFamily="2" charset="-122"/>
                </a:rPr>
                <a:t>Gh</a:t>
              </a:r>
              <a:r>
                <a:rPr lang="zh-CN" sz="2400" b="1">
                  <a:solidFill>
                    <a:srgbClr val="FF0000"/>
                  </a:solidFill>
                  <a:ea typeface="宋体" panose="02010600030101010101" pitchFamily="2" charset="-122"/>
                </a:rPr>
                <a:t>＝</a:t>
              </a:r>
              <a:r>
                <a:rPr lang="en-US" sz="2400" b="1">
                  <a:solidFill>
                    <a:srgbClr val="FF0000"/>
                  </a:solidFill>
                  <a:latin typeface="Times New Roman" panose="02020603050405020304" pitchFamily="18" charset="0"/>
                  <a:ea typeface="宋体" panose="02010600030101010101" pitchFamily="2" charset="-122"/>
                </a:rPr>
                <a:t>5 000 N×1.5 m</a:t>
              </a:r>
              <a:r>
                <a:rPr lang="zh-CN" sz="2400" b="1">
                  <a:solidFill>
                    <a:srgbClr val="FF0000"/>
                  </a:solidFill>
                  <a:ea typeface="宋体" panose="02010600030101010101" pitchFamily="2" charset="-122"/>
                </a:rPr>
                <a:t>＝</a:t>
              </a:r>
              <a:r>
                <a:rPr lang="en-US" sz="2400" b="1">
                  <a:solidFill>
                    <a:srgbClr val="FF0000"/>
                  </a:solidFill>
                  <a:latin typeface="Times New Roman" panose="02020603050405020304" pitchFamily="18" charset="0"/>
                  <a:ea typeface="宋体" panose="02010600030101010101" pitchFamily="2" charset="-122"/>
                </a:rPr>
                <a:t>7 500 J</a:t>
              </a:r>
              <a:endParaRPr lang="en-US" sz="2400" b="1" i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endParaRPr>
            </a:p>
            <a:p>
              <a:pPr indent="0">
                <a:lnSpc>
                  <a:spcPct val="150000"/>
                </a:lnSpc>
              </a:pPr>
              <a:r>
                <a:rPr lang="en-US" sz="2400" b="1" i="1">
                  <a:solidFill>
                    <a:srgbClr val="FF0000"/>
                  </a:solidFill>
                  <a:latin typeface="Times New Roman" panose="02020603050405020304" pitchFamily="18" charset="0"/>
                  <a:ea typeface="宋体" panose="02010600030101010101" pitchFamily="2" charset="-122"/>
                </a:rPr>
                <a:t>BC</a:t>
              </a:r>
              <a:r>
                <a:rPr lang="zh-CN" sz="2400" b="1">
                  <a:solidFill>
                    <a:srgbClr val="FF0000"/>
                  </a:solidFill>
                  <a:ea typeface="宋体" panose="02010600030101010101" pitchFamily="2" charset="-122"/>
                </a:rPr>
                <a:t>段叉车对货物做功的功率为</a:t>
              </a:r>
              <a:endParaRPr lang="en-US" sz="2400" b="1" i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endParaRPr>
            </a:p>
            <a:p>
              <a:pPr indent="0">
                <a:lnSpc>
                  <a:spcPct val="150000"/>
                </a:lnSpc>
              </a:pPr>
              <a:r>
                <a:rPr lang="en-US" sz="2400" b="1" i="1">
                  <a:solidFill>
                    <a:srgbClr val="FF0000"/>
                  </a:solidFill>
                  <a:latin typeface="Times New Roman" panose="02020603050405020304" pitchFamily="18" charset="0"/>
                  <a:ea typeface="宋体" panose="02010600030101010101" pitchFamily="2" charset="-122"/>
                </a:rPr>
                <a:t>P</a:t>
              </a:r>
              <a:r>
                <a:rPr lang="zh-CN" sz="2400" b="1">
                  <a:solidFill>
                    <a:srgbClr val="FF0000"/>
                  </a:solidFill>
                  <a:ea typeface="宋体" panose="02010600030101010101" pitchFamily="2" charset="-122"/>
                </a:rPr>
                <a:t>＝</a:t>
              </a:r>
              <a:r>
                <a:rPr lang="en-US" sz="2400" b="1">
                  <a:solidFill>
                    <a:srgbClr val="FF0000"/>
                  </a:solidFill>
                  <a:latin typeface="宋体" panose="02010600030101010101" pitchFamily="2" charset="-122"/>
                </a:rPr>
                <a:t>             </a:t>
              </a:r>
              <a:r>
                <a:rPr lang="zh-CN" sz="2400" b="1">
                  <a:solidFill>
                    <a:srgbClr val="FF0000"/>
                  </a:solidFill>
                  <a:ea typeface="宋体" panose="02010600030101010101" pitchFamily="2" charset="-122"/>
                </a:rPr>
                <a:t>＝</a:t>
              </a:r>
              <a:r>
                <a:rPr lang="en-US" sz="2400" b="1">
                  <a:solidFill>
                    <a:srgbClr val="FF0000"/>
                  </a:solidFill>
                  <a:latin typeface="Times New Roman" panose="02020603050405020304" pitchFamily="18" charset="0"/>
                  <a:ea typeface="宋体" panose="02010600030101010101" pitchFamily="2" charset="-122"/>
                </a:rPr>
                <a:t>1 500 W</a:t>
              </a:r>
              <a:endParaRPr lang="en-US" altLang="en-US" sz="24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endParaRPr>
            </a:p>
          </p:txBody>
        </p:sp>
        <p:graphicFrame>
          <p:nvGraphicFramePr>
            <p:cNvPr id="2" name="对象 1">
              <a:hlinkClick r:id="" action="ppaction://ole?verb=0"/>
            </p:cNvPr>
            <p:cNvGraphicFramePr>
              <a:graphicFrameLocks noChangeAspect="1"/>
            </p:cNvGraphicFramePr>
            <p:nvPr/>
          </p:nvGraphicFramePr>
          <p:xfrm>
            <a:off x="9305" y="1978"/>
            <a:ext cx="1949" cy="1210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2053" r:id="rId3" imgW="634365" imgH="393700" progId="Equation.KSEE3">
                    <p:embed/>
                  </p:oleObj>
                </mc:Choice>
                <mc:Fallback>
                  <p:oleObj r:id="rId3" imgW="634365" imgH="393700" progId="Equation.KSEE3">
                    <p:embed/>
                    <p:pic>
                      <p:nvPicPr>
                        <p:cNvPr id="0" name="图片 1024"/>
                        <p:cNvPicPr/>
                        <p:nvPr/>
                      </p:nvPicPr>
                      <p:blipFill>
                        <a:blip r:embed="rId4"/>
                        <a:stretch>
                          <a:fillRect/>
                        </a:stretch>
                      </p:blipFill>
                      <p:spPr>
                        <a:xfrm>
                          <a:off x="9305" y="1978"/>
                          <a:ext cx="1949" cy="1210"/>
                        </a:xfrm>
                        <a:prstGeom prst="rect">
                          <a:avLst/>
                        </a:prstGeom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3" name="对象 2">
              <a:hlinkClick r:id="" action="ppaction://ole?verb=0"/>
            </p:cNvPr>
            <p:cNvGraphicFramePr>
              <a:graphicFrameLocks noChangeAspect="1"/>
            </p:cNvGraphicFramePr>
            <p:nvPr/>
          </p:nvGraphicFramePr>
          <p:xfrm>
            <a:off x="2387" y="8042"/>
            <a:ext cx="2732" cy="1210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2054" r:id="rId5" imgW="889000" imgH="393700" progId="Equation.KSEE3">
                    <p:embed/>
                  </p:oleObj>
                </mc:Choice>
                <mc:Fallback>
                  <p:oleObj r:id="rId5" imgW="889000" imgH="393700" progId="Equation.KSEE3">
                    <p:embed/>
                    <p:pic>
                      <p:nvPicPr>
                        <p:cNvPr id="0" name="图片 1024"/>
                        <p:cNvPicPr/>
                        <p:nvPr/>
                      </p:nvPicPr>
                      <p:blipFill>
                        <a:blip r:embed="rId6"/>
                        <a:stretch>
                          <a:fillRect/>
                        </a:stretch>
                      </p:blipFill>
                      <p:spPr>
                        <a:xfrm>
                          <a:off x="2387" y="8042"/>
                          <a:ext cx="2732" cy="1210"/>
                        </a:xfrm>
                        <a:prstGeom prst="rect">
                          <a:avLst/>
                        </a:prstGeom>
                      </p:spPr>
                    </p:pic>
                  </p:oleObj>
                </mc:Fallback>
              </mc:AlternateContent>
            </a:graphicData>
          </a:graphic>
        </p:graphicFrame>
      </p:grp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" name="文本框 99"/>
          <p:cNvSpPr txBox="1"/>
          <p:nvPr/>
        </p:nvSpPr>
        <p:spPr>
          <a:xfrm>
            <a:off x="734060" y="1180465"/>
            <a:ext cx="10722610" cy="452310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indent="0">
              <a:lnSpc>
                <a:spcPct val="150000"/>
              </a:lnSpc>
            </a:pPr>
            <a:r>
              <a:rPr 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13.</a:t>
            </a: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 </a:t>
            </a:r>
            <a:r>
              <a:rPr lang="en-US" sz="2400" b="1">
                <a:latin typeface="Times New Roman" panose="02020603050405020304" pitchFamily="18" charset="0"/>
                <a:ea typeface="黑体" panose="02010609060101010101" pitchFamily="49" charset="-122"/>
              </a:rPr>
              <a:t>(2019</a:t>
            </a:r>
            <a:r>
              <a:rPr lang="zh-CN" sz="2400" b="1">
                <a:ea typeface="黑体" panose="02010609060101010101" pitchFamily="49" charset="-122"/>
              </a:rPr>
              <a:t>遵义</a:t>
            </a:r>
            <a:r>
              <a:rPr lang="en-US" sz="2400" b="1">
                <a:latin typeface="Times New Roman" panose="02020603050405020304" pitchFamily="18" charset="0"/>
                <a:ea typeface="黑体" panose="02010609060101010101" pitchFamily="49" charset="-122"/>
              </a:rPr>
              <a:t>)</a:t>
            </a:r>
            <a:r>
              <a:rPr lang="zh-CN" sz="2400" b="1">
                <a:ea typeface="宋体" panose="02010600030101010101" pitchFamily="2" charset="-122"/>
              </a:rPr>
              <a:t>如图甲所示为一辆洒水车</a:t>
            </a:r>
            <a:r>
              <a:rPr lang="zh-CN" sz="2400" b="1">
                <a:latin typeface="Times New Roman" panose="02020603050405020304" pitchFamily="18" charset="0"/>
                <a:ea typeface="MingLiU_HKSCS" panose="02020500000000000000" pitchFamily="18" charset="-120"/>
              </a:rPr>
              <a:t>，</a:t>
            </a:r>
            <a:r>
              <a:rPr lang="zh-CN" sz="2400" b="1">
                <a:ea typeface="宋体" panose="02010600030101010101" pitchFamily="2" charset="-122"/>
              </a:rPr>
              <a:t>未装水时其质量为</a:t>
            </a: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4 t</a:t>
            </a:r>
            <a:r>
              <a:rPr lang="zh-CN" sz="2400" b="1">
                <a:ea typeface="宋体" panose="02010600030101010101" pitchFamily="2" charset="-122"/>
              </a:rPr>
              <a:t>．</a:t>
            </a: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(</a:t>
            </a:r>
            <a:r>
              <a:rPr lang="en-US" sz="2400" b="1" i="1">
                <a:latin typeface="Times New Roman" panose="02020603050405020304" pitchFamily="18" charset="0"/>
                <a:cs typeface="Times New Roman" panose="02020603050405020304" pitchFamily="18" charset="0"/>
              </a:rPr>
              <a:t>ρ</a:t>
            </a:r>
            <a:r>
              <a:rPr lang="zh-CN" sz="2400" b="1" baseline="-25000">
                <a:ea typeface="宋体" panose="02010600030101010101" pitchFamily="2" charset="-122"/>
              </a:rPr>
              <a:t>水</a:t>
            </a:r>
            <a:r>
              <a:rPr lang="zh-CN" sz="2400" b="1">
                <a:ea typeface="宋体" panose="02010600030101010101" pitchFamily="2" charset="-122"/>
              </a:rPr>
              <a:t>＝</a:t>
            </a: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1.0</a:t>
            </a:r>
            <a:r>
              <a:rPr lang="en-US" sz="2400" b="1">
                <a:latin typeface="宋体" panose="02010600030101010101" pitchFamily="2" charset="-122"/>
                <a:cs typeface="Times New Roman" panose="02020603050405020304" pitchFamily="18" charset="0"/>
              </a:rPr>
              <a:t>×</a:t>
            </a: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10</a:t>
            </a:r>
            <a:r>
              <a:rPr lang="en-US" sz="2400" b="1" baseline="30000"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r>
              <a:rPr 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 kg/m</a:t>
            </a:r>
            <a:r>
              <a:rPr lang="en-US" sz="2400" b="1" baseline="30000"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r>
              <a:rPr lang="zh-CN" sz="2400" b="1">
                <a:latin typeface="Times New Roman" panose="02020603050405020304" pitchFamily="18" charset="0"/>
                <a:ea typeface="MingLiU_HKSCS" panose="02020500000000000000" pitchFamily="18" charset="-120"/>
              </a:rPr>
              <a:t>，</a:t>
            </a:r>
            <a:r>
              <a:rPr lang="en-US" sz="2400" b="1" i="1">
                <a:latin typeface="Times New Roman" panose="02020603050405020304" pitchFamily="18" charset="0"/>
                <a:cs typeface="Times New Roman" panose="02020603050405020304" pitchFamily="18" charset="0"/>
              </a:rPr>
              <a:t>g</a:t>
            </a:r>
            <a:r>
              <a:rPr lang="zh-CN" sz="2400" b="1">
                <a:ea typeface="宋体" panose="02010600030101010101" pitchFamily="2" charset="-122"/>
              </a:rPr>
              <a:t>取</a:t>
            </a: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10 N/kg)</a:t>
            </a:r>
            <a:r>
              <a:rPr lang="zh-CN" sz="2400" b="1">
                <a:ea typeface="宋体" panose="02010600030101010101" pitchFamily="2" charset="-122"/>
              </a:rPr>
              <a:t>求：</a:t>
            </a:r>
            <a:endParaRPr lang="en-US" sz="2400" b="1">
              <a:latin typeface="Times New Roman" panose="02020603050405020304" pitchFamily="18" charset="0"/>
              <a:ea typeface="宋体" panose="02010600030101010101" pitchFamily="2" charset="-122"/>
            </a:endParaRPr>
          </a:p>
          <a:p>
            <a:pPr indent="0">
              <a:lnSpc>
                <a:spcPct val="150000"/>
              </a:lnSpc>
            </a:pP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(1)</a:t>
            </a:r>
            <a:r>
              <a:rPr lang="zh-CN" sz="2400" b="1">
                <a:ea typeface="宋体" panose="02010600030101010101" pitchFamily="2" charset="-122"/>
              </a:rPr>
              <a:t>未装水时</a:t>
            </a:r>
            <a:r>
              <a:rPr lang="zh-CN" sz="2400" b="1">
                <a:latin typeface="Times New Roman" panose="02020603050405020304" pitchFamily="18" charset="0"/>
                <a:ea typeface="MingLiU_HKSCS" panose="02020500000000000000" pitchFamily="18" charset="-120"/>
              </a:rPr>
              <a:t>，</a:t>
            </a:r>
            <a:r>
              <a:rPr lang="zh-CN" sz="2400" b="1">
                <a:ea typeface="宋体" panose="02010600030101010101" pitchFamily="2" charset="-122"/>
              </a:rPr>
              <a:t>洒水车对水平路面的压力多大？</a:t>
            </a:r>
            <a:endParaRPr lang="en-US" sz="2400" b="1">
              <a:latin typeface="Times New Roman" panose="02020603050405020304" pitchFamily="18" charset="0"/>
              <a:ea typeface="宋体" panose="02010600030101010101" pitchFamily="2" charset="-122"/>
            </a:endParaRPr>
          </a:p>
          <a:p>
            <a:pPr indent="0">
              <a:lnSpc>
                <a:spcPct val="150000"/>
              </a:lnSpc>
            </a:pP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(2)</a:t>
            </a:r>
            <a:r>
              <a:rPr lang="zh-CN" sz="2400" b="1">
                <a:ea typeface="宋体" panose="02010600030101010101" pitchFamily="2" charset="-122"/>
              </a:rPr>
              <a:t>洒水车储水箱装满水后</a:t>
            </a:r>
            <a:r>
              <a:rPr lang="zh-CN" sz="2400" b="1">
                <a:latin typeface="Times New Roman" panose="02020603050405020304" pitchFamily="18" charset="0"/>
                <a:ea typeface="MingLiU_HKSCS" panose="02020500000000000000" pitchFamily="18" charset="-120"/>
              </a:rPr>
              <a:t>，</a:t>
            </a:r>
            <a:r>
              <a:rPr lang="zh-CN" sz="2400" b="1">
                <a:ea typeface="宋体" panose="02010600030101010101" pitchFamily="2" charset="-122"/>
              </a:rPr>
              <a:t>水箱内距水面</a:t>
            </a: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0.4 m</a:t>
            </a:r>
            <a:r>
              <a:rPr lang="zh-CN" sz="2400" b="1">
                <a:ea typeface="宋体" panose="02010600030101010101" pitchFamily="2" charset="-122"/>
              </a:rPr>
              <a:t>深处</a:t>
            </a:r>
            <a:r>
              <a:rPr lang="zh-CN" sz="2400" b="1">
                <a:latin typeface="Times New Roman" panose="02020603050405020304" pitchFamily="18" charset="0"/>
                <a:ea typeface="MingLiU_HKSCS" panose="02020500000000000000" pitchFamily="18" charset="-120"/>
              </a:rPr>
              <a:t>，</a:t>
            </a:r>
            <a:r>
              <a:rPr lang="zh-CN" sz="2400" b="1">
                <a:ea typeface="宋体" panose="02010600030101010101" pitchFamily="2" charset="-122"/>
              </a:rPr>
              <a:t>水产生的压强多大？</a:t>
            </a:r>
            <a:endParaRPr lang="en-US" sz="2400" b="1">
              <a:latin typeface="Times New Roman" panose="02020603050405020304" pitchFamily="18" charset="0"/>
              <a:ea typeface="宋体" panose="02010600030101010101" pitchFamily="2" charset="-122"/>
            </a:endParaRPr>
          </a:p>
          <a:p>
            <a:pPr indent="0">
              <a:lnSpc>
                <a:spcPct val="150000"/>
              </a:lnSpc>
            </a:pP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(3)</a:t>
            </a:r>
            <a:r>
              <a:rPr lang="zh-CN" sz="2400" b="1">
                <a:ea typeface="宋体" panose="02010600030101010101" pitchFamily="2" charset="-122"/>
              </a:rPr>
              <a:t>洒水车空车行驶时</a:t>
            </a:r>
            <a:r>
              <a:rPr lang="zh-CN" sz="2400" b="1">
                <a:latin typeface="Times New Roman" panose="02020603050405020304" pitchFamily="18" charset="0"/>
                <a:ea typeface="MingLiU_HKSCS" panose="02020500000000000000" pitchFamily="18" charset="-120"/>
              </a:rPr>
              <a:t>，</a:t>
            </a:r>
            <a:r>
              <a:rPr lang="zh-CN" sz="2400" b="1">
                <a:ea typeface="宋体" panose="02010600030101010101" pitchFamily="2" charset="-122"/>
              </a:rPr>
              <a:t>某段时间内的</a:t>
            </a:r>
          </a:p>
          <a:p>
            <a:pPr indent="0">
              <a:lnSpc>
                <a:spcPct val="150000"/>
              </a:lnSpc>
            </a:pPr>
            <a:r>
              <a:rPr lang="en-US" sz="2400" b="1" i="1">
                <a:latin typeface="Times New Roman" panose="02020603050405020304" pitchFamily="18" charset="0"/>
                <a:cs typeface="Times New Roman" panose="02020603050405020304" pitchFamily="18" charset="0"/>
              </a:rPr>
              <a:t>s</a:t>
            </a:r>
            <a:r>
              <a:rPr lang="zh-CN" sz="2400" b="1">
                <a:ea typeface="宋体" panose="02010600030101010101" pitchFamily="2" charset="-122"/>
              </a:rPr>
              <a:t>－</a:t>
            </a:r>
            <a:r>
              <a:rPr lang="en-US" sz="2400" b="1" i="1">
                <a:latin typeface="Times New Roman" panose="02020603050405020304" pitchFamily="18" charset="0"/>
                <a:ea typeface="宋体" panose="02010600030101010101" pitchFamily="2" charset="-122"/>
              </a:rPr>
              <a:t>t</a:t>
            </a:r>
            <a:r>
              <a:rPr lang="zh-CN" sz="2400" b="1">
                <a:ea typeface="宋体" panose="02010600030101010101" pitchFamily="2" charset="-122"/>
              </a:rPr>
              <a:t>图像如图乙所示</a:t>
            </a:r>
            <a:r>
              <a:rPr lang="zh-CN" sz="2400" b="1">
                <a:latin typeface="Times New Roman" panose="02020603050405020304" pitchFamily="18" charset="0"/>
                <a:ea typeface="MingLiU_HKSCS" panose="02020500000000000000" pitchFamily="18" charset="-120"/>
              </a:rPr>
              <a:t>，</a:t>
            </a:r>
            <a:r>
              <a:rPr lang="zh-CN" sz="2400" b="1">
                <a:ea typeface="宋体" panose="02010600030101010101" pitchFamily="2" charset="-122"/>
              </a:rPr>
              <a:t>这段时间内其所</a:t>
            </a:r>
          </a:p>
          <a:p>
            <a:pPr indent="0">
              <a:lnSpc>
                <a:spcPct val="150000"/>
              </a:lnSpc>
            </a:pPr>
            <a:r>
              <a:rPr lang="zh-CN" sz="2400" b="1">
                <a:ea typeface="宋体" panose="02010600030101010101" pitchFamily="2" charset="-122"/>
              </a:rPr>
              <a:t>受阻力为</a:t>
            </a: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800 N</a:t>
            </a:r>
            <a:r>
              <a:rPr lang="zh-CN" sz="2400" b="1">
                <a:latin typeface="Times New Roman" panose="02020603050405020304" pitchFamily="18" charset="0"/>
                <a:ea typeface="MingLiU_HKSCS" panose="02020500000000000000" pitchFamily="18" charset="-120"/>
              </a:rPr>
              <a:t>，</a:t>
            </a:r>
            <a:r>
              <a:rPr lang="zh-CN" sz="2400" b="1">
                <a:ea typeface="宋体" panose="02010600030101010101" pitchFamily="2" charset="-122"/>
              </a:rPr>
              <a:t>则这段时间内洒水车</a:t>
            </a:r>
          </a:p>
          <a:p>
            <a:pPr indent="0">
              <a:lnSpc>
                <a:spcPct val="150000"/>
              </a:lnSpc>
            </a:pPr>
            <a:r>
              <a:rPr lang="zh-CN" sz="2400" b="1">
                <a:ea typeface="宋体" panose="02010600030101010101" pitchFamily="2" charset="-122"/>
              </a:rPr>
              <a:t>牵引力的功率多大？</a:t>
            </a:r>
            <a:endParaRPr lang="zh-CN" altLang="en-US" sz="2400" b="1"/>
          </a:p>
        </p:txBody>
      </p:sp>
      <p:pic>
        <p:nvPicPr>
          <p:cNvPr id="2" name="图片 -2147482428" descr="张程广东WL232A.TIF"/>
          <p:cNvPicPr>
            <a:picLocks noChangeAspect="1"/>
          </p:cNvPicPr>
          <p:nvPr/>
        </p:nvPicPr>
        <p:blipFill>
          <a:blip r:embed="rId2" r:link="rId3"/>
          <a:stretch>
            <a:fillRect/>
          </a:stretch>
        </p:blipFill>
        <p:spPr>
          <a:xfrm>
            <a:off x="6153785" y="3565525"/>
            <a:ext cx="5156835" cy="213804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0" name="文本框 9"/>
          <p:cNvSpPr txBox="1"/>
          <p:nvPr/>
        </p:nvSpPr>
        <p:spPr>
          <a:xfrm>
            <a:off x="8096885" y="5703570"/>
            <a:ext cx="1525905" cy="36830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indent="0"/>
            <a:r>
              <a:rPr lang="zh-CN" b="1">
                <a:ea typeface="宋体" panose="02010600030101010101" pitchFamily="2" charset="-122"/>
              </a:rPr>
              <a:t>第</a:t>
            </a:r>
            <a:r>
              <a:rPr lang="en-US" b="1">
                <a:latin typeface="Times New Roman" panose="02020603050405020304" pitchFamily="18" charset="0"/>
                <a:ea typeface="宋体" panose="02010600030101010101" pitchFamily="2" charset="-122"/>
              </a:rPr>
              <a:t>13</a:t>
            </a:r>
            <a:r>
              <a:rPr lang="zh-CN" b="1">
                <a:ea typeface="宋体" panose="02010600030101010101" pitchFamily="2" charset="-122"/>
              </a:rPr>
              <a:t>题图</a:t>
            </a:r>
            <a:endParaRPr lang="zh-CN" altLang="en-US" b="1"/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组合 2"/>
          <p:cNvGrpSpPr/>
          <p:nvPr/>
        </p:nvGrpSpPr>
        <p:grpSpPr>
          <a:xfrm>
            <a:off x="871855" y="1897380"/>
            <a:ext cx="10447020" cy="3415030"/>
            <a:chOff x="1373" y="2988"/>
            <a:chExt cx="16452" cy="5378"/>
          </a:xfrm>
        </p:grpSpPr>
        <p:sp>
          <p:nvSpPr>
            <p:cNvPr id="100" name="文本框 99"/>
            <p:cNvSpPr txBox="1"/>
            <p:nvPr/>
          </p:nvSpPr>
          <p:spPr>
            <a:xfrm>
              <a:off x="1373" y="2988"/>
              <a:ext cx="16452" cy="5378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square">
              <a:spAutoFit/>
            </a:bodyPr>
            <a:lstStyle/>
            <a:p>
              <a:pPr indent="0">
                <a:lnSpc>
                  <a:spcPct val="150000"/>
                </a:lnSpc>
              </a:pPr>
              <a:r>
                <a:rPr lang="zh-CN" sz="2400" b="1">
                  <a:solidFill>
                    <a:srgbClr val="FF0000"/>
                  </a:solidFill>
                  <a:ea typeface="黑体" panose="02010609060101010101" pitchFamily="49" charset="-122"/>
                </a:rPr>
                <a:t>解</a:t>
              </a:r>
              <a:r>
                <a:rPr lang="zh-CN" sz="2400" b="1">
                  <a:solidFill>
                    <a:srgbClr val="FF0000"/>
                  </a:solidFill>
                  <a:ea typeface="宋体" panose="02010600030101010101" pitchFamily="2" charset="-122"/>
                </a:rPr>
                <a:t>：</a:t>
              </a:r>
              <a:r>
                <a:rPr lang="en-US" sz="2400" b="1">
                  <a:solidFill>
                    <a:srgbClr val="FF0000"/>
                  </a:solidFill>
                  <a:latin typeface="Times New Roman" panose="02020603050405020304" pitchFamily="18" charset="0"/>
                  <a:ea typeface="宋体" panose="02010600030101010101" pitchFamily="2" charset="-122"/>
                </a:rPr>
                <a:t>(1)</a:t>
              </a:r>
              <a:r>
                <a:rPr lang="zh-CN" sz="2400" b="1">
                  <a:solidFill>
                    <a:srgbClr val="FF0000"/>
                  </a:solidFill>
                  <a:ea typeface="宋体" panose="02010600030101010101" pitchFamily="2" charset="-122"/>
                </a:rPr>
                <a:t>未装水时洒水车对路面压力</a:t>
              </a:r>
            </a:p>
            <a:p>
              <a:pPr indent="0">
                <a:lnSpc>
                  <a:spcPct val="150000"/>
                </a:lnSpc>
              </a:pPr>
              <a:r>
                <a:rPr lang="en-US" sz="2400" b="1" i="1">
                  <a:solidFill>
                    <a:srgbClr val="FF0000"/>
                  </a:solidFill>
                  <a:latin typeface="Times New Roman" panose="02020603050405020304" pitchFamily="18" charset="0"/>
                  <a:ea typeface="宋体" panose="02010600030101010101" pitchFamily="2" charset="-122"/>
                </a:rPr>
                <a:t>F</a:t>
              </a:r>
              <a:r>
                <a:rPr lang="zh-CN" sz="2400" b="1">
                  <a:solidFill>
                    <a:srgbClr val="FF0000"/>
                  </a:solidFill>
                  <a:ea typeface="宋体" panose="02010600030101010101" pitchFamily="2" charset="-122"/>
                </a:rPr>
                <a:t>＝</a:t>
              </a:r>
              <a:r>
                <a:rPr lang="en-US" sz="2400" b="1" i="1">
                  <a:solidFill>
                    <a:srgbClr val="FF0000"/>
                  </a:solidFill>
                  <a:latin typeface="Times New Roman" panose="02020603050405020304" pitchFamily="18" charset="0"/>
                  <a:ea typeface="宋体" panose="02010600030101010101" pitchFamily="2" charset="-122"/>
                </a:rPr>
                <a:t>G</a:t>
              </a:r>
              <a:r>
                <a:rPr lang="zh-CN" sz="2400" b="1">
                  <a:solidFill>
                    <a:srgbClr val="FF0000"/>
                  </a:solidFill>
                  <a:ea typeface="宋体" panose="02010600030101010101" pitchFamily="2" charset="-122"/>
                </a:rPr>
                <a:t>＝</a:t>
              </a:r>
              <a:r>
                <a:rPr lang="en-US" sz="2400" b="1" i="1">
                  <a:solidFill>
                    <a:srgbClr val="FF0000"/>
                  </a:solidFill>
                  <a:latin typeface="Times New Roman" panose="02020603050405020304" pitchFamily="18" charset="0"/>
                  <a:ea typeface="宋体" panose="02010600030101010101" pitchFamily="2" charset="-122"/>
                </a:rPr>
                <a:t>mg</a:t>
              </a:r>
              <a:r>
                <a:rPr lang="zh-CN" sz="2400" b="1">
                  <a:solidFill>
                    <a:srgbClr val="FF0000"/>
                  </a:solidFill>
                  <a:ea typeface="宋体" panose="02010600030101010101" pitchFamily="2" charset="-122"/>
                </a:rPr>
                <a:t>＝</a:t>
              </a:r>
              <a:r>
                <a:rPr lang="en-US" sz="2400" b="1">
                  <a:solidFill>
                    <a:srgbClr val="FF0000"/>
                  </a:solidFill>
                  <a:latin typeface="Times New Roman" panose="02020603050405020304" pitchFamily="18" charset="0"/>
                  <a:ea typeface="宋体" panose="02010600030101010101" pitchFamily="2" charset="-122"/>
                </a:rPr>
                <a:t>4×10</a:t>
              </a:r>
              <a:r>
                <a:rPr lang="en-US" sz="2400" b="1" baseline="30000">
                  <a:solidFill>
                    <a:srgbClr val="FF0000"/>
                  </a:solidFill>
                  <a:latin typeface="Times New Roman" panose="02020603050405020304" pitchFamily="18" charset="0"/>
                  <a:ea typeface="宋体" panose="02010600030101010101" pitchFamily="2" charset="-122"/>
                </a:rPr>
                <a:t>3</a:t>
              </a:r>
              <a:r>
                <a:rPr lang="en-US" sz="2400" b="1">
                  <a:solidFill>
                    <a:srgbClr val="FF0000"/>
                  </a:solidFill>
                  <a:latin typeface="Times New Roman" panose="02020603050405020304" pitchFamily="18" charset="0"/>
                  <a:ea typeface="宋体" panose="02010600030101010101" pitchFamily="2" charset="-122"/>
                </a:rPr>
                <a:t> kg×10 N/kg</a:t>
              </a:r>
              <a:r>
                <a:rPr lang="zh-CN" sz="2400" b="1">
                  <a:solidFill>
                    <a:srgbClr val="FF0000"/>
                  </a:solidFill>
                  <a:ea typeface="宋体" panose="02010600030101010101" pitchFamily="2" charset="-122"/>
                </a:rPr>
                <a:t>＝</a:t>
              </a:r>
              <a:r>
                <a:rPr lang="en-US" sz="2400" b="1">
                  <a:solidFill>
                    <a:srgbClr val="FF0000"/>
                  </a:solidFill>
                  <a:latin typeface="Times New Roman" panose="02020603050405020304" pitchFamily="18" charset="0"/>
                  <a:ea typeface="宋体" panose="02010600030101010101" pitchFamily="2" charset="-122"/>
                </a:rPr>
                <a:t>4×10</a:t>
              </a:r>
              <a:r>
                <a:rPr lang="en-US" sz="2400" b="1" baseline="30000">
                  <a:solidFill>
                    <a:srgbClr val="FF0000"/>
                  </a:solidFill>
                  <a:latin typeface="Times New Roman" panose="02020603050405020304" pitchFamily="18" charset="0"/>
                  <a:ea typeface="宋体" panose="02010600030101010101" pitchFamily="2" charset="-122"/>
                </a:rPr>
                <a:t>4 </a:t>
              </a:r>
              <a:r>
                <a:rPr lang="en-US" sz="2400" b="1">
                  <a:solidFill>
                    <a:srgbClr val="FF0000"/>
                  </a:solidFill>
                  <a:latin typeface="Times New Roman" panose="02020603050405020304" pitchFamily="18" charset="0"/>
                  <a:ea typeface="宋体" panose="02010600030101010101" pitchFamily="2" charset="-122"/>
                </a:rPr>
                <a:t> N</a:t>
              </a:r>
            </a:p>
            <a:p>
              <a:pPr indent="0">
                <a:lnSpc>
                  <a:spcPct val="150000"/>
                </a:lnSpc>
              </a:pPr>
              <a:r>
                <a:rPr lang="en-US" sz="2400" b="1">
                  <a:solidFill>
                    <a:srgbClr val="FF0000"/>
                  </a:solidFill>
                  <a:latin typeface="Times New Roman" panose="02020603050405020304" pitchFamily="18" charset="0"/>
                  <a:ea typeface="宋体" panose="02010600030101010101" pitchFamily="2" charset="-122"/>
                </a:rPr>
                <a:t>(2)</a:t>
              </a:r>
              <a:r>
                <a:rPr lang="zh-CN" sz="2400" b="1">
                  <a:solidFill>
                    <a:srgbClr val="FF0000"/>
                  </a:solidFill>
                  <a:ea typeface="宋体" panose="02010600030101010101" pitchFamily="2" charset="-122"/>
                </a:rPr>
                <a:t>水产生的压强</a:t>
              </a:r>
              <a:r>
                <a:rPr lang="en-US" sz="2400" b="1" i="1">
                  <a:solidFill>
                    <a:srgbClr val="FF0000"/>
                  </a:solidFill>
                  <a:latin typeface="Times New Roman" panose="02020603050405020304" pitchFamily="18" charset="0"/>
                  <a:ea typeface="宋体" panose="02010600030101010101" pitchFamily="2" charset="-122"/>
                </a:rPr>
                <a:t>p</a:t>
              </a:r>
              <a:r>
                <a:rPr lang="zh-CN" sz="2400" b="1">
                  <a:solidFill>
                    <a:srgbClr val="FF0000"/>
                  </a:solidFill>
                  <a:ea typeface="宋体" panose="02010600030101010101" pitchFamily="2" charset="-122"/>
                </a:rPr>
                <a:t>＝</a:t>
              </a:r>
              <a:r>
                <a:rPr lang="en-US" sz="2400" b="1" i="1">
                  <a:solidFill>
                    <a:srgbClr val="FF0000"/>
                  </a:solidFill>
                  <a:latin typeface="Times New Roman" panose="02020603050405020304" pitchFamily="18" charset="0"/>
                  <a:ea typeface="宋体" panose="02010600030101010101" pitchFamily="2" charset="-122"/>
                </a:rPr>
                <a:t>ρ</a:t>
              </a:r>
              <a:r>
                <a:rPr lang="zh-CN" sz="2400" b="1" baseline="-25000">
                  <a:solidFill>
                    <a:srgbClr val="FF0000"/>
                  </a:solidFill>
                  <a:ea typeface="宋体" panose="02010600030101010101" pitchFamily="2" charset="-122"/>
                </a:rPr>
                <a:t>水</a:t>
              </a:r>
              <a:r>
                <a:rPr lang="en-US" sz="2400" b="1" i="1">
                  <a:solidFill>
                    <a:srgbClr val="FF0000"/>
                  </a:solidFill>
                  <a:latin typeface="Times New Roman" panose="02020603050405020304" pitchFamily="18" charset="0"/>
                  <a:ea typeface="宋体" panose="02010600030101010101" pitchFamily="2" charset="-122"/>
                </a:rPr>
                <a:t>gh</a:t>
              </a:r>
              <a:r>
                <a:rPr lang="zh-CN" sz="2400" b="1">
                  <a:solidFill>
                    <a:srgbClr val="FF0000"/>
                  </a:solidFill>
                  <a:ea typeface="宋体" panose="02010600030101010101" pitchFamily="2" charset="-122"/>
                </a:rPr>
                <a:t>＝</a:t>
              </a:r>
              <a:r>
                <a:rPr lang="en-US" sz="2400" b="1">
                  <a:solidFill>
                    <a:srgbClr val="FF0000"/>
                  </a:solidFill>
                  <a:latin typeface="Times New Roman" panose="02020603050405020304" pitchFamily="18" charset="0"/>
                  <a:ea typeface="宋体" panose="02010600030101010101" pitchFamily="2" charset="-122"/>
                </a:rPr>
                <a:t>1.0×10</a:t>
              </a:r>
              <a:r>
                <a:rPr lang="en-US" sz="2400" b="1" baseline="30000">
                  <a:solidFill>
                    <a:srgbClr val="FF0000"/>
                  </a:solidFill>
                  <a:latin typeface="Times New Roman" panose="02020603050405020304" pitchFamily="18" charset="0"/>
                  <a:ea typeface="宋体" panose="02010600030101010101" pitchFamily="2" charset="-122"/>
                </a:rPr>
                <a:t>3</a:t>
              </a:r>
              <a:r>
                <a:rPr lang="en-US" sz="2400" b="1">
                  <a:solidFill>
                    <a:srgbClr val="FF0000"/>
                  </a:solidFill>
                  <a:latin typeface="Times New Roman" panose="02020603050405020304" pitchFamily="18" charset="0"/>
                  <a:ea typeface="宋体" panose="02010600030101010101" pitchFamily="2" charset="-122"/>
                </a:rPr>
                <a:t> kg/m</a:t>
              </a:r>
              <a:r>
                <a:rPr lang="en-US" sz="2400" b="1" baseline="30000">
                  <a:solidFill>
                    <a:srgbClr val="FF0000"/>
                  </a:solidFill>
                  <a:latin typeface="Times New Roman" panose="02020603050405020304" pitchFamily="18" charset="0"/>
                  <a:ea typeface="宋体" panose="02010600030101010101" pitchFamily="2" charset="-122"/>
                </a:rPr>
                <a:t>3</a:t>
              </a:r>
              <a:r>
                <a:rPr lang="en-US" sz="2400" b="1">
                  <a:solidFill>
                    <a:srgbClr val="FF0000"/>
                  </a:solidFill>
                  <a:latin typeface="Times New Roman" panose="02020603050405020304" pitchFamily="18" charset="0"/>
                  <a:ea typeface="宋体" panose="02010600030101010101" pitchFamily="2" charset="-122"/>
                </a:rPr>
                <a:t>×10 N/kg×0.4 m</a:t>
              </a:r>
              <a:r>
                <a:rPr lang="zh-CN" sz="2400" b="1">
                  <a:solidFill>
                    <a:srgbClr val="FF0000"/>
                  </a:solidFill>
                  <a:ea typeface="宋体" panose="02010600030101010101" pitchFamily="2" charset="-122"/>
                </a:rPr>
                <a:t>＝</a:t>
              </a:r>
              <a:r>
                <a:rPr lang="en-US" sz="2400" b="1">
                  <a:solidFill>
                    <a:srgbClr val="FF0000"/>
                  </a:solidFill>
                  <a:latin typeface="Times New Roman" panose="02020603050405020304" pitchFamily="18" charset="0"/>
                  <a:ea typeface="宋体" panose="02010600030101010101" pitchFamily="2" charset="-122"/>
                </a:rPr>
                <a:t>4.0×10</a:t>
              </a:r>
              <a:r>
                <a:rPr lang="en-US" sz="2400" b="1" baseline="30000">
                  <a:solidFill>
                    <a:srgbClr val="FF0000"/>
                  </a:solidFill>
                  <a:latin typeface="Times New Roman" panose="02020603050405020304" pitchFamily="18" charset="0"/>
                  <a:ea typeface="宋体" panose="02010600030101010101" pitchFamily="2" charset="-122"/>
                </a:rPr>
                <a:t>3 </a:t>
              </a:r>
              <a:r>
                <a:rPr lang="en-US" sz="2400" b="1">
                  <a:solidFill>
                    <a:srgbClr val="FF0000"/>
                  </a:solidFill>
                  <a:latin typeface="Times New Roman" panose="02020603050405020304" pitchFamily="18" charset="0"/>
                  <a:ea typeface="宋体" panose="02010600030101010101" pitchFamily="2" charset="-122"/>
                </a:rPr>
                <a:t> Pa</a:t>
              </a:r>
            </a:p>
            <a:p>
              <a:pPr indent="0">
                <a:lnSpc>
                  <a:spcPct val="150000"/>
                </a:lnSpc>
              </a:pPr>
              <a:r>
                <a:rPr lang="en-US" sz="2400" b="1">
                  <a:solidFill>
                    <a:srgbClr val="FF0000"/>
                  </a:solidFill>
                  <a:latin typeface="Times New Roman" panose="02020603050405020304" pitchFamily="18" charset="0"/>
                  <a:ea typeface="宋体" panose="02010600030101010101" pitchFamily="2" charset="-122"/>
                </a:rPr>
                <a:t>(3)</a:t>
              </a:r>
              <a:r>
                <a:rPr lang="zh-CN" sz="2400" b="1">
                  <a:solidFill>
                    <a:srgbClr val="FF0000"/>
                  </a:solidFill>
                  <a:ea typeface="宋体" panose="02010600030101010101" pitchFamily="2" charset="-122"/>
                </a:rPr>
                <a:t>由图乙可知</a:t>
              </a:r>
              <a:r>
                <a:rPr lang="zh-CN" sz="2400" b="1">
                  <a:solidFill>
                    <a:srgbClr val="FF0000"/>
                  </a:solidFill>
                  <a:ea typeface="MingLiU_HKSCS" panose="02020500000000000000" pitchFamily="18" charset="-120"/>
                </a:rPr>
                <a:t>，</a:t>
              </a:r>
              <a:r>
                <a:rPr lang="zh-CN" sz="2400" b="1">
                  <a:solidFill>
                    <a:srgbClr val="FF0000"/>
                  </a:solidFill>
                  <a:ea typeface="宋体" panose="02010600030101010101" pitchFamily="2" charset="-122"/>
                </a:rPr>
                <a:t>这段时间洒水车做匀速直线运动</a:t>
              </a:r>
              <a:r>
                <a:rPr lang="zh-CN" sz="2400" b="1">
                  <a:solidFill>
                    <a:srgbClr val="FF0000"/>
                  </a:solidFill>
                  <a:ea typeface="MingLiU_HKSCS" panose="02020500000000000000" pitchFamily="18" charset="-120"/>
                </a:rPr>
                <a:t>，</a:t>
              </a:r>
              <a:r>
                <a:rPr lang="zh-CN" sz="2400" b="1">
                  <a:solidFill>
                    <a:srgbClr val="FF0000"/>
                  </a:solidFill>
                  <a:ea typeface="宋体" panose="02010600030101010101" pitchFamily="2" charset="-122"/>
                </a:rPr>
                <a:t>故</a:t>
              </a:r>
              <a:r>
                <a:rPr lang="en-US" sz="2400" b="1" i="1">
                  <a:solidFill>
                    <a:srgbClr val="FF0000"/>
                  </a:solidFill>
                  <a:latin typeface="Times New Roman" panose="02020603050405020304" pitchFamily="18" charset="0"/>
                  <a:ea typeface="宋体" panose="02010600030101010101" pitchFamily="2" charset="-122"/>
                </a:rPr>
                <a:t>F</a:t>
              </a:r>
              <a:r>
                <a:rPr lang="zh-CN" sz="2400" b="1">
                  <a:solidFill>
                    <a:srgbClr val="FF0000"/>
                  </a:solidFill>
                  <a:ea typeface="宋体" panose="02010600030101010101" pitchFamily="2" charset="-122"/>
                </a:rPr>
                <a:t>＝</a:t>
              </a:r>
              <a:r>
                <a:rPr lang="en-US" sz="2400" b="1" i="1">
                  <a:solidFill>
                    <a:srgbClr val="FF0000"/>
                  </a:solidFill>
                  <a:latin typeface="Times New Roman" panose="02020603050405020304" pitchFamily="18" charset="0"/>
                  <a:ea typeface="宋体" panose="02010600030101010101" pitchFamily="2" charset="-122"/>
                </a:rPr>
                <a:t>f</a:t>
              </a:r>
              <a:r>
                <a:rPr lang="zh-CN" sz="2400" b="1">
                  <a:solidFill>
                    <a:srgbClr val="FF0000"/>
                  </a:solidFill>
                  <a:ea typeface="MingLiU_HKSCS" panose="02020500000000000000" pitchFamily="18" charset="-120"/>
                </a:rPr>
                <a:t>，</a:t>
              </a:r>
              <a:r>
                <a:rPr lang="zh-CN" sz="2400" b="1">
                  <a:solidFill>
                    <a:srgbClr val="FF0000"/>
                  </a:solidFill>
                  <a:ea typeface="宋体" panose="02010600030101010101" pitchFamily="2" charset="-122"/>
                </a:rPr>
                <a:t>路程</a:t>
              </a:r>
              <a:r>
                <a:rPr lang="en-US" sz="2400" b="1" i="1">
                  <a:solidFill>
                    <a:srgbClr val="FF0000"/>
                  </a:solidFill>
                  <a:latin typeface="Times New Roman" panose="02020603050405020304" pitchFamily="18" charset="0"/>
                  <a:ea typeface="宋体" panose="02010600030101010101" pitchFamily="2" charset="-122"/>
                </a:rPr>
                <a:t>s</a:t>
              </a:r>
              <a:r>
                <a:rPr lang="zh-CN" sz="2400" b="1">
                  <a:solidFill>
                    <a:srgbClr val="FF0000"/>
                  </a:solidFill>
                  <a:ea typeface="宋体" panose="02010600030101010101" pitchFamily="2" charset="-122"/>
                </a:rPr>
                <a:t>＝</a:t>
              </a:r>
              <a:r>
                <a:rPr lang="en-US" sz="2400" b="1">
                  <a:solidFill>
                    <a:srgbClr val="FF0000"/>
                  </a:solidFill>
                  <a:latin typeface="Times New Roman" panose="02020603050405020304" pitchFamily="18" charset="0"/>
                  <a:ea typeface="宋体" panose="02010600030101010101" pitchFamily="2" charset="-122"/>
                </a:rPr>
                <a:t>100 m</a:t>
              </a:r>
              <a:r>
                <a:rPr lang="zh-CN" sz="2400" b="1">
                  <a:solidFill>
                    <a:srgbClr val="FF0000"/>
                  </a:solidFill>
                  <a:ea typeface="MingLiU_HKSCS" panose="02020500000000000000" pitchFamily="18" charset="-120"/>
                </a:rPr>
                <a:t>，</a:t>
              </a:r>
              <a:r>
                <a:rPr lang="zh-CN" sz="2400" b="1">
                  <a:solidFill>
                    <a:srgbClr val="FF0000"/>
                  </a:solidFill>
                  <a:ea typeface="宋体" panose="02010600030101010101" pitchFamily="2" charset="-122"/>
                </a:rPr>
                <a:t>时间</a:t>
              </a:r>
              <a:r>
                <a:rPr lang="en-US" sz="2400" b="1" i="1">
                  <a:solidFill>
                    <a:srgbClr val="FF0000"/>
                  </a:solidFill>
                  <a:latin typeface="Times New Roman" panose="02020603050405020304" pitchFamily="18" charset="0"/>
                  <a:ea typeface="宋体" panose="02010600030101010101" pitchFamily="2" charset="-122"/>
                </a:rPr>
                <a:t>t</a:t>
              </a:r>
              <a:r>
                <a:rPr lang="zh-CN" sz="2400" b="1">
                  <a:solidFill>
                    <a:srgbClr val="FF0000"/>
                  </a:solidFill>
                  <a:ea typeface="宋体" panose="02010600030101010101" pitchFamily="2" charset="-122"/>
                </a:rPr>
                <a:t>＝</a:t>
              </a:r>
              <a:r>
                <a:rPr lang="en-US" sz="2400" b="1">
                  <a:solidFill>
                    <a:srgbClr val="FF0000"/>
                  </a:solidFill>
                  <a:latin typeface="Times New Roman" panose="02020603050405020304" pitchFamily="18" charset="0"/>
                  <a:ea typeface="宋体" panose="02010600030101010101" pitchFamily="2" charset="-122"/>
                </a:rPr>
                <a:t>10 s</a:t>
              </a:r>
              <a:r>
                <a:rPr lang="zh-CN" sz="2400" b="1">
                  <a:solidFill>
                    <a:srgbClr val="FF0000"/>
                  </a:solidFill>
                  <a:ea typeface="MingLiU_HKSCS" panose="02020500000000000000" pitchFamily="18" charset="-120"/>
                </a:rPr>
                <a:t>，</a:t>
              </a:r>
              <a:r>
                <a:rPr lang="zh-CN" sz="2400" b="1">
                  <a:solidFill>
                    <a:srgbClr val="FF0000"/>
                  </a:solidFill>
                  <a:ea typeface="宋体" panose="02010600030101010101" pitchFamily="2" charset="-122"/>
                </a:rPr>
                <a:t>则速度</a:t>
              </a:r>
              <a:r>
                <a:rPr lang="en-US" sz="2400" b="1" i="1">
                  <a:solidFill>
                    <a:srgbClr val="FF0000"/>
                  </a:solidFill>
                  <a:latin typeface="Times New Roman" panose="02020603050405020304" pitchFamily="18" charset="0"/>
                  <a:ea typeface="宋体" panose="02010600030101010101" pitchFamily="2" charset="-122"/>
                </a:rPr>
                <a:t>v</a:t>
              </a:r>
              <a:r>
                <a:rPr lang="zh-CN" sz="2400" b="1">
                  <a:solidFill>
                    <a:srgbClr val="FF0000"/>
                  </a:solidFill>
                  <a:ea typeface="宋体" panose="02010600030101010101" pitchFamily="2" charset="-122"/>
                </a:rPr>
                <a:t>＝</a:t>
              </a:r>
              <a:r>
                <a:rPr lang="en-US" sz="2400" b="1">
                  <a:solidFill>
                    <a:srgbClr val="FF0000"/>
                  </a:solidFill>
                  <a:latin typeface="宋体" panose="02010600030101010101" pitchFamily="2" charset="-122"/>
                </a:rPr>
                <a:t>        </a:t>
              </a:r>
              <a:r>
                <a:rPr lang="zh-CN" sz="2400" b="1">
                  <a:solidFill>
                    <a:srgbClr val="FF0000"/>
                  </a:solidFill>
                  <a:ea typeface="宋体" panose="02010600030101010101" pitchFamily="2" charset="-122"/>
                </a:rPr>
                <a:t>＝</a:t>
              </a:r>
              <a:r>
                <a:rPr lang="en-US" sz="2400" b="1">
                  <a:solidFill>
                    <a:srgbClr val="FF0000"/>
                  </a:solidFill>
                  <a:latin typeface="Times New Roman" panose="02020603050405020304" pitchFamily="18" charset="0"/>
                  <a:ea typeface="宋体" panose="02010600030101010101" pitchFamily="2" charset="-122"/>
                </a:rPr>
                <a:t>10 m/s</a:t>
              </a:r>
              <a:endParaRPr lang="zh-CN" sz="2400" b="1">
                <a:solidFill>
                  <a:srgbClr val="FF0000"/>
                </a:solidFill>
                <a:ea typeface="宋体" panose="02010600030101010101" pitchFamily="2" charset="-122"/>
              </a:endParaRPr>
            </a:p>
            <a:p>
              <a:pPr indent="0">
                <a:lnSpc>
                  <a:spcPct val="150000"/>
                </a:lnSpc>
              </a:pPr>
              <a:r>
                <a:rPr lang="zh-CN" sz="2400" b="1">
                  <a:solidFill>
                    <a:srgbClr val="FF0000"/>
                  </a:solidFill>
                  <a:ea typeface="宋体" panose="02010600030101010101" pitchFamily="2" charset="-122"/>
                </a:rPr>
                <a:t>牵引力的功率</a:t>
              </a:r>
              <a:r>
                <a:rPr lang="en-US" sz="2400" b="1" i="1">
                  <a:solidFill>
                    <a:srgbClr val="FF0000"/>
                  </a:solidFill>
                  <a:latin typeface="Times New Roman" panose="02020603050405020304" pitchFamily="18" charset="0"/>
                  <a:ea typeface="宋体" panose="02010600030101010101" pitchFamily="2" charset="-122"/>
                </a:rPr>
                <a:t>P</a:t>
              </a:r>
              <a:r>
                <a:rPr lang="zh-CN" sz="2400" b="1">
                  <a:solidFill>
                    <a:srgbClr val="FF0000"/>
                  </a:solidFill>
                  <a:ea typeface="宋体" panose="02010600030101010101" pitchFamily="2" charset="-122"/>
                </a:rPr>
                <a:t>＝</a:t>
              </a:r>
              <a:r>
                <a:rPr lang="en-US" sz="2400" b="1" i="1">
                  <a:solidFill>
                    <a:srgbClr val="FF0000"/>
                  </a:solidFill>
                  <a:latin typeface="Times New Roman" panose="02020603050405020304" pitchFamily="18" charset="0"/>
                  <a:ea typeface="宋体" panose="02010600030101010101" pitchFamily="2" charset="-122"/>
                </a:rPr>
                <a:t>Fv</a:t>
              </a:r>
              <a:r>
                <a:rPr lang="zh-CN" sz="2400" b="1">
                  <a:solidFill>
                    <a:srgbClr val="FF0000"/>
                  </a:solidFill>
                  <a:ea typeface="宋体" panose="02010600030101010101" pitchFamily="2" charset="-122"/>
                </a:rPr>
                <a:t>＝</a:t>
              </a:r>
              <a:r>
                <a:rPr lang="en-US" sz="2400" b="1" i="1">
                  <a:solidFill>
                    <a:srgbClr val="FF0000"/>
                  </a:solidFill>
                  <a:latin typeface="Times New Roman" panose="02020603050405020304" pitchFamily="18" charset="0"/>
                  <a:ea typeface="宋体" panose="02010600030101010101" pitchFamily="2" charset="-122"/>
                </a:rPr>
                <a:t>fv</a:t>
              </a:r>
              <a:r>
                <a:rPr lang="zh-CN" sz="2400" b="1">
                  <a:solidFill>
                    <a:srgbClr val="FF0000"/>
                  </a:solidFill>
                  <a:ea typeface="宋体" panose="02010600030101010101" pitchFamily="2" charset="-122"/>
                </a:rPr>
                <a:t>＝</a:t>
              </a:r>
              <a:r>
                <a:rPr lang="en-US" sz="2400" b="1">
                  <a:solidFill>
                    <a:srgbClr val="FF0000"/>
                  </a:solidFill>
                  <a:latin typeface="Times New Roman" panose="02020603050405020304" pitchFamily="18" charset="0"/>
                  <a:ea typeface="宋体" panose="02010600030101010101" pitchFamily="2" charset="-122"/>
                </a:rPr>
                <a:t>800 N×10 m/s</a:t>
              </a:r>
              <a:r>
                <a:rPr lang="zh-CN" sz="2400" b="1">
                  <a:solidFill>
                    <a:srgbClr val="FF0000"/>
                  </a:solidFill>
                  <a:ea typeface="宋体" panose="02010600030101010101" pitchFamily="2" charset="-122"/>
                </a:rPr>
                <a:t>＝</a:t>
              </a:r>
              <a:r>
                <a:rPr lang="en-US" sz="2400" b="1">
                  <a:solidFill>
                    <a:srgbClr val="FF0000"/>
                  </a:solidFill>
                  <a:latin typeface="Times New Roman" panose="02020603050405020304" pitchFamily="18" charset="0"/>
                  <a:ea typeface="宋体" panose="02010600030101010101" pitchFamily="2" charset="-122"/>
                </a:rPr>
                <a:t>8 000 W</a:t>
              </a:r>
              <a:endParaRPr lang="en-US" altLang="en-US" sz="24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endParaRPr>
            </a:p>
          </p:txBody>
        </p:sp>
        <p:graphicFrame>
          <p:nvGraphicFramePr>
            <p:cNvPr id="2" name="对象 1">
              <a:hlinkClick r:id="" action="ppaction://ole?verb=0"/>
            </p:cNvPr>
            <p:cNvGraphicFramePr>
              <a:graphicFrameLocks noChangeAspect="1"/>
            </p:cNvGraphicFramePr>
            <p:nvPr/>
          </p:nvGraphicFramePr>
          <p:xfrm>
            <a:off x="6432" y="6386"/>
            <a:ext cx="2147" cy="1210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3075" r:id="rId3" imgW="698500" imgH="393700" progId="Equation.KSEE3">
                    <p:embed/>
                  </p:oleObj>
                </mc:Choice>
                <mc:Fallback>
                  <p:oleObj r:id="rId3" imgW="698500" imgH="393700" progId="Equation.KSEE3">
                    <p:embed/>
                    <p:pic>
                      <p:nvPicPr>
                        <p:cNvPr id="0" name="图片 1024"/>
                        <p:cNvPicPr/>
                        <p:nvPr/>
                      </p:nvPicPr>
                      <p:blipFill>
                        <a:blip r:embed="rId4"/>
                        <a:stretch>
                          <a:fillRect/>
                        </a:stretch>
                      </p:blipFill>
                      <p:spPr>
                        <a:xfrm>
                          <a:off x="6432" y="6386"/>
                          <a:ext cx="2147" cy="1210"/>
                        </a:xfrm>
                        <a:prstGeom prst="rect">
                          <a:avLst/>
                        </a:prstGeom>
                      </p:spPr>
                    </p:pic>
                  </p:oleObj>
                </mc:Fallback>
              </mc:AlternateContent>
            </a:graphicData>
          </a:graphic>
        </p:graphicFrame>
      </p:grp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/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EMPLATE_CATEGORY" val="diagram"/>
  <p:tag name="KSO_WM_TEMPLATE_INDEX" val="30178323"/>
</p:tagLst>
</file>

<file path=ppt/theme/theme1.xml><?xml version="1.0" encoding="utf-8"?>
<a:theme xmlns:a="http://schemas.openxmlformats.org/drawingml/2006/main" name="默认设计模板">
  <a:themeElements>
    <a:clrScheme name="Flow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F49100"/>
      </a:hlink>
      <a:folHlink>
        <a:srgbClr val="85DFD0"/>
      </a:folHlink>
    </a:clrScheme>
    <a:fontScheme name="">
      <a:majorFont>
        <a:latin typeface="Arial"/>
        <a:ea typeface="宋体"/>
        <a:cs typeface=""/>
      </a:majorFont>
      <a:minorFont>
        <a:latin typeface="Arial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默认设计模板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</TotalTime>
  <Words>1349</Words>
  <Application>Microsoft Office PowerPoint</Application>
  <PresentationFormat>自定义</PresentationFormat>
  <Paragraphs>101</Paragraphs>
  <Slides>17</Slides>
  <Notes>2</Notes>
  <HiddenSlides>0</HiddenSlides>
  <MMClips>0</MMClips>
  <ScaleCrop>false</ScaleCrop>
  <HeadingPairs>
    <vt:vector size="8" baseType="variant">
      <vt:variant>
        <vt:lpstr>已用的字体</vt:lpstr>
      </vt:variant>
      <vt:variant>
        <vt:i4>6</vt:i4>
      </vt:variant>
      <vt:variant>
        <vt:lpstr>主题</vt:lpstr>
      </vt:variant>
      <vt:variant>
        <vt:i4>1</vt:i4>
      </vt:variant>
      <vt:variant>
        <vt:lpstr>嵌入 OLE 服务器</vt:lpstr>
      </vt:variant>
      <vt:variant>
        <vt:i4>1</vt:i4>
      </vt:variant>
      <vt:variant>
        <vt:lpstr>幻灯片标题</vt:lpstr>
      </vt:variant>
      <vt:variant>
        <vt:i4>17</vt:i4>
      </vt:variant>
    </vt:vector>
  </HeadingPairs>
  <TitlesOfParts>
    <vt:vector size="25" baseType="lpstr">
      <vt:lpstr>黑体</vt:lpstr>
      <vt:lpstr>宋体</vt:lpstr>
      <vt:lpstr>微软雅黑</vt:lpstr>
      <vt:lpstr>Arial</vt:lpstr>
      <vt:lpstr>Calibri</vt:lpstr>
      <vt:lpstr>Times New Roman</vt:lpstr>
      <vt:lpstr>默认设计模板</vt:lpstr>
      <vt:lpstr>WPS 公式 3.0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admic</dc:creator>
  <cp:lastModifiedBy>wn</cp:lastModifiedBy>
  <cp:revision>227</cp:revision>
  <dcterms:created xsi:type="dcterms:W3CDTF">2019-08-11T08:37:00Z</dcterms:created>
  <dcterms:modified xsi:type="dcterms:W3CDTF">2020-11-14T01:36:57Z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2052-11.1.0.9021</vt:lpwstr>
  </property>
</Properties>
</file>