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</p:sldMasterIdLst>
  <p:notesMasterIdLst>
    <p:notesMasterId r:id="rId23"/>
  </p:notesMasterIdLst>
  <p:sldIdLst>
    <p:sldId id="445" r:id="rId5"/>
    <p:sldId id="1189" r:id="rId6"/>
    <p:sldId id="1300" r:id="rId7"/>
    <p:sldId id="1190" r:id="rId8"/>
    <p:sldId id="1187" r:id="rId9"/>
    <p:sldId id="902" r:id="rId10"/>
    <p:sldId id="1229" r:id="rId11"/>
    <p:sldId id="1198" r:id="rId12"/>
    <p:sldId id="1242" r:id="rId13"/>
    <p:sldId id="1222" r:id="rId14"/>
    <p:sldId id="1200" r:id="rId15"/>
    <p:sldId id="1287" r:id="rId16"/>
    <p:sldId id="1299" r:id="rId17"/>
    <p:sldId id="1297" r:id="rId18"/>
    <p:sldId id="1289" r:id="rId19"/>
    <p:sldId id="1186" r:id="rId20"/>
    <p:sldId id="924" r:id="rId21"/>
    <p:sldId id="1292" r:id="rId22"/>
  </p:sldIdLst>
  <p:sldSz cx="9145270" cy="5713095"/>
  <p:notesSz cx="6858000" cy="9144000"/>
  <p:defaultTextStyle>
    <a:defPPr>
      <a:defRPr lang="zh-CN"/>
    </a:defPPr>
    <a:lvl1pPr algn="l" rtl="0" fontAlgn="base">
      <a:lnSpc>
        <a:spcPct val="130000"/>
      </a:lnSpc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1pPr>
    <a:lvl2pPr marL="457200" algn="l" rtl="0" fontAlgn="base">
      <a:lnSpc>
        <a:spcPct val="130000"/>
      </a:lnSpc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2pPr>
    <a:lvl3pPr marL="914400" algn="l" rtl="0" fontAlgn="base">
      <a:lnSpc>
        <a:spcPct val="130000"/>
      </a:lnSpc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3pPr>
    <a:lvl4pPr marL="1371600" algn="l" rtl="0" fontAlgn="base">
      <a:lnSpc>
        <a:spcPct val="130000"/>
      </a:lnSpc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4pPr>
    <a:lvl5pPr marL="1828800" algn="l" rtl="0" fontAlgn="base">
      <a:lnSpc>
        <a:spcPct val="130000"/>
      </a:lnSpc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B53A"/>
    <a:srgbClr val="3DCF4B"/>
    <a:srgbClr val="CCCCFF"/>
    <a:srgbClr val="3333FF"/>
    <a:srgbClr val="33CCFF"/>
    <a:srgbClr val="D7FA06"/>
    <a:srgbClr val="E3CB1D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521" autoAdjust="0"/>
    <p:restoredTop sz="99882" autoAdjust="0"/>
  </p:normalViewPr>
  <p:slideViewPr>
    <p:cSldViewPr>
      <p:cViewPr varScale="1">
        <p:scale>
          <a:sx n="133" d="100"/>
          <a:sy n="133" d="100"/>
        </p:scale>
        <p:origin x="-1074" y="-78"/>
      </p:cViewPr>
      <p:guideLst>
        <p:guide orient="horz" pos="1800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5" d="100"/>
        <a:sy n="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notesMaster" Target="notesMasters/notesMaster1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50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85800" y="685800"/>
            <a:ext cx="54864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5BEE360-841F-47C6-A0E2-71DD0ACCC107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4825"/>
            <a:ext cx="7773988" cy="12239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6913"/>
            <a:ext cx="6402388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1888"/>
            <a:ext cx="7773987" cy="11334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0938"/>
            <a:ext cx="7773987" cy="12509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40188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1338"/>
            <a:ext cx="4040188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6613" y="1279525"/>
            <a:ext cx="4041775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6613" y="1811338"/>
            <a:ext cx="4041775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83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013"/>
            <a:ext cx="5113338" cy="487680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195388"/>
            <a:ext cx="3008313" cy="39084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998913"/>
            <a:ext cx="5487987" cy="4730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7987" cy="34274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1988"/>
            <a:ext cx="5487987" cy="669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30988" y="228600"/>
            <a:ext cx="2057400" cy="4875213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21388" cy="48752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4825"/>
            <a:ext cx="7773988" cy="12239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6913"/>
            <a:ext cx="6402388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1888"/>
            <a:ext cx="7773987" cy="11334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0938"/>
            <a:ext cx="7773987" cy="12509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40188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1338"/>
            <a:ext cx="4040188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6613" y="1279525"/>
            <a:ext cx="4041775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6613" y="1811338"/>
            <a:ext cx="4041775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83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013"/>
            <a:ext cx="5113338" cy="487680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195388"/>
            <a:ext cx="3008313" cy="39084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998913"/>
            <a:ext cx="5487987" cy="4730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7987" cy="34274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1988"/>
            <a:ext cx="5487987" cy="669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30988" y="228600"/>
            <a:ext cx="2057400" cy="4875213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21388" cy="48752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4825"/>
            <a:ext cx="7773988" cy="12239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6913"/>
            <a:ext cx="6402388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1888"/>
            <a:ext cx="7773987" cy="11334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0938"/>
            <a:ext cx="7773987" cy="12509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40188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1338"/>
            <a:ext cx="4040188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6613" y="1279525"/>
            <a:ext cx="4041775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6613" y="1811338"/>
            <a:ext cx="4041775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83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013"/>
            <a:ext cx="5113338" cy="487680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195388"/>
            <a:ext cx="3008313" cy="39084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998913"/>
            <a:ext cx="5487987" cy="4730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7987" cy="34274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1988"/>
            <a:ext cx="5487987" cy="669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30988" y="228600"/>
            <a:ext cx="2057400" cy="4875213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21388" cy="48752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9" Type="http://schemas.openxmlformats.org/officeDocument/2006/relationships/theme" Target="../theme/theme1.xml"/><Relationship Id="rId18" Type="http://schemas.openxmlformats.org/officeDocument/2006/relationships/image" Target="../media/image5.png"/><Relationship Id="rId17" Type="http://schemas.openxmlformats.org/officeDocument/2006/relationships/image" Target="../media/image4.png"/><Relationship Id="rId16" Type="http://schemas.openxmlformats.org/officeDocument/2006/relationships/image" Target="../media/image3.png"/><Relationship Id="rId15" Type="http://schemas.openxmlformats.org/officeDocument/2006/relationships/slide" Target="../slides/slide1.xml"/><Relationship Id="rId14" Type="http://schemas.openxmlformats.org/officeDocument/2006/relationships/image" Target="../media/image2.png"/><Relationship Id="rId13" Type="http://schemas.openxmlformats.org/officeDocument/2006/relationships/hyperlink" Target="../../&#30446;&#24405;.pptx" TargetMode="Externa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8" Type="http://schemas.openxmlformats.org/officeDocument/2006/relationships/theme" Target="../theme/theme2.xml"/><Relationship Id="rId17" Type="http://schemas.openxmlformats.org/officeDocument/2006/relationships/image" Target="../media/image2.png"/><Relationship Id="rId16" Type="http://schemas.openxmlformats.org/officeDocument/2006/relationships/hyperlink" Target="../../&#30446;&#24405;.pptx" TargetMode="External"/><Relationship Id="rId15" Type="http://schemas.openxmlformats.org/officeDocument/2006/relationships/image" Target="../media/image7.png"/><Relationship Id="rId14" Type="http://schemas.openxmlformats.org/officeDocument/2006/relationships/image" Target="../media/image5.png"/><Relationship Id="rId13" Type="http://schemas.openxmlformats.org/officeDocument/2006/relationships/image" Target="../media/image4.png"/><Relationship Id="rId12" Type="http://schemas.openxmlformats.org/officeDocument/2006/relationships/image" Target="../media/image6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3" Type="http://schemas.openxmlformats.org/officeDocument/2006/relationships/theme" Target="../theme/theme3.xml"/><Relationship Id="rId12" Type="http://schemas.openxmlformats.org/officeDocument/2006/relationships/image" Target="../media/image8.jpeg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64" descr="21版高中同步新教材内文"/>
          <p:cNvPicPr>
            <a:picLocks noChangeAspect="1" noChangeArrowheads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0" y="-23813"/>
            <a:ext cx="9145588" cy="5762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65" descr="21版高中同步新教材返回目录">
            <a:hlinkClick r:id="rId13" action="ppaction://hlinkpres?slideindex=1&amp;slidetitle="/>
          </p:cNvPr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5940425" y="298450"/>
            <a:ext cx="1033463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66" descr="21版高中同步新教材返回栏目导航">
            <a:hlinkClick r:id="rId15" action="ppaction://hlinksldjump"/>
          </p:cNvPr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7169150" y="285750"/>
            <a:ext cx="1304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7091" name="Text Box 67"/>
          <p:cNvSpPr txBox="1">
            <a:spLocks noChangeArrowheads="1"/>
          </p:cNvSpPr>
          <p:nvPr userDrawn="1"/>
        </p:nvSpPr>
        <p:spPr bwMode="auto">
          <a:xfrm>
            <a:off x="2120900" y="169770"/>
            <a:ext cx="1223963" cy="492443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defTabSz="685800">
              <a:spcBef>
                <a:spcPct val="50000"/>
              </a:spcBef>
              <a:defRPr/>
            </a:pP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物理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5606" name="Picture 68" descr="21版高中同步新教材上页">
            <a:hlinkClick r:id="" action="ppaction://hlinkshowjump?jump=previousslide"/>
          </p:cNvPr>
          <p:cNvPicPr>
            <a:picLocks noChangeAspect="1" noChangeArrowheads="1"/>
          </p:cNvPicPr>
          <p:nvPr userDrawn="1"/>
        </p:nvPicPr>
        <p:blipFill>
          <a:blip r:embed="rId17"/>
          <a:srcRect/>
          <a:stretch>
            <a:fillRect/>
          </a:stretch>
        </p:blipFill>
        <p:spPr bwMode="auto">
          <a:xfrm>
            <a:off x="7181850" y="5148263"/>
            <a:ext cx="620713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69" descr="21版高中同步新教材下页">
            <a:hlinkClick r:id="" action="ppaction://hlinkshowjump?jump=nextslide"/>
          </p:cNvPr>
          <p:cNvPicPr>
            <a:picLocks noChangeAspect="1" noChangeArrowheads="1"/>
          </p:cNvPicPr>
          <p:nvPr userDrawn="1"/>
        </p:nvPicPr>
        <p:blipFill>
          <a:blip r:embed="rId18"/>
          <a:srcRect/>
          <a:stretch>
            <a:fillRect/>
          </a:stretch>
        </p:blipFill>
        <p:spPr bwMode="auto">
          <a:xfrm>
            <a:off x="8094663" y="5154613"/>
            <a:ext cx="620712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257175" indent="-257175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530" indent="-214630" algn="l" defTabSz="685800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ea typeface="+mn-ea"/>
        </a:defRPr>
      </a:lvl2pPr>
      <a:lvl3pPr marL="857250" indent="-171450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200150" indent="-171450" algn="l" defTabSz="685800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  <a:ea typeface="+mn-ea"/>
        </a:defRPr>
      </a:lvl4pPr>
      <a:lvl5pPr marL="1543050" indent="-171450" algn="l" defTabSz="685800" rtl="0" eaLnBrk="0" fontAlgn="base" hangingPunct="0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5pPr>
      <a:lvl6pPr marL="20002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6pPr>
      <a:lvl7pPr marL="24574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7pPr>
      <a:lvl8pPr marL="29146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8pPr>
      <a:lvl9pPr marL="33718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21版高中同步新教材栏目导航"/>
          <p:cNvPicPr>
            <a:picLocks noChangeAspect="1" noChangeArrowheads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0" y="-23813"/>
            <a:ext cx="9145588" cy="5762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3" descr="21版高中同步新教材上页">
            <a:hlinkClick r:id="" action="ppaction://hlinkshowjump?jump=previousslide"/>
          </p:cNvPr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7181850" y="5148263"/>
            <a:ext cx="620713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4" descr="21版高中同步新教材下页">
            <a:hlinkClick r:id="" action="ppaction://hlinkshowjump?jump=nextslide"/>
          </p:cNvPr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8094663" y="5154613"/>
            <a:ext cx="620712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8" descr="21版高中同步新教材返回栏目导航页面用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2989263" y="912813"/>
            <a:ext cx="410368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67017" name="Text Box 9"/>
          <p:cNvSpPr txBox="1">
            <a:spLocks noChangeArrowheads="1"/>
          </p:cNvSpPr>
          <p:nvPr userDrawn="1"/>
        </p:nvSpPr>
        <p:spPr bwMode="auto">
          <a:xfrm>
            <a:off x="2120900" y="179388"/>
            <a:ext cx="1223963" cy="435697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defTabSz="685800">
              <a:spcBef>
                <a:spcPct val="50000"/>
              </a:spcBef>
              <a:defRPr/>
            </a:pP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物理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6631" name="Picture 10" descr="21版高中同步新教材返回栏目导航页面用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2989263" y="2065338"/>
            <a:ext cx="410368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2" name="Picture 12" descr="21版高中同步新教材返回栏目导航页面用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2951163" y="3192463"/>
            <a:ext cx="410368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65" descr="21版高中同步新教材返回目录">
            <a:hlinkClick r:id="rId16" action="ppaction://hlinkpres?slideindex=1&amp;slidetitle="/>
          </p:cNvPr>
          <p:cNvPicPr>
            <a:picLocks noChangeAspect="1" noChangeArrowheads="1"/>
          </p:cNvPicPr>
          <p:nvPr userDrawn="1"/>
        </p:nvPicPr>
        <p:blipFill>
          <a:blip r:embed="rId17"/>
          <a:srcRect/>
          <a:stretch>
            <a:fillRect/>
          </a:stretch>
        </p:blipFill>
        <p:spPr bwMode="auto">
          <a:xfrm>
            <a:off x="7487576" y="320936"/>
            <a:ext cx="1033463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257175" indent="-257175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530" indent="-214630" algn="l" defTabSz="685800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ea typeface="+mn-ea"/>
        </a:defRPr>
      </a:lvl2pPr>
      <a:lvl3pPr marL="857250" indent="-171450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200150" indent="-171450" algn="l" defTabSz="685800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  <a:ea typeface="+mn-ea"/>
        </a:defRPr>
      </a:lvl4pPr>
      <a:lvl5pPr marL="1543050" indent="-171450" algn="l" defTabSz="685800" rtl="0" eaLnBrk="0" fontAlgn="base" hangingPunct="0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5pPr>
      <a:lvl6pPr marL="20002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6pPr>
      <a:lvl7pPr marL="24574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7pPr>
      <a:lvl8pPr marL="29146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8pPr>
      <a:lvl9pPr marL="33718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9" descr="21版高中同步新教材谢谢观赏"/>
          <p:cNvPicPr>
            <a:picLocks noChangeAspect="1" noChangeArrowheads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-1588" y="-23813"/>
            <a:ext cx="9147176" cy="5762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257175" indent="-257175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530" indent="-214630" algn="l" defTabSz="685800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ea typeface="+mn-ea"/>
        </a:defRPr>
      </a:lvl2pPr>
      <a:lvl3pPr marL="857250" indent="-171450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200150" indent="-171450" algn="l" defTabSz="685800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  <a:ea typeface="+mn-ea"/>
        </a:defRPr>
      </a:lvl4pPr>
      <a:lvl5pPr marL="1543050" indent="-171450" algn="l" defTabSz="685800" rtl="0" eaLnBrk="0" fontAlgn="base" hangingPunct="0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5pPr>
      <a:lvl6pPr marL="20002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6pPr>
      <a:lvl7pPr marL="24574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7pPr>
      <a:lvl8pPr marL="29146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8pPr>
      <a:lvl9pPr marL="33718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jpeg"/><Relationship Id="rId1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jpeg"/><Relationship Id="rId1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jpeg"/><Relationship Id="rId1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jpeg"/><Relationship Id="rId1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1270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4" name="Rectangle 18"/>
          <p:cNvSpPr>
            <a:spLocks noChangeArrowheads="1"/>
          </p:cNvSpPr>
          <p:nvPr/>
        </p:nvSpPr>
        <p:spPr bwMode="auto">
          <a:xfrm>
            <a:off x="323850" y="1484542"/>
            <a:ext cx="8458200" cy="129095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anchor="ctr">
            <a:spAutoFit/>
          </a:bodyPr>
          <a:lstStyle/>
          <a:p>
            <a:pPr algn="ctr"/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第四章  运动和力的关系</a:t>
            </a:r>
            <a:endParaRPr lang="en-US" altLang="zh-CN" sz="24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节　牛顿第一定律</a:t>
            </a:r>
            <a:endParaRPr lang="zh-CN" altLang="en-US" sz="36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545455" y="3597910"/>
            <a:ext cx="2437765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中大附中  曲雪华</a:t>
            </a:r>
            <a:endParaRPr lang="zh-CN" altLang="en-US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TextBox 10"/>
          <p:cNvSpPr txBox="1"/>
          <p:nvPr/>
        </p:nvSpPr>
        <p:spPr>
          <a:xfrm>
            <a:off x="357952" y="642128"/>
            <a:ext cx="835824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伽利略的理想实验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dirty="0" smtClean="0"/>
              <a:t>让一个小球沿斜面从静止状态开始运动</a:t>
            </a:r>
            <a:r>
              <a:rPr lang="en-US" dirty="0" smtClean="0"/>
              <a:t>,</a:t>
            </a:r>
            <a:r>
              <a:rPr lang="zh-CN" altLang="en-US" dirty="0" smtClean="0"/>
              <a:t>小球</a:t>
            </a:r>
            <a:r>
              <a:rPr lang="zh-CN" altLang="en-US" dirty="0" smtClean="0"/>
              <a:t>将</a:t>
            </a:r>
            <a:endParaRPr lang="en-US" altLang="zh-CN" dirty="0" smtClean="0"/>
          </a:p>
          <a:p>
            <a:pPr algn="just">
              <a:lnSpc>
                <a:spcPct val="120000"/>
              </a:lnSpc>
            </a:pPr>
            <a:r>
              <a:rPr lang="zh-CN" altLang="en-US" dirty="0" smtClean="0"/>
              <a:t>“冲”</a:t>
            </a:r>
            <a:r>
              <a:rPr lang="zh-CN" altLang="en-US" dirty="0" smtClean="0"/>
              <a:t>上另一斜面</a:t>
            </a:r>
            <a:r>
              <a:rPr lang="en-US" dirty="0" smtClean="0"/>
              <a:t>,</a:t>
            </a:r>
            <a:r>
              <a:rPr lang="zh-CN" altLang="en-US" dirty="0" smtClean="0"/>
              <a:t>如果没有摩擦</a:t>
            </a:r>
            <a:r>
              <a:rPr lang="en-US" dirty="0" smtClean="0"/>
              <a:t>,</a:t>
            </a:r>
            <a:r>
              <a:rPr lang="zh-CN" altLang="en-US" dirty="0" smtClean="0"/>
              <a:t>小球将到达</a:t>
            </a:r>
            <a:r>
              <a:rPr lang="zh-CN" altLang="en-US" u="sng" dirty="0" smtClean="0"/>
              <a:t>          </a:t>
            </a:r>
            <a:r>
              <a:rPr lang="zh-CN" altLang="en-US" dirty="0" smtClean="0"/>
              <a:t>的高度</a:t>
            </a:r>
            <a:r>
              <a:rPr lang="en-US" dirty="0" smtClean="0"/>
              <a:t>.</a:t>
            </a:r>
            <a:r>
              <a:rPr lang="zh-CN" altLang="en-US" dirty="0" smtClean="0"/>
              <a:t>如果第二个斜面的倾角减小</a:t>
            </a:r>
            <a:r>
              <a:rPr lang="en-US" dirty="0" smtClean="0"/>
              <a:t>,</a:t>
            </a:r>
            <a:r>
              <a:rPr lang="zh-CN" altLang="en-US" dirty="0" smtClean="0"/>
              <a:t>小球仍将到达</a:t>
            </a:r>
            <a:r>
              <a:rPr lang="zh-CN" altLang="en-US" u="sng" dirty="0" smtClean="0"/>
              <a:t>             </a:t>
            </a:r>
            <a:r>
              <a:rPr lang="zh-CN" altLang="en-US" dirty="0" smtClean="0"/>
              <a:t>的高度</a:t>
            </a:r>
            <a:r>
              <a:rPr lang="en-US" dirty="0" smtClean="0"/>
              <a:t>,</a:t>
            </a:r>
            <a:r>
              <a:rPr lang="zh-CN" altLang="en-US" dirty="0" smtClean="0"/>
              <a:t>但是运动的距离</a:t>
            </a:r>
            <a:r>
              <a:rPr lang="zh-CN" altLang="en-US" u="sng" dirty="0" smtClean="0"/>
              <a:t>         </a:t>
            </a:r>
            <a:r>
              <a:rPr lang="en-US" dirty="0" smtClean="0"/>
              <a:t>.</a:t>
            </a:r>
            <a:r>
              <a:rPr lang="zh-CN" altLang="en-US" dirty="0" smtClean="0"/>
              <a:t>由此可以推断</a:t>
            </a:r>
            <a:r>
              <a:rPr lang="en-US" dirty="0" smtClean="0"/>
              <a:t>,</a:t>
            </a:r>
            <a:r>
              <a:rPr lang="zh-CN" altLang="en-US" dirty="0" smtClean="0"/>
              <a:t>当斜面最终变为水平面时</a:t>
            </a:r>
            <a:r>
              <a:rPr lang="en-US" dirty="0" smtClean="0"/>
              <a:t>,</a:t>
            </a:r>
            <a:r>
              <a:rPr lang="zh-CN" altLang="en-US" dirty="0" smtClean="0"/>
              <a:t>小球要到达原有高度将永远运动下去</a:t>
            </a:r>
            <a:r>
              <a:rPr lang="en-US" dirty="0" smtClean="0"/>
              <a:t>.</a:t>
            </a:r>
            <a:r>
              <a:rPr lang="zh-CN" altLang="en-US" dirty="0" smtClean="0"/>
              <a:t>这说明</a:t>
            </a:r>
            <a:r>
              <a:rPr lang="en-US" dirty="0" smtClean="0"/>
              <a:t>,</a:t>
            </a:r>
            <a:r>
              <a:rPr lang="zh-CN" altLang="en-US" dirty="0" smtClean="0"/>
              <a:t>力不是维持物体运动的原因</a:t>
            </a:r>
            <a:r>
              <a:rPr lang="en-US" dirty="0" smtClean="0"/>
              <a:t>.</a:t>
            </a:r>
            <a:endParaRPr lang="zh-CN" altLang="en-US" dirty="0" smtClean="0"/>
          </a:p>
          <a:p>
            <a:pPr>
              <a:lnSpc>
                <a:spcPct val="120000"/>
              </a:lnSpc>
            </a:pP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二、牛顿第一定律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内容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dirty="0" smtClean="0"/>
              <a:t>一切物体总保持</a:t>
            </a:r>
            <a:r>
              <a:rPr lang="zh-CN" altLang="en-US" u="sng" dirty="0" smtClean="0"/>
              <a:t>                   </a:t>
            </a:r>
            <a:r>
              <a:rPr lang="zh-CN" altLang="en-US" dirty="0" smtClean="0"/>
              <a:t>状态或静止状态</a:t>
            </a:r>
            <a:r>
              <a:rPr lang="en-US" dirty="0" smtClean="0"/>
              <a:t>,</a:t>
            </a:r>
            <a:r>
              <a:rPr lang="zh-CN" altLang="en-US" dirty="0" smtClean="0"/>
              <a:t>除非作用在它上面的</a:t>
            </a:r>
            <a:r>
              <a:rPr lang="zh-CN" altLang="en-US" u="sng" dirty="0" smtClean="0"/>
              <a:t>       </a:t>
            </a:r>
            <a:r>
              <a:rPr lang="zh-CN" altLang="en-US" dirty="0" smtClean="0"/>
              <a:t>迫使它</a:t>
            </a:r>
            <a:r>
              <a:rPr lang="zh-CN" altLang="en-US" u="sng" dirty="0" smtClean="0"/>
              <a:t>         </a:t>
            </a:r>
            <a:r>
              <a:rPr lang="zh-CN" altLang="en-US" dirty="0" smtClean="0"/>
              <a:t>这种状态</a:t>
            </a:r>
            <a:r>
              <a:rPr lang="en-US" dirty="0" smtClean="0"/>
              <a:t>.</a:t>
            </a:r>
            <a:endParaRPr lang="zh-CN" altLang="en-US" dirty="0" smtClean="0"/>
          </a:p>
          <a:p>
            <a:pPr algn="just">
              <a:lnSpc>
                <a:spcPct val="120000"/>
              </a:lnSpc>
            </a:pP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意义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en-US" dirty="0" smtClean="0"/>
              <a:t>(1)</a:t>
            </a:r>
            <a:r>
              <a:rPr lang="zh-CN" altLang="en-US" dirty="0" smtClean="0"/>
              <a:t>揭示了</a:t>
            </a:r>
            <a:r>
              <a:rPr lang="zh-CN" altLang="en-US" u="sng" dirty="0" smtClean="0"/>
              <a:t>            </a:t>
            </a:r>
            <a:r>
              <a:rPr lang="zh-CN" altLang="en-US" dirty="0" smtClean="0"/>
              <a:t>的关系</a:t>
            </a:r>
            <a:r>
              <a:rPr lang="en-US" dirty="0" smtClean="0"/>
              <a:t>:</a:t>
            </a:r>
            <a:r>
              <a:rPr lang="zh-CN" altLang="en-US" dirty="0" smtClean="0"/>
              <a:t>力不是</a:t>
            </a:r>
            <a:r>
              <a:rPr lang="zh-CN" altLang="en-US" u="sng" dirty="0" smtClean="0"/>
              <a:t>        </a:t>
            </a:r>
            <a:r>
              <a:rPr lang="zh-CN" altLang="en-US" dirty="0" smtClean="0"/>
              <a:t>物体运动状态的原因</a:t>
            </a:r>
            <a:r>
              <a:rPr lang="en-US" dirty="0" smtClean="0"/>
              <a:t>,</a:t>
            </a:r>
            <a:r>
              <a:rPr lang="zh-CN" altLang="en-US" dirty="0" smtClean="0"/>
              <a:t>而是</a:t>
            </a:r>
            <a:r>
              <a:rPr lang="zh-CN" altLang="en-US" u="sng" dirty="0" smtClean="0"/>
              <a:t>        </a:t>
            </a:r>
            <a:r>
              <a:rPr lang="zh-CN" altLang="en-US" dirty="0" smtClean="0"/>
              <a:t>物体运动状态的原因</a:t>
            </a:r>
            <a:r>
              <a:rPr lang="en-US" dirty="0" smtClean="0"/>
              <a:t>.</a:t>
            </a:r>
            <a:endParaRPr lang="zh-CN" altLang="en-US" dirty="0" smtClean="0"/>
          </a:p>
          <a:p>
            <a:pPr algn="just">
              <a:lnSpc>
                <a:spcPct val="120000"/>
              </a:lnSpc>
            </a:pPr>
            <a:r>
              <a:rPr lang="en-US" dirty="0" smtClean="0"/>
              <a:t>(2)</a:t>
            </a:r>
            <a:r>
              <a:rPr lang="zh-CN" altLang="en-US" dirty="0" smtClean="0"/>
              <a:t>揭示了物体的固有属性</a:t>
            </a:r>
            <a:r>
              <a:rPr lang="en-US" dirty="0" smtClean="0"/>
              <a:t>:</a:t>
            </a:r>
            <a:r>
              <a:rPr lang="zh-CN" altLang="en-US" dirty="0" smtClean="0"/>
              <a:t>一切物体都具有</a:t>
            </a:r>
            <a:r>
              <a:rPr lang="zh-CN" altLang="en-US" u="sng" dirty="0" smtClean="0"/>
              <a:t>        </a:t>
            </a:r>
            <a:r>
              <a:rPr lang="en-US" dirty="0" smtClean="0"/>
              <a:t>,</a:t>
            </a:r>
            <a:r>
              <a:rPr lang="zh-CN" altLang="en-US" dirty="0" smtClean="0"/>
              <a:t>因此牛顿第一定律也被叫作</a:t>
            </a:r>
            <a:r>
              <a:rPr lang="zh-CN" altLang="en-US" u="sng" dirty="0" smtClean="0"/>
              <a:t>            </a:t>
            </a:r>
            <a:r>
              <a:rPr lang="en-US" dirty="0" smtClean="0"/>
              <a:t>.</a:t>
            </a:r>
            <a:endParaRPr lang="zh-CN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5930116" y="927880"/>
            <a:ext cx="1214446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原来</a:t>
            </a:r>
            <a:endParaRPr lang="zh-CN" altLang="en-US" dirty="0" smtClean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29984" y="1285070"/>
            <a:ext cx="1214446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原来</a:t>
            </a:r>
            <a:endParaRPr lang="zh-CN" altLang="en-US" dirty="0" smtClean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29456" y="1642260"/>
            <a:ext cx="1214446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更长</a:t>
            </a:r>
            <a:endParaRPr lang="zh-CN" altLang="en-US" dirty="0" smtClean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29786" y="2713830"/>
            <a:ext cx="2357454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匀速直线运动</a:t>
            </a:r>
            <a:endParaRPr lang="zh-CN" altLang="en-US" dirty="0" smtClean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29588" y="3142458"/>
            <a:ext cx="1214446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力</a:t>
            </a:r>
            <a:endParaRPr lang="zh-CN" altLang="en-US" dirty="0" smtClean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644100" y="3142458"/>
            <a:ext cx="1214446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改变</a:t>
            </a:r>
            <a:endParaRPr lang="zh-CN" altLang="en-US" dirty="0" smtClean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715406" y="3499648"/>
            <a:ext cx="135732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运动和力</a:t>
            </a:r>
            <a:endParaRPr lang="zh-CN" altLang="en-US" dirty="0" smtClean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930116" y="3492579"/>
            <a:ext cx="1357322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维持</a:t>
            </a:r>
            <a:endParaRPr lang="zh-CN" altLang="en-US" dirty="0" smtClean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715274" y="3849769"/>
            <a:ext cx="1357322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改变</a:t>
            </a:r>
            <a:endParaRPr lang="zh-CN" altLang="en-US" dirty="0" smtClean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572926" y="4214028"/>
            <a:ext cx="1357322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惯性</a:t>
            </a:r>
            <a:endParaRPr lang="zh-CN" altLang="en-US" dirty="0" smtClean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643836" y="4599794"/>
            <a:ext cx="1357322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惯性定律</a:t>
            </a:r>
            <a:endParaRPr lang="zh-CN" altLang="en-US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7" grpId="0"/>
      <p:bldP spid="8" grpId="0"/>
      <p:bldP spid="9" grpId="0"/>
      <p:bldP spid="10" grpId="0"/>
      <p:bldP spid="15" grpId="0"/>
      <p:bldP spid="16" grpId="0"/>
      <p:bldP spid="17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TextBox 10"/>
          <p:cNvSpPr txBox="1"/>
          <p:nvPr/>
        </p:nvSpPr>
        <p:spPr>
          <a:xfrm>
            <a:off x="357952" y="642128"/>
            <a:ext cx="8358246" cy="1235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三、惯性与质量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定义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dirty="0" smtClean="0"/>
              <a:t>物体具有</a:t>
            </a:r>
            <a:r>
              <a:rPr lang="zh-CN" altLang="en-US" u="sng" dirty="0" smtClean="0"/>
              <a:t>       </a:t>
            </a:r>
            <a:r>
              <a:rPr lang="zh-CN" altLang="en-US" dirty="0" smtClean="0"/>
              <a:t>原来</a:t>
            </a:r>
            <a:r>
              <a:rPr lang="zh-CN" altLang="en-US" u="sng" dirty="0" smtClean="0"/>
              <a:t>                </a:t>
            </a:r>
            <a:r>
              <a:rPr lang="zh-CN" altLang="en-US" dirty="0" smtClean="0"/>
              <a:t>状态或静止状态的性质</a:t>
            </a:r>
            <a:r>
              <a:rPr lang="en-US" dirty="0" smtClean="0"/>
              <a:t>.</a:t>
            </a:r>
            <a:endParaRPr lang="zh-CN" altLang="en-US" dirty="0" smtClean="0"/>
          </a:p>
          <a:p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量度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u="sng" dirty="0" smtClean="0"/>
              <a:t>       </a:t>
            </a:r>
            <a:r>
              <a:rPr lang="zh-CN" altLang="en-US" dirty="0" smtClean="0"/>
              <a:t>是物体惯性大小的唯一量度</a:t>
            </a:r>
            <a:r>
              <a:rPr lang="en-US" dirty="0" smtClean="0"/>
              <a:t>,</a:t>
            </a:r>
            <a:r>
              <a:rPr lang="zh-CN" altLang="en-US" dirty="0" smtClean="0"/>
              <a:t>质量大的物体惯性</a:t>
            </a:r>
            <a:r>
              <a:rPr lang="zh-CN" altLang="en-US" u="sng" dirty="0" smtClean="0"/>
              <a:t>      </a:t>
            </a:r>
            <a:r>
              <a:rPr lang="en-US" dirty="0" smtClean="0"/>
              <a:t>.</a:t>
            </a:r>
            <a:endParaRPr lang="zh-CN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429654" y="999318"/>
            <a:ext cx="1214446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保持</a:t>
            </a:r>
            <a:endParaRPr lang="zh-CN" altLang="en-US" dirty="0" smtClean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29852" y="999318"/>
            <a:ext cx="200026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匀速直线运动</a:t>
            </a:r>
            <a:endParaRPr lang="zh-CN" altLang="en-US" dirty="0" smtClean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429522" y="1377940"/>
            <a:ext cx="1214446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质量</a:t>
            </a:r>
            <a:endParaRPr lang="zh-CN" altLang="en-US" dirty="0" smtClean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644628" y="1377940"/>
            <a:ext cx="1214446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大</a:t>
            </a:r>
            <a:endParaRPr lang="zh-CN" altLang="en-US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20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" name="TextBox 20"/>
          <p:cNvSpPr txBox="1"/>
          <p:nvPr/>
        </p:nvSpPr>
        <p:spPr>
          <a:xfrm>
            <a:off x="357952" y="709263"/>
            <a:ext cx="835824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科学思维 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6514" y="1206563"/>
            <a:ext cx="8358246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思考判断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6514" y="1642260"/>
            <a:ext cx="857256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(1)</a:t>
            </a:r>
            <a:r>
              <a:rPr lang="zh-CN" altLang="en-US" dirty="0" smtClean="0"/>
              <a:t>亚里士多德认为物体的自然状态是静止的</a:t>
            </a:r>
            <a:r>
              <a:rPr lang="en-US" dirty="0" smtClean="0"/>
              <a:t>,</a:t>
            </a:r>
            <a:r>
              <a:rPr lang="zh-CN" altLang="en-US" dirty="0" smtClean="0"/>
              <a:t>只有当它受到力的作用才会运动</a:t>
            </a:r>
            <a:r>
              <a:rPr lang="en-US" dirty="0" smtClean="0"/>
              <a:t>.(</a:t>
            </a:r>
            <a:r>
              <a:rPr lang="zh-CN" altLang="en-US" dirty="0" smtClean="0"/>
              <a:t>　  　</a:t>
            </a:r>
            <a:r>
              <a:rPr lang="en-US" dirty="0" smtClean="0"/>
              <a:t>)</a:t>
            </a:r>
            <a:endParaRPr lang="zh-CN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93658" y="2520316"/>
            <a:ext cx="8501122" cy="2036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(2)</a:t>
            </a:r>
            <a:r>
              <a:rPr lang="zh-CN" altLang="en-US" dirty="0" smtClean="0"/>
              <a:t>伽利略认为</a:t>
            </a:r>
            <a:r>
              <a:rPr lang="en-US" dirty="0" smtClean="0"/>
              <a:t>,</a:t>
            </a:r>
            <a:r>
              <a:rPr lang="zh-CN" altLang="en-US" dirty="0" smtClean="0"/>
              <a:t>没有力作用在物体上</a:t>
            </a:r>
            <a:r>
              <a:rPr lang="en-US" dirty="0" smtClean="0"/>
              <a:t>,</a:t>
            </a:r>
            <a:r>
              <a:rPr lang="zh-CN" altLang="en-US" dirty="0" smtClean="0"/>
              <a:t>它就不能运动</a:t>
            </a:r>
            <a:r>
              <a:rPr lang="en-US" dirty="0" smtClean="0"/>
              <a:t>.</a:t>
            </a:r>
            <a:r>
              <a:rPr lang="zh-CN" altLang="en-US" dirty="0" smtClean="0"/>
              <a:t>　</a:t>
            </a:r>
            <a:r>
              <a:rPr lang="en-US" dirty="0" smtClean="0"/>
              <a:t>(</a:t>
            </a:r>
            <a:r>
              <a:rPr lang="zh-CN" altLang="en-US" dirty="0" smtClean="0"/>
              <a:t>　  　</a:t>
            </a:r>
            <a:r>
              <a:rPr lang="en-US" dirty="0" smtClean="0"/>
              <a:t>)</a:t>
            </a:r>
            <a:endParaRPr lang="zh-CN" altLang="en-US" dirty="0" smtClean="0"/>
          </a:p>
          <a:p>
            <a:r>
              <a:rPr lang="en-US" dirty="0" smtClean="0"/>
              <a:t>(3)</a:t>
            </a:r>
            <a:r>
              <a:rPr lang="zh-CN" altLang="en-US" dirty="0" smtClean="0"/>
              <a:t>笛卡儿认为若没有力的作用</a:t>
            </a:r>
            <a:r>
              <a:rPr lang="en-US" dirty="0" smtClean="0"/>
              <a:t>,</a:t>
            </a:r>
            <a:r>
              <a:rPr lang="zh-CN" altLang="en-US" dirty="0" smtClean="0"/>
              <a:t>物体的运动状态就不会改变</a:t>
            </a:r>
            <a:r>
              <a:rPr lang="en-US" dirty="0" smtClean="0"/>
              <a:t>.(</a:t>
            </a:r>
            <a:r>
              <a:rPr lang="zh-CN" altLang="en-US" dirty="0" smtClean="0"/>
              <a:t>　  　</a:t>
            </a:r>
            <a:r>
              <a:rPr lang="en-US" dirty="0" smtClean="0"/>
              <a:t>)</a:t>
            </a:r>
            <a:endParaRPr lang="zh-CN" altLang="en-US" dirty="0" smtClean="0"/>
          </a:p>
          <a:p>
            <a:r>
              <a:rPr lang="en-US" dirty="0" smtClean="0"/>
              <a:t>(4)</a:t>
            </a:r>
            <a:r>
              <a:rPr lang="zh-CN" altLang="en-US" dirty="0" smtClean="0"/>
              <a:t>物体只有处于静止状态或匀速直线运动状态时才有惯性</a:t>
            </a:r>
            <a:r>
              <a:rPr lang="en-US" dirty="0" smtClean="0"/>
              <a:t>.(</a:t>
            </a:r>
            <a:r>
              <a:rPr lang="zh-CN" altLang="en-US" dirty="0" smtClean="0"/>
              <a:t>　  　</a:t>
            </a:r>
            <a:r>
              <a:rPr lang="en-US" dirty="0" smtClean="0"/>
              <a:t>)</a:t>
            </a:r>
            <a:endParaRPr lang="zh-CN" altLang="en-US" dirty="0" smtClean="0"/>
          </a:p>
          <a:p>
            <a:r>
              <a:rPr lang="en-US" dirty="0" smtClean="0"/>
              <a:t>(5)</a:t>
            </a:r>
            <a:r>
              <a:rPr lang="zh-CN" altLang="en-US" dirty="0" smtClean="0"/>
              <a:t>质量越大的物体</a:t>
            </a:r>
            <a:r>
              <a:rPr lang="en-US" dirty="0" smtClean="0"/>
              <a:t>,</a:t>
            </a:r>
            <a:r>
              <a:rPr lang="zh-CN" altLang="en-US" dirty="0" smtClean="0"/>
              <a:t>惯性越大</a:t>
            </a:r>
            <a:r>
              <a:rPr lang="en-US" dirty="0" smtClean="0"/>
              <a:t>.(    </a:t>
            </a:r>
            <a:r>
              <a:rPr lang="zh-CN" altLang="en-US" dirty="0" smtClean="0"/>
              <a:t>　</a:t>
            </a:r>
            <a:r>
              <a:rPr lang="en-US" dirty="0" smtClean="0"/>
              <a:t>)</a:t>
            </a:r>
            <a:endParaRPr lang="zh-CN" altLang="en-US" dirty="0" smtClean="0"/>
          </a:p>
          <a:p>
            <a:r>
              <a:rPr lang="en-US" dirty="0" smtClean="0"/>
              <a:t>(6)</a:t>
            </a:r>
            <a:r>
              <a:rPr lang="zh-CN" altLang="en-US" dirty="0" smtClean="0"/>
              <a:t>牛顿第一定律是实验定律</a:t>
            </a:r>
            <a:r>
              <a:rPr lang="en-US" dirty="0" smtClean="0"/>
              <a:t>.(</a:t>
            </a:r>
            <a:r>
              <a:rPr lang="zh-CN" altLang="en-US" dirty="0" smtClean="0"/>
              <a:t>　  　</a:t>
            </a:r>
            <a:r>
              <a:rPr lang="en-US" dirty="0" smtClean="0"/>
              <a:t>)</a:t>
            </a:r>
            <a:endParaRPr lang="zh-CN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286646" y="1999450"/>
            <a:ext cx="7143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√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87372" y="2513804"/>
            <a:ext cx="7143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×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430314" y="2935767"/>
            <a:ext cx="7143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√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08870" y="3307245"/>
            <a:ext cx="7143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×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144166" y="3713962"/>
            <a:ext cx="7143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√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001290" y="4071152"/>
            <a:ext cx="7143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×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2" grpId="0"/>
      <p:bldP spid="11" grpId="0"/>
      <p:bldP spid="16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286514" y="642128"/>
            <a:ext cx="857256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思维探究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6514" y="1077825"/>
            <a:ext cx="857256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(1)</a:t>
            </a:r>
            <a:r>
              <a:rPr lang="zh-CN" altLang="en-US" dirty="0" smtClean="0"/>
              <a:t>物体受到外力作用</a:t>
            </a:r>
            <a:r>
              <a:rPr lang="en-US" dirty="0" smtClean="0"/>
              <a:t>,</a:t>
            </a:r>
            <a:r>
              <a:rPr lang="zh-CN" altLang="en-US" dirty="0" smtClean="0"/>
              <a:t>其运动状态是否一定改变</a:t>
            </a:r>
            <a:r>
              <a:rPr lang="en-US" dirty="0" smtClean="0"/>
              <a:t>?</a:t>
            </a:r>
            <a:endParaRPr lang="zh-CN" altLang="en-US" dirty="0" smtClean="0"/>
          </a:p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dirty="0" smtClean="0"/>
              <a:t>不一定</a:t>
            </a:r>
            <a:r>
              <a:rPr lang="en-US" dirty="0" smtClean="0"/>
              <a:t>.</a:t>
            </a:r>
            <a:r>
              <a:rPr lang="zh-CN" altLang="en-US" dirty="0" smtClean="0"/>
              <a:t>当物体所受合外力为零时</a:t>
            </a:r>
            <a:r>
              <a:rPr lang="en-US" dirty="0" smtClean="0"/>
              <a:t>,</a:t>
            </a:r>
            <a:r>
              <a:rPr lang="zh-CN" altLang="en-US" dirty="0" smtClean="0"/>
              <a:t>其运动状态就不改变</a:t>
            </a:r>
            <a:r>
              <a:rPr lang="en-US" dirty="0" smtClean="0"/>
              <a:t>.</a:t>
            </a:r>
            <a:endParaRPr lang="zh-CN" altLang="en-US" dirty="0" smtClean="0"/>
          </a:p>
          <a:p>
            <a:r>
              <a:rPr lang="en-US" dirty="0" smtClean="0"/>
              <a:t>(2)</a:t>
            </a:r>
            <a:r>
              <a:rPr lang="zh-CN" altLang="en-US" dirty="0" smtClean="0"/>
              <a:t>沪杭高铁的列车最高速度可以达到</a:t>
            </a:r>
            <a:r>
              <a:rPr lang="en-US" dirty="0" smtClean="0"/>
              <a:t>400</a:t>
            </a:r>
            <a:r>
              <a:rPr lang="zh-CN" altLang="en-US" dirty="0" smtClean="0"/>
              <a:t>多千米每小时</a:t>
            </a:r>
            <a:r>
              <a:rPr lang="en-US" dirty="0" smtClean="0"/>
              <a:t>,</a:t>
            </a:r>
            <a:r>
              <a:rPr lang="zh-CN" altLang="en-US" dirty="0" smtClean="0"/>
              <a:t>是世界上跑得最快的火车</a:t>
            </a:r>
            <a:r>
              <a:rPr lang="en-US" dirty="0" smtClean="0"/>
              <a:t>.</a:t>
            </a:r>
            <a:r>
              <a:rPr lang="zh-CN" altLang="en-US" dirty="0" smtClean="0"/>
              <a:t>火车速度快了</a:t>
            </a:r>
            <a:r>
              <a:rPr lang="en-US" dirty="0" smtClean="0"/>
              <a:t>,</a:t>
            </a:r>
            <a:r>
              <a:rPr lang="zh-CN" altLang="en-US" dirty="0" smtClean="0"/>
              <a:t>惯性大了</a:t>
            </a:r>
            <a:r>
              <a:rPr lang="en-US" dirty="0" smtClean="0"/>
              <a:t>,</a:t>
            </a:r>
            <a:r>
              <a:rPr lang="zh-CN" altLang="en-US" dirty="0" smtClean="0"/>
              <a:t>刹车也困难了</a:t>
            </a:r>
            <a:r>
              <a:rPr lang="en-US" dirty="0" smtClean="0"/>
              <a:t>,</a:t>
            </a:r>
            <a:r>
              <a:rPr lang="zh-CN" altLang="en-US" dirty="0" smtClean="0"/>
              <a:t>你认为这种说法正确吗</a:t>
            </a:r>
            <a:r>
              <a:rPr lang="en-US" dirty="0" smtClean="0"/>
              <a:t>?</a:t>
            </a:r>
            <a:endParaRPr lang="zh-CN" altLang="en-US" dirty="0" smtClean="0"/>
          </a:p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dirty="0" smtClean="0"/>
              <a:t>这种说法是错误的</a:t>
            </a:r>
            <a:r>
              <a:rPr lang="en-US" dirty="0" smtClean="0"/>
              <a:t>.</a:t>
            </a:r>
            <a:r>
              <a:rPr lang="zh-CN" altLang="en-US" dirty="0" smtClean="0"/>
              <a:t>惯性是物体的固有属性</a:t>
            </a:r>
            <a:r>
              <a:rPr lang="en-US" dirty="0" smtClean="0"/>
              <a:t>,</a:t>
            </a:r>
            <a:r>
              <a:rPr lang="zh-CN" altLang="en-US" dirty="0" smtClean="0"/>
              <a:t>只与物体的质量有关</a:t>
            </a:r>
            <a:r>
              <a:rPr lang="en-US" dirty="0" smtClean="0"/>
              <a:t>,</a:t>
            </a:r>
            <a:r>
              <a:rPr lang="zh-CN" altLang="en-US" dirty="0" smtClean="0"/>
              <a:t>火车提速后</a:t>
            </a:r>
            <a:r>
              <a:rPr lang="en-US" dirty="0" smtClean="0"/>
              <a:t>,</a:t>
            </a:r>
            <a:r>
              <a:rPr lang="zh-CN" altLang="en-US" dirty="0" smtClean="0"/>
              <a:t>其质量不变</a:t>
            </a:r>
            <a:r>
              <a:rPr lang="en-US" dirty="0" smtClean="0"/>
              <a:t>,</a:t>
            </a:r>
            <a:r>
              <a:rPr lang="zh-CN" altLang="en-US" dirty="0" smtClean="0"/>
              <a:t>惯性也不变</a:t>
            </a:r>
            <a:r>
              <a:rPr lang="en-US" dirty="0" smtClean="0"/>
              <a:t>.</a:t>
            </a:r>
            <a:endParaRPr lang="zh-CN" altLang="en-US" dirty="0" smtClean="0"/>
          </a:p>
          <a:p>
            <a:pPr algn="dist"/>
            <a:r>
              <a:rPr lang="en-US" dirty="0" smtClean="0"/>
              <a:t>(3)</a:t>
            </a:r>
            <a:r>
              <a:rPr lang="zh-CN" altLang="en-US" dirty="0" smtClean="0"/>
              <a:t>运动的乒乓球很容易被抽杀</a:t>
            </a:r>
            <a:r>
              <a:rPr lang="en-US" dirty="0" smtClean="0"/>
              <a:t>,</a:t>
            </a:r>
            <a:r>
              <a:rPr lang="zh-CN" altLang="en-US" dirty="0" smtClean="0"/>
              <a:t>而运动的重型汽车却很难停下来</a:t>
            </a:r>
            <a:r>
              <a:rPr lang="en-US" dirty="0" smtClean="0"/>
              <a:t>,</a:t>
            </a:r>
            <a:r>
              <a:rPr lang="zh-CN" altLang="en-US" dirty="0" smtClean="0"/>
              <a:t>这是为</a:t>
            </a:r>
            <a:endParaRPr lang="en-US" altLang="zh-CN" dirty="0" smtClean="0"/>
          </a:p>
          <a:p>
            <a:r>
              <a:rPr lang="zh-CN" altLang="en-US" dirty="0" smtClean="0"/>
              <a:t>什么</a:t>
            </a:r>
            <a:r>
              <a:rPr lang="en-US" dirty="0" smtClean="0"/>
              <a:t>?</a:t>
            </a:r>
            <a:endParaRPr lang="zh-CN" altLang="en-US" dirty="0" smtClean="0"/>
          </a:p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dirty="0" smtClean="0"/>
              <a:t>乒乓球的质量小</a:t>
            </a:r>
            <a:r>
              <a:rPr lang="en-US" dirty="0" smtClean="0"/>
              <a:t>,</a:t>
            </a:r>
            <a:r>
              <a:rPr lang="zh-CN" altLang="en-US" dirty="0" smtClean="0"/>
              <a:t>质量小的物体惯性小</a:t>
            </a:r>
            <a:r>
              <a:rPr lang="en-US" dirty="0" smtClean="0"/>
              <a:t>,</a:t>
            </a:r>
            <a:r>
              <a:rPr lang="zh-CN" altLang="en-US" dirty="0" smtClean="0"/>
              <a:t>运动状态容易改变</a:t>
            </a:r>
            <a:r>
              <a:rPr lang="en-US" dirty="0" smtClean="0"/>
              <a:t>;</a:t>
            </a:r>
            <a:r>
              <a:rPr lang="zh-CN" altLang="en-US" dirty="0" smtClean="0"/>
              <a:t>重型汽车的质量大</a:t>
            </a:r>
            <a:r>
              <a:rPr lang="en-US" dirty="0" smtClean="0"/>
              <a:t>,</a:t>
            </a:r>
            <a:r>
              <a:rPr lang="zh-CN" altLang="en-US" dirty="0" smtClean="0"/>
              <a:t>质量大的物体惯性大</a:t>
            </a:r>
            <a:r>
              <a:rPr lang="en-US" dirty="0" smtClean="0"/>
              <a:t>,</a:t>
            </a:r>
            <a:r>
              <a:rPr lang="zh-CN" altLang="en-US" dirty="0" smtClean="0"/>
              <a:t>运动状态不容易改变</a:t>
            </a:r>
            <a:r>
              <a:rPr lang="en-US" dirty="0" smtClean="0"/>
              <a:t>.</a:t>
            </a:r>
            <a:endParaRPr lang="zh-CN" altLang="en-US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4" name="Text Box 124"/>
          <p:cNvSpPr txBox="1">
            <a:spLocks noChangeArrowheads="1"/>
          </p:cNvSpPr>
          <p:nvPr/>
        </p:nvSpPr>
        <p:spPr bwMode="auto">
          <a:xfrm>
            <a:off x="612775" y="620713"/>
            <a:ext cx="8064500" cy="579437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algn="ctr" defTabSz="685800">
              <a:lnSpc>
                <a:spcPct val="100000"/>
              </a:lnSpc>
            </a:pP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合作探究</a:t>
            </a:r>
            <a:r>
              <a:rPr lang="en-US" altLang="zh-CN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突破要点</a:t>
            </a:r>
            <a:endParaRPr lang="zh-CN" altLang="en-US" sz="32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5" name="Text Box 144"/>
          <p:cNvSpPr txBox="1">
            <a:spLocks noChangeArrowheads="1"/>
          </p:cNvSpPr>
          <p:nvPr/>
        </p:nvSpPr>
        <p:spPr bwMode="auto">
          <a:xfrm>
            <a:off x="357952" y="1213632"/>
            <a:ext cx="8281988" cy="435697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algn="just" defTabSz="685800">
              <a:spcBef>
                <a:spcPct val="50000"/>
              </a:spcBef>
            </a:pP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要点一　伽利略理想实验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6514" y="1642260"/>
            <a:ext cx="8501122" cy="504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探究导学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Text Box 144"/>
          <p:cNvSpPr txBox="1">
            <a:spLocks noChangeArrowheads="1"/>
          </p:cNvSpPr>
          <p:nvPr/>
        </p:nvSpPr>
        <p:spPr bwMode="auto">
          <a:xfrm>
            <a:off x="286514" y="2142326"/>
            <a:ext cx="8281988" cy="435697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dirty="0" smtClean="0"/>
              <a:t>伽利略理想斜面实验如图</a:t>
            </a:r>
            <a:r>
              <a:rPr lang="en-US" dirty="0" smtClean="0"/>
              <a:t>,</a:t>
            </a:r>
            <a:r>
              <a:rPr lang="zh-CN" altLang="en-US" dirty="0" smtClean="0"/>
              <a:t>小球沿斜面由静止滚下</a:t>
            </a:r>
            <a:r>
              <a:rPr lang="en-US" dirty="0" smtClean="0"/>
              <a:t>,</a:t>
            </a:r>
            <a:r>
              <a:rPr lang="zh-CN" altLang="en-US" dirty="0" smtClean="0"/>
              <a:t>再滚上另一斜面</a:t>
            </a:r>
            <a:r>
              <a:rPr lang="en-US" dirty="0" smtClean="0"/>
              <a:t>.</a:t>
            </a:r>
            <a:endParaRPr lang="zh-CN" altLang="en-US" dirty="0"/>
          </a:p>
        </p:txBody>
      </p:sp>
      <p:pic>
        <p:nvPicPr>
          <p:cNvPr id="7" name="W20SBX1RJXJCWL39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2286778" y="3142458"/>
            <a:ext cx="4590662" cy="928694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Text Box 144"/>
          <p:cNvSpPr txBox="1">
            <a:spLocks noChangeArrowheads="1"/>
          </p:cNvSpPr>
          <p:nvPr/>
        </p:nvSpPr>
        <p:spPr bwMode="auto">
          <a:xfrm>
            <a:off x="286514" y="620374"/>
            <a:ext cx="8281988" cy="2836354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dirty="0" smtClean="0"/>
              <a:t>(1)</a:t>
            </a:r>
            <a:r>
              <a:rPr lang="zh-CN" altLang="en-US" dirty="0" smtClean="0"/>
              <a:t>伽利略的理想实验能实现吗</a:t>
            </a:r>
            <a:r>
              <a:rPr lang="en-US" dirty="0" smtClean="0"/>
              <a:t>?</a:t>
            </a:r>
            <a:endParaRPr lang="zh-CN" altLang="en-US" dirty="0" smtClean="0"/>
          </a:p>
          <a:p>
            <a:r>
              <a:rPr lang="en-US" dirty="0" smtClean="0"/>
              <a:t>(2)</a:t>
            </a:r>
            <a:r>
              <a:rPr lang="zh-CN" altLang="en-US" dirty="0" smtClean="0"/>
              <a:t>设想斜面是光滑的</a:t>
            </a:r>
            <a:r>
              <a:rPr lang="en-US" dirty="0" smtClean="0"/>
              <a:t>,</a:t>
            </a:r>
            <a:r>
              <a:rPr lang="zh-CN" altLang="en-US" dirty="0" smtClean="0"/>
              <a:t>小球滚上另一斜面的最大高度等于</a:t>
            </a:r>
            <a:r>
              <a:rPr lang="en-US" dirty="0" smtClean="0"/>
              <a:t>h</a:t>
            </a:r>
            <a:r>
              <a:rPr lang="zh-CN" altLang="en-US" dirty="0" smtClean="0"/>
              <a:t>吗</a:t>
            </a:r>
            <a:r>
              <a:rPr lang="en-US" dirty="0" smtClean="0"/>
              <a:t>?</a:t>
            </a:r>
            <a:endParaRPr lang="zh-CN" altLang="en-US" dirty="0" smtClean="0"/>
          </a:p>
          <a:p>
            <a:r>
              <a:rPr lang="en-US" dirty="0" smtClean="0"/>
              <a:t>(3)</a:t>
            </a:r>
            <a:r>
              <a:rPr lang="zh-CN" altLang="en-US" dirty="0" smtClean="0"/>
              <a:t>设想斜面是光滑的</a:t>
            </a:r>
            <a:r>
              <a:rPr lang="en-US" dirty="0" smtClean="0"/>
              <a:t>,</a:t>
            </a:r>
            <a:r>
              <a:rPr lang="zh-CN" altLang="en-US" dirty="0" smtClean="0"/>
              <a:t>若减小第二个斜面的倾角</a:t>
            </a:r>
            <a:r>
              <a:rPr lang="en-US" dirty="0" smtClean="0"/>
              <a:t>,</a:t>
            </a:r>
            <a:r>
              <a:rPr lang="zh-CN" altLang="en-US" dirty="0" smtClean="0"/>
              <a:t>小球还能滚到另一斜面高</a:t>
            </a:r>
            <a:r>
              <a:rPr lang="en-US" dirty="0" smtClean="0"/>
              <a:t>h</a:t>
            </a:r>
            <a:r>
              <a:rPr lang="zh-CN" altLang="en-US" dirty="0" smtClean="0"/>
              <a:t>处吗</a:t>
            </a:r>
            <a:r>
              <a:rPr lang="en-US" dirty="0" smtClean="0"/>
              <a:t>?</a:t>
            </a:r>
            <a:r>
              <a:rPr lang="zh-CN" altLang="en-US" dirty="0" smtClean="0"/>
              <a:t>与没减小斜面倾角之前相比</a:t>
            </a:r>
            <a:r>
              <a:rPr lang="en-US" dirty="0" smtClean="0"/>
              <a:t>,</a:t>
            </a:r>
            <a:r>
              <a:rPr lang="zh-CN" altLang="en-US" dirty="0" smtClean="0"/>
              <a:t>小球滚到另一斜面高</a:t>
            </a:r>
            <a:r>
              <a:rPr lang="en-US" dirty="0" smtClean="0"/>
              <a:t>h</a:t>
            </a:r>
            <a:r>
              <a:rPr lang="zh-CN" altLang="en-US" dirty="0" smtClean="0"/>
              <a:t>处通过的距离如何变化</a:t>
            </a:r>
            <a:r>
              <a:rPr lang="en-US" dirty="0" smtClean="0"/>
              <a:t>?</a:t>
            </a:r>
            <a:endParaRPr lang="zh-CN" altLang="en-US" dirty="0" smtClean="0"/>
          </a:p>
          <a:p>
            <a:r>
              <a:rPr lang="en-US" dirty="0" smtClean="0"/>
              <a:t>(4)</a:t>
            </a:r>
            <a:r>
              <a:rPr lang="zh-CN" altLang="en-US" dirty="0" smtClean="0"/>
              <a:t>设想第二个斜面变成水平面</a:t>
            </a:r>
            <a:r>
              <a:rPr lang="en-US" dirty="0" smtClean="0"/>
              <a:t>,</a:t>
            </a:r>
            <a:r>
              <a:rPr lang="zh-CN" altLang="en-US" dirty="0" smtClean="0"/>
              <a:t>这时小球试图滚上另一斜面的相同高度</a:t>
            </a:r>
            <a:r>
              <a:rPr lang="en-US" dirty="0" smtClean="0"/>
              <a:t>,</a:t>
            </a:r>
            <a:r>
              <a:rPr lang="zh-CN" altLang="en-US" dirty="0" smtClean="0"/>
              <a:t>但永远达不到</a:t>
            </a:r>
            <a:r>
              <a:rPr lang="en-US" dirty="0" smtClean="0"/>
              <a:t>.</a:t>
            </a:r>
            <a:r>
              <a:rPr lang="zh-CN" altLang="en-US" dirty="0" smtClean="0"/>
              <a:t>这时小球的运动能停下来吗</a:t>
            </a:r>
            <a:r>
              <a:rPr lang="en-US" dirty="0" smtClean="0"/>
              <a:t>?</a:t>
            </a:r>
            <a:endParaRPr lang="zh-CN" altLang="en-US" dirty="0"/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288102" y="3922558"/>
            <a:ext cx="8280400" cy="1143008"/>
          </a:xfrm>
          <a:prstGeom prst="rect">
            <a:avLst/>
          </a:prstGeom>
          <a:solidFill>
            <a:srgbClr val="CCFFCC">
              <a:alpha val="47058"/>
            </a:srgbClr>
          </a:solidFill>
          <a:ln w="76200" cmpd="tri">
            <a:solidFill>
              <a:srgbClr val="FFCC66"/>
            </a:solidFill>
            <a:miter lim="800000"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86540" y="3713962"/>
            <a:ext cx="8158220" cy="8358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en-US" dirty="0" smtClean="0"/>
              <a:t>(1)</a:t>
            </a:r>
            <a:r>
              <a:rPr lang="zh-CN" altLang="en-US" dirty="0" smtClean="0"/>
              <a:t>不能　</a:t>
            </a:r>
            <a:r>
              <a:rPr lang="en-US" dirty="0" smtClean="0"/>
              <a:t>(2)</a:t>
            </a:r>
            <a:r>
              <a:rPr lang="zh-CN" altLang="en-US" dirty="0" smtClean="0"/>
              <a:t>等于</a:t>
            </a:r>
            <a:r>
              <a:rPr lang="en-US" dirty="0" smtClean="0"/>
              <a:t>h</a:t>
            </a:r>
            <a:r>
              <a:rPr lang="zh-CN" altLang="en-US" dirty="0" smtClean="0"/>
              <a:t>　</a:t>
            </a:r>
            <a:r>
              <a:rPr lang="en-US" dirty="0" smtClean="0"/>
              <a:t>(3)</a:t>
            </a:r>
            <a:r>
              <a:rPr lang="zh-CN" altLang="en-US" dirty="0" smtClean="0"/>
              <a:t>能</a:t>
            </a:r>
            <a:r>
              <a:rPr lang="en-US" dirty="0" smtClean="0"/>
              <a:t>,</a:t>
            </a:r>
            <a:r>
              <a:rPr lang="zh-CN" altLang="en-US" dirty="0" smtClean="0"/>
              <a:t>通过的距离变大　</a:t>
            </a:r>
            <a:r>
              <a:rPr lang="en-US" dirty="0" smtClean="0"/>
              <a:t>(4)</a:t>
            </a:r>
            <a:r>
              <a:rPr lang="zh-CN" altLang="en-US" dirty="0" smtClean="0"/>
              <a:t>不能</a:t>
            </a:r>
            <a:r>
              <a:rPr lang="en-US" dirty="0" smtClean="0"/>
              <a:t>,</a:t>
            </a:r>
            <a:r>
              <a:rPr lang="zh-CN" altLang="en-US" dirty="0" smtClean="0"/>
              <a:t>永远运动下去</a:t>
            </a:r>
            <a:endParaRPr lang="zh-CN" altLang="en-US" dirty="0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357952" y="642128"/>
            <a:ext cx="8358246" cy="4036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1]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(2020·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河南商丘月考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)(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多选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)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17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世纪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意大利物理学家伽利略根据实验指出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在水平面上运动的球之所以会停下来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是因为受到摩擦阻力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水平面越光滑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球会运动得越远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这里的实验是指伽利略所做的斜面实验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关于该实验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你认为下列陈述正确的是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A.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该实验是理想实验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是在思维中进行的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无真实的实验基础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故其结果是不可信的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B.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该实验是以可靠的事实为基础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经过抽象思维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抓住主要因素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忽略次要因素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从而更深刻地反映了自然规律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C.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该实验否定了亚里士多德“力是维持物体运动的原因”的错误概念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D.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该实验为牛顿第一定律的提出提供了有力的实验依据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44232" y="1785136"/>
            <a:ext cx="71438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BCD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379384" y="663560"/>
            <a:ext cx="8265376" cy="3014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90000"/>
              </a:lnSpc>
            </a:pP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针对训练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1]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 关于伽利略理想实验的说法正确的是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90000"/>
              </a:lnSpc>
            </a:pP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A.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完全是理想的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没有事实为基础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这种实验方法不可取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90000"/>
              </a:lnSpc>
            </a:pP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B.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是以可靠事实为基础的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经科学抽象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深刻反映了自然规律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90000"/>
              </a:lnSpc>
            </a:pP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C.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完全光滑的斜面是不存在的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因此伽利略理想实验没有实际意义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90000"/>
              </a:lnSpc>
            </a:pP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D.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理想实验所得到的结论是不可靠的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01569" y="3403108"/>
            <a:ext cx="928694" cy="730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B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286514" y="570690"/>
            <a:ext cx="8501122" cy="504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要点归纳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952" y="1070756"/>
            <a:ext cx="8429684" cy="2036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运动状态改变的三种情况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dirty="0" smtClean="0"/>
              <a:t>(1)</a:t>
            </a:r>
            <a:r>
              <a:rPr lang="zh-CN" altLang="en-US" dirty="0" smtClean="0"/>
              <a:t>速度的方向不变</a:t>
            </a:r>
            <a:r>
              <a:rPr lang="en-US" dirty="0" smtClean="0"/>
              <a:t>,</a:t>
            </a:r>
            <a:r>
              <a:rPr lang="zh-CN" altLang="en-US" dirty="0" smtClean="0"/>
              <a:t>大小改变</a:t>
            </a:r>
            <a:r>
              <a:rPr lang="en-US" dirty="0" smtClean="0"/>
              <a:t>.</a:t>
            </a:r>
            <a:endParaRPr lang="zh-CN" altLang="en-US" dirty="0" smtClean="0"/>
          </a:p>
          <a:p>
            <a:r>
              <a:rPr lang="en-US" dirty="0" smtClean="0"/>
              <a:t>(2)</a:t>
            </a:r>
            <a:r>
              <a:rPr lang="zh-CN" altLang="en-US" dirty="0" smtClean="0"/>
              <a:t>速度的大小不变</a:t>
            </a:r>
            <a:r>
              <a:rPr lang="en-US" dirty="0" smtClean="0"/>
              <a:t>,</a:t>
            </a:r>
            <a:r>
              <a:rPr lang="zh-CN" altLang="en-US" dirty="0" smtClean="0"/>
              <a:t>方向改变</a:t>
            </a:r>
            <a:r>
              <a:rPr lang="en-US" dirty="0" smtClean="0"/>
              <a:t>.</a:t>
            </a:r>
            <a:endParaRPr lang="zh-CN" altLang="en-US" dirty="0" smtClean="0"/>
          </a:p>
          <a:p>
            <a:r>
              <a:rPr lang="en-US" dirty="0" smtClean="0"/>
              <a:t>(3)</a:t>
            </a:r>
            <a:r>
              <a:rPr lang="zh-CN" altLang="en-US" dirty="0" smtClean="0"/>
              <a:t>速度的大小和方向都改变</a:t>
            </a:r>
            <a:r>
              <a:rPr lang="en-US" dirty="0" smtClean="0"/>
              <a:t>.</a:t>
            </a:r>
            <a:endParaRPr lang="zh-CN" altLang="en-US" dirty="0" smtClean="0"/>
          </a:p>
          <a:p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对牛顿第一定律的理解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6" name="W20SBX1RJXJCWL41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3372485" y="3021330"/>
            <a:ext cx="5681345" cy="2542540"/>
          </a:xfrm>
          <a:prstGeom prst="rect">
            <a:avLst/>
          </a:prstGeom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357952" y="627867"/>
            <a:ext cx="8215370" cy="3569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70000"/>
              </a:lnSpc>
            </a:pPr>
            <a:r>
              <a:rPr lang="en-US" altLang="zh-CN" sz="19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19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lang="en-US" altLang="zh-CN" sz="19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2]</a:t>
            </a:r>
            <a:r>
              <a:rPr lang="zh-CN" altLang="en-US" sz="1900" dirty="0" smtClean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1900" dirty="0" smtClean="0">
                <a:latin typeface="楷体" panose="02010609060101010101" charset="-122"/>
                <a:ea typeface="楷体" panose="02010609060101010101" charset="-122"/>
              </a:rPr>
              <a:t>(2020·</a:t>
            </a:r>
            <a:r>
              <a:rPr lang="zh-CN" altLang="en-US" sz="1900" dirty="0" smtClean="0">
                <a:latin typeface="楷体" panose="02010609060101010101" charset="-122"/>
                <a:ea typeface="楷体" panose="02010609060101010101" charset="-122"/>
              </a:rPr>
              <a:t>上海闸北区期中</a:t>
            </a:r>
            <a:r>
              <a:rPr lang="en-US" altLang="zh-CN" sz="1900" dirty="0" smtClean="0">
                <a:latin typeface="楷体" panose="02010609060101010101" charset="-122"/>
                <a:ea typeface="楷体" panose="02010609060101010101" charset="-122"/>
              </a:rPr>
              <a:t>)</a:t>
            </a:r>
            <a:r>
              <a:rPr lang="zh-CN" altLang="en-US" sz="1900" dirty="0" smtClean="0">
                <a:latin typeface="宋体" panose="02010600030101010101" pitchFamily="2" charset="-122"/>
                <a:ea typeface="宋体" panose="02010600030101010101" pitchFamily="2" charset="-122"/>
              </a:rPr>
              <a:t>关于牛顿第一定律</a:t>
            </a:r>
            <a:r>
              <a:rPr lang="en-US" altLang="zh-CN" sz="1900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1900" dirty="0" smtClean="0">
                <a:latin typeface="宋体" panose="02010600030101010101" pitchFamily="2" charset="-122"/>
                <a:ea typeface="宋体" panose="02010600030101010101" pitchFamily="2" charset="-122"/>
              </a:rPr>
              <a:t>下列说法中正确的是</a:t>
            </a:r>
            <a:endParaRPr lang="en-US" altLang="zh-CN" sz="1900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70000"/>
              </a:lnSpc>
            </a:pPr>
            <a:r>
              <a:rPr lang="en-US" altLang="zh-CN" sz="1900" dirty="0" smtClean="0"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sz="1900" dirty="0" smtClean="0"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en-US" altLang="zh-CN" sz="1900" dirty="0" smtClean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1900" dirty="0" smtClean="0"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en-US" altLang="zh-CN" sz="1900" dirty="0" smtClean="0"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endParaRPr lang="zh-CN" altLang="en-US" sz="1900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70000"/>
              </a:lnSpc>
            </a:pPr>
            <a:r>
              <a:rPr lang="en-US" altLang="zh-CN" sz="1900" dirty="0" smtClean="0">
                <a:latin typeface="宋体" panose="02010600030101010101" pitchFamily="2" charset="-122"/>
                <a:ea typeface="宋体" panose="02010600030101010101" pitchFamily="2" charset="-122"/>
              </a:rPr>
              <a:t>A.</a:t>
            </a:r>
            <a:r>
              <a:rPr lang="zh-CN" altLang="en-US" sz="1900" dirty="0" smtClean="0">
                <a:latin typeface="宋体" panose="02010600030101010101" pitchFamily="2" charset="-122"/>
                <a:ea typeface="宋体" panose="02010600030101010101" pitchFamily="2" charset="-122"/>
              </a:rPr>
              <a:t>牛顿第一定律是利用逻辑思维对事物进行分析的产物</a:t>
            </a:r>
            <a:r>
              <a:rPr lang="en-US" altLang="zh-CN" sz="1900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1900" dirty="0" smtClean="0">
                <a:latin typeface="宋体" panose="02010600030101010101" pitchFamily="2" charset="-122"/>
                <a:ea typeface="宋体" panose="02010600030101010101" pitchFamily="2" charset="-122"/>
              </a:rPr>
              <a:t>不可能用实验直接证明</a:t>
            </a:r>
            <a:endParaRPr lang="zh-CN" altLang="en-US" sz="1900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70000"/>
              </a:lnSpc>
            </a:pPr>
            <a:r>
              <a:rPr lang="en-US" altLang="zh-CN" sz="1900" dirty="0" smtClean="0">
                <a:latin typeface="宋体" panose="02010600030101010101" pitchFamily="2" charset="-122"/>
                <a:ea typeface="宋体" panose="02010600030101010101" pitchFamily="2" charset="-122"/>
              </a:rPr>
              <a:t>B.</a:t>
            </a:r>
            <a:r>
              <a:rPr lang="zh-CN" altLang="en-US" sz="1900" dirty="0" smtClean="0">
                <a:latin typeface="宋体" panose="02010600030101010101" pitchFamily="2" charset="-122"/>
                <a:ea typeface="宋体" panose="02010600030101010101" pitchFamily="2" charset="-122"/>
              </a:rPr>
              <a:t>不受力作用的物体是不存在的</a:t>
            </a:r>
            <a:r>
              <a:rPr lang="en-US" altLang="zh-CN" sz="1900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1900" dirty="0" smtClean="0">
                <a:latin typeface="宋体" panose="02010600030101010101" pitchFamily="2" charset="-122"/>
                <a:ea typeface="宋体" panose="02010600030101010101" pitchFamily="2" charset="-122"/>
              </a:rPr>
              <a:t>故牛顿第一定律的建立毫无意义</a:t>
            </a:r>
            <a:endParaRPr lang="zh-CN" altLang="en-US" sz="1900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70000"/>
              </a:lnSpc>
            </a:pPr>
            <a:r>
              <a:rPr lang="en-US" altLang="zh-CN" sz="1900" dirty="0" smtClean="0">
                <a:latin typeface="宋体" panose="02010600030101010101" pitchFamily="2" charset="-122"/>
                <a:ea typeface="宋体" panose="02010600030101010101" pitchFamily="2" charset="-122"/>
              </a:rPr>
              <a:t>C.</a:t>
            </a:r>
            <a:r>
              <a:rPr lang="zh-CN" altLang="en-US" sz="1900" dirty="0" smtClean="0">
                <a:latin typeface="宋体" panose="02010600030101010101" pitchFamily="2" charset="-122"/>
                <a:ea typeface="宋体" panose="02010600030101010101" pitchFamily="2" charset="-122"/>
              </a:rPr>
              <a:t>牛顿第一定律表明</a:t>
            </a:r>
            <a:r>
              <a:rPr lang="en-US" altLang="zh-CN" sz="1900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1900" dirty="0" smtClean="0">
                <a:latin typeface="宋体" panose="02010600030101010101" pitchFamily="2" charset="-122"/>
                <a:ea typeface="宋体" panose="02010600030101010101" pitchFamily="2" charset="-122"/>
              </a:rPr>
              <a:t>物体只有在不受外力作用时才具有惯性</a:t>
            </a:r>
            <a:endParaRPr lang="zh-CN" altLang="en-US" sz="1900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70000"/>
              </a:lnSpc>
            </a:pPr>
            <a:r>
              <a:rPr lang="en-US" altLang="zh-CN" sz="1900" dirty="0" smtClean="0">
                <a:latin typeface="宋体" panose="02010600030101010101" pitchFamily="2" charset="-122"/>
                <a:ea typeface="宋体" panose="02010600030101010101" pitchFamily="2" charset="-122"/>
              </a:rPr>
              <a:t>D.</a:t>
            </a:r>
            <a:r>
              <a:rPr lang="zh-CN" altLang="en-US" sz="1900" dirty="0" smtClean="0">
                <a:latin typeface="宋体" panose="02010600030101010101" pitchFamily="2" charset="-122"/>
                <a:ea typeface="宋体" panose="02010600030101010101" pitchFamily="2" charset="-122"/>
              </a:rPr>
              <a:t>牛顿第一定律表明</a:t>
            </a:r>
            <a:r>
              <a:rPr lang="en-US" altLang="zh-CN" sz="1900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1900" dirty="0" smtClean="0">
                <a:latin typeface="宋体" panose="02010600030101010101" pitchFamily="2" charset="-122"/>
                <a:ea typeface="宋体" panose="02010600030101010101" pitchFamily="2" charset="-122"/>
              </a:rPr>
              <a:t>物体只有在静止或做匀速直线运动时才具有惯性</a:t>
            </a:r>
            <a:endParaRPr lang="zh-CN" altLang="en-US" sz="1900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755772" y="4316558"/>
            <a:ext cx="513080" cy="8115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315090" y="599266"/>
            <a:ext cx="8501122" cy="3303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74000"/>
              </a:lnSpc>
            </a:pP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针对训练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2] 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(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多选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)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关于牛顿第一定律的理解正确的是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74000"/>
              </a:lnSpc>
            </a:pP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A.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牛顿第一定律反映了物体不受外力作用时的运动规律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74000"/>
              </a:lnSpc>
            </a:pP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B.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不受外力作用时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物体的运动状态保持不变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74000"/>
              </a:lnSpc>
            </a:pP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C.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在水平地面上滑动的木块最终停下来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是由于没有外力维持木块运动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74000"/>
              </a:lnSpc>
            </a:pP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D.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飞跑的运动员遇到障碍而被绊倒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这是因为他受到外力作用迫使他改变原来的运动状态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08270" y="4345940"/>
            <a:ext cx="1755775" cy="811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ABD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357952" y="642128"/>
            <a:ext cx="8501122" cy="3753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70000"/>
              </a:lnSpc>
            </a:pP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3] 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关于惯性的大小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下面说法中正确的是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70000"/>
              </a:lnSpc>
            </a:pP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A.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两个质量相同的物体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速度大的不容易停下来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所以速度大的物体惯性大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70000"/>
              </a:lnSpc>
            </a:pP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B.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在月球上举重比在地球上容易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所以质量相同的物体在月球上比在地球上惯性小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70000"/>
              </a:lnSpc>
            </a:pP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C.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推动地面上静止的物体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要比维持这个物体做匀速运动所需的力大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所以物体静止时惯性大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70000"/>
              </a:lnSpc>
            </a:pP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D.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两个质量相同的物体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不论速度大小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它们的惯性的大小一定相同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338102" y="4281948"/>
            <a:ext cx="714380" cy="811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357952" y="642128"/>
            <a:ext cx="8358246" cy="4030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60000"/>
              </a:lnSpc>
            </a:pP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针对训练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3] 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下列关于惯性的说法中正确的是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60000"/>
              </a:lnSpc>
            </a:pP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A.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物体惯性的大小仅由质量决定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与物体的运动状态和受力情况无关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60000"/>
              </a:lnSpc>
            </a:pP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B.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物体加速度越大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说明它的速度改变的越快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因此加速度越大的物体惯性越小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60000"/>
              </a:lnSpc>
            </a:pP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C.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行驶的火车速度大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刹车后向前运动距离长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这说明物体速度越大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惯性越大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60000"/>
              </a:lnSpc>
            </a:pP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D.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做自由落体运动的物体处于完全失重状态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因此做自由落体运动的物体无惯性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971391" y="4174633"/>
            <a:ext cx="714380" cy="811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336520" y="642128"/>
            <a:ext cx="8501122" cy="3599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90000"/>
              </a:lnSpc>
            </a:pP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示例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 理想实验是科学研究中的一种重要方法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它把可靠事实和理论思维结合起来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可以深刻地揭示自然规律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以下实验中属于理想实验的是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90000"/>
              </a:lnSpc>
            </a:pP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A.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验证平行四边形定则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90000"/>
              </a:lnSpc>
            </a:pP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B.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伽利略的斜面实验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90000"/>
              </a:lnSpc>
            </a:pP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C.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用打点计时器测物体的加速度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90000"/>
              </a:lnSpc>
            </a:pP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D.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利用自由落体运动测定反应时间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38094" y="3851738"/>
            <a:ext cx="857256" cy="811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B</a:t>
            </a:r>
            <a:endParaRPr lang="en-US" altLang="en-US" sz="3600" dirty="0" smtClean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ransition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Text Box 44"/>
          <p:cNvSpPr txBox="1">
            <a:spLocks noChangeArrowheads="1"/>
          </p:cNvSpPr>
          <p:nvPr/>
        </p:nvSpPr>
        <p:spPr bwMode="auto">
          <a:xfrm>
            <a:off x="286514" y="637825"/>
            <a:ext cx="8532813" cy="504369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defTabSz="685800"/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科学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技术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社会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环境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952" y="1070756"/>
            <a:ext cx="8286808" cy="405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怎样辨别生蛋和熟蛋</a:t>
            </a:r>
            <a:endParaRPr lang="zh-CN" altLang="en-US" sz="18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zh-CN" altLang="en-US" sz="1800" dirty="0" smtClean="0"/>
              <a:t>假如不敲碎蛋壳来判别一个蛋的生熟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该怎么办呢</a:t>
            </a:r>
            <a:r>
              <a:rPr lang="en-US" sz="1800" dirty="0" smtClean="0"/>
              <a:t>?</a:t>
            </a:r>
            <a:r>
              <a:rPr lang="zh-CN" altLang="en-US" sz="1800" dirty="0" smtClean="0"/>
              <a:t>问题的关键在于生蛋和熟蛋的旋转情形不一样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通过这一点就可以解决我们的问题</a:t>
            </a:r>
            <a:r>
              <a:rPr lang="en-US" sz="1800" dirty="0" smtClean="0"/>
              <a:t>.</a:t>
            </a:r>
            <a:r>
              <a:rPr lang="zh-CN" altLang="en-US" sz="1800" dirty="0" smtClean="0"/>
              <a:t>把要判别的蛋放到一只平底盘上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用两只手指使它旋转</a:t>
            </a:r>
            <a:r>
              <a:rPr lang="en-US" sz="1800" dirty="0" smtClean="0"/>
              <a:t>.</a:t>
            </a:r>
            <a:r>
              <a:rPr lang="zh-CN" altLang="en-US" sz="1800" dirty="0" smtClean="0"/>
              <a:t>这只蛋如果是熟蛋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那么它旋转起来就会比生蛋快得多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而且转得时间久</a:t>
            </a:r>
            <a:r>
              <a:rPr lang="en-US" sz="1800" dirty="0" smtClean="0"/>
              <a:t>.</a:t>
            </a:r>
            <a:r>
              <a:rPr lang="zh-CN" altLang="en-US" sz="1800" dirty="0" smtClean="0"/>
              <a:t>生蛋呢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却甚至转动不起来</a:t>
            </a:r>
            <a:r>
              <a:rPr lang="en-US" sz="1800" dirty="0" smtClean="0"/>
              <a:t>.</a:t>
            </a:r>
            <a:r>
              <a:rPr lang="zh-CN" altLang="en-US" sz="1800" dirty="0" smtClean="0"/>
              <a:t>这个现象的原因是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熟蛋已经变成一个实心的整体</a:t>
            </a:r>
            <a:r>
              <a:rPr lang="en-US" sz="1800" dirty="0" smtClean="0"/>
              <a:t>.</a:t>
            </a:r>
            <a:r>
              <a:rPr lang="zh-CN" altLang="en-US" sz="1800" dirty="0" smtClean="0"/>
              <a:t>而生蛋中的蛋清和蛋黄都为液体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当蛋壳旋转时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由于惯性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蛋清和蛋黄对蛋壳的旋转造成阻碍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蛋清和蛋黄在这里起着“刹车”的作用</a:t>
            </a:r>
            <a:r>
              <a:rPr lang="en-US" sz="1800" dirty="0" smtClean="0"/>
              <a:t>.</a:t>
            </a:r>
            <a:r>
              <a:rPr lang="zh-CN" altLang="en-US" sz="1800" dirty="0" smtClean="0"/>
              <a:t>生蛋和熟蛋在旋转停止的时候情形也不一样</a:t>
            </a:r>
            <a:r>
              <a:rPr lang="en-US" sz="1800" dirty="0" smtClean="0"/>
              <a:t>.</a:t>
            </a:r>
            <a:r>
              <a:rPr lang="zh-CN" altLang="en-US" sz="1800" dirty="0" smtClean="0"/>
              <a:t>一只旋转着的熟蛋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只要用手一捏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就会立刻停止下来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但是生蛋虽然在手碰到的时候停止了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如果立刻把手放开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它还要继续略微转动</a:t>
            </a:r>
            <a:r>
              <a:rPr lang="en-US" sz="1800" dirty="0" smtClean="0"/>
              <a:t>.</a:t>
            </a:r>
            <a:r>
              <a:rPr lang="zh-CN" altLang="en-US" sz="1800" dirty="0" smtClean="0"/>
              <a:t>这仍旧是方才那个惯性在作怪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蛋壳虽然停止了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内部的蛋清和蛋黄却仍旧在继续旋转</a:t>
            </a:r>
            <a:r>
              <a:rPr lang="en-US" sz="1800" dirty="0" smtClean="0"/>
              <a:t>;</a:t>
            </a:r>
            <a:r>
              <a:rPr lang="zh-CN" altLang="en-US" sz="1800" dirty="0" smtClean="0"/>
              <a:t>至于熟蛋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它里面的蛋清和蛋黄是跟外面的蛋壳同时停止的</a:t>
            </a:r>
            <a:r>
              <a:rPr lang="en-US" sz="1800" dirty="0" smtClean="0"/>
              <a:t>.</a:t>
            </a:r>
            <a:endParaRPr lang="zh-CN" altLang="en-US" sz="1800" dirty="0"/>
          </a:p>
        </p:txBody>
      </p:sp>
      <p:pic>
        <p:nvPicPr>
          <p:cNvPr id="5" name="W20SBX1RJXJCWL43.eps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787372" y="642128"/>
            <a:ext cx="1143008" cy="793977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286514" y="649751"/>
            <a:ext cx="8501122" cy="47390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示例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(2020·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河北邢台期末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)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下列事例中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利用了物体的惯性的是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  A.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①②	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B.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③④	     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C.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①④	    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D.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②③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417936" y="4878848"/>
            <a:ext cx="857256" cy="811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C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10" name="W20SBX1RJXJCWL44D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908050" y="1370965"/>
            <a:ext cx="7536815" cy="3189605"/>
          </a:xfrm>
          <a:prstGeom prst="rect">
            <a:avLst/>
          </a:prstGeom>
        </p:spPr>
      </p:pic>
    </p:spTree>
  </p:cSld>
  <p:clrMapOvr>
    <a:masterClrMapping/>
  </p:clrMapOvr>
  <p:transition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Text Box 44"/>
          <p:cNvSpPr txBox="1">
            <a:spLocks noChangeArrowheads="1"/>
          </p:cNvSpPr>
          <p:nvPr/>
        </p:nvSpPr>
        <p:spPr bwMode="auto">
          <a:xfrm>
            <a:off x="326261" y="637825"/>
            <a:ext cx="8532813" cy="572464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defTabSz="685800"/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课堂小结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思维导图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" name="W20SBX1RJXJCWL45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1651586" y="1427946"/>
            <a:ext cx="5842416" cy="2857520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_自定义设计方案">
  <a:themeElements>
    <a:clrScheme name="5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5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</a:objectDefaults>
  <a:extraClrSchemeLst>
    <a:extraClrScheme>
      <a:clrScheme name="5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8_自定义设计方案">
  <a:themeElements>
    <a:clrScheme name="8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8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</a:objectDefaults>
  <a:extraClrSchemeLst>
    <a:extraClrScheme>
      <a:clrScheme name="8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7_自定义设计方案">
  <a:themeElements>
    <a:clrScheme name="7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7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</a:objectDefaults>
  <a:extraClrSchemeLst>
    <a:extraClrScheme>
      <a:clrScheme name="7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3018</Words>
  <Application>WPS 演示</Application>
  <PresentationFormat>自定义</PresentationFormat>
  <Paragraphs>181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18</vt:i4>
      </vt:variant>
    </vt:vector>
  </HeadingPairs>
  <TitlesOfParts>
    <vt:vector size="30" baseType="lpstr">
      <vt:lpstr>Arial</vt:lpstr>
      <vt:lpstr>宋体</vt:lpstr>
      <vt:lpstr>Wingdings</vt:lpstr>
      <vt:lpstr>黑体</vt:lpstr>
      <vt:lpstr>Calibri</vt:lpstr>
      <vt:lpstr>楷体</vt:lpstr>
      <vt:lpstr>Times New Roman</vt:lpstr>
      <vt:lpstr>微软雅黑</vt:lpstr>
      <vt:lpstr>Arial Unicode MS</vt:lpstr>
      <vt:lpstr>5_自定义设计方案</vt:lpstr>
      <vt:lpstr>8_自定义设计方案</vt:lpstr>
      <vt:lpstr>7_自定义设计方案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微软用户</dc:creator>
  <cp:lastModifiedBy>曲</cp:lastModifiedBy>
  <cp:revision>2437</cp:revision>
  <dcterms:created xsi:type="dcterms:W3CDTF">2013-07-26T02:41:00Z</dcterms:created>
  <dcterms:modified xsi:type="dcterms:W3CDTF">2021-01-14T03:17:22Z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