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theme/themeOverride1.xml" ContentType="application/vnd.openxmlformats-officedocument.themeOverride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bin" ContentType="application/vnd.openxmlformats-officedocument.oleObject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2"/>
  </p:notesMasterIdLst>
  <p:handoutMasterIdLst>
    <p:handoutMasterId r:id="rId23"/>
  </p:handoutMasterIdLst>
  <p:sldIdLst>
    <p:sldId id="261" r:id="rId2"/>
    <p:sldId id="256" r:id="rId3"/>
    <p:sldId id="262" r:id="rId4"/>
    <p:sldId id="282" r:id="rId5"/>
    <p:sldId id="379" r:id="rId6"/>
    <p:sldId id="380" r:id="rId7"/>
    <p:sldId id="310" r:id="rId8"/>
    <p:sldId id="381" r:id="rId9"/>
    <p:sldId id="382" r:id="rId10"/>
    <p:sldId id="387" r:id="rId11"/>
    <p:sldId id="388" r:id="rId12"/>
    <p:sldId id="391" r:id="rId13"/>
    <p:sldId id="300" r:id="rId14"/>
    <p:sldId id="375" r:id="rId15"/>
    <p:sldId id="390" r:id="rId16"/>
    <p:sldId id="389" r:id="rId17"/>
    <p:sldId id="384" r:id="rId18"/>
    <p:sldId id="385" r:id="rId19"/>
    <p:sldId id="386" r:id="rId20"/>
    <p:sldId id="293" r:id="rId21"/>
  </p:sldIdLst>
  <p:sldSz cx="9144000" cy="5143500" type="screen16x9"/>
  <p:notesSz cx="9144000" cy="6858000"/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华文楷体"/>
        <a:cs typeface="华文楷体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华文楷体"/>
        <a:cs typeface="华文楷体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华文楷体"/>
        <a:cs typeface="华文楷体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华文楷体"/>
        <a:cs typeface="华文楷体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华文楷体"/>
        <a:cs typeface="华文楷体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华文楷体"/>
        <a:cs typeface="华文楷体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华文楷体"/>
        <a:cs typeface="华文楷体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华文楷体"/>
        <a:cs typeface="华文楷体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华文楷体"/>
        <a:cs typeface="华文楷体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22508"/>
    <a:srgbClr val="9EF0E4"/>
    <a:srgbClr val="FFFF99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380" autoAdjust="0"/>
    <p:restoredTop sz="94660"/>
  </p:normalViewPr>
  <p:slideViewPr>
    <p:cSldViewPr>
      <p:cViewPr varScale="1">
        <p:scale>
          <a:sx n="75" d="100"/>
          <a:sy n="75" d="100"/>
        </p:scale>
        <p:origin x="-102" y="-150"/>
      </p:cViewPr>
      <p:guideLst>
        <p:guide orient="horz" pos="358"/>
        <p:guide orient="horz" pos="2951"/>
        <p:guide pos="313"/>
        <p:guide pos="4058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68" d="100"/>
          <a:sy n="68" d="100"/>
        </p:scale>
        <p:origin x="-2052" y="-90"/>
      </p:cViewPr>
      <p:guideLst>
        <p:guide orient="horz" pos="1046"/>
        <p:guide orient="horz" pos="3346"/>
        <p:guide pos="313"/>
        <p:guide pos="4235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Relationship Id="rId27" Type="http://schemas.openxmlformats.org/officeDocument/2006/relationships/tableStyles" Target="tableStyles.xml"/></Relationships>
</file>

<file path=ppt/drawings/_rels/vmlDrawing1.vml.rels><?xml version="1.0" encoding="UTF-8" standalone="yes"?>
<Relationships xmlns="http://schemas.openxmlformats.org/package/2006/relationships"><Relationship Id="rId3" Type="http://schemas.openxmlformats.org/officeDocument/2006/relationships/image" Target="../media/image7.wmf"/><Relationship Id="rId2" Type="http://schemas.openxmlformats.org/officeDocument/2006/relationships/image" Target="../media/image6.wmf"/><Relationship Id="rId1" Type="http://schemas.openxmlformats.org/officeDocument/2006/relationships/image" Target="../media/image5.wmf"/></Relationships>
</file>

<file path=ppt/drawings/_rels/vmlDrawing2.vml.rels><?xml version="1.0" encoding="UTF-8" standalone="yes"?>
<Relationships xmlns="http://schemas.openxmlformats.org/package/2006/relationships"><Relationship Id="rId3" Type="http://schemas.openxmlformats.org/officeDocument/2006/relationships/image" Target="../media/image10.wmf"/><Relationship Id="rId2" Type="http://schemas.openxmlformats.org/officeDocument/2006/relationships/image" Target="../media/image9.wmf"/><Relationship Id="rId1" Type="http://schemas.openxmlformats.org/officeDocument/2006/relationships/image" Target="../media/image8.wmf"/><Relationship Id="rId5" Type="http://schemas.openxmlformats.org/officeDocument/2006/relationships/image" Target="../media/image12.wmf"/><Relationship Id="rId4" Type="http://schemas.openxmlformats.org/officeDocument/2006/relationships/image" Target="../media/image11.w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3.w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fld id="{C14D6C90-A92F-4C59-9E21-A020DD2750FE}" type="datetimeFigureOut">
              <a:rPr lang="zh-CN" altLang="en-US"/>
              <a:pPr>
                <a:defRPr/>
              </a:pPr>
              <a:t>2016/7/7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2286000" y="514350"/>
            <a:ext cx="4572000" cy="25717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914400" y="3257550"/>
            <a:ext cx="7315200" cy="30861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noProof="0" smtClean="0"/>
              <a:t>单击此处编辑母版文本样式</a:t>
            </a:r>
          </a:p>
          <a:p>
            <a:pPr lvl="1"/>
            <a:r>
              <a:rPr lang="zh-CN" altLang="en-US" noProof="0" smtClean="0"/>
              <a:t>第二级</a:t>
            </a:r>
          </a:p>
          <a:p>
            <a:pPr lvl="2"/>
            <a:r>
              <a:rPr lang="zh-CN" altLang="en-US" noProof="0" smtClean="0"/>
              <a:t>第三级</a:t>
            </a:r>
          </a:p>
          <a:p>
            <a:pPr lvl="3"/>
            <a:r>
              <a:rPr lang="zh-CN" altLang="en-US" noProof="0" smtClean="0"/>
              <a:t>第四级</a:t>
            </a:r>
          </a:p>
          <a:p>
            <a:pPr lvl="4"/>
            <a:r>
              <a:rPr lang="zh-CN" altLang="en-US" noProof="0" smtClean="0"/>
              <a:t>第五级</a:t>
            </a:r>
            <a:endParaRPr lang="zh-CN" altLang="en-US" noProof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6513513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5180013" y="6513513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fld id="{3677DEC1-EA52-492C-AD09-EA43AC9A55B8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直接连接符 6"/>
          <p:cNvSpPr>
            <a:spLocks noChangeShapeType="1"/>
          </p:cNvSpPr>
          <p:nvPr/>
        </p:nvSpPr>
        <p:spPr bwMode="auto">
          <a:xfrm>
            <a:off x="514350" y="4012427"/>
            <a:ext cx="8629650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29" name="标题 28"/>
          <p:cNvSpPr>
            <a:spLocks noGrp="1"/>
          </p:cNvSpPr>
          <p:nvPr>
            <p:ph type="ctrTitle"/>
          </p:nvPr>
        </p:nvSpPr>
        <p:spPr>
          <a:xfrm>
            <a:off x="381000" y="3640059"/>
            <a:ext cx="8458200" cy="916781"/>
          </a:xfrm>
        </p:spPr>
        <p:txBody>
          <a:bodyPr anchor="t"/>
          <a:lstStyle/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9" name="副标题 8"/>
          <p:cNvSpPr>
            <a:spLocks noGrp="1"/>
          </p:cNvSpPr>
          <p:nvPr>
            <p:ph type="subTitle" idx="1"/>
          </p:nvPr>
        </p:nvSpPr>
        <p:spPr>
          <a:xfrm>
            <a:off x="381000" y="2914650"/>
            <a:ext cx="8458200" cy="6858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zh-CN" altLang="en-US" smtClean="0"/>
              <a:t>单击此处编辑母版副标题样式</a:t>
            </a:r>
            <a:endParaRPr lang="en-US"/>
          </a:p>
        </p:txBody>
      </p:sp>
      <p:sp>
        <p:nvSpPr>
          <p:cNvPr id="5" name="日期占位符 15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37BCEB9-F3D7-4BF5-AACA-BD0F85D21BE9}" type="datetimeFigureOut">
              <a:rPr lang="zh-CN" altLang="en-US"/>
              <a:pPr>
                <a:defRPr/>
              </a:pPr>
              <a:t>2016/7/7</a:t>
            </a:fld>
            <a:endParaRPr lang="zh-CN" altLang="en-US"/>
          </a:p>
        </p:txBody>
      </p:sp>
      <p:sp>
        <p:nvSpPr>
          <p:cNvPr id="6" name="页脚占位符 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14"/>
          <p:cNvSpPr>
            <a:spLocks noGrp="1"/>
          </p:cNvSpPr>
          <p:nvPr>
            <p:ph type="sldNum" sz="quarter" idx="12"/>
          </p:nvPr>
        </p:nvSpPr>
        <p:spPr>
          <a:xfrm>
            <a:off x="8229600" y="4856163"/>
            <a:ext cx="758825" cy="1841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E0DA0AE-62E5-4233-8AE9-AA4744300E60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标题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27" name="内容占位符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4" name="日期占位符 2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674F70-7782-410B-894D-59693A12F37F}" type="datetimeFigureOut">
              <a:rPr lang="zh-CN" altLang="en-US"/>
              <a:pPr>
                <a:defRPr/>
              </a:pPr>
              <a:t>2016/7/7</a:t>
            </a:fld>
            <a:endParaRPr lang="zh-CN" altLang="en-US"/>
          </a:p>
        </p:txBody>
      </p:sp>
      <p:sp>
        <p:nvSpPr>
          <p:cNvPr id="5" name="页脚占位符 18"/>
          <p:cNvSpPr>
            <a:spLocks noGrp="1"/>
          </p:cNvSpPr>
          <p:nvPr>
            <p:ph type="ftr" sz="quarter" idx="11"/>
          </p:nvPr>
        </p:nvSpPr>
        <p:spPr>
          <a:xfrm>
            <a:off x="3581400" y="57150"/>
            <a:ext cx="2895600" cy="217488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15"/>
          <p:cNvSpPr>
            <a:spLocks noGrp="1"/>
          </p:cNvSpPr>
          <p:nvPr>
            <p:ph type="sldNum" sz="quarter" idx="12"/>
          </p:nvPr>
        </p:nvSpPr>
        <p:spPr>
          <a:xfrm>
            <a:off x="8229600" y="4856163"/>
            <a:ext cx="758825" cy="1841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B266A33-235E-4F8C-9297-96CCAA5BE3BB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节标题"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直接连接符 6"/>
          <p:cNvSpPr>
            <a:spLocks noChangeShapeType="1"/>
          </p:cNvSpPr>
          <p:nvPr/>
        </p:nvSpPr>
        <p:spPr bwMode="auto">
          <a:xfrm>
            <a:off x="514350" y="2583677"/>
            <a:ext cx="8629650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文本占位符 5"/>
          <p:cNvSpPr>
            <a:spLocks noGrp="1"/>
          </p:cNvSpPr>
          <p:nvPr>
            <p:ph type="body" idx="1"/>
          </p:nvPr>
        </p:nvSpPr>
        <p:spPr>
          <a:xfrm>
            <a:off x="381000" y="1257300"/>
            <a:ext cx="8458200" cy="9144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8" name="标题 7"/>
          <p:cNvSpPr>
            <a:spLocks noGrp="1"/>
          </p:cNvSpPr>
          <p:nvPr>
            <p:ph type="title"/>
          </p:nvPr>
        </p:nvSpPr>
        <p:spPr>
          <a:xfrm>
            <a:off x="180475" y="2210314"/>
            <a:ext cx="8686800" cy="888619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5" name="日期占位符 1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159E744-520A-44E4-9A36-5CD9A5A9F33E}" type="datetimeFigureOut">
              <a:rPr lang="zh-CN" altLang="en-US"/>
              <a:pPr>
                <a:defRPr/>
              </a:pPr>
              <a:t>2016/7/7</a:t>
            </a:fld>
            <a:endParaRPr lang="zh-CN" altLang="en-US"/>
          </a:p>
        </p:txBody>
      </p:sp>
      <p:sp>
        <p:nvSpPr>
          <p:cNvPr id="7" name="页脚占位符 10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9" name="灯片编号占位符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F13D05A-1625-41F9-ACA1-AF03DE7D18D9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标题 19"/>
          <p:cNvSpPr>
            <a:spLocks noGrp="1"/>
          </p:cNvSpPr>
          <p:nvPr>
            <p:ph type="title"/>
          </p:nvPr>
        </p:nvSpPr>
        <p:spPr>
          <a:xfrm>
            <a:off x="301752" y="342900"/>
            <a:ext cx="8686800" cy="630936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14" name="内容占位符 13"/>
          <p:cNvSpPr>
            <a:spLocks noGrp="1"/>
          </p:cNvSpPr>
          <p:nvPr>
            <p:ph sz="half" idx="1"/>
          </p:nvPr>
        </p:nvSpPr>
        <p:spPr>
          <a:xfrm>
            <a:off x="304800" y="1200150"/>
            <a:ext cx="4191000" cy="35433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13" name="内容占位符 12"/>
          <p:cNvSpPr>
            <a:spLocks noGrp="1"/>
          </p:cNvSpPr>
          <p:nvPr>
            <p:ph sz="half" idx="2"/>
          </p:nvPr>
        </p:nvSpPr>
        <p:spPr>
          <a:xfrm>
            <a:off x="4648200" y="1200150"/>
            <a:ext cx="4343400" cy="35433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5" name="日期占位符 10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48E25E-3FCD-4E29-9185-C3D37C6EB186}" type="datetimeFigureOut">
              <a:rPr lang="zh-CN" altLang="en-US"/>
              <a:pPr>
                <a:defRPr/>
              </a:pPr>
              <a:t>2016/7/7</a:t>
            </a:fld>
            <a:endParaRPr lang="zh-CN" altLang="en-US"/>
          </a:p>
        </p:txBody>
      </p:sp>
      <p:sp>
        <p:nvSpPr>
          <p:cNvPr id="6" name="页脚占位符 2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84A2A8-755F-4C51-95B5-70796696EF93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直接连接符 10"/>
          <p:cNvSpPr>
            <a:spLocks noChangeShapeType="1"/>
          </p:cNvSpPr>
          <p:nvPr/>
        </p:nvSpPr>
        <p:spPr bwMode="auto">
          <a:xfrm>
            <a:off x="514350" y="4514850"/>
            <a:ext cx="8629650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29" name="标题 28"/>
          <p:cNvSpPr>
            <a:spLocks noGrp="1"/>
          </p:cNvSpPr>
          <p:nvPr>
            <p:ph type="title"/>
          </p:nvPr>
        </p:nvSpPr>
        <p:spPr>
          <a:xfrm>
            <a:off x="304800" y="4057650"/>
            <a:ext cx="8610600" cy="661988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13" name="文本占位符 12"/>
          <p:cNvSpPr>
            <a:spLocks noGrp="1"/>
          </p:cNvSpPr>
          <p:nvPr>
            <p:ph type="body" idx="1"/>
          </p:nvPr>
        </p:nvSpPr>
        <p:spPr>
          <a:xfrm>
            <a:off x="281444" y="500062"/>
            <a:ext cx="4290556" cy="47982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25" name="文本占位符 24"/>
          <p:cNvSpPr>
            <a:spLocks noGrp="1"/>
          </p:cNvSpPr>
          <p:nvPr>
            <p:ph type="body" sz="half" idx="3"/>
          </p:nvPr>
        </p:nvSpPr>
        <p:spPr>
          <a:xfrm>
            <a:off x="4645026" y="500062"/>
            <a:ext cx="4292241" cy="47982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quarter" idx="2"/>
          </p:nvPr>
        </p:nvSpPr>
        <p:spPr>
          <a:xfrm>
            <a:off x="281444" y="987028"/>
            <a:ext cx="4290556" cy="295632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28" name="内容占位符 27"/>
          <p:cNvSpPr>
            <a:spLocks noGrp="1"/>
          </p:cNvSpPr>
          <p:nvPr>
            <p:ph sz="quarter" idx="4"/>
          </p:nvPr>
        </p:nvSpPr>
        <p:spPr>
          <a:xfrm>
            <a:off x="4648730" y="987028"/>
            <a:ext cx="4288536" cy="295632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8" name="日期占位符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7CF4C0-5F1D-4958-A038-B72D9FCC039D}" type="datetimeFigureOut">
              <a:rPr lang="zh-CN" altLang="en-US"/>
              <a:pPr>
                <a:defRPr/>
              </a:pPr>
              <a:t>2016/7/7</a:t>
            </a:fld>
            <a:endParaRPr lang="zh-CN" altLang="en-US"/>
          </a:p>
        </p:txBody>
      </p:sp>
      <p:sp>
        <p:nvSpPr>
          <p:cNvPr id="9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10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8229600" y="4857750"/>
            <a:ext cx="762000" cy="185738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EB44505-37D4-4F22-86F4-58D7B9041D1D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标题 29"/>
          <p:cNvSpPr>
            <a:spLocks noGrp="1"/>
          </p:cNvSpPr>
          <p:nvPr>
            <p:ph type="title"/>
          </p:nvPr>
        </p:nvSpPr>
        <p:spPr>
          <a:xfrm>
            <a:off x="301752" y="342900"/>
            <a:ext cx="8686800" cy="630936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日期占位符 10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5AA9E7D-1D1E-4DD2-9007-34B1EBDE2659}" type="datetimeFigureOut">
              <a:rPr lang="zh-CN" altLang="en-US"/>
              <a:pPr>
                <a:defRPr/>
              </a:pPr>
              <a:t>2016/7/7</a:t>
            </a:fld>
            <a:endParaRPr lang="zh-CN" altLang="en-US"/>
          </a:p>
        </p:txBody>
      </p:sp>
      <p:sp>
        <p:nvSpPr>
          <p:cNvPr id="4" name="页脚占位符 2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E77FDE-3BC7-49E8-B07C-19F59CB6D82C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E3F013C-9A36-4B7D-85F5-4766D0084D58}" type="datetimeFigureOut">
              <a:rPr lang="zh-CN" altLang="en-US"/>
              <a:pPr>
                <a:defRPr/>
              </a:pPr>
              <a:t>2016/7/7</a:t>
            </a:fld>
            <a:endParaRPr lang="zh-CN" altLang="en-US"/>
          </a:p>
        </p:txBody>
      </p:sp>
      <p:sp>
        <p:nvSpPr>
          <p:cNvPr id="3" name="页脚占位符 2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99331E6-1E78-4594-BC9D-FACBB5836F55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直接连接符 7"/>
          <p:cNvSpPr>
            <a:spLocks noChangeShapeType="1"/>
          </p:cNvSpPr>
          <p:nvPr/>
        </p:nvSpPr>
        <p:spPr bwMode="auto">
          <a:xfrm>
            <a:off x="514350" y="4386838"/>
            <a:ext cx="8629650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2" name="标题 11"/>
          <p:cNvSpPr>
            <a:spLocks noGrp="1"/>
          </p:cNvSpPr>
          <p:nvPr>
            <p:ph type="title"/>
          </p:nvPr>
        </p:nvSpPr>
        <p:spPr>
          <a:xfrm>
            <a:off x="457200" y="4114800"/>
            <a:ext cx="8458200" cy="390525"/>
          </a:xfrm>
        </p:spPr>
        <p:txBody>
          <a:bodyPr/>
          <a:lstStyle>
            <a:lvl1pPr algn="l">
              <a:buNone/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26" name="文本占位符 25"/>
          <p:cNvSpPr>
            <a:spLocks noGrp="1"/>
          </p:cNvSpPr>
          <p:nvPr>
            <p:ph type="body" idx="2"/>
          </p:nvPr>
        </p:nvSpPr>
        <p:spPr>
          <a:xfrm>
            <a:off x="457201" y="457200"/>
            <a:ext cx="3008313" cy="360045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14" name="内容占位符 13"/>
          <p:cNvSpPr>
            <a:spLocks noGrp="1"/>
          </p:cNvSpPr>
          <p:nvPr>
            <p:ph sz="half" idx="1"/>
          </p:nvPr>
        </p:nvSpPr>
        <p:spPr>
          <a:xfrm>
            <a:off x="3575050" y="457200"/>
            <a:ext cx="5340350" cy="360045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6" name="日期占位符 2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DB82594-BD0B-422A-910F-0FFF3EC30694}" type="datetimeFigureOut">
              <a:rPr lang="zh-CN" altLang="en-US"/>
              <a:pPr>
                <a:defRPr/>
              </a:pPr>
              <a:t>2016/7/7</a:t>
            </a:fld>
            <a:endParaRPr lang="zh-CN" altLang="en-US"/>
          </a:p>
        </p:txBody>
      </p:sp>
      <p:sp>
        <p:nvSpPr>
          <p:cNvPr id="7" name="页脚占位符 2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8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0487480-B3FD-4F80-9B9E-63C1778A2018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图片占位符 12"/>
          <p:cNvSpPr>
            <a:spLocks noGrp="1"/>
          </p:cNvSpPr>
          <p:nvPr>
            <p:ph type="pic" idx="1"/>
          </p:nvPr>
        </p:nvSpPr>
        <p:spPr>
          <a:xfrm>
            <a:off x="3505200" y="462476"/>
            <a:ext cx="5029200" cy="27432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zh-CN" altLang="en-US" noProof="0" smtClean="0"/>
              <a:t>单击图标添加图片</a:t>
            </a:r>
            <a:endParaRPr lang="en-US" noProof="0" dirty="0"/>
          </a:p>
        </p:txBody>
      </p:sp>
      <p:sp>
        <p:nvSpPr>
          <p:cNvPr id="17" name="标题 16"/>
          <p:cNvSpPr>
            <a:spLocks noGrp="1"/>
          </p:cNvSpPr>
          <p:nvPr>
            <p:ph type="title"/>
          </p:nvPr>
        </p:nvSpPr>
        <p:spPr>
          <a:xfrm>
            <a:off x="381000" y="3745320"/>
            <a:ext cx="5867400" cy="391716"/>
          </a:xfrm>
        </p:spPr>
        <p:txBody>
          <a:bodyPr/>
          <a:lstStyle>
            <a:lvl1pPr algn="l">
              <a:buNone/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26" name="文本占位符 25"/>
          <p:cNvSpPr>
            <a:spLocks noGrp="1"/>
          </p:cNvSpPr>
          <p:nvPr>
            <p:ph type="body" sz="half" idx="2"/>
          </p:nvPr>
        </p:nvSpPr>
        <p:spPr>
          <a:xfrm>
            <a:off x="381000" y="4149913"/>
            <a:ext cx="5867400" cy="576263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FFA91BB-31EF-40A1-8054-2A2B4ECCF90A}" type="datetimeFigureOut">
              <a:rPr lang="zh-CN" altLang="en-US"/>
              <a:pPr>
                <a:defRPr/>
              </a:pPr>
              <a:t>2016/7/7</a:t>
            </a:fld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B0F242D-A238-4426-A9C4-A95C60E43ED9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4" name="日期占位符 10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AD303A9-F996-4E55-B86F-FB75C33DC42E}" type="datetimeFigureOut">
              <a:rPr lang="zh-CN" altLang="en-US"/>
              <a:pPr>
                <a:defRPr/>
              </a:pPr>
              <a:t>2016/7/7</a:t>
            </a:fld>
            <a:endParaRPr lang="zh-CN" altLang="en-US"/>
          </a:p>
        </p:txBody>
      </p:sp>
      <p:sp>
        <p:nvSpPr>
          <p:cNvPr id="5" name="页脚占位符 2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B7482FD-CAE7-4715-92F1-A3116B676628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858000" y="411957"/>
            <a:ext cx="1828800" cy="4388644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411957"/>
            <a:ext cx="6248400" cy="4388644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18DC78A-4683-4DC4-94E8-A894C85CFB55}" type="datetimeFigureOut">
              <a:rPr lang="zh-CN" altLang="en-US"/>
              <a:pPr>
                <a:defRPr/>
              </a:pPr>
              <a:t>2016/7/7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BDC16B-1E74-4DAF-B0D1-B77937ADDB9C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3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直接连接符 6"/>
          <p:cNvSpPr>
            <a:spLocks noChangeShapeType="1"/>
          </p:cNvSpPr>
          <p:nvPr/>
        </p:nvSpPr>
        <p:spPr bwMode="auto">
          <a:xfrm>
            <a:off x="514350" y="788174"/>
            <a:ext cx="8629650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029" name="文本占位符 7"/>
          <p:cNvSpPr>
            <a:spLocks noGrp="1"/>
          </p:cNvSpPr>
          <p:nvPr>
            <p:ph type="body" idx="1"/>
          </p:nvPr>
        </p:nvSpPr>
        <p:spPr bwMode="auto">
          <a:xfrm>
            <a:off x="304800" y="1165225"/>
            <a:ext cx="8686800" cy="339566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smtClean="0"/>
          </a:p>
        </p:txBody>
      </p:sp>
      <p:sp>
        <p:nvSpPr>
          <p:cNvPr id="11" name="日期占位符 10"/>
          <p:cNvSpPr>
            <a:spLocks noGrp="1"/>
          </p:cNvSpPr>
          <p:nvPr>
            <p:ph type="dt" sz="half" idx="2"/>
          </p:nvPr>
        </p:nvSpPr>
        <p:spPr>
          <a:xfrm>
            <a:off x="6477000" y="57150"/>
            <a:ext cx="2514600" cy="217488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pPr>
              <a:defRPr/>
            </a:pPr>
            <a:fld id="{2FA31D32-CD82-4D54-98F6-BF07F4B88C7F}" type="datetimeFigureOut">
              <a:rPr lang="zh-CN" altLang="en-US"/>
              <a:pPr>
                <a:defRPr/>
              </a:pPr>
              <a:t>2016/7/7</a:t>
            </a:fld>
            <a:endParaRPr lang="zh-CN" altLang="en-US"/>
          </a:p>
        </p:txBody>
      </p:sp>
      <p:sp>
        <p:nvSpPr>
          <p:cNvPr id="28" name="页脚占位符 27"/>
          <p:cNvSpPr>
            <a:spLocks noGrp="1"/>
          </p:cNvSpPr>
          <p:nvPr>
            <p:ph type="ftr" sz="quarter" idx="3"/>
          </p:nvPr>
        </p:nvSpPr>
        <p:spPr>
          <a:xfrm>
            <a:off x="3124200" y="57150"/>
            <a:ext cx="3352800" cy="217488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4"/>
          </p:nvPr>
        </p:nvSpPr>
        <p:spPr>
          <a:xfrm>
            <a:off x="8229600" y="4857750"/>
            <a:ext cx="762000" cy="18415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pPr>
              <a:defRPr/>
            </a:pPr>
            <a:fld id="{3D24B81E-B7C9-4583-8ECF-45B20F876B86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  <p:sp>
        <p:nvSpPr>
          <p:cNvPr id="10" name="标题占位符 9"/>
          <p:cNvSpPr>
            <a:spLocks noGrp="1"/>
          </p:cNvSpPr>
          <p:nvPr>
            <p:ph type="title"/>
          </p:nvPr>
        </p:nvSpPr>
        <p:spPr>
          <a:xfrm>
            <a:off x="304800" y="342900"/>
            <a:ext cx="8686800" cy="62865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9" name="直接连接符 8"/>
          <p:cNvSpPr>
            <a:spLocks noChangeShapeType="1"/>
          </p:cNvSpPr>
          <p:nvPr/>
        </p:nvSpPr>
        <p:spPr bwMode="auto">
          <a:xfrm>
            <a:off x="514350" y="788174"/>
            <a:ext cx="8629650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2" name="直接连接符 11"/>
          <p:cNvSpPr>
            <a:spLocks noChangeShapeType="1"/>
          </p:cNvSpPr>
          <p:nvPr/>
        </p:nvSpPr>
        <p:spPr bwMode="auto">
          <a:xfrm>
            <a:off x="514350" y="793490"/>
            <a:ext cx="8629650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3600" kern="1200" cap="all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隶书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  <a:ea typeface="隶书"/>
          <a:cs typeface="隶书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  <a:ea typeface="隶书"/>
          <a:cs typeface="隶书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  <a:ea typeface="隶书"/>
          <a:cs typeface="隶书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  <a:ea typeface="隶书"/>
          <a:cs typeface="隶书"/>
        </a:defRPr>
      </a:lvl5pPr>
      <a:lvl6pPr marL="4572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  <a:ea typeface="隶书"/>
          <a:cs typeface="隶书"/>
        </a:defRPr>
      </a:lvl6pPr>
      <a:lvl7pPr marL="9144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  <a:ea typeface="隶书"/>
          <a:cs typeface="隶书"/>
        </a:defRPr>
      </a:lvl7pPr>
      <a:lvl8pPr marL="13716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  <a:ea typeface="隶书"/>
          <a:cs typeface="隶书"/>
        </a:defRPr>
      </a:lvl8pPr>
      <a:lvl9pPr marL="18288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  <a:ea typeface="隶书"/>
          <a:cs typeface="隶书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 2" pitchFamily="18" charset="2"/>
        <a:buChar char=""/>
        <a:defRPr sz="3200" kern="1200">
          <a:solidFill>
            <a:schemeClr val="tx2"/>
          </a:solidFill>
          <a:latin typeface="+mn-lt"/>
          <a:ea typeface="+mn-ea"/>
          <a:cs typeface="华文楷体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 2" pitchFamily="18" charset="2"/>
        <a:buChar char=""/>
        <a:defRPr sz="2800" kern="1200">
          <a:solidFill>
            <a:schemeClr val="tx2"/>
          </a:solidFill>
          <a:latin typeface="+mn-lt"/>
          <a:ea typeface="+mn-ea"/>
          <a:cs typeface="华文楷体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 2" pitchFamily="18" charset="2"/>
        <a:buChar char=""/>
        <a:defRPr sz="2400" kern="1200">
          <a:solidFill>
            <a:schemeClr val="tx2"/>
          </a:solidFill>
          <a:latin typeface="+mn-lt"/>
          <a:ea typeface="+mn-ea"/>
          <a:cs typeface="华文楷体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 2" pitchFamily="18" charset="2"/>
        <a:buChar char=""/>
        <a:defRPr sz="2000" kern="1200">
          <a:solidFill>
            <a:schemeClr val="tx2"/>
          </a:solidFill>
          <a:latin typeface="+mn-lt"/>
          <a:ea typeface="+mn-ea"/>
          <a:cs typeface="华文楷体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60000"/>
        <a:buFont typeface="Wingdings 2" pitchFamily="18" charset="2"/>
        <a:buChar char=""/>
        <a:defRPr kern="1200">
          <a:solidFill>
            <a:schemeClr val="tx2"/>
          </a:solidFill>
          <a:latin typeface="+mn-lt"/>
          <a:ea typeface="+mn-ea"/>
          <a:cs typeface="华文楷体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5" Type="http://schemas.openxmlformats.org/officeDocument/2006/relationships/oleObject" Target="../embeddings/oleObject3.bin"/><Relationship Id="rId4" Type="http://schemas.openxmlformats.org/officeDocument/2006/relationships/oleObject" Target="../embeddings/oleObject2.bin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.bin"/><Relationship Id="rId7" Type="http://schemas.openxmlformats.org/officeDocument/2006/relationships/oleObject" Target="../embeddings/oleObject8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6" Type="http://schemas.openxmlformats.org/officeDocument/2006/relationships/oleObject" Target="../embeddings/oleObject7.bin"/><Relationship Id="rId5" Type="http://schemas.openxmlformats.org/officeDocument/2006/relationships/oleObject" Target="../embeddings/oleObject6.bin"/><Relationship Id="rId4" Type="http://schemas.openxmlformats.org/officeDocument/2006/relationships/oleObject" Target="../embeddings/oleObject5.bin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9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.v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TextBox 3"/>
          <p:cNvSpPr txBox="1">
            <a:spLocks noChangeArrowheads="1"/>
          </p:cNvSpPr>
          <p:nvPr/>
        </p:nvSpPr>
        <p:spPr bwMode="auto">
          <a:xfrm>
            <a:off x="34925" y="1312863"/>
            <a:ext cx="6481763" cy="212365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/>
            <a:r>
              <a:rPr lang="zh-CN" altLang="en-US" sz="4400" b="1" dirty="0" smtClean="0">
                <a:latin typeface="楷体"/>
                <a:ea typeface="楷体"/>
                <a:cs typeface="楷体"/>
              </a:rPr>
              <a:t>第三讲</a:t>
            </a:r>
            <a:endParaRPr lang="en-US" altLang="zh-CN" sz="4400" b="1" dirty="0">
              <a:latin typeface="楷体"/>
              <a:ea typeface="楷体"/>
              <a:cs typeface="楷体"/>
            </a:endParaRPr>
          </a:p>
          <a:p>
            <a:pPr algn="ctr"/>
            <a:endParaRPr lang="en-US" altLang="zh-CN" sz="4400" b="1" dirty="0">
              <a:latin typeface="Franklin Gothic Book"/>
            </a:endParaRPr>
          </a:p>
          <a:p>
            <a:pPr algn="ctr"/>
            <a:r>
              <a:rPr lang="zh-CN" altLang="en-US" sz="4400" b="1" dirty="0" smtClean="0">
                <a:latin typeface="楷体"/>
                <a:ea typeface="楷体"/>
                <a:cs typeface="楷体"/>
              </a:rPr>
              <a:t>十字相乘法</a:t>
            </a:r>
            <a:endParaRPr lang="zh-CN" altLang="en-US" sz="4400" b="1" dirty="0">
              <a:latin typeface="楷体"/>
              <a:ea typeface="楷体"/>
              <a:cs typeface="楷体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1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矩形 11"/>
          <p:cNvSpPr>
            <a:spLocks noChangeArrowheads="1"/>
          </p:cNvSpPr>
          <p:nvPr/>
        </p:nvSpPr>
        <p:spPr bwMode="auto">
          <a:xfrm>
            <a:off x="179388" y="1419225"/>
            <a:ext cx="5601213" cy="46166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 sz="2400" b="1" dirty="0" smtClean="0">
                <a:latin typeface="楷体" pitchFamily="49" charset="-122"/>
                <a:ea typeface="楷体" pitchFamily="49" charset="-122"/>
              </a:rPr>
              <a:t>  初</a:t>
            </a:r>
            <a:r>
              <a:rPr lang="zh-CN" altLang="en-US" sz="2400" b="1" dirty="0">
                <a:latin typeface="楷体" pitchFamily="49" charset="-122"/>
                <a:ea typeface="楷体" pitchFamily="49" charset="-122"/>
              </a:rPr>
              <a:t>高中知</a:t>
            </a:r>
            <a:r>
              <a:rPr lang="zh-CN" altLang="en-US" sz="2400" b="1" dirty="0" smtClean="0">
                <a:latin typeface="楷体" pitchFamily="49" charset="-122"/>
                <a:ea typeface="楷体" pitchFamily="49" charset="-122"/>
              </a:rPr>
              <a:t>识重要衔</a:t>
            </a:r>
            <a:r>
              <a:rPr lang="zh-CN" altLang="en-US" sz="2400" b="1" dirty="0">
                <a:latin typeface="楷体" pitchFamily="49" charset="-122"/>
                <a:ea typeface="楷体" pitchFamily="49" charset="-122"/>
              </a:rPr>
              <a:t>接</a:t>
            </a:r>
            <a:r>
              <a:rPr lang="zh-CN" altLang="en-US" sz="2400" b="1" dirty="0" smtClean="0">
                <a:latin typeface="楷体" pitchFamily="49" charset="-122"/>
                <a:ea typeface="楷体" pitchFamily="49" charset="-122"/>
              </a:rPr>
              <a:t>点：十字相乘法</a:t>
            </a:r>
            <a:r>
              <a:rPr lang="en-US" altLang="zh-CN" sz="2400" b="1" dirty="0" smtClean="0">
                <a:latin typeface="楷体" pitchFamily="49" charset="-122"/>
                <a:ea typeface="楷体" pitchFamily="49" charset="-122"/>
              </a:rPr>
              <a:t>.</a:t>
            </a:r>
            <a:endParaRPr lang="zh-CN" altLang="en-US" sz="2400" b="1" dirty="0">
              <a:latin typeface="楷体" pitchFamily="49" charset="-122"/>
              <a:ea typeface="楷体" pitchFamily="49" charset="-122"/>
            </a:endParaRPr>
          </a:p>
        </p:txBody>
      </p:sp>
      <p:sp>
        <p:nvSpPr>
          <p:cNvPr id="13" name="矩形 12"/>
          <p:cNvSpPr>
            <a:spLocks noChangeArrowheads="1"/>
          </p:cNvSpPr>
          <p:nvPr/>
        </p:nvSpPr>
        <p:spPr bwMode="auto">
          <a:xfrm>
            <a:off x="250825" y="771525"/>
            <a:ext cx="2647950" cy="5842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 sz="3200" b="1">
                <a:solidFill>
                  <a:srgbClr val="FF0000"/>
                </a:solidFill>
                <a:latin typeface="宋体" charset="-122"/>
                <a:ea typeface="宋体" charset="-122"/>
              </a:rPr>
              <a:t>一、学习目标</a:t>
            </a:r>
            <a:endParaRPr lang="en-US" altLang="zh-CN" sz="3200" b="1" dirty="0">
              <a:solidFill>
                <a:srgbClr val="FF0000"/>
              </a:solidFill>
              <a:latin typeface="宋体" charset="-122"/>
              <a:ea typeface="宋体" charset="-122"/>
            </a:endParaRPr>
          </a:p>
        </p:txBody>
      </p:sp>
      <p:sp>
        <p:nvSpPr>
          <p:cNvPr id="14" name="矩形 13"/>
          <p:cNvSpPr>
            <a:spLocks noChangeArrowheads="1"/>
          </p:cNvSpPr>
          <p:nvPr/>
        </p:nvSpPr>
        <p:spPr bwMode="auto">
          <a:xfrm>
            <a:off x="250825" y="2058988"/>
            <a:ext cx="2657475" cy="5842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 sz="3200" b="1" dirty="0">
                <a:solidFill>
                  <a:srgbClr val="FF0000"/>
                </a:solidFill>
                <a:latin typeface="宋体" charset="-122"/>
                <a:ea typeface="宋体" charset="-122"/>
              </a:rPr>
              <a:t>二、重点难点</a:t>
            </a:r>
            <a:endParaRPr lang="en-US" altLang="zh-CN" sz="3200" b="1" dirty="0">
              <a:solidFill>
                <a:srgbClr val="FF0000"/>
              </a:solidFill>
              <a:latin typeface="宋体" charset="-122"/>
              <a:ea typeface="宋体" charset="-122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107950" y="2787650"/>
            <a:ext cx="6551613" cy="461665"/>
          </a:xfrm>
          <a:prstGeom prst="rect">
            <a:avLst/>
          </a:prstGeom>
        </p:spPr>
        <p:txBody>
          <a:bodyPr>
            <a:spAutoFit/>
          </a:bodyPr>
          <a:lstStyle/>
          <a:p>
            <a:pPr indent="266700"/>
            <a:r>
              <a:rPr lang="en-US" altLang="zh-CN" sz="2400" b="1" dirty="0" smtClean="0">
                <a:latin typeface="楷体" pitchFamily="49" charset="-122"/>
                <a:ea typeface="楷体" pitchFamily="49" charset="-122"/>
                <a:cs typeface="Times New Roman" pitchFamily="18" charset="0"/>
              </a:rPr>
              <a:t> </a:t>
            </a:r>
            <a:r>
              <a:rPr lang="zh-CN" altLang="en-US" sz="2400" b="1" dirty="0" smtClean="0">
                <a:latin typeface="楷体" pitchFamily="49" charset="-122"/>
                <a:ea typeface="楷体" pitchFamily="49" charset="-122"/>
                <a:cs typeface="Times New Roman" pitchFamily="18" charset="0"/>
              </a:rPr>
              <a:t>十</a:t>
            </a:r>
            <a:r>
              <a:rPr lang="zh-CN" altLang="en-US" sz="2400" b="1" dirty="0" smtClean="0">
                <a:latin typeface="楷体" pitchFamily="49" charset="-122"/>
                <a:ea typeface="楷体" pitchFamily="49" charset="-122"/>
                <a:cs typeface="Times New Roman" pitchFamily="18" charset="0"/>
              </a:rPr>
              <a:t>字相乘法分解因</a:t>
            </a:r>
            <a:r>
              <a:rPr lang="zh-CN" altLang="en-US" sz="2400" b="1" dirty="0" smtClean="0">
                <a:latin typeface="楷体" pitchFamily="49" charset="-122"/>
                <a:ea typeface="楷体" pitchFamily="49" charset="-122"/>
                <a:cs typeface="Times New Roman" pitchFamily="18" charset="0"/>
              </a:rPr>
              <a:t>式</a:t>
            </a:r>
            <a:r>
              <a:rPr lang="zh-CN" altLang="en-US" sz="2400" b="1" dirty="0" smtClean="0">
                <a:latin typeface="楷体" pitchFamily="49" charset="-122"/>
                <a:ea typeface="楷体" pitchFamily="49" charset="-122"/>
                <a:cs typeface="Times New Roman" pitchFamily="18" charset="0"/>
              </a:rPr>
              <a:t>及其</a:t>
            </a:r>
            <a:r>
              <a:rPr lang="zh-CN" altLang="en-US" sz="2400" b="1" dirty="0" smtClean="0">
                <a:latin typeface="楷体" pitchFamily="49" charset="-122"/>
                <a:ea typeface="楷体" pitchFamily="49" charset="-122"/>
                <a:cs typeface="Times New Roman" pitchFamily="18" charset="0"/>
              </a:rPr>
              <a:t>应</a:t>
            </a:r>
            <a:r>
              <a:rPr lang="zh-CN" altLang="en-US" sz="2400" b="1" dirty="0" smtClean="0">
                <a:latin typeface="楷体" pitchFamily="49" charset="-122"/>
                <a:ea typeface="楷体" pitchFamily="49" charset="-122"/>
                <a:cs typeface="Times New Roman" pitchFamily="18" charset="0"/>
              </a:rPr>
              <a:t>用，</a:t>
            </a:r>
            <a:endParaRPr lang="en-US" altLang="zh-CN" sz="2400" b="1" dirty="0">
              <a:latin typeface="楷体" pitchFamily="49" charset="-122"/>
              <a:ea typeface="楷体" pitchFamily="49" charset="-122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/>
      <p:bldP spid="14" grpId="0"/>
      <p:bldP spid="1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>
            <a:spLocks noChangeArrowheads="1"/>
          </p:cNvSpPr>
          <p:nvPr/>
        </p:nvSpPr>
        <p:spPr bwMode="auto">
          <a:xfrm>
            <a:off x="107950" y="771525"/>
            <a:ext cx="4824413" cy="4572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 sz="2400" b="1" dirty="0">
                <a:solidFill>
                  <a:srgbClr val="FF0000"/>
                </a:solidFill>
              </a:rPr>
              <a:t>三、知识构架</a:t>
            </a:r>
          </a:p>
        </p:txBody>
      </p:sp>
      <p:sp>
        <p:nvSpPr>
          <p:cNvPr id="5" name="矩形 4"/>
          <p:cNvSpPr>
            <a:spLocks noChangeArrowheads="1"/>
          </p:cNvSpPr>
          <p:nvPr/>
        </p:nvSpPr>
        <p:spPr bwMode="auto">
          <a:xfrm>
            <a:off x="179388" y="1347788"/>
            <a:ext cx="5976937" cy="3968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en-US" altLang="zh-CN" sz="2000" b="1" dirty="0">
                <a:latin typeface="楷体" pitchFamily="49" charset="-122"/>
                <a:ea typeface="楷体" pitchFamily="49" charset="-122"/>
              </a:rPr>
              <a:t>1</a:t>
            </a:r>
            <a:r>
              <a:rPr lang="zh-CN" altLang="en-US" sz="2000" b="1" dirty="0" smtClean="0">
                <a:latin typeface="楷体" pitchFamily="49" charset="-122"/>
                <a:ea typeface="楷体" pitchFamily="49" charset="-122"/>
              </a:rPr>
              <a:t>、十字相乘法分解因式的原理</a:t>
            </a:r>
            <a:r>
              <a:rPr lang="en-US" altLang="zh-CN" sz="2000" b="1" dirty="0" smtClean="0">
                <a:latin typeface="楷体" pitchFamily="49" charset="-122"/>
                <a:ea typeface="楷体" pitchFamily="49" charset="-122"/>
              </a:rPr>
              <a:t>.</a:t>
            </a:r>
            <a:endParaRPr lang="zh-CN" altLang="en-US" sz="2000" b="1" dirty="0">
              <a:latin typeface="楷体" pitchFamily="49" charset="-122"/>
              <a:ea typeface="楷体" pitchFamily="49" charset="-122"/>
            </a:endParaRPr>
          </a:p>
        </p:txBody>
      </p:sp>
      <p:sp>
        <p:nvSpPr>
          <p:cNvPr id="2" name="矩形 4"/>
          <p:cNvSpPr>
            <a:spLocks noChangeArrowheads="1"/>
          </p:cNvSpPr>
          <p:nvPr/>
        </p:nvSpPr>
        <p:spPr bwMode="auto">
          <a:xfrm>
            <a:off x="179388" y="1887538"/>
            <a:ext cx="5976937" cy="3968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en-US" altLang="zh-CN" sz="2000" b="1" dirty="0">
                <a:latin typeface="楷体" pitchFamily="49" charset="-122"/>
                <a:ea typeface="楷体" pitchFamily="49" charset="-122"/>
              </a:rPr>
              <a:t>2</a:t>
            </a:r>
            <a:r>
              <a:rPr lang="zh-CN" altLang="en-US" sz="2000" b="1" dirty="0" smtClean="0">
                <a:latin typeface="楷体" pitchFamily="49" charset="-122"/>
                <a:ea typeface="楷体" pitchFamily="49" charset="-122"/>
              </a:rPr>
              <a:t>、十字相乘法分解因式的操作过程</a:t>
            </a:r>
            <a:r>
              <a:rPr lang="en-US" altLang="zh-CN" sz="2000" b="1" dirty="0" smtClean="0">
                <a:latin typeface="楷体" pitchFamily="49" charset="-122"/>
                <a:ea typeface="楷体" pitchFamily="49" charset="-122"/>
              </a:rPr>
              <a:t>.</a:t>
            </a:r>
            <a:endParaRPr lang="zh-CN" altLang="en-US" sz="2000" b="1" dirty="0">
              <a:latin typeface="楷体" pitchFamily="49" charset="-122"/>
              <a:ea typeface="楷体" pitchFamily="49" charset="-122"/>
            </a:endParaRPr>
          </a:p>
        </p:txBody>
      </p:sp>
      <p:sp>
        <p:nvSpPr>
          <p:cNvPr id="3" name="矩形 4"/>
          <p:cNvSpPr>
            <a:spLocks noChangeArrowheads="1"/>
          </p:cNvSpPr>
          <p:nvPr/>
        </p:nvSpPr>
        <p:spPr bwMode="auto">
          <a:xfrm>
            <a:off x="179388" y="2463800"/>
            <a:ext cx="5976937" cy="3968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en-US" altLang="zh-CN" sz="2000" b="1" dirty="0">
                <a:latin typeface="楷体" pitchFamily="49" charset="-122"/>
                <a:ea typeface="楷体" pitchFamily="49" charset="-122"/>
              </a:rPr>
              <a:t>3</a:t>
            </a:r>
            <a:r>
              <a:rPr lang="zh-CN" altLang="en-US" sz="2000" b="1" dirty="0" smtClean="0">
                <a:latin typeface="楷体" pitchFamily="49" charset="-122"/>
                <a:ea typeface="楷体" pitchFamily="49" charset="-122"/>
              </a:rPr>
              <a:t>、十字相乘法分解因式的灵</a:t>
            </a:r>
            <a:r>
              <a:rPr lang="zh-CN" altLang="en-US" sz="2000" b="1" dirty="0">
                <a:latin typeface="楷体" pitchFamily="49" charset="-122"/>
                <a:ea typeface="楷体" pitchFamily="49" charset="-122"/>
              </a:rPr>
              <a:t>活运用</a:t>
            </a:r>
            <a:r>
              <a:rPr lang="en-US" altLang="zh-CN" sz="2000" b="1" dirty="0">
                <a:latin typeface="楷体" pitchFamily="49" charset="-122"/>
                <a:ea typeface="楷体" pitchFamily="49" charset="-122"/>
              </a:rPr>
              <a:t>.</a:t>
            </a:r>
            <a:endParaRPr lang="zh-CN" altLang="en-US" sz="2000" b="1" dirty="0">
              <a:latin typeface="楷体" pitchFamily="49" charset="-122"/>
              <a:ea typeface="楷体" pitchFamily="49" charset="-122"/>
            </a:endParaRPr>
          </a:p>
        </p:txBody>
      </p:sp>
      <p:sp>
        <p:nvSpPr>
          <p:cNvPr id="6" name="矩形 4"/>
          <p:cNvSpPr>
            <a:spLocks noChangeArrowheads="1"/>
          </p:cNvSpPr>
          <p:nvPr/>
        </p:nvSpPr>
        <p:spPr bwMode="auto">
          <a:xfrm>
            <a:off x="179388" y="3038475"/>
            <a:ext cx="5976937" cy="3968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en-US" altLang="zh-CN" sz="2000" b="1" dirty="0">
                <a:latin typeface="楷体" pitchFamily="49" charset="-122"/>
                <a:ea typeface="楷体" pitchFamily="49" charset="-122"/>
              </a:rPr>
              <a:t>4</a:t>
            </a:r>
            <a:r>
              <a:rPr lang="zh-CN" altLang="en-US" sz="2000" b="1" dirty="0" smtClean="0">
                <a:latin typeface="楷体" pitchFamily="49" charset="-122"/>
                <a:ea typeface="楷体" pitchFamily="49" charset="-122"/>
              </a:rPr>
              <a:t>、十字相乘法处理问题的数</a:t>
            </a:r>
            <a:r>
              <a:rPr lang="zh-CN" altLang="en-US" sz="2000" b="1" dirty="0">
                <a:latin typeface="楷体" pitchFamily="49" charset="-122"/>
                <a:ea typeface="楷体" pitchFamily="49" charset="-122"/>
              </a:rPr>
              <a:t>学思想方法</a:t>
            </a:r>
            <a:r>
              <a:rPr lang="en-US" altLang="zh-CN" sz="2000" b="1" dirty="0">
                <a:latin typeface="楷体" pitchFamily="49" charset="-122"/>
                <a:ea typeface="楷体" pitchFamily="49" charset="-122"/>
              </a:rPr>
              <a:t>.</a:t>
            </a:r>
            <a:endParaRPr lang="zh-CN" altLang="en-US" sz="2000" b="1" dirty="0">
              <a:latin typeface="楷体" pitchFamily="49" charset="-122"/>
              <a:ea typeface="楷体" pitchFamily="49" charset="-122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179512" y="3579862"/>
            <a:ext cx="1992853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kumimoji="1" lang="en-US" altLang="zh-CN" sz="2000" b="1" dirty="0" smtClean="0">
                <a:latin typeface="楷体" pitchFamily="49" charset="-122"/>
                <a:ea typeface="楷体" pitchFamily="49" charset="-122"/>
                <a:sym typeface="Wingdings" pitchFamily="2" charset="2"/>
              </a:rPr>
              <a:t>5、</a:t>
            </a:r>
            <a:r>
              <a:rPr kumimoji="1" lang="zh-CN" altLang="en-US" sz="2000" b="1" dirty="0" smtClean="0">
                <a:latin typeface="楷体" pitchFamily="49" charset="-122"/>
                <a:ea typeface="楷体" pitchFamily="49" charset="-122"/>
                <a:sym typeface="Wingdings" pitchFamily="2" charset="2"/>
              </a:rPr>
              <a:t>待定系数</a:t>
            </a:r>
            <a:r>
              <a:rPr kumimoji="1" lang="zh-CN" altLang="en-US" sz="2000" b="1" dirty="0" smtClean="0">
                <a:latin typeface="楷体" pitchFamily="49" charset="-122"/>
                <a:ea typeface="楷体" pitchFamily="49" charset="-122"/>
                <a:sym typeface="Wingdings" pitchFamily="2" charset="2"/>
              </a:rPr>
              <a:t>法</a:t>
            </a:r>
            <a:r>
              <a:rPr kumimoji="1" lang="en-US" altLang="zh-CN" sz="2000" b="1" dirty="0" smtClean="0">
                <a:latin typeface="楷体" pitchFamily="49" charset="-122"/>
                <a:ea typeface="楷体" pitchFamily="49" charset="-122"/>
                <a:sym typeface="Wingdings" pitchFamily="2" charset="2"/>
              </a:rPr>
              <a:t>.</a:t>
            </a:r>
            <a:endParaRPr lang="zh-CN" altLang="en-US" sz="20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2" grpId="0"/>
      <p:bldP spid="3" grpId="0"/>
      <p:bldP spid="6" grpId="0"/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>
            <a:spLocks noChangeArrowheads="1"/>
          </p:cNvSpPr>
          <p:nvPr/>
        </p:nvSpPr>
        <p:spPr bwMode="auto">
          <a:xfrm>
            <a:off x="179388" y="885478"/>
            <a:ext cx="4824412" cy="4572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 sz="2400" b="1" dirty="0">
                <a:solidFill>
                  <a:srgbClr val="FF0000"/>
                </a:solidFill>
                <a:latin typeface="楷体" charset="0"/>
                <a:ea typeface="楷体" charset="0"/>
              </a:rPr>
              <a:t>四、思想方法剖析</a:t>
            </a:r>
          </a:p>
        </p:txBody>
      </p:sp>
      <p:sp>
        <p:nvSpPr>
          <p:cNvPr id="18441" name="Text Box 9"/>
          <p:cNvSpPr txBox="1">
            <a:spLocks noChangeArrowheads="1"/>
          </p:cNvSpPr>
          <p:nvPr/>
        </p:nvSpPr>
        <p:spPr bwMode="auto">
          <a:xfrm>
            <a:off x="179388" y="1822103"/>
            <a:ext cx="2513830" cy="46166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>
            <a:spAutoFit/>
          </a:bodyPr>
          <a:lstStyle/>
          <a:p>
            <a:r>
              <a:rPr kumimoji="1" lang="zh-CN" altLang="en-US" sz="2400" b="1" dirty="0">
                <a:latin typeface="楷体" pitchFamily="49" charset="-122"/>
                <a:ea typeface="楷体" pitchFamily="49" charset="-122"/>
              </a:rPr>
              <a:t>有：</a:t>
            </a:r>
            <a:r>
              <a:rPr kumimoji="1" lang="en-US" altLang="zh-CN" sz="2400" b="1" dirty="0" smtClean="0">
                <a:latin typeface="楷体" pitchFamily="49" charset="-122"/>
                <a:ea typeface="楷体" pitchFamily="49" charset="-122"/>
              </a:rPr>
              <a:t>(</a:t>
            </a:r>
            <a:r>
              <a:rPr kumimoji="1" lang="en-US" altLang="zh-CN" sz="2400" b="1" dirty="0" err="1" smtClean="0">
                <a:latin typeface="楷体" pitchFamily="49" charset="-122"/>
                <a:ea typeface="楷体" pitchFamily="49" charset="-122"/>
              </a:rPr>
              <a:t>x+a</a:t>
            </a:r>
            <a:r>
              <a:rPr kumimoji="1" lang="en-US" altLang="zh-CN" sz="2400" b="1" dirty="0" smtClean="0">
                <a:latin typeface="楷体" pitchFamily="49" charset="-122"/>
                <a:ea typeface="楷体" pitchFamily="49" charset="-122"/>
              </a:rPr>
              <a:t>)(</a:t>
            </a:r>
            <a:r>
              <a:rPr kumimoji="1" lang="en-US" altLang="zh-CN" sz="2400" b="1" dirty="0" err="1" smtClean="0">
                <a:latin typeface="楷体" pitchFamily="49" charset="-122"/>
                <a:ea typeface="楷体" pitchFamily="49" charset="-122"/>
              </a:rPr>
              <a:t>x+b</a:t>
            </a:r>
            <a:r>
              <a:rPr kumimoji="1" lang="en-US" altLang="zh-CN" sz="2400" b="1" dirty="0" smtClean="0">
                <a:latin typeface="楷体" pitchFamily="49" charset="-122"/>
                <a:ea typeface="楷体" pitchFamily="49" charset="-122"/>
              </a:rPr>
              <a:t>)=</a:t>
            </a:r>
            <a:endParaRPr kumimoji="1" lang="en-US" altLang="zh-CN" sz="2400" b="1" dirty="0">
              <a:latin typeface="楷体" pitchFamily="49" charset="-122"/>
              <a:ea typeface="楷体" pitchFamily="49" charset="-122"/>
            </a:endParaRPr>
          </a:p>
        </p:txBody>
      </p:sp>
      <p:sp>
        <p:nvSpPr>
          <p:cNvPr id="18442" name="Text Box 10"/>
          <p:cNvSpPr txBox="1">
            <a:spLocks noChangeArrowheads="1"/>
          </p:cNvSpPr>
          <p:nvPr/>
        </p:nvSpPr>
        <p:spPr bwMode="auto">
          <a:xfrm>
            <a:off x="2484438" y="1796703"/>
            <a:ext cx="4124847" cy="46166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>
            <a:spAutoFit/>
          </a:bodyPr>
          <a:lstStyle/>
          <a:p>
            <a:r>
              <a:rPr kumimoji="1" lang="en-US" altLang="zh-CN" sz="2400" b="1" dirty="0" smtClean="0">
                <a:latin typeface="楷体" pitchFamily="49" charset="-122"/>
                <a:ea typeface="楷体" pitchFamily="49" charset="-122"/>
              </a:rPr>
              <a:t>x</a:t>
            </a:r>
            <a:r>
              <a:rPr kumimoji="1" lang="en-US" altLang="zh-CN" sz="2400" b="1" baseline="42000" dirty="0" smtClean="0">
                <a:latin typeface="楷体" pitchFamily="49" charset="-122"/>
                <a:ea typeface="楷体" pitchFamily="49" charset="-122"/>
              </a:rPr>
              <a:t>2</a:t>
            </a:r>
            <a:r>
              <a:rPr kumimoji="1" lang="en-US" altLang="zh-CN" sz="2400" b="1" dirty="0" smtClean="0">
                <a:latin typeface="楷体" pitchFamily="49" charset="-122"/>
                <a:ea typeface="楷体" pitchFamily="49" charset="-122"/>
              </a:rPr>
              <a:t>+ax+bx+ab=x</a:t>
            </a:r>
            <a:r>
              <a:rPr kumimoji="1" lang="en-US" altLang="zh-CN" sz="2400" b="1" baseline="42000" dirty="0" smtClean="0">
                <a:latin typeface="楷体" pitchFamily="49" charset="-122"/>
                <a:ea typeface="楷体" pitchFamily="49" charset="-122"/>
              </a:rPr>
              <a:t>2</a:t>
            </a:r>
            <a:r>
              <a:rPr kumimoji="1" lang="en-US" altLang="zh-CN" sz="2400" b="1" dirty="0" smtClean="0">
                <a:latin typeface="楷体" pitchFamily="49" charset="-122"/>
                <a:ea typeface="楷体" pitchFamily="49" charset="-122"/>
              </a:rPr>
              <a:t>+(</a:t>
            </a:r>
            <a:r>
              <a:rPr kumimoji="1" lang="en-US" altLang="zh-CN" sz="2400" b="1" dirty="0" err="1" smtClean="0">
                <a:latin typeface="楷体" pitchFamily="49" charset="-122"/>
                <a:ea typeface="楷体" pitchFamily="49" charset="-122"/>
              </a:rPr>
              <a:t>a+b</a:t>
            </a:r>
            <a:r>
              <a:rPr kumimoji="1" lang="en-US" altLang="zh-CN" sz="2400" b="1" dirty="0" smtClean="0">
                <a:latin typeface="楷体" pitchFamily="49" charset="-122"/>
                <a:ea typeface="楷体" pitchFamily="49" charset="-122"/>
              </a:rPr>
              <a:t>)x+(</a:t>
            </a:r>
            <a:r>
              <a:rPr kumimoji="1" lang="en-US" altLang="zh-CN" sz="2400" b="1" dirty="0" err="1" smtClean="0">
                <a:latin typeface="楷体" pitchFamily="49" charset="-122"/>
                <a:ea typeface="楷体" pitchFamily="49" charset="-122"/>
              </a:rPr>
              <a:t>ab</a:t>
            </a:r>
            <a:r>
              <a:rPr kumimoji="1" lang="en-US" altLang="zh-CN" sz="2400" b="1" dirty="0" smtClean="0">
                <a:latin typeface="楷体" pitchFamily="49" charset="-122"/>
                <a:ea typeface="楷体" pitchFamily="49" charset="-122"/>
              </a:rPr>
              <a:t>)</a:t>
            </a:r>
            <a:endParaRPr kumimoji="1" lang="en-US" altLang="zh-CN" sz="2400" b="1" dirty="0">
              <a:latin typeface="楷体" pitchFamily="49" charset="-122"/>
              <a:ea typeface="楷体" pitchFamily="49" charset="-122"/>
            </a:endParaRPr>
          </a:p>
        </p:txBody>
      </p:sp>
      <p:sp>
        <p:nvSpPr>
          <p:cNvPr id="18443" name="Text Box 11"/>
          <p:cNvSpPr txBox="1">
            <a:spLocks noChangeArrowheads="1"/>
          </p:cNvSpPr>
          <p:nvPr/>
        </p:nvSpPr>
        <p:spPr bwMode="auto">
          <a:xfrm>
            <a:off x="801688" y="1364903"/>
            <a:ext cx="2815194" cy="46166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>
            <a:spAutoFit/>
          </a:bodyPr>
          <a:lstStyle/>
          <a:p>
            <a:r>
              <a:rPr kumimoji="1" lang="zh-CN" altLang="en-US" sz="2400" b="1" dirty="0" smtClean="0">
                <a:latin typeface="楷体" pitchFamily="49" charset="-122"/>
                <a:ea typeface="楷体" pitchFamily="49" charset="-122"/>
              </a:rPr>
              <a:t> 多</a:t>
            </a:r>
            <a:r>
              <a:rPr kumimoji="1" lang="zh-CN" altLang="en-US" sz="2400" b="1" dirty="0">
                <a:latin typeface="楷体" pitchFamily="49" charset="-122"/>
                <a:ea typeface="楷体" pitchFamily="49" charset="-122"/>
              </a:rPr>
              <a:t>项式乘法法则：</a:t>
            </a:r>
          </a:p>
        </p:txBody>
      </p:sp>
      <p:sp>
        <p:nvSpPr>
          <p:cNvPr id="18444" name="Text Box 12"/>
          <p:cNvSpPr txBox="1">
            <a:spLocks noChangeArrowheads="1"/>
          </p:cNvSpPr>
          <p:nvPr/>
        </p:nvSpPr>
        <p:spPr bwMode="auto">
          <a:xfrm>
            <a:off x="3609975" y="1364903"/>
            <a:ext cx="3126177" cy="46166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>
            <a:spAutoFit/>
          </a:bodyPr>
          <a:lstStyle/>
          <a:p>
            <a:r>
              <a:rPr kumimoji="1" lang="zh-CN" altLang="en-US" sz="2400" b="1" dirty="0">
                <a:latin typeface="楷体" pitchFamily="49" charset="-122"/>
                <a:ea typeface="楷体" pitchFamily="49" charset="-122"/>
              </a:rPr>
              <a:t>对任意实</a:t>
            </a:r>
            <a:r>
              <a:rPr kumimoji="1" lang="zh-CN" altLang="en-US" sz="2400" b="1" dirty="0" smtClean="0">
                <a:latin typeface="楷体" pitchFamily="49" charset="-122"/>
                <a:ea typeface="楷体" pitchFamily="49" charset="-122"/>
              </a:rPr>
              <a:t>数</a:t>
            </a:r>
            <a:r>
              <a:rPr kumimoji="1" lang="en-US" altLang="zh-CN" sz="2400" b="1" dirty="0" smtClean="0">
                <a:latin typeface="楷体" pitchFamily="49" charset="-122"/>
                <a:ea typeface="楷体" pitchFamily="49" charset="-122"/>
              </a:rPr>
              <a:t>x</a:t>
            </a:r>
            <a:r>
              <a:rPr kumimoji="1" lang="zh-CN" altLang="en-US" sz="2400" b="1" dirty="0" smtClean="0">
                <a:latin typeface="楷体" pitchFamily="49" charset="-122"/>
                <a:ea typeface="楷体" pitchFamily="49" charset="-122"/>
              </a:rPr>
              <a:t>、</a:t>
            </a:r>
            <a:r>
              <a:rPr kumimoji="1" lang="en-US" altLang="zh-CN" sz="2400" b="1" dirty="0" smtClean="0">
                <a:latin typeface="楷体" pitchFamily="49" charset="-122"/>
                <a:ea typeface="楷体" pitchFamily="49" charset="-122"/>
              </a:rPr>
              <a:t>a</a:t>
            </a:r>
            <a:r>
              <a:rPr kumimoji="1" lang="zh-CN" altLang="en-US" sz="2400" b="1" dirty="0" smtClean="0">
                <a:latin typeface="楷体" pitchFamily="49" charset="-122"/>
                <a:ea typeface="楷体" pitchFamily="49" charset="-122"/>
              </a:rPr>
              <a:t>、</a:t>
            </a:r>
            <a:r>
              <a:rPr kumimoji="1" lang="en-US" altLang="zh-CN" sz="2400" b="1" dirty="0" smtClean="0">
                <a:latin typeface="楷体" pitchFamily="49" charset="-122"/>
                <a:ea typeface="楷体" pitchFamily="49" charset="-122"/>
              </a:rPr>
              <a:t>b</a:t>
            </a:r>
            <a:r>
              <a:rPr kumimoji="1" lang="zh-CN" altLang="en-US" sz="2400" b="1" dirty="0" smtClean="0">
                <a:latin typeface="楷体" pitchFamily="49" charset="-122"/>
                <a:ea typeface="楷体" pitchFamily="49" charset="-122"/>
              </a:rPr>
              <a:t>：</a:t>
            </a:r>
            <a:endParaRPr kumimoji="1" lang="zh-CN" altLang="en-US" sz="2400" b="1" dirty="0">
              <a:latin typeface="楷体" pitchFamily="49" charset="-122"/>
              <a:ea typeface="楷体" pitchFamily="49" charset="-122"/>
            </a:endParaRPr>
          </a:p>
        </p:txBody>
      </p:sp>
      <p:sp>
        <p:nvSpPr>
          <p:cNvPr id="18445" name="Text Box 13"/>
          <p:cNvSpPr txBox="1">
            <a:spLocks noChangeArrowheads="1"/>
          </p:cNvSpPr>
          <p:nvPr/>
        </p:nvSpPr>
        <p:spPr bwMode="auto">
          <a:xfrm>
            <a:off x="179388" y="2325340"/>
            <a:ext cx="6805068" cy="46166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>
            <a:spAutoFit/>
          </a:bodyPr>
          <a:lstStyle/>
          <a:p>
            <a:r>
              <a:rPr kumimoji="1" lang="zh-CN" altLang="en-US" sz="2400" b="1" dirty="0" smtClean="0">
                <a:latin typeface="楷体" pitchFamily="49" charset="-122"/>
                <a:ea typeface="楷体" pitchFamily="49" charset="-122"/>
              </a:rPr>
              <a:t>将上式左右倒过来：</a:t>
            </a:r>
            <a:r>
              <a:rPr kumimoji="1" lang="en-US" altLang="zh-CN" sz="2400" b="1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x</a:t>
            </a:r>
            <a:r>
              <a:rPr kumimoji="1" lang="en-US" altLang="zh-CN" sz="2400" b="1" baseline="42000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2</a:t>
            </a:r>
            <a:r>
              <a:rPr kumimoji="1" lang="en-US" altLang="zh-CN" sz="2400" b="1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+(</a:t>
            </a:r>
            <a:r>
              <a:rPr kumimoji="1" lang="en-US" altLang="zh-CN" sz="2400" b="1" dirty="0" err="1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a+b</a:t>
            </a:r>
            <a:r>
              <a:rPr kumimoji="1" lang="en-US" altLang="zh-CN" sz="2400" b="1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)x+(</a:t>
            </a:r>
            <a:r>
              <a:rPr kumimoji="1" lang="en-US" altLang="zh-CN" sz="2400" b="1" dirty="0" err="1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ab</a:t>
            </a:r>
            <a:r>
              <a:rPr kumimoji="1" lang="en-US" altLang="zh-CN" sz="2400" b="1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)=(</a:t>
            </a:r>
            <a:r>
              <a:rPr kumimoji="1" lang="en-US" altLang="zh-CN" sz="2400" b="1" dirty="0" err="1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x+a</a:t>
            </a:r>
            <a:r>
              <a:rPr kumimoji="1" lang="en-US" altLang="zh-CN" sz="2400" b="1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)(</a:t>
            </a:r>
            <a:r>
              <a:rPr kumimoji="1" lang="en-US" altLang="zh-CN" sz="2400" b="1" dirty="0" err="1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x+b</a:t>
            </a:r>
            <a:r>
              <a:rPr kumimoji="1" lang="en-US" altLang="zh-CN" sz="2400" b="1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)</a:t>
            </a:r>
            <a:endParaRPr kumimoji="1" lang="zh-CN" altLang="en-US" sz="2400" b="1" dirty="0">
              <a:solidFill>
                <a:srgbClr val="FF0000"/>
              </a:solidFill>
              <a:latin typeface="楷体" pitchFamily="49" charset="-122"/>
              <a:ea typeface="楷体" pitchFamily="49" charset="-122"/>
            </a:endParaRPr>
          </a:p>
        </p:txBody>
      </p:sp>
      <p:sp>
        <p:nvSpPr>
          <p:cNvPr id="22" name="矩形 21"/>
          <p:cNvSpPr/>
          <p:nvPr/>
        </p:nvSpPr>
        <p:spPr>
          <a:xfrm>
            <a:off x="123755" y="2830165"/>
            <a:ext cx="326243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400" b="1" dirty="0" smtClean="0">
                <a:latin typeface="楷体" pitchFamily="49" charset="-122"/>
                <a:ea typeface="楷体" pitchFamily="49" charset="-122"/>
              </a:rPr>
              <a:t>此过程如何方便操作？</a:t>
            </a:r>
            <a:endParaRPr lang="zh-CN" altLang="en-US" sz="2400" b="1" dirty="0">
              <a:latin typeface="楷体" pitchFamily="49" charset="-122"/>
              <a:ea typeface="楷体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18441" grpId="0"/>
      <p:bldP spid="18442" grpId="0"/>
      <p:bldP spid="18443" grpId="0"/>
      <p:bldP spid="18444" grpId="0"/>
      <p:bldP spid="18445" grpId="0"/>
      <p:bldP spid="2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5"/>
          <p:cNvSpPr txBox="1">
            <a:spLocks noChangeArrowheads="1"/>
          </p:cNvSpPr>
          <p:nvPr/>
        </p:nvSpPr>
        <p:spPr bwMode="auto">
          <a:xfrm>
            <a:off x="62990" y="2931790"/>
            <a:ext cx="4004954" cy="83099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square">
            <a:spAutoFit/>
          </a:bodyPr>
          <a:lstStyle/>
          <a:p>
            <a:r>
              <a:rPr kumimoji="1" lang="zh-CN" altLang="en-US" sz="2000" b="1" dirty="0" smtClean="0">
                <a:latin typeface="楷体" pitchFamily="49" charset="-122"/>
                <a:ea typeface="楷体" pitchFamily="49" charset="-122"/>
              </a:rPr>
              <a:t>    我</a:t>
            </a:r>
            <a:r>
              <a:rPr kumimoji="1" lang="zh-CN" altLang="en-US" sz="2000" b="1" dirty="0">
                <a:latin typeface="楷体" pitchFamily="49" charset="-122"/>
                <a:ea typeface="楷体" pitchFamily="49" charset="-122"/>
              </a:rPr>
              <a:t>们称</a:t>
            </a:r>
            <a:r>
              <a:rPr kumimoji="1" lang="zh-CN" altLang="en-US" sz="2000" b="1" dirty="0" smtClean="0">
                <a:latin typeface="楷体" pitchFamily="49" charset="-122"/>
                <a:ea typeface="楷体" pitchFamily="49" charset="-122"/>
              </a:rPr>
              <a:t>此因式分解的方法为</a:t>
            </a:r>
            <a:endParaRPr kumimoji="1" lang="en-US" altLang="zh-CN" sz="2000" b="1" dirty="0" smtClean="0">
              <a:latin typeface="楷体" pitchFamily="49" charset="-122"/>
              <a:ea typeface="楷体" pitchFamily="49" charset="-122"/>
            </a:endParaRPr>
          </a:p>
          <a:p>
            <a:endParaRPr kumimoji="1" lang="en-US" altLang="zh-CN" sz="800" b="1" dirty="0" smtClean="0">
              <a:latin typeface="楷体" pitchFamily="49" charset="-122"/>
              <a:ea typeface="楷体" pitchFamily="49" charset="-122"/>
            </a:endParaRPr>
          </a:p>
          <a:p>
            <a:r>
              <a:rPr kumimoji="1" lang="en-US" altLang="zh-CN" sz="2000" b="1" dirty="0" smtClean="0">
                <a:latin typeface="楷体" pitchFamily="49" charset="-122"/>
                <a:ea typeface="楷体" pitchFamily="49" charset="-122"/>
              </a:rPr>
              <a:t>“</a:t>
            </a:r>
            <a:r>
              <a:rPr kumimoji="1" lang="zh-CN" altLang="en-US" sz="2000" b="1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十字相乘</a:t>
            </a:r>
            <a:r>
              <a:rPr kumimoji="1" lang="en-US" altLang="zh-CN" sz="2000" b="1" dirty="0" smtClean="0">
                <a:latin typeface="楷体" pitchFamily="49" charset="-122"/>
                <a:ea typeface="楷体" pitchFamily="49" charset="-122"/>
              </a:rPr>
              <a:t>”</a:t>
            </a:r>
            <a:r>
              <a:rPr kumimoji="1" lang="zh-CN" altLang="en-US" sz="2000" b="1" dirty="0" smtClean="0">
                <a:latin typeface="楷体" pitchFamily="49" charset="-122"/>
                <a:ea typeface="楷体" pitchFamily="49" charset="-122"/>
              </a:rPr>
              <a:t>法，</a:t>
            </a:r>
            <a:endParaRPr kumimoji="1" lang="zh-CN" altLang="en-US" sz="2000" b="1" dirty="0">
              <a:latin typeface="楷体" pitchFamily="49" charset="-122"/>
              <a:ea typeface="楷体" pitchFamily="49" charset="-122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35496" y="1236697"/>
            <a:ext cx="446449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000" b="1" dirty="0" smtClean="0">
                <a:latin typeface="楷体" pitchFamily="49" charset="-122"/>
                <a:ea typeface="楷体" pitchFamily="49" charset="-122"/>
              </a:rPr>
              <a:t>    我们可以改写成如右图的</a:t>
            </a:r>
            <a:r>
              <a:rPr lang="en-US" altLang="zh-CN" sz="2000" b="1" dirty="0" smtClean="0">
                <a:latin typeface="楷体" pitchFamily="49" charset="-122"/>
                <a:ea typeface="楷体" pitchFamily="49" charset="-122"/>
              </a:rPr>
              <a:t>“</a:t>
            </a:r>
            <a:r>
              <a:rPr lang="zh-CN" altLang="en-US" sz="2000" b="1" dirty="0" smtClean="0">
                <a:latin typeface="楷体" pitchFamily="49" charset="-122"/>
                <a:ea typeface="楷体" pitchFamily="49" charset="-122"/>
              </a:rPr>
              <a:t>长方</a:t>
            </a:r>
            <a:endParaRPr lang="en-US" altLang="zh-CN" sz="2000" b="1" dirty="0" smtClean="0">
              <a:latin typeface="楷体" pitchFamily="49" charset="-122"/>
              <a:ea typeface="楷体" pitchFamily="49" charset="-122"/>
            </a:endParaRPr>
          </a:p>
          <a:p>
            <a:endParaRPr lang="en-US" altLang="zh-CN" sz="800" b="1" dirty="0" smtClean="0">
              <a:latin typeface="楷体" pitchFamily="49" charset="-122"/>
              <a:ea typeface="楷体" pitchFamily="49" charset="-122"/>
            </a:endParaRPr>
          </a:p>
          <a:p>
            <a:r>
              <a:rPr lang="zh-CN" altLang="en-US" sz="2000" b="1" dirty="0" smtClean="0">
                <a:latin typeface="楷体" pitchFamily="49" charset="-122"/>
                <a:ea typeface="楷体" pitchFamily="49" charset="-122"/>
              </a:rPr>
              <a:t>形</a:t>
            </a:r>
            <a:r>
              <a:rPr lang="en-US" altLang="zh-CN" sz="2000" b="1" dirty="0" smtClean="0">
                <a:latin typeface="楷体" pitchFamily="49" charset="-122"/>
                <a:ea typeface="楷体" pitchFamily="49" charset="-122"/>
              </a:rPr>
              <a:t>”——“</a:t>
            </a:r>
            <a:r>
              <a:rPr lang="zh-CN" altLang="en-US" sz="2000" b="1" dirty="0" smtClean="0">
                <a:latin typeface="楷体" pitchFamily="49" charset="-122"/>
                <a:ea typeface="楷体" pitchFamily="49" charset="-122"/>
              </a:rPr>
              <a:t>十字相乘</a:t>
            </a:r>
            <a:r>
              <a:rPr lang="en-US" altLang="zh-CN" sz="2000" b="1" dirty="0" smtClean="0">
                <a:latin typeface="楷体" pitchFamily="49" charset="-122"/>
                <a:ea typeface="楷体" pitchFamily="49" charset="-122"/>
              </a:rPr>
              <a:t>”</a:t>
            </a:r>
            <a:r>
              <a:rPr lang="zh-CN" altLang="en-US" sz="2000" b="1" dirty="0" smtClean="0">
                <a:latin typeface="楷体" pitchFamily="49" charset="-122"/>
                <a:ea typeface="楷体" pitchFamily="49" charset="-122"/>
              </a:rPr>
              <a:t>形式：</a:t>
            </a:r>
            <a:endParaRPr lang="zh-CN" altLang="en-US" sz="2000" b="1" dirty="0">
              <a:latin typeface="楷体" pitchFamily="49" charset="-122"/>
              <a:ea typeface="楷体" pitchFamily="49" charset="-122"/>
            </a:endParaRPr>
          </a:p>
        </p:txBody>
      </p:sp>
      <p:grpSp>
        <p:nvGrpSpPr>
          <p:cNvPr id="34" name="组合 33"/>
          <p:cNvGrpSpPr/>
          <p:nvPr/>
        </p:nvGrpSpPr>
        <p:grpSpPr>
          <a:xfrm>
            <a:off x="4559771" y="1605905"/>
            <a:ext cx="1878013" cy="1231900"/>
            <a:chOff x="4559771" y="1605905"/>
            <a:chExt cx="1878013" cy="1231900"/>
          </a:xfrm>
        </p:grpSpPr>
        <p:sp>
          <p:nvSpPr>
            <p:cNvPr id="7" name="Text Box 41"/>
            <p:cNvSpPr txBox="1">
              <a:spLocks noChangeArrowheads="1"/>
            </p:cNvSpPr>
            <p:nvPr/>
          </p:nvSpPr>
          <p:spPr bwMode="auto">
            <a:xfrm>
              <a:off x="4670896" y="1666230"/>
              <a:ext cx="227013" cy="4921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lIns="0" tIns="0" rIns="0" bIns="0">
              <a:spAutoFit/>
            </a:bodyPr>
            <a:lstStyle/>
            <a:p>
              <a:r>
                <a:rPr kumimoji="0" lang="en-US" altLang="zh-CN" sz="3200" b="1" dirty="0">
                  <a:solidFill>
                    <a:srgbClr val="FF0000"/>
                  </a:solidFill>
                  <a:latin typeface="Arial" charset="0"/>
                </a:rPr>
                <a:t>x</a:t>
              </a:r>
            </a:p>
          </p:txBody>
        </p:sp>
        <p:sp>
          <p:nvSpPr>
            <p:cNvPr id="8" name="Text Box 42"/>
            <p:cNvSpPr txBox="1">
              <a:spLocks noChangeArrowheads="1"/>
            </p:cNvSpPr>
            <p:nvPr/>
          </p:nvSpPr>
          <p:spPr bwMode="auto">
            <a:xfrm>
              <a:off x="4559771" y="2221855"/>
              <a:ext cx="412750" cy="5842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kumimoji="0" lang="en-US" altLang="zh-CN" sz="3200" b="1" dirty="0">
                  <a:solidFill>
                    <a:srgbClr val="FF0000"/>
                  </a:solidFill>
                  <a:latin typeface="Arial" charset="0"/>
                </a:rPr>
                <a:t>x</a:t>
              </a:r>
            </a:p>
          </p:txBody>
        </p:sp>
        <p:sp>
          <p:nvSpPr>
            <p:cNvPr id="9" name="Text Box 43"/>
            <p:cNvSpPr txBox="1">
              <a:spLocks noChangeArrowheads="1"/>
            </p:cNvSpPr>
            <p:nvPr/>
          </p:nvSpPr>
          <p:spPr bwMode="auto">
            <a:xfrm>
              <a:off x="5763096" y="1605905"/>
              <a:ext cx="652463" cy="5842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kumimoji="0" lang="en-US" altLang="zh-CN" sz="3200" b="1" dirty="0" smtClean="0">
                  <a:solidFill>
                    <a:srgbClr val="FF0000"/>
                  </a:solidFill>
                  <a:latin typeface="Arial" charset="0"/>
                </a:rPr>
                <a:t>+a</a:t>
              </a:r>
              <a:endParaRPr kumimoji="0" lang="en-US" altLang="zh-CN" sz="3200" b="1" dirty="0">
                <a:solidFill>
                  <a:srgbClr val="FF0000"/>
                </a:solidFill>
                <a:latin typeface="Arial" charset="0"/>
              </a:endParaRPr>
            </a:p>
          </p:txBody>
        </p:sp>
        <p:sp>
          <p:nvSpPr>
            <p:cNvPr id="10" name="Text Box 44"/>
            <p:cNvSpPr txBox="1">
              <a:spLocks noChangeArrowheads="1"/>
            </p:cNvSpPr>
            <p:nvPr/>
          </p:nvSpPr>
          <p:spPr bwMode="auto">
            <a:xfrm>
              <a:off x="5763096" y="2253605"/>
              <a:ext cx="674688" cy="5842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kumimoji="0" lang="en-US" altLang="zh-CN" sz="3200" b="1" dirty="0" smtClean="0">
                  <a:solidFill>
                    <a:srgbClr val="FF0000"/>
                  </a:solidFill>
                  <a:latin typeface="Arial" charset="0"/>
                </a:rPr>
                <a:t>+b</a:t>
              </a:r>
              <a:endParaRPr kumimoji="0" lang="en-US" altLang="zh-CN" sz="3200" b="1" dirty="0">
                <a:solidFill>
                  <a:srgbClr val="FF0000"/>
                </a:solidFill>
                <a:latin typeface="Arial" charset="0"/>
              </a:endParaRPr>
            </a:p>
          </p:txBody>
        </p:sp>
        <p:sp>
          <p:nvSpPr>
            <p:cNvPr id="11" name="Line 45"/>
            <p:cNvSpPr>
              <a:spLocks noChangeShapeType="1"/>
            </p:cNvSpPr>
            <p:nvPr/>
          </p:nvSpPr>
          <p:spPr bwMode="auto">
            <a:xfrm>
              <a:off x="4899496" y="2086918"/>
              <a:ext cx="863600" cy="431800"/>
            </a:xfrm>
            <a:prstGeom prst="line">
              <a:avLst/>
            </a:prstGeom>
            <a:noFill/>
            <a:ln w="38100">
              <a:solidFill>
                <a:srgbClr val="FF0000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zh-CN" altLang="en-US" sz="3200" b="1"/>
            </a:p>
          </p:txBody>
        </p:sp>
        <p:sp>
          <p:nvSpPr>
            <p:cNvPr id="12" name="Line 46"/>
            <p:cNvSpPr>
              <a:spLocks noChangeShapeType="1"/>
            </p:cNvSpPr>
            <p:nvPr/>
          </p:nvSpPr>
          <p:spPr bwMode="auto">
            <a:xfrm flipV="1">
              <a:off x="4899496" y="2015480"/>
              <a:ext cx="863600" cy="576263"/>
            </a:xfrm>
            <a:prstGeom prst="line">
              <a:avLst/>
            </a:prstGeom>
            <a:noFill/>
            <a:ln w="38100">
              <a:solidFill>
                <a:srgbClr val="FF0000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zh-CN" altLang="en-US" sz="3200" b="1"/>
            </a:p>
          </p:txBody>
        </p:sp>
      </p:grpSp>
      <p:sp>
        <p:nvSpPr>
          <p:cNvPr id="13" name="Line 48"/>
          <p:cNvSpPr>
            <a:spLocks noChangeShapeType="1"/>
          </p:cNvSpPr>
          <p:nvPr/>
        </p:nvSpPr>
        <p:spPr bwMode="auto">
          <a:xfrm flipV="1">
            <a:off x="4323233" y="2807643"/>
            <a:ext cx="2663825" cy="0"/>
          </a:xfrm>
          <a:prstGeom prst="line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/>
          <a:lstStyle/>
          <a:p>
            <a:endParaRPr lang="zh-CN" altLang="en-US" sz="3200" b="1"/>
          </a:p>
        </p:txBody>
      </p:sp>
      <p:sp>
        <p:nvSpPr>
          <p:cNvPr id="15" name="Text Box 13"/>
          <p:cNvSpPr txBox="1">
            <a:spLocks noChangeArrowheads="1"/>
          </p:cNvSpPr>
          <p:nvPr/>
        </p:nvSpPr>
        <p:spPr bwMode="auto">
          <a:xfrm>
            <a:off x="35496" y="813941"/>
            <a:ext cx="3903633" cy="40011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>
            <a:spAutoFit/>
          </a:bodyPr>
          <a:lstStyle/>
          <a:p>
            <a:r>
              <a:rPr kumimoji="1" lang="zh-CN" altLang="en-US" sz="2000" b="1" dirty="0" smtClean="0">
                <a:latin typeface="楷体" pitchFamily="49" charset="-122"/>
                <a:ea typeface="楷体" pitchFamily="49" charset="-122"/>
              </a:rPr>
              <a:t>即：</a:t>
            </a:r>
            <a:r>
              <a:rPr kumimoji="1" lang="en-US" altLang="zh-CN" sz="2000" b="1" dirty="0" smtClean="0">
                <a:latin typeface="楷体" pitchFamily="49" charset="-122"/>
                <a:ea typeface="楷体" pitchFamily="49" charset="-122"/>
              </a:rPr>
              <a:t>x</a:t>
            </a:r>
            <a:r>
              <a:rPr kumimoji="1" lang="en-US" altLang="zh-CN" sz="2000" b="1" baseline="42000" dirty="0" smtClean="0">
                <a:latin typeface="楷体" pitchFamily="49" charset="-122"/>
                <a:ea typeface="楷体" pitchFamily="49" charset="-122"/>
              </a:rPr>
              <a:t>2</a:t>
            </a:r>
            <a:r>
              <a:rPr kumimoji="1" lang="en-US" altLang="zh-CN" sz="2000" b="1" dirty="0" smtClean="0">
                <a:latin typeface="楷体" pitchFamily="49" charset="-122"/>
                <a:ea typeface="楷体" pitchFamily="49" charset="-122"/>
              </a:rPr>
              <a:t>+(</a:t>
            </a:r>
            <a:r>
              <a:rPr kumimoji="1" lang="en-US" altLang="zh-CN" sz="2000" b="1" dirty="0" err="1" smtClean="0">
                <a:latin typeface="楷体" pitchFamily="49" charset="-122"/>
                <a:ea typeface="楷体" pitchFamily="49" charset="-122"/>
              </a:rPr>
              <a:t>a+b</a:t>
            </a:r>
            <a:r>
              <a:rPr kumimoji="1" lang="en-US" altLang="zh-CN" sz="2000" b="1" dirty="0" smtClean="0">
                <a:latin typeface="楷体" pitchFamily="49" charset="-122"/>
                <a:ea typeface="楷体" pitchFamily="49" charset="-122"/>
              </a:rPr>
              <a:t>)x+(</a:t>
            </a:r>
            <a:r>
              <a:rPr kumimoji="1" lang="en-US" altLang="zh-CN" sz="2000" b="1" dirty="0" err="1" smtClean="0">
                <a:latin typeface="楷体" pitchFamily="49" charset="-122"/>
                <a:ea typeface="楷体" pitchFamily="49" charset="-122"/>
              </a:rPr>
              <a:t>ab</a:t>
            </a:r>
            <a:r>
              <a:rPr kumimoji="1" lang="en-US" altLang="zh-CN" sz="2000" b="1" dirty="0" smtClean="0">
                <a:latin typeface="楷体" pitchFamily="49" charset="-122"/>
                <a:ea typeface="楷体" pitchFamily="49" charset="-122"/>
              </a:rPr>
              <a:t>)=(</a:t>
            </a:r>
            <a:r>
              <a:rPr kumimoji="1" lang="en-US" altLang="zh-CN" sz="2000" b="1" dirty="0" err="1" smtClean="0">
                <a:latin typeface="楷体" pitchFamily="49" charset="-122"/>
                <a:ea typeface="楷体" pitchFamily="49" charset="-122"/>
              </a:rPr>
              <a:t>x+a</a:t>
            </a:r>
            <a:r>
              <a:rPr kumimoji="1" lang="en-US" altLang="zh-CN" sz="2000" b="1" dirty="0" smtClean="0">
                <a:latin typeface="楷体" pitchFamily="49" charset="-122"/>
                <a:ea typeface="楷体" pitchFamily="49" charset="-122"/>
              </a:rPr>
              <a:t>)(</a:t>
            </a:r>
            <a:r>
              <a:rPr kumimoji="1" lang="en-US" altLang="zh-CN" sz="2000" b="1" dirty="0" err="1" smtClean="0">
                <a:latin typeface="楷体" pitchFamily="49" charset="-122"/>
                <a:ea typeface="楷体" pitchFamily="49" charset="-122"/>
              </a:rPr>
              <a:t>x+b</a:t>
            </a:r>
            <a:r>
              <a:rPr kumimoji="1" lang="en-US" altLang="zh-CN" sz="2000" b="1" dirty="0" smtClean="0">
                <a:latin typeface="楷体" pitchFamily="49" charset="-122"/>
                <a:ea typeface="楷体" pitchFamily="49" charset="-122"/>
              </a:rPr>
              <a:t>)</a:t>
            </a:r>
            <a:endParaRPr kumimoji="1" lang="zh-CN" altLang="en-US" sz="2000" b="1" dirty="0">
              <a:latin typeface="楷体" pitchFamily="49" charset="-122"/>
              <a:ea typeface="楷体" pitchFamily="49" charset="-122"/>
            </a:endParaRPr>
          </a:p>
        </p:txBody>
      </p:sp>
      <p:grpSp>
        <p:nvGrpSpPr>
          <p:cNvPr id="31" name="组合 30"/>
          <p:cNvGrpSpPr/>
          <p:nvPr/>
        </p:nvGrpSpPr>
        <p:grpSpPr>
          <a:xfrm>
            <a:off x="4753736" y="843558"/>
            <a:ext cx="1011815" cy="1872208"/>
            <a:chOff x="4753736" y="843558"/>
            <a:chExt cx="1011815" cy="1872208"/>
          </a:xfrm>
        </p:grpSpPr>
        <p:sp>
          <p:nvSpPr>
            <p:cNvPr id="18" name="矩形 17"/>
            <p:cNvSpPr/>
            <p:nvPr/>
          </p:nvSpPr>
          <p:spPr>
            <a:xfrm>
              <a:off x="4753736" y="843558"/>
              <a:ext cx="1011815" cy="584775"/>
            </a:xfrm>
            <a:prstGeom prst="rect">
              <a:avLst/>
            </a:prstGeom>
            <a:solidFill>
              <a:schemeClr val="accent4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txBody>
            <a:bodyPr wrap="none">
              <a:spAutoFit/>
            </a:bodyPr>
            <a:lstStyle/>
            <a:p>
              <a:r>
                <a:rPr kumimoji="1" lang="zh-CN" altLang="en-US" sz="1600" b="1" dirty="0" smtClean="0">
                  <a:solidFill>
                    <a:srgbClr val="FF0000"/>
                  </a:solidFill>
                  <a:latin typeface="楷体" pitchFamily="49" charset="-122"/>
                  <a:ea typeface="楷体" pitchFamily="49" charset="-122"/>
                </a:rPr>
                <a:t>此两相乘</a:t>
              </a:r>
              <a:endParaRPr kumimoji="1" lang="en-US" altLang="zh-CN" sz="1600" b="1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endParaRPr>
            </a:p>
            <a:p>
              <a:r>
                <a:rPr kumimoji="1" lang="zh-CN" altLang="en-US" sz="1600" b="1" dirty="0" smtClean="0">
                  <a:solidFill>
                    <a:srgbClr val="FF0000"/>
                  </a:solidFill>
                  <a:latin typeface="楷体" pitchFamily="49" charset="-122"/>
                  <a:ea typeface="楷体" pitchFamily="49" charset="-122"/>
                </a:rPr>
                <a:t>是二次项</a:t>
              </a:r>
              <a:endParaRPr lang="zh-CN" altLang="en-US" sz="1600" dirty="0"/>
            </a:p>
          </p:txBody>
        </p:sp>
        <p:cxnSp>
          <p:nvCxnSpPr>
            <p:cNvPr id="20" name="形状 19"/>
            <p:cNvCxnSpPr/>
            <p:nvPr/>
          </p:nvCxnSpPr>
          <p:spPr>
            <a:xfrm rot="5400000" flipH="1" flipV="1">
              <a:off x="4427984" y="1851670"/>
              <a:ext cx="1224136" cy="504056"/>
            </a:xfrm>
            <a:prstGeom prst="bentConnector3">
              <a:avLst>
                <a:gd name="adj1" fmla="val 78883"/>
              </a:avLst>
            </a:prstGeom>
            <a:ln w="25400">
              <a:solidFill>
                <a:schemeClr val="tx1"/>
              </a:solidFill>
              <a:prstDash val="sysDash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2" name="组合 31"/>
          <p:cNvGrpSpPr/>
          <p:nvPr/>
        </p:nvGrpSpPr>
        <p:grpSpPr>
          <a:xfrm>
            <a:off x="6121888" y="845299"/>
            <a:ext cx="1011815" cy="1870467"/>
            <a:chOff x="6121888" y="845299"/>
            <a:chExt cx="1011815" cy="1870467"/>
          </a:xfrm>
        </p:grpSpPr>
        <p:cxnSp>
          <p:nvCxnSpPr>
            <p:cNvPr id="26" name="形状 19"/>
            <p:cNvCxnSpPr/>
            <p:nvPr/>
          </p:nvCxnSpPr>
          <p:spPr>
            <a:xfrm rot="5400000" flipH="1" flipV="1">
              <a:off x="5796136" y="1851670"/>
              <a:ext cx="1224136" cy="504056"/>
            </a:xfrm>
            <a:prstGeom prst="bentConnector3">
              <a:avLst>
                <a:gd name="adj1" fmla="val 78883"/>
              </a:avLst>
            </a:prstGeom>
            <a:ln w="25400">
              <a:solidFill>
                <a:schemeClr val="tx1"/>
              </a:solidFill>
              <a:prstDash val="sysDash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7" name="矩形 26"/>
            <p:cNvSpPr/>
            <p:nvPr/>
          </p:nvSpPr>
          <p:spPr>
            <a:xfrm>
              <a:off x="6121888" y="845299"/>
              <a:ext cx="1011815" cy="584775"/>
            </a:xfrm>
            <a:prstGeom prst="rect">
              <a:avLst/>
            </a:prstGeom>
            <a:solidFill>
              <a:schemeClr val="accent4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txBody>
            <a:bodyPr wrap="none">
              <a:spAutoFit/>
            </a:bodyPr>
            <a:lstStyle/>
            <a:p>
              <a:r>
                <a:rPr kumimoji="1" lang="zh-CN" altLang="en-US" sz="1600" b="1" dirty="0" smtClean="0">
                  <a:solidFill>
                    <a:srgbClr val="FF0000"/>
                  </a:solidFill>
                  <a:latin typeface="楷体" pitchFamily="49" charset="-122"/>
                  <a:ea typeface="楷体" pitchFamily="49" charset="-122"/>
                </a:rPr>
                <a:t>此两相乘</a:t>
              </a:r>
              <a:endParaRPr kumimoji="1" lang="en-US" altLang="zh-CN" sz="1600" b="1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endParaRPr>
            </a:p>
            <a:p>
              <a:r>
                <a:rPr kumimoji="1" lang="zh-CN" altLang="en-US" sz="1600" b="1" dirty="0" smtClean="0">
                  <a:solidFill>
                    <a:srgbClr val="FF0000"/>
                  </a:solidFill>
                  <a:latin typeface="楷体" pitchFamily="49" charset="-122"/>
                  <a:ea typeface="楷体" pitchFamily="49" charset="-122"/>
                </a:rPr>
                <a:t>是常数项</a:t>
              </a:r>
              <a:endParaRPr lang="zh-CN" altLang="en-US" sz="1600" dirty="0"/>
            </a:p>
          </p:txBody>
        </p:sp>
      </p:grpSp>
      <p:grpSp>
        <p:nvGrpSpPr>
          <p:cNvPr id="35" name="组合 34"/>
          <p:cNvGrpSpPr/>
          <p:nvPr/>
        </p:nvGrpSpPr>
        <p:grpSpPr>
          <a:xfrm>
            <a:off x="4391496" y="2829868"/>
            <a:ext cx="2339975" cy="1508983"/>
            <a:chOff x="4391496" y="2829868"/>
            <a:chExt cx="2339975" cy="1508983"/>
          </a:xfrm>
        </p:grpSpPr>
        <p:sp>
          <p:nvSpPr>
            <p:cNvPr id="14" name="Text Box 49"/>
            <p:cNvSpPr txBox="1">
              <a:spLocks noChangeArrowheads="1"/>
            </p:cNvSpPr>
            <p:nvPr/>
          </p:nvSpPr>
          <p:spPr bwMode="auto">
            <a:xfrm>
              <a:off x="4391496" y="2829868"/>
              <a:ext cx="2339975" cy="46196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kumimoji="0" lang="en-US" altLang="zh-CN" sz="2400" b="1" dirty="0" smtClean="0">
                  <a:solidFill>
                    <a:srgbClr val="FF0000"/>
                  </a:solidFill>
                  <a:latin typeface="Arial" charset="0"/>
                </a:rPr>
                <a:t>+</a:t>
              </a:r>
              <a:r>
                <a:rPr kumimoji="0" lang="en-US" altLang="zh-CN" sz="2400" b="1" dirty="0" err="1" smtClean="0">
                  <a:solidFill>
                    <a:srgbClr val="FF0000"/>
                  </a:solidFill>
                  <a:latin typeface="Arial" charset="0"/>
                </a:rPr>
                <a:t>ax+bx</a:t>
              </a:r>
              <a:r>
                <a:rPr kumimoji="0" lang="en-US" altLang="zh-CN" sz="2400" b="1" dirty="0" smtClean="0">
                  <a:solidFill>
                    <a:srgbClr val="FF0000"/>
                  </a:solidFill>
                  <a:latin typeface="Arial" charset="0"/>
                </a:rPr>
                <a:t>=(</a:t>
              </a:r>
              <a:r>
                <a:rPr kumimoji="0" lang="en-US" altLang="zh-CN" sz="2400" b="1" dirty="0" err="1" smtClean="0">
                  <a:solidFill>
                    <a:srgbClr val="FF0000"/>
                  </a:solidFill>
                  <a:latin typeface="Arial" charset="0"/>
                </a:rPr>
                <a:t>a+b</a:t>
              </a:r>
              <a:r>
                <a:rPr kumimoji="0" lang="en-US" altLang="zh-CN" sz="2400" b="1" dirty="0" smtClean="0">
                  <a:solidFill>
                    <a:srgbClr val="FF0000"/>
                  </a:solidFill>
                  <a:latin typeface="Arial" charset="0"/>
                </a:rPr>
                <a:t>)x</a:t>
              </a:r>
              <a:endParaRPr kumimoji="0" lang="en-US" altLang="zh-CN" sz="2400" b="1" dirty="0">
                <a:solidFill>
                  <a:srgbClr val="FF0000"/>
                </a:solidFill>
                <a:latin typeface="Arial" charset="0"/>
              </a:endParaRPr>
            </a:p>
          </p:txBody>
        </p:sp>
        <p:grpSp>
          <p:nvGrpSpPr>
            <p:cNvPr id="33" name="组合 32"/>
            <p:cNvGrpSpPr/>
            <p:nvPr/>
          </p:nvGrpSpPr>
          <p:grpSpPr>
            <a:xfrm>
              <a:off x="4499992" y="3075806"/>
              <a:ext cx="2073462" cy="1263045"/>
              <a:chOff x="4499992" y="3075806"/>
              <a:chExt cx="2073462" cy="1263045"/>
            </a:xfrm>
          </p:grpSpPr>
          <p:cxnSp>
            <p:nvCxnSpPr>
              <p:cNvPr id="28" name="形状 19"/>
              <p:cNvCxnSpPr/>
              <p:nvPr/>
            </p:nvCxnSpPr>
            <p:spPr>
              <a:xfrm>
                <a:off x="4499992" y="3075806"/>
                <a:ext cx="648072" cy="576064"/>
              </a:xfrm>
              <a:prstGeom prst="bentConnector3">
                <a:avLst>
                  <a:gd name="adj1" fmla="val -40301"/>
                </a:avLst>
              </a:prstGeom>
              <a:ln w="19050">
                <a:solidFill>
                  <a:schemeClr val="tx1"/>
                </a:solidFill>
                <a:prstDash val="sysDash"/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37" name="矩形 36"/>
              <p:cNvSpPr/>
              <p:nvPr/>
            </p:nvSpPr>
            <p:spPr>
              <a:xfrm>
                <a:off x="5148064" y="3507854"/>
                <a:ext cx="1425390" cy="830997"/>
              </a:xfrm>
              <a:prstGeom prst="rect">
                <a:avLst/>
              </a:prstGeom>
              <a:solidFill>
                <a:schemeClr val="accent4">
                  <a:lumMod val="20000"/>
                  <a:lumOff val="80000"/>
                </a:schemeClr>
              </a:solidFill>
              <a:ln>
                <a:solidFill>
                  <a:schemeClr val="tx1"/>
                </a:solidFill>
              </a:ln>
            </p:spPr>
            <p:txBody>
              <a:bodyPr wrap="none">
                <a:spAutoFit/>
              </a:bodyPr>
              <a:lstStyle/>
              <a:p>
                <a:r>
                  <a:rPr kumimoji="1" lang="zh-CN" altLang="en-US" sz="1600" b="1" dirty="0" smtClean="0">
                    <a:solidFill>
                      <a:srgbClr val="FF0000"/>
                    </a:solidFill>
                    <a:latin typeface="楷体" pitchFamily="49" charset="-122"/>
                    <a:ea typeface="楷体" pitchFamily="49" charset="-122"/>
                  </a:rPr>
                  <a:t>十字形的对角</a:t>
                </a:r>
                <a:endParaRPr kumimoji="1" lang="en-US" altLang="zh-CN" sz="1600" b="1" dirty="0" smtClean="0">
                  <a:solidFill>
                    <a:srgbClr val="FF0000"/>
                  </a:solidFill>
                  <a:latin typeface="楷体" pitchFamily="49" charset="-122"/>
                  <a:ea typeface="楷体" pitchFamily="49" charset="-122"/>
                </a:endParaRPr>
              </a:p>
              <a:p>
                <a:r>
                  <a:rPr kumimoji="1" lang="zh-CN" altLang="en-US" sz="1600" b="1" dirty="0" smtClean="0">
                    <a:solidFill>
                      <a:srgbClr val="FF0000"/>
                    </a:solidFill>
                    <a:latin typeface="楷体" pitchFamily="49" charset="-122"/>
                    <a:ea typeface="楷体" pitchFamily="49" charset="-122"/>
                  </a:rPr>
                  <a:t>线相乘再相加</a:t>
                </a:r>
                <a:endParaRPr kumimoji="1" lang="en-US" altLang="zh-CN" sz="1600" b="1" dirty="0" smtClean="0">
                  <a:solidFill>
                    <a:srgbClr val="FF0000"/>
                  </a:solidFill>
                  <a:latin typeface="楷体" pitchFamily="49" charset="-122"/>
                  <a:ea typeface="楷体" pitchFamily="49" charset="-122"/>
                </a:endParaRPr>
              </a:p>
              <a:p>
                <a:r>
                  <a:rPr kumimoji="1" lang="zh-CN" altLang="en-US" sz="1600" b="1" dirty="0" smtClean="0">
                    <a:solidFill>
                      <a:srgbClr val="FF0000"/>
                    </a:solidFill>
                    <a:latin typeface="楷体" pitchFamily="49" charset="-122"/>
                    <a:ea typeface="楷体" pitchFamily="49" charset="-122"/>
                  </a:rPr>
                  <a:t>是一次项</a:t>
                </a:r>
                <a:endParaRPr lang="zh-CN" altLang="en-US" sz="1600" dirty="0"/>
              </a:p>
            </p:txBody>
          </p:sp>
        </p:grpSp>
      </p:grpSp>
      <p:sp>
        <p:nvSpPr>
          <p:cNvPr id="47" name="Text Box 5"/>
          <p:cNvSpPr txBox="1">
            <a:spLocks noChangeArrowheads="1"/>
          </p:cNvSpPr>
          <p:nvPr/>
        </p:nvSpPr>
        <p:spPr bwMode="auto">
          <a:xfrm>
            <a:off x="35496" y="2067694"/>
            <a:ext cx="4104456" cy="83099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square">
            <a:spAutoFit/>
          </a:bodyPr>
          <a:lstStyle/>
          <a:p>
            <a:r>
              <a:rPr kumimoji="1" lang="zh-CN" altLang="en-US" sz="2000" b="1" dirty="0" smtClean="0">
                <a:latin typeface="楷体" pitchFamily="49" charset="-122"/>
                <a:ea typeface="楷体" pitchFamily="49" charset="-122"/>
              </a:rPr>
              <a:t>   那么，两横行上从左至右的两</a:t>
            </a:r>
            <a:endParaRPr kumimoji="1" lang="en-US" altLang="zh-CN" sz="2000" b="1" dirty="0" smtClean="0">
              <a:latin typeface="楷体" pitchFamily="49" charset="-122"/>
              <a:ea typeface="楷体" pitchFamily="49" charset="-122"/>
            </a:endParaRPr>
          </a:p>
          <a:p>
            <a:endParaRPr kumimoji="1" lang="en-US" altLang="zh-CN" sz="800" b="1" dirty="0" smtClean="0">
              <a:latin typeface="楷体" pitchFamily="49" charset="-122"/>
              <a:ea typeface="楷体" pitchFamily="49" charset="-122"/>
            </a:endParaRPr>
          </a:p>
          <a:p>
            <a:r>
              <a:rPr kumimoji="1" lang="zh-CN" altLang="en-US" sz="2000" b="1" dirty="0" smtClean="0">
                <a:latin typeface="楷体" pitchFamily="49" charset="-122"/>
                <a:ea typeface="楷体" pitchFamily="49" charset="-122"/>
              </a:rPr>
              <a:t>式之和即为所分解出来的两个因式，</a:t>
            </a:r>
            <a:endParaRPr kumimoji="1" lang="zh-CN" altLang="en-US" sz="2000" b="1" dirty="0">
              <a:latin typeface="楷体" pitchFamily="49" charset="-122"/>
              <a:ea typeface="楷体" pitchFamily="49" charset="-122"/>
            </a:endParaRPr>
          </a:p>
        </p:txBody>
      </p:sp>
      <p:grpSp>
        <p:nvGrpSpPr>
          <p:cNvPr id="29" name="组合 28"/>
          <p:cNvGrpSpPr/>
          <p:nvPr/>
        </p:nvGrpSpPr>
        <p:grpSpPr>
          <a:xfrm>
            <a:off x="4860032" y="1626935"/>
            <a:ext cx="2740007" cy="584775"/>
            <a:chOff x="4860032" y="1626935"/>
            <a:chExt cx="2740007" cy="584775"/>
          </a:xfrm>
        </p:grpSpPr>
        <p:cxnSp>
          <p:nvCxnSpPr>
            <p:cNvPr id="49" name="直接箭头连接符 48"/>
            <p:cNvCxnSpPr/>
            <p:nvPr/>
          </p:nvCxnSpPr>
          <p:spPr>
            <a:xfrm>
              <a:off x="4860032" y="1923678"/>
              <a:ext cx="1800200" cy="0"/>
            </a:xfrm>
            <a:prstGeom prst="straightConnector1">
              <a:avLst/>
            </a:prstGeom>
            <a:ln w="19050">
              <a:solidFill>
                <a:schemeClr val="tx1"/>
              </a:solidFill>
              <a:prstDash val="sysDash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1" name="矩形 50"/>
            <p:cNvSpPr/>
            <p:nvPr/>
          </p:nvSpPr>
          <p:spPr>
            <a:xfrm>
              <a:off x="6588224" y="1626935"/>
              <a:ext cx="1011815" cy="584775"/>
            </a:xfrm>
            <a:prstGeom prst="rect">
              <a:avLst/>
            </a:prstGeom>
            <a:ln>
              <a:solidFill>
                <a:schemeClr val="tx1"/>
              </a:solidFill>
            </a:ln>
          </p:spPr>
          <p:txBody>
            <a:bodyPr wrap="none">
              <a:spAutoFit/>
            </a:bodyPr>
            <a:lstStyle/>
            <a:p>
              <a:r>
                <a:rPr lang="zh-CN" altLang="en-US" sz="1600" b="1" dirty="0" smtClean="0">
                  <a:latin typeface="楷体" pitchFamily="49" charset="-122"/>
                  <a:ea typeface="楷体" pitchFamily="49" charset="-122"/>
                </a:rPr>
                <a:t>之和为因</a:t>
              </a:r>
              <a:endParaRPr lang="en-US" altLang="zh-CN" sz="1600" b="1" dirty="0" smtClean="0">
                <a:latin typeface="楷体" pitchFamily="49" charset="-122"/>
                <a:ea typeface="楷体" pitchFamily="49" charset="-122"/>
              </a:endParaRPr>
            </a:p>
            <a:p>
              <a:r>
                <a:rPr lang="zh-CN" altLang="en-US" sz="1600" b="1" dirty="0" smtClean="0">
                  <a:latin typeface="楷体" pitchFamily="49" charset="-122"/>
                  <a:ea typeface="楷体" pitchFamily="49" charset="-122"/>
                </a:rPr>
                <a:t>式之一</a:t>
              </a:r>
              <a:endParaRPr lang="zh-CN" altLang="en-US" sz="1600" b="1" dirty="0">
                <a:latin typeface="楷体" pitchFamily="49" charset="-122"/>
                <a:ea typeface="楷体" pitchFamily="49" charset="-122"/>
              </a:endParaRPr>
            </a:p>
          </p:txBody>
        </p:sp>
      </p:grpSp>
      <p:grpSp>
        <p:nvGrpSpPr>
          <p:cNvPr id="30" name="组合 29"/>
          <p:cNvGrpSpPr/>
          <p:nvPr/>
        </p:nvGrpSpPr>
        <p:grpSpPr>
          <a:xfrm>
            <a:off x="4860032" y="2275007"/>
            <a:ext cx="2740007" cy="584775"/>
            <a:chOff x="4860032" y="2275007"/>
            <a:chExt cx="2740007" cy="584775"/>
          </a:xfrm>
        </p:grpSpPr>
        <p:cxnSp>
          <p:nvCxnSpPr>
            <p:cNvPr id="50" name="直接箭头连接符 49"/>
            <p:cNvCxnSpPr/>
            <p:nvPr/>
          </p:nvCxnSpPr>
          <p:spPr>
            <a:xfrm>
              <a:off x="4860032" y="2571750"/>
              <a:ext cx="1800200" cy="0"/>
            </a:xfrm>
            <a:prstGeom prst="straightConnector1">
              <a:avLst/>
            </a:prstGeom>
            <a:ln w="19050">
              <a:solidFill>
                <a:schemeClr val="tx1"/>
              </a:solidFill>
              <a:prstDash val="sysDash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2" name="矩形 51"/>
            <p:cNvSpPr/>
            <p:nvPr/>
          </p:nvSpPr>
          <p:spPr>
            <a:xfrm>
              <a:off x="6588224" y="2275007"/>
              <a:ext cx="1011815" cy="584775"/>
            </a:xfrm>
            <a:prstGeom prst="rect">
              <a:avLst/>
            </a:prstGeom>
            <a:ln>
              <a:solidFill>
                <a:schemeClr val="tx1"/>
              </a:solidFill>
            </a:ln>
          </p:spPr>
          <p:txBody>
            <a:bodyPr wrap="none">
              <a:spAutoFit/>
            </a:bodyPr>
            <a:lstStyle/>
            <a:p>
              <a:r>
                <a:rPr lang="zh-CN" altLang="en-US" sz="1600" b="1" dirty="0" smtClean="0">
                  <a:latin typeface="楷体" pitchFamily="49" charset="-122"/>
                  <a:ea typeface="楷体" pitchFamily="49" charset="-122"/>
                </a:rPr>
                <a:t>之和为因</a:t>
              </a:r>
              <a:endParaRPr lang="en-US" altLang="zh-CN" sz="1600" b="1" dirty="0" smtClean="0">
                <a:latin typeface="楷体" pitchFamily="49" charset="-122"/>
                <a:ea typeface="楷体" pitchFamily="49" charset="-122"/>
              </a:endParaRPr>
            </a:p>
            <a:p>
              <a:r>
                <a:rPr lang="zh-CN" altLang="en-US" sz="1600" b="1" dirty="0" smtClean="0">
                  <a:latin typeface="楷体" pitchFamily="49" charset="-122"/>
                  <a:ea typeface="楷体" pitchFamily="49" charset="-122"/>
                </a:rPr>
                <a:t>式之二</a:t>
              </a:r>
              <a:endParaRPr lang="zh-CN" altLang="en-US" sz="1600" b="1" dirty="0">
                <a:latin typeface="楷体" pitchFamily="49" charset="-122"/>
                <a:ea typeface="楷体" pitchFamily="49" charset="-122"/>
              </a:endParaRPr>
            </a:p>
          </p:txBody>
        </p:sp>
      </p:grpSp>
      <p:sp>
        <p:nvSpPr>
          <p:cNvPr id="25" name="Text Box 5"/>
          <p:cNvSpPr txBox="1">
            <a:spLocks noChangeArrowheads="1"/>
          </p:cNvSpPr>
          <p:nvPr/>
        </p:nvSpPr>
        <p:spPr bwMode="auto">
          <a:xfrm>
            <a:off x="35496" y="3795886"/>
            <a:ext cx="4968552" cy="83099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square">
            <a:spAutoFit/>
          </a:bodyPr>
          <a:lstStyle/>
          <a:p>
            <a:r>
              <a:rPr kumimoji="1" lang="zh-CN" altLang="en-US" sz="2000" b="1" dirty="0" smtClean="0">
                <a:latin typeface="楷体" pitchFamily="49" charset="-122"/>
                <a:ea typeface="楷体" pitchFamily="49" charset="-122"/>
              </a:rPr>
              <a:t>    十字相乘法的基本策略是：</a:t>
            </a:r>
            <a:endParaRPr kumimoji="1" lang="en-US" altLang="zh-CN" sz="2000" b="1" dirty="0" smtClean="0">
              <a:latin typeface="楷体" pitchFamily="49" charset="-122"/>
              <a:ea typeface="楷体" pitchFamily="49" charset="-122"/>
            </a:endParaRPr>
          </a:p>
          <a:p>
            <a:endParaRPr kumimoji="1" lang="en-US" altLang="zh-CN" sz="800" b="1" dirty="0" smtClean="0">
              <a:latin typeface="楷体" pitchFamily="49" charset="-122"/>
              <a:ea typeface="楷体" pitchFamily="49" charset="-122"/>
            </a:endParaRPr>
          </a:p>
          <a:p>
            <a:r>
              <a:rPr kumimoji="1" lang="en-US" altLang="zh-CN" sz="2000" b="1" dirty="0" smtClean="0">
                <a:latin typeface="楷体" pitchFamily="49" charset="-122"/>
                <a:ea typeface="楷体" pitchFamily="49" charset="-122"/>
              </a:rPr>
              <a:t>“</a:t>
            </a:r>
            <a:r>
              <a:rPr kumimoji="1" lang="zh-CN" altLang="en-US" sz="2000" b="1" dirty="0" smtClean="0">
                <a:latin typeface="楷体" pitchFamily="49" charset="-122"/>
                <a:ea typeface="楷体" pitchFamily="49" charset="-122"/>
              </a:rPr>
              <a:t>拆两头，凑中间</a:t>
            </a:r>
            <a:r>
              <a:rPr kumimoji="1" lang="en-US" altLang="zh-CN" sz="2000" b="1" dirty="0" smtClean="0">
                <a:latin typeface="楷体" pitchFamily="49" charset="-122"/>
                <a:ea typeface="楷体" pitchFamily="49" charset="-122"/>
              </a:rPr>
              <a:t>”.</a:t>
            </a:r>
            <a:endParaRPr kumimoji="1" lang="zh-CN" altLang="en-US" sz="2000" b="1" dirty="0">
              <a:latin typeface="楷体" pitchFamily="49" charset="-122"/>
              <a:ea typeface="楷体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13" grpId="0" animBg="1"/>
      <p:bldP spid="15" grpId="0"/>
      <p:bldP spid="47" grpId="0"/>
      <p:bldP spid="2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5"/>
          <p:cNvSpPr txBox="1">
            <a:spLocks noChangeArrowheads="1"/>
          </p:cNvSpPr>
          <p:nvPr/>
        </p:nvSpPr>
        <p:spPr bwMode="auto">
          <a:xfrm>
            <a:off x="23500" y="555526"/>
            <a:ext cx="6852756" cy="1261884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square">
            <a:spAutoFit/>
          </a:bodyPr>
          <a:lstStyle/>
          <a:p>
            <a:r>
              <a:rPr kumimoji="1" lang="zh-CN" altLang="en-US" sz="2000" b="1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    注</a:t>
            </a:r>
            <a:r>
              <a:rPr kumimoji="1" lang="zh-CN" altLang="en-US" sz="2000" b="1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：</a:t>
            </a:r>
            <a:r>
              <a:rPr kumimoji="1" lang="en-US" altLang="zh-CN" sz="2000" b="1" dirty="0" smtClean="0">
                <a:latin typeface="楷体" pitchFamily="49" charset="-122"/>
                <a:ea typeface="楷体" pitchFamily="49" charset="-122"/>
              </a:rPr>
              <a:t>1、</a:t>
            </a:r>
            <a:r>
              <a:rPr kumimoji="1" lang="zh-CN" altLang="en-US" sz="2000" b="1" dirty="0" smtClean="0">
                <a:latin typeface="楷体" pitchFamily="49" charset="-122"/>
                <a:ea typeface="楷体" pitchFamily="49" charset="-122"/>
              </a:rPr>
              <a:t>把</a:t>
            </a:r>
            <a:r>
              <a:rPr kumimoji="1" lang="zh-CN" altLang="en-US" sz="2000" b="1" dirty="0" smtClean="0">
                <a:latin typeface="楷体" pitchFamily="49" charset="-122"/>
                <a:ea typeface="楷体" pitchFamily="49" charset="-122"/>
              </a:rPr>
              <a:t>握二次项及常数项的因式拆分</a:t>
            </a:r>
            <a:r>
              <a:rPr kumimoji="1" lang="zh-CN" altLang="en-US" sz="2000" b="1" dirty="0" smtClean="0">
                <a:latin typeface="楷体" pitchFamily="49" charset="-122"/>
                <a:ea typeface="楷体" pitchFamily="49" charset="-122"/>
              </a:rPr>
              <a:t>方式</a:t>
            </a:r>
            <a:r>
              <a:rPr kumimoji="1" lang="en-US" altLang="zh-CN" sz="2000" b="1" dirty="0" smtClean="0">
                <a:latin typeface="楷体" pitchFamily="49" charset="-122"/>
                <a:ea typeface="楷体" pitchFamily="49" charset="-122"/>
              </a:rPr>
              <a:t>——</a:t>
            </a:r>
            <a:r>
              <a:rPr kumimoji="1" lang="zh-CN" altLang="en-US" sz="2000" b="1" dirty="0" smtClean="0">
                <a:latin typeface="楷体" pitchFamily="49" charset="-122"/>
                <a:ea typeface="楷体" pitchFamily="49" charset="-122"/>
              </a:rPr>
              <a:t>拆</a:t>
            </a:r>
            <a:r>
              <a:rPr kumimoji="1" lang="zh-CN" altLang="en-US" sz="2000" b="1" dirty="0" smtClean="0">
                <a:latin typeface="楷体" pitchFamily="49" charset="-122"/>
                <a:ea typeface="楷体" pitchFamily="49" charset="-122"/>
              </a:rPr>
              <a:t>分</a:t>
            </a:r>
            <a:endParaRPr kumimoji="1" lang="en-US" altLang="zh-CN" sz="2000" b="1" dirty="0" smtClean="0">
              <a:latin typeface="楷体" pitchFamily="49" charset="-122"/>
              <a:ea typeface="楷体" pitchFamily="49" charset="-122"/>
            </a:endParaRPr>
          </a:p>
          <a:p>
            <a:endParaRPr kumimoji="1" lang="en-US" altLang="zh-CN" sz="800" b="1" dirty="0" smtClean="0">
              <a:latin typeface="楷体" pitchFamily="49" charset="-122"/>
              <a:ea typeface="楷体" pitchFamily="49" charset="-122"/>
            </a:endParaRPr>
          </a:p>
          <a:p>
            <a:r>
              <a:rPr kumimoji="1" lang="zh-CN" altLang="en-US" sz="2000" b="1" dirty="0" smtClean="0">
                <a:latin typeface="楷体" pitchFamily="49" charset="-122"/>
                <a:ea typeface="楷体" pitchFamily="49" charset="-122"/>
              </a:rPr>
              <a:t>是</a:t>
            </a:r>
            <a:r>
              <a:rPr kumimoji="1" lang="zh-CN" altLang="en-US" sz="2000" b="1" dirty="0" smtClean="0">
                <a:latin typeface="楷体" pitchFamily="49" charset="-122"/>
                <a:ea typeface="楷体" pitchFamily="49" charset="-122"/>
              </a:rPr>
              <a:t>重点，也是难点，必使得对</a:t>
            </a:r>
            <a:r>
              <a:rPr kumimoji="1" lang="zh-CN" altLang="en-US" sz="2000" b="1" dirty="0" smtClean="0">
                <a:latin typeface="楷体" pitchFamily="49" charset="-122"/>
                <a:ea typeface="楷体" pitchFamily="49" charset="-122"/>
              </a:rPr>
              <a:t>角线</a:t>
            </a:r>
            <a:r>
              <a:rPr kumimoji="1" lang="zh-CN" altLang="en-US" sz="2000" b="1" dirty="0" smtClean="0">
                <a:latin typeface="楷体" pitchFamily="49" charset="-122"/>
                <a:ea typeface="楷体" pitchFamily="49" charset="-122"/>
              </a:rPr>
              <a:t>上的积（交叉相乘</a:t>
            </a:r>
            <a:r>
              <a:rPr kumimoji="1" lang="zh-CN" altLang="en-US" sz="2000" b="1" dirty="0" smtClean="0">
                <a:latin typeface="楷体" pitchFamily="49" charset="-122"/>
                <a:ea typeface="楷体" pitchFamily="49" charset="-122"/>
              </a:rPr>
              <a:t>）</a:t>
            </a:r>
            <a:endParaRPr kumimoji="1" lang="en-US" altLang="zh-CN" sz="2000" b="1" dirty="0" smtClean="0">
              <a:latin typeface="楷体" pitchFamily="49" charset="-122"/>
              <a:ea typeface="楷体" pitchFamily="49" charset="-122"/>
            </a:endParaRPr>
          </a:p>
          <a:p>
            <a:endParaRPr kumimoji="1" lang="en-US" altLang="zh-CN" sz="800" b="1" dirty="0" smtClean="0">
              <a:latin typeface="楷体" pitchFamily="49" charset="-122"/>
              <a:ea typeface="楷体" pitchFamily="49" charset="-122"/>
            </a:endParaRPr>
          </a:p>
          <a:p>
            <a:r>
              <a:rPr kumimoji="1" lang="zh-CN" altLang="en-US" sz="2000" b="1" dirty="0" smtClean="0">
                <a:latin typeface="楷体" pitchFamily="49" charset="-122"/>
                <a:ea typeface="楷体" pitchFamily="49" charset="-122"/>
              </a:rPr>
              <a:t>之</a:t>
            </a:r>
            <a:r>
              <a:rPr kumimoji="1" lang="zh-CN" altLang="en-US" sz="2000" b="1" dirty="0" smtClean="0">
                <a:latin typeface="楷体" pitchFamily="49" charset="-122"/>
                <a:ea typeface="楷体" pitchFamily="49" charset="-122"/>
              </a:rPr>
              <a:t>和刚好为一次项</a:t>
            </a:r>
            <a:r>
              <a:rPr kumimoji="1" lang="zh-CN" altLang="en-US" sz="2000" b="1" dirty="0" smtClean="0">
                <a:latin typeface="楷体" pitchFamily="49" charset="-122"/>
                <a:ea typeface="楷体" pitchFamily="49" charset="-122"/>
              </a:rPr>
              <a:t>！</a:t>
            </a:r>
            <a:r>
              <a:rPr kumimoji="1" lang="zh-CN" altLang="en-US" sz="2000" b="1" dirty="0" smtClean="0">
                <a:latin typeface="楷体" pitchFamily="49" charset="-122"/>
                <a:ea typeface="楷体" pitchFamily="49" charset="-122"/>
              </a:rPr>
              <a:t>所谓的</a:t>
            </a:r>
            <a:r>
              <a:rPr kumimoji="1" lang="en-US" altLang="zh-CN" sz="2000" b="1" dirty="0" smtClean="0">
                <a:latin typeface="楷体" pitchFamily="49" charset="-122"/>
                <a:ea typeface="楷体" pitchFamily="49" charset="-122"/>
              </a:rPr>
              <a:t>“</a:t>
            </a:r>
            <a:r>
              <a:rPr kumimoji="1" lang="zh-CN" altLang="en-US" sz="2000" b="1" dirty="0" smtClean="0">
                <a:latin typeface="楷体" pitchFamily="49" charset="-122"/>
                <a:ea typeface="楷体" pitchFamily="49" charset="-122"/>
              </a:rPr>
              <a:t>拆两头，凑中间</a:t>
            </a:r>
            <a:r>
              <a:rPr kumimoji="1" lang="en-US" altLang="zh-CN" sz="2000" b="1" dirty="0" smtClean="0">
                <a:latin typeface="楷体" pitchFamily="49" charset="-122"/>
                <a:ea typeface="楷体" pitchFamily="49" charset="-122"/>
              </a:rPr>
              <a:t>”</a:t>
            </a:r>
            <a:r>
              <a:rPr kumimoji="1" lang="zh-CN" altLang="en-US" sz="2000" b="1" dirty="0" smtClean="0">
                <a:latin typeface="楷体" pitchFamily="49" charset="-122"/>
                <a:ea typeface="楷体" pitchFamily="49" charset="-122"/>
              </a:rPr>
              <a:t>，</a:t>
            </a:r>
            <a:endParaRPr kumimoji="1" lang="zh-CN" altLang="en-US" sz="2000" b="1" dirty="0">
              <a:latin typeface="楷体" pitchFamily="49" charset="-122"/>
              <a:ea typeface="楷体" pitchFamily="49" charset="-122"/>
            </a:endParaRPr>
          </a:p>
        </p:txBody>
      </p:sp>
      <p:grpSp>
        <p:nvGrpSpPr>
          <p:cNvPr id="5" name="Group 53"/>
          <p:cNvGrpSpPr>
            <a:grpSpLocks/>
          </p:cNvGrpSpPr>
          <p:nvPr/>
        </p:nvGrpSpPr>
        <p:grpSpPr bwMode="auto">
          <a:xfrm>
            <a:off x="4356447" y="2139702"/>
            <a:ext cx="2663825" cy="1663700"/>
            <a:chOff x="1565" y="1766"/>
            <a:chExt cx="1678" cy="1048"/>
          </a:xfrm>
        </p:grpSpPr>
        <p:sp>
          <p:nvSpPr>
            <p:cNvPr id="6" name="Text Box 41"/>
            <p:cNvSpPr txBox="1">
              <a:spLocks noChangeArrowheads="1"/>
            </p:cNvSpPr>
            <p:nvPr/>
          </p:nvSpPr>
          <p:spPr bwMode="auto">
            <a:xfrm>
              <a:off x="1784" y="1804"/>
              <a:ext cx="143" cy="31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lIns="0" tIns="0" rIns="0" bIns="0">
              <a:spAutoFit/>
            </a:bodyPr>
            <a:lstStyle/>
            <a:p>
              <a:r>
                <a:rPr kumimoji="0" lang="en-US" altLang="zh-CN" sz="3200" b="1" dirty="0">
                  <a:solidFill>
                    <a:srgbClr val="FF0000"/>
                  </a:solidFill>
                  <a:latin typeface="Arial" charset="0"/>
                </a:rPr>
                <a:t>x</a:t>
              </a:r>
            </a:p>
          </p:txBody>
        </p:sp>
        <p:sp>
          <p:nvSpPr>
            <p:cNvPr id="7" name="Text Box 42"/>
            <p:cNvSpPr txBox="1">
              <a:spLocks noChangeArrowheads="1"/>
            </p:cNvSpPr>
            <p:nvPr/>
          </p:nvSpPr>
          <p:spPr bwMode="auto">
            <a:xfrm>
              <a:off x="1714" y="2154"/>
              <a:ext cx="260" cy="36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kumimoji="0" lang="en-US" altLang="zh-CN" sz="3200" b="1" dirty="0">
                  <a:solidFill>
                    <a:srgbClr val="FF0000"/>
                  </a:solidFill>
                  <a:latin typeface="Arial" charset="0"/>
                </a:rPr>
                <a:t>x</a:t>
              </a:r>
            </a:p>
          </p:txBody>
        </p:sp>
        <p:sp>
          <p:nvSpPr>
            <p:cNvPr id="8" name="Text Box 43"/>
            <p:cNvSpPr txBox="1">
              <a:spLocks noChangeArrowheads="1"/>
            </p:cNvSpPr>
            <p:nvPr/>
          </p:nvSpPr>
          <p:spPr bwMode="auto">
            <a:xfrm>
              <a:off x="2472" y="1766"/>
              <a:ext cx="411" cy="36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kumimoji="0" lang="en-US" altLang="zh-CN" sz="3200" b="1" dirty="0" smtClean="0">
                  <a:solidFill>
                    <a:srgbClr val="FF0000"/>
                  </a:solidFill>
                  <a:latin typeface="Arial" charset="0"/>
                </a:rPr>
                <a:t>+a</a:t>
              </a:r>
              <a:endParaRPr kumimoji="0" lang="en-US" altLang="zh-CN" sz="3200" b="1" dirty="0">
                <a:solidFill>
                  <a:srgbClr val="FF0000"/>
                </a:solidFill>
                <a:latin typeface="Arial" charset="0"/>
              </a:endParaRPr>
            </a:p>
          </p:txBody>
        </p:sp>
        <p:sp>
          <p:nvSpPr>
            <p:cNvPr id="9" name="Text Box 44"/>
            <p:cNvSpPr txBox="1">
              <a:spLocks noChangeArrowheads="1"/>
            </p:cNvSpPr>
            <p:nvPr/>
          </p:nvSpPr>
          <p:spPr bwMode="auto">
            <a:xfrm>
              <a:off x="2472" y="2174"/>
              <a:ext cx="425" cy="36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kumimoji="0" lang="en-US" altLang="zh-CN" sz="3200" b="1" dirty="0" smtClean="0">
                  <a:solidFill>
                    <a:srgbClr val="FF0000"/>
                  </a:solidFill>
                  <a:latin typeface="Arial" charset="0"/>
                </a:rPr>
                <a:t>+b</a:t>
              </a:r>
              <a:endParaRPr kumimoji="0" lang="en-US" altLang="zh-CN" sz="3200" b="1" dirty="0">
                <a:solidFill>
                  <a:srgbClr val="FF0000"/>
                </a:solidFill>
                <a:latin typeface="Arial" charset="0"/>
              </a:endParaRPr>
            </a:p>
          </p:txBody>
        </p:sp>
        <p:sp>
          <p:nvSpPr>
            <p:cNvPr id="10" name="Line 45"/>
            <p:cNvSpPr>
              <a:spLocks noChangeShapeType="1"/>
            </p:cNvSpPr>
            <p:nvPr/>
          </p:nvSpPr>
          <p:spPr bwMode="auto">
            <a:xfrm>
              <a:off x="1928" y="2069"/>
              <a:ext cx="544" cy="272"/>
            </a:xfrm>
            <a:prstGeom prst="line">
              <a:avLst/>
            </a:prstGeom>
            <a:noFill/>
            <a:ln w="38100">
              <a:solidFill>
                <a:srgbClr val="FF0000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zh-CN" altLang="en-US" sz="3200" b="1"/>
            </a:p>
          </p:txBody>
        </p:sp>
        <p:sp>
          <p:nvSpPr>
            <p:cNvPr id="11" name="Line 46"/>
            <p:cNvSpPr>
              <a:spLocks noChangeShapeType="1"/>
            </p:cNvSpPr>
            <p:nvPr/>
          </p:nvSpPr>
          <p:spPr bwMode="auto">
            <a:xfrm flipV="1">
              <a:off x="1928" y="2024"/>
              <a:ext cx="544" cy="363"/>
            </a:xfrm>
            <a:prstGeom prst="line">
              <a:avLst/>
            </a:prstGeom>
            <a:noFill/>
            <a:ln w="38100">
              <a:solidFill>
                <a:srgbClr val="FF0000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zh-CN" altLang="en-US" sz="3200" b="1"/>
            </a:p>
          </p:txBody>
        </p:sp>
        <p:sp>
          <p:nvSpPr>
            <p:cNvPr id="12" name="Line 48"/>
            <p:cNvSpPr>
              <a:spLocks noChangeShapeType="1"/>
            </p:cNvSpPr>
            <p:nvPr/>
          </p:nvSpPr>
          <p:spPr bwMode="auto">
            <a:xfrm flipV="1">
              <a:off x="1565" y="2523"/>
              <a:ext cx="1678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/>
            <a:lstStyle/>
            <a:p>
              <a:endParaRPr lang="zh-CN" altLang="en-US" sz="3200" b="1"/>
            </a:p>
          </p:txBody>
        </p:sp>
        <p:sp>
          <p:nvSpPr>
            <p:cNvPr id="13" name="Text Box 49"/>
            <p:cNvSpPr txBox="1">
              <a:spLocks noChangeArrowheads="1"/>
            </p:cNvSpPr>
            <p:nvPr/>
          </p:nvSpPr>
          <p:spPr bwMode="auto">
            <a:xfrm>
              <a:off x="1608" y="2523"/>
              <a:ext cx="1474" cy="29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kumimoji="0" lang="en-US" altLang="zh-CN" sz="2400" b="1" dirty="0" smtClean="0">
                  <a:solidFill>
                    <a:srgbClr val="FF0000"/>
                  </a:solidFill>
                  <a:latin typeface="Arial" charset="0"/>
                </a:rPr>
                <a:t>+</a:t>
              </a:r>
              <a:r>
                <a:rPr kumimoji="0" lang="en-US" altLang="zh-CN" sz="2400" b="1" dirty="0" err="1" smtClean="0">
                  <a:solidFill>
                    <a:srgbClr val="FF0000"/>
                  </a:solidFill>
                  <a:latin typeface="Arial" charset="0"/>
                </a:rPr>
                <a:t>ax+bx</a:t>
              </a:r>
              <a:r>
                <a:rPr kumimoji="0" lang="en-US" altLang="zh-CN" sz="2400" b="1" dirty="0" smtClean="0">
                  <a:solidFill>
                    <a:srgbClr val="FF0000"/>
                  </a:solidFill>
                  <a:latin typeface="Arial" charset="0"/>
                </a:rPr>
                <a:t>=(</a:t>
              </a:r>
              <a:r>
                <a:rPr kumimoji="0" lang="en-US" altLang="zh-CN" sz="2400" b="1" dirty="0" err="1" smtClean="0">
                  <a:solidFill>
                    <a:srgbClr val="FF0000"/>
                  </a:solidFill>
                  <a:latin typeface="Arial" charset="0"/>
                </a:rPr>
                <a:t>a+b</a:t>
              </a:r>
              <a:r>
                <a:rPr kumimoji="0" lang="en-US" altLang="zh-CN" sz="2400" b="1" dirty="0" smtClean="0">
                  <a:solidFill>
                    <a:srgbClr val="FF0000"/>
                  </a:solidFill>
                  <a:latin typeface="Arial" charset="0"/>
                </a:rPr>
                <a:t>)x</a:t>
              </a:r>
              <a:endParaRPr kumimoji="0" lang="en-US" altLang="zh-CN" sz="2400" b="1" dirty="0">
                <a:solidFill>
                  <a:srgbClr val="FF0000"/>
                </a:solidFill>
                <a:latin typeface="Arial" charset="0"/>
              </a:endParaRPr>
            </a:p>
          </p:txBody>
        </p:sp>
      </p:grpSp>
      <p:sp>
        <p:nvSpPr>
          <p:cNvPr id="17" name="矩形 16"/>
          <p:cNvSpPr/>
          <p:nvPr/>
        </p:nvSpPr>
        <p:spPr>
          <a:xfrm>
            <a:off x="107504" y="1923678"/>
            <a:ext cx="5328592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000" b="1" dirty="0" smtClean="0">
                <a:latin typeface="楷体" pitchFamily="49" charset="-122"/>
                <a:ea typeface="楷体" pitchFamily="49" charset="-122"/>
              </a:rPr>
              <a:t>   两横行之和即为</a:t>
            </a:r>
            <a:r>
              <a:rPr lang="zh-CN" altLang="en-US" sz="2000" b="1" dirty="0" smtClean="0">
                <a:latin typeface="楷体" pitchFamily="49" charset="-122"/>
                <a:ea typeface="楷体" pitchFamily="49" charset="-122"/>
              </a:rPr>
              <a:t>所分解出</a:t>
            </a:r>
            <a:r>
              <a:rPr lang="zh-CN" altLang="en-US" sz="2000" b="1" dirty="0" smtClean="0">
                <a:latin typeface="楷体" pitchFamily="49" charset="-122"/>
                <a:ea typeface="楷体" pitchFamily="49" charset="-122"/>
              </a:rPr>
              <a:t>来的两个因式，</a:t>
            </a:r>
            <a:endParaRPr lang="zh-CN" altLang="en-US" sz="2000" b="1" dirty="0">
              <a:latin typeface="楷体" pitchFamily="49" charset="-122"/>
              <a:ea typeface="楷体" pitchFamily="49" charset="-122"/>
            </a:endParaRPr>
          </a:p>
        </p:txBody>
      </p:sp>
      <p:sp>
        <p:nvSpPr>
          <p:cNvPr id="15" name="Text Box 13"/>
          <p:cNvSpPr txBox="1">
            <a:spLocks noChangeArrowheads="1"/>
          </p:cNvSpPr>
          <p:nvPr/>
        </p:nvSpPr>
        <p:spPr bwMode="auto">
          <a:xfrm>
            <a:off x="35496" y="2388825"/>
            <a:ext cx="4551246" cy="83099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>
            <a:spAutoFit/>
          </a:bodyPr>
          <a:lstStyle/>
          <a:p>
            <a:r>
              <a:rPr kumimoji="1" lang="en-US" altLang="zh-CN" sz="2000" b="1" dirty="0" smtClean="0">
                <a:latin typeface="楷体" pitchFamily="49" charset="-122"/>
                <a:ea typeface="楷体" pitchFamily="49" charset="-122"/>
              </a:rPr>
              <a:t>    2、</a:t>
            </a:r>
            <a:r>
              <a:rPr kumimoji="1" lang="zh-CN" altLang="en-US" sz="2000" b="1" dirty="0" smtClean="0">
                <a:latin typeface="楷体" pitchFamily="49" charset="-122"/>
                <a:ea typeface="楷体" pitchFamily="49" charset="-122"/>
              </a:rPr>
              <a:t>对于方程：</a:t>
            </a:r>
            <a:endParaRPr kumimoji="1" lang="en-US" altLang="zh-CN" sz="2000" b="1" dirty="0" smtClean="0">
              <a:latin typeface="楷体" pitchFamily="49" charset="-122"/>
              <a:ea typeface="楷体" pitchFamily="49" charset="-122"/>
            </a:endParaRPr>
          </a:p>
          <a:p>
            <a:endParaRPr kumimoji="1" lang="en-US" altLang="zh-CN" sz="800" b="1" dirty="0" smtClean="0">
              <a:latin typeface="楷体" pitchFamily="49" charset="-122"/>
              <a:ea typeface="楷体" pitchFamily="49" charset="-122"/>
            </a:endParaRPr>
          </a:p>
          <a:p>
            <a:r>
              <a:rPr kumimoji="1" lang="en-US" altLang="zh-CN" sz="2000" b="1" dirty="0" smtClean="0">
                <a:latin typeface="楷体" pitchFamily="49" charset="-122"/>
                <a:ea typeface="楷体" pitchFamily="49" charset="-122"/>
              </a:rPr>
              <a:t>x</a:t>
            </a:r>
            <a:r>
              <a:rPr kumimoji="1" lang="en-US" altLang="zh-CN" sz="2000" b="1" baseline="42000" dirty="0" smtClean="0">
                <a:latin typeface="楷体" pitchFamily="49" charset="-122"/>
                <a:ea typeface="楷体" pitchFamily="49" charset="-122"/>
              </a:rPr>
              <a:t>2</a:t>
            </a:r>
            <a:r>
              <a:rPr kumimoji="1" lang="en-US" altLang="zh-CN" sz="2000" b="1" dirty="0" smtClean="0">
                <a:latin typeface="楷体" pitchFamily="49" charset="-122"/>
                <a:ea typeface="楷体" pitchFamily="49" charset="-122"/>
              </a:rPr>
              <a:t>+(</a:t>
            </a:r>
            <a:r>
              <a:rPr kumimoji="1" lang="en-US" altLang="zh-CN" sz="2000" b="1" dirty="0" err="1" smtClean="0">
                <a:latin typeface="楷体" pitchFamily="49" charset="-122"/>
                <a:ea typeface="楷体" pitchFamily="49" charset="-122"/>
              </a:rPr>
              <a:t>a+b</a:t>
            </a:r>
            <a:r>
              <a:rPr kumimoji="1" lang="en-US" altLang="zh-CN" sz="2000" b="1" dirty="0" smtClean="0">
                <a:latin typeface="楷体" pitchFamily="49" charset="-122"/>
                <a:ea typeface="楷体" pitchFamily="49" charset="-122"/>
              </a:rPr>
              <a:t>)x+(</a:t>
            </a:r>
            <a:r>
              <a:rPr kumimoji="1" lang="en-US" altLang="zh-CN" sz="2000" b="1" dirty="0" err="1" smtClean="0">
                <a:latin typeface="楷体" pitchFamily="49" charset="-122"/>
                <a:ea typeface="楷体" pitchFamily="49" charset="-122"/>
              </a:rPr>
              <a:t>ab</a:t>
            </a:r>
            <a:r>
              <a:rPr kumimoji="1" lang="en-US" altLang="zh-CN" sz="2000" b="1" dirty="0" smtClean="0">
                <a:latin typeface="楷体" pitchFamily="49" charset="-122"/>
                <a:ea typeface="楷体" pitchFamily="49" charset="-122"/>
              </a:rPr>
              <a:t>)=0，</a:t>
            </a:r>
            <a:r>
              <a:rPr kumimoji="1" lang="zh-CN" altLang="en-US" sz="2000" b="1" dirty="0" smtClean="0">
                <a:latin typeface="楷体" pitchFamily="49" charset="-122"/>
                <a:ea typeface="楷体" pitchFamily="49" charset="-122"/>
              </a:rPr>
              <a:t>即</a:t>
            </a:r>
            <a:r>
              <a:rPr kumimoji="1" lang="en-US" altLang="zh-CN" sz="2000" b="1" dirty="0" smtClean="0">
                <a:latin typeface="楷体" pitchFamily="49" charset="-122"/>
                <a:ea typeface="楷体" pitchFamily="49" charset="-122"/>
              </a:rPr>
              <a:t>(</a:t>
            </a:r>
            <a:r>
              <a:rPr kumimoji="1" lang="en-US" altLang="zh-CN" sz="2000" b="1" dirty="0" err="1" smtClean="0">
                <a:latin typeface="楷体" pitchFamily="49" charset="-122"/>
                <a:ea typeface="楷体" pitchFamily="49" charset="-122"/>
              </a:rPr>
              <a:t>x+a</a:t>
            </a:r>
            <a:r>
              <a:rPr kumimoji="1" lang="en-US" altLang="zh-CN" sz="2000" b="1" dirty="0" smtClean="0">
                <a:latin typeface="楷体" pitchFamily="49" charset="-122"/>
                <a:ea typeface="楷体" pitchFamily="49" charset="-122"/>
              </a:rPr>
              <a:t>)(</a:t>
            </a:r>
            <a:r>
              <a:rPr kumimoji="1" lang="en-US" altLang="zh-CN" sz="2000" b="1" dirty="0" err="1" smtClean="0">
                <a:latin typeface="楷体" pitchFamily="49" charset="-122"/>
                <a:ea typeface="楷体" pitchFamily="49" charset="-122"/>
              </a:rPr>
              <a:t>x+b</a:t>
            </a:r>
            <a:r>
              <a:rPr kumimoji="1" lang="en-US" altLang="zh-CN" sz="2000" b="1" dirty="0" smtClean="0">
                <a:latin typeface="楷体" pitchFamily="49" charset="-122"/>
                <a:ea typeface="楷体" pitchFamily="49" charset="-122"/>
              </a:rPr>
              <a:t>)=0，</a:t>
            </a:r>
            <a:endParaRPr kumimoji="1" lang="zh-CN" altLang="en-US" sz="2000" b="1" dirty="0">
              <a:latin typeface="楷体" pitchFamily="49" charset="-122"/>
              <a:ea typeface="楷体" pitchFamily="49" charset="-122"/>
            </a:endParaRPr>
          </a:p>
        </p:txBody>
      </p:sp>
      <p:sp>
        <p:nvSpPr>
          <p:cNvPr id="16" name="Text Box 13"/>
          <p:cNvSpPr txBox="1">
            <a:spLocks noChangeArrowheads="1"/>
          </p:cNvSpPr>
          <p:nvPr/>
        </p:nvSpPr>
        <p:spPr bwMode="auto">
          <a:xfrm>
            <a:off x="35496" y="3323768"/>
            <a:ext cx="2517036" cy="40011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>
            <a:spAutoFit/>
          </a:bodyPr>
          <a:lstStyle/>
          <a:p>
            <a:r>
              <a:rPr kumimoji="1" lang="zh-CN" altLang="en-US" sz="2000" b="1" dirty="0" smtClean="0">
                <a:latin typeface="楷体" pitchFamily="49" charset="-122"/>
                <a:ea typeface="楷体" pitchFamily="49" charset="-122"/>
              </a:rPr>
              <a:t>其两根</a:t>
            </a:r>
            <a:r>
              <a:rPr kumimoji="1" lang="en-US" altLang="zh-CN" sz="2000" b="1" dirty="0" smtClean="0">
                <a:latin typeface="楷体" pitchFamily="49" charset="-122"/>
                <a:ea typeface="楷体" pitchFamily="49" charset="-122"/>
              </a:rPr>
              <a:t>x</a:t>
            </a:r>
            <a:r>
              <a:rPr kumimoji="1" lang="en-US" altLang="zh-CN" sz="2000" b="1" baseline="-34000" dirty="0" smtClean="0">
                <a:latin typeface="楷体" pitchFamily="49" charset="-122"/>
                <a:ea typeface="楷体" pitchFamily="49" charset="-122"/>
              </a:rPr>
              <a:t>1</a:t>
            </a:r>
            <a:r>
              <a:rPr kumimoji="1" lang="en-US" altLang="zh-CN" sz="2000" b="1" dirty="0" smtClean="0">
                <a:latin typeface="楷体" pitchFamily="49" charset="-122"/>
                <a:ea typeface="楷体" pitchFamily="49" charset="-122"/>
              </a:rPr>
              <a:t>=-a,x</a:t>
            </a:r>
            <a:r>
              <a:rPr kumimoji="1" lang="en-US" altLang="zh-CN" sz="2000" b="1" baseline="-34000" dirty="0" smtClean="0">
                <a:latin typeface="楷体" pitchFamily="49" charset="-122"/>
                <a:ea typeface="楷体" pitchFamily="49" charset="-122"/>
              </a:rPr>
              <a:t>2</a:t>
            </a:r>
            <a:r>
              <a:rPr kumimoji="1" lang="en-US" altLang="zh-CN" sz="2000" b="1" dirty="0" smtClean="0">
                <a:latin typeface="楷体" pitchFamily="49" charset="-122"/>
                <a:ea typeface="楷体" pitchFamily="49" charset="-122"/>
              </a:rPr>
              <a:t>=-b,</a:t>
            </a:r>
            <a:endParaRPr kumimoji="1" lang="zh-CN" altLang="en-US" sz="2000" b="1" dirty="0">
              <a:latin typeface="楷体" pitchFamily="49" charset="-122"/>
              <a:ea typeface="楷体" pitchFamily="49" charset="-122"/>
            </a:endParaRPr>
          </a:p>
        </p:txBody>
      </p:sp>
      <p:sp>
        <p:nvSpPr>
          <p:cNvPr id="18" name="Text Box 13"/>
          <p:cNvSpPr txBox="1">
            <a:spLocks noChangeArrowheads="1"/>
          </p:cNvSpPr>
          <p:nvPr/>
        </p:nvSpPr>
        <p:spPr bwMode="auto">
          <a:xfrm>
            <a:off x="35496" y="3827824"/>
            <a:ext cx="5614037" cy="40011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>
            <a:spAutoFit/>
          </a:bodyPr>
          <a:lstStyle/>
          <a:p>
            <a:r>
              <a:rPr kumimoji="1" lang="zh-CN" altLang="en-US" sz="2000" b="1" dirty="0" smtClean="0">
                <a:latin typeface="楷体" pitchFamily="49" charset="-122"/>
                <a:ea typeface="楷体" pitchFamily="49" charset="-122"/>
              </a:rPr>
              <a:t>可见，</a:t>
            </a:r>
            <a:r>
              <a:rPr kumimoji="1" lang="en-US" altLang="zh-CN" sz="2000" b="1" dirty="0" smtClean="0">
                <a:latin typeface="楷体" pitchFamily="49" charset="-122"/>
                <a:ea typeface="楷体" pitchFamily="49" charset="-122"/>
              </a:rPr>
              <a:t>x</a:t>
            </a:r>
            <a:r>
              <a:rPr kumimoji="1" lang="en-US" altLang="zh-CN" sz="2000" b="1" baseline="-34000" dirty="0" smtClean="0">
                <a:latin typeface="楷体" pitchFamily="49" charset="-122"/>
                <a:ea typeface="楷体" pitchFamily="49" charset="-122"/>
              </a:rPr>
              <a:t>1</a:t>
            </a:r>
            <a:r>
              <a:rPr kumimoji="1" lang="en-US" altLang="zh-CN" sz="2000" b="1" dirty="0" smtClean="0">
                <a:latin typeface="楷体" pitchFamily="49" charset="-122"/>
                <a:ea typeface="楷体" pitchFamily="49" charset="-122"/>
              </a:rPr>
              <a:t>+x</a:t>
            </a:r>
            <a:r>
              <a:rPr kumimoji="1" lang="en-US" altLang="zh-CN" sz="2000" b="1" baseline="-34000" dirty="0" smtClean="0">
                <a:latin typeface="楷体" pitchFamily="49" charset="-122"/>
                <a:ea typeface="楷体" pitchFamily="49" charset="-122"/>
              </a:rPr>
              <a:t>2</a:t>
            </a:r>
            <a:r>
              <a:rPr kumimoji="1" lang="en-US" altLang="zh-CN" sz="2000" b="1" dirty="0" smtClean="0">
                <a:latin typeface="楷体" pitchFamily="49" charset="-122"/>
                <a:ea typeface="楷体" pitchFamily="49" charset="-122"/>
              </a:rPr>
              <a:t>=</a:t>
            </a:r>
            <a:r>
              <a:rPr kumimoji="1" lang="en-US" altLang="zh-CN" sz="2000" b="1" dirty="0" smtClean="0">
                <a:latin typeface="楷体" pitchFamily="49" charset="-122"/>
                <a:ea typeface="楷体" pitchFamily="49" charset="-122"/>
              </a:rPr>
              <a:t>-(</a:t>
            </a:r>
            <a:r>
              <a:rPr kumimoji="1" lang="en-US" altLang="zh-CN" sz="2000" b="1" dirty="0" err="1" smtClean="0">
                <a:latin typeface="楷体" pitchFamily="49" charset="-122"/>
                <a:ea typeface="楷体" pitchFamily="49" charset="-122"/>
              </a:rPr>
              <a:t>a+b</a:t>
            </a:r>
            <a:r>
              <a:rPr kumimoji="1" lang="en-US" altLang="zh-CN" sz="2000" b="1" dirty="0" smtClean="0">
                <a:latin typeface="楷体" pitchFamily="49" charset="-122"/>
                <a:ea typeface="楷体" pitchFamily="49" charset="-122"/>
              </a:rPr>
              <a:t>)——</a:t>
            </a:r>
            <a:r>
              <a:rPr kumimoji="1" lang="zh-CN" altLang="en-US" sz="2000" b="1" dirty="0" smtClean="0">
                <a:latin typeface="楷体" pitchFamily="49" charset="-122"/>
                <a:ea typeface="楷体" pitchFamily="49" charset="-122"/>
              </a:rPr>
              <a:t>一次项系数的相反数，</a:t>
            </a:r>
            <a:endParaRPr kumimoji="1" lang="zh-CN" altLang="en-US" sz="2000" b="1" dirty="0">
              <a:latin typeface="楷体" pitchFamily="49" charset="-122"/>
              <a:ea typeface="楷体" pitchFamily="49" charset="-122"/>
            </a:endParaRPr>
          </a:p>
        </p:txBody>
      </p:sp>
      <p:sp>
        <p:nvSpPr>
          <p:cNvPr id="19" name="Text Box 13"/>
          <p:cNvSpPr txBox="1">
            <a:spLocks noChangeArrowheads="1"/>
          </p:cNvSpPr>
          <p:nvPr/>
        </p:nvSpPr>
        <p:spPr bwMode="auto">
          <a:xfrm>
            <a:off x="777802" y="4299942"/>
            <a:ext cx="2642070" cy="40011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>
            <a:spAutoFit/>
          </a:bodyPr>
          <a:lstStyle/>
          <a:p>
            <a:r>
              <a:rPr kumimoji="1" lang="en-US" altLang="zh-CN" sz="2000" b="1" dirty="0" smtClean="0">
                <a:latin typeface="楷体" pitchFamily="49" charset="-122"/>
                <a:ea typeface="楷体" pitchFamily="49" charset="-122"/>
              </a:rPr>
              <a:t>x</a:t>
            </a:r>
            <a:r>
              <a:rPr kumimoji="1" lang="en-US" altLang="zh-CN" sz="2000" b="1" baseline="-34000" dirty="0" smtClean="0">
                <a:latin typeface="楷体" pitchFamily="49" charset="-122"/>
                <a:ea typeface="楷体" pitchFamily="49" charset="-122"/>
              </a:rPr>
              <a:t>1</a:t>
            </a:r>
            <a:r>
              <a:rPr kumimoji="1" lang="en-US" altLang="zh-CN" sz="2000" b="1" dirty="0" smtClean="0">
                <a:latin typeface="楷体" pitchFamily="49" charset="-122"/>
                <a:ea typeface="楷体" pitchFamily="49" charset="-122"/>
              </a:rPr>
              <a:t>x</a:t>
            </a:r>
            <a:r>
              <a:rPr kumimoji="1" lang="en-US" altLang="zh-CN" sz="2000" b="1" baseline="-34000" dirty="0" smtClean="0">
                <a:latin typeface="楷体" pitchFamily="49" charset="-122"/>
                <a:ea typeface="楷体" pitchFamily="49" charset="-122"/>
              </a:rPr>
              <a:t>2</a:t>
            </a:r>
            <a:r>
              <a:rPr kumimoji="1" lang="en-US" altLang="zh-CN" sz="2000" b="1" dirty="0" smtClean="0">
                <a:latin typeface="楷体" pitchFamily="49" charset="-122"/>
                <a:ea typeface="楷体" pitchFamily="49" charset="-122"/>
              </a:rPr>
              <a:t>=</a:t>
            </a:r>
            <a:r>
              <a:rPr kumimoji="1" lang="en-US" altLang="zh-CN" sz="2000" b="1" dirty="0" err="1" smtClean="0">
                <a:latin typeface="楷体" pitchFamily="49" charset="-122"/>
                <a:ea typeface="楷体" pitchFamily="49" charset="-122"/>
              </a:rPr>
              <a:t>ab</a:t>
            </a:r>
            <a:r>
              <a:rPr kumimoji="1" lang="en-US" altLang="zh-CN" sz="2000" b="1" dirty="0" smtClean="0">
                <a:latin typeface="楷体" pitchFamily="49" charset="-122"/>
                <a:ea typeface="楷体" pitchFamily="49" charset="-122"/>
              </a:rPr>
              <a:t>——</a:t>
            </a:r>
            <a:r>
              <a:rPr kumimoji="1" lang="zh-CN" altLang="en-US" sz="2000" b="1" dirty="0" smtClean="0">
                <a:latin typeface="楷体" pitchFamily="49" charset="-122"/>
                <a:ea typeface="楷体" pitchFamily="49" charset="-122"/>
              </a:rPr>
              <a:t>常</a:t>
            </a:r>
            <a:r>
              <a:rPr kumimoji="1" lang="zh-CN" altLang="en-US" sz="2000" b="1" dirty="0" smtClean="0">
                <a:latin typeface="楷体" pitchFamily="49" charset="-122"/>
                <a:ea typeface="楷体" pitchFamily="49" charset="-122"/>
              </a:rPr>
              <a:t>数项，</a:t>
            </a:r>
            <a:endParaRPr kumimoji="1" lang="zh-CN" altLang="en-US" sz="2000" b="1" dirty="0">
              <a:latin typeface="楷体" pitchFamily="49" charset="-122"/>
              <a:ea typeface="楷体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17" grpId="0"/>
      <p:bldP spid="15" grpId="0"/>
      <p:bldP spid="16" grpId="0"/>
      <p:bldP spid="18" grpId="0"/>
      <p:bldP spid="19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4"/>
          <p:cNvSpPr>
            <a:spLocks noChangeArrowheads="1"/>
          </p:cNvSpPr>
          <p:nvPr/>
        </p:nvSpPr>
        <p:spPr bwMode="auto">
          <a:xfrm>
            <a:off x="107504" y="627534"/>
            <a:ext cx="5976937" cy="4572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 sz="2400" b="1" dirty="0">
                <a:solidFill>
                  <a:srgbClr val="D22508"/>
                </a:solidFill>
                <a:latin typeface="宋体" charset="-122"/>
                <a:ea typeface="宋体" charset="-122"/>
              </a:rPr>
              <a:t>五、分析探求，提示问题的本质</a:t>
            </a:r>
            <a:r>
              <a:rPr lang="en-US" altLang="zh-CN" sz="2400" b="1" dirty="0">
                <a:solidFill>
                  <a:srgbClr val="D22508"/>
                </a:solidFill>
                <a:latin typeface="宋体" charset="-122"/>
                <a:ea typeface="宋体" charset="-122"/>
              </a:rPr>
              <a:t>.</a:t>
            </a:r>
            <a:endParaRPr lang="zh-CN" altLang="en-US" sz="2400" b="1" dirty="0">
              <a:solidFill>
                <a:srgbClr val="D22508"/>
              </a:solidFill>
              <a:latin typeface="宋体" charset="-122"/>
              <a:ea typeface="宋体" charset="-122"/>
            </a:endParaRPr>
          </a:p>
        </p:txBody>
      </p:sp>
      <p:sp>
        <p:nvSpPr>
          <p:cNvPr id="96263" name="矩形 36"/>
          <p:cNvSpPr>
            <a:spLocks noChangeArrowheads="1"/>
          </p:cNvSpPr>
          <p:nvPr/>
        </p:nvSpPr>
        <p:spPr bwMode="auto">
          <a:xfrm>
            <a:off x="107504" y="1164342"/>
            <a:ext cx="8280920" cy="95410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r>
              <a:rPr lang="zh-CN" altLang="en-US" sz="2400" b="1" dirty="0">
                <a:solidFill>
                  <a:srgbClr val="FF0000"/>
                </a:solidFill>
                <a:latin typeface="楷体" pitchFamily="49" charset="-122"/>
                <a:ea typeface="楷体" pitchFamily="49" charset="-122"/>
                <a:cs typeface="楷体"/>
              </a:rPr>
              <a:t>★探究</a:t>
            </a:r>
            <a:r>
              <a:rPr lang="en-US" altLang="zh-CN" sz="2400" b="1" dirty="0">
                <a:solidFill>
                  <a:srgbClr val="FF0000"/>
                </a:solidFill>
                <a:latin typeface="楷体" pitchFamily="49" charset="-122"/>
                <a:ea typeface="楷体" pitchFamily="49" charset="-122"/>
                <a:cs typeface="楷体"/>
              </a:rPr>
              <a:t>1</a:t>
            </a:r>
            <a:r>
              <a:rPr lang="en-US" altLang="zh-CN" sz="2400" b="1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  <a:cs typeface="楷体"/>
              </a:rPr>
              <a:t>、</a:t>
            </a:r>
            <a:r>
              <a:rPr lang="zh-CN" altLang="en-US" sz="2400" b="1" dirty="0" smtClean="0">
                <a:latin typeface="楷体" pitchFamily="49" charset="-122"/>
                <a:ea typeface="楷体" pitchFamily="49" charset="-122"/>
                <a:cs typeface="楷体"/>
              </a:rPr>
              <a:t>将下列各式分解因式</a:t>
            </a:r>
            <a:r>
              <a:rPr kumimoji="1" lang="en-US" altLang="zh-CN" sz="2400" b="1" dirty="0" smtClean="0">
                <a:latin typeface="楷体" pitchFamily="49" charset="-122"/>
                <a:ea typeface="楷体" pitchFamily="49" charset="-122"/>
                <a:sym typeface="Wingdings" pitchFamily="2" charset="2"/>
              </a:rPr>
              <a:t>:</a:t>
            </a:r>
          </a:p>
          <a:p>
            <a:endParaRPr kumimoji="1" lang="en-US" altLang="zh-CN" sz="800" b="1" dirty="0" smtClean="0">
              <a:latin typeface="楷体" pitchFamily="49" charset="-122"/>
              <a:ea typeface="楷体" pitchFamily="49" charset="-122"/>
              <a:sym typeface="Wingdings" pitchFamily="2" charset="2"/>
            </a:endParaRPr>
          </a:p>
          <a:p>
            <a:r>
              <a:rPr kumimoji="1" lang="en-US" altLang="zh-CN" sz="2400" b="1" dirty="0" smtClean="0">
                <a:latin typeface="楷体" pitchFamily="49" charset="-122"/>
                <a:ea typeface="楷体" pitchFamily="49" charset="-122"/>
                <a:sym typeface="Wingdings" pitchFamily="2" charset="2"/>
              </a:rPr>
              <a:t>(1)</a:t>
            </a:r>
            <a:r>
              <a:rPr lang="en-US" altLang="zh-CN" sz="2400" dirty="0" smtClean="0"/>
              <a:t> x</a:t>
            </a:r>
            <a:r>
              <a:rPr lang="en-US" altLang="zh-CN" sz="2400" baseline="30000" dirty="0" smtClean="0"/>
              <a:t>2</a:t>
            </a:r>
            <a:r>
              <a:rPr lang="en-US" altLang="zh-CN" sz="2400" dirty="0" smtClean="0"/>
              <a:t> + 7x+12</a:t>
            </a:r>
          </a:p>
        </p:txBody>
      </p:sp>
      <p:sp>
        <p:nvSpPr>
          <p:cNvPr id="96279" name="Text Box 23"/>
          <p:cNvSpPr txBox="1">
            <a:spLocks noChangeArrowheads="1"/>
          </p:cNvSpPr>
          <p:nvPr/>
        </p:nvSpPr>
        <p:spPr bwMode="auto">
          <a:xfrm>
            <a:off x="6934200" y="6723063"/>
            <a:ext cx="1998663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>
            <a:spAutoFit/>
          </a:bodyPr>
          <a:lstStyle/>
          <a:p>
            <a:r>
              <a:rPr kumimoji="1" lang="zh-CN" altLang="en-US" sz="2400" b="1">
                <a:latin typeface="Times New Roman" pitchFamily="18" charset="0"/>
                <a:ea typeface="宋体" charset="-122"/>
              </a:rPr>
              <a:t>练习：</a:t>
            </a:r>
            <a:r>
              <a:rPr kumimoji="1" lang="en-US" altLang="zh-CN" sz="2400" b="1" dirty="0">
                <a:latin typeface="Times New Roman" pitchFamily="18" charset="0"/>
                <a:ea typeface="宋体" charset="-122"/>
              </a:rPr>
              <a:t>P130-1</a:t>
            </a:r>
          </a:p>
        </p:txBody>
      </p:sp>
      <p:grpSp>
        <p:nvGrpSpPr>
          <p:cNvPr id="29" name="Group 17"/>
          <p:cNvGrpSpPr>
            <a:grpSpLocks/>
          </p:cNvGrpSpPr>
          <p:nvPr/>
        </p:nvGrpSpPr>
        <p:grpSpPr bwMode="auto">
          <a:xfrm>
            <a:off x="4499991" y="2245345"/>
            <a:ext cx="1177925" cy="1406525"/>
            <a:chOff x="2245" y="1377"/>
            <a:chExt cx="742" cy="886"/>
          </a:xfrm>
        </p:grpSpPr>
        <p:sp>
          <p:nvSpPr>
            <p:cNvPr id="30" name="Text Box 18"/>
            <p:cNvSpPr txBox="1">
              <a:spLocks noChangeArrowheads="1"/>
            </p:cNvSpPr>
            <p:nvPr/>
          </p:nvSpPr>
          <p:spPr bwMode="auto">
            <a:xfrm>
              <a:off x="2290" y="1389"/>
              <a:ext cx="126" cy="27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lIns="0" tIns="0" rIns="0" bIns="0">
              <a:spAutoFit/>
            </a:bodyPr>
            <a:lstStyle/>
            <a:p>
              <a:r>
                <a:rPr kumimoji="0" lang="en-US" altLang="zh-CN" sz="2800" b="1">
                  <a:solidFill>
                    <a:srgbClr val="FF0000"/>
                  </a:solidFill>
                  <a:latin typeface="Arial" charset="0"/>
                </a:rPr>
                <a:t>x</a:t>
              </a:r>
            </a:p>
          </p:txBody>
        </p:sp>
        <p:sp>
          <p:nvSpPr>
            <p:cNvPr id="31" name="Text Box 19"/>
            <p:cNvSpPr txBox="1">
              <a:spLocks noChangeArrowheads="1"/>
            </p:cNvSpPr>
            <p:nvPr/>
          </p:nvSpPr>
          <p:spPr bwMode="auto">
            <a:xfrm>
              <a:off x="2245" y="1933"/>
              <a:ext cx="243" cy="3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kumimoji="0" lang="en-US" altLang="zh-CN" sz="2800" b="1">
                  <a:solidFill>
                    <a:srgbClr val="FF0000"/>
                  </a:solidFill>
                  <a:latin typeface="Arial" charset="0"/>
                </a:rPr>
                <a:t>x</a:t>
              </a:r>
            </a:p>
          </p:txBody>
        </p:sp>
        <p:sp>
          <p:nvSpPr>
            <p:cNvPr id="32" name="Text Box 20"/>
            <p:cNvSpPr txBox="1">
              <a:spLocks noChangeArrowheads="1"/>
            </p:cNvSpPr>
            <p:nvPr/>
          </p:nvSpPr>
          <p:spPr bwMode="auto">
            <a:xfrm>
              <a:off x="2728" y="1377"/>
              <a:ext cx="243" cy="3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kumimoji="0" lang="en-US" altLang="zh-CN" sz="2800" b="1" dirty="0">
                  <a:solidFill>
                    <a:srgbClr val="FF0000"/>
                  </a:solidFill>
                  <a:latin typeface="Arial" charset="0"/>
                </a:rPr>
                <a:t>3</a:t>
              </a:r>
            </a:p>
          </p:txBody>
        </p:sp>
        <p:sp>
          <p:nvSpPr>
            <p:cNvPr id="33" name="Text Box 21"/>
            <p:cNvSpPr txBox="1">
              <a:spLocks noChangeArrowheads="1"/>
            </p:cNvSpPr>
            <p:nvPr/>
          </p:nvSpPr>
          <p:spPr bwMode="auto">
            <a:xfrm>
              <a:off x="2744" y="1933"/>
              <a:ext cx="243" cy="3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kumimoji="0" lang="en-US" altLang="zh-CN" sz="2800" b="1" dirty="0">
                  <a:solidFill>
                    <a:srgbClr val="FF0000"/>
                  </a:solidFill>
                  <a:latin typeface="Arial" charset="0"/>
                </a:rPr>
                <a:t>4</a:t>
              </a:r>
            </a:p>
          </p:txBody>
        </p:sp>
        <p:sp>
          <p:nvSpPr>
            <p:cNvPr id="34" name="Line 22"/>
            <p:cNvSpPr>
              <a:spLocks noChangeShapeType="1"/>
            </p:cNvSpPr>
            <p:nvPr/>
          </p:nvSpPr>
          <p:spPr bwMode="auto">
            <a:xfrm>
              <a:off x="2426" y="1661"/>
              <a:ext cx="363" cy="454"/>
            </a:xfrm>
            <a:prstGeom prst="line">
              <a:avLst/>
            </a:prstGeom>
            <a:noFill/>
            <a:ln w="38100">
              <a:solidFill>
                <a:srgbClr val="FF0000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zh-CN" altLang="en-US" sz="2800" b="1"/>
            </a:p>
          </p:txBody>
        </p:sp>
        <p:sp>
          <p:nvSpPr>
            <p:cNvPr id="35" name="Line 23"/>
            <p:cNvSpPr>
              <a:spLocks noChangeShapeType="1"/>
            </p:cNvSpPr>
            <p:nvPr/>
          </p:nvSpPr>
          <p:spPr bwMode="auto">
            <a:xfrm flipV="1">
              <a:off x="2472" y="1616"/>
              <a:ext cx="318" cy="498"/>
            </a:xfrm>
            <a:prstGeom prst="line">
              <a:avLst/>
            </a:prstGeom>
            <a:noFill/>
            <a:ln w="38100">
              <a:solidFill>
                <a:srgbClr val="FF0000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zh-CN" altLang="en-US" sz="2800" b="1"/>
            </a:p>
          </p:txBody>
        </p:sp>
      </p:grpSp>
      <p:sp>
        <p:nvSpPr>
          <p:cNvPr id="36" name="矩形 36"/>
          <p:cNvSpPr>
            <a:spLocks noChangeArrowheads="1"/>
          </p:cNvSpPr>
          <p:nvPr/>
        </p:nvSpPr>
        <p:spPr bwMode="auto">
          <a:xfrm>
            <a:off x="35496" y="2110085"/>
            <a:ext cx="8280920" cy="46166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r>
              <a:rPr lang="zh-CN" altLang="en-US" sz="2400" b="1" dirty="0" smtClean="0">
                <a:latin typeface="楷体" pitchFamily="49" charset="-122"/>
                <a:ea typeface="楷体" pitchFamily="49" charset="-122"/>
              </a:rPr>
              <a:t>解：原式</a:t>
            </a:r>
            <a:r>
              <a:rPr lang="en-US" altLang="zh-CN" sz="2400" b="1" dirty="0" smtClean="0">
                <a:latin typeface="楷体" pitchFamily="49" charset="-122"/>
                <a:ea typeface="楷体" pitchFamily="49" charset="-122"/>
              </a:rPr>
              <a:t>=(x+3)(x+4)</a:t>
            </a:r>
          </a:p>
        </p:txBody>
      </p:sp>
      <p:grpSp>
        <p:nvGrpSpPr>
          <p:cNvPr id="23" name="组合 22"/>
          <p:cNvGrpSpPr/>
          <p:nvPr/>
        </p:nvGrpSpPr>
        <p:grpSpPr>
          <a:xfrm>
            <a:off x="3275856" y="1779662"/>
            <a:ext cx="1425390" cy="1584176"/>
            <a:chOff x="3275856" y="1779662"/>
            <a:chExt cx="1425390" cy="1584176"/>
          </a:xfrm>
        </p:grpSpPr>
        <p:cxnSp>
          <p:nvCxnSpPr>
            <p:cNvPr id="44" name="直接箭头连接符 43"/>
            <p:cNvCxnSpPr/>
            <p:nvPr/>
          </p:nvCxnSpPr>
          <p:spPr>
            <a:xfrm flipV="1">
              <a:off x="4572000" y="2139702"/>
              <a:ext cx="0" cy="1224136"/>
            </a:xfrm>
            <a:prstGeom prst="straightConnector1">
              <a:avLst/>
            </a:prstGeom>
            <a:ln w="19050">
              <a:solidFill>
                <a:schemeClr val="tx1"/>
              </a:solidFill>
              <a:prstDash val="sysDash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5" name="矩形 44"/>
            <p:cNvSpPr/>
            <p:nvPr/>
          </p:nvSpPr>
          <p:spPr>
            <a:xfrm>
              <a:off x="3275856" y="1779662"/>
              <a:ext cx="1425390" cy="338554"/>
            </a:xfrm>
            <a:prstGeom prst="rect">
              <a:avLst/>
            </a:prstGeom>
            <a:solidFill>
              <a:schemeClr val="accent4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txBody>
            <a:bodyPr wrap="none">
              <a:spAutoFit/>
            </a:bodyPr>
            <a:lstStyle/>
            <a:p>
              <a:r>
                <a:rPr kumimoji="1" lang="zh-CN" altLang="en-US" sz="1600" b="1" dirty="0" smtClean="0">
                  <a:solidFill>
                    <a:srgbClr val="FF0000"/>
                  </a:solidFill>
                  <a:latin typeface="楷体" pitchFamily="49" charset="-122"/>
                  <a:ea typeface="楷体" pitchFamily="49" charset="-122"/>
                </a:rPr>
                <a:t>相乘是二次项</a:t>
              </a:r>
              <a:endParaRPr lang="zh-CN" altLang="en-US" sz="1600" dirty="0"/>
            </a:p>
          </p:txBody>
        </p:sp>
      </p:grpSp>
      <p:grpSp>
        <p:nvGrpSpPr>
          <p:cNvPr id="24" name="组合 23"/>
          <p:cNvGrpSpPr/>
          <p:nvPr/>
        </p:nvGrpSpPr>
        <p:grpSpPr>
          <a:xfrm>
            <a:off x="5292080" y="1779662"/>
            <a:ext cx="1425390" cy="1565423"/>
            <a:chOff x="5292080" y="1779662"/>
            <a:chExt cx="1425390" cy="1565423"/>
          </a:xfrm>
        </p:grpSpPr>
        <p:cxnSp>
          <p:nvCxnSpPr>
            <p:cNvPr id="38" name="直接箭头连接符 37"/>
            <p:cNvCxnSpPr/>
            <p:nvPr/>
          </p:nvCxnSpPr>
          <p:spPr>
            <a:xfrm flipV="1">
              <a:off x="5580112" y="2120949"/>
              <a:ext cx="0" cy="1224136"/>
            </a:xfrm>
            <a:prstGeom prst="straightConnector1">
              <a:avLst/>
            </a:prstGeom>
            <a:ln w="19050">
              <a:solidFill>
                <a:schemeClr val="tx1"/>
              </a:solidFill>
              <a:prstDash val="sysDash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6" name="矩形 45"/>
            <p:cNvSpPr/>
            <p:nvPr/>
          </p:nvSpPr>
          <p:spPr>
            <a:xfrm>
              <a:off x="5292080" y="1779662"/>
              <a:ext cx="1425390" cy="338554"/>
            </a:xfrm>
            <a:prstGeom prst="rect">
              <a:avLst/>
            </a:prstGeom>
            <a:solidFill>
              <a:schemeClr val="accent4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txBody>
            <a:bodyPr wrap="none">
              <a:spAutoFit/>
            </a:bodyPr>
            <a:lstStyle/>
            <a:p>
              <a:r>
                <a:rPr kumimoji="1" lang="zh-CN" altLang="en-US" sz="1600" b="1" dirty="0" smtClean="0">
                  <a:solidFill>
                    <a:srgbClr val="FF0000"/>
                  </a:solidFill>
                  <a:latin typeface="楷体" pitchFamily="49" charset="-122"/>
                  <a:ea typeface="楷体" pitchFamily="49" charset="-122"/>
                </a:rPr>
                <a:t>相乘是常数项</a:t>
              </a:r>
              <a:endParaRPr lang="zh-CN" altLang="en-US" sz="1600" dirty="0"/>
            </a:p>
          </p:txBody>
        </p:sp>
      </p:grpSp>
      <p:sp>
        <p:nvSpPr>
          <p:cNvPr id="47" name="矩形 46"/>
          <p:cNvSpPr/>
          <p:nvPr/>
        </p:nvSpPr>
        <p:spPr>
          <a:xfrm>
            <a:off x="3850102" y="3939902"/>
            <a:ext cx="2666114" cy="338554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r>
              <a:rPr kumimoji="1" lang="zh-CN" altLang="en-US" sz="1600" b="1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对角线相乘再相加是一次项</a:t>
            </a:r>
            <a:endParaRPr lang="zh-CN" altLang="en-US" sz="1600" dirty="0"/>
          </a:p>
        </p:txBody>
      </p:sp>
      <p:sp>
        <p:nvSpPr>
          <p:cNvPr id="48" name="矩形 47"/>
          <p:cNvSpPr/>
          <p:nvPr/>
        </p:nvSpPr>
        <p:spPr>
          <a:xfrm>
            <a:off x="4427984" y="3507854"/>
            <a:ext cx="142859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400" b="1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  <a:cs typeface="楷体"/>
              </a:rPr>
              <a:t>4x+3x=7x</a:t>
            </a:r>
            <a:endParaRPr lang="zh-CN" altLang="en-US" sz="2400" dirty="0">
              <a:solidFill>
                <a:srgbClr val="FF0000"/>
              </a:solidFill>
            </a:endParaRPr>
          </a:p>
        </p:txBody>
      </p:sp>
      <p:grpSp>
        <p:nvGrpSpPr>
          <p:cNvPr id="25" name="组合 24"/>
          <p:cNvGrpSpPr/>
          <p:nvPr/>
        </p:nvGrpSpPr>
        <p:grpSpPr>
          <a:xfrm>
            <a:off x="4644008" y="2202999"/>
            <a:ext cx="2740007" cy="584775"/>
            <a:chOff x="4644008" y="2202999"/>
            <a:chExt cx="2740007" cy="584775"/>
          </a:xfrm>
        </p:grpSpPr>
        <p:cxnSp>
          <p:nvCxnSpPr>
            <p:cNvPr id="49" name="直接箭头连接符 48"/>
            <p:cNvCxnSpPr/>
            <p:nvPr/>
          </p:nvCxnSpPr>
          <p:spPr>
            <a:xfrm>
              <a:off x="4644008" y="2499742"/>
              <a:ext cx="1800200" cy="0"/>
            </a:xfrm>
            <a:prstGeom prst="straightConnector1">
              <a:avLst/>
            </a:prstGeom>
            <a:ln w="19050">
              <a:solidFill>
                <a:schemeClr val="tx1"/>
              </a:solidFill>
              <a:prstDash val="sysDash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1" name="矩形 50"/>
            <p:cNvSpPr/>
            <p:nvPr/>
          </p:nvSpPr>
          <p:spPr>
            <a:xfrm>
              <a:off x="6372200" y="2202999"/>
              <a:ext cx="1011815" cy="584775"/>
            </a:xfrm>
            <a:prstGeom prst="rect">
              <a:avLst/>
            </a:prstGeom>
            <a:ln>
              <a:solidFill>
                <a:schemeClr val="tx1"/>
              </a:solidFill>
            </a:ln>
          </p:spPr>
          <p:txBody>
            <a:bodyPr wrap="none">
              <a:spAutoFit/>
            </a:bodyPr>
            <a:lstStyle/>
            <a:p>
              <a:r>
                <a:rPr lang="zh-CN" altLang="en-US" sz="1600" b="1" dirty="0" smtClean="0">
                  <a:solidFill>
                    <a:srgbClr val="FF0000"/>
                  </a:solidFill>
                  <a:latin typeface="楷体" pitchFamily="49" charset="-122"/>
                  <a:ea typeface="楷体" pitchFamily="49" charset="-122"/>
                </a:rPr>
                <a:t>之和为因</a:t>
              </a:r>
              <a:endParaRPr lang="en-US" altLang="zh-CN" sz="1600" b="1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endParaRPr>
            </a:p>
            <a:p>
              <a:r>
                <a:rPr lang="zh-CN" altLang="en-US" sz="1600" b="1" dirty="0" smtClean="0">
                  <a:solidFill>
                    <a:srgbClr val="FF0000"/>
                  </a:solidFill>
                  <a:latin typeface="楷体" pitchFamily="49" charset="-122"/>
                  <a:ea typeface="楷体" pitchFamily="49" charset="-122"/>
                </a:rPr>
                <a:t>式之一</a:t>
              </a:r>
              <a:endParaRPr lang="zh-CN" altLang="en-US" sz="1600" b="1" dirty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endParaRPr>
            </a:p>
          </p:txBody>
        </p:sp>
      </p:grpSp>
      <p:grpSp>
        <p:nvGrpSpPr>
          <p:cNvPr id="26" name="组合 25"/>
          <p:cNvGrpSpPr/>
          <p:nvPr/>
        </p:nvGrpSpPr>
        <p:grpSpPr>
          <a:xfrm>
            <a:off x="4644008" y="3075806"/>
            <a:ext cx="2740007" cy="584775"/>
            <a:chOff x="4644008" y="3075806"/>
            <a:chExt cx="2740007" cy="584775"/>
          </a:xfrm>
        </p:grpSpPr>
        <p:cxnSp>
          <p:nvCxnSpPr>
            <p:cNvPr id="50" name="直接箭头连接符 49"/>
            <p:cNvCxnSpPr/>
            <p:nvPr/>
          </p:nvCxnSpPr>
          <p:spPr>
            <a:xfrm>
              <a:off x="4644008" y="3372549"/>
              <a:ext cx="1800200" cy="0"/>
            </a:xfrm>
            <a:prstGeom prst="straightConnector1">
              <a:avLst/>
            </a:prstGeom>
            <a:ln w="19050">
              <a:solidFill>
                <a:schemeClr val="tx1"/>
              </a:solidFill>
              <a:prstDash val="sysDash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2" name="矩形 51"/>
            <p:cNvSpPr/>
            <p:nvPr/>
          </p:nvSpPr>
          <p:spPr>
            <a:xfrm>
              <a:off x="6372200" y="3075806"/>
              <a:ext cx="1011815" cy="584775"/>
            </a:xfrm>
            <a:prstGeom prst="rect">
              <a:avLst/>
            </a:prstGeom>
            <a:ln>
              <a:solidFill>
                <a:schemeClr val="tx1"/>
              </a:solidFill>
            </a:ln>
          </p:spPr>
          <p:txBody>
            <a:bodyPr wrap="none">
              <a:spAutoFit/>
            </a:bodyPr>
            <a:lstStyle/>
            <a:p>
              <a:r>
                <a:rPr lang="zh-CN" altLang="en-US" sz="1600" b="1" dirty="0" smtClean="0">
                  <a:solidFill>
                    <a:srgbClr val="FF0000"/>
                  </a:solidFill>
                  <a:latin typeface="楷体" pitchFamily="49" charset="-122"/>
                  <a:ea typeface="楷体" pitchFamily="49" charset="-122"/>
                </a:rPr>
                <a:t>之和为因</a:t>
              </a:r>
              <a:endParaRPr lang="en-US" altLang="zh-CN" sz="1600" b="1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endParaRPr>
            </a:p>
            <a:p>
              <a:r>
                <a:rPr lang="zh-CN" altLang="en-US" sz="1600" b="1" dirty="0" smtClean="0">
                  <a:solidFill>
                    <a:srgbClr val="FF0000"/>
                  </a:solidFill>
                  <a:latin typeface="楷体" pitchFamily="49" charset="-122"/>
                  <a:ea typeface="楷体" pitchFamily="49" charset="-122"/>
                </a:rPr>
                <a:t>式之二</a:t>
              </a:r>
              <a:endParaRPr lang="zh-CN" altLang="en-US" sz="1600" b="1" dirty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96263" grpId="0"/>
      <p:bldP spid="36" grpId="0"/>
      <p:bldP spid="47" grpId="0" animBg="1"/>
      <p:bldP spid="4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4"/>
          <p:cNvSpPr>
            <a:spLocks noChangeArrowheads="1"/>
          </p:cNvSpPr>
          <p:nvPr/>
        </p:nvSpPr>
        <p:spPr bwMode="auto">
          <a:xfrm>
            <a:off x="179512" y="771550"/>
            <a:ext cx="2182008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zh-CN" sz="3200" b="1" dirty="0" smtClean="0">
                <a:latin typeface="楷体" pitchFamily="49" charset="-122"/>
                <a:ea typeface="楷体" pitchFamily="49" charset="-122"/>
              </a:rPr>
              <a:t>⑵</a:t>
            </a:r>
            <a:r>
              <a:rPr lang="en-US" altLang="zh-CN" sz="3200" b="1" dirty="0" smtClean="0">
                <a:latin typeface="楷体" pitchFamily="49" charset="-122"/>
                <a:ea typeface="楷体" pitchFamily="49" charset="-122"/>
              </a:rPr>
              <a:t>y</a:t>
            </a:r>
            <a:r>
              <a:rPr lang="en-US" altLang="zh-CN" sz="3200" b="1" baseline="30000" dirty="0" smtClean="0">
                <a:latin typeface="楷体" pitchFamily="49" charset="-122"/>
                <a:ea typeface="楷体" pitchFamily="49" charset="-122"/>
              </a:rPr>
              <a:t>2</a:t>
            </a:r>
            <a:r>
              <a:rPr lang="en-US" altLang="zh-CN" sz="3200" b="1" dirty="0" smtClean="0">
                <a:latin typeface="楷体" pitchFamily="49" charset="-122"/>
                <a:ea typeface="楷体" pitchFamily="49" charset="-122"/>
              </a:rPr>
              <a:t>-8y+15</a:t>
            </a:r>
            <a:endParaRPr lang="en-US" altLang="zh-CN" sz="3200" b="1" dirty="0">
              <a:latin typeface="楷体" pitchFamily="49" charset="-122"/>
              <a:ea typeface="楷体" pitchFamily="49" charset="-122"/>
            </a:endParaRPr>
          </a:p>
        </p:txBody>
      </p:sp>
      <p:sp>
        <p:nvSpPr>
          <p:cNvPr id="6" name="Rectangle 21"/>
          <p:cNvSpPr>
            <a:spLocks noChangeArrowheads="1"/>
          </p:cNvSpPr>
          <p:nvPr/>
        </p:nvSpPr>
        <p:spPr bwMode="auto">
          <a:xfrm>
            <a:off x="104745" y="1347614"/>
            <a:ext cx="3902030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3200" b="1" dirty="0" smtClean="0">
                <a:latin typeface="楷体" pitchFamily="49" charset="-122"/>
                <a:ea typeface="楷体" pitchFamily="49" charset="-122"/>
              </a:rPr>
              <a:t>解</a:t>
            </a:r>
            <a:r>
              <a:rPr lang="en-US" altLang="zh-CN" sz="3200" b="1" dirty="0" smtClean="0">
                <a:latin typeface="楷体" pitchFamily="49" charset="-122"/>
                <a:ea typeface="楷体" pitchFamily="49" charset="-122"/>
              </a:rPr>
              <a:t>:</a:t>
            </a:r>
            <a:r>
              <a:rPr lang="zh-CN" altLang="en-US" sz="3200" b="1" dirty="0" smtClean="0">
                <a:latin typeface="楷体" pitchFamily="49" charset="-122"/>
                <a:ea typeface="楷体" pitchFamily="49" charset="-122"/>
              </a:rPr>
              <a:t>原式</a:t>
            </a:r>
            <a:r>
              <a:rPr lang="en-US" altLang="zh-CN" sz="3200" b="1" dirty="0" smtClean="0">
                <a:latin typeface="楷体" pitchFamily="49" charset="-122"/>
                <a:ea typeface="楷体" pitchFamily="49" charset="-122"/>
              </a:rPr>
              <a:t>=(</a:t>
            </a:r>
            <a:r>
              <a:rPr lang="en-US" altLang="zh-CN" sz="3200" b="1" dirty="0">
                <a:latin typeface="楷体" pitchFamily="49" charset="-122"/>
                <a:ea typeface="楷体" pitchFamily="49" charset="-122"/>
              </a:rPr>
              <a:t>y-3</a:t>
            </a:r>
            <a:r>
              <a:rPr lang="en-US" altLang="zh-CN" sz="3200" b="1" dirty="0" smtClean="0">
                <a:latin typeface="楷体" pitchFamily="49" charset="-122"/>
                <a:ea typeface="楷体" pitchFamily="49" charset="-122"/>
              </a:rPr>
              <a:t>)(y-5</a:t>
            </a:r>
            <a:r>
              <a:rPr lang="en-US" altLang="zh-CN" sz="3200" b="1" dirty="0">
                <a:latin typeface="楷体" pitchFamily="49" charset="-122"/>
                <a:ea typeface="楷体" pitchFamily="49" charset="-122"/>
              </a:rPr>
              <a:t>)</a:t>
            </a:r>
          </a:p>
        </p:txBody>
      </p:sp>
      <p:grpSp>
        <p:nvGrpSpPr>
          <p:cNvPr id="7" name="Group 22"/>
          <p:cNvGrpSpPr>
            <a:grpSpLocks/>
          </p:cNvGrpSpPr>
          <p:nvPr/>
        </p:nvGrpSpPr>
        <p:grpSpPr bwMode="auto">
          <a:xfrm>
            <a:off x="4138462" y="699542"/>
            <a:ext cx="1298575" cy="1296988"/>
            <a:chOff x="2381" y="1480"/>
            <a:chExt cx="818" cy="817"/>
          </a:xfrm>
        </p:grpSpPr>
        <p:sp>
          <p:nvSpPr>
            <p:cNvPr id="8" name="Text Box 23"/>
            <p:cNvSpPr txBox="1">
              <a:spLocks noChangeArrowheads="1"/>
            </p:cNvSpPr>
            <p:nvPr/>
          </p:nvSpPr>
          <p:spPr bwMode="auto">
            <a:xfrm>
              <a:off x="2449" y="1481"/>
              <a:ext cx="126" cy="27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lIns="0" tIns="0" rIns="0" bIns="0">
              <a:spAutoFit/>
            </a:bodyPr>
            <a:lstStyle/>
            <a:p>
              <a:r>
                <a:rPr kumimoji="0" lang="en-US" altLang="zh-CN" sz="2800" b="1" dirty="0">
                  <a:solidFill>
                    <a:srgbClr val="FF0000"/>
                  </a:solidFill>
                  <a:latin typeface="Arial" charset="0"/>
                </a:rPr>
                <a:t>y</a:t>
              </a:r>
            </a:p>
          </p:txBody>
        </p:sp>
        <p:sp>
          <p:nvSpPr>
            <p:cNvPr id="9" name="Text Box 24"/>
            <p:cNvSpPr txBox="1">
              <a:spLocks noChangeArrowheads="1"/>
            </p:cNvSpPr>
            <p:nvPr/>
          </p:nvSpPr>
          <p:spPr bwMode="auto">
            <a:xfrm>
              <a:off x="2381" y="1933"/>
              <a:ext cx="243" cy="3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kumimoji="0" lang="en-US" altLang="zh-CN" sz="2800" b="1" dirty="0">
                  <a:solidFill>
                    <a:srgbClr val="FF0000"/>
                  </a:solidFill>
                  <a:latin typeface="Arial" charset="0"/>
                </a:rPr>
                <a:t>y</a:t>
              </a:r>
            </a:p>
          </p:txBody>
        </p:sp>
        <p:sp>
          <p:nvSpPr>
            <p:cNvPr id="10" name="Text Box 25"/>
            <p:cNvSpPr txBox="1">
              <a:spLocks noChangeArrowheads="1"/>
            </p:cNvSpPr>
            <p:nvPr/>
          </p:nvSpPr>
          <p:spPr bwMode="auto">
            <a:xfrm>
              <a:off x="2880" y="1480"/>
              <a:ext cx="318" cy="3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kumimoji="0" lang="en-US" altLang="zh-CN" sz="2800" b="1" dirty="0">
                  <a:solidFill>
                    <a:srgbClr val="FF0000"/>
                  </a:solidFill>
                  <a:latin typeface="Arial" charset="0"/>
                </a:rPr>
                <a:t>-3</a:t>
              </a:r>
            </a:p>
          </p:txBody>
        </p:sp>
        <p:sp>
          <p:nvSpPr>
            <p:cNvPr id="11" name="Text Box 26"/>
            <p:cNvSpPr txBox="1">
              <a:spLocks noChangeArrowheads="1"/>
            </p:cNvSpPr>
            <p:nvPr/>
          </p:nvSpPr>
          <p:spPr bwMode="auto">
            <a:xfrm>
              <a:off x="2881" y="1967"/>
              <a:ext cx="318" cy="3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kumimoji="0" lang="en-US" altLang="zh-CN" sz="2800" b="1" dirty="0">
                  <a:solidFill>
                    <a:srgbClr val="FF0000"/>
                  </a:solidFill>
                  <a:latin typeface="Arial" charset="0"/>
                </a:rPr>
                <a:t>-5</a:t>
              </a:r>
            </a:p>
          </p:txBody>
        </p:sp>
        <p:sp>
          <p:nvSpPr>
            <p:cNvPr id="12" name="Line 27"/>
            <p:cNvSpPr>
              <a:spLocks noChangeShapeType="1"/>
            </p:cNvSpPr>
            <p:nvPr/>
          </p:nvSpPr>
          <p:spPr bwMode="auto">
            <a:xfrm>
              <a:off x="2562" y="1661"/>
              <a:ext cx="319" cy="499"/>
            </a:xfrm>
            <a:prstGeom prst="line">
              <a:avLst/>
            </a:prstGeom>
            <a:noFill/>
            <a:ln w="38100">
              <a:solidFill>
                <a:srgbClr val="FF0000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zh-CN" altLang="en-US" sz="2800" b="1"/>
            </a:p>
          </p:txBody>
        </p:sp>
        <p:sp>
          <p:nvSpPr>
            <p:cNvPr id="13" name="Line 28"/>
            <p:cNvSpPr>
              <a:spLocks noChangeShapeType="1"/>
            </p:cNvSpPr>
            <p:nvPr/>
          </p:nvSpPr>
          <p:spPr bwMode="auto">
            <a:xfrm flipV="1">
              <a:off x="2562" y="1661"/>
              <a:ext cx="319" cy="499"/>
            </a:xfrm>
            <a:prstGeom prst="line">
              <a:avLst/>
            </a:prstGeom>
            <a:noFill/>
            <a:ln w="38100">
              <a:solidFill>
                <a:srgbClr val="FF0000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zh-CN" altLang="en-US" sz="2800" b="1"/>
            </a:p>
          </p:txBody>
        </p:sp>
      </p:grpSp>
      <p:sp>
        <p:nvSpPr>
          <p:cNvPr id="14" name="矩形 13"/>
          <p:cNvSpPr/>
          <p:nvPr/>
        </p:nvSpPr>
        <p:spPr>
          <a:xfrm>
            <a:off x="35496" y="2139702"/>
            <a:ext cx="383791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3200" b="1" dirty="0" smtClean="0">
                <a:latin typeface="楷体" pitchFamily="49" charset="-122"/>
                <a:ea typeface="楷体" pitchFamily="49" charset="-122"/>
              </a:rPr>
              <a:t>(3)(</a:t>
            </a:r>
            <a:r>
              <a:rPr lang="en-US" altLang="zh-CN" sz="3200" b="1" dirty="0" err="1" smtClean="0">
                <a:latin typeface="楷体" pitchFamily="49" charset="-122"/>
                <a:ea typeface="楷体" pitchFamily="49" charset="-122"/>
              </a:rPr>
              <a:t>m+n</a:t>
            </a:r>
            <a:r>
              <a:rPr lang="en-US" altLang="zh-CN" sz="3200" b="1" dirty="0" smtClean="0">
                <a:latin typeface="楷体" pitchFamily="49" charset="-122"/>
                <a:ea typeface="楷体" pitchFamily="49" charset="-122"/>
              </a:rPr>
              <a:t>)</a:t>
            </a:r>
            <a:r>
              <a:rPr lang="en-US" altLang="zh-CN" sz="3200" b="1" baseline="30000" dirty="0" smtClean="0">
                <a:latin typeface="楷体" pitchFamily="49" charset="-122"/>
                <a:ea typeface="楷体" pitchFamily="49" charset="-122"/>
              </a:rPr>
              <a:t>2</a:t>
            </a:r>
            <a:r>
              <a:rPr lang="en-US" altLang="zh-CN" sz="3200" b="1" dirty="0" smtClean="0">
                <a:latin typeface="楷体" pitchFamily="49" charset="-122"/>
                <a:ea typeface="楷体" pitchFamily="49" charset="-122"/>
              </a:rPr>
              <a:t>-5(</a:t>
            </a:r>
            <a:r>
              <a:rPr lang="en-US" altLang="zh-CN" sz="3200" b="1" dirty="0" err="1" smtClean="0">
                <a:latin typeface="楷体" pitchFamily="49" charset="-122"/>
                <a:ea typeface="楷体" pitchFamily="49" charset="-122"/>
              </a:rPr>
              <a:t>m+n</a:t>
            </a:r>
            <a:r>
              <a:rPr lang="en-US" altLang="zh-CN" sz="3200" b="1" dirty="0" smtClean="0">
                <a:latin typeface="楷体" pitchFamily="49" charset="-122"/>
                <a:ea typeface="楷体" pitchFamily="49" charset="-122"/>
              </a:rPr>
              <a:t>)+6</a:t>
            </a:r>
            <a:endParaRPr lang="zh-CN" altLang="en-US" sz="3200" b="1" dirty="0">
              <a:latin typeface="楷体" pitchFamily="49" charset="-122"/>
              <a:ea typeface="楷体" pitchFamily="49" charset="-122"/>
            </a:endParaRPr>
          </a:p>
        </p:txBody>
      </p:sp>
      <p:sp>
        <p:nvSpPr>
          <p:cNvPr id="15" name="Rectangle 21"/>
          <p:cNvSpPr>
            <a:spLocks noChangeArrowheads="1"/>
          </p:cNvSpPr>
          <p:nvPr/>
        </p:nvSpPr>
        <p:spPr bwMode="auto">
          <a:xfrm>
            <a:off x="107504" y="2779063"/>
            <a:ext cx="4852610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3200" b="1" dirty="0" smtClean="0">
                <a:latin typeface="楷体" pitchFamily="49" charset="-122"/>
                <a:ea typeface="楷体" pitchFamily="49" charset="-122"/>
              </a:rPr>
              <a:t>解</a:t>
            </a:r>
            <a:r>
              <a:rPr lang="en-US" altLang="zh-CN" sz="3200" b="1" dirty="0" smtClean="0">
                <a:latin typeface="楷体" pitchFamily="49" charset="-122"/>
                <a:ea typeface="楷体" pitchFamily="49" charset="-122"/>
              </a:rPr>
              <a:t>:</a:t>
            </a:r>
            <a:r>
              <a:rPr lang="zh-CN" altLang="en-US" sz="3200" b="1" dirty="0" smtClean="0">
                <a:latin typeface="楷体" pitchFamily="49" charset="-122"/>
                <a:ea typeface="楷体" pitchFamily="49" charset="-122"/>
              </a:rPr>
              <a:t>原式</a:t>
            </a:r>
            <a:r>
              <a:rPr lang="en-US" altLang="zh-CN" sz="3200" b="1" dirty="0" smtClean="0">
                <a:latin typeface="楷体" pitchFamily="49" charset="-122"/>
                <a:ea typeface="楷体" pitchFamily="49" charset="-122"/>
              </a:rPr>
              <a:t>=(m+n-2)(m+n-3)</a:t>
            </a:r>
            <a:endParaRPr lang="en-US" altLang="zh-CN" sz="3200" b="1" dirty="0">
              <a:latin typeface="楷体" pitchFamily="49" charset="-122"/>
              <a:ea typeface="楷体" pitchFamily="49" charset="-122"/>
            </a:endParaRPr>
          </a:p>
        </p:txBody>
      </p:sp>
      <p:grpSp>
        <p:nvGrpSpPr>
          <p:cNvPr id="17" name="Group 22"/>
          <p:cNvGrpSpPr>
            <a:grpSpLocks/>
          </p:cNvGrpSpPr>
          <p:nvPr/>
        </p:nvGrpSpPr>
        <p:grpSpPr bwMode="auto">
          <a:xfrm>
            <a:off x="4788323" y="2326880"/>
            <a:ext cx="1250950" cy="1571627"/>
            <a:chOff x="2292" y="1417"/>
            <a:chExt cx="788" cy="990"/>
          </a:xfrm>
        </p:grpSpPr>
        <p:sp>
          <p:nvSpPr>
            <p:cNvPr id="18" name="Text Box 23"/>
            <p:cNvSpPr txBox="1">
              <a:spLocks noChangeArrowheads="1"/>
            </p:cNvSpPr>
            <p:nvPr/>
          </p:nvSpPr>
          <p:spPr bwMode="auto">
            <a:xfrm>
              <a:off x="2337" y="1435"/>
              <a:ext cx="404" cy="23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lIns="0" tIns="0" rIns="0" bIns="0">
              <a:spAutoFit/>
            </a:bodyPr>
            <a:lstStyle/>
            <a:p>
              <a:r>
                <a:rPr kumimoji="0" lang="en-US" altLang="zh-CN" sz="2400" b="1" dirty="0" err="1" smtClean="0">
                  <a:solidFill>
                    <a:srgbClr val="FF0000"/>
                  </a:solidFill>
                  <a:latin typeface="Arial" charset="0"/>
                </a:rPr>
                <a:t>m+n</a:t>
              </a:r>
              <a:endParaRPr kumimoji="0" lang="en-US" altLang="zh-CN" sz="2400" b="1" dirty="0">
                <a:solidFill>
                  <a:srgbClr val="FF0000"/>
                </a:solidFill>
                <a:latin typeface="Arial" charset="0"/>
              </a:endParaRPr>
            </a:p>
          </p:txBody>
        </p:sp>
        <p:sp>
          <p:nvSpPr>
            <p:cNvPr id="19" name="Text Box 24"/>
            <p:cNvSpPr txBox="1">
              <a:spLocks noChangeArrowheads="1"/>
            </p:cNvSpPr>
            <p:nvPr/>
          </p:nvSpPr>
          <p:spPr bwMode="auto">
            <a:xfrm>
              <a:off x="2292" y="2116"/>
              <a:ext cx="520" cy="29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altLang="zh-CN" sz="2400" b="1" dirty="0" err="1" smtClean="0">
                  <a:solidFill>
                    <a:srgbClr val="FF0000"/>
                  </a:solidFill>
                </a:rPr>
                <a:t>m</a:t>
              </a:r>
              <a:r>
                <a:rPr kumimoji="0" lang="en-US" altLang="zh-CN" sz="2400" b="1" dirty="0" err="1" smtClean="0">
                  <a:solidFill>
                    <a:srgbClr val="FF0000"/>
                  </a:solidFill>
                  <a:latin typeface="Arial" charset="0"/>
                </a:rPr>
                <a:t>+n</a:t>
              </a:r>
              <a:endParaRPr kumimoji="0" lang="en-US" altLang="zh-CN" sz="2400" b="1" dirty="0">
                <a:solidFill>
                  <a:srgbClr val="FF0000"/>
                </a:solidFill>
                <a:latin typeface="Arial" charset="0"/>
              </a:endParaRPr>
            </a:p>
          </p:txBody>
        </p:sp>
        <p:sp>
          <p:nvSpPr>
            <p:cNvPr id="20" name="Text Box 25"/>
            <p:cNvSpPr txBox="1">
              <a:spLocks noChangeArrowheads="1"/>
            </p:cNvSpPr>
            <p:nvPr/>
          </p:nvSpPr>
          <p:spPr bwMode="auto">
            <a:xfrm>
              <a:off x="2791" y="1417"/>
              <a:ext cx="289" cy="29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kumimoji="0" lang="en-US" altLang="zh-CN" sz="2400" b="1" dirty="0" smtClean="0">
                  <a:solidFill>
                    <a:srgbClr val="FF0000"/>
                  </a:solidFill>
                  <a:latin typeface="Arial" charset="0"/>
                </a:rPr>
                <a:t>-2</a:t>
              </a:r>
              <a:endParaRPr kumimoji="0" lang="en-US" altLang="zh-CN" sz="2400" b="1" dirty="0">
                <a:solidFill>
                  <a:srgbClr val="FF0000"/>
                </a:solidFill>
                <a:latin typeface="Arial" charset="0"/>
              </a:endParaRPr>
            </a:p>
          </p:txBody>
        </p:sp>
        <p:sp>
          <p:nvSpPr>
            <p:cNvPr id="21" name="Text Box 26"/>
            <p:cNvSpPr txBox="1">
              <a:spLocks noChangeArrowheads="1"/>
            </p:cNvSpPr>
            <p:nvPr/>
          </p:nvSpPr>
          <p:spPr bwMode="auto">
            <a:xfrm>
              <a:off x="2791" y="2116"/>
              <a:ext cx="289" cy="29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kumimoji="0" lang="en-US" altLang="zh-CN" sz="2400" b="1" dirty="0" smtClean="0">
                  <a:solidFill>
                    <a:srgbClr val="FF0000"/>
                  </a:solidFill>
                  <a:latin typeface="Arial" charset="0"/>
                </a:rPr>
                <a:t>-3</a:t>
              </a:r>
              <a:endParaRPr kumimoji="0" lang="en-US" altLang="zh-CN" sz="2400" b="1" dirty="0">
                <a:solidFill>
                  <a:srgbClr val="FF0000"/>
                </a:solidFill>
                <a:latin typeface="Arial" charset="0"/>
              </a:endParaRPr>
            </a:p>
          </p:txBody>
        </p:sp>
        <p:sp>
          <p:nvSpPr>
            <p:cNvPr id="22" name="Line 27"/>
            <p:cNvSpPr>
              <a:spLocks noChangeShapeType="1"/>
            </p:cNvSpPr>
            <p:nvPr/>
          </p:nvSpPr>
          <p:spPr bwMode="auto">
            <a:xfrm>
              <a:off x="2562" y="1661"/>
              <a:ext cx="319" cy="499"/>
            </a:xfrm>
            <a:prstGeom prst="line">
              <a:avLst/>
            </a:prstGeom>
            <a:noFill/>
            <a:ln w="38100">
              <a:solidFill>
                <a:srgbClr val="FF0000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zh-CN" altLang="en-US" sz="2400" b="1"/>
            </a:p>
          </p:txBody>
        </p:sp>
        <p:sp>
          <p:nvSpPr>
            <p:cNvPr id="23" name="Line 28"/>
            <p:cNvSpPr>
              <a:spLocks noChangeShapeType="1"/>
            </p:cNvSpPr>
            <p:nvPr/>
          </p:nvSpPr>
          <p:spPr bwMode="auto">
            <a:xfrm flipV="1">
              <a:off x="2562" y="1661"/>
              <a:ext cx="319" cy="499"/>
            </a:xfrm>
            <a:prstGeom prst="line">
              <a:avLst/>
            </a:prstGeom>
            <a:noFill/>
            <a:ln w="38100">
              <a:solidFill>
                <a:srgbClr val="FF0000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zh-CN" altLang="en-US" sz="2400" b="1"/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14" grpId="0"/>
      <p:bldP spid="1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4"/>
          <p:cNvSpPr>
            <a:spLocks noChangeArrowheads="1"/>
          </p:cNvSpPr>
          <p:nvPr/>
        </p:nvSpPr>
        <p:spPr bwMode="auto">
          <a:xfrm>
            <a:off x="35496" y="771550"/>
            <a:ext cx="2597186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3200" b="1" dirty="0" smtClean="0">
                <a:latin typeface="楷体" pitchFamily="49" charset="-122"/>
                <a:ea typeface="楷体" pitchFamily="49" charset="-122"/>
              </a:rPr>
              <a:t>(4)-6x</a:t>
            </a:r>
            <a:r>
              <a:rPr lang="en-US" altLang="zh-CN" sz="3200" b="1" baseline="30000" dirty="0" smtClean="0">
                <a:latin typeface="楷体" pitchFamily="49" charset="-122"/>
                <a:ea typeface="楷体" pitchFamily="49" charset="-122"/>
              </a:rPr>
              <a:t>2</a:t>
            </a:r>
            <a:r>
              <a:rPr lang="en-US" altLang="zh-CN" sz="3200" b="1" dirty="0" smtClean="0">
                <a:latin typeface="楷体" pitchFamily="49" charset="-122"/>
                <a:ea typeface="楷体" pitchFamily="49" charset="-122"/>
              </a:rPr>
              <a:t>+7x-2</a:t>
            </a:r>
            <a:endParaRPr lang="en-US" altLang="zh-CN" sz="3200" b="1" dirty="0">
              <a:latin typeface="楷体" pitchFamily="49" charset="-122"/>
              <a:ea typeface="楷体" pitchFamily="49" charset="-122"/>
            </a:endParaRPr>
          </a:p>
        </p:txBody>
      </p:sp>
      <p:sp>
        <p:nvSpPr>
          <p:cNvPr id="5" name="Rectangle 21"/>
          <p:cNvSpPr>
            <a:spLocks noChangeArrowheads="1"/>
          </p:cNvSpPr>
          <p:nvPr/>
        </p:nvSpPr>
        <p:spPr bwMode="auto">
          <a:xfrm>
            <a:off x="104745" y="1347614"/>
            <a:ext cx="4522392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3200" b="1" dirty="0" smtClean="0">
                <a:latin typeface="楷体" pitchFamily="49" charset="-122"/>
                <a:ea typeface="楷体" pitchFamily="49" charset="-122"/>
              </a:rPr>
              <a:t>解</a:t>
            </a:r>
            <a:r>
              <a:rPr lang="en-US" altLang="zh-CN" sz="3200" b="1" dirty="0" smtClean="0">
                <a:latin typeface="楷体" pitchFamily="49" charset="-122"/>
                <a:ea typeface="楷体" pitchFamily="49" charset="-122"/>
              </a:rPr>
              <a:t>:</a:t>
            </a:r>
            <a:r>
              <a:rPr lang="zh-CN" altLang="en-US" sz="3200" b="1" dirty="0" smtClean="0">
                <a:latin typeface="楷体" pitchFamily="49" charset="-122"/>
                <a:ea typeface="楷体" pitchFamily="49" charset="-122"/>
              </a:rPr>
              <a:t>原式</a:t>
            </a:r>
            <a:r>
              <a:rPr lang="en-US" altLang="zh-CN" sz="3200" b="1" dirty="0" smtClean="0">
                <a:latin typeface="楷体" pitchFamily="49" charset="-122"/>
                <a:ea typeface="楷体" pitchFamily="49" charset="-122"/>
              </a:rPr>
              <a:t>=(-3x+2)(2x-1)</a:t>
            </a:r>
            <a:endParaRPr lang="en-US" altLang="zh-CN" sz="3200" b="1" dirty="0">
              <a:latin typeface="楷体" pitchFamily="49" charset="-122"/>
              <a:ea typeface="楷体" pitchFamily="49" charset="-122"/>
            </a:endParaRPr>
          </a:p>
        </p:txBody>
      </p:sp>
      <p:grpSp>
        <p:nvGrpSpPr>
          <p:cNvPr id="6" name="Group 22"/>
          <p:cNvGrpSpPr>
            <a:grpSpLocks/>
          </p:cNvGrpSpPr>
          <p:nvPr/>
        </p:nvGrpSpPr>
        <p:grpSpPr bwMode="auto">
          <a:xfrm>
            <a:off x="4571727" y="555082"/>
            <a:ext cx="1225550" cy="1657352"/>
            <a:chOff x="2337" y="1389"/>
            <a:chExt cx="772" cy="1044"/>
          </a:xfrm>
        </p:grpSpPr>
        <p:sp>
          <p:nvSpPr>
            <p:cNvPr id="7" name="Text Box 23"/>
            <p:cNvSpPr txBox="1">
              <a:spLocks noChangeArrowheads="1"/>
            </p:cNvSpPr>
            <p:nvPr/>
          </p:nvSpPr>
          <p:spPr bwMode="auto">
            <a:xfrm>
              <a:off x="2337" y="1389"/>
              <a:ext cx="328" cy="27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lIns="0" tIns="0" rIns="0" bIns="0">
              <a:spAutoFit/>
            </a:bodyPr>
            <a:lstStyle/>
            <a:p>
              <a:r>
                <a:rPr kumimoji="0" lang="en-US" altLang="zh-CN" sz="2800" b="1" dirty="0" smtClean="0">
                  <a:solidFill>
                    <a:srgbClr val="FF0000"/>
                  </a:solidFill>
                  <a:latin typeface="Arial" charset="0"/>
                </a:rPr>
                <a:t>-3x</a:t>
              </a:r>
              <a:endParaRPr kumimoji="0" lang="en-US" altLang="zh-CN" sz="2800" b="1" dirty="0">
                <a:solidFill>
                  <a:srgbClr val="FF0000"/>
                </a:solidFill>
                <a:latin typeface="Arial" charset="0"/>
              </a:endParaRPr>
            </a:p>
          </p:txBody>
        </p:sp>
        <p:sp>
          <p:nvSpPr>
            <p:cNvPr id="8" name="Text Box 24"/>
            <p:cNvSpPr txBox="1">
              <a:spLocks noChangeArrowheads="1"/>
            </p:cNvSpPr>
            <p:nvPr/>
          </p:nvSpPr>
          <p:spPr bwMode="auto">
            <a:xfrm>
              <a:off x="2337" y="2103"/>
              <a:ext cx="369" cy="3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altLang="zh-CN" sz="2800" b="1" dirty="0" smtClean="0">
                  <a:solidFill>
                    <a:srgbClr val="FF0000"/>
                  </a:solidFill>
                </a:rPr>
                <a:t>2x</a:t>
              </a:r>
              <a:endParaRPr kumimoji="0" lang="en-US" altLang="zh-CN" sz="2800" b="1" dirty="0">
                <a:solidFill>
                  <a:srgbClr val="FF0000"/>
                </a:solidFill>
                <a:latin typeface="Arial" charset="0"/>
              </a:endParaRPr>
            </a:p>
          </p:txBody>
        </p:sp>
        <p:sp>
          <p:nvSpPr>
            <p:cNvPr id="9" name="Text Box 25"/>
            <p:cNvSpPr txBox="1">
              <a:spLocks noChangeArrowheads="1"/>
            </p:cNvSpPr>
            <p:nvPr/>
          </p:nvSpPr>
          <p:spPr bwMode="auto">
            <a:xfrm>
              <a:off x="2836" y="1389"/>
              <a:ext cx="243" cy="3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altLang="zh-CN" sz="2800" b="1" dirty="0" smtClean="0">
                  <a:solidFill>
                    <a:srgbClr val="FF0000"/>
                  </a:solidFill>
                </a:rPr>
                <a:t>2</a:t>
              </a:r>
              <a:endParaRPr kumimoji="0" lang="en-US" altLang="zh-CN" sz="2800" b="1" dirty="0">
                <a:solidFill>
                  <a:srgbClr val="FF0000"/>
                </a:solidFill>
                <a:latin typeface="Arial" charset="0"/>
              </a:endParaRPr>
            </a:p>
          </p:txBody>
        </p:sp>
        <p:sp>
          <p:nvSpPr>
            <p:cNvPr id="10" name="Text Box 26"/>
            <p:cNvSpPr txBox="1">
              <a:spLocks noChangeArrowheads="1"/>
            </p:cNvSpPr>
            <p:nvPr/>
          </p:nvSpPr>
          <p:spPr bwMode="auto">
            <a:xfrm>
              <a:off x="2791" y="2103"/>
              <a:ext cx="318" cy="3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altLang="zh-CN" sz="2800" b="1" dirty="0" smtClean="0">
                  <a:solidFill>
                    <a:srgbClr val="FF0000"/>
                  </a:solidFill>
                </a:rPr>
                <a:t>-1</a:t>
              </a:r>
              <a:endParaRPr kumimoji="0" lang="en-US" altLang="zh-CN" sz="2800" b="1" dirty="0">
                <a:solidFill>
                  <a:srgbClr val="FF0000"/>
                </a:solidFill>
                <a:latin typeface="Arial" charset="0"/>
              </a:endParaRPr>
            </a:p>
          </p:txBody>
        </p:sp>
        <p:sp>
          <p:nvSpPr>
            <p:cNvPr id="11" name="Line 27"/>
            <p:cNvSpPr>
              <a:spLocks noChangeShapeType="1"/>
            </p:cNvSpPr>
            <p:nvPr/>
          </p:nvSpPr>
          <p:spPr bwMode="auto">
            <a:xfrm>
              <a:off x="2562" y="1661"/>
              <a:ext cx="319" cy="499"/>
            </a:xfrm>
            <a:prstGeom prst="line">
              <a:avLst/>
            </a:prstGeom>
            <a:noFill/>
            <a:ln w="38100">
              <a:solidFill>
                <a:srgbClr val="FF0000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zh-CN" altLang="en-US" sz="2800" b="1"/>
            </a:p>
          </p:txBody>
        </p:sp>
        <p:sp>
          <p:nvSpPr>
            <p:cNvPr id="12" name="Line 28"/>
            <p:cNvSpPr>
              <a:spLocks noChangeShapeType="1"/>
            </p:cNvSpPr>
            <p:nvPr/>
          </p:nvSpPr>
          <p:spPr bwMode="auto">
            <a:xfrm flipV="1">
              <a:off x="2562" y="1661"/>
              <a:ext cx="319" cy="499"/>
            </a:xfrm>
            <a:prstGeom prst="line">
              <a:avLst/>
            </a:prstGeom>
            <a:noFill/>
            <a:ln w="38100">
              <a:solidFill>
                <a:srgbClr val="FF0000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zh-CN" altLang="en-US" sz="2800" b="1"/>
            </a:p>
          </p:txBody>
        </p:sp>
      </p:grpSp>
      <p:sp>
        <p:nvSpPr>
          <p:cNvPr id="13" name="矩形 12"/>
          <p:cNvSpPr/>
          <p:nvPr/>
        </p:nvSpPr>
        <p:spPr>
          <a:xfrm>
            <a:off x="35496" y="2211710"/>
            <a:ext cx="459613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3200" b="1" dirty="0" smtClean="0">
                <a:latin typeface="楷体" pitchFamily="49" charset="-122"/>
                <a:ea typeface="楷体" pitchFamily="49" charset="-122"/>
              </a:rPr>
              <a:t>(5)y</a:t>
            </a:r>
            <a:r>
              <a:rPr lang="en-US" altLang="zh-CN" sz="3200" b="1" baseline="30000" dirty="0" smtClean="0">
                <a:latin typeface="楷体" pitchFamily="49" charset="-122"/>
                <a:ea typeface="楷体" pitchFamily="49" charset="-122"/>
              </a:rPr>
              <a:t>2</a:t>
            </a:r>
            <a:r>
              <a:rPr lang="en-US" altLang="zh-CN" sz="3200" b="1" dirty="0" smtClean="0">
                <a:latin typeface="楷体" pitchFamily="49" charset="-122"/>
                <a:ea typeface="楷体" pitchFamily="49" charset="-122"/>
              </a:rPr>
              <a:t>-2y(x-1)-15(x-1)</a:t>
            </a:r>
            <a:r>
              <a:rPr lang="en-US" altLang="zh-CN" sz="3200" b="1" baseline="30000" dirty="0" smtClean="0">
                <a:latin typeface="楷体" pitchFamily="49" charset="-122"/>
                <a:ea typeface="楷体" pitchFamily="49" charset="-122"/>
              </a:rPr>
              <a:t>2</a:t>
            </a:r>
            <a:endParaRPr lang="zh-CN" altLang="en-US" sz="3200" b="1" dirty="0">
              <a:latin typeface="楷体" pitchFamily="49" charset="-122"/>
              <a:ea typeface="楷体" pitchFamily="49" charset="-122"/>
            </a:endParaRPr>
          </a:p>
        </p:txBody>
      </p:sp>
      <p:grpSp>
        <p:nvGrpSpPr>
          <p:cNvPr id="14" name="Group 22"/>
          <p:cNvGrpSpPr>
            <a:grpSpLocks/>
          </p:cNvGrpSpPr>
          <p:nvPr/>
        </p:nvGrpSpPr>
        <p:grpSpPr bwMode="auto">
          <a:xfrm>
            <a:off x="4644008" y="2570582"/>
            <a:ext cx="1914526" cy="1657352"/>
            <a:chOff x="2383" y="1389"/>
            <a:chExt cx="1206" cy="1044"/>
          </a:xfrm>
        </p:grpSpPr>
        <p:sp>
          <p:nvSpPr>
            <p:cNvPr id="15" name="Text Box 23"/>
            <p:cNvSpPr txBox="1">
              <a:spLocks noChangeArrowheads="1"/>
            </p:cNvSpPr>
            <p:nvPr/>
          </p:nvSpPr>
          <p:spPr bwMode="auto">
            <a:xfrm>
              <a:off x="2438" y="1390"/>
              <a:ext cx="126" cy="27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lIns="0" tIns="0" rIns="0" bIns="0">
              <a:spAutoFit/>
            </a:bodyPr>
            <a:lstStyle/>
            <a:p>
              <a:r>
                <a:rPr kumimoji="0" lang="en-US" altLang="zh-CN" sz="2800" b="1" dirty="0" smtClean="0">
                  <a:solidFill>
                    <a:srgbClr val="FF0000"/>
                  </a:solidFill>
                  <a:latin typeface="Arial" charset="0"/>
                </a:rPr>
                <a:t>y</a:t>
              </a:r>
              <a:endParaRPr kumimoji="0" lang="en-US" altLang="zh-CN" sz="2800" b="1" dirty="0">
                <a:solidFill>
                  <a:srgbClr val="FF0000"/>
                </a:solidFill>
                <a:latin typeface="Arial" charset="0"/>
              </a:endParaRPr>
            </a:p>
          </p:txBody>
        </p:sp>
        <p:sp>
          <p:nvSpPr>
            <p:cNvPr id="16" name="Text Box 24"/>
            <p:cNvSpPr txBox="1">
              <a:spLocks noChangeArrowheads="1"/>
            </p:cNvSpPr>
            <p:nvPr/>
          </p:nvSpPr>
          <p:spPr bwMode="auto">
            <a:xfrm>
              <a:off x="2383" y="2070"/>
              <a:ext cx="243" cy="3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altLang="zh-CN" sz="2800" b="1" dirty="0" smtClean="0">
                  <a:solidFill>
                    <a:srgbClr val="FF0000"/>
                  </a:solidFill>
                </a:rPr>
                <a:t>y</a:t>
              </a:r>
              <a:endParaRPr kumimoji="0" lang="en-US" altLang="zh-CN" sz="2800" b="1" dirty="0">
                <a:solidFill>
                  <a:srgbClr val="FF0000"/>
                </a:solidFill>
                <a:latin typeface="Arial" charset="0"/>
              </a:endParaRPr>
            </a:p>
          </p:txBody>
        </p:sp>
        <p:sp>
          <p:nvSpPr>
            <p:cNvPr id="17" name="Text Box 25"/>
            <p:cNvSpPr txBox="1">
              <a:spLocks noChangeArrowheads="1"/>
            </p:cNvSpPr>
            <p:nvPr/>
          </p:nvSpPr>
          <p:spPr bwMode="auto">
            <a:xfrm>
              <a:off x="2836" y="1389"/>
              <a:ext cx="722" cy="3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altLang="zh-CN" sz="2800" b="1" dirty="0" smtClean="0">
                  <a:solidFill>
                    <a:srgbClr val="FF0000"/>
                  </a:solidFill>
                </a:rPr>
                <a:t>3(x-1)</a:t>
              </a:r>
              <a:endParaRPr kumimoji="0" lang="en-US" altLang="zh-CN" sz="2800" b="1" dirty="0">
                <a:solidFill>
                  <a:srgbClr val="FF0000"/>
                </a:solidFill>
                <a:latin typeface="Arial" charset="0"/>
              </a:endParaRPr>
            </a:p>
          </p:txBody>
        </p:sp>
        <p:sp>
          <p:nvSpPr>
            <p:cNvPr id="18" name="Text Box 26"/>
            <p:cNvSpPr txBox="1">
              <a:spLocks noChangeArrowheads="1"/>
            </p:cNvSpPr>
            <p:nvPr/>
          </p:nvSpPr>
          <p:spPr bwMode="auto">
            <a:xfrm>
              <a:off x="2791" y="2103"/>
              <a:ext cx="798" cy="3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altLang="zh-CN" sz="2800" b="1" dirty="0" smtClean="0">
                  <a:solidFill>
                    <a:srgbClr val="FF0000"/>
                  </a:solidFill>
                </a:rPr>
                <a:t>-5(x-1)</a:t>
              </a:r>
              <a:endParaRPr kumimoji="0" lang="en-US" altLang="zh-CN" sz="2800" b="1" dirty="0">
                <a:solidFill>
                  <a:srgbClr val="FF0000"/>
                </a:solidFill>
                <a:latin typeface="Arial" charset="0"/>
              </a:endParaRPr>
            </a:p>
          </p:txBody>
        </p:sp>
        <p:sp>
          <p:nvSpPr>
            <p:cNvPr id="19" name="Line 27"/>
            <p:cNvSpPr>
              <a:spLocks noChangeShapeType="1"/>
            </p:cNvSpPr>
            <p:nvPr/>
          </p:nvSpPr>
          <p:spPr bwMode="auto">
            <a:xfrm>
              <a:off x="2562" y="1661"/>
              <a:ext cx="319" cy="499"/>
            </a:xfrm>
            <a:prstGeom prst="line">
              <a:avLst/>
            </a:prstGeom>
            <a:noFill/>
            <a:ln w="38100">
              <a:solidFill>
                <a:srgbClr val="FF0000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zh-CN" altLang="en-US" sz="2800" b="1"/>
            </a:p>
          </p:txBody>
        </p:sp>
        <p:sp>
          <p:nvSpPr>
            <p:cNvPr id="20" name="Line 28"/>
            <p:cNvSpPr>
              <a:spLocks noChangeShapeType="1"/>
            </p:cNvSpPr>
            <p:nvPr/>
          </p:nvSpPr>
          <p:spPr bwMode="auto">
            <a:xfrm flipV="1">
              <a:off x="2562" y="1661"/>
              <a:ext cx="319" cy="499"/>
            </a:xfrm>
            <a:prstGeom prst="line">
              <a:avLst/>
            </a:prstGeom>
            <a:noFill/>
            <a:ln w="38100">
              <a:solidFill>
                <a:srgbClr val="FF0000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zh-CN" altLang="en-US" sz="2800" b="1"/>
            </a:p>
          </p:txBody>
        </p:sp>
      </p:grpSp>
      <p:sp>
        <p:nvSpPr>
          <p:cNvPr id="21" name="Text Box 5"/>
          <p:cNvSpPr txBox="1">
            <a:spLocks noChangeArrowheads="1"/>
          </p:cNvSpPr>
          <p:nvPr/>
        </p:nvSpPr>
        <p:spPr bwMode="auto">
          <a:xfrm>
            <a:off x="35496" y="2859782"/>
            <a:ext cx="504056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zh-CN" altLang="en-US" sz="2800" b="1" dirty="0" smtClean="0">
                <a:latin typeface="楷体" pitchFamily="49" charset="-122"/>
                <a:ea typeface="楷体" pitchFamily="49" charset="-122"/>
              </a:rPr>
              <a:t>原式</a:t>
            </a:r>
            <a:r>
              <a:rPr kumimoji="0" lang="en-US" altLang="zh-CN" sz="2800" b="1" dirty="0" smtClean="0">
                <a:latin typeface="楷体" pitchFamily="49" charset="-122"/>
                <a:ea typeface="楷体" pitchFamily="49" charset="-122"/>
              </a:rPr>
              <a:t>=[</a:t>
            </a:r>
            <a:r>
              <a:rPr kumimoji="0" lang="en-US" altLang="zh-CN" sz="2800" b="1" dirty="0">
                <a:latin typeface="楷体" pitchFamily="49" charset="-122"/>
                <a:ea typeface="楷体" pitchFamily="49" charset="-122"/>
              </a:rPr>
              <a:t>y+3(x-1)][</a:t>
            </a:r>
            <a:r>
              <a:rPr kumimoji="0" lang="en-US" altLang="zh-CN" sz="2800" b="1" dirty="0" smtClean="0">
                <a:latin typeface="楷体" pitchFamily="49" charset="-122"/>
                <a:ea typeface="楷体" pitchFamily="49" charset="-122"/>
              </a:rPr>
              <a:t>y-5(x-1</a:t>
            </a:r>
            <a:r>
              <a:rPr kumimoji="0" lang="en-US" altLang="zh-CN" sz="2800" b="1" dirty="0">
                <a:latin typeface="楷体" pitchFamily="49" charset="-122"/>
                <a:ea typeface="楷体" pitchFamily="49" charset="-122"/>
              </a:rPr>
              <a:t>)]</a:t>
            </a:r>
            <a:endParaRPr kumimoji="0" lang="en-US" altLang="zh-CN" sz="2800" b="1" baseline="30000" dirty="0">
              <a:latin typeface="楷体" pitchFamily="49" charset="-122"/>
              <a:ea typeface="楷体" pitchFamily="49" charset="-122"/>
            </a:endParaRPr>
          </a:p>
        </p:txBody>
      </p:sp>
      <p:sp>
        <p:nvSpPr>
          <p:cNvPr id="22" name="Text Box 6"/>
          <p:cNvSpPr txBox="1">
            <a:spLocks noChangeArrowheads="1"/>
          </p:cNvSpPr>
          <p:nvPr/>
        </p:nvSpPr>
        <p:spPr bwMode="auto">
          <a:xfrm>
            <a:off x="107826" y="3488690"/>
            <a:ext cx="3816102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kumimoji="0" lang="en-US" altLang="zh-CN" sz="2800" b="1" dirty="0" smtClean="0">
                <a:latin typeface="楷体" pitchFamily="49" charset="-122"/>
                <a:ea typeface="楷体" pitchFamily="49" charset="-122"/>
              </a:rPr>
              <a:t>=(</a:t>
            </a:r>
            <a:r>
              <a:rPr kumimoji="0" lang="en-US" altLang="zh-CN" sz="2800" b="1" dirty="0">
                <a:latin typeface="楷体" pitchFamily="49" charset="-122"/>
                <a:ea typeface="楷体" pitchFamily="49" charset="-122"/>
              </a:rPr>
              <a:t>y+3x-3)(</a:t>
            </a:r>
            <a:r>
              <a:rPr kumimoji="0" lang="en-US" altLang="zh-CN" sz="2800" b="1" dirty="0" smtClean="0">
                <a:latin typeface="楷体" pitchFamily="49" charset="-122"/>
                <a:ea typeface="楷体" pitchFamily="49" charset="-122"/>
              </a:rPr>
              <a:t>y-5x+5</a:t>
            </a:r>
            <a:r>
              <a:rPr kumimoji="0" lang="en-US" altLang="zh-CN" sz="2800" b="1" dirty="0">
                <a:latin typeface="楷体" pitchFamily="49" charset="-122"/>
                <a:ea typeface="楷体" pitchFamily="49" charset="-122"/>
              </a:rPr>
              <a:t>)</a:t>
            </a:r>
            <a:endParaRPr kumimoji="0" lang="en-US" altLang="zh-CN" sz="2800" b="1" baseline="30000" dirty="0">
              <a:latin typeface="楷体" pitchFamily="49" charset="-122"/>
              <a:ea typeface="楷体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13" grpId="0"/>
      <p:bldP spid="21" grpId="0"/>
      <p:bldP spid="2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3"/>
          <p:cNvGrpSpPr/>
          <p:nvPr/>
        </p:nvGrpSpPr>
        <p:grpSpPr>
          <a:xfrm>
            <a:off x="35496" y="746797"/>
            <a:ext cx="8784976" cy="816841"/>
            <a:chOff x="35496" y="602781"/>
            <a:chExt cx="8784976" cy="816841"/>
          </a:xfrm>
        </p:grpSpPr>
        <p:sp>
          <p:nvSpPr>
            <p:cNvPr id="2" name="矩形 36"/>
            <p:cNvSpPr>
              <a:spLocks noChangeArrowheads="1"/>
            </p:cNvSpPr>
            <p:nvPr/>
          </p:nvSpPr>
          <p:spPr bwMode="auto">
            <a:xfrm>
              <a:off x="35496" y="783744"/>
              <a:ext cx="8784976" cy="400110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square">
              <a:spAutoFit/>
            </a:bodyPr>
            <a:lstStyle/>
            <a:p>
              <a:r>
                <a:rPr lang="zh-CN" altLang="en-US" sz="2000" b="1" dirty="0">
                  <a:solidFill>
                    <a:srgbClr val="FF0000"/>
                  </a:solidFill>
                  <a:latin typeface="楷体" pitchFamily="49" charset="-122"/>
                  <a:ea typeface="楷体" pitchFamily="49" charset="-122"/>
                  <a:cs typeface="楷体"/>
                </a:rPr>
                <a:t>★探</a:t>
              </a:r>
              <a:r>
                <a:rPr lang="zh-CN" altLang="en-US" sz="2000" b="1" dirty="0" smtClean="0">
                  <a:solidFill>
                    <a:srgbClr val="FF0000"/>
                  </a:solidFill>
                  <a:latin typeface="楷体" pitchFamily="49" charset="-122"/>
                  <a:ea typeface="楷体" pitchFamily="49" charset="-122"/>
                  <a:cs typeface="楷体"/>
                </a:rPr>
                <a:t>究</a:t>
              </a:r>
              <a:r>
                <a:rPr lang="en-US" altLang="zh-CN" sz="2000" b="1" dirty="0" smtClean="0">
                  <a:solidFill>
                    <a:srgbClr val="FF0000"/>
                  </a:solidFill>
                  <a:latin typeface="楷体" pitchFamily="49" charset="-122"/>
                  <a:ea typeface="楷体" pitchFamily="49" charset="-122"/>
                  <a:cs typeface="楷体"/>
                </a:rPr>
                <a:t>2、</a:t>
              </a:r>
              <a:r>
                <a:rPr lang="zh-CN" altLang="en-US" sz="2000" b="1" dirty="0" smtClean="0">
                  <a:latin typeface="楷体" pitchFamily="49" charset="-122"/>
                  <a:ea typeface="楷体" pitchFamily="49" charset="-122"/>
                  <a:cs typeface="楷体"/>
                </a:rPr>
                <a:t>已知</a:t>
              </a:r>
              <a:r>
                <a:rPr lang="en-US" altLang="zh-CN" sz="2000" b="1" dirty="0" smtClean="0">
                  <a:latin typeface="楷体" pitchFamily="49" charset="-122"/>
                  <a:ea typeface="楷体" pitchFamily="49" charset="-122"/>
                  <a:cs typeface="楷体"/>
                </a:rPr>
                <a:t>2x</a:t>
              </a:r>
              <a:r>
                <a:rPr lang="en-US" altLang="zh-CN" sz="2000" b="1" baseline="40000" dirty="0" smtClean="0">
                  <a:latin typeface="楷体" pitchFamily="49" charset="-122"/>
                  <a:ea typeface="楷体" pitchFamily="49" charset="-122"/>
                  <a:cs typeface="楷体"/>
                </a:rPr>
                <a:t>2</a:t>
              </a:r>
              <a:r>
                <a:rPr lang="en-US" altLang="zh-CN" sz="2000" b="1" dirty="0" smtClean="0">
                  <a:latin typeface="楷体" pitchFamily="49" charset="-122"/>
                  <a:ea typeface="楷体" pitchFamily="49" charset="-122"/>
                  <a:cs typeface="楷体"/>
                </a:rPr>
                <a:t>-3xy+y</a:t>
              </a:r>
              <a:r>
                <a:rPr lang="en-US" altLang="zh-CN" sz="2000" b="1" baseline="42000" dirty="0" smtClean="0">
                  <a:latin typeface="楷体" pitchFamily="49" charset="-122"/>
                  <a:ea typeface="楷体" pitchFamily="49" charset="-122"/>
                  <a:cs typeface="楷体"/>
                </a:rPr>
                <a:t>2</a:t>
              </a:r>
              <a:r>
                <a:rPr lang="en-US" altLang="zh-CN" sz="2000" b="1" dirty="0" smtClean="0">
                  <a:latin typeface="楷体" pitchFamily="49" charset="-122"/>
                  <a:ea typeface="楷体" pitchFamily="49" charset="-122"/>
                  <a:cs typeface="楷体"/>
                </a:rPr>
                <a:t>=0,(xy≠0),</a:t>
              </a:r>
              <a:r>
                <a:rPr lang="zh-CN" altLang="en-US" sz="2000" b="1" dirty="0" smtClean="0">
                  <a:latin typeface="楷体" pitchFamily="49" charset="-122"/>
                  <a:ea typeface="楷体" pitchFamily="49" charset="-122"/>
                  <a:cs typeface="楷体"/>
                </a:rPr>
                <a:t>求      的值，</a:t>
              </a:r>
              <a:endParaRPr kumimoji="1" lang="en-US" altLang="zh-CN" sz="2000" b="1" baseline="42000" dirty="0">
                <a:uFillTx/>
                <a:latin typeface="楷体" pitchFamily="49" charset="-122"/>
                <a:ea typeface="楷体" pitchFamily="49" charset="-122"/>
                <a:sym typeface="Wingdings" pitchFamily="2" charset="2"/>
              </a:endParaRPr>
            </a:p>
          </p:txBody>
        </p:sp>
        <p:graphicFrame>
          <p:nvGraphicFramePr>
            <p:cNvPr id="4098" name="Object 2"/>
            <p:cNvGraphicFramePr>
              <a:graphicFrameLocks noChangeAspect="1"/>
            </p:cNvGraphicFramePr>
            <p:nvPr/>
          </p:nvGraphicFramePr>
          <p:xfrm>
            <a:off x="4644008" y="602781"/>
            <a:ext cx="792088" cy="816841"/>
          </p:xfrm>
          <a:graphic>
            <a:graphicData uri="http://schemas.openxmlformats.org/presentationml/2006/ole">
              <p:oleObj spid="_x0000_s34818" name="Microsoft Equation 3.0" r:id="rId3" imgW="406080" imgH="419040" progId="Equation.3">
                <p:embed/>
              </p:oleObj>
            </a:graphicData>
          </a:graphic>
        </p:graphicFrame>
      </p:grpSp>
      <p:sp>
        <p:nvSpPr>
          <p:cNvPr id="5" name="矩形 36"/>
          <p:cNvSpPr>
            <a:spLocks noChangeArrowheads="1"/>
          </p:cNvSpPr>
          <p:nvPr/>
        </p:nvSpPr>
        <p:spPr bwMode="auto">
          <a:xfrm>
            <a:off x="35496" y="1451560"/>
            <a:ext cx="2664296" cy="40011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r>
              <a:rPr lang="zh-CN" altLang="en-US" sz="2000" b="1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  <a:cs typeface="楷体"/>
              </a:rPr>
              <a:t>解：</a:t>
            </a:r>
            <a:r>
              <a:rPr lang="zh-CN" altLang="en-US" sz="2000" b="1" dirty="0" smtClean="0">
                <a:latin typeface="楷体" pitchFamily="49" charset="-122"/>
                <a:ea typeface="楷体" pitchFamily="49" charset="-122"/>
                <a:cs typeface="楷体"/>
              </a:rPr>
              <a:t>∵</a:t>
            </a:r>
            <a:r>
              <a:rPr lang="en-US" altLang="zh-CN" sz="2000" b="1" dirty="0" smtClean="0">
                <a:latin typeface="楷体" pitchFamily="49" charset="-122"/>
                <a:ea typeface="楷体" pitchFamily="49" charset="-122"/>
                <a:cs typeface="楷体"/>
              </a:rPr>
              <a:t>2x</a:t>
            </a:r>
            <a:r>
              <a:rPr lang="en-US" altLang="zh-CN" sz="2000" b="1" baseline="40000" dirty="0" smtClean="0">
                <a:latin typeface="楷体" pitchFamily="49" charset="-122"/>
                <a:ea typeface="楷体" pitchFamily="49" charset="-122"/>
                <a:cs typeface="楷体"/>
              </a:rPr>
              <a:t>2</a:t>
            </a:r>
            <a:r>
              <a:rPr lang="en-US" altLang="zh-CN" sz="2000" b="1" dirty="0" smtClean="0">
                <a:latin typeface="楷体" pitchFamily="49" charset="-122"/>
                <a:ea typeface="楷体" pitchFamily="49" charset="-122"/>
                <a:cs typeface="楷体"/>
              </a:rPr>
              <a:t>-3xy+y</a:t>
            </a:r>
            <a:r>
              <a:rPr lang="en-US" altLang="zh-CN" sz="2000" b="1" baseline="42000" dirty="0" smtClean="0">
                <a:latin typeface="楷体" pitchFamily="49" charset="-122"/>
                <a:ea typeface="楷体" pitchFamily="49" charset="-122"/>
                <a:cs typeface="楷体"/>
              </a:rPr>
              <a:t>2</a:t>
            </a:r>
            <a:r>
              <a:rPr lang="en-US" altLang="zh-CN" sz="2000" b="1" dirty="0" smtClean="0">
                <a:latin typeface="楷体" pitchFamily="49" charset="-122"/>
                <a:ea typeface="楷体" pitchFamily="49" charset="-122"/>
                <a:cs typeface="楷体"/>
              </a:rPr>
              <a:t>=0</a:t>
            </a:r>
            <a:endParaRPr kumimoji="1" lang="en-US" altLang="zh-CN" sz="2000" b="1" baseline="42000" dirty="0">
              <a:uFillTx/>
              <a:latin typeface="楷体" pitchFamily="49" charset="-122"/>
              <a:ea typeface="楷体" pitchFamily="49" charset="-122"/>
              <a:sym typeface="Wingdings" pitchFamily="2" charset="2"/>
            </a:endParaRPr>
          </a:p>
        </p:txBody>
      </p:sp>
      <p:sp>
        <p:nvSpPr>
          <p:cNvPr id="6" name="矩形 36"/>
          <p:cNvSpPr>
            <a:spLocks noChangeArrowheads="1"/>
          </p:cNvSpPr>
          <p:nvPr/>
        </p:nvSpPr>
        <p:spPr bwMode="auto">
          <a:xfrm>
            <a:off x="2483768" y="1451560"/>
            <a:ext cx="3240360" cy="40011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r>
              <a:rPr lang="zh-CN" altLang="en-US" sz="2000" b="1" dirty="0" smtClean="0">
                <a:latin typeface="楷体" pitchFamily="49" charset="-122"/>
                <a:ea typeface="楷体" pitchFamily="49" charset="-122"/>
                <a:cs typeface="楷体"/>
              </a:rPr>
              <a:t>∴</a:t>
            </a:r>
            <a:r>
              <a:rPr lang="en-US" altLang="zh-CN" sz="2000" b="1" dirty="0" smtClean="0">
                <a:latin typeface="楷体" pitchFamily="49" charset="-122"/>
                <a:ea typeface="楷体" pitchFamily="49" charset="-122"/>
                <a:cs typeface="楷体"/>
              </a:rPr>
              <a:t>(2x-y)(x-y)=0</a:t>
            </a:r>
            <a:endParaRPr kumimoji="1" lang="en-US" altLang="zh-CN" sz="2000" b="1" baseline="42000" dirty="0">
              <a:uFillTx/>
              <a:latin typeface="楷体" pitchFamily="49" charset="-122"/>
              <a:ea typeface="楷体" pitchFamily="49" charset="-122"/>
              <a:sym typeface="Wingdings" pitchFamily="2" charset="2"/>
            </a:endParaRPr>
          </a:p>
        </p:txBody>
      </p:sp>
      <p:sp>
        <p:nvSpPr>
          <p:cNvPr id="7" name="矩形 36"/>
          <p:cNvSpPr>
            <a:spLocks noChangeArrowheads="1"/>
          </p:cNvSpPr>
          <p:nvPr/>
        </p:nvSpPr>
        <p:spPr bwMode="auto">
          <a:xfrm>
            <a:off x="35496" y="1995686"/>
            <a:ext cx="1800200" cy="40011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r>
              <a:rPr lang="zh-CN" altLang="en-US" sz="2000" b="1" dirty="0" smtClean="0">
                <a:latin typeface="楷体" pitchFamily="49" charset="-122"/>
                <a:ea typeface="楷体" pitchFamily="49" charset="-122"/>
                <a:cs typeface="楷体"/>
              </a:rPr>
              <a:t>∴</a:t>
            </a:r>
            <a:r>
              <a:rPr lang="en-US" altLang="zh-CN" sz="2000" b="1" dirty="0" smtClean="0">
                <a:latin typeface="楷体" pitchFamily="49" charset="-122"/>
                <a:ea typeface="楷体" pitchFamily="49" charset="-122"/>
                <a:cs typeface="楷体"/>
              </a:rPr>
              <a:t>y=2x</a:t>
            </a:r>
            <a:r>
              <a:rPr lang="zh-CN" altLang="en-US" sz="2000" b="1" dirty="0" smtClean="0">
                <a:latin typeface="楷体" pitchFamily="49" charset="-122"/>
                <a:ea typeface="楷体" pitchFamily="49" charset="-122"/>
                <a:cs typeface="楷体"/>
              </a:rPr>
              <a:t>或</a:t>
            </a:r>
            <a:r>
              <a:rPr lang="en-US" altLang="zh-CN" sz="2000" b="1" dirty="0" smtClean="0">
                <a:latin typeface="楷体" pitchFamily="49" charset="-122"/>
                <a:ea typeface="楷体" pitchFamily="49" charset="-122"/>
                <a:cs typeface="楷体"/>
              </a:rPr>
              <a:t>y=x</a:t>
            </a:r>
            <a:endParaRPr kumimoji="1" lang="en-US" altLang="zh-CN" sz="2000" b="1" baseline="42000" dirty="0">
              <a:uFillTx/>
              <a:latin typeface="楷体" pitchFamily="49" charset="-122"/>
              <a:ea typeface="楷体" pitchFamily="49" charset="-122"/>
              <a:sym typeface="Wingdings" pitchFamily="2" charset="2"/>
            </a:endParaRPr>
          </a:p>
        </p:txBody>
      </p:sp>
      <p:graphicFrame>
        <p:nvGraphicFramePr>
          <p:cNvPr id="8" name="Object 2"/>
          <p:cNvGraphicFramePr>
            <a:graphicFrameLocks noChangeAspect="1"/>
          </p:cNvGraphicFramePr>
          <p:nvPr/>
        </p:nvGraphicFramePr>
        <p:xfrm>
          <a:off x="107504" y="2427734"/>
          <a:ext cx="2790503" cy="864096"/>
        </p:xfrm>
        <a:graphic>
          <a:graphicData uri="http://schemas.openxmlformats.org/presentationml/2006/ole">
            <p:oleObj spid="_x0000_s34819" name="Microsoft Equation 3.0" r:id="rId4" imgW="1434960" imgH="419040" progId="Equation.3">
              <p:embed/>
            </p:oleObj>
          </a:graphicData>
        </a:graphic>
      </p:graphicFrame>
      <p:graphicFrame>
        <p:nvGraphicFramePr>
          <p:cNvPr id="4100" name="Object 4"/>
          <p:cNvGraphicFramePr>
            <a:graphicFrameLocks noChangeAspect="1"/>
          </p:cNvGraphicFramePr>
          <p:nvPr/>
        </p:nvGraphicFramePr>
        <p:xfrm>
          <a:off x="107504" y="3363838"/>
          <a:ext cx="2808312" cy="864096"/>
        </p:xfrm>
        <a:graphic>
          <a:graphicData uri="http://schemas.openxmlformats.org/presentationml/2006/ole">
            <p:oleObj spid="_x0000_s34820" name="Microsoft Equation 3.0" r:id="rId5" imgW="1333440" imgH="419040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36"/>
          <p:cNvSpPr>
            <a:spLocks noChangeArrowheads="1"/>
          </p:cNvSpPr>
          <p:nvPr/>
        </p:nvSpPr>
        <p:spPr bwMode="auto">
          <a:xfrm>
            <a:off x="35496" y="639728"/>
            <a:ext cx="8928992" cy="95410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r>
              <a:rPr lang="zh-CN" altLang="en-US" sz="2400" b="1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  <a:cs typeface="楷体"/>
              </a:rPr>
              <a:t>★★</a:t>
            </a:r>
            <a:r>
              <a:rPr lang="zh-CN" altLang="en-US" sz="2400" b="1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  <a:cs typeface="楷体"/>
              </a:rPr>
              <a:t>探</a:t>
            </a:r>
            <a:r>
              <a:rPr lang="zh-CN" altLang="en-US" sz="2400" b="1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  <a:cs typeface="楷体"/>
              </a:rPr>
              <a:t>究</a:t>
            </a:r>
            <a:r>
              <a:rPr lang="en-US" altLang="zh-CN" sz="2400" b="1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  <a:cs typeface="楷体"/>
              </a:rPr>
              <a:t>3</a:t>
            </a:r>
            <a:r>
              <a:rPr lang="en-US" altLang="zh-CN" sz="2400" b="1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  <a:cs typeface="楷体"/>
              </a:rPr>
              <a:t>、</a:t>
            </a:r>
            <a:r>
              <a:rPr lang="zh-CN" altLang="en-US" sz="2400" b="1" dirty="0" smtClean="0">
                <a:latin typeface="楷体" pitchFamily="49" charset="-122"/>
                <a:ea typeface="楷体" pitchFamily="49" charset="-122"/>
                <a:cs typeface="楷体"/>
              </a:rPr>
              <a:t>对于一切大于</a:t>
            </a:r>
            <a:r>
              <a:rPr lang="en-US" altLang="zh-CN" sz="2400" b="1" dirty="0" smtClean="0">
                <a:latin typeface="楷体" pitchFamily="49" charset="-122"/>
                <a:ea typeface="楷体" pitchFamily="49" charset="-122"/>
                <a:cs typeface="楷体"/>
              </a:rPr>
              <a:t>2</a:t>
            </a:r>
            <a:r>
              <a:rPr lang="zh-CN" altLang="en-US" sz="2400" b="1" dirty="0" smtClean="0">
                <a:latin typeface="楷体" pitchFamily="49" charset="-122"/>
                <a:ea typeface="楷体" pitchFamily="49" charset="-122"/>
                <a:cs typeface="楷体"/>
              </a:rPr>
              <a:t>的正整数</a:t>
            </a:r>
            <a:r>
              <a:rPr lang="en-US" altLang="zh-CN" sz="2400" b="1" dirty="0" smtClean="0">
                <a:latin typeface="楷体" pitchFamily="49" charset="-122"/>
                <a:ea typeface="楷体" pitchFamily="49" charset="-122"/>
                <a:cs typeface="楷体"/>
              </a:rPr>
              <a:t>n</a:t>
            </a:r>
            <a:r>
              <a:rPr lang="en-US" altLang="zh-CN" sz="2400" b="1" dirty="0" smtClean="0">
                <a:latin typeface="楷体" pitchFamily="49" charset="-122"/>
                <a:ea typeface="楷体" pitchFamily="49" charset="-122"/>
                <a:cs typeface="楷体"/>
              </a:rPr>
              <a:t>,</a:t>
            </a:r>
          </a:p>
          <a:p>
            <a:endParaRPr lang="en-US" altLang="zh-CN" sz="800" b="1" dirty="0" smtClean="0">
              <a:latin typeface="楷体" pitchFamily="49" charset="-122"/>
              <a:ea typeface="楷体" pitchFamily="49" charset="-122"/>
              <a:cs typeface="楷体"/>
            </a:endParaRPr>
          </a:p>
          <a:p>
            <a:r>
              <a:rPr lang="zh-CN" altLang="en-US" sz="2400" b="1" dirty="0" smtClean="0">
                <a:latin typeface="楷体" pitchFamily="49" charset="-122"/>
                <a:ea typeface="楷体" pitchFamily="49" charset="-122"/>
                <a:cs typeface="楷体"/>
              </a:rPr>
              <a:t>求</a:t>
            </a:r>
            <a:r>
              <a:rPr lang="en-US" altLang="zh-CN" sz="2400" b="1" dirty="0" smtClean="0">
                <a:latin typeface="楷体" pitchFamily="49" charset="-122"/>
                <a:ea typeface="楷体" pitchFamily="49" charset="-122"/>
                <a:cs typeface="楷体"/>
              </a:rPr>
              <a:t>n</a:t>
            </a:r>
            <a:r>
              <a:rPr lang="en-US" altLang="zh-CN" sz="2400" b="1" baseline="42000" dirty="0" smtClean="0">
                <a:latin typeface="楷体" pitchFamily="49" charset="-122"/>
                <a:ea typeface="楷体" pitchFamily="49" charset="-122"/>
                <a:cs typeface="楷体"/>
              </a:rPr>
              <a:t>5</a:t>
            </a:r>
            <a:r>
              <a:rPr lang="en-US" altLang="zh-CN" sz="2400" b="1" dirty="0" smtClean="0">
                <a:latin typeface="楷体" pitchFamily="49" charset="-122"/>
                <a:ea typeface="楷体" pitchFamily="49" charset="-122"/>
                <a:cs typeface="楷体"/>
              </a:rPr>
              <a:t>-5n</a:t>
            </a:r>
            <a:r>
              <a:rPr lang="en-US" altLang="zh-CN" sz="2400" b="1" baseline="42000" dirty="0" smtClean="0">
                <a:latin typeface="楷体" pitchFamily="49" charset="-122"/>
                <a:ea typeface="楷体" pitchFamily="49" charset="-122"/>
                <a:cs typeface="楷体"/>
              </a:rPr>
              <a:t>3</a:t>
            </a:r>
            <a:r>
              <a:rPr lang="en-US" altLang="zh-CN" sz="2400" b="1" dirty="0" smtClean="0">
                <a:latin typeface="楷体" pitchFamily="49" charset="-122"/>
                <a:ea typeface="楷体" pitchFamily="49" charset="-122"/>
                <a:cs typeface="楷体"/>
              </a:rPr>
              <a:t>+4n</a:t>
            </a:r>
            <a:r>
              <a:rPr lang="zh-CN" altLang="en-US" sz="2400" b="1" dirty="0" smtClean="0">
                <a:latin typeface="楷体" pitchFamily="49" charset="-122"/>
                <a:ea typeface="楷体" pitchFamily="49" charset="-122"/>
                <a:cs typeface="楷体"/>
              </a:rPr>
              <a:t>的最大公约数，</a:t>
            </a:r>
            <a:endParaRPr kumimoji="1" lang="en-US" altLang="zh-CN" sz="2400" b="1" baseline="42000" dirty="0">
              <a:uFillTx/>
              <a:latin typeface="楷体" pitchFamily="49" charset="-122"/>
              <a:ea typeface="楷体" pitchFamily="49" charset="-122"/>
              <a:sym typeface="Wingdings" pitchFamily="2" charset="2"/>
            </a:endParaRPr>
          </a:p>
        </p:txBody>
      </p:sp>
      <p:sp>
        <p:nvSpPr>
          <p:cNvPr id="3" name="矩形 36"/>
          <p:cNvSpPr>
            <a:spLocks noChangeArrowheads="1"/>
          </p:cNvSpPr>
          <p:nvPr/>
        </p:nvSpPr>
        <p:spPr bwMode="auto">
          <a:xfrm>
            <a:off x="0" y="1606029"/>
            <a:ext cx="4860032" cy="46166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r>
              <a:rPr lang="zh-CN" altLang="en-US" sz="2400" b="1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  <a:cs typeface="楷体"/>
              </a:rPr>
              <a:t>解：</a:t>
            </a:r>
            <a:r>
              <a:rPr lang="zh-CN" altLang="en-US" sz="2400" b="1" dirty="0" smtClean="0">
                <a:latin typeface="楷体" pitchFamily="49" charset="-122"/>
                <a:ea typeface="楷体" pitchFamily="49" charset="-122"/>
                <a:cs typeface="楷体"/>
              </a:rPr>
              <a:t>∵</a:t>
            </a:r>
            <a:r>
              <a:rPr lang="en-US" altLang="zh-CN" sz="2400" b="1" dirty="0" smtClean="0">
                <a:latin typeface="楷体" pitchFamily="49" charset="-122"/>
                <a:ea typeface="楷体" pitchFamily="49" charset="-122"/>
                <a:cs typeface="楷体"/>
              </a:rPr>
              <a:t>n</a:t>
            </a:r>
            <a:r>
              <a:rPr lang="en-US" altLang="zh-CN" sz="2400" b="1" baseline="42000" dirty="0" smtClean="0">
                <a:latin typeface="楷体" pitchFamily="49" charset="-122"/>
                <a:ea typeface="楷体" pitchFamily="49" charset="-122"/>
                <a:cs typeface="楷体"/>
              </a:rPr>
              <a:t>5</a:t>
            </a:r>
            <a:r>
              <a:rPr lang="en-US" altLang="zh-CN" sz="2400" b="1" dirty="0" smtClean="0">
                <a:latin typeface="楷体" pitchFamily="49" charset="-122"/>
                <a:ea typeface="楷体" pitchFamily="49" charset="-122"/>
                <a:cs typeface="楷体"/>
              </a:rPr>
              <a:t>-5n</a:t>
            </a:r>
            <a:r>
              <a:rPr lang="en-US" altLang="zh-CN" sz="2400" b="1" baseline="42000" dirty="0" smtClean="0">
                <a:latin typeface="楷体" pitchFamily="49" charset="-122"/>
                <a:ea typeface="楷体" pitchFamily="49" charset="-122"/>
                <a:cs typeface="楷体"/>
              </a:rPr>
              <a:t>3</a:t>
            </a:r>
            <a:r>
              <a:rPr lang="en-US" altLang="zh-CN" sz="2400" b="1" dirty="0" smtClean="0">
                <a:latin typeface="楷体" pitchFamily="49" charset="-122"/>
                <a:ea typeface="楷体" pitchFamily="49" charset="-122"/>
                <a:cs typeface="楷体"/>
              </a:rPr>
              <a:t>+4n = n(n</a:t>
            </a:r>
            <a:r>
              <a:rPr lang="en-US" altLang="zh-CN" sz="2400" b="1" baseline="40000" dirty="0" smtClean="0">
                <a:latin typeface="楷体" pitchFamily="49" charset="-122"/>
                <a:ea typeface="楷体" pitchFamily="49" charset="-122"/>
                <a:cs typeface="楷体"/>
              </a:rPr>
              <a:t>4</a:t>
            </a:r>
            <a:r>
              <a:rPr lang="en-US" altLang="zh-CN" sz="2400" b="1" dirty="0" smtClean="0">
                <a:latin typeface="楷体" pitchFamily="49" charset="-122"/>
                <a:ea typeface="楷体" pitchFamily="49" charset="-122"/>
                <a:cs typeface="楷体"/>
              </a:rPr>
              <a:t>-5n</a:t>
            </a:r>
            <a:r>
              <a:rPr lang="en-US" altLang="zh-CN" sz="2400" b="1" baseline="40000" dirty="0" smtClean="0">
                <a:latin typeface="楷体" pitchFamily="49" charset="-122"/>
                <a:ea typeface="楷体" pitchFamily="49" charset="-122"/>
                <a:cs typeface="楷体"/>
              </a:rPr>
              <a:t>2</a:t>
            </a:r>
            <a:r>
              <a:rPr lang="en-US" altLang="zh-CN" sz="2400" b="1" dirty="0" smtClean="0">
                <a:latin typeface="楷体" pitchFamily="49" charset="-122"/>
                <a:ea typeface="楷体" pitchFamily="49" charset="-122"/>
                <a:cs typeface="楷体"/>
              </a:rPr>
              <a:t>+4)</a:t>
            </a:r>
          </a:p>
        </p:txBody>
      </p:sp>
      <p:sp>
        <p:nvSpPr>
          <p:cNvPr id="4" name="矩形 3"/>
          <p:cNvSpPr/>
          <p:nvPr/>
        </p:nvSpPr>
        <p:spPr>
          <a:xfrm>
            <a:off x="152808" y="2067694"/>
            <a:ext cx="225895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400" b="1" dirty="0" smtClean="0">
                <a:latin typeface="楷体" pitchFamily="49" charset="-122"/>
                <a:ea typeface="楷体" pitchFamily="49" charset="-122"/>
                <a:cs typeface="楷体"/>
              </a:rPr>
              <a:t>=n(n</a:t>
            </a:r>
            <a:r>
              <a:rPr lang="en-US" altLang="zh-CN" sz="2400" b="1" baseline="40000" dirty="0" smtClean="0">
                <a:latin typeface="楷体" pitchFamily="49" charset="-122"/>
                <a:ea typeface="楷体" pitchFamily="49" charset="-122"/>
                <a:cs typeface="楷体"/>
              </a:rPr>
              <a:t>2</a:t>
            </a:r>
            <a:r>
              <a:rPr lang="en-US" altLang="zh-CN" sz="2400" b="1" dirty="0" smtClean="0">
                <a:latin typeface="楷体" pitchFamily="49" charset="-122"/>
                <a:ea typeface="楷体" pitchFamily="49" charset="-122"/>
                <a:cs typeface="楷体"/>
              </a:rPr>
              <a:t>-4)(n</a:t>
            </a:r>
            <a:r>
              <a:rPr lang="en-US" altLang="zh-CN" sz="2400" b="1" baseline="40000" dirty="0" smtClean="0">
                <a:latin typeface="楷体" pitchFamily="49" charset="-122"/>
                <a:ea typeface="楷体" pitchFamily="49" charset="-122"/>
                <a:cs typeface="楷体"/>
              </a:rPr>
              <a:t>2</a:t>
            </a:r>
            <a:r>
              <a:rPr lang="en-US" altLang="zh-CN" sz="2400" b="1" dirty="0" smtClean="0">
                <a:latin typeface="楷体" pitchFamily="49" charset="-122"/>
                <a:ea typeface="楷体" pitchFamily="49" charset="-122"/>
                <a:cs typeface="楷体"/>
              </a:rPr>
              <a:t>-1)</a:t>
            </a:r>
          </a:p>
        </p:txBody>
      </p:sp>
      <p:sp>
        <p:nvSpPr>
          <p:cNvPr id="5" name="矩形 4"/>
          <p:cNvSpPr/>
          <p:nvPr/>
        </p:nvSpPr>
        <p:spPr>
          <a:xfrm>
            <a:off x="174438" y="2542133"/>
            <a:ext cx="360547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400" b="1" dirty="0" smtClean="0">
                <a:latin typeface="楷体" pitchFamily="49" charset="-122"/>
                <a:ea typeface="楷体" pitchFamily="49" charset="-122"/>
                <a:cs typeface="楷体"/>
              </a:rPr>
              <a:t>=(n-2)(n-1)n(n+1)(n+2)</a:t>
            </a:r>
          </a:p>
        </p:txBody>
      </p:sp>
      <p:sp>
        <p:nvSpPr>
          <p:cNvPr id="6" name="矩形 5"/>
          <p:cNvSpPr/>
          <p:nvPr/>
        </p:nvSpPr>
        <p:spPr>
          <a:xfrm>
            <a:off x="0" y="3075806"/>
            <a:ext cx="720080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400" b="1" dirty="0" smtClean="0">
                <a:latin typeface="楷体" pitchFamily="49" charset="-122"/>
                <a:ea typeface="楷体" pitchFamily="49" charset="-122"/>
                <a:cs typeface="楷体"/>
              </a:rPr>
              <a:t>∴</a:t>
            </a:r>
            <a:r>
              <a:rPr lang="zh-CN" altLang="en-US" sz="2400" b="1" dirty="0" smtClean="0">
                <a:latin typeface="楷体" pitchFamily="49" charset="-122"/>
                <a:ea typeface="楷体" pitchFamily="49" charset="-122"/>
                <a:cs typeface="楷体"/>
              </a:rPr>
              <a:t>对于一切大于</a:t>
            </a:r>
            <a:r>
              <a:rPr lang="en-US" altLang="zh-CN" sz="2400" b="1" dirty="0" smtClean="0">
                <a:latin typeface="楷体" pitchFamily="49" charset="-122"/>
                <a:ea typeface="楷体" pitchFamily="49" charset="-122"/>
                <a:cs typeface="楷体"/>
              </a:rPr>
              <a:t>2</a:t>
            </a:r>
            <a:r>
              <a:rPr lang="zh-CN" altLang="en-US" sz="2400" b="1" dirty="0" smtClean="0">
                <a:latin typeface="楷体" pitchFamily="49" charset="-122"/>
                <a:ea typeface="楷体" pitchFamily="49" charset="-122"/>
                <a:cs typeface="楷体"/>
              </a:rPr>
              <a:t>的正整数</a:t>
            </a:r>
            <a:r>
              <a:rPr lang="en-US" altLang="zh-CN" sz="2400" b="1" dirty="0" smtClean="0">
                <a:latin typeface="楷体" pitchFamily="49" charset="-122"/>
                <a:ea typeface="楷体" pitchFamily="49" charset="-122"/>
                <a:cs typeface="楷体"/>
              </a:rPr>
              <a:t>n, </a:t>
            </a:r>
          </a:p>
          <a:p>
            <a:endParaRPr lang="en-US" altLang="zh-CN" sz="800" b="1" dirty="0" smtClean="0">
              <a:latin typeface="楷体" pitchFamily="49" charset="-122"/>
              <a:ea typeface="楷体" pitchFamily="49" charset="-122"/>
              <a:cs typeface="楷体"/>
            </a:endParaRPr>
          </a:p>
          <a:p>
            <a:r>
              <a:rPr lang="en-US" altLang="zh-CN" sz="2400" b="1" dirty="0" smtClean="0">
                <a:latin typeface="楷体" pitchFamily="49" charset="-122"/>
                <a:ea typeface="楷体" pitchFamily="49" charset="-122"/>
                <a:cs typeface="楷体"/>
              </a:rPr>
              <a:t>n</a:t>
            </a:r>
            <a:r>
              <a:rPr lang="en-US" altLang="zh-CN" sz="2400" b="1" baseline="42000" dirty="0" smtClean="0">
                <a:latin typeface="楷体" pitchFamily="49" charset="-122"/>
                <a:ea typeface="楷体" pitchFamily="49" charset="-122"/>
                <a:cs typeface="楷体"/>
              </a:rPr>
              <a:t>5</a:t>
            </a:r>
            <a:r>
              <a:rPr lang="en-US" altLang="zh-CN" sz="2400" b="1" dirty="0" smtClean="0">
                <a:latin typeface="楷体" pitchFamily="49" charset="-122"/>
                <a:ea typeface="楷体" pitchFamily="49" charset="-122"/>
                <a:cs typeface="楷体"/>
              </a:rPr>
              <a:t>-5n</a:t>
            </a:r>
            <a:r>
              <a:rPr lang="en-US" altLang="zh-CN" sz="2400" b="1" baseline="42000" dirty="0" smtClean="0">
                <a:latin typeface="楷体" pitchFamily="49" charset="-122"/>
                <a:ea typeface="楷体" pitchFamily="49" charset="-122"/>
                <a:cs typeface="楷体"/>
              </a:rPr>
              <a:t>3</a:t>
            </a:r>
            <a:r>
              <a:rPr lang="en-US" altLang="zh-CN" sz="2400" b="1" dirty="0" smtClean="0">
                <a:latin typeface="楷体" pitchFamily="49" charset="-122"/>
                <a:ea typeface="楷体" pitchFamily="49" charset="-122"/>
                <a:cs typeface="楷体"/>
              </a:rPr>
              <a:t>+4n</a:t>
            </a:r>
            <a:r>
              <a:rPr lang="zh-CN" altLang="en-US" sz="2400" b="1" dirty="0" smtClean="0">
                <a:latin typeface="楷体" pitchFamily="49" charset="-122"/>
                <a:ea typeface="楷体" pitchFamily="49" charset="-122"/>
                <a:cs typeface="楷体"/>
              </a:rPr>
              <a:t>都含有公约数</a:t>
            </a:r>
            <a:r>
              <a:rPr lang="en-US" altLang="zh-CN" sz="2400" b="1" dirty="0" smtClean="0">
                <a:latin typeface="楷体" pitchFamily="49" charset="-122"/>
                <a:ea typeface="楷体" pitchFamily="49" charset="-122"/>
                <a:cs typeface="楷体"/>
              </a:rPr>
              <a:t>1×2×3×4×5=120</a:t>
            </a:r>
          </a:p>
        </p:txBody>
      </p:sp>
      <p:sp>
        <p:nvSpPr>
          <p:cNvPr id="7" name="矩形 36"/>
          <p:cNvSpPr>
            <a:spLocks noChangeArrowheads="1"/>
          </p:cNvSpPr>
          <p:nvPr/>
        </p:nvSpPr>
        <p:spPr bwMode="auto">
          <a:xfrm>
            <a:off x="0" y="4083918"/>
            <a:ext cx="8784976" cy="46166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r>
              <a:rPr lang="en-US" altLang="zh-CN" sz="2400" b="1" dirty="0" smtClean="0">
                <a:latin typeface="楷体" pitchFamily="49" charset="-122"/>
                <a:ea typeface="楷体" pitchFamily="49" charset="-122"/>
                <a:cs typeface="楷体"/>
              </a:rPr>
              <a:t>∴n</a:t>
            </a:r>
            <a:r>
              <a:rPr lang="en-US" altLang="zh-CN" sz="2400" b="1" baseline="42000" dirty="0" smtClean="0">
                <a:latin typeface="楷体" pitchFamily="49" charset="-122"/>
                <a:ea typeface="楷体" pitchFamily="49" charset="-122"/>
                <a:cs typeface="楷体"/>
              </a:rPr>
              <a:t>5</a:t>
            </a:r>
            <a:r>
              <a:rPr lang="en-US" altLang="zh-CN" sz="2400" b="1" dirty="0" smtClean="0">
                <a:latin typeface="楷体" pitchFamily="49" charset="-122"/>
                <a:ea typeface="楷体" pitchFamily="49" charset="-122"/>
                <a:cs typeface="楷体"/>
              </a:rPr>
              <a:t>-5n</a:t>
            </a:r>
            <a:r>
              <a:rPr lang="en-US" altLang="zh-CN" sz="2400" b="1" baseline="42000" dirty="0" smtClean="0">
                <a:latin typeface="楷体" pitchFamily="49" charset="-122"/>
                <a:ea typeface="楷体" pitchFamily="49" charset="-122"/>
                <a:cs typeface="楷体"/>
              </a:rPr>
              <a:t>3</a:t>
            </a:r>
            <a:r>
              <a:rPr lang="en-US" altLang="zh-CN" sz="2400" b="1" dirty="0" smtClean="0">
                <a:latin typeface="楷体" pitchFamily="49" charset="-122"/>
                <a:ea typeface="楷体" pitchFamily="49" charset="-122"/>
                <a:cs typeface="楷体"/>
              </a:rPr>
              <a:t>+4n</a:t>
            </a:r>
            <a:r>
              <a:rPr lang="zh-CN" altLang="en-US" sz="2400" b="1" dirty="0" smtClean="0">
                <a:latin typeface="楷体" pitchFamily="49" charset="-122"/>
                <a:ea typeface="楷体" pitchFamily="49" charset="-122"/>
                <a:cs typeface="楷体"/>
              </a:rPr>
              <a:t>的最大公约数为</a:t>
            </a:r>
            <a:r>
              <a:rPr lang="en-US" altLang="zh-CN" sz="2400" b="1" dirty="0" smtClean="0">
                <a:latin typeface="楷体" pitchFamily="49" charset="-122"/>
                <a:ea typeface="楷体" pitchFamily="49" charset="-122"/>
                <a:cs typeface="楷体"/>
              </a:rPr>
              <a:t>120.</a:t>
            </a:r>
            <a:endParaRPr kumimoji="1" lang="en-US" altLang="zh-CN" sz="2400" b="1" baseline="42000" dirty="0">
              <a:uFillTx/>
              <a:latin typeface="楷体" pitchFamily="49" charset="-122"/>
              <a:ea typeface="楷体" pitchFamily="49" charset="-122"/>
              <a:sym typeface="Wingdings" pitchFamily="2" charset="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  <p:bldP spid="6" grpId="0"/>
      <p:bldP spid="7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6"/>
          <p:cNvSpPr>
            <a:spLocks noChangeArrowheads="1"/>
          </p:cNvSpPr>
          <p:nvPr/>
        </p:nvSpPr>
        <p:spPr bwMode="auto">
          <a:xfrm>
            <a:off x="179512" y="843558"/>
            <a:ext cx="8784976" cy="46166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r>
              <a:rPr lang="zh-CN" altLang="en-US" sz="2400" b="1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  <a:cs typeface="楷体"/>
              </a:rPr>
              <a:t>注：</a:t>
            </a:r>
            <a:r>
              <a:rPr lang="zh-CN" altLang="en-US" sz="2400" b="1" dirty="0" smtClean="0">
                <a:latin typeface="楷体" pitchFamily="49" charset="-122"/>
                <a:ea typeface="楷体" pitchFamily="49" charset="-122"/>
                <a:cs typeface="楷体"/>
              </a:rPr>
              <a:t>因所求式分解成了</a:t>
            </a:r>
            <a:r>
              <a:rPr lang="en-US" altLang="zh-CN" sz="2400" b="1" dirty="0" smtClean="0">
                <a:latin typeface="楷体" pitchFamily="49" charset="-122"/>
                <a:ea typeface="楷体" pitchFamily="49" charset="-122"/>
                <a:cs typeface="楷体"/>
              </a:rPr>
              <a:t>(</a:t>
            </a:r>
            <a:r>
              <a:rPr lang="en-US" altLang="zh-CN" sz="2400" b="1" dirty="0" smtClean="0">
                <a:latin typeface="楷体" pitchFamily="49" charset="-122"/>
                <a:ea typeface="楷体" pitchFamily="49" charset="-122"/>
                <a:cs typeface="楷体"/>
              </a:rPr>
              <a:t>n-2)(n-1)n(n+1)(n+2</a:t>
            </a:r>
            <a:r>
              <a:rPr lang="en-US" altLang="zh-CN" sz="2400" b="1" dirty="0" smtClean="0">
                <a:latin typeface="楷体" pitchFamily="49" charset="-122"/>
                <a:ea typeface="楷体" pitchFamily="49" charset="-122"/>
                <a:cs typeface="楷体"/>
              </a:rPr>
              <a:t>)</a:t>
            </a:r>
            <a:endParaRPr lang="en-US" altLang="zh-CN" sz="2400" b="1" dirty="0" smtClean="0">
              <a:latin typeface="楷体" pitchFamily="49" charset="-122"/>
              <a:ea typeface="楷体" pitchFamily="49" charset="-122"/>
              <a:cs typeface="楷体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179512" y="3363838"/>
            <a:ext cx="7831659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400" b="1" dirty="0" smtClean="0">
                <a:latin typeface="楷体" pitchFamily="49" charset="-122"/>
                <a:ea typeface="楷体" pitchFamily="49" charset="-122"/>
                <a:cs typeface="楷体"/>
              </a:rPr>
              <a:t>而所有这些数的最大公约数是</a:t>
            </a:r>
            <a:r>
              <a:rPr lang="en-US" altLang="zh-CN" sz="2400" b="1" dirty="0" smtClean="0">
                <a:latin typeface="楷体" pitchFamily="49" charset="-122"/>
                <a:ea typeface="楷体" pitchFamily="49" charset="-122"/>
                <a:cs typeface="楷体"/>
              </a:rPr>
              <a:t>120，</a:t>
            </a:r>
            <a:endParaRPr lang="en-US" altLang="zh-CN" sz="2400" b="1" dirty="0" smtClean="0">
              <a:latin typeface="楷体" pitchFamily="49" charset="-122"/>
              <a:ea typeface="楷体" pitchFamily="49" charset="-122"/>
              <a:cs typeface="楷体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72008" y="2355726"/>
            <a:ext cx="817240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400" b="1" dirty="0" smtClean="0">
                <a:latin typeface="楷体" pitchFamily="49" charset="-122"/>
                <a:ea typeface="楷体" pitchFamily="49" charset="-122"/>
                <a:cs typeface="楷体"/>
              </a:rPr>
              <a:t>   如</a:t>
            </a:r>
            <a:r>
              <a:rPr lang="en-US" altLang="zh-CN" sz="2400" b="1" dirty="0" smtClean="0">
                <a:latin typeface="楷体" pitchFamily="49" charset="-122"/>
                <a:ea typeface="楷体" pitchFamily="49" charset="-122"/>
                <a:cs typeface="楷体"/>
              </a:rPr>
              <a:t>1×2×3×4×5=120，2×3×4×5×6=720，</a:t>
            </a:r>
          </a:p>
          <a:p>
            <a:endParaRPr lang="en-US" altLang="zh-CN" sz="800" b="1" dirty="0" smtClean="0">
              <a:latin typeface="楷体" pitchFamily="49" charset="-122"/>
              <a:ea typeface="楷体" pitchFamily="49" charset="-122"/>
              <a:cs typeface="楷体"/>
            </a:endParaRPr>
          </a:p>
          <a:p>
            <a:r>
              <a:rPr lang="en-US" altLang="zh-CN" sz="2400" b="1" smtClean="0">
                <a:latin typeface="楷体" pitchFamily="49" charset="-122"/>
                <a:ea typeface="楷体" pitchFamily="49" charset="-122"/>
                <a:cs typeface="楷体"/>
              </a:rPr>
              <a:t>…，11×12×13×14×15=360360，…</a:t>
            </a:r>
            <a:endParaRPr lang="zh-CN" altLang="en-US" sz="2400" dirty="0"/>
          </a:p>
        </p:txBody>
      </p:sp>
      <p:sp>
        <p:nvSpPr>
          <p:cNvPr id="7" name="矩形 6"/>
          <p:cNvSpPr/>
          <p:nvPr/>
        </p:nvSpPr>
        <p:spPr>
          <a:xfrm>
            <a:off x="107504" y="1347614"/>
            <a:ext cx="8712968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400" b="1" dirty="0" smtClean="0">
                <a:latin typeface="楷体" pitchFamily="49" charset="-122"/>
                <a:ea typeface="楷体" pitchFamily="49" charset="-122"/>
                <a:cs typeface="楷体"/>
              </a:rPr>
              <a:t>∴式子</a:t>
            </a:r>
            <a:r>
              <a:rPr lang="en-US" altLang="zh-CN" sz="2400" b="1" dirty="0" smtClean="0">
                <a:latin typeface="楷体" pitchFamily="49" charset="-122"/>
                <a:ea typeface="楷体" pitchFamily="49" charset="-122"/>
                <a:cs typeface="楷体"/>
              </a:rPr>
              <a:t>n</a:t>
            </a:r>
            <a:r>
              <a:rPr lang="en-US" altLang="zh-CN" sz="2400" b="1" baseline="42000" dirty="0" smtClean="0">
                <a:latin typeface="楷体" pitchFamily="49" charset="-122"/>
                <a:ea typeface="楷体" pitchFamily="49" charset="-122"/>
                <a:cs typeface="楷体"/>
              </a:rPr>
              <a:t>5</a:t>
            </a:r>
            <a:r>
              <a:rPr lang="en-US" altLang="zh-CN" sz="2400" b="1" dirty="0" smtClean="0">
                <a:latin typeface="楷体" pitchFamily="49" charset="-122"/>
                <a:ea typeface="楷体" pitchFamily="49" charset="-122"/>
                <a:cs typeface="楷体"/>
              </a:rPr>
              <a:t>-5n</a:t>
            </a:r>
            <a:r>
              <a:rPr lang="en-US" altLang="zh-CN" sz="2400" b="1" baseline="42000" dirty="0" smtClean="0">
                <a:latin typeface="楷体" pitchFamily="49" charset="-122"/>
                <a:ea typeface="楷体" pitchFamily="49" charset="-122"/>
                <a:cs typeface="楷体"/>
              </a:rPr>
              <a:t>3</a:t>
            </a:r>
            <a:r>
              <a:rPr lang="en-US" altLang="zh-CN" sz="2400" b="1" dirty="0" smtClean="0">
                <a:latin typeface="楷体" pitchFamily="49" charset="-122"/>
                <a:ea typeface="楷体" pitchFamily="49" charset="-122"/>
                <a:cs typeface="楷体"/>
              </a:rPr>
              <a:t>+4n</a:t>
            </a:r>
            <a:r>
              <a:rPr lang="zh-CN" altLang="en-US" sz="2400" b="1" dirty="0" smtClean="0">
                <a:latin typeface="楷体" pitchFamily="49" charset="-122"/>
                <a:ea typeface="楷体" pitchFamily="49" charset="-122"/>
                <a:cs typeface="楷体"/>
              </a:rPr>
              <a:t>随</a:t>
            </a:r>
            <a:r>
              <a:rPr lang="en-US" altLang="zh-CN" sz="2400" b="1" dirty="0" smtClean="0">
                <a:latin typeface="楷体" pitchFamily="49" charset="-122"/>
                <a:ea typeface="楷体" pitchFamily="49" charset="-122"/>
                <a:cs typeface="楷体"/>
              </a:rPr>
              <a:t>n</a:t>
            </a:r>
            <a:r>
              <a:rPr lang="zh-CN" altLang="en-US" sz="2400" b="1" dirty="0" smtClean="0">
                <a:latin typeface="楷体" pitchFamily="49" charset="-122"/>
                <a:ea typeface="楷体" pitchFamily="49" charset="-122"/>
                <a:cs typeface="楷体"/>
              </a:rPr>
              <a:t>的取值不同</a:t>
            </a:r>
            <a:r>
              <a:rPr lang="zh-CN" altLang="en-US" sz="2400" b="1" dirty="0" smtClean="0">
                <a:latin typeface="楷体" pitchFamily="49" charset="-122"/>
                <a:ea typeface="楷体" pitchFamily="49" charset="-122"/>
                <a:cs typeface="楷体"/>
              </a:rPr>
              <a:t>，</a:t>
            </a:r>
            <a:endParaRPr lang="en-US" altLang="zh-CN" sz="2400" b="1" dirty="0" smtClean="0">
              <a:latin typeface="楷体" pitchFamily="49" charset="-122"/>
              <a:ea typeface="楷体" pitchFamily="49" charset="-122"/>
              <a:cs typeface="楷体"/>
            </a:endParaRPr>
          </a:p>
          <a:p>
            <a:endParaRPr lang="en-US" altLang="zh-CN" sz="800" b="1" dirty="0" smtClean="0">
              <a:latin typeface="楷体" pitchFamily="49" charset="-122"/>
              <a:ea typeface="楷体" pitchFamily="49" charset="-122"/>
              <a:cs typeface="楷体"/>
            </a:endParaRPr>
          </a:p>
          <a:p>
            <a:r>
              <a:rPr lang="zh-CN" altLang="en-US" sz="2400" b="1" dirty="0" smtClean="0">
                <a:latin typeface="楷体" pitchFamily="49" charset="-122"/>
                <a:ea typeface="楷体" pitchFamily="49" charset="-122"/>
                <a:cs typeface="楷体"/>
              </a:rPr>
              <a:t>可</a:t>
            </a:r>
            <a:r>
              <a:rPr lang="zh-CN" altLang="en-US" sz="2400" b="1" dirty="0" smtClean="0">
                <a:latin typeface="楷体" pitchFamily="49" charset="-122"/>
                <a:ea typeface="楷体" pitchFamily="49" charset="-122"/>
                <a:cs typeface="楷体"/>
              </a:rPr>
              <a:t>以代表很多不同的正整数，</a:t>
            </a:r>
            <a:endParaRPr lang="zh-CN" altLang="en-US" sz="24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文本框 1"/>
          <p:cNvSpPr txBox="1"/>
          <p:nvPr/>
        </p:nvSpPr>
        <p:spPr>
          <a:xfrm>
            <a:off x="-36512" y="1483498"/>
            <a:ext cx="4190571" cy="830997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kumimoji="1" lang="en-US" altLang="zh-CN" sz="2000" b="1" dirty="0" smtClean="0">
                <a:latin typeface="楷体" pitchFamily="49" charset="-122"/>
                <a:ea typeface="楷体" pitchFamily="49" charset="-122"/>
                <a:sym typeface="Wingdings" pitchFamily="2" charset="2"/>
              </a:rPr>
              <a:t>    (1)</a:t>
            </a:r>
            <a:r>
              <a:rPr kumimoji="1" lang="zh-CN" altLang="en-US" sz="2000" b="1" dirty="0" smtClean="0">
                <a:latin typeface="楷体" pitchFamily="49" charset="-122"/>
                <a:ea typeface="楷体" pitchFamily="49" charset="-122"/>
                <a:sym typeface="Wingdings" pitchFamily="2" charset="2"/>
              </a:rPr>
              <a:t>观察前三个式子，可进行十</a:t>
            </a:r>
            <a:endParaRPr kumimoji="1" lang="en-US" altLang="zh-CN" sz="2000" b="1" dirty="0" smtClean="0">
              <a:latin typeface="楷体" pitchFamily="49" charset="-122"/>
              <a:ea typeface="楷体" pitchFamily="49" charset="-122"/>
              <a:sym typeface="Wingdings" pitchFamily="2" charset="2"/>
            </a:endParaRPr>
          </a:p>
          <a:p>
            <a:endParaRPr kumimoji="1" lang="en-US" altLang="zh-CN" sz="800" b="1" dirty="0" smtClean="0">
              <a:latin typeface="楷体" pitchFamily="49" charset="-122"/>
              <a:ea typeface="楷体" pitchFamily="49" charset="-122"/>
              <a:sym typeface="Wingdings" pitchFamily="2" charset="2"/>
            </a:endParaRPr>
          </a:p>
          <a:p>
            <a:r>
              <a:rPr kumimoji="1" lang="zh-CN" altLang="en-US" sz="2000" b="1" dirty="0" smtClean="0">
                <a:latin typeface="楷体" pitchFamily="49" charset="-122"/>
                <a:ea typeface="楷体" pitchFamily="49" charset="-122"/>
                <a:sym typeface="Wingdings" pitchFamily="2" charset="2"/>
              </a:rPr>
              <a:t>字相乘法分解：</a:t>
            </a:r>
            <a:endParaRPr lang="zh-CN" altLang="en-US" sz="2000" dirty="0">
              <a:latin typeface="楷体" pitchFamily="49" charset="-122"/>
              <a:ea typeface="楷体" pitchFamily="49" charset="-122"/>
            </a:endParaRPr>
          </a:p>
        </p:txBody>
      </p:sp>
      <p:sp>
        <p:nvSpPr>
          <p:cNvPr id="10" name="矩形 36"/>
          <p:cNvSpPr>
            <a:spLocks noChangeArrowheads="1"/>
          </p:cNvSpPr>
          <p:nvPr/>
        </p:nvSpPr>
        <p:spPr bwMode="auto">
          <a:xfrm>
            <a:off x="179388" y="681539"/>
            <a:ext cx="6372225" cy="40011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 sz="2000" b="1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  <a:cs typeface="楷体"/>
              </a:rPr>
              <a:t>★★</a:t>
            </a:r>
            <a:r>
              <a:rPr lang="zh-CN" altLang="en-US" sz="2000" b="1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  <a:cs typeface="楷体"/>
              </a:rPr>
              <a:t>探</a:t>
            </a:r>
            <a:r>
              <a:rPr lang="zh-CN" altLang="en-US" sz="2000" b="1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  <a:cs typeface="楷体"/>
              </a:rPr>
              <a:t>究</a:t>
            </a:r>
            <a:r>
              <a:rPr lang="en-US" altLang="zh-CN" sz="2000" b="1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  <a:cs typeface="楷体"/>
              </a:rPr>
              <a:t>4</a:t>
            </a:r>
            <a:r>
              <a:rPr lang="en-US" altLang="zh-CN" sz="2000" b="1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  <a:cs typeface="楷体"/>
              </a:rPr>
              <a:t>、</a:t>
            </a:r>
            <a:r>
              <a:rPr lang="zh-CN" altLang="en-US" sz="2000" b="1" dirty="0" smtClean="0">
                <a:latin typeface="楷体" pitchFamily="49" charset="-122"/>
                <a:ea typeface="楷体" pitchFamily="49" charset="-122"/>
                <a:cs typeface="楷体"/>
              </a:rPr>
              <a:t>分解因式：</a:t>
            </a:r>
            <a:endParaRPr kumimoji="1" lang="en-US" altLang="zh-CN" sz="2000" b="1" baseline="42000" dirty="0">
              <a:uFillTx/>
              <a:latin typeface="楷体" pitchFamily="49" charset="-122"/>
              <a:ea typeface="楷体" pitchFamily="49" charset="-122"/>
              <a:sym typeface="Wingdings" pitchFamily="2" charset="2"/>
            </a:endParaRPr>
          </a:p>
        </p:txBody>
      </p:sp>
      <p:sp>
        <p:nvSpPr>
          <p:cNvPr id="3" name="文本框 1"/>
          <p:cNvSpPr txBox="1"/>
          <p:nvPr/>
        </p:nvSpPr>
        <p:spPr>
          <a:xfrm>
            <a:off x="110362" y="1091520"/>
            <a:ext cx="3214341" cy="40011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kumimoji="1" lang="en-US" altLang="zh-CN" sz="2000" b="1" dirty="0" smtClean="0">
                <a:latin typeface="楷体" pitchFamily="49" charset="-122"/>
                <a:ea typeface="楷体" pitchFamily="49" charset="-122"/>
                <a:sym typeface="Wingdings" pitchFamily="2" charset="2"/>
              </a:rPr>
              <a:t>(1)2x</a:t>
            </a:r>
            <a:r>
              <a:rPr kumimoji="1" lang="en-US" altLang="zh-CN" sz="2000" b="1" baseline="42000" dirty="0" smtClean="0">
                <a:latin typeface="楷体" pitchFamily="49" charset="-122"/>
                <a:ea typeface="楷体" pitchFamily="49" charset="-122"/>
                <a:sym typeface="Wingdings" pitchFamily="2" charset="2"/>
              </a:rPr>
              <a:t>2</a:t>
            </a:r>
            <a:r>
              <a:rPr kumimoji="1" lang="en-US" altLang="zh-CN" sz="2000" b="1" dirty="0" smtClean="0">
                <a:latin typeface="楷体" pitchFamily="49" charset="-122"/>
                <a:ea typeface="楷体" pitchFamily="49" charset="-122"/>
                <a:sym typeface="Wingdings" pitchFamily="2" charset="2"/>
              </a:rPr>
              <a:t>-7xy-22y</a:t>
            </a:r>
            <a:r>
              <a:rPr kumimoji="1" lang="en-US" altLang="zh-CN" sz="2000" b="1" baseline="42000" dirty="0" smtClean="0">
                <a:latin typeface="楷体" pitchFamily="49" charset="-122"/>
                <a:ea typeface="楷体" pitchFamily="49" charset="-122"/>
                <a:sym typeface="Wingdings" pitchFamily="2" charset="2"/>
              </a:rPr>
              <a:t>2</a:t>
            </a:r>
            <a:r>
              <a:rPr kumimoji="1" lang="en-US" altLang="zh-CN" sz="2000" b="1" dirty="0" smtClean="0">
                <a:latin typeface="楷体" pitchFamily="49" charset="-122"/>
                <a:ea typeface="楷体" pitchFamily="49" charset="-122"/>
                <a:sym typeface="Wingdings" pitchFamily="2" charset="2"/>
              </a:rPr>
              <a:t>-5x+35y-3</a:t>
            </a:r>
            <a:endParaRPr lang="zh-CN" altLang="en-US" sz="2000" dirty="0">
              <a:latin typeface="楷体" pitchFamily="49" charset="-122"/>
              <a:ea typeface="楷体" pitchFamily="49" charset="-122"/>
            </a:endParaRPr>
          </a:p>
        </p:txBody>
      </p:sp>
      <p:sp>
        <p:nvSpPr>
          <p:cNvPr id="5" name="Rectangle 15"/>
          <p:cNvSpPr>
            <a:spLocks noChangeArrowheads="1"/>
          </p:cNvSpPr>
          <p:nvPr/>
        </p:nvSpPr>
        <p:spPr bwMode="auto">
          <a:xfrm>
            <a:off x="58728" y="1483498"/>
            <a:ext cx="624840" cy="40011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square">
            <a:spAutoFit/>
          </a:bodyPr>
          <a:lstStyle/>
          <a:p>
            <a:r>
              <a:rPr kumimoji="1" lang="zh-CN" altLang="en-US" sz="2000" b="1" dirty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解</a:t>
            </a:r>
            <a:r>
              <a:rPr kumimoji="1" lang="en-US" altLang="zh-CN" sz="2000" b="1" dirty="0">
                <a:solidFill>
                  <a:srgbClr val="FF0000"/>
                </a:solidFill>
                <a:latin typeface="楷体" pitchFamily="49" charset="-122"/>
                <a:ea typeface="楷体" pitchFamily="49" charset="-122"/>
                <a:sym typeface="Wingdings" pitchFamily="2" charset="2"/>
              </a:rPr>
              <a:t>:</a:t>
            </a:r>
          </a:p>
        </p:txBody>
      </p:sp>
      <p:sp>
        <p:nvSpPr>
          <p:cNvPr id="7" name="矩形 6"/>
          <p:cNvSpPr/>
          <p:nvPr/>
        </p:nvSpPr>
        <p:spPr>
          <a:xfrm>
            <a:off x="251520" y="2347594"/>
            <a:ext cx="3603872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kumimoji="1" lang="en-US" altLang="zh-CN" sz="2000" b="1" dirty="0" smtClean="0">
                <a:latin typeface="楷体" pitchFamily="49" charset="-122"/>
                <a:ea typeface="楷体" pitchFamily="49" charset="-122"/>
                <a:sym typeface="Wingdings" pitchFamily="2" charset="2"/>
              </a:rPr>
              <a:t>2x</a:t>
            </a:r>
            <a:r>
              <a:rPr kumimoji="1" lang="en-US" altLang="zh-CN" sz="2000" b="1" baseline="42000" dirty="0" smtClean="0">
                <a:latin typeface="楷体" pitchFamily="49" charset="-122"/>
                <a:ea typeface="楷体" pitchFamily="49" charset="-122"/>
                <a:sym typeface="Wingdings" pitchFamily="2" charset="2"/>
              </a:rPr>
              <a:t>2</a:t>
            </a:r>
            <a:r>
              <a:rPr kumimoji="1" lang="en-US" altLang="zh-CN" sz="2000" b="1" dirty="0" smtClean="0">
                <a:latin typeface="楷体" pitchFamily="49" charset="-122"/>
                <a:ea typeface="楷体" pitchFamily="49" charset="-122"/>
                <a:sym typeface="Wingdings" pitchFamily="2" charset="2"/>
              </a:rPr>
              <a:t>-7xy-22y</a:t>
            </a:r>
            <a:r>
              <a:rPr kumimoji="1" lang="en-US" altLang="zh-CN" sz="2000" b="1" baseline="42000" dirty="0" smtClean="0">
                <a:latin typeface="楷体" pitchFamily="49" charset="-122"/>
                <a:ea typeface="楷体" pitchFamily="49" charset="-122"/>
                <a:sym typeface="Wingdings" pitchFamily="2" charset="2"/>
              </a:rPr>
              <a:t>2</a:t>
            </a:r>
            <a:r>
              <a:rPr kumimoji="1" lang="en-US" altLang="zh-CN" sz="2000" b="1" dirty="0" smtClean="0">
                <a:latin typeface="楷体" pitchFamily="49" charset="-122"/>
                <a:ea typeface="楷体" pitchFamily="49" charset="-122"/>
                <a:sym typeface="Wingdings" pitchFamily="2" charset="2"/>
              </a:rPr>
              <a:t>=(2x-11y)(x+2y)</a:t>
            </a:r>
            <a:endParaRPr lang="zh-CN" altLang="en-US" sz="2000" dirty="0"/>
          </a:p>
        </p:txBody>
      </p:sp>
      <p:sp>
        <p:nvSpPr>
          <p:cNvPr id="8" name="文本框 1"/>
          <p:cNvSpPr txBox="1"/>
          <p:nvPr/>
        </p:nvSpPr>
        <p:spPr>
          <a:xfrm>
            <a:off x="107504" y="2779642"/>
            <a:ext cx="4075155" cy="40011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kumimoji="1" lang="en-US" altLang="zh-CN" sz="2000" b="1" dirty="0" smtClean="0">
                <a:latin typeface="楷体" pitchFamily="49" charset="-122"/>
                <a:ea typeface="楷体" pitchFamily="49" charset="-122"/>
                <a:sym typeface="Wingdings" pitchFamily="2" charset="2"/>
              </a:rPr>
              <a:t>∴</a:t>
            </a:r>
            <a:r>
              <a:rPr kumimoji="1" lang="zh-CN" altLang="en-US" sz="2000" b="1" dirty="0" smtClean="0">
                <a:latin typeface="楷体" pitchFamily="49" charset="-122"/>
                <a:ea typeface="楷体" pitchFamily="49" charset="-122"/>
                <a:sym typeface="Wingdings" pitchFamily="2" charset="2"/>
              </a:rPr>
              <a:t>原式</a:t>
            </a:r>
            <a:r>
              <a:rPr kumimoji="1" lang="en-US" altLang="zh-CN" sz="2000" b="1" dirty="0" smtClean="0">
                <a:latin typeface="楷体" pitchFamily="49" charset="-122"/>
                <a:ea typeface="楷体" pitchFamily="49" charset="-122"/>
                <a:sym typeface="Wingdings" pitchFamily="2" charset="2"/>
              </a:rPr>
              <a:t>=(2x-11y)(x+2y)-5x+35y-3</a:t>
            </a:r>
            <a:endParaRPr lang="zh-CN" altLang="en-US" sz="2000" dirty="0">
              <a:latin typeface="楷体" pitchFamily="49" charset="-122"/>
              <a:ea typeface="楷体" pitchFamily="49" charset="-122"/>
            </a:endParaRPr>
          </a:p>
        </p:txBody>
      </p:sp>
      <p:sp>
        <p:nvSpPr>
          <p:cNvPr id="11" name="文本框 1"/>
          <p:cNvSpPr txBox="1"/>
          <p:nvPr/>
        </p:nvSpPr>
        <p:spPr>
          <a:xfrm>
            <a:off x="30322" y="3211690"/>
            <a:ext cx="3797835" cy="40011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kumimoji="1" lang="zh-CN" altLang="en-US" sz="2000" b="1" dirty="0" smtClean="0">
                <a:latin typeface="楷体" pitchFamily="49" charset="-122"/>
                <a:ea typeface="楷体" pitchFamily="49" charset="-122"/>
                <a:sym typeface="Wingdings" pitchFamily="2" charset="2"/>
              </a:rPr>
              <a:t>再用十字相乘法拆两头凑中间：</a:t>
            </a:r>
            <a:endParaRPr lang="zh-CN" altLang="en-US" sz="2000" dirty="0">
              <a:latin typeface="楷体" pitchFamily="49" charset="-122"/>
              <a:ea typeface="楷体" pitchFamily="49" charset="-122"/>
            </a:endParaRPr>
          </a:p>
        </p:txBody>
      </p:sp>
      <p:grpSp>
        <p:nvGrpSpPr>
          <p:cNvPr id="17" name="Group 22"/>
          <p:cNvGrpSpPr>
            <a:grpSpLocks/>
          </p:cNvGrpSpPr>
          <p:nvPr/>
        </p:nvGrpSpPr>
        <p:grpSpPr bwMode="auto">
          <a:xfrm>
            <a:off x="4931721" y="1451568"/>
            <a:ext cx="1655764" cy="1049338"/>
            <a:chOff x="2110" y="1434"/>
            <a:chExt cx="1043" cy="661"/>
          </a:xfrm>
        </p:grpSpPr>
        <p:sp>
          <p:nvSpPr>
            <p:cNvPr id="18" name="Text Box 23"/>
            <p:cNvSpPr txBox="1">
              <a:spLocks noChangeArrowheads="1"/>
            </p:cNvSpPr>
            <p:nvPr/>
          </p:nvSpPr>
          <p:spPr bwMode="auto">
            <a:xfrm>
              <a:off x="2110" y="1434"/>
              <a:ext cx="494" cy="19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lIns="0" tIns="0" rIns="0" bIns="0">
              <a:spAutoFit/>
            </a:bodyPr>
            <a:lstStyle/>
            <a:p>
              <a:r>
                <a:rPr lang="en-US" altLang="zh-CN" sz="2000" b="1" dirty="0" smtClean="0">
                  <a:solidFill>
                    <a:srgbClr val="FF0000"/>
                  </a:solidFill>
                </a:rPr>
                <a:t>2</a:t>
              </a:r>
              <a:r>
                <a:rPr kumimoji="0" lang="en-US" altLang="zh-CN" sz="2000" b="1" dirty="0" smtClean="0">
                  <a:solidFill>
                    <a:srgbClr val="FF0000"/>
                  </a:solidFill>
                  <a:latin typeface="Arial" charset="0"/>
                </a:rPr>
                <a:t>x-11y</a:t>
              </a:r>
              <a:endParaRPr kumimoji="0" lang="en-US" altLang="zh-CN" sz="2000" b="1" dirty="0">
                <a:solidFill>
                  <a:srgbClr val="FF0000"/>
                </a:solidFill>
                <a:latin typeface="Arial" charset="0"/>
              </a:endParaRPr>
            </a:p>
          </p:txBody>
        </p:sp>
        <p:sp>
          <p:nvSpPr>
            <p:cNvPr id="19" name="Text Box 24"/>
            <p:cNvSpPr txBox="1">
              <a:spLocks noChangeArrowheads="1"/>
            </p:cNvSpPr>
            <p:nvPr/>
          </p:nvSpPr>
          <p:spPr bwMode="auto">
            <a:xfrm>
              <a:off x="2110" y="1843"/>
              <a:ext cx="480" cy="25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altLang="zh-CN" sz="2000" b="1" dirty="0" smtClean="0">
                  <a:solidFill>
                    <a:srgbClr val="FF0000"/>
                  </a:solidFill>
                </a:rPr>
                <a:t>x+2y</a:t>
              </a:r>
              <a:endParaRPr kumimoji="0" lang="en-US" altLang="zh-CN" sz="2000" b="1" dirty="0">
                <a:solidFill>
                  <a:srgbClr val="FF0000"/>
                </a:solidFill>
                <a:latin typeface="Arial" charset="0"/>
              </a:endParaRPr>
            </a:p>
          </p:txBody>
        </p:sp>
        <p:sp>
          <p:nvSpPr>
            <p:cNvPr id="20" name="Text Box 25"/>
            <p:cNvSpPr txBox="1">
              <a:spLocks noChangeArrowheads="1"/>
            </p:cNvSpPr>
            <p:nvPr/>
          </p:nvSpPr>
          <p:spPr bwMode="auto">
            <a:xfrm>
              <a:off x="2836" y="1434"/>
              <a:ext cx="206" cy="25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altLang="zh-CN" sz="2000" b="1" dirty="0" smtClean="0">
                  <a:solidFill>
                    <a:srgbClr val="FF0000"/>
                  </a:solidFill>
                </a:rPr>
                <a:t>1</a:t>
              </a:r>
              <a:endParaRPr kumimoji="0" lang="en-US" altLang="zh-CN" sz="2000" b="1" dirty="0">
                <a:solidFill>
                  <a:srgbClr val="FF0000"/>
                </a:solidFill>
                <a:latin typeface="Arial" charset="0"/>
              </a:endParaRPr>
            </a:p>
          </p:txBody>
        </p:sp>
        <p:sp>
          <p:nvSpPr>
            <p:cNvPr id="21" name="Text Box 26"/>
            <p:cNvSpPr txBox="1">
              <a:spLocks noChangeArrowheads="1"/>
            </p:cNvSpPr>
            <p:nvPr/>
          </p:nvSpPr>
          <p:spPr bwMode="auto">
            <a:xfrm>
              <a:off x="2840" y="1843"/>
              <a:ext cx="313" cy="25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altLang="zh-CN" sz="2000" b="1" dirty="0" smtClean="0">
                  <a:solidFill>
                    <a:srgbClr val="FF0000"/>
                  </a:solidFill>
                </a:rPr>
                <a:t>--3</a:t>
              </a:r>
              <a:endParaRPr kumimoji="0" lang="en-US" altLang="zh-CN" sz="2000" b="1" dirty="0">
                <a:solidFill>
                  <a:srgbClr val="FF0000"/>
                </a:solidFill>
                <a:latin typeface="Arial" charset="0"/>
              </a:endParaRPr>
            </a:p>
          </p:txBody>
        </p:sp>
        <p:sp>
          <p:nvSpPr>
            <p:cNvPr id="22" name="Line 27"/>
            <p:cNvSpPr>
              <a:spLocks noChangeShapeType="1"/>
            </p:cNvSpPr>
            <p:nvPr/>
          </p:nvSpPr>
          <p:spPr bwMode="auto">
            <a:xfrm>
              <a:off x="2562" y="1661"/>
              <a:ext cx="319" cy="318"/>
            </a:xfrm>
            <a:prstGeom prst="line">
              <a:avLst/>
            </a:prstGeom>
            <a:noFill/>
            <a:ln w="38100">
              <a:solidFill>
                <a:srgbClr val="FF0000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zh-CN" altLang="en-US" sz="2000" b="1"/>
            </a:p>
          </p:txBody>
        </p:sp>
        <p:sp>
          <p:nvSpPr>
            <p:cNvPr id="23" name="Line 28"/>
            <p:cNvSpPr>
              <a:spLocks noChangeShapeType="1"/>
            </p:cNvSpPr>
            <p:nvPr/>
          </p:nvSpPr>
          <p:spPr bwMode="auto">
            <a:xfrm flipV="1">
              <a:off x="2564" y="1661"/>
              <a:ext cx="317" cy="272"/>
            </a:xfrm>
            <a:prstGeom prst="line">
              <a:avLst/>
            </a:prstGeom>
            <a:noFill/>
            <a:ln w="38100">
              <a:solidFill>
                <a:srgbClr val="FF0000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zh-CN" altLang="en-US" sz="2000" b="1"/>
            </a:p>
          </p:txBody>
        </p:sp>
      </p:grpSp>
      <p:cxnSp>
        <p:nvCxnSpPr>
          <p:cNvPr id="25" name="直接连接符 24"/>
          <p:cNvCxnSpPr/>
          <p:nvPr/>
        </p:nvCxnSpPr>
        <p:spPr>
          <a:xfrm>
            <a:off x="4860032" y="2532261"/>
            <a:ext cx="1728192" cy="0"/>
          </a:xfrm>
          <a:prstGeom prst="line">
            <a:avLst/>
          </a:prstGeom>
          <a:ln w="254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Text Box 23"/>
          <p:cNvSpPr txBox="1">
            <a:spLocks noChangeArrowheads="1"/>
          </p:cNvSpPr>
          <p:nvPr/>
        </p:nvSpPr>
        <p:spPr bwMode="auto">
          <a:xfrm>
            <a:off x="4211960" y="2656532"/>
            <a:ext cx="3244478" cy="1169551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lIns="0" tIns="0" rIns="0" bIns="0">
            <a:spAutoFit/>
          </a:bodyPr>
          <a:lstStyle/>
          <a:p>
            <a:r>
              <a:rPr lang="zh-CN" altLang="en-US" sz="2000" b="1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  </a:t>
            </a:r>
            <a:r>
              <a:rPr lang="zh-CN" altLang="en-US" sz="2000" b="1" dirty="0" smtClean="0">
                <a:latin typeface="楷体" pitchFamily="49" charset="-122"/>
                <a:ea typeface="楷体" pitchFamily="49" charset="-122"/>
              </a:rPr>
              <a:t>对角线交叉相乘相加得：</a:t>
            </a:r>
            <a:endParaRPr lang="en-US" altLang="zh-CN" sz="2000" b="1" dirty="0" smtClean="0">
              <a:latin typeface="楷体" pitchFamily="49" charset="-122"/>
              <a:ea typeface="楷体" pitchFamily="49" charset="-122"/>
            </a:endParaRPr>
          </a:p>
          <a:p>
            <a:endParaRPr lang="en-US" altLang="zh-CN" sz="800" b="1" dirty="0" smtClean="0">
              <a:solidFill>
                <a:srgbClr val="FF0000"/>
              </a:solidFill>
              <a:latin typeface="楷体" pitchFamily="49" charset="-122"/>
              <a:ea typeface="楷体" pitchFamily="49" charset="-122"/>
            </a:endParaRPr>
          </a:p>
          <a:p>
            <a:r>
              <a:rPr lang="en-US" altLang="zh-CN" sz="2000" b="1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-</a:t>
            </a:r>
            <a:r>
              <a:rPr lang="en-US" altLang="zh-CN" sz="2000" b="1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3(2</a:t>
            </a:r>
            <a:r>
              <a:rPr kumimoji="0" lang="en-US" altLang="zh-CN" sz="2000" b="1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x-11y)+x+2y=-</a:t>
            </a:r>
            <a:r>
              <a:rPr kumimoji="0" lang="en-US" altLang="zh-CN" sz="2000" b="1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5x+35y</a:t>
            </a:r>
            <a:r>
              <a:rPr kumimoji="0" lang="en-US" altLang="zh-CN" sz="2000" b="1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，</a:t>
            </a:r>
          </a:p>
          <a:p>
            <a:endParaRPr lang="en-US" altLang="zh-CN" sz="800" b="1" dirty="0" smtClean="0">
              <a:latin typeface="楷体" pitchFamily="49" charset="-122"/>
              <a:ea typeface="楷体" pitchFamily="49" charset="-122"/>
            </a:endParaRPr>
          </a:p>
          <a:p>
            <a:r>
              <a:rPr lang="zh-CN" altLang="en-US" sz="2000" b="1" dirty="0" smtClean="0">
                <a:latin typeface="楷体" pitchFamily="49" charset="-122"/>
                <a:ea typeface="楷体" pitchFamily="49" charset="-122"/>
              </a:rPr>
              <a:t>刚</a:t>
            </a:r>
            <a:r>
              <a:rPr lang="zh-CN" altLang="en-US" sz="2000" b="1" dirty="0" smtClean="0">
                <a:latin typeface="楷体" pitchFamily="49" charset="-122"/>
                <a:ea typeface="楷体" pitchFamily="49" charset="-122"/>
              </a:rPr>
              <a:t>好是中间两个一次项</a:t>
            </a:r>
            <a:endParaRPr kumimoji="0" lang="en-US" altLang="zh-CN" sz="2000" b="1" dirty="0">
              <a:latin typeface="楷体" pitchFamily="49" charset="-122"/>
              <a:ea typeface="楷体" pitchFamily="49" charset="-122"/>
            </a:endParaRPr>
          </a:p>
        </p:txBody>
      </p:sp>
      <p:sp>
        <p:nvSpPr>
          <p:cNvPr id="27" name="文本框 1"/>
          <p:cNvSpPr txBox="1"/>
          <p:nvPr/>
        </p:nvSpPr>
        <p:spPr>
          <a:xfrm>
            <a:off x="35496" y="3683808"/>
            <a:ext cx="3555782" cy="40011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kumimoji="1" lang="en-US" altLang="zh-CN" sz="2000" b="1" dirty="0" smtClean="0">
                <a:latin typeface="楷体" pitchFamily="49" charset="-122"/>
                <a:ea typeface="楷体" pitchFamily="49" charset="-122"/>
                <a:sym typeface="Wingdings" pitchFamily="2" charset="2"/>
              </a:rPr>
              <a:t>∴</a:t>
            </a:r>
            <a:r>
              <a:rPr kumimoji="1" lang="zh-CN" altLang="en-US" sz="2000" b="1" dirty="0" smtClean="0">
                <a:latin typeface="楷体" pitchFamily="49" charset="-122"/>
                <a:ea typeface="楷体" pitchFamily="49" charset="-122"/>
                <a:sym typeface="Wingdings" pitchFamily="2" charset="2"/>
              </a:rPr>
              <a:t>原式</a:t>
            </a:r>
            <a:r>
              <a:rPr kumimoji="1" lang="en-US" altLang="zh-CN" sz="2000" b="1" dirty="0" smtClean="0">
                <a:latin typeface="楷体" pitchFamily="49" charset="-122"/>
                <a:ea typeface="楷体" pitchFamily="49" charset="-122"/>
                <a:sym typeface="Wingdings" pitchFamily="2" charset="2"/>
              </a:rPr>
              <a:t>=(2x-11y+1)(x+2y-3)</a:t>
            </a:r>
            <a:endParaRPr lang="zh-CN" altLang="en-US" sz="2000" dirty="0">
              <a:latin typeface="楷体" pitchFamily="49" charset="-122"/>
              <a:ea typeface="楷体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10" grpId="0"/>
      <p:bldP spid="3" grpId="0"/>
      <p:bldP spid="5" grpId="0"/>
      <p:bldP spid="7" grpId="0"/>
      <p:bldP spid="8" grpId="0"/>
      <p:bldP spid="11" grpId="0"/>
      <p:bldP spid="26" grpId="0" animBg="1"/>
      <p:bldP spid="27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107504" y="771550"/>
            <a:ext cx="3300904" cy="40011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kumimoji="1" lang="en-US" altLang="zh-CN" sz="2000" b="1" dirty="0" smtClean="0">
                <a:latin typeface="楷体" pitchFamily="49" charset="-122"/>
                <a:ea typeface="楷体" pitchFamily="49" charset="-122"/>
                <a:sym typeface="Wingdings" pitchFamily="2" charset="2"/>
              </a:rPr>
              <a:t>(2)6x</a:t>
            </a:r>
            <a:r>
              <a:rPr kumimoji="1" lang="en-US" altLang="zh-CN" sz="2000" b="1" baseline="42000" dirty="0" smtClean="0">
                <a:latin typeface="楷体" pitchFamily="49" charset="-122"/>
                <a:ea typeface="楷体" pitchFamily="49" charset="-122"/>
                <a:sym typeface="Wingdings" pitchFamily="2" charset="2"/>
              </a:rPr>
              <a:t>2</a:t>
            </a:r>
            <a:r>
              <a:rPr kumimoji="1" lang="en-US" altLang="zh-CN" sz="2000" b="1" dirty="0" smtClean="0">
                <a:latin typeface="楷体" pitchFamily="49" charset="-122"/>
                <a:ea typeface="楷体" pitchFamily="49" charset="-122"/>
                <a:sym typeface="Wingdings" pitchFamily="2" charset="2"/>
              </a:rPr>
              <a:t>-7xy-3y</a:t>
            </a:r>
            <a:r>
              <a:rPr kumimoji="1" lang="en-US" altLang="zh-CN" sz="2000" b="1" baseline="42000" dirty="0" smtClean="0">
                <a:latin typeface="楷体" pitchFamily="49" charset="-122"/>
                <a:ea typeface="楷体" pitchFamily="49" charset="-122"/>
                <a:sym typeface="Wingdings" pitchFamily="2" charset="2"/>
              </a:rPr>
              <a:t>2</a:t>
            </a:r>
            <a:r>
              <a:rPr kumimoji="1" lang="en-US" altLang="zh-CN" sz="2000" b="1" dirty="0" smtClean="0">
                <a:latin typeface="楷体" pitchFamily="49" charset="-122"/>
                <a:ea typeface="楷体" pitchFamily="49" charset="-122"/>
                <a:sym typeface="Wingdings" pitchFamily="2" charset="2"/>
              </a:rPr>
              <a:t>-xz+7yz-2z</a:t>
            </a:r>
            <a:r>
              <a:rPr kumimoji="1" lang="en-US" altLang="zh-CN" sz="2000" b="1" baseline="44000" dirty="0" smtClean="0">
                <a:latin typeface="楷体" pitchFamily="49" charset="-122"/>
                <a:ea typeface="楷体" pitchFamily="49" charset="-122"/>
                <a:sym typeface="Wingdings" pitchFamily="2" charset="2"/>
              </a:rPr>
              <a:t>2</a:t>
            </a:r>
            <a:endParaRPr lang="zh-CN" altLang="en-US" sz="2000" baseline="44000" dirty="0">
              <a:latin typeface="楷体" pitchFamily="49" charset="-122"/>
              <a:ea typeface="楷体" pitchFamily="49" charset="-122"/>
            </a:endParaRPr>
          </a:p>
        </p:txBody>
      </p:sp>
      <p:sp>
        <p:nvSpPr>
          <p:cNvPr id="4" name="文本框 1"/>
          <p:cNvSpPr txBox="1"/>
          <p:nvPr/>
        </p:nvSpPr>
        <p:spPr>
          <a:xfrm>
            <a:off x="107504" y="1307544"/>
            <a:ext cx="4419800" cy="40011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kumimoji="1" lang="zh-CN" altLang="en-US" sz="2000" b="1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  <a:sym typeface="Wingdings" pitchFamily="2" charset="2"/>
              </a:rPr>
              <a:t>解：</a:t>
            </a:r>
            <a:r>
              <a:rPr kumimoji="1" lang="zh-CN" altLang="en-US" sz="2000" b="1" dirty="0" smtClean="0">
                <a:latin typeface="楷体" pitchFamily="49" charset="-122"/>
                <a:ea typeface="楷体" pitchFamily="49" charset="-122"/>
                <a:sym typeface="Wingdings" pitchFamily="2" charset="2"/>
              </a:rPr>
              <a:t>原</a:t>
            </a:r>
            <a:r>
              <a:rPr kumimoji="1" lang="zh-CN" altLang="en-US" sz="2000" b="1" dirty="0" smtClean="0">
                <a:latin typeface="楷体" pitchFamily="49" charset="-122"/>
                <a:ea typeface="楷体" pitchFamily="49" charset="-122"/>
                <a:sym typeface="Wingdings" pitchFamily="2" charset="2"/>
              </a:rPr>
              <a:t>式</a:t>
            </a:r>
            <a:r>
              <a:rPr kumimoji="1" lang="en-US" altLang="zh-CN" sz="2000" b="1" dirty="0" smtClean="0">
                <a:latin typeface="楷体" pitchFamily="49" charset="-122"/>
                <a:ea typeface="楷体" pitchFamily="49" charset="-122"/>
                <a:sym typeface="Wingdings" pitchFamily="2" charset="2"/>
              </a:rPr>
              <a:t>=(2x-3y)(3x+y)-xz+7yz-2z</a:t>
            </a:r>
            <a:r>
              <a:rPr kumimoji="1" lang="en-US" altLang="zh-CN" sz="2000" b="1" baseline="40000" dirty="0" smtClean="0">
                <a:latin typeface="楷体" pitchFamily="49" charset="-122"/>
                <a:ea typeface="楷体" pitchFamily="49" charset="-122"/>
                <a:sym typeface="Wingdings" pitchFamily="2" charset="2"/>
              </a:rPr>
              <a:t>2</a:t>
            </a:r>
            <a:endParaRPr lang="zh-CN" altLang="en-US" sz="2000" baseline="40000" dirty="0">
              <a:latin typeface="楷体" pitchFamily="49" charset="-122"/>
              <a:ea typeface="楷体" pitchFamily="49" charset="-122"/>
            </a:endParaRPr>
          </a:p>
        </p:txBody>
      </p:sp>
      <p:grpSp>
        <p:nvGrpSpPr>
          <p:cNvPr id="5" name="Group 22"/>
          <p:cNvGrpSpPr>
            <a:grpSpLocks/>
          </p:cNvGrpSpPr>
          <p:nvPr/>
        </p:nvGrpSpPr>
        <p:grpSpPr bwMode="auto">
          <a:xfrm>
            <a:off x="2969215" y="1740171"/>
            <a:ext cx="1698627" cy="1120776"/>
            <a:chOff x="2110" y="1389"/>
            <a:chExt cx="1070" cy="706"/>
          </a:xfrm>
        </p:grpSpPr>
        <p:sp>
          <p:nvSpPr>
            <p:cNvPr id="6" name="Text Box 23"/>
            <p:cNvSpPr txBox="1">
              <a:spLocks noChangeArrowheads="1"/>
            </p:cNvSpPr>
            <p:nvPr/>
          </p:nvSpPr>
          <p:spPr bwMode="auto">
            <a:xfrm>
              <a:off x="2110" y="1434"/>
              <a:ext cx="413" cy="19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lIns="0" tIns="0" rIns="0" bIns="0">
              <a:spAutoFit/>
            </a:bodyPr>
            <a:lstStyle/>
            <a:p>
              <a:r>
                <a:rPr lang="en-US" altLang="zh-CN" sz="2000" b="1" dirty="0" smtClean="0">
                  <a:solidFill>
                    <a:srgbClr val="FF0000"/>
                  </a:solidFill>
                </a:rPr>
                <a:t>2</a:t>
              </a:r>
              <a:r>
                <a:rPr kumimoji="0" lang="en-US" altLang="zh-CN" sz="2000" b="1" dirty="0" smtClean="0">
                  <a:solidFill>
                    <a:srgbClr val="FF0000"/>
                  </a:solidFill>
                  <a:latin typeface="Arial" charset="0"/>
                </a:rPr>
                <a:t>x-3y</a:t>
              </a:r>
              <a:endParaRPr kumimoji="0" lang="en-US" altLang="zh-CN" sz="2000" b="1" dirty="0">
                <a:solidFill>
                  <a:srgbClr val="FF0000"/>
                </a:solidFill>
                <a:latin typeface="Arial" charset="0"/>
              </a:endParaRPr>
            </a:p>
          </p:txBody>
        </p:sp>
        <p:sp>
          <p:nvSpPr>
            <p:cNvPr id="7" name="Text Box 24"/>
            <p:cNvSpPr txBox="1">
              <a:spLocks noChangeArrowheads="1"/>
            </p:cNvSpPr>
            <p:nvPr/>
          </p:nvSpPr>
          <p:spPr bwMode="auto">
            <a:xfrm>
              <a:off x="2110" y="1843"/>
              <a:ext cx="480" cy="25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altLang="zh-CN" sz="2000" b="1" dirty="0" smtClean="0">
                  <a:solidFill>
                    <a:srgbClr val="FF0000"/>
                  </a:solidFill>
                </a:rPr>
                <a:t>3x+y</a:t>
              </a:r>
              <a:endParaRPr kumimoji="0" lang="en-US" altLang="zh-CN" sz="2000" b="1" dirty="0">
                <a:solidFill>
                  <a:srgbClr val="FF0000"/>
                </a:solidFill>
                <a:latin typeface="Arial" charset="0"/>
              </a:endParaRPr>
            </a:p>
          </p:txBody>
        </p:sp>
        <p:sp>
          <p:nvSpPr>
            <p:cNvPr id="8" name="Text Box 25"/>
            <p:cNvSpPr txBox="1">
              <a:spLocks noChangeArrowheads="1"/>
            </p:cNvSpPr>
            <p:nvPr/>
          </p:nvSpPr>
          <p:spPr bwMode="auto">
            <a:xfrm>
              <a:off x="2836" y="1389"/>
              <a:ext cx="197" cy="25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altLang="zh-CN" sz="2000" b="1" dirty="0" smtClean="0">
                  <a:solidFill>
                    <a:srgbClr val="FF0000"/>
                  </a:solidFill>
                </a:rPr>
                <a:t>z</a:t>
              </a:r>
              <a:endParaRPr kumimoji="0" lang="en-US" altLang="zh-CN" sz="2000" b="1" dirty="0">
                <a:solidFill>
                  <a:srgbClr val="FF0000"/>
                </a:solidFill>
                <a:latin typeface="Arial" charset="0"/>
              </a:endParaRPr>
            </a:p>
          </p:txBody>
        </p:sp>
        <p:sp>
          <p:nvSpPr>
            <p:cNvPr id="9" name="Text Box 26"/>
            <p:cNvSpPr txBox="1">
              <a:spLocks noChangeArrowheads="1"/>
            </p:cNvSpPr>
            <p:nvPr/>
          </p:nvSpPr>
          <p:spPr bwMode="auto">
            <a:xfrm>
              <a:off x="2840" y="1843"/>
              <a:ext cx="340" cy="25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altLang="zh-CN" sz="2000" b="1" dirty="0" smtClean="0">
                  <a:solidFill>
                    <a:srgbClr val="FF0000"/>
                  </a:solidFill>
                </a:rPr>
                <a:t>-2z</a:t>
              </a:r>
              <a:endParaRPr kumimoji="0" lang="en-US" altLang="zh-CN" sz="2000" b="1" dirty="0">
                <a:solidFill>
                  <a:srgbClr val="FF0000"/>
                </a:solidFill>
                <a:latin typeface="Arial" charset="0"/>
              </a:endParaRPr>
            </a:p>
          </p:txBody>
        </p:sp>
        <p:sp>
          <p:nvSpPr>
            <p:cNvPr id="10" name="Line 27"/>
            <p:cNvSpPr>
              <a:spLocks noChangeShapeType="1"/>
            </p:cNvSpPr>
            <p:nvPr/>
          </p:nvSpPr>
          <p:spPr bwMode="auto">
            <a:xfrm>
              <a:off x="2562" y="1661"/>
              <a:ext cx="319" cy="318"/>
            </a:xfrm>
            <a:prstGeom prst="line">
              <a:avLst/>
            </a:prstGeom>
            <a:noFill/>
            <a:ln w="38100">
              <a:solidFill>
                <a:srgbClr val="FF0000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zh-CN" altLang="en-US" sz="2000" b="1"/>
            </a:p>
          </p:txBody>
        </p:sp>
        <p:sp>
          <p:nvSpPr>
            <p:cNvPr id="11" name="Line 28"/>
            <p:cNvSpPr>
              <a:spLocks noChangeShapeType="1"/>
            </p:cNvSpPr>
            <p:nvPr/>
          </p:nvSpPr>
          <p:spPr bwMode="auto">
            <a:xfrm flipV="1">
              <a:off x="2564" y="1661"/>
              <a:ext cx="317" cy="272"/>
            </a:xfrm>
            <a:prstGeom prst="line">
              <a:avLst/>
            </a:prstGeom>
            <a:noFill/>
            <a:ln w="38100">
              <a:solidFill>
                <a:srgbClr val="FF0000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zh-CN" altLang="en-US" sz="2000" b="1"/>
            </a:p>
          </p:txBody>
        </p:sp>
      </p:grpSp>
      <p:cxnSp>
        <p:nvCxnSpPr>
          <p:cNvPr id="12" name="直接连接符 11"/>
          <p:cNvCxnSpPr/>
          <p:nvPr/>
        </p:nvCxnSpPr>
        <p:spPr>
          <a:xfrm>
            <a:off x="2897525" y="2892301"/>
            <a:ext cx="1728192" cy="0"/>
          </a:xfrm>
          <a:prstGeom prst="line">
            <a:avLst/>
          </a:prstGeom>
          <a:ln w="254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 Box 23"/>
          <p:cNvSpPr txBox="1">
            <a:spLocks noChangeArrowheads="1"/>
          </p:cNvSpPr>
          <p:nvPr/>
        </p:nvSpPr>
        <p:spPr bwMode="auto">
          <a:xfrm>
            <a:off x="2249453" y="3016572"/>
            <a:ext cx="3375924" cy="92333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lIns="0" tIns="0" rIns="0" bIns="0">
            <a:spAutoFit/>
          </a:bodyPr>
          <a:lstStyle/>
          <a:p>
            <a:r>
              <a:rPr lang="zh-CN" altLang="en-US" sz="2000" b="1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  </a:t>
            </a:r>
            <a:r>
              <a:rPr lang="zh-CN" altLang="en-US" sz="2000" b="1" dirty="0" smtClean="0">
                <a:latin typeface="楷体" pitchFamily="49" charset="-122"/>
                <a:ea typeface="楷体" pitchFamily="49" charset="-122"/>
              </a:rPr>
              <a:t>对角线交叉相乘相加得：</a:t>
            </a:r>
            <a:endParaRPr lang="en-US" altLang="zh-CN" sz="2000" b="1" dirty="0" smtClean="0">
              <a:latin typeface="楷体" pitchFamily="49" charset="-122"/>
              <a:ea typeface="楷体" pitchFamily="49" charset="-122"/>
            </a:endParaRPr>
          </a:p>
          <a:p>
            <a:r>
              <a:rPr lang="en-US" altLang="zh-CN" sz="2000" b="1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-2z(2</a:t>
            </a:r>
            <a:r>
              <a:rPr kumimoji="0" lang="en-US" altLang="zh-CN" sz="2000" b="1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x-3y)+z(3x+y)=-xz+7yz</a:t>
            </a:r>
            <a:endParaRPr kumimoji="0" lang="en-US" altLang="zh-CN" sz="2000" b="1" dirty="0" smtClean="0">
              <a:solidFill>
                <a:srgbClr val="FF0000"/>
              </a:solidFill>
              <a:latin typeface="楷体" pitchFamily="49" charset="-122"/>
              <a:ea typeface="楷体" pitchFamily="49" charset="-122"/>
            </a:endParaRPr>
          </a:p>
          <a:p>
            <a:r>
              <a:rPr lang="zh-CN" altLang="en-US" sz="2000" b="1" dirty="0" smtClean="0">
                <a:latin typeface="楷体" pitchFamily="49" charset="-122"/>
                <a:ea typeface="楷体" pitchFamily="49" charset="-122"/>
              </a:rPr>
              <a:t>刚好是中间两</a:t>
            </a:r>
            <a:r>
              <a:rPr lang="zh-CN" altLang="en-US" sz="2000" b="1" dirty="0" smtClean="0">
                <a:latin typeface="楷体" pitchFamily="49" charset="-122"/>
                <a:ea typeface="楷体" pitchFamily="49" charset="-122"/>
              </a:rPr>
              <a:t>个项</a:t>
            </a:r>
            <a:endParaRPr kumimoji="0" lang="en-US" altLang="zh-CN" sz="2000" b="1" dirty="0">
              <a:latin typeface="楷体" pitchFamily="49" charset="-122"/>
              <a:ea typeface="楷体" pitchFamily="49" charset="-122"/>
            </a:endParaRPr>
          </a:p>
        </p:txBody>
      </p:sp>
      <p:sp>
        <p:nvSpPr>
          <p:cNvPr id="14" name="文本框 1"/>
          <p:cNvSpPr txBox="1"/>
          <p:nvPr/>
        </p:nvSpPr>
        <p:spPr>
          <a:xfrm>
            <a:off x="107504" y="1811600"/>
            <a:ext cx="2651688" cy="40011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kumimoji="1" lang="en-US" altLang="zh-CN" sz="2000" b="1" dirty="0" smtClean="0">
                <a:latin typeface="楷体" pitchFamily="49" charset="-122"/>
                <a:ea typeface="楷体" pitchFamily="49" charset="-122"/>
                <a:sym typeface="Wingdings" pitchFamily="2" charset="2"/>
              </a:rPr>
              <a:t>=(2x-3y+z)(3x+y-2z)</a:t>
            </a:r>
            <a:endParaRPr lang="zh-CN" altLang="en-US" sz="2000" baseline="40000" dirty="0">
              <a:latin typeface="楷体" pitchFamily="49" charset="-122"/>
              <a:ea typeface="楷体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13" grpId="0" animBg="1"/>
      <p:bldP spid="1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263" name="矩形 36"/>
          <p:cNvSpPr>
            <a:spLocks noChangeArrowheads="1"/>
          </p:cNvSpPr>
          <p:nvPr/>
        </p:nvSpPr>
        <p:spPr bwMode="auto">
          <a:xfrm>
            <a:off x="-36512" y="699542"/>
            <a:ext cx="6372225" cy="46166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kumimoji="1" lang="zh-CN" altLang="en-US" sz="2400" b="1" dirty="0" smtClean="0">
                <a:latin typeface="楷体" pitchFamily="49" charset="-122"/>
                <a:ea typeface="楷体" pitchFamily="49" charset="-122"/>
                <a:sym typeface="Wingdings" pitchFamily="2" charset="2"/>
              </a:rPr>
              <a:t>（</a:t>
            </a:r>
            <a:r>
              <a:rPr kumimoji="1" lang="en-US" altLang="zh-CN" sz="2400" b="1" dirty="0" smtClean="0">
                <a:latin typeface="楷体" pitchFamily="49" charset="-122"/>
                <a:ea typeface="楷体" pitchFamily="49" charset="-122"/>
                <a:sym typeface="Wingdings" pitchFamily="2" charset="2"/>
              </a:rPr>
              <a:t>3</a:t>
            </a:r>
            <a:r>
              <a:rPr kumimoji="1" lang="zh-CN" altLang="en-US" sz="2400" b="1" dirty="0" smtClean="0">
                <a:latin typeface="楷体" pitchFamily="49" charset="-122"/>
                <a:ea typeface="楷体" pitchFamily="49" charset="-122"/>
                <a:sym typeface="Wingdings" pitchFamily="2" charset="2"/>
              </a:rPr>
              <a:t>）</a:t>
            </a:r>
            <a:r>
              <a:rPr kumimoji="1" lang="en-US" altLang="zh-CN" sz="2400" b="1" dirty="0" smtClean="0">
                <a:latin typeface="楷体" pitchFamily="49" charset="-122"/>
                <a:ea typeface="楷体" pitchFamily="49" charset="-122"/>
                <a:sym typeface="Wingdings" pitchFamily="2" charset="2"/>
              </a:rPr>
              <a:t>6x</a:t>
            </a:r>
            <a:r>
              <a:rPr kumimoji="1" lang="en-US" altLang="zh-CN" sz="2400" b="1" baseline="42000" dirty="0" smtClean="0">
                <a:latin typeface="楷体" pitchFamily="49" charset="-122"/>
                <a:ea typeface="楷体" pitchFamily="49" charset="-122"/>
                <a:sym typeface="Wingdings" pitchFamily="2" charset="2"/>
              </a:rPr>
              <a:t>4</a:t>
            </a:r>
            <a:r>
              <a:rPr kumimoji="1" lang="en-US" altLang="zh-CN" sz="2400" b="1" dirty="0" smtClean="0">
                <a:latin typeface="楷体" pitchFamily="49" charset="-122"/>
                <a:ea typeface="楷体" pitchFamily="49" charset="-122"/>
                <a:sym typeface="Wingdings" pitchFamily="2" charset="2"/>
              </a:rPr>
              <a:t>+5x</a:t>
            </a:r>
            <a:r>
              <a:rPr kumimoji="1" lang="en-US" altLang="zh-CN" sz="2400" b="1" baseline="42000" dirty="0" smtClean="0">
                <a:latin typeface="楷体" pitchFamily="49" charset="-122"/>
                <a:ea typeface="楷体" pitchFamily="49" charset="-122"/>
                <a:sym typeface="Wingdings" pitchFamily="2" charset="2"/>
              </a:rPr>
              <a:t>3</a:t>
            </a:r>
            <a:r>
              <a:rPr kumimoji="1" lang="en-US" altLang="zh-CN" sz="2400" b="1" dirty="0" smtClean="0">
                <a:latin typeface="楷体" pitchFamily="49" charset="-122"/>
                <a:ea typeface="楷体" pitchFamily="49" charset="-122"/>
                <a:sym typeface="Wingdings" pitchFamily="2" charset="2"/>
              </a:rPr>
              <a:t>-38x</a:t>
            </a:r>
            <a:r>
              <a:rPr kumimoji="1" lang="en-US" altLang="zh-CN" sz="2400" b="1" baseline="42000" dirty="0" smtClean="0">
                <a:latin typeface="楷体" pitchFamily="49" charset="-122"/>
                <a:ea typeface="楷体" pitchFamily="49" charset="-122"/>
                <a:sym typeface="Wingdings" pitchFamily="2" charset="2"/>
              </a:rPr>
              <a:t>2</a:t>
            </a:r>
            <a:r>
              <a:rPr kumimoji="1" lang="en-US" altLang="zh-CN" sz="2400" b="1" dirty="0" smtClean="0">
                <a:latin typeface="楷体" pitchFamily="49" charset="-122"/>
                <a:ea typeface="楷体" pitchFamily="49" charset="-122"/>
                <a:sym typeface="Wingdings" pitchFamily="2" charset="2"/>
              </a:rPr>
              <a:t>+5x+6.</a:t>
            </a:r>
            <a:endParaRPr kumimoji="1" lang="en-US" altLang="zh-CN" sz="2400" b="1" baseline="42000" dirty="0">
              <a:solidFill>
                <a:schemeClr val="tx1"/>
              </a:solidFill>
              <a:uFillTx/>
              <a:latin typeface="楷体" pitchFamily="49" charset="-122"/>
              <a:ea typeface="楷体" pitchFamily="49" charset="-122"/>
              <a:sym typeface="Wingdings" pitchFamily="2" charset="2"/>
            </a:endParaRPr>
          </a:p>
        </p:txBody>
      </p:sp>
      <p:sp>
        <p:nvSpPr>
          <p:cNvPr id="96271" name="Rectangle 15"/>
          <p:cNvSpPr>
            <a:spLocks noChangeArrowheads="1"/>
          </p:cNvSpPr>
          <p:nvPr/>
        </p:nvSpPr>
        <p:spPr bwMode="auto">
          <a:xfrm>
            <a:off x="58728" y="1203598"/>
            <a:ext cx="62484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square">
            <a:spAutoFit/>
          </a:bodyPr>
          <a:lstStyle/>
          <a:p>
            <a:r>
              <a:rPr kumimoji="1" lang="zh-CN" altLang="en-US" sz="2400" b="1" dirty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解</a:t>
            </a:r>
            <a:r>
              <a:rPr kumimoji="1" lang="en-US" altLang="zh-CN" sz="2400" b="1" dirty="0">
                <a:solidFill>
                  <a:srgbClr val="FF0000"/>
                </a:solidFill>
                <a:latin typeface="楷体" pitchFamily="49" charset="-122"/>
                <a:ea typeface="楷体" pitchFamily="49" charset="-122"/>
                <a:sym typeface="Wingdings" pitchFamily="2" charset="2"/>
              </a:rPr>
              <a:t>:</a:t>
            </a:r>
          </a:p>
        </p:txBody>
      </p:sp>
      <p:sp>
        <p:nvSpPr>
          <p:cNvPr id="3" name="矩形 36"/>
          <p:cNvSpPr>
            <a:spLocks noChangeArrowheads="1"/>
          </p:cNvSpPr>
          <p:nvPr/>
        </p:nvSpPr>
        <p:spPr bwMode="auto">
          <a:xfrm>
            <a:off x="-36512" y="1203598"/>
            <a:ext cx="6372225" cy="4572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kumimoji="1" lang="en-US" altLang="zh-CN" sz="2400" b="1" dirty="0">
                <a:latin typeface="楷体" pitchFamily="49" charset="-122"/>
                <a:ea typeface="楷体" pitchFamily="49" charset="-122"/>
                <a:sym typeface="Wingdings" pitchFamily="2" charset="2"/>
              </a:rPr>
              <a:t>    </a:t>
            </a:r>
            <a:r>
              <a:rPr kumimoji="1" lang="en-US" altLang="zh-CN" sz="2400" b="1" dirty="0" smtClean="0">
                <a:latin typeface="楷体" pitchFamily="49" charset="-122"/>
                <a:ea typeface="楷体" pitchFamily="49" charset="-122"/>
                <a:sym typeface="Wingdings" pitchFamily="2" charset="2"/>
              </a:rPr>
              <a:t>(</a:t>
            </a:r>
            <a:r>
              <a:rPr kumimoji="1" lang="en-US" altLang="zh-CN" sz="2400" b="1" dirty="0">
                <a:latin typeface="楷体" pitchFamily="49" charset="-122"/>
                <a:ea typeface="楷体" pitchFamily="49" charset="-122"/>
                <a:sym typeface="Wingdings" pitchFamily="2" charset="2"/>
              </a:rPr>
              <a:t>3</a:t>
            </a:r>
            <a:r>
              <a:rPr kumimoji="1" lang="en-US" altLang="zh-CN" sz="2400" b="1" dirty="0" smtClean="0">
                <a:latin typeface="楷体" pitchFamily="49" charset="-122"/>
                <a:ea typeface="楷体" pitchFamily="49" charset="-122"/>
                <a:sym typeface="Wingdings" pitchFamily="2" charset="2"/>
              </a:rPr>
              <a:t>)</a:t>
            </a:r>
            <a:r>
              <a:rPr kumimoji="1" lang="zh-CN" altLang="en-US" sz="2400" b="1" dirty="0" smtClean="0">
                <a:latin typeface="楷体" pitchFamily="49" charset="-122"/>
                <a:ea typeface="楷体" pitchFamily="49" charset="-122"/>
                <a:sym typeface="Wingdings" pitchFamily="2" charset="2"/>
              </a:rPr>
              <a:t>原式</a:t>
            </a:r>
            <a:r>
              <a:rPr kumimoji="1" lang="en-US" altLang="zh-CN" sz="2400" b="1" dirty="0" smtClean="0">
                <a:latin typeface="楷体" pitchFamily="49" charset="-122"/>
                <a:ea typeface="楷体" pitchFamily="49" charset="-122"/>
                <a:sym typeface="Wingdings" pitchFamily="2" charset="2"/>
              </a:rPr>
              <a:t>=6x</a:t>
            </a:r>
            <a:r>
              <a:rPr kumimoji="1" lang="en-US" altLang="zh-CN" sz="2400" b="1" baseline="42000" dirty="0" smtClean="0">
                <a:latin typeface="楷体" pitchFamily="49" charset="-122"/>
                <a:ea typeface="楷体" pitchFamily="49" charset="-122"/>
                <a:sym typeface="Wingdings" pitchFamily="2" charset="2"/>
              </a:rPr>
              <a:t>4</a:t>
            </a:r>
            <a:r>
              <a:rPr kumimoji="1" lang="en-US" altLang="zh-CN" sz="2400" b="1" dirty="0" smtClean="0">
                <a:latin typeface="楷体" pitchFamily="49" charset="-122"/>
                <a:ea typeface="楷体" pitchFamily="49" charset="-122"/>
                <a:sym typeface="Wingdings" pitchFamily="2" charset="2"/>
              </a:rPr>
              <a:t>+6x</a:t>
            </a:r>
            <a:r>
              <a:rPr kumimoji="1" lang="en-US" altLang="zh-CN" sz="2400" b="1" baseline="42000" dirty="0" smtClean="0">
                <a:latin typeface="楷体" pitchFamily="49" charset="-122"/>
                <a:ea typeface="楷体" pitchFamily="49" charset="-122"/>
                <a:sym typeface="Wingdings" pitchFamily="2" charset="2"/>
              </a:rPr>
              <a:t>3</a:t>
            </a:r>
            <a:r>
              <a:rPr kumimoji="1" lang="en-US" altLang="zh-CN" sz="2400" b="1" dirty="0" smtClean="0">
                <a:latin typeface="楷体" pitchFamily="49" charset="-122"/>
                <a:ea typeface="楷体" pitchFamily="49" charset="-122"/>
                <a:sym typeface="Wingdings" pitchFamily="2" charset="2"/>
              </a:rPr>
              <a:t>-36x</a:t>
            </a:r>
            <a:r>
              <a:rPr kumimoji="1" lang="en-US" altLang="zh-CN" sz="2400" b="1" baseline="42000" dirty="0" smtClean="0">
                <a:latin typeface="楷体" pitchFamily="49" charset="-122"/>
                <a:ea typeface="楷体" pitchFamily="49" charset="-122"/>
                <a:sym typeface="Wingdings" pitchFamily="2" charset="2"/>
              </a:rPr>
              <a:t>2</a:t>
            </a:r>
            <a:r>
              <a:rPr kumimoji="1" lang="en-US" altLang="zh-CN" sz="2400" b="1" dirty="0" smtClean="0">
                <a:latin typeface="楷体" pitchFamily="49" charset="-122"/>
                <a:ea typeface="楷体" pitchFamily="49" charset="-122"/>
                <a:sym typeface="Wingdings" pitchFamily="2" charset="2"/>
              </a:rPr>
              <a:t>-x</a:t>
            </a:r>
            <a:r>
              <a:rPr kumimoji="1" lang="en-US" altLang="zh-CN" sz="2400" b="1" baseline="42000" dirty="0" smtClean="0">
                <a:latin typeface="楷体" pitchFamily="49" charset="-122"/>
                <a:ea typeface="楷体" pitchFamily="49" charset="-122"/>
                <a:sym typeface="Wingdings" pitchFamily="2" charset="2"/>
              </a:rPr>
              <a:t>3</a:t>
            </a:r>
            <a:r>
              <a:rPr kumimoji="1" lang="en-US" altLang="zh-CN" sz="2400" b="1" dirty="0" smtClean="0">
                <a:latin typeface="楷体" pitchFamily="49" charset="-122"/>
                <a:ea typeface="楷体" pitchFamily="49" charset="-122"/>
                <a:sym typeface="Wingdings" pitchFamily="2" charset="2"/>
              </a:rPr>
              <a:t>-2x</a:t>
            </a:r>
            <a:r>
              <a:rPr kumimoji="1" lang="en-US" altLang="zh-CN" sz="2400" b="1" baseline="42000" dirty="0" smtClean="0">
                <a:latin typeface="楷体" pitchFamily="49" charset="-122"/>
                <a:ea typeface="楷体" pitchFamily="49" charset="-122"/>
                <a:sym typeface="Wingdings" pitchFamily="2" charset="2"/>
              </a:rPr>
              <a:t>2</a:t>
            </a:r>
            <a:r>
              <a:rPr kumimoji="1" lang="en-US" altLang="zh-CN" sz="2400" b="1" dirty="0" smtClean="0">
                <a:latin typeface="楷体" pitchFamily="49" charset="-122"/>
                <a:ea typeface="楷体" pitchFamily="49" charset="-122"/>
                <a:sym typeface="Wingdings" pitchFamily="2" charset="2"/>
              </a:rPr>
              <a:t>+5x+6</a:t>
            </a:r>
            <a:endParaRPr kumimoji="1" lang="en-US" altLang="zh-CN" sz="2400" b="1" baseline="42000" dirty="0">
              <a:solidFill>
                <a:schemeClr val="tx1"/>
              </a:solidFill>
              <a:uFillTx/>
              <a:latin typeface="楷体" pitchFamily="49" charset="-122"/>
              <a:ea typeface="楷体" pitchFamily="49" charset="-122"/>
              <a:sym typeface="Wingdings" pitchFamily="2" charset="2"/>
            </a:endParaRPr>
          </a:p>
        </p:txBody>
      </p:sp>
      <p:sp>
        <p:nvSpPr>
          <p:cNvPr id="19" name="矩形 36"/>
          <p:cNvSpPr>
            <a:spLocks noChangeArrowheads="1"/>
          </p:cNvSpPr>
          <p:nvPr/>
        </p:nvSpPr>
        <p:spPr bwMode="auto">
          <a:xfrm>
            <a:off x="323528" y="1707654"/>
            <a:ext cx="4176464" cy="46166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r>
              <a:rPr kumimoji="1" lang="en-US" altLang="zh-CN" sz="2400" b="1" dirty="0" smtClean="0">
                <a:latin typeface="楷体" pitchFamily="49" charset="-122"/>
                <a:ea typeface="楷体" pitchFamily="49" charset="-122"/>
                <a:sym typeface="Wingdings" pitchFamily="2" charset="2"/>
              </a:rPr>
              <a:t>=6x</a:t>
            </a:r>
            <a:r>
              <a:rPr kumimoji="1" lang="en-US" altLang="zh-CN" sz="2400" b="1" baseline="42000" dirty="0" smtClean="0">
                <a:latin typeface="楷体" pitchFamily="49" charset="-122"/>
                <a:ea typeface="楷体" pitchFamily="49" charset="-122"/>
                <a:sym typeface="Wingdings" pitchFamily="2" charset="2"/>
              </a:rPr>
              <a:t>2</a:t>
            </a:r>
            <a:r>
              <a:rPr kumimoji="1" lang="en-US" altLang="zh-CN" sz="2400" b="1" dirty="0" smtClean="0">
                <a:latin typeface="楷体" pitchFamily="49" charset="-122"/>
                <a:ea typeface="楷体" pitchFamily="49" charset="-122"/>
                <a:sym typeface="Wingdings" pitchFamily="2" charset="2"/>
              </a:rPr>
              <a:t>(x</a:t>
            </a:r>
            <a:r>
              <a:rPr kumimoji="1" lang="en-US" altLang="zh-CN" sz="2400" b="1" baseline="42000" dirty="0" smtClean="0">
                <a:latin typeface="楷体" pitchFamily="49" charset="-122"/>
                <a:ea typeface="楷体" pitchFamily="49" charset="-122"/>
                <a:sym typeface="Wingdings" pitchFamily="2" charset="2"/>
              </a:rPr>
              <a:t>2</a:t>
            </a:r>
            <a:r>
              <a:rPr kumimoji="1" lang="en-US" altLang="zh-CN" sz="2400" b="1" dirty="0" smtClean="0">
                <a:latin typeface="楷体" pitchFamily="49" charset="-122"/>
                <a:ea typeface="楷体" pitchFamily="49" charset="-122"/>
                <a:sym typeface="Wingdings" pitchFamily="2" charset="2"/>
              </a:rPr>
              <a:t>+x-6)-x</a:t>
            </a:r>
            <a:r>
              <a:rPr kumimoji="1" lang="en-US" altLang="zh-CN" sz="2400" b="1" baseline="42000" dirty="0" smtClean="0">
                <a:latin typeface="楷体" pitchFamily="49" charset="-122"/>
                <a:ea typeface="楷体" pitchFamily="49" charset="-122"/>
                <a:sym typeface="Wingdings" pitchFamily="2" charset="2"/>
              </a:rPr>
              <a:t>3</a:t>
            </a:r>
            <a:r>
              <a:rPr kumimoji="1" lang="en-US" altLang="zh-CN" sz="2400" b="1" dirty="0" smtClean="0">
                <a:latin typeface="楷体" pitchFamily="49" charset="-122"/>
                <a:ea typeface="楷体" pitchFamily="49" charset="-122"/>
                <a:sym typeface="Wingdings" pitchFamily="2" charset="2"/>
              </a:rPr>
              <a:t>-2x</a:t>
            </a:r>
            <a:r>
              <a:rPr kumimoji="1" lang="en-US" altLang="zh-CN" sz="2400" b="1" baseline="42000" dirty="0" smtClean="0">
                <a:latin typeface="楷体" pitchFamily="49" charset="-122"/>
                <a:ea typeface="楷体" pitchFamily="49" charset="-122"/>
                <a:sym typeface="Wingdings" pitchFamily="2" charset="2"/>
              </a:rPr>
              <a:t>2</a:t>
            </a:r>
            <a:r>
              <a:rPr kumimoji="1" lang="en-US" altLang="zh-CN" sz="2400" b="1" dirty="0" smtClean="0">
                <a:latin typeface="楷体" pitchFamily="49" charset="-122"/>
                <a:ea typeface="楷体" pitchFamily="49" charset="-122"/>
                <a:sym typeface="Wingdings" pitchFamily="2" charset="2"/>
              </a:rPr>
              <a:t>+5x+6</a:t>
            </a:r>
            <a:endParaRPr kumimoji="1" lang="en-US" altLang="zh-CN" sz="2400" b="1" baseline="42000" dirty="0">
              <a:solidFill>
                <a:schemeClr val="tx1"/>
              </a:solidFill>
              <a:uFillTx/>
              <a:latin typeface="楷体" pitchFamily="49" charset="-122"/>
              <a:ea typeface="楷体" pitchFamily="49" charset="-122"/>
              <a:sym typeface="Wingdings" pitchFamily="2" charset="2"/>
            </a:endParaRPr>
          </a:p>
        </p:txBody>
      </p:sp>
      <p:sp>
        <p:nvSpPr>
          <p:cNvPr id="20" name="矩形 36"/>
          <p:cNvSpPr>
            <a:spLocks noChangeArrowheads="1"/>
          </p:cNvSpPr>
          <p:nvPr/>
        </p:nvSpPr>
        <p:spPr bwMode="auto">
          <a:xfrm>
            <a:off x="323528" y="2211710"/>
            <a:ext cx="5328592" cy="46166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r>
              <a:rPr kumimoji="1" lang="en-US" altLang="zh-CN" sz="2400" b="1" dirty="0" smtClean="0">
                <a:latin typeface="楷体" pitchFamily="49" charset="-122"/>
                <a:ea typeface="楷体" pitchFamily="49" charset="-122"/>
                <a:sym typeface="Wingdings" pitchFamily="2" charset="2"/>
              </a:rPr>
              <a:t>=6x</a:t>
            </a:r>
            <a:r>
              <a:rPr kumimoji="1" lang="en-US" altLang="zh-CN" sz="2400" b="1" baseline="42000" dirty="0" smtClean="0">
                <a:latin typeface="楷体" pitchFamily="49" charset="-122"/>
                <a:ea typeface="楷体" pitchFamily="49" charset="-122"/>
                <a:sym typeface="Wingdings" pitchFamily="2" charset="2"/>
              </a:rPr>
              <a:t>2</a:t>
            </a:r>
            <a:r>
              <a:rPr kumimoji="1" lang="en-US" altLang="zh-CN" sz="2400" b="1" dirty="0" smtClean="0">
                <a:latin typeface="楷体" pitchFamily="49" charset="-122"/>
                <a:ea typeface="楷体" pitchFamily="49" charset="-122"/>
                <a:sym typeface="Wingdings" pitchFamily="2" charset="2"/>
              </a:rPr>
              <a:t>(x</a:t>
            </a:r>
            <a:r>
              <a:rPr kumimoji="1" lang="en-US" altLang="zh-CN" sz="2400" b="1" baseline="42000" dirty="0" smtClean="0">
                <a:latin typeface="楷体" pitchFamily="49" charset="-122"/>
                <a:ea typeface="楷体" pitchFamily="49" charset="-122"/>
                <a:sym typeface="Wingdings" pitchFamily="2" charset="2"/>
              </a:rPr>
              <a:t>2</a:t>
            </a:r>
            <a:r>
              <a:rPr kumimoji="1" lang="en-US" altLang="zh-CN" sz="2400" b="1" dirty="0" smtClean="0">
                <a:latin typeface="楷体" pitchFamily="49" charset="-122"/>
                <a:ea typeface="楷体" pitchFamily="49" charset="-122"/>
                <a:sym typeface="Wingdings" pitchFamily="2" charset="2"/>
              </a:rPr>
              <a:t>+x-6)-x</a:t>
            </a:r>
            <a:r>
              <a:rPr kumimoji="1" lang="en-US" altLang="zh-CN" sz="2400" b="1" baseline="42000" dirty="0" smtClean="0">
                <a:latin typeface="楷体" pitchFamily="49" charset="-122"/>
                <a:ea typeface="楷体" pitchFamily="49" charset="-122"/>
                <a:sym typeface="Wingdings" pitchFamily="2" charset="2"/>
              </a:rPr>
              <a:t>3</a:t>
            </a:r>
            <a:r>
              <a:rPr kumimoji="1" lang="en-US" altLang="zh-CN" sz="2400" b="1" dirty="0" smtClean="0">
                <a:latin typeface="楷体" pitchFamily="49" charset="-122"/>
                <a:ea typeface="楷体" pitchFamily="49" charset="-122"/>
                <a:sym typeface="Wingdings" pitchFamily="2" charset="2"/>
              </a:rPr>
              <a:t>-x</a:t>
            </a:r>
            <a:r>
              <a:rPr kumimoji="1" lang="en-US" altLang="zh-CN" sz="2400" b="1" baseline="42000" dirty="0" smtClean="0">
                <a:latin typeface="楷体" pitchFamily="49" charset="-122"/>
                <a:ea typeface="楷体" pitchFamily="49" charset="-122"/>
                <a:sym typeface="Wingdings" pitchFamily="2" charset="2"/>
              </a:rPr>
              <a:t>2</a:t>
            </a:r>
            <a:r>
              <a:rPr kumimoji="1" lang="en-US" altLang="zh-CN" sz="2400" b="1" dirty="0" smtClean="0">
                <a:latin typeface="楷体" pitchFamily="49" charset="-122"/>
                <a:ea typeface="楷体" pitchFamily="49" charset="-122"/>
                <a:sym typeface="Wingdings" pitchFamily="2" charset="2"/>
              </a:rPr>
              <a:t>+6x-x</a:t>
            </a:r>
            <a:r>
              <a:rPr kumimoji="1" lang="en-US" altLang="zh-CN" sz="2400" b="1" baseline="42000" dirty="0" smtClean="0">
                <a:latin typeface="楷体" pitchFamily="49" charset="-122"/>
                <a:ea typeface="楷体" pitchFamily="49" charset="-122"/>
                <a:sym typeface="Wingdings" pitchFamily="2" charset="2"/>
              </a:rPr>
              <a:t>2</a:t>
            </a:r>
            <a:r>
              <a:rPr kumimoji="1" lang="en-US" altLang="zh-CN" sz="2400" b="1" dirty="0" smtClean="0">
                <a:latin typeface="楷体" pitchFamily="49" charset="-122"/>
                <a:ea typeface="楷体" pitchFamily="49" charset="-122"/>
                <a:sym typeface="Wingdings" pitchFamily="2" charset="2"/>
              </a:rPr>
              <a:t>-x+6</a:t>
            </a:r>
            <a:endParaRPr kumimoji="1" lang="en-US" altLang="zh-CN" sz="2400" b="1" baseline="42000" dirty="0">
              <a:solidFill>
                <a:schemeClr val="tx1"/>
              </a:solidFill>
              <a:uFillTx/>
              <a:latin typeface="楷体" pitchFamily="49" charset="-122"/>
              <a:ea typeface="楷体" pitchFamily="49" charset="-122"/>
              <a:sym typeface="Wingdings" pitchFamily="2" charset="2"/>
            </a:endParaRPr>
          </a:p>
        </p:txBody>
      </p:sp>
      <p:sp>
        <p:nvSpPr>
          <p:cNvPr id="21" name="矩形 36"/>
          <p:cNvSpPr>
            <a:spLocks noChangeArrowheads="1"/>
          </p:cNvSpPr>
          <p:nvPr/>
        </p:nvSpPr>
        <p:spPr bwMode="auto">
          <a:xfrm>
            <a:off x="323528" y="2715766"/>
            <a:ext cx="5328592" cy="46166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r>
              <a:rPr kumimoji="1" lang="en-US" altLang="zh-CN" sz="2400" b="1" dirty="0" smtClean="0">
                <a:latin typeface="楷体" pitchFamily="49" charset="-122"/>
                <a:ea typeface="楷体" pitchFamily="49" charset="-122"/>
                <a:sym typeface="Wingdings" pitchFamily="2" charset="2"/>
              </a:rPr>
              <a:t>=6x</a:t>
            </a:r>
            <a:r>
              <a:rPr kumimoji="1" lang="en-US" altLang="zh-CN" sz="2400" b="1" baseline="42000" dirty="0" smtClean="0">
                <a:latin typeface="楷体" pitchFamily="49" charset="-122"/>
                <a:ea typeface="楷体" pitchFamily="49" charset="-122"/>
                <a:sym typeface="Wingdings" pitchFamily="2" charset="2"/>
              </a:rPr>
              <a:t>2</a:t>
            </a:r>
            <a:r>
              <a:rPr kumimoji="1" lang="en-US" altLang="zh-CN" sz="2400" b="1" dirty="0" smtClean="0">
                <a:latin typeface="楷体" pitchFamily="49" charset="-122"/>
                <a:ea typeface="楷体" pitchFamily="49" charset="-122"/>
                <a:sym typeface="Wingdings" pitchFamily="2" charset="2"/>
              </a:rPr>
              <a:t>(x</a:t>
            </a:r>
            <a:r>
              <a:rPr kumimoji="1" lang="en-US" altLang="zh-CN" sz="2400" b="1" baseline="42000" dirty="0" smtClean="0">
                <a:latin typeface="楷体" pitchFamily="49" charset="-122"/>
                <a:ea typeface="楷体" pitchFamily="49" charset="-122"/>
                <a:sym typeface="Wingdings" pitchFamily="2" charset="2"/>
              </a:rPr>
              <a:t>2</a:t>
            </a:r>
            <a:r>
              <a:rPr kumimoji="1" lang="en-US" altLang="zh-CN" sz="2400" b="1" dirty="0" smtClean="0">
                <a:latin typeface="楷体" pitchFamily="49" charset="-122"/>
                <a:ea typeface="楷体" pitchFamily="49" charset="-122"/>
                <a:sym typeface="Wingdings" pitchFamily="2" charset="2"/>
              </a:rPr>
              <a:t>+x-6)-(x</a:t>
            </a:r>
            <a:r>
              <a:rPr kumimoji="1" lang="en-US" altLang="zh-CN" sz="2400" b="1" baseline="42000" dirty="0" smtClean="0">
                <a:latin typeface="楷体" pitchFamily="49" charset="-122"/>
                <a:ea typeface="楷体" pitchFamily="49" charset="-122"/>
                <a:sym typeface="Wingdings" pitchFamily="2" charset="2"/>
              </a:rPr>
              <a:t>3</a:t>
            </a:r>
            <a:r>
              <a:rPr kumimoji="1" lang="en-US" altLang="zh-CN" sz="2400" b="1" dirty="0" smtClean="0">
                <a:latin typeface="楷体" pitchFamily="49" charset="-122"/>
                <a:ea typeface="楷体" pitchFamily="49" charset="-122"/>
                <a:sym typeface="Wingdings" pitchFamily="2" charset="2"/>
              </a:rPr>
              <a:t>+x</a:t>
            </a:r>
            <a:r>
              <a:rPr kumimoji="1" lang="en-US" altLang="zh-CN" sz="2400" b="1" baseline="42000" dirty="0" smtClean="0">
                <a:latin typeface="楷体" pitchFamily="49" charset="-122"/>
                <a:ea typeface="楷体" pitchFamily="49" charset="-122"/>
                <a:sym typeface="Wingdings" pitchFamily="2" charset="2"/>
              </a:rPr>
              <a:t>2</a:t>
            </a:r>
            <a:r>
              <a:rPr kumimoji="1" lang="en-US" altLang="zh-CN" sz="2400" b="1" dirty="0" smtClean="0">
                <a:latin typeface="楷体" pitchFamily="49" charset="-122"/>
                <a:ea typeface="楷体" pitchFamily="49" charset="-122"/>
                <a:sym typeface="Wingdings" pitchFamily="2" charset="2"/>
              </a:rPr>
              <a:t>-6x)-(x</a:t>
            </a:r>
            <a:r>
              <a:rPr kumimoji="1" lang="en-US" altLang="zh-CN" sz="2400" b="1" baseline="42000" dirty="0" smtClean="0">
                <a:latin typeface="楷体" pitchFamily="49" charset="-122"/>
                <a:ea typeface="楷体" pitchFamily="49" charset="-122"/>
                <a:sym typeface="Wingdings" pitchFamily="2" charset="2"/>
              </a:rPr>
              <a:t>2</a:t>
            </a:r>
            <a:r>
              <a:rPr kumimoji="1" lang="en-US" altLang="zh-CN" sz="2400" b="1" dirty="0" smtClean="0">
                <a:latin typeface="楷体" pitchFamily="49" charset="-122"/>
                <a:ea typeface="楷体" pitchFamily="49" charset="-122"/>
                <a:sym typeface="Wingdings" pitchFamily="2" charset="2"/>
              </a:rPr>
              <a:t>+x-6)</a:t>
            </a:r>
            <a:endParaRPr kumimoji="1" lang="en-US" altLang="zh-CN" sz="2400" b="1" baseline="42000" dirty="0">
              <a:solidFill>
                <a:schemeClr val="tx1"/>
              </a:solidFill>
              <a:uFillTx/>
              <a:latin typeface="楷体" pitchFamily="49" charset="-122"/>
              <a:ea typeface="楷体" pitchFamily="49" charset="-122"/>
              <a:sym typeface="Wingdings" pitchFamily="2" charset="2"/>
            </a:endParaRPr>
          </a:p>
        </p:txBody>
      </p:sp>
      <p:sp>
        <p:nvSpPr>
          <p:cNvPr id="22" name="矩形 36"/>
          <p:cNvSpPr>
            <a:spLocks noChangeArrowheads="1"/>
          </p:cNvSpPr>
          <p:nvPr/>
        </p:nvSpPr>
        <p:spPr bwMode="auto">
          <a:xfrm>
            <a:off x="323528" y="3262213"/>
            <a:ext cx="5328592" cy="46166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r>
              <a:rPr kumimoji="1" lang="en-US" altLang="zh-CN" sz="2400" b="1" dirty="0" smtClean="0">
                <a:latin typeface="楷体" pitchFamily="49" charset="-122"/>
                <a:ea typeface="楷体" pitchFamily="49" charset="-122"/>
                <a:sym typeface="Wingdings" pitchFamily="2" charset="2"/>
              </a:rPr>
              <a:t>=6x</a:t>
            </a:r>
            <a:r>
              <a:rPr kumimoji="1" lang="en-US" altLang="zh-CN" sz="2400" b="1" baseline="42000" dirty="0" smtClean="0">
                <a:latin typeface="楷体" pitchFamily="49" charset="-122"/>
                <a:ea typeface="楷体" pitchFamily="49" charset="-122"/>
                <a:sym typeface="Wingdings" pitchFamily="2" charset="2"/>
              </a:rPr>
              <a:t>2</a:t>
            </a:r>
            <a:r>
              <a:rPr kumimoji="1" lang="en-US" altLang="zh-CN" sz="2400" b="1" dirty="0" smtClean="0">
                <a:latin typeface="楷体" pitchFamily="49" charset="-122"/>
                <a:ea typeface="楷体" pitchFamily="49" charset="-122"/>
                <a:sym typeface="Wingdings" pitchFamily="2" charset="2"/>
              </a:rPr>
              <a:t>(</a:t>
            </a:r>
            <a:r>
              <a:rPr kumimoji="1" lang="en-US" altLang="zh-CN" sz="2400" b="1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  <a:sym typeface="Wingdings" pitchFamily="2" charset="2"/>
              </a:rPr>
              <a:t>x</a:t>
            </a:r>
            <a:r>
              <a:rPr kumimoji="1" lang="en-US" altLang="zh-CN" sz="2400" b="1" baseline="42000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  <a:sym typeface="Wingdings" pitchFamily="2" charset="2"/>
              </a:rPr>
              <a:t>2</a:t>
            </a:r>
            <a:r>
              <a:rPr kumimoji="1" lang="en-US" altLang="zh-CN" sz="2400" b="1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  <a:sym typeface="Wingdings" pitchFamily="2" charset="2"/>
              </a:rPr>
              <a:t>+x-6</a:t>
            </a:r>
            <a:r>
              <a:rPr kumimoji="1" lang="en-US" altLang="zh-CN" sz="2400" b="1" dirty="0" smtClean="0">
                <a:latin typeface="楷体" pitchFamily="49" charset="-122"/>
                <a:ea typeface="楷体" pitchFamily="49" charset="-122"/>
                <a:sym typeface="Wingdings" pitchFamily="2" charset="2"/>
              </a:rPr>
              <a:t>)-x(x</a:t>
            </a:r>
            <a:r>
              <a:rPr kumimoji="1" lang="en-US" altLang="zh-CN" sz="2400" b="1" baseline="42000" dirty="0" smtClean="0">
                <a:latin typeface="楷体" pitchFamily="49" charset="-122"/>
                <a:ea typeface="楷体" pitchFamily="49" charset="-122"/>
                <a:sym typeface="Wingdings" pitchFamily="2" charset="2"/>
              </a:rPr>
              <a:t>2</a:t>
            </a:r>
            <a:r>
              <a:rPr kumimoji="1" lang="en-US" altLang="zh-CN" sz="2400" b="1" dirty="0" smtClean="0">
                <a:latin typeface="楷体" pitchFamily="49" charset="-122"/>
                <a:ea typeface="楷体" pitchFamily="49" charset="-122"/>
                <a:sym typeface="Wingdings" pitchFamily="2" charset="2"/>
              </a:rPr>
              <a:t>+x-6)-(x</a:t>
            </a:r>
            <a:r>
              <a:rPr kumimoji="1" lang="en-US" altLang="zh-CN" sz="2400" b="1" baseline="42000" dirty="0" smtClean="0">
                <a:latin typeface="楷体" pitchFamily="49" charset="-122"/>
                <a:ea typeface="楷体" pitchFamily="49" charset="-122"/>
                <a:sym typeface="Wingdings" pitchFamily="2" charset="2"/>
              </a:rPr>
              <a:t>2</a:t>
            </a:r>
            <a:r>
              <a:rPr kumimoji="1" lang="en-US" altLang="zh-CN" sz="2400" b="1" dirty="0" smtClean="0">
                <a:latin typeface="楷体" pitchFamily="49" charset="-122"/>
                <a:ea typeface="楷体" pitchFamily="49" charset="-122"/>
                <a:sym typeface="Wingdings" pitchFamily="2" charset="2"/>
              </a:rPr>
              <a:t>+x-6)</a:t>
            </a:r>
            <a:endParaRPr kumimoji="1" lang="en-US" altLang="zh-CN" sz="2400" b="1" baseline="42000" dirty="0">
              <a:solidFill>
                <a:schemeClr val="tx1"/>
              </a:solidFill>
              <a:uFillTx/>
              <a:latin typeface="楷体" pitchFamily="49" charset="-122"/>
              <a:ea typeface="楷体" pitchFamily="49" charset="-122"/>
              <a:sym typeface="Wingdings" pitchFamily="2" charset="2"/>
            </a:endParaRPr>
          </a:p>
        </p:txBody>
      </p:sp>
      <p:sp>
        <p:nvSpPr>
          <p:cNvPr id="23" name="矩形 36"/>
          <p:cNvSpPr>
            <a:spLocks noChangeArrowheads="1"/>
          </p:cNvSpPr>
          <p:nvPr/>
        </p:nvSpPr>
        <p:spPr bwMode="auto">
          <a:xfrm>
            <a:off x="323528" y="3694261"/>
            <a:ext cx="5328592" cy="46166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r>
              <a:rPr kumimoji="1" lang="en-US" altLang="zh-CN" sz="2400" b="1" dirty="0" smtClean="0">
                <a:latin typeface="楷体" pitchFamily="49" charset="-122"/>
                <a:ea typeface="楷体" pitchFamily="49" charset="-122"/>
                <a:sym typeface="Wingdings" pitchFamily="2" charset="2"/>
              </a:rPr>
              <a:t>=</a:t>
            </a:r>
            <a:r>
              <a:rPr kumimoji="1" lang="en-US" altLang="zh-CN" sz="2400" b="1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  <a:sym typeface="Wingdings" pitchFamily="2" charset="2"/>
              </a:rPr>
              <a:t>(x+3)(x-2)</a:t>
            </a:r>
            <a:r>
              <a:rPr kumimoji="1" lang="en-US" altLang="zh-CN" sz="2400" b="1" dirty="0" smtClean="0">
                <a:latin typeface="楷体" pitchFamily="49" charset="-122"/>
                <a:ea typeface="楷体" pitchFamily="49" charset="-122"/>
                <a:sym typeface="Wingdings" pitchFamily="2" charset="2"/>
              </a:rPr>
              <a:t>(</a:t>
            </a:r>
            <a:r>
              <a:rPr kumimoji="1" lang="en-US" altLang="zh-CN" sz="2400" b="1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  <a:sym typeface="Wingdings" pitchFamily="2" charset="2"/>
              </a:rPr>
              <a:t>6x</a:t>
            </a:r>
            <a:r>
              <a:rPr kumimoji="1" lang="en-US" altLang="zh-CN" sz="2400" b="1" baseline="42000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  <a:sym typeface="Wingdings" pitchFamily="2" charset="2"/>
              </a:rPr>
              <a:t>2</a:t>
            </a:r>
            <a:r>
              <a:rPr kumimoji="1" lang="en-US" altLang="zh-CN" sz="2400" b="1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  <a:sym typeface="Wingdings" pitchFamily="2" charset="2"/>
              </a:rPr>
              <a:t>-x-1</a:t>
            </a:r>
            <a:r>
              <a:rPr kumimoji="1" lang="en-US" altLang="zh-CN" sz="2400" b="1" dirty="0" smtClean="0">
                <a:latin typeface="楷体" pitchFamily="49" charset="-122"/>
                <a:ea typeface="楷体" pitchFamily="49" charset="-122"/>
                <a:sym typeface="Wingdings" pitchFamily="2" charset="2"/>
              </a:rPr>
              <a:t>)</a:t>
            </a:r>
            <a:endParaRPr kumimoji="1" lang="en-US" altLang="zh-CN" sz="2400" b="1" baseline="42000" dirty="0">
              <a:solidFill>
                <a:schemeClr val="tx1"/>
              </a:solidFill>
              <a:uFillTx/>
              <a:latin typeface="楷体" pitchFamily="49" charset="-122"/>
              <a:ea typeface="楷体" pitchFamily="49" charset="-122"/>
              <a:sym typeface="Wingdings" pitchFamily="2" charset="2"/>
            </a:endParaRPr>
          </a:p>
        </p:txBody>
      </p:sp>
      <p:sp>
        <p:nvSpPr>
          <p:cNvPr id="24" name="矩形 36"/>
          <p:cNvSpPr>
            <a:spLocks noChangeArrowheads="1"/>
          </p:cNvSpPr>
          <p:nvPr/>
        </p:nvSpPr>
        <p:spPr bwMode="auto">
          <a:xfrm>
            <a:off x="323528" y="4198317"/>
            <a:ext cx="5328592" cy="46166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r>
              <a:rPr kumimoji="1" lang="en-US" altLang="zh-CN" sz="2400" b="1" dirty="0" smtClean="0">
                <a:latin typeface="楷体" pitchFamily="49" charset="-122"/>
                <a:ea typeface="楷体" pitchFamily="49" charset="-122"/>
                <a:sym typeface="Wingdings" pitchFamily="2" charset="2"/>
              </a:rPr>
              <a:t>=(x+3)(x-2)</a:t>
            </a:r>
            <a:r>
              <a:rPr kumimoji="1" lang="en-US" altLang="zh-CN" sz="2400" b="1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  <a:sym typeface="Wingdings" pitchFamily="2" charset="2"/>
              </a:rPr>
              <a:t>(3x+1)(2x-1)</a:t>
            </a:r>
            <a:endParaRPr kumimoji="1" lang="en-US" altLang="zh-CN" sz="2400" b="1" baseline="42000" dirty="0">
              <a:solidFill>
                <a:srgbClr val="FF0000"/>
              </a:solidFill>
              <a:uFillTx/>
              <a:latin typeface="楷体" pitchFamily="49" charset="-122"/>
              <a:ea typeface="楷体" pitchFamily="49" charset="-122"/>
              <a:sym typeface="Wingdings" pitchFamily="2" charset="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6263" grpId="0"/>
      <p:bldP spid="96271" grpId="0"/>
      <p:bldP spid="3" grpId="0"/>
      <p:bldP spid="19" grpId="0"/>
      <p:bldP spid="20" grpId="0"/>
      <p:bldP spid="21" grpId="0"/>
      <p:bldP spid="22" grpId="0"/>
      <p:bldP spid="23" grpId="0"/>
      <p:bldP spid="24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1"/>
          <p:cNvSpPr txBox="1"/>
          <p:nvPr/>
        </p:nvSpPr>
        <p:spPr>
          <a:xfrm>
            <a:off x="107504" y="1277927"/>
            <a:ext cx="5974713" cy="1077218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kumimoji="1" lang="zh-CN" altLang="en-US" sz="2800" b="1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  <a:sym typeface="Wingdings" pitchFamily="2" charset="2"/>
              </a:rPr>
              <a:t>解：</a:t>
            </a:r>
            <a:r>
              <a:rPr kumimoji="1" lang="zh-CN" altLang="en-US" sz="2800" b="1" dirty="0" smtClean="0">
                <a:latin typeface="楷体" pitchFamily="49" charset="-122"/>
                <a:ea typeface="楷体" pitchFamily="49" charset="-122"/>
                <a:sym typeface="Wingdings" pitchFamily="2" charset="2"/>
              </a:rPr>
              <a:t>原</a:t>
            </a:r>
            <a:r>
              <a:rPr kumimoji="1" lang="zh-CN" altLang="en-US" sz="2800" b="1" dirty="0" smtClean="0">
                <a:latin typeface="楷体" pitchFamily="49" charset="-122"/>
                <a:ea typeface="楷体" pitchFamily="49" charset="-122"/>
                <a:sym typeface="Wingdings" pitchFamily="2" charset="2"/>
              </a:rPr>
              <a:t>式</a:t>
            </a:r>
            <a:r>
              <a:rPr kumimoji="1" lang="en-US" altLang="zh-CN" sz="2800" b="1" dirty="0" smtClean="0">
                <a:latin typeface="楷体" pitchFamily="49" charset="-122"/>
                <a:ea typeface="楷体" pitchFamily="49" charset="-122"/>
                <a:sym typeface="Wingdings" pitchFamily="2" charset="2"/>
              </a:rPr>
              <a:t>=ca(c-a)+</a:t>
            </a:r>
            <a:r>
              <a:rPr kumimoji="1" lang="en-US" altLang="zh-CN" sz="2800" b="1" dirty="0" err="1" smtClean="0">
                <a:latin typeface="楷体" pitchFamily="49" charset="-122"/>
                <a:ea typeface="楷体" pitchFamily="49" charset="-122"/>
                <a:sym typeface="Wingdings" pitchFamily="2" charset="2"/>
              </a:rPr>
              <a:t>bc</a:t>
            </a:r>
            <a:r>
              <a:rPr kumimoji="1" lang="en-US" altLang="zh-CN" sz="2800" b="1" dirty="0" smtClean="0">
                <a:latin typeface="楷体" pitchFamily="49" charset="-122"/>
                <a:ea typeface="楷体" pitchFamily="49" charset="-122"/>
                <a:sym typeface="Wingdings" pitchFamily="2" charset="2"/>
              </a:rPr>
              <a:t>(b-c)+</a:t>
            </a:r>
            <a:r>
              <a:rPr kumimoji="1" lang="en-US" altLang="zh-CN" sz="2800" b="1" dirty="0" err="1" smtClean="0">
                <a:latin typeface="楷体" pitchFamily="49" charset="-122"/>
                <a:ea typeface="楷体" pitchFamily="49" charset="-122"/>
                <a:sym typeface="Wingdings" pitchFamily="2" charset="2"/>
              </a:rPr>
              <a:t>ab</a:t>
            </a:r>
            <a:r>
              <a:rPr kumimoji="1" lang="en-US" altLang="zh-CN" sz="2800" b="1" dirty="0" smtClean="0">
                <a:latin typeface="楷体" pitchFamily="49" charset="-122"/>
                <a:ea typeface="楷体" pitchFamily="49" charset="-122"/>
                <a:sym typeface="Wingdings" pitchFamily="2" charset="2"/>
              </a:rPr>
              <a:t>(a-b)</a:t>
            </a:r>
          </a:p>
          <a:p>
            <a:endParaRPr kumimoji="1" lang="en-US" altLang="zh-CN" sz="800" b="1" dirty="0" smtClean="0">
              <a:latin typeface="楷体" pitchFamily="49" charset="-122"/>
              <a:ea typeface="楷体" pitchFamily="49" charset="-122"/>
              <a:sym typeface="Wingdings" pitchFamily="2" charset="2"/>
            </a:endParaRPr>
          </a:p>
          <a:p>
            <a:r>
              <a:rPr kumimoji="1" lang="en-US" altLang="zh-CN" sz="2800" b="1" dirty="0" smtClean="0">
                <a:latin typeface="楷体" pitchFamily="49" charset="-122"/>
                <a:ea typeface="楷体" pitchFamily="49" charset="-122"/>
                <a:sym typeface="Wingdings" pitchFamily="2" charset="2"/>
              </a:rPr>
              <a:t>=c</a:t>
            </a:r>
            <a:r>
              <a:rPr kumimoji="1" lang="en-US" altLang="zh-CN" sz="2800" b="1" baseline="42000" dirty="0" smtClean="0">
                <a:latin typeface="楷体" pitchFamily="49" charset="-122"/>
                <a:ea typeface="楷体" pitchFamily="49" charset="-122"/>
                <a:sym typeface="Wingdings" pitchFamily="2" charset="2"/>
              </a:rPr>
              <a:t>2</a:t>
            </a:r>
            <a:r>
              <a:rPr kumimoji="1" lang="en-US" altLang="zh-CN" sz="2800" b="1" dirty="0" smtClean="0">
                <a:latin typeface="楷体" pitchFamily="49" charset="-122"/>
                <a:ea typeface="楷体" pitchFamily="49" charset="-122"/>
                <a:sym typeface="Wingdings" pitchFamily="2" charset="2"/>
              </a:rPr>
              <a:t>a-ca</a:t>
            </a:r>
            <a:r>
              <a:rPr kumimoji="1" lang="en-US" altLang="zh-CN" sz="2800" b="1" baseline="42000" dirty="0" smtClean="0">
                <a:latin typeface="楷体" pitchFamily="49" charset="-122"/>
                <a:ea typeface="楷体" pitchFamily="49" charset="-122"/>
                <a:sym typeface="Wingdings" pitchFamily="2" charset="2"/>
              </a:rPr>
              <a:t>2</a:t>
            </a:r>
            <a:r>
              <a:rPr kumimoji="1" lang="en-US" altLang="zh-CN" sz="2800" b="1" dirty="0" smtClean="0">
                <a:latin typeface="楷体" pitchFamily="49" charset="-122"/>
                <a:ea typeface="楷体" pitchFamily="49" charset="-122"/>
                <a:sym typeface="Wingdings" pitchFamily="2" charset="2"/>
              </a:rPr>
              <a:t>+b</a:t>
            </a:r>
            <a:r>
              <a:rPr kumimoji="1" lang="en-US" altLang="zh-CN" sz="2800" b="1" baseline="42000" dirty="0" smtClean="0">
                <a:latin typeface="楷体" pitchFamily="49" charset="-122"/>
                <a:ea typeface="楷体" pitchFamily="49" charset="-122"/>
                <a:sym typeface="Wingdings" pitchFamily="2" charset="2"/>
              </a:rPr>
              <a:t>2</a:t>
            </a:r>
            <a:r>
              <a:rPr kumimoji="1" lang="en-US" altLang="zh-CN" sz="2800" b="1" dirty="0" smtClean="0">
                <a:latin typeface="楷体" pitchFamily="49" charset="-122"/>
                <a:ea typeface="楷体" pitchFamily="49" charset="-122"/>
                <a:sym typeface="Wingdings" pitchFamily="2" charset="2"/>
              </a:rPr>
              <a:t>c-c</a:t>
            </a:r>
            <a:r>
              <a:rPr kumimoji="1" lang="en-US" altLang="zh-CN" sz="2800" b="1" baseline="42000" dirty="0" smtClean="0">
                <a:latin typeface="楷体" pitchFamily="49" charset="-122"/>
                <a:ea typeface="楷体" pitchFamily="49" charset="-122"/>
                <a:sym typeface="Wingdings" pitchFamily="2" charset="2"/>
              </a:rPr>
              <a:t>2</a:t>
            </a:r>
            <a:r>
              <a:rPr kumimoji="1" lang="en-US" altLang="zh-CN" sz="2800" b="1" dirty="0" smtClean="0">
                <a:latin typeface="楷体" pitchFamily="49" charset="-122"/>
                <a:ea typeface="楷体" pitchFamily="49" charset="-122"/>
                <a:sym typeface="Wingdings" pitchFamily="2" charset="2"/>
              </a:rPr>
              <a:t>b+a</a:t>
            </a:r>
            <a:r>
              <a:rPr kumimoji="1" lang="en-US" altLang="zh-CN" sz="2800" b="1" baseline="42000" dirty="0" smtClean="0">
                <a:latin typeface="楷体" pitchFamily="49" charset="-122"/>
                <a:ea typeface="楷体" pitchFamily="49" charset="-122"/>
                <a:sym typeface="Wingdings" pitchFamily="2" charset="2"/>
              </a:rPr>
              <a:t>2</a:t>
            </a:r>
            <a:r>
              <a:rPr kumimoji="1" lang="en-US" altLang="zh-CN" sz="2800" b="1" dirty="0" smtClean="0">
                <a:latin typeface="楷体" pitchFamily="49" charset="-122"/>
                <a:ea typeface="楷体" pitchFamily="49" charset="-122"/>
                <a:sym typeface="Wingdings" pitchFamily="2" charset="2"/>
              </a:rPr>
              <a:t>b-ab</a:t>
            </a:r>
            <a:r>
              <a:rPr kumimoji="1" lang="en-US" altLang="zh-CN" sz="2800" b="1" baseline="42000" dirty="0" smtClean="0">
                <a:latin typeface="楷体" pitchFamily="49" charset="-122"/>
                <a:ea typeface="楷体" pitchFamily="49" charset="-122"/>
                <a:sym typeface="Wingdings" pitchFamily="2" charset="2"/>
              </a:rPr>
              <a:t>2</a:t>
            </a:r>
            <a:endParaRPr lang="zh-CN" altLang="en-US" sz="2800" dirty="0">
              <a:latin typeface="楷体" pitchFamily="49" charset="-122"/>
              <a:ea typeface="楷体" pitchFamily="49" charset="-122"/>
            </a:endParaRPr>
          </a:p>
        </p:txBody>
      </p:sp>
      <p:sp>
        <p:nvSpPr>
          <p:cNvPr id="5" name="文本框 1"/>
          <p:cNvSpPr txBox="1"/>
          <p:nvPr/>
        </p:nvSpPr>
        <p:spPr>
          <a:xfrm>
            <a:off x="110362" y="2421344"/>
            <a:ext cx="4530407" cy="52322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kumimoji="1" lang="en-US" altLang="zh-CN" sz="2800" b="1" dirty="0" smtClean="0">
                <a:latin typeface="楷体" pitchFamily="49" charset="-122"/>
                <a:ea typeface="楷体" pitchFamily="49" charset="-122"/>
                <a:sym typeface="Wingdings" pitchFamily="2" charset="2"/>
              </a:rPr>
              <a:t>=c</a:t>
            </a:r>
            <a:r>
              <a:rPr kumimoji="1" lang="en-US" altLang="zh-CN" sz="2800" b="1" baseline="42000" dirty="0" smtClean="0">
                <a:latin typeface="楷体" pitchFamily="49" charset="-122"/>
                <a:ea typeface="楷体" pitchFamily="49" charset="-122"/>
                <a:sym typeface="Wingdings" pitchFamily="2" charset="2"/>
              </a:rPr>
              <a:t>2</a:t>
            </a:r>
            <a:r>
              <a:rPr kumimoji="1" lang="en-US" altLang="zh-CN" sz="2800" b="1" dirty="0" smtClean="0">
                <a:latin typeface="楷体" pitchFamily="49" charset="-122"/>
                <a:ea typeface="楷体" pitchFamily="49" charset="-122"/>
                <a:sym typeface="Wingdings" pitchFamily="2" charset="2"/>
              </a:rPr>
              <a:t>(a-b)-c(a</a:t>
            </a:r>
            <a:r>
              <a:rPr kumimoji="1" lang="en-US" altLang="zh-CN" sz="2800" b="1" baseline="42000" dirty="0" smtClean="0">
                <a:latin typeface="楷体" pitchFamily="49" charset="-122"/>
                <a:ea typeface="楷体" pitchFamily="49" charset="-122"/>
                <a:sym typeface="Wingdings" pitchFamily="2" charset="2"/>
              </a:rPr>
              <a:t>2</a:t>
            </a:r>
            <a:r>
              <a:rPr kumimoji="1" lang="en-US" altLang="zh-CN" sz="2800" b="1" dirty="0" smtClean="0">
                <a:latin typeface="楷体" pitchFamily="49" charset="-122"/>
                <a:ea typeface="楷体" pitchFamily="49" charset="-122"/>
                <a:sym typeface="Wingdings" pitchFamily="2" charset="2"/>
              </a:rPr>
              <a:t>-b</a:t>
            </a:r>
            <a:r>
              <a:rPr kumimoji="1" lang="en-US" altLang="zh-CN" sz="2800" b="1" baseline="42000" dirty="0" smtClean="0">
                <a:latin typeface="楷体" pitchFamily="49" charset="-122"/>
                <a:ea typeface="楷体" pitchFamily="49" charset="-122"/>
                <a:sym typeface="Wingdings" pitchFamily="2" charset="2"/>
              </a:rPr>
              <a:t>2</a:t>
            </a:r>
            <a:r>
              <a:rPr kumimoji="1" lang="en-US" altLang="zh-CN" sz="2800" b="1" dirty="0" smtClean="0">
                <a:latin typeface="楷体" pitchFamily="49" charset="-122"/>
                <a:ea typeface="楷体" pitchFamily="49" charset="-122"/>
                <a:sym typeface="Wingdings" pitchFamily="2" charset="2"/>
              </a:rPr>
              <a:t>)+</a:t>
            </a:r>
            <a:r>
              <a:rPr kumimoji="1" lang="en-US" altLang="zh-CN" sz="2800" b="1" dirty="0" err="1" smtClean="0">
                <a:latin typeface="楷体" pitchFamily="49" charset="-122"/>
                <a:ea typeface="楷体" pitchFamily="49" charset="-122"/>
                <a:sym typeface="Wingdings" pitchFamily="2" charset="2"/>
              </a:rPr>
              <a:t>ab</a:t>
            </a:r>
            <a:r>
              <a:rPr kumimoji="1" lang="en-US" altLang="zh-CN" sz="2800" b="1" dirty="0" smtClean="0">
                <a:latin typeface="楷体" pitchFamily="49" charset="-122"/>
                <a:ea typeface="楷体" pitchFamily="49" charset="-122"/>
                <a:sym typeface="Wingdings" pitchFamily="2" charset="2"/>
              </a:rPr>
              <a:t>(a-b)</a:t>
            </a:r>
            <a:endParaRPr lang="zh-CN" altLang="en-US" sz="2800" dirty="0">
              <a:latin typeface="楷体" pitchFamily="49" charset="-122"/>
              <a:ea typeface="楷体" pitchFamily="49" charset="-122"/>
            </a:endParaRPr>
          </a:p>
        </p:txBody>
      </p:sp>
      <p:sp>
        <p:nvSpPr>
          <p:cNvPr id="6" name="文本框 1"/>
          <p:cNvSpPr txBox="1"/>
          <p:nvPr/>
        </p:nvSpPr>
        <p:spPr>
          <a:xfrm>
            <a:off x="110362" y="2993345"/>
            <a:ext cx="3746538" cy="52322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kumimoji="1" lang="en-US" altLang="zh-CN" sz="2800" b="1" dirty="0" smtClean="0">
                <a:latin typeface="楷体" pitchFamily="49" charset="-122"/>
                <a:ea typeface="楷体" pitchFamily="49" charset="-122"/>
                <a:sym typeface="Wingdings" pitchFamily="2" charset="2"/>
              </a:rPr>
              <a:t>=(a-b)[</a:t>
            </a:r>
            <a:r>
              <a:rPr kumimoji="1" lang="en-US" altLang="zh-CN" sz="2800" b="1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  <a:sym typeface="Wingdings" pitchFamily="2" charset="2"/>
              </a:rPr>
              <a:t>c</a:t>
            </a:r>
            <a:r>
              <a:rPr kumimoji="1" lang="en-US" altLang="zh-CN" sz="2800" b="1" baseline="42000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  <a:sym typeface="Wingdings" pitchFamily="2" charset="2"/>
              </a:rPr>
              <a:t>2</a:t>
            </a:r>
            <a:r>
              <a:rPr kumimoji="1" lang="en-US" altLang="zh-CN" sz="2800" b="1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  <a:sym typeface="Wingdings" pitchFamily="2" charset="2"/>
              </a:rPr>
              <a:t>-c(</a:t>
            </a:r>
            <a:r>
              <a:rPr kumimoji="1" lang="en-US" altLang="zh-CN" sz="2800" b="1" dirty="0" err="1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  <a:sym typeface="Wingdings" pitchFamily="2" charset="2"/>
              </a:rPr>
              <a:t>a+b</a:t>
            </a:r>
            <a:r>
              <a:rPr kumimoji="1" lang="en-US" altLang="zh-CN" sz="2800" b="1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  <a:sym typeface="Wingdings" pitchFamily="2" charset="2"/>
              </a:rPr>
              <a:t>)+</a:t>
            </a:r>
            <a:r>
              <a:rPr kumimoji="1" lang="en-US" altLang="zh-CN" sz="2800" b="1" dirty="0" err="1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  <a:sym typeface="Wingdings" pitchFamily="2" charset="2"/>
              </a:rPr>
              <a:t>ab</a:t>
            </a:r>
            <a:r>
              <a:rPr kumimoji="1" lang="en-US" altLang="zh-CN" sz="2800" b="1" dirty="0" smtClean="0">
                <a:latin typeface="楷体" pitchFamily="49" charset="-122"/>
                <a:ea typeface="楷体" pitchFamily="49" charset="-122"/>
                <a:sym typeface="Wingdings" pitchFamily="2" charset="2"/>
              </a:rPr>
              <a:t>]</a:t>
            </a:r>
            <a:endParaRPr lang="zh-CN" altLang="en-US" sz="2800" dirty="0">
              <a:latin typeface="楷体" pitchFamily="49" charset="-122"/>
              <a:ea typeface="楷体" pitchFamily="49" charset="-122"/>
            </a:endParaRPr>
          </a:p>
        </p:txBody>
      </p:sp>
      <p:sp>
        <p:nvSpPr>
          <p:cNvPr id="7" name="文本框 1"/>
          <p:cNvSpPr txBox="1"/>
          <p:nvPr/>
        </p:nvSpPr>
        <p:spPr>
          <a:xfrm>
            <a:off x="110362" y="3560698"/>
            <a:ext cx="3082895" cy="52322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kumimoji="1" lang="en-US" altLang="zh-CN" sz="2800" b="1" dirty="0" smtClean="0">
                <a:latin typeface="楷体" pitchFamily="49" charset="-122"/>
                <a:ea typeface="楷体" pitchFamily="49" charset="-122"/>
                <a:sym typeface="Wingdings" pitchFamily="2" charset="2"/>
              </a:rPr>
              <a:t>=(a-b)</a:t>
            </a:r>
            <a:r>
              <a:rPr kumimoji="1" lang="en-US" altLang="zh-CN" sz="2800" b="1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  <a:sym typeface="Wingdings" pitchFamily="2" charset="2"/>
              </a:rPr>
              <a:t>(c-a)(c-b)</a:t>
            </a:r>
            <a:endParaRPr lang="zh-CN" altLang="en-US" sz="2800" dirty="0">
              <a:solidFill>
                <a:srgbClr val="FF0000"/>
              </a:solidFill>
              <a:latin typeface="楷体" pitchFamily="49" charset="-122"/>
              <a:ea typeface="楷体" pitchFamily="49" charset="-122"/>
            </a:endParaRPr>
          </a:p>
        </p:txBody>
      </p:sp>
      <p:sp>
        <p:nvSpPr>
          <p:cNvPr id="8" name="文本框 1"/>
          <p:cNvSpPr txBox="1"/>
          <p:nvPr/>
        </p:nvSpPr>
        <p:spPr>
          <a:xfrm>
            <a:off x="107504" y="773871"/>
            <a:ext cx="5434501" cy="52322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kumimoji="1" lang="zh-CN" altLang="en-US" sz="2800" b="1" dirty="0" smtClean="0">
                <a:latin typeface="楷体" pitchFamily="49" charset="-122"/>
                <a:ea typeface="楷体" pitchFamily="49" charset="-122"/>
                <a:sym typeface="Wingdings" pitchFamily="2" charset="2"/>
              </a:rPr>
              <a:t>（</a:t>
            </a:r>
            <a:r>
              <a:rPr kumimoji="1" lang="en-US" altLang="zh-CN" sz="2800" b="1" dirty="0" smtClean="0">
                <a:latin typeface="楷体" pitchFamily="49" charset="-122"/>
                <a:ea typeface="楷体" pitchFamily="49" charset="-122"/>
                <a:sym typeface="Wingdings" pitchFamily="2" charset="2"/>
              </a:rPr>
              <a:t>4</a:t>
            </a:r>
            <a:r>
              <a:rPr kumimoji="1" lang="zh-CN" altLang="en-US" sz="2800" b="1" dirty="0" smtClean="0">
                <a:latin typeface="楷体" pitchFamily="49" charset="-122"/>
                <a:ea typeface="楷体" pitchFamily="49" charset="-122"/>
                <a:sym typeface="Wingdings" pitchFamily="2" charset="2"/>
              </a:rPr>
              <a:t>）</a:t>
            </a:r>
            <a:r>
              <a:rPr kumimoji="1" lang="en-US" altLang="zh-CN" sz="2800" b="1" dirty="0" smtClean="0">
                <a:latin typeface="楷体" pitchFamily="49" charset="-122"/>
                <a:ea typeface="楷体" pitchFamily="49" charset="-122"/>
                <a:sym typeface="Wingdings" pitchFamily="2" charset="2"/>
              </a:rPr>
              <a:t>ca(c-a)+</a:t>
            </a:r>
            <a:r>
              <a:rPr kumimoji="1" lang="en-US" altLang="zh-CN" sz="2800" b="1" dirty="0" err="1" smtClean="0">
                <a:latin typeface="楷体" pitchFamily="49" charset="-122"/>
                <a:ea typeface="楷体" pitchFamily="49" charset="-122"/>
                <a:sym typeface="Wingdings" pitchFamily="2" charset="2"/>
              </a:rPr>
              <a:t>bc</a:t>
            </a:r>
            <a:r>
              <a:rPr kumimoji="1" lang="en-US" altLang="zh-CN" sz="2800" b="1" dirty="0" smtClean="0">
                <a:latin typeface="楷体" pitchFamily="49" charset="-122"/>
                <a:ea typeface="楷体" pitchFamily="49" charset="-122"/>
                <a:sym typeface="Wingdings" pitchFamily="2" charset="2"/>
              </a:rPr>
              <a:t>(b-c)+</a:t>
            </a:r>
            <a:r>
              <a:rPr kumimoji="1" lang="en-US" altLang="zh-CN" sz="2800" b="1" dirty="0" err="1" smtClean="0">
                <a:latin typeface="楷体" pitchFamily="49" charset="-122"/>
                <a:ea typeface="楷体" pitchFamily="49" charset="-122"/>
                <a:sym typeface="Wingdings" pitchFamily="2" charset="2"/>
              </a:rPr>
              <a:t>ab</a:t>
            </a:r>
            <a:r>
              <a:rPr kumimoji="1" lang="en-US" altLang="zh-CN" sz="2800" b="1" dirty="0" smtClean="0">
                <a:latin typeface="楷体" pitchFamily="49" charset="-122"/>
                <a:ea typeface="楷体" pitchFamily="49" charset="-122"/>
                <a:sym typeface="Wingdings" pitchFamily="2" charset="2"/>
              </a:rPr>
              <a:t>(a-b)</a:t>
            </a:r>
            <a:endParaRPr lang="zh-CN" altLang="en-US" sz="2800" dirty="0">
              <a:latin typeface="楷体" pitchFamily="49" charset="-122"/>
              <a:ea typeface="楷体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8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35496" y="1779662"/>
            <a:ext cx="3502882" cy="46166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kumimoji="1" lang="en-US" altLang="zh-CN" sz="2400" b="1" dirty="0" smtClean="0">
                <a:latin typeface="楷体" pitchFamily="49" charset="-122"/>
                <a:ea typeface="楷体" pitchFamily="49" charset="-122"/>
                <a:sym typeface="Wingdings" pitchFamily="2" charset="2"/>
              </a:rPr>
              <a:t>(1)x</a:t>
            </a:r>
            <a:r>
              <a:rPr kumimoji="1" lang="en-US" altLang="zh-CN" sz="2400" b="1" baseline="42000" dirty="0" smtClean="0">
                <a:latin typeface="楷体" pitchFamily="49" charset="-122"/>
                <a:ea typeface="楷体" pitchFamily="49" charset="-122"/>
                <a:sym typeface="Wingdings" pitchFamily="2" charset="2"/>
              </a:rPr>
              <a:t>2</a:t>
            </a:r>
            <a:r>
              <a:rPr kumimoji="1" lang="en-US" altLang="zh-CN" sz="2400" b="1" dirty="0" smtClean="0">
                <a:latin typeface="楷体" pitchFamily="49" charset="-122"/>
                <a:ea typeface="楷体" pitchFamily="49" charset="-122"/>
                <a:sym typeface="Wingdings" pitchFamily="2" charset="2"/>
              </a:rPr>
              <a:t>+2xy-8y</a:t>
            </a:r>
            <a:r>
              <a:rPr kumimoji="1" lang="en-US" altLang="zh-CN" sz="2400" b="1" baseline="42000" dirty="0" smtClean="0">
                <a:latin typeface="楷体" pitchFamily="49" charset="-122"/>
                <a:ea typeface="楷体" pitchFamily="49" charset="-122"/>
                <a:sym typeface="Wingdings" pitchFamily="2" charset="2"/>
              </a:rPr>
              <a:t>2</a:t>
            </a:r>
            <a:r>
              <a:rPr kumimoji="1" lang="en-US" altLang="zh-CN" sz="2400" b="1" dirty="0" smtClean="0">
                <a:latin typeface="楷体" pitchFamily="49" charset="-122"/>
                <a:ea typeface="楷体" pitchFamily="49" charset="-122"/>
                <a:sym typeface="Wingdings" pitchFamily="2" charset="2"/>
              </a:rPr>
              <a:t>+mx+14y-6</a:t>
            </a:r>
            <a:endParaRPr lang="zh-CN" altLang="en-US" sz="2400" baseline="44000" dirty="0">
              <a:latin typeface="楷体" pitchFamily="49" charset="-122"/>
              <a:ea typeface="楷体" pitchFamily="49" charset="-122"/>
            </a:endParaRPr>
          </a:p>
        </p:txBody>
      </p:sp>
      <p:sp>
        <p:nvSpPr>
          <p:cNvPr id="3" name="矩形 36"/>
          <p:cNvSpPr>
            <a:spLocks noChangeArrowheads="1"/>
          </p:cNvSpPr>
          <p:nvPr/>
        </p:nvSpPr>
        <p:spPr bwMode="auto">
          <a:xfrm>
            <a:off x="35496" y="753547"/>
            <a:ext cx="8784976" cy="95410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r>
              <a:rPr lang="zh-CN" altLang="en-US" sz="2400" b="1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  <a:cs typeface="楷体"/>
              </a:rPr>
              <a:t>★★★</a:t>
            </a:r>
            <a:r>
              <a:rPr lang="zh-CN" altLang="en-US" sz="2400" b="1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  <a:cs typeface="楷体"/>
              </a:rPr>
              <a:t>探</a:t>
            </a:r>
            <a:r>
              <a:rPr lang="zh-CN" altLang="en-US" sz="2400" b="1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  <a:cs typeface="楷体"/>
              </a:rPr>
              <a:t>究</a:t>
            </a:r>
            <a:r>
              <a:rPr lang="en-US" altLang="zh-CN" sz="2400" b="1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  <a:cs typeface="楷体"/>
              </a:rPr>
              <a:t>5、</a:t>
            </a:r>
            <a:r>
              <a:rPr lang="zh-CN" altLang="en-US" sz="2400" b="1" dirty="0" smtClean="0">
                <a:latin typeface="楷体" pitchFamily="49" charset="-122"/>
                <a:ea typeface="楷体" pitchFamily="49" charset="-122"/>
                <a:cs typeface="楷体"/>
              </a:rPr>
              <a:t>当</a:t>
            </a:r>
            <a:r>
              <a:rPr lang="en-US" altLang="zh-CN" sz="2400" b="1" dirty="0" smtClean="0">
                <a:latin typeface="楷体" pitchFamily="49" charset="-122"/>
                <a:ea typeface="楷体" pitchFamily="49" charset="-122"/>
                <a:cs typeface="楷体"/>
              </a:rPr>
              <a:t>m</a:t>
            </a:r>
            <a:r>
              <a:rPr lang="zh-CN" altLang="en-US" sz="2400" b="1" dirty="0" smtClean="0">
                <a:latin typeface="楷体" pitchFamily="49" charset="-122"/>
                <a:ea typeface="楷体" pitchFamily="49" charset="-122"/>
                <a:cs typeface="楷体"/>
              </a:rPr>
              <a:t>为何值时，下列多项式可以分解成</a:t>
            </a:r>
            <a:endParaRPr lang="en-US" altLang="zh-CN" sz="2400" b="1" dirty="0" smtClean="0">
              <a:latin typeface="楷体" pitchFamily="49" charset="-122"/>
              <a:ea typeface="楷体" pitchFamily="49" charset="-122"/>
              <a:cs typeface="楷体"/>
            </a:endParaRPr>
          </a:p>
          <a:p>
            <a:endParaRPr lang="en-US" altLang="zh-CN" sz="800" b="1" dirty="0" smtClean="0">
              <a:latin typeface="楷体" pitchFamily="49" charset="-122"/>
              <a:ea typeface="楷体" pitchFamily="49" charset="-122"/>
              <a:cs typeface="楷体"/>
            </a:endParaRPr>
          </a:p>
          <a:p>
            <a:r>
              <a:rPr lang="zh-CN" altLang="en-US" sz="2400" b="1" dirty="0" smtClean="0">
                <a:latin typeface="楷体" pitchFamily="49" charset="-122"/>
                <a:ea typeface="楷体" pitchFamily="49" charset="-122"/>
                <a:cs typeface="楷体"/>
              </a:rPr>
              <a:t>两个一次因式的积？</a:t>
            </a:r>
            <a:endParaRPr kumimoji="1" lang="en-US" altLang="zh-CN" sz="2400" b="1" baseline="42000" dirty="0">
              <a:uFillTx/>
              <a:latin typeface="楷体" pitchFamily="49" charset="-122"/>
              <a:ea typeface="楷体" pitchFamily="49" charset="-122"/>
              <a:sym typeface="Wingdings" pitchFamily="2" charset="2"/>
            </a:endParaRPr>
          </a:p>
        </p:txBody>
      </p:sp>
      <p:sp>
        <p:nvSpPr>
          <p:cNvPr id="5" name="文本框 1"/>
          <p:cNvSpPr txBox="1"/>
          <p:nvPr/>
        </p:nvSpPr>
        <p:spPr>
          <a:xfrm>
            <a:off x="90877" y="2283718"/>
            <a:ext cx="6066084" cy="46166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kumimoji="1" lang="zh-CN" altLang="en-US" sz="2400" b="1" dirty="0" smtClean="0">
                <a:latin typeface="楷体" pitchFamily="49" charset="-122"/>
                <a:ea typeface="楷体" pitchFamily="49" charset="-122"/>
                <a:sym typeface="Wingdings" pitchFamily="2" charset="2"/>
              </a:rPr>
              <a:t>解</a:t>
            </a:r>
            <a:r>
              <a:rPr kumimoji="1" lang="en-US" altLang="zh-CN" sz="2400" b="1" dirty="0" smtClean="0">
                <a:latin typeface="楷体" pitchFamily="49" charset="-122"/>
                <a:ea typeface="楷体" pitchFamily="49" charset="-122"/>
                <a:sym typeface="Wingdings" pitchFamily="2" charset="2"/>
              </a:rPr>
              <a:t>:(1)</a:t>
            </a:r>
            <a:r>
              <a:rPr kumimoji="1" lang="zh-CN" altLang="en-US" sz="2400" b="1" dirty="0" smtClean="0">
                <a:latin typeface="楷体" pitchFamily="49" charset="-122"/>
                <a:ea typeface="楷体" pitchFamily="49" charset="-122"/>
                <a:sym typeface="Wingdings" pitchFamily="2" charset="2"/>
              </a:rPr>
              <a:t>先将前三个式</a:t>
            </a:r>
            <a:r>
              <a:rPr kumimoji="1" lang="zh-CN" altLang="en-US" sz="2400" b="1" dirty="0" smtClean="0">
                <a:latin typeface="楷体" pitchFamily="49" charset="-122"/>
                <a:ea typeface="楷体" pitchFamily="49" charset="-122"/>
                <a:sym typeface="Wingdings" pitchFamily="2" charset="2"/>
              </a:rPr>
              <a:t>子用十字相乘法分</a:t>
            </a:r>
            <a:r>
              <a:rPr kumimoji="1" lang="zh-CN" altLang="en-US" sz="2400" b="1" dirty="0" smtClean="0">
                <a:latin typeface="楷体" pitchFamily="49" charset="-122"/>
                <a:ea typeface="楷体" pitchFamily="49" charset="-122"/>
                <a:sym typeface="Wingdings" pitchFamily="2" charset="2"/>
              </a:rPr>
              <a:t>解：</a:t>
            </a:r>
            <a:endParaRPr lang="zh-CN" altLang="en-US" sz="2400" dirty="0">
              <a:latin typeface="楷体" pitchFamily="49" charset="-122"/>
              <a:ea typeface="楷体" pitchFamily="49" charset="-122"/>
            </a:endParaRPr>
          </a:p>
        </p:txBody>
      </p:sp>
      <p:sp>
        <p:nvSpPr>
          <p:cNvPr id="6" name="文本框 1"/>
          <p:cNvSpPr txBox="1"/>
          <p:nvPr/>
        </p:nvSpPr>
        <p:spPr>
          <a:xfrm>
            <a:off x="32976" y="2747704"/>
            <a:ext cx="4224233" cy="46166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kumimoji="1" lang="zh-CN" altLang="en-US" sz="2400" b="1" dirty="0" smtClean="0">
                <a:latin typeface="楷体" pitchFamily="49" charset="-122"/>
                <a:ea typeface="楷体" pitchFamily="49" charset="-122"/>
                <a:sym typeface="Wingdings" pitchFamily="2" charset="2"/>
              </a:rPr>
              <a:t>原式</a:t>
            </a:r>
            <a:r>
              <a:rPr kumimoji="1" lang="en-US" altLang="zh-CN" sz="2400" b="1" dirty="0" smtClean="0">
                <a:latin typeface="楷体" pitchFamily="49" charset="-122"/>
                <a:ea typeface="楷体" pitchFamily="49" charset="-122"/>
                <a:sym typeface="Wingdings" pitchFamily="2" charset="2"/>
              </a:rPr>
              <a:t>=(x+4y)(x-2y)+mx+14y-6</a:t>
            </a:r>
            <a:endParaRPr lang="zh-CN" altLang="en-US" sz="2400" baseline="44000" dirty="0">
              <a:latin typeface="楷体" pitchFamily="49" charset="-122"/>
              <a:ea typeface="楷体" pitchFamily="49" charset="-122"/>
            </a:endParaRPr>
          </a:p>
        </p:txBody>
      </p:sp>
      <p:sp>
        <p:nvSpPr>
          <p:cNvPr id="8" name="文本框 1"/>
          <p:cNvSpPr txBox="1"/>
          <p:nvPr/>
        </p:nvSpPr>
        <p:spPr>
          <a:xfrm>
            <a:off x="35496" y="3262213"/>
            <a:ext cx="3278462" cy="46166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kumimoji="1" lang="zh-CN" altLang="en-US" sz="2400" b="1" dirty="0" smtClean="0">
                <a:latin typeface="楷体" pitchFamily="49" charset="-122"/>
                <a:ea typeface="楷体" pitchFamily="49" charset="-122"/>
                <a:sym typeface="Wingdings" pitchFamily="2" charset="2"/>
              </a:rPr>
              <a:t>下面采用待定系数法：</a:t>
            </a:r>
            <a:endParaRPr lang="zh-CN" altLang="en-US" sz="2400" dirty="0">
              <a:latin typeface="楷体" pitchFamily="49" charset="-122"/>
              <a:ea typeface="楷体" pitchFamily="49" charset="-122"/>
            </a:endParaRPr>
          </a:p>
        </p:txBody>
      </p:sp>
      <p:sp>
        <p:nvSpPr>
          <p:cNvPr id="9" name="文本框 1"/>
          <p:cNvSpPr txBox="1"/>
          <p:nvPr/>
        </p:nvSpPr>
        <p:spPr>
          <a:xfrm>
            <a:off x="32976" y="3766269"/>
            <a:ext cx="6402715" cy="46166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kumimoji="1" lang="zh-CN" altLang="en-US" sz="2400" b="1" dirty="0" smtClean="0">
                <a:latin typeface="楷体" pitchFamily="49" charset="-122"/>
                <a:ea typeface="楷体" pitchFamily="49" charset="-122"/>
                <a:sym typeface="Wingdings" pitchFamily="2" charset="2"/>
              </a:rPr>
              <a:t>设</a:t>
            </a:r>
            <a:r>
              <a:rPr kumimoji="1" lang="en-US" altLang="zh-CN" sz="2400" b="1" dirty="0" smtClean="0">
                <a:latin typeface="楷体" pitchFamily="49" charset="-122"/>
                <a:ea typeface="楷体" pitchFamily="49" charset="-122"/>
                <a:sym typeface="Wingdings" pitchFamily="2" charset="2"/>
              </a:rPr>
              <a:t>(x+4y)(x-2y)+mx+14y-6=(x+4y+a)(x-2y+b)</a:t>
            </a:r>
            <a:endParaRPr lang="zh-CN" altLang="en-US" sz="2400" baseline="44000" dirty="0">
              <a:latin typeface="楷体" pitchFamily="49" charset="-122"/>
              <a:ea typeface="楷体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5" grpId="0"/>
      <p:bldP spid="6" grpId="0"/>
      <p:bldP spid="8" grpId="0"/>
      <p:bldP spid="9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35496" y="741933"/>
            <a:ext cx="3810659" cy="46166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kumimoji="1" lang="zh-CN" altLang="en-US" sz="2400" b="1" dirty="0" smtClean="0">
                <a:latin typeface="楷体" pitchFamily="49" charset="-122"/>
                <a:ea typeface="楷体" pitchFamily="49" charset="-122"/>
                <a:sym typeface="Wingdings" pitchFamily="2" charset="2"/>
              </a:rPr>
              <a:t>即得</a:t>
            </a:r>
            <a:r>
              <a:rPr kumimoji="1" lang="en-US" altLang="zh-CN" sz="2400" b="1" dirty="0" smtClean="0">
                <a:latin typeface="楷体" pitchFamily="49" charset="-122"/>
                <a:ea typeface="楷体" pitchFamily="49" charset="-122"/>
                <a:sym typeface="Wingdings" pitchFamily="2" charset="2"/>
              </a:rPr>
              <a:t>x</a:t>
            </a:r>
            <a:r>
              <a:rPr kumimoji="1" lang="en-US" altLang="zh-CN" sz="2400" b="1" baseline="42000" dirty="0" smtClean="0">
                <a:latin typeface="楷体" pitchFamily="49" charset="-122"/>
                <a:ea typeface="楷体" pitchFamily="49" charset="-122"/>
                <a:sym typeface="Wingdings" pitchFamily="2" charset="2"/>
              </a:rPr>
              <a:t>2</a:t>
            </a:r>
            <a:r>
              <a:rPr kumimoji="1" lang="en-US" altLang="zh-CN" sz="2400" b="1" dirty="0" smtClean="0">
                <a:latin typeface="楷体" pitchFamily="49" charset="-122"/>
                <a:ea typeface="楷体" pitchFamily="49" charset="-122"/>
                <a:sym typeface="Wingdings" pitchFamily="2" charset="2"/>
              </a:rPr>
              <a:t>+2xy-8y</a:t>
            </a:r>
            <a:r>
              <a:rPr kumimoji="1" lang="en-US" altLang="zh-CN" sz="2400" b="1" baseline="42000" dirty="0" smtClean="0">
                <a:latin typeface="楷体" pitchFamily="49" charset="-122"/>
                <a:ea typeface="楷体" pitchFamily="49" charset="-122"/>
                <a:sym typeface="Wingdings" pitchFamily="2" charset="2"/>
              </a:rPr>
              <a:t>2</a:t>
            </a:r>
            <a:r>
              <a:rPr kumimoji="1" lang="en-US" altLang="zh-CN" sz="2400" b="1" dirty="0" smtClean="0">
                <a:latin typeface="楷体" pitchFamily="49" charset="-122"/>
                <a:ea typeface="楷体" pitchFamily="49" charset="-122"/>
                <a:sym typeface="Wingdings" pitchFamily="2" charset="2"/>
              </a:rPr>
              <a:t>+mx+14y-6=</a:t>
            </a:r>
            <a:endParaRPr lang="zh-CN" altLang="en-US" sz="2400" baseline="44000" dirty="0">
              <a:latin typeface="楷体" pitchFamily="49" charset="-122"/>
              <a:ea typeface="楷体" pitchFamily="49" charset="-122"/>
            </a:endParaRPr>
          </a:p>
        </p:txBody>
      </p:sp>
      <p:sp>
        <p:nvSpPr>
          <p:cNvPr id="3" name="文本框 1"/>
          <p:cNvSpPr txBox="1"/>
          <p:nvPr/>
        </p:nvSpPr>
        <p:spPr>
          <a:xfrm>
            <a:off x="3707904" y="699542"/>
            <a:ext cx="4591321" cy="46166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kumimoji="1" lang="en-US" altLang="zh-CN" sz="2400" b="1" dirty="0" smtClean="0">
                <a:latin typeface="楷体" pitchFamily="49" charset="-122"/>
                <a:ea typeface="楷体" pitchFamily="49" charset="-122"/>
                <a:sym typeface="Wingdings" pitchFamily="2" charset="2"/>
              </a:rPr>
              <a:t>x</a:t>
            </a:r>
            <a:r>
              <a:rPr kumimoji="1" lang="en-US" altLang="zh-CN" sz="2400" b="1" baseline="42000" dirty="0" smtClean="0">
                <a:latin typeface="楷体" pitchFamily="49" charset="-122"/>
                <a:ea typeface="楷体" pitchFamily="49" charset="-122"/>
                <a:sym typeface="Wingdings" pitchFamily="2" charset="2"/>
              </a:rPr>
              <a:t>2</a:t>
            </a:r>
            <a:r>
              <a:rPr kumimoji="1" lang="en-US" altLang="zh-CN" sz="2400" b="1" dirty="0" smtClean="0">
                <a:latin typeface="楷体" pitchFamily="49" charset="-122"/>
                <a:ea typeface="楷体" pitchFamily="49" charset="-122"/>
                <a:sym typeface="Wingdings" pitchFamily="2" charset="2"/>
              </a:rPr>
              <a:t>+2xy-8y</a:t>
            </a:r>
            <a:r>
              <a:rPr kumimoji="1" lang="en-US" altLang="zh-CN" sz="2400" b="1" baseline="42000" dirty="0" smtClean="0">
                <a:latin typeface="楷体" pitchFamily="49" charset="-122"/>
                <a:ea typeface="楷体" pitchFamily="49" charset="-122"/>
                <a:sym typeface="Wingdings" pitchFamily="2" charset="2"/>
              </a:rPr>
              <a:t>2</a:t>
            </a:r>
            <a:r>
              <a:rPr kumimoji="1" lang="en-US" altLang="zh-CN" sz="2400" b="1" dirty="0" smtClean="0">
                <a:latin typeface="楷体" pitchFamily="49" charset="-122"/>
                <a:ea typeface="楷体" pitchFamily="49" charset="-122"/>
                <a:sym typeface="Wingdings" pitchFamily="2" charset="2"/>
              </a:rPr>
              <a:t>+(</a:t>
            </a:r>
            <a:r>
              <a:rPr kumimoji="1" lang="en-US" altLang="zh-CN" sz="2400" b="1" dirty="0" err="1" smtClean="0">
                <a:latin typeface="楷体" pitchFamily="49" charset="-122"/>
                <a:ea typeface="楷体" pitchFamily="49" charset="-122"/>
                <a:sym typeface="Wingdings" pitchFamily="2" charset="2"/>
              </a:rPr>
              <a:t>a+b</a:t>
            </a:r>
            <a:r>
              <a:rPr kumimoji="1" lang="en-US" altLang="zh-CN" sz="2400" b="1" dirty="0" smtClean="0">
                <a:latin typeface="楷体" pitchFamily="49" charset="-122"/>
                <a:ea typeface="楷体" pitchFamily="49" charset="-122"/>
                <a:sym typeface="Wingdings" pitchFamily="2" charset="2"/>
              </a:rPr>
              <a:t>)x+(4b-2a)</a:t>
            </a:r>
            <a:r>
              <a:rPr kumimoji="1" lang="en-US" altLang="zh-CN" sz="2400" b="1" dirty="0" err="1" smtClean="0">
                <a:latin typeface="楷体" pitchFamily="49" charset="-122"/>
                <a:ea typeface="楷体" pitchFamily="49" charset="-122"/>
                <a:sym typeface="Wingdings" pitchFamily="2" charset="2"/>
              </a:rPr>
              <a:t>y+ab</a:t>
            </a:r>
            <a:endParaRPr lang="zh-CN" altLang="en-US" sz="2400" baseline="44000" dirty="0">
              <a:latin typeface="楷体" pitchFamily="49" charset="-122"/>
              <a:ea typeface="楷体" pitchFamily="49" charset="-122"/>
            </a:endParaRPr>
          </a:p>
        </p:txBody>
      </p:sp>
      <p:sp>
        <p:nvSpPr>
          <p:cNvPr id="4" name="文本框 1"/>
          <p:cNvSpPr txBox="1"/>
          <p:nvPr/>
        </p:nvSpPr>
        <p:spPr>
          <a:xfrm>
            <a:off x="6299" y="1779662"/>
            <a:ext cx="2350323" cy="46166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kumimoji="1" lang="zh-CN" altLang="en-US" sz="2400" b="1" dirty="0" smtClean="0">
                <a:latin typeface="楷体" pitchFamily="49" charset="-122"/>
                <a:ea typeface="楷体" pitchFamily="49" charset="-122"/>
                <a:sym typeface="Wingdings" pitchFamily="2" charset="2"/>
              </a:rPr>
              <a:t>对应系数相等：</a:t>
            </a:r>
            <a:endParaRPr lang="zh-CN" altLang="en-US" sz="2400" dirty="0">
              <a:latin typeface="楷体" pitchFamily="49" charset="-122"/>
              <a:ea typeface="楷体" pitchFamily="49" charset="-122"/>
            </a:endParaRPr>
          </a:p>
        </p:txBody>
      </p:sp>
      <p:graphicFrame>
        <p:nvGraphicFramePr>
          <p:cNvPr id="5" name="Object 2"/>
          <p:cNvGraphicFramePr>
            <a:graphicFrameLocks noChangeAspect="1"/>
          </p:cNvGraphicFramePr>
          <p:nvPr/>
        </p:nvGraphicFramePr>
        <p:xfrm>
          <a:off x="2033194" y="1419622"/>
          <a:ext cx="1458686" cy="1219200"/>
        </p:xfrm>
        <a:graphic>
          <a:graphicData uri="http://schemas.openxmlformats.org/presentationml/2006/ole">
            <p:oleObj spid="_x0000_s32770" name="Microsoft Equation 3.0" r:id="rId3" imgW="850680" imgH="711000" progId="Equation.3">
              <p:embed/>
            </p:oleObj>
          </a:graphicData>
        </a:graphic>
      </p:graphicFrame>
      <p:graphicFrame>
        <p:nvGraphicFramePr>
          <p:cNvPr id="7" name="Object 3"/>
          <p:cNvGraphicFramePr>
            <a:graphicFrameLocks noChangeAspect="1"/>
          </p:cNvGraphicFramePr>
          <p:nvPr/>
        </p:nvGraphicFramePr>
        <p:xfrm>
          <a:off x="3563888" y="987574"/>
          <a:ext cx="2374900" cy="2084387"/>
        </p:xfrm>
        <a:graphic>
          <a:graphicData uri="http://schemas.openxmlformats.org/presentationml/2006/ole">
            <p:oleObj spid="_x0000_s32771" name="Microsoft Equation 3.0" r:id="rId4" imgW="1358640" imgH="1218960" progId="Equation.3">
              <p:embed/>
            </p:oleObj>
          </a:graphicData>
        </a:graphic>
      </p:graphicFrame>
      <p:sp>
        <p:nvSpPr>
          <p:cNvPr id="8" name="文本框 1"/>
          <p:cNvSpPr txBox="1"/>
          <p:nvPr/>
        </p:nvSpPr>
        <p:spPr>
          <a:xfrm>
            <a:off x="35496" y="2819712"/>
            <a:ext cx="572593" cy="40011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kumimoji="1" lang="zh-CN" altLang="en-US" sz="2000" b="1" dirty="0" smtClean="0">
                <a:latin typeface="楷体" pitchFamily="49" charset="-122"/>
                <a:ea typeface="楷体" pitchFamily="49" charset="-122"/>
                <a:sym typeface="Wingdings" pitchFamily="2" charset="2"/>
              </a:rPr>
              <a:t>∴ </a:t>
            </a:r>
            <a:endParaRPr lang="zh-CN" altLang="en-US" sz="2000" dirty="0">
              <a:latin typeface="楷体" pitchFamily="49" charset="-122"/>
              <a:ea typeface="楷体" pitchFamily="49" charset="-122"/>
            </a:endParaRPr>
          </a:p>
        </p:txBody>
      </p:sp>
      <p:graphicFrame>
        <p:nvGraphicFramePr>
          <p:cNvPr id="2052" name="Object 4"/>
          <p:cNvGraphicFramePr>
            <a:graphicFrameLocks noChangeAspect="1"/>
          </p:cNvGraphicFramePr>
          <p:nvPr/>
        </p:nvGraphicFramePr>
        <p:xfrm>
          <a:off x="451283" y="2643758"/>
          <a:ext cx="2248509" cy="792088"/>
        </p:xfrm>
        <a:graphic>
          <a:graphicData uri="http://schemas.openxmlformats.org/presentationml/2006/ole">
            <p:oleObj spid="_x0000_s32772" name="Microsoft Equation 3.0" r:id="rId5" imgW="1117440" imgH="393480" progId="Equation.3">
              <p:embed/>
            </p:oleObj>
          </a:graphicData>
        </a:graphic>
      </p:graphicFrame>
      <p:grpSp>
        <p:nvGrpSpPr>
          <p:cNvPr id="6" name="组合 12"/>
          <p:cNvGrpSpPr/>
          <p:nvPr/>
        </p:nvGrpSpPr>
        <p:grpSpPr>
          <a:xfrm>
            <a:off x="32976" y="3363838"/>
            <a:ext cx="6843280" cy="1245738"/>
            <a:chOff x="32976" y="3270228"/>
            <a:chExt cx="6843280" cy="1245738"/>
          </a:xfrm>
        </p:grpSpPr>
        <p:grpSp>
          <p:nvGrpSpPr>
            <p:cNvPr id="10" name="组合 11"/>
            <p:cNvGrpSpPr/>
            <p:nvPr/>
          </p:nvGrpSpPr>
          <p:grpSpPr>
            <a:xfrm>
              <a:off x="32976" y="3376032"/>
              <a:ext cx="6843280" cy="1139934"/>
              <a:chOff x="32976" y="3664064"/>
              <a:chExt cx="6843280" cy="1139934"/>
            </a:xfrm>
          </p:grpSpPr>
          <p:sp>
            <p:nvSpPr>
              <p:cNvPr id="9" name="文本框 1"/>
              <p:cNvSpPr txBox="1"/>
              <p:nvPr/>
            </p:nvSpPr>
            <p:spPr>
              <a:xfrm>
                <a:off x="32976" y="3664064"/>
                <a:ext cx="6843280" cy="984885"/>
              </a:xfrm>
              <a:prstGeom prst="rect">
                <a:avLst/>
              </a:prstGeom>
              <a:noFill/>
            </p:spPr>
            <p:txBody>
              <a:bodyPr wrap="square" rtlCol="0" anchor="t">
                <a:spAutoFit/>
              </a:bodyPr>
              <a:lstStyle/>
              <a:p>
                <a:r>
                  <a:rPr kumimoji="1" lang="zh-CN" altLang="en-US" sz="2000" b="1" dirty="0" smtClean="0">
                    <a:latin typeface="楷体" pitchFamily="49" charset="-122"/>
                    <a:ea typeface="楷体" pitchFamily="49" charset="-122"/>
                    <a:sym typeface="Wingdings" pitchFamily="2" charset="2"/>
                  </a:rPr>
                  <a:t>即</a:t>
                </a:r>
                <a:r>
                  <a:rPr kumimoji="1" lang="en-US" altLang="zh-CN" sz="2000" b="1" dirty="0" smtClean="0">
                    <a:latin typeface="楷体" pitchFamily="49" charset="-122"/>
                    <a:ea typeface="楷体" pitchFamily="49" charset="-122"/>
                    <a:sym typeface="Wingdings" pitchFamily="2" charset="2"/>
                  </a:rPr>
                  <a:t>(</a:t>
                </a:r>
                <a:r>
                  <a:rPr kumimoji="1" lang="en-US" altLang="zh-CN" sz="2000" b="1" dirty="0" smtClean="0">
                    <a:latin typeface="楷体" pitchFamily="49" charset="-122"/>
                    <a:ea typeface="楷体" pitchFamily="49" charset="-122"/>
                    <a:sym typeface="Wingdings" pitchFamily="2" charset="2"/>
                  </a:rPr>
                  <a:t>x+4y)(x-2y)+</a:t>
                </a:r>
                <a:r>
                  <a:rPr kumimoji="1" lang="en-US" altLang="zh-CN" sz="2000" b="1" dirty="0" smtClean="0">
                    <a:latin typeface="楷体" pitchFamily="49" charset="-122"/>
                    <a:ea typeface="楷体" pitchFamily="49" charset="-122"/>
                    <a:sym typeface="Wingdings" pitchFamily="2" charset="2"/>
                  </a:rPr>
                  <a:t>mx+14y-6</a:t>
                </a:r>
                <a:r>
                  <a:rPr kumimoji="1" lang="zh-CN" altLang="en-US" sz="2000" b="1" dirty="0" smtClean="0">
                    <a:latin typeface="楷体" pitchFamily="49" charset="-122"/>
                    <a:ea typeface="楷体" pitchFamily="49" charset="-122"/>
                    <a:sym typeface="Wingdings" pitchFamily="2" charset="2"/>
                  </a:rPr>
                  <a:t>在</a:t>
                </a:r>
                <a:r>
                  <a:rPr kumimoji="1" lang="en-US" altLang="zh-CN" sz="2000" b="1" dirty="0" smtClean="0">
                    <a:latin typeface="楷体" pitchFamily="49" charset="-122"/>
                    <a:ea typeface="楷体" pitchFamily="49" charset="-122"/>
                    <a:sym typeface="Wingdings" pitchFamily="2" charset="2"/>
                  </a:rPr>
                  <a:t>m=-1</a:t>
                </a:r>
                <a:r>
                  <a:rPr kumimoji="1" lang="zh-CN" altLang="en-US" sz="2000" b="1" dirty="0" smtClean="0">
                    <a:latin typeface="楷体" pitchFamily="49" charset="-122"/>
                    <a:ea typeface="楷体" pitchFamily="49" charset="-122"/>
                    <a:sym typeface="Wingdings" pitchFamily="2" charset="2"/>
                  </a:rPr>
                  <a:t>或</a:t>
                </a:r>
                <a:r>
                  <a:rPr kumimoji="1" lang="en-US" altLang="zh-CN" sz="2000" b="1" dirty="0" smtClean="0">
                    <a:latin typeface="楷体" pitchFamily="49" charset="-122"/>
                    <a:ea typeface="楷体" pitchFamily="49" charset="-122"/>
                    <a:sym typeface="Wingdings" pitchFamily="2" charset="2"/>
                  </a:rPr>
                  <a:t>m=    </a:t>
                </a:r>
                <a:r>
                  <a:rPr kumimoji="1" lang="zh-CN" altLang="en-US" sz="2000" b="1" dirty="0" smtClean="0">
                    <a:latin typeface="楷体" pitchFamily="49" charset="-122"/>
                    <a:ea typeface="楷体" pitchFamily="49" charset="-122"/>
                    <a:sym typeface="Wingdings" pitchFamily="2" charset="2"/>
                  </a:rPr>
                  <a:t>时分别分解出来</a:t>
                </a:r>
                <a:endParaRPr kumimoji="1" lang="en-US" altLang="zh-CN" sz="2000" b="1" dirty="0" smtClean="0">
                  <a:latin typeface="楷体" pitchFamily="49" charset="-122"/>
                  <a:ea typeface="楷体" pitchFamily="49" charset="-122"/>
                  <a:sym typeface="Wingdings" pitchFamily="2" charset="2"/>
                </a:endParaRPr>
              </a:p>
              <a:p>
                <a:endParaRPr kumimoji="1" lang="en-US" altLang="zh-CN" b="1" dirty="0" smtClean="0">
                  <a:latin typeface="楷体" pitchFamily="49" charset="-122"/>
                  <a:ea typeface="楷体" pitchFamily="49" charset="-122"/>
                  <a:sym typeface="Wingdings" pitchFamily="2" charset="2"/>
                </a:endParaRPr>
              </a:p>
              <a:p>
                <a:r>
                  <a:rPr kumimoji="1" lang="zh-CN" altLang="en-US" sz="2000" b="1" dirty="0" smtClean="0">
                    <a:latin typeface="楷体" pitchFamily="49" charset="-122"/>
                    <a:ea typeface="楷体" pitchFamily="49" charset="-122"/>
                    <a:sym typeface="Wingdings" pitchFamily="2" charset="2"/>
                  </a:rPr>
                  <a:t>的</a:t>
                </a:r>
                <a:r>
                  <a:rPr kumimoji="1" lang="zh-CN" altLang="en-US" sz="2000" b="1" dirty="0" smtClean="0">
                    <a:latin typeface="楷体" pitchFamily="49" charset="-122"/>
                    <a:ea typeface="楷体" pitchFamily="49" charset="-122"/>
                    <a:sym typeface="Wingdings" pitchFamily="2" charset="2"/>
                  </a:rPr>
                  <a:t>结果</a:t>
                </a:r>
                <a:r>
                  <a:rPr kumimoji="1" lang="zh-CN" altLang="en-US" sz="2000" b="1" dirty="0" smtClean="0">
                    <a:latin typeface="楷体" pitchFamily="49" charset="-122"/>
                    <a:ea typeface="楷体" pitchFamily="49" charset="-122"/>
                    <a:sym typeface="Wingdings" pitchFamily="2" charset="2"/>
                  </a:rPr>
                  <a:t>为</a:t>
                </a:r>
                <a:r>
                  <a:rPr kumimoji="1" lang="en-US" altLang="zh-CN" sz="2000" b="1" dirty="0" smtClean="0">
                    <a:latin typeface="楷体" pitchFamily="49" charset="-122"/>
                    <a:ea typeface="楷体" pitchFamily="49" charset="-122"/>
                    <a:sym typeface="Wingdings" pitchFamily="2" charset="2"/>
                  </a:rPr>
                  <a:t>(x+4y-3)(x-2y+2)</a:t>
                </a:r>
                <a:r>
                  <a:rPr kumimoji="1" lang="zh-CN" altLang="en-US" sz="2000" b="1" dirty="0" smtClean="0">
                    <a:latin typeface="楷体" pitchFamily="49" charset="-122"/>
                    <a:ea typeface="楷体" pitchFamily="49" charset="-122"/>
                    <a:sym typeface="Wingdings" pitchFamily="2" charset="2"/>
                  </a:rPr>
                  <a:t>或</a:t>
                </a:r>
                <a:endParaRPr lang="zh-CN" altLang="en-US" sz="2000" baseline="44000" dirty="0">
                  <a:latin typeface="楷体" pitchFamily="49" charset="-122"/>
                  <a:ea typeface="楷体" pitchFamily="49" charset="-122"/>
                </a:endParaRPr>
              </a:p>
            </p:txBody>
          </p:sp>
          <p:graphicFrame>
            <p:nvGraphicFramePr>
              <p:cNvPr id="2054" name="Object 6"/>
              <p:cNvGraphicFramePr>
                <a:graphicFrameLocks noChangeAspect="1"/>
              </p:cNvGraphicFramePr>
              <p:nvPr/>
            </p:nvGraphicFramePr>
            <p:xfrm>
              <a:off x="3491880" y="4083918"/>
              <a:ext cx="3183751" cy="720080"/>
            </p:xfrm>
            <a:graphic>
              <a:graphicData uri="http://schemas.openxmlformats.org/presentationml/2006/ole">
                <p:oleObj spid="_x0000_s32774" name="Microsoft Equation 3.0" r:id="rId6" imgW="1485720" imgH="393480" progId="Equation.3">
                  <p:embed/>
                </p:oleObj>
              </a:graphicData>
            </a:graphic>
          </p:graphicFrame>
        </p:grpSp>
        <p:graphicFrame>
          <p:nvGraphicFramePr>
            <p:cNvPr id="2053" name="Object 5"/>
            <p:cNvGraphicFramePr>
              <a:graphicFrameLocks noChangeAspect="1"/>
            </p:cNvGraphicFramePr>
            <p:nvPr/>
          </p:nvGraphicFramePr>
          <p:xfrm>
            <a:off x="4427984" y="3270228"/>
            <a:ext cx="432048" cy="669674"/>
          </p:xfrm>
          <a:graphic>
            <a:graphicData uri="http://schemas.openxmlformats.org/presentationml/2006/ole">
              <p:oleObj spid="_x0000_s32773" name="Microsoft Equation 3.0" r:id="rId7" imgW="253800" imgH="393480" progId="Equation.3">
                <p:embed/>
              </p:oleObj>
            </a:graphicData>
          </a:graphic>
        </p:graphicFrame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8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119349" y="588625"/>
            <a:ext cx="3084499" cy="40011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kumimoji="1" lang="en-US" altLang="zh-CN" sz="2000" b="1" dirty="0" smtClean="0">
                <a:latin typeface="楷体" pitchFamily="49" charset="-122"/>
                <a:ea typeface="楷体" pitchFamily="49" charset="-122"/>
                <a:sym typeface="Wingdings" pitchFamily="2" charset="2"/>
              </a:rPr>
              <a:t>(2)x</a:t>
            </a:r>
            <a:r>
              <a:rPr kumimoji="1" lang="en-US" altLang="zh-CN" sz="2000" b="1" baseline="42000" dirty="0" smtClean="0">
                <a:latin typeface="楷体" pitchFamily="49" charset="-122"/>
                <a:ea typeface="楷体" pitchFamily="49" charset="-122"/>
                <a:sym typeface="Wingdings" pitchFamily="2" charset="2"/>
              </a:rPr>
              <a:t>2</a:t>
            </a:r>
            <a:r>
              <a:rPr kumimoji="1" lang="en-US" altLang="zh-CN" sz="2000" b="1" dirty="0" smtClean="0">
                <a:latin typeface="楷体" pitchFamily="49" charset="-122"/>
                <a:ea typeface="楷体" pitchFamily="49" charset="-122"/>
                <a:sym typeface="Wingdings" pitchFamily="2" charset="2"/>
              </a:rPr>
              <a:t>+7xy+my</a:t>
            </a:r>
            <a:r>
              <a:rPr kumimoji="1" lang="en-US" altLang="zh-CN" sz="2000" b="1" baseline="42000" dirty="0" smtClean="0">
                <a:latin typeface="楷体" pitchFamily="49" charset="-122"/>
                <a:ea typeface="楷体" pitchFamily="49" charset="-122"/>
                <a:sym typeface="Wingdings" pitchFamily="2" charset="2"/>
              </a:rPr>
              <a:t>2</a:t>
            </a:r>
            <a:r>
              <a:rPr kumimoji="1" lang="en-US" altLang="zh-CN" sz="2000" b="1" dirty="0" smtClean="0">
                <a:latin typeface="楷体" pitchFamily="49" charset="-122"/>
                <a:ea typeface="楷体" pitchFamily="49" charset="-122"/>
                <a:sym typeface="Wingdings" pitchFamily="2" charset="2"/>
              </a:rPr>
              <a:t>-5x+43y-24</a:t>
            </a:r>
            <a:endParaRPr lang="zh-CN" altLang="en-US" sz="2000" baseline="44000" dirty="0">
              <a:latin typeface="楷体" pitchFamily="49" charset="-122"/>
              <a:ea typeface="楷体" pitchFamily="49" charset="-122"/>
            </a:endParaRPr>
          </a:p>
        </p:txBody>
      </p:sp>
      <p:sp>
        <p:nvSpPr>
          <p:cNvPr id="16" name="文本框 1"/>
          <p:cNvSpPr txBox="1"/>
          <p:nvPr/>
        </p:nvSpPr>
        <p:spPr>
          <a:xfrm>
            <a:off x="107504" y="980603"/>
            <a:ext cx="5676554" cy="40011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kumimoji="1" lang="zh-CN" altLang="en-US" sz="2000" b="1" dirty="0" smtClean="0">
                <a:latin typeface="楷体" pitchFamily="49" charset="-122"/>
                <a:ea typeface="楷体" pitchFamily="49" charset="-122"/>
                <a:sym typeface="Wingdings" pitchFamily="2" charset="2"/>
              </a:rPr>
              <a:t>解：设</a:t>
            </a:r>
            <a:r>
              <a:rPr kumimoji="1" lang="en-US" altLang="zh-CN" sz="2000" b="1" dirty="0" smtClean="0">
                <a:latin typeface="楷体" pitchFamily="49" charset="-122"/>
                <a:ea typeface="楷体" pitchFamily="49" charset="-122"/>
                <a:sym typeface="Wingdings" pitchFamily="2" charset="2"/>
              </a:rPr>
              <a:t>x</a:t>
            </a:r>
            <a:r>
              <a:rPr kumimoji="1" lang="en-US" altLang="zh-CN" sz="2000" b="1" baseline="42000" dirty="0" smtClean="0">
                <a:latin typeface="楷体" pitchFamily="49" charset="-122"/>
                <a:ea typeface="楷体" pitchFamily="49" charset="-122"/>
                <a:sym typeface="Wingdings" pitchFamily="2" charset="2"/>
              </a:rPr>
              <a:t>2</a:t>
            </a:r>
            <a:r>
              <a:rPr kumimoji="1" lang="en-US" altLang="zh-CN" sz="2000" b="1" dirty="0" smtClean="0">
                <a:latin typeface="楷体" pitchFamily="49" charset="-122"/>
                <a:ea typeface="楷体" pitchFamily="49" charset="-122"/>
                <a:sym typeface="Wingdings" pitchFamily="2" charset="2"/>
              </a:rPr>
              <a:t>+7xy+my</a:t>
            </a:r>
            <a:r>
              <a:rPr kumimoji="1" lang="en-US" altLang="zh-CN" sz="2000" b="1" baseline="42000" dirty="0" smtClean="0">
                <a:latin typeface="楷体" pitchFamily="49" charset="-122"/>
                <a:ea typeface="楷体" pitchFamily="49" charset="-122"/>
                <a:sym typeface="Wingdings" pitchFamily="2" charset="2"/>
              </a:rPr>
              <a:t>2</a:t>
            </a:r>
            <a:r>
              <a:rPr kumimoji="1" lang="en-US" altLang="zh-CN" sz="2000" b="1" dirty="0" smtClean="0">
                <a:latin typeface="楷体" pitchFamily="49" charset="-122"/>
                <a:ea typeface="楷体" pitchFamily="49" charset="-122"/>
                <a:sym typeface="Wingdings" pitchFamily="2" charset="2"/>
              </a:rPr>
              <a:t>-5x+43y-24=(</a:t>
            </a:r>
            <a:r>
              <a:rPr kumimoji="1" lang="en-US" altLang="zh-CN" sz="2000" b="1" dirty="0" err="1" smtClean="0">
                <a:latin typeface="楷体" pitchFamily="49" charset="-122"/>
                <a:ea typeface="楷体" pitchFamily="49" charset="-122"/>
                <a:sym typeface="Wingdings" pitchFamily="2" charset="2"/>
              </a:rPr>
              <a:t>x+ay+b</a:t>
            </a:r>
            <a:r>
              <a:rPr kumimoji="1" lang="en-US" altLang="zh-CN" sz="2000" b="1" dirty="0" smtClean="0">
                <a:latin typeface="楷体" pitchFamily="49" charset="-122"/>
                <a:ea typeface="楷体" pitchFamily="49" charset="-122"/>
                <a:sym typeface="Wingdings" pitchFamily="2" charset="2"/>
              </a:rPr>
              <a:t>)(</a:t>
            </a:r>
            <a:r>
              <a:rPr kumimoji="1" lang="en-US" altLang="zh-CN" sz="2000" b="1" dirty="0" err="1" smtClean="0">
                <a:latin typeface="楷体" pitchFamily="49" charset="-122"/>
                <a:ea typeface="楷体" pitchFamily="49" charset="-122"/>
                <a:sym typeface="Wingdings" pitchFamily="2" charset="2"/>
              </a:rPr>
              <a:t>x+cy+d</a:t>
            </a:r>
            <a:r>
              <a:rPr kumimoji="1" lang="en-US" altLang="zh-CN" sz="2000" b="1" dirty="0" smtClean="0">
                <a:latin typeface="楷体" pitchFamily="49" charset="-122"/>
                <a:ea typeface="楷体" pitchFamily="49" charset="-122"/>
                <a:sym typeface="Wingdings" pitchFamily="2" charset="2"/>
              </a:rPr>
              <a:t>)</a:t>
            </a:r>
          </a:p>
        </p:txBody>
      </p:sp>
      <p:sp>
        <p:nvSpPr>
          <p:cNvPr id="17" name="文本框 1"/>
          <p:cNvSpPr txBox="1"/>
          <p:nvPr/>
        </p:nvSpPr>
        <p:spPr>
          <a:xfrm>
            <a:off x="35496" y="1392907"/>
            <a:ext cx="5256584" cy="40011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kumimoji="1" lang="en-US" altLang="zh-CN" sz="2000" b="1" dirty="0" smtClean="0">
                <a:latin typeface="楷体" pitchFamily="49" charset="-122"/>
                <a:ea typeface="楷体" pitchFamily="49" charset="-122"/>
                <a:sym typeface="Wingdings" pitchFamily="2" charset="2"/>
              </a:rPr>
              <a:t>=x</a:t>
            </a:r>
            <a:r>
              <a:rPr kumimoji="1" lang="en-US" altLang="zh-CN" sz="2000" b="1" baseline="42000" dirty="0" smtClean="0">
                <a:latin typeface="楷体" pitchFamily="49" charset="-122"/>
                <a:ea typeface="楷体" pitchFamily="49" charset="-122"/>
                <a:sym typeface="Wingdings" pitchFamily="2" charset="2"/>
              </a:rPr>
              <a:t>2</a:t>
            </a:r>
            <a:r>
              <a:rPr kumimoji="1" lang="en-US" altLang="zh-CN" sz="2000" b="1" dirty="0" smtClean="0">
                <a:latin typeface="楷体" pitchFamily="49" charset="-122"/>
                <a:ea typeface="楷体" pitchFamily="49" charset="-122"/>
                <a:sym typeface="Wingdings" pitchFamily="2" charset="2"/>
              </a:rPr>
              <a:t>+(</a:t>
            </a:r>
            <a:r>
              <a:rPr kumimoji="1" lang="en-US" altLang="zh-CN" sz="2000" b="1" dirty="0" err="1" smtClean="0">
                <a:latin typeface="楷体" pitchFamily="49" charset="-122"/>
                <a:ea typeface="楷体" pitchFamily="49" charset="-122"/>
                <a:sym typeface="Wingdings" pitchFamily="2" charset="2"/>
              </a:rPr>
              <a:t>a+c</a:t>
            </a:r>
            <a:r>
              <a:rPr kumimoji="1" lang="en-US" altLang="zh-CN" sz="2000" b="1" dirty="0" smtClean="0">
                <a:latin typeface="楷体" pitchFamily="49" charset="-122"/>
                <a:ea typeface="楷体" pitchFamily="49" charset="-122"/>
                <a:sym typeface="Wingdings" pitchFamily="2" charset="2"/>
              </a:rPr>
              <a:t>)xy+acy</a:t>
            </a:r>
            <a:r>
              <a:rPr kumimoji="1" lang="en-US" altLang="zh-CN" sz="2000" b="1" baseline="44000" dirty="0" smtClean="0">
                <a:latin typeface="楷体" pitchFamily="49" charset="-122"/>
                <a:ea typeface="楷体" pitchFamily="49" charset="-122"/>
                <a:sym typeface="Wingdings" pitchFamily="2" charset="2"/>
              </a:rPr>
              <a:t>2</a:t>
            </a:r>
            <a:r>
              <a:rPr kumimoji="1" lang="en-US" altLang="zh-CN" sz="2000" b="1" dirty="0" smtClean="0">
                <a:latin typeface="楷体" pitchFamily="49" charset="-122"/>
                <a:ea typeface="楷体" pitchFamily="49" charset="-122"/>
                <a:sym typeface="Wingdings" pitchFamily="2" charset="2"/>
              </a:rPr>
              <a:t>+(</a:t>
            </a:r>
            <a:r>
              <a:rPr kumimoji="1" lang="en-US" altLang="zh-CN" sz="2000" b="1" dirty="0" err="1" smtClean="0">
                <a:latin typeface="楷体" pitchFamily="49" charset="-122"/>
                <a:ea typeface="楷体" pitchFamily="49" charset="-122"/>
                <a:sym typeface="Wingdings" pitchFamily="2" charset="2"/>
              </a:rPr>
              <a:t>b+d</a:t>
            </a:r>
            <a:r>
              <a:rPr kumimoji="1" lang="en-US" altLang="zh-CN" sz="2000" b="1" dirty="0" smtClean="0">
                <a:latin typeface="楷体" pitchFamily="49" charset="-122"/>
                <a:ea typeface="楷体" pitchFamily="49" charset="-122"/>
                <a:sym typeface="Wingdings" pitchFamily="2" charset="2"/>
              </a:rPr>
              <a:t>)x+(</a:t>
            </a:r>
            <a:r>
              <a:rPr kumimoji="1" lang="en-US" altLang="zh-CN" sz="2000" b="1" dirty="0" err="1" smtClean="0">
                <a:latin typeface="楷体" pitchFamily="49" charset="-122"/>
                <a:ea typeface="楷体" pitchFamily="49" charset="-122"/>
                <a:sym typeface="Wingdings" pitchFamily="2" charset="2"/>
              </a:rPr>
              <a:t>bc+ad</a:t>
            </a:r>
            <a:r>
              <a:rPr kumimoji="1" lang="en-US" altLang="zh-CN" sz="2000" b="1" dirty="0" smtClean="0">
                <a:latin typeface="楷体" pitchFamily="49" charset="-122"/>
                <a:ea typeface="楷体" pitchFamily="49" charset="-122"/>
                <a:sym typeface="Wingdings" pitchFamily="2" charset="2"/>
              </a:rPr>
              <a:t>)</a:t>
            </a:r>
            <a:r>
              <a:rPr kumimoji="1" lang="en-US" altLang="zh-CN" sz="2000" b="1" dirty="0" err="1" smtClean="0">
                <a:latin typeface="楷体" pitchFamily="49" charset="-122"/>
                <a:ea typeface="楷体" pitchFamily="49" charset="-122"/>
                <a:sym typeface="Wingdings" pitchFamily="2" charset="2"/>
              </a:rPr>
              <a:t>y+bd</a:t>
            </a:r>
            <a:endParaRPr kumimoji="1" lang="en-US" altLang="zh-CN" sz="2000" b="1" dirty="0" smtClean="0">
              <a:latin typeface="楷体" pitchFamily="49" charset="-122"/>
              <a:ea typeface="楷体" pitchFamily="49" charset="-122"/>
              <a:sym typeface="Wingdings" pitchFamily="2" charset="2"/>
            </a:endParaRPr>
          </a:p>
        </p:txBody>
      </p:sp>
      <p:grpSp>
        <p:nvGrpSpPr>
          <p:cNvPr id="3" name="组合 19"/>
          <p:cNvGrpSpPr/>
          <p:nvPr/>
        </p:nvGrpSpPr>
        <p:grpSpPr>
          <a:xfrm>
            <a:off x="71500" y="1771526"/>
            <a:ext cx="4932548" cy="2168376"/>
            <a:chOff x="827584" y="1746563"/>
            <a:chExt cx="4932548" cy="2168376"/>
          </a:xfrm>
        </p:grpSpPr>
        <p:sp>
          <p:nvSpPr>
            <p:cNvPr id="18" name="文本框 1"/>
            <p:cNvSpPr txBox="1"/>
            <p:nvPr/>
          </p:nvSpPr>
          <p:spPr>
            <a:xfrm>
              <a:off x="827584" y="2546787"/>
              <a:ext cx="3528392" cy="400110"/>
            </a:xfrm>
            <a:prstGeom prst="rect">
              <a:avLst/>
            </a:prstGeom>
            <a:noFill/>
          </p:spPr>
          <p:txBody>
            <a:bodyPr wrap="square" rtlCol="0" anchor="t">
              <a:spAutoFit/>
            </a:bodyPr>
            <a:lstStyle/>
            <a:p>
              <a:r>
                <a:rPr kumimoji="1" lang="zh-CN" altLang="en-US" sz="2000" b="1" dirty="0" smtClean="0">
                  <a:latin typeface="楷体" pitchFamily="49" charset="-122"/>
                  <a:ea typeface="楷体" pitchFamily="49" charset="-122"/>
                  <a:sym typeface="Wingdings" pitchFamily="2" charset="2"/>
                </a:rPr>
                <a:t>比较系数，对应系数相等得：</a:t>
              </a:r>
              <a:endParaRPr kumimoji="1" lang="en-US" altLang="zh-CN" sz="2000" b="1" dirty="0" smtClean="0">
                <a:latin typeface="楷体" pitchFamily="49" charset="-122"/>
                <a:ea typeface="楷体" pitchFamily="49" charset="-122"/>
                <a:sym typeface="Wingdings" pitchFamily="2" charset="2"/>
              </a:endParaRPr>
            </a:p>
          </p:txBody>
        </p:sp>
        <p:graphicFrame>
          <p:nvGraphicFramePr>
            <p:cNvPr id="3074" name="Object 2"/>
            <p:cNvGraphicFramePr>
              <a:graphicFrameLocks noChangeAspect="1"/>
            </p:cNvGraphicFramePr>
            <p:nvPr/>
          </p:nvGraphicFramePr>
          <p:xfrm>
            <a:off x="4133850" y="1746563"/>
            <a:ext cx="1626282" cy="2168376"/>
          </p:xfrm>
          <a:graphic>
            <a:graphicData uri="http://schemas.openxmlformats.org/presentationml/2006/ole">
              <p:oleObj spid="_x0000_s33794" name="Microsoft Equation 3.0" r:id="rId3" imgW="876240" imgH="1168200" progId="Equation.3">
                <p:embed/>
              </p:oleObj>
            </a:graphicData>
          </a:graphic>
        </p:graphicFrame>
      </p:grpSp>
      <p:sp>
        <p:nvSpPr>
          <p:cNvPr id="22" name="文本框 1"/>
          <p:cNvSpPr txBox="1"/>
          <p:nvPr/>
        </p:nvSpPr>
        <p:spPr>
          <a:xfrm>
            <a:off x="35496" y="3828985"/>
            <a:ext cx="3528392" cy="830997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kumimoji="1" lang="en-US" altLang="zh-CN" sz="2000" b="1" dirty="0" smtClean="0">
                <a:latin typeface="楷体" pitchFamily="49" charset="-122"/>
                <a:ea typeface="楷体" pitchFamily="49" charset="-122"/>
                <a:sym typeface="Wingdings" pitchFamily="2" charset="2"/>
              </a:rPr>
              <a:t>∴a=-2,b=3,c=9,d=-8,m=-18</a:t>
            </a:r>
          </a:p>
          <a:p>
            <a:endParaRPr kumimoji="1" lang="en-US" altLang="zh-CN" sz="800" b="1" dirty="0" smtClean="0">
              <a:latin typeface="楷体" pitchFamily="49" charset="-122"/>
              <a:ea typeface="楷体" pitchFamily="49" charset="-122"/>
              <a:sym typeface="Wingdings" pitchFamily="2" charset="2"/>
            </a:endParaRPr>
          </a:p>
          <a:p>
            <a:r>
              <a:rPr kumimoji="1" lang="zh-CN" altLang="en-US" sz="2000" b="1" dirty="0" smtClean="0">
                <a:latin typeface="楷体" pitchFamily="49" charset="-122"/>
                <a:ea typeface="楷体" pitchFamily="49" charset="-122"/>
                <a:sym typeface="Wingdings" pitchFamily="2" charset="2"/>
              </a:rPr>
              <a:t>或</a:t>
            </a:r>
            <a:r>
              <a:rPr kumimoji="1" lang="en-US" altLang="zh-CN" sz="2000" b="1" dirty="0" smtClean="0">
                <a:latin typeface="楷体" pitchFamily="49" charset="-122"/>
                <a:ea typeface="楷体" pitchFamily="49" charset="-122"/>
                <a:sym typeface="Wingdings" pitchFamily="2" charset="2"/>
              </a:rPr>
              <a:t>a=9,b=-8,c=-2,d=3,m=-18</a:t>
            </a:r>
          </a:p>
        </p:txBody>
      </p:sp>
      <p:sp>
        <p:nvSpPr>
          <p:cNvPr id="23" name="矩形 22"/>
          <p:cNvSpPr/>
          <p:nvPr/>
        </p:nvSpPr>
        <p:spPr>
          <a:xfrm>
            <a:off x="3395915" y="4045009"/>
            <a:ext cx="1608133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kumimoji="1" lang="zh-CN" altLang="en-US" sz="2000" b="1" dirty="0" smtClean="0">
                <a:latin typeface="楷体" pitchFamily="49" charset="-122"/>
                <a:ea typeface="楷体" pitchFamily="49" charset="-122"/>
                <a:sym typeface="Wingdings" pitchFamily="2" charset="2"/>
              </a:rPr>
              <a:t>综上，</a:t>
            </a:r>
            <a:r>
              <a:rPr kumimoji="1" lang="en-US" altLang="zh-CN" sz="2000" b="1" dirty="0" smtClean="0">
                <a:latin typeface="楷体" pitchFamily="49" charset="-122"/>
                <a:ea typeface="楷体" pitchFamily="49" charset="-122"/>
                <a:sym typeface="Wingdings" pitchFamily="2" charset="2"/>
              </a:rPr>
              <a:t>m=-18</a:t>
            </a:r>
            <a:endParaRPr lang="zh-CN" altLang="en-US" sz="20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6" grpId="0"/>
      <p:bldP spid="17" grpId="0"/>
      <p:bldP spid="22" grpId="0"/>
      <p:bldP spid="23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标题 1"/>
          <p:cNvSpPr txBox="1"/>
          <p:nvPr/>
        </p:nvSpPr>
        <p:spPr>
          <a:xfrm>
            <a:off x="107504" y="627534"/>
            <a:ext cx="3096344" cy="576064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anchor="ctr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zh-CN" altLang="en-US" b="1" cap="all" dirty="0">
                <a:solidFill>
                  <a:srgbClr val="FF0000"/>
                </a:solidFill>
                <a:effectLst>
                  <a:reflection blurRad="12700" stA="48000" endA="300" endPos="55000" dir="5400000" sy="-90000" algn="bl" rotWithShape="0"/>
                </a:effectLst>
                <a:latin typeface="+mj-lt"/>
                <a:ea typeface="+mj-ea"/>
                <a:cs typeface="+mj-cs"/>
              </a:rPr>
              <a:t>六、课堂回顾</a:t>
            </a:r>
            <a:endParaRPr lang="zh-CN" altLang="en-US" b="1" cap="all" dirty="0">
              <a:solidFill>
                <a:schemeClr val="tx2"/>
              </a:solidFill>
              <a:effectLst>
                <a:reflection blurRad="12700" stA="48000" endA="300" endPos="55000" dir="5400000" sy="-90000" algn="bl" rotWithShape="0"/>
              </a:effectLst>
              <a:latin typeface="+mj-lt"/>
              <a:ea typeface="+mj-ea"/>
              <a:cs typeface="+mj-cs"/>
            </a:endParaRPr>
          </a:p>
        </p:txBody>
      </p:sp>
      <p:sp>
        <p:nvSpPr>
          <p:cNvPr id="5" name="矩形 4"/>
          <p:cNvSpPr>
            <a:spLocks noChangeArrowheads="1"/>
          </p:cNvSpPr>
          <p:nvPr/>
        </p:nvSpPr>
        <p:spPr bwMode="auto">
          <a:xfrm>
            <a:off x="395288" y="1194306"/>
            <a:ext cx="4717958" cy="36933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en-US" altLang="zh-CN" b="1" dirty="0">
                <a:latin typeface="楷体"/>
                <a:ea typeface="楷体"/>
                <a:cs typeface="楷体"/>
              </a:rPr>
              <a:t>1</a:t>
            </a:r>
            <a:r>
              <a:rPr lang="en-US" altLang="zh-CN" b="1" dirty="0" smtClean="0">
                <a:latin typeface="楷体"/>
                <a:ea typeface="楷体"/>
                <a:cs typeface="楷体"/>
              </a:rPr>
              <a:t>、</a:t>
            </a:r>
            <a:r>
              <a:rPr lang="zh-CN" altLang="en-US" b="1" dirty="0" smtClean="0">
                <a:latin typeface="楷体"/>
                <a:ea typeface="楷体"/>
                <a:cs typeface="楷体"/>
              </a:rPr>
              <a:t>由第三项的符号确定拆分的两式的符号，</a:t>
            </a:r>
            <a:endParaRPr lang="zh-CN" altLang="en-US" dirty="0"/>
          </a:p>
        </p:txBody>
      </p:sp>
      <p:sp>
        <p:nvSpPr>
          <p:cNvPr id="6" name="矩形 5"/>
          <p:cNvSpPr>
            <a:spLocks noChangeArrowheads="1"/>
          </p:cNvSpPr>
          <p:nvPr/>
        </p:nvSpPr>
        <p:spPr bwMode="auto">
          <a:xfrm>
            <a:off x="395288" y="1626354"/>
            <a:ext cx="5067413" cy="36933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en-US" altLang="zh-CN" b="1" dirty="0">
                <a:latin typeface="楷体"/>
                <a:ea typeface="楷体"/>
                <a:cs typeface="楷体"/>
              </a:rPr>
              <a:t>2</a:t>
            </a:r>
            <a:r>
              <a:rPr lang="en-US" altLang="zh-CN" b="1" dirty="0" smtClean="0">
                <a:latin typeface="楷体"/>
                <a:ea typeface="楷体"/>
                <a:cs typeface="楷体"/>
              </a:rPr>
              <a:t>、</a:t>
            </a:r>
            <a:r>
              <a:rPr lang="zh-CN" altLang="en-US" b="1" dirty="0" smtClean="0">
                <a:latin typeface="楷体"/>
                <a:ea typeface="楷体"/>
                <a:cs typeface="楷体"/>
              </a:rPr>
              <a:t>由交叉项（一次项）的系数确定分解的方向</a:t>
            </a:r>
            <a:r>
              <a:rPr lang="en-US" altLang="zh-CN" b="1" dirty="0" smtClean="0">
                <a:latin typeface="楷体"/>
                <a:ea typeface="楷体"/>
                <a:cs typeface="楷体"/>
              </a:rPr>
              <a:t>.</a:t>
            </a:r>
            <a:endParaRPr lang="zh-CN" altLang="en-US" dirty="0"/>
          </a:p>
        </p:txBody>
      </p:sp>
      <p:sp>
        <p:nvSpPr>
          <p:cNvPr id="7" name="矩形 6"/>
          <p:cNvSpPr>
            <a:spLocks noChangeArrowheads="1"/>
          </p:cNvSpPr>
          <p:nvPr/>
        </p:nvSpPr>
        <p:spPr bwMode="auto">
          <a:xfrm>
            <a:off x="395288" y="2058402"/>
            <a:ext cx="2975495" cy="36933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r>
              <a:rPr lang="en-US" altLang="zh-CN" b="1" dirty="0">
                <a:latin typeface="楷体"/>
                <a:ea typeface="楷体"/>
                <a:cs typeface="楷体"/>
              </a:rPr>
              <a:t>3</a:t>
            </a:r>
            <a:r>
              <a:rPr lang="en-US" altLang="zh-CN" b="1" dirty="0" smtClean="0">
                <a:latin typeface="楷体"/>
                <a:ea typeface="楷体"/>
                <a:cs typeface="楷体"/>
              </a:rPr>
              <a:t>、</a:t>
            </a:r>
            <a:r>
              <a:rPr lang="zh-CN" altLang="en-US" b="1" dirty="0" smtClean="0">
                <a:latin typeface="楷体"/>
                <a:ea typeface="楷体"/>
                <a:cs typeface="楷体"/>
              </a:rPr>
              <a:t>注意检验分解的合理性</a:t>
            </a:r>
            <a:r>
              <a:rPr lang="en-US" altLang="zh-CN" b="1" dirty="0" smtClean="0">
                <a:latin typeface="楷体"/>
                <a:ea typeface="楷体"/>
                <a:cs typeface="楷体"/>
              </a:rPr>
              <a:t>.</a:t>
            </a:r>
            <a:endParaRPr lang="zh-CN" altLang="en-US" dirty="0"/>
          </a:p>
        </p:txBody>
      </p:sp>
      <p:sp>
        <p:nvSpPr>
          <p:cNvPr id="8" name="矩形 7"/>
          <p:cNvSpPr>
            <a:spLocks noChangeArrowheads="1"/>
          </p:cNvSpPr>
          <p:nvPr/>
        </p:nvSpPr>
        <p:spPr bwMode="auto">
          <a:xfrm>
            <a:off x="395288" y="2499742"/>
            <a:ext cx="5299849" cy="36933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en-US" altLang="zh-CN" b="1" dirty="0">
                <a:latin typeface="楷体"/>
                <a:ea typeface="楷体"/>
                <a:cs typeface="楷体"/>
              </a:rPr>
              <a:t>4</a:t>
            </a:r>
            <a:r>
              <a:rPr lang="en-US" altLang="zh-CN" b="1" dirty="0" smtClean="0">
                <a:latin typeface="楷体"/>
                <a:ea typeface="楷体"/>
                <a:cs typeface="楷体"/>
              </a:rPr>
              <a:t>、</a:t>
            </a:r>
            <a:r>
              <a:rPr lang="zh-CN" altLang="en-US" b="1" dirty="0" smtClean="0">
                <a:latin typeface="楷体"/>
                <a:ea typeface="楷体"/>
                <a:cs typeface="楷体"/>
              </a:rPr>
              <a:t>十字相乘法分解因式的特点：拆两头，凑中间</a:t>
            </a:r>
            <a:r>
              <a:rPr lang="en-US" altLang="zh-CN" b="1" dirty="0" smtClean="0">
                <a:latin typeface="楷体"/>
                <a:ea typeface="楷体"/>
                <a:cs typeface="楷体"/>
              </a:rPr>
              <a:t>.</a:t>
            </a:r>
            <a:endParaRPr lang="zh-CN" altLang="en-US" dirty="0"/>
          </a:p>
        </p:txBody>
      </p:sp>
      <p:sp>
        <p:nvSpPr>
          <p:cNvPr id="10" name="标题 1"/>
          <p:cNvSpPr txBox="1"/>
          <p:nvPr/>
        </p:nvSpPr>
        <p:spPr>
          <a:xfrm>
            <a:off x="179512" y="4083918"/>
            <a:ext cx="3096344" cy="576064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anchor="ctr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zh-CN" altLang="en-US" b="1" cap="all" dirty="0" smtClean="0">
                <a:solidFill>
                  <a:srgbClr val="FF0000"/>
                </a:solidFill>
                <a:effectLst>
                  <a:reflection blurRad="12700" stA="48000" endA="300" endPos="55000" dir="5400000" sy="-90000" algn="bl" rotWithShape="0"/>
                </a:effectLst>
                <a:latin typeface="+mj-lt"/>
                <a:ea typeface="+mj-ea"/>
                <a:cs typeface="+mj-cs"/>
              </a:rPr>
              <a:t>七、针对性作业：</a:t>
            </a:r>
            <a:r>
              <a:rPr lang="zh-CN" altLang="en-US" b="1" cap="all" dirty="0" smtClean="0">
                <a:effectLst>
                  <a:reflection blurRad="12700" stA="48000" endA="300" endPos="55000" dir="5400000" sy="-90000" algn="bl" rotWithShape="0"/>
                </a:effectLst>
                <a:latin typeface="楷体" pitchFamily="49" charset="-122"/>
                <a:ea typeface="楷体" pitchFamily="49" charset="-122"/>
                <a:cs typeface="+mj-cs"/>
              </a:rPr>
              <a:t>附件下载</a:t>
            </a:r>
            <a:endParaRPr lang="zh-CN" altLang="en-US" b="1" cap="all" dirty="0">
              <a:effectLst>
                <a:reflection blurRad="12700" stA="48000" endA="300" endPos="55000" dir="5400000" sy="-90000" algn="bl" rotWithShape="0"/>
              </a:effectLst>
              <a:latin typeface="楷体" pitchFamily="49" charset="-122"/>
              <a:ea typeface="楷体" pitchFamily="49" charset="-122"/>
              <a:cs typeface="+mj-cs"/>
            </a:endParaRPr>
          </a:p>
        </p:txBody>
      </p:sp>
      <p:sp>
        <p:nvSpPr>
          <p:cNvPr id="9" name="矩形 8"/>
          <p:cNvSpPr>
            <a:spLocks noChangeArrowheads="1"/>
          </p:cNvSpPr>
          <p:nvPr/>
        </p:nvSpPr>
        <p:spPr bwMode="auto">
          <a:xfrm>
            <a:off x="35496" y="2931790"/>
            <a:ext cx="6192688" cy="769441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r>
              <a:rPr lang="zh-CN" altLang="en-US" b="1" dirty="0" smtClean="0">
                <a:latin typeface="楷体"/>
                <a:ea typeface="楷体"/>
                <a:cs typeface="楷体"/>
              </a:rPr>
              <a:t>   </a:t>
            </a:r>
            <a:r>
              <a:rPr lang="en-US" altLang="zh-CN" b="1" dirty="0" smtClean="0">
                <a:latin typeface="楷体"/>
                <a:ea typeface="楷体"/>
                <a:cs typeface="楷体"/>
              </a:rPr>
              <a:t>5、</a:t>
            </a:r>
            <a:r>
              <a:rPr lang="zh-CN" altLang="en-US" b="1" dirty="0" smtClean="0">
                <a:latin typeface="楷体"/>
                <a:ea typeface="楷体"/>
                <a:cs typeface="楷体"/>
              </a:rPr>
              <a:t>十字相乘法分解因式时</a:t>
            </a:r>
            <a:r>
              <a:rPr lang="en-US" altLang="zh-CN" b="1" dirty="0" smtClean="0">
                <a:latin typeface="楷体"/>
                <a:ea typeface="楷体"/>
                <a:cs typeface="楷体"/>
              </a:rPr>
              <a:t>,</a:t>
            </a:r>
            <a:r>
              <a:rPr lang="zh-CN" altLang="en-US" b="1" dirty="0" smtClean="0">
                <a:latin typeface="楷体"/>
                <a:ea typeface="楷体"/>
                <a:cs typeface="楷体"/>
              </a:rPr>
              <a:t>第三项的分解方式有多种</a:t>
            </a:r>
            <a:r>
              <a:rPr lang="en-US" altLang="zh-CN" b="1" dirty="0" smtClean="0">
                <a:latin typeface="楷体"/>
                <a:ea typeface="楷体"/>
                <a:cs typeface="楷体"/>
              </a:rPr>
              <a:t>,</a:t>
            </a:r>
            <a:r>
              <a:rPr lang="zh-CN" altLang="en-US" b="1" dirty="0" smtClean="0">
                <a:latin typeface="楷体"/>
                <a:ea typeface="楷体"/>
                <a:cs typeface="楷体"/>
              </a:rPr>
              <a:t>所</a:t>
            </a:r>
            <a:endParaRPr lang="en-US" altLang="zh-CN" b="1" dirty="0" smtClean="0">
              <a:latin typeface="楷体"/>
              <a:ea typeface="楷体"/>
              <a:cs typeface="楷体"/>
            </a:endParaRPr>
          </a:p>
          <a:p>
            <a:endParaRPr lang="en-US" altLang="zh-CN" sz="800" b="1" dirty="0" smtClean="0">
              <a:latin typeface="楷体"/>
              <a:ea typeface="楷体"/>
              <a:cs typeface="楷体"/>
            </a:endParaRPr>
          </a:p>
          <a:p>
            <a:r>
              <a:rPr lang="zh-CN" altLang="en-US" b="1" dirty="0" smtClean="0">
                <a:latin typeface="楷体"/>
                <a:ea typeface="楷体"/>
                <a:cs typeface="楷体"/>
              </a:rPr>
              <a:t>以一般要经过多次的尝试才能确定采用哪一种分解来进行</a:t>
            </a:r>
            <a:r>
              <a:rPr lang="en-US" altLang="zh-CN" b="1" dirty="0" smtClean="0">
                <a:latin typeface="楷体"/>
                <a:ea typeface="楷体"/>
                <a:cs typeface="楷体"/>
              </a:rPr>
              <a:t>.</a:t>
            </a:r>
            <a:endParaRPr lang="zh-CN" altLang="en-US" dirty="0"/>
          </a:p>
        </p:txBody>
      </p:sp>
      <p:sp>
        <p:nvSpPr>
          <p:cNvPr id="11" name="矩形 10"/>
          <p:cNvSpPr>
            <a:spLocks noChangeArrowheads="1"/>
          </p:cNvSpPr>
          <p:nvPr/>
        </p:nvSpPr>
        <p:spPr bwMode="auto">
          <a:xfrm>
            <a:off x="395536" y="3714586"/>
            <a:ext cx="2975495" cy="36933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r>
              <a:rPr lang="en-US" altLang="zh-CN" b="1" dirty="0" smtClean="0">
                <a:latin typeface="楷体"/>
                <a:ea typeface="楷体"/>
                <a:cs typeface="楷体"/>
              </a:rPr>
              <a:t>6、</a:t>
            </a:r>
            <a:r>
              <a:rPr lang="zh-CN" altLang="en-US" b="1" dirty="0" smtClean="0">
                <a:latin typeface="楷体"/>
                <a:ea typeface="楷体"/>
                <a:cs typeface="楷体"/>
              </a:rPr>
              <a:t>待定系数法</a:t>
            </a:r>
            <a:r>
              <a:rPr lang="en-US" altLang="zh-CN" b="1" dirty="0" smtClean="0">
                <a:latin typeface="楷体"/>
                <a:ea typeface="楷体"/>
                <a:cs typeface="楷体"/>
              </a:rPr>
              <a:t>.</a:t>
            </a:r>
            <a:endParaRPr lang="zh-CN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  <p:bldP spid="10" grpId="0" animBg="1"/>
      <p:bldP spid="9" grpId="0"/>
      <p:bldP spid="11" grpId="0"/>
    </p:bld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跋涉">
  <a:themeElements>
    <a:clrScheme name="穿越">
      <a:dk1>
        <a:sysClr val="windowText" lastClr="000000"/>
      </a:dk1>
      <a:lt1>
        <a:sysClr val="window" lastClr="FFFFFF"/>
      </a:lt1>
      <a:dk2>
        <a:srgbClr val="4E5B6F"/>
      </a:dk2>
      <a:lt2>
        <a:srgbClr val="D6ECFF"/>
      </a:lt2>
      <a:accent1>
        <a:srgbClr val="7FD13B"/>
      </a:accent1>
      <a:accent2>
        <a:srgbClr val="EA157A"/>
      </a:accent2>
      <a:accent3>
        <a:srgbClr val="FEB80A"/>
      </a:accent3>
      <a:accent4>
        <a:srgbClr val="00ADDC"/>
      </a:accent4>
      <a:accent5>
        <a:srgbClr val="738AC8"/>
      </a:accent5>
      <a:accent6>
        <a:srgbClr val="1AB39F"/>
      </a:accent6>
      <a:hlink>
        <a:srgbClr val="EB8803"/>
      </a:hlink>
      <a:folHlink>
        <a:srgbClr val="5F7791"/>
      </a:folHlink>
    </a:clrScheme>
    <a:fontScheme name="跋涉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跋涉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穿越">
    <a:dk1>
      <a:sysClr val="windowText" lastClr="000000"/>
    </a:dk1>
    <a:lt1>
      <a:sysClr val="window" lastClr="FFFFFF"/>
    </a:lt1>
    <a:dk2>
      <a:srgbClr val="4E5B6F"/>
    </a:dk2>
    <a:lt2>
      <a:srgbClr val="D6ECFF"/>
    </a:lt2>
    <a:accent1>
      <a:srgbClr val="7FD13B"/>
    </a:accent1>
    <a:accent2>
      <a:srgbClr val="EA157A"/>
    </a:accent2>
    <a:accent3>
      <a:srgbClr val="FEB80A"/>
    </a:accent3>
    <a:accent4>
      <a:srgbClr val="00ADDC"/>
    </a:accent4>
    <a:accent5>
      <a:srgbClr val="738AC8"/>
    </a:accent5>
    <a:accent6>
      <a:srgbClr val="1AB39F"/>
    </a:accent6>
    <a:hlink>
      <a:srgbClr val="EB8803"/>
    </a:hlink>
    <a:folHlink>
      <a:srgbClr val="5F7791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1371</TotalTime>
  <Words>1467</Words>
  <Application>Microsoft Office PowerPoint</Application>
  <PresentationFormat>全屏显示(16:9)</PresentationFormat>
  <Paragraphs>209</Paragraphs>
  <Slides>20</Slides>
  <Notes>0</Notes>
  <HiddenSlides>0</HiddenSlides>
  <MMClips>0</MMClips>
  <ScaleCrop>false</ScaleCrop>
  <HeadingPairs>
    <vt:vector size="6" baseType="variant">
      <vt:variant>
        <vt:lpstr>主题</vt:lpstr>
      </vt:variant>
      <vt:variant>
        <vt:i4>1</vt:i4>
      </vt:variant>
      <vt:variant>
        <vt:lpstr>嵌入 OLE 服务器</vt:lpstr>
      </vt:variant>
      <vt:variant>
        <vt:i4>1</vt:i4>
      </vt:variant>
      <vt:variant>
        <vt:lpstr>幻灯片标题</vt:lpstr>
      </vt:variant>
      <vt:variant>
        <vt:i4>20</vt:i4>
      </vt:variant>
    </vt:vector>
  </HeadingPairs>
  <TitlesOfParts>
    <vt:vector size="22" baseType="lpstr">
      <vt:lpstr>跋涉</vt:lpstr>
      <vt:lpstr>Microsoft Equation 3.0</vt:lpstr>
      <vt:lpstr>幻灯片 1</vt:lpstr>
      <vt:lpstr>幻灯片 2</vt:lpstr>
      <vt:lpstr>幻灯片 3</vt:lpstr>
      <vt:lpstr>幻灯片 4</vt:lpstr>
      <vt:lpstr>幻灯片 5</vt:lpstr>
      <vt:lpstr>幻灯片 6</vt:lpstr>
      <vt:lpstr>幻灯片 7</vt:lpstr>
      <vt:lpstr>幻灯片 8</vt:lpstr>
      <vt:lpstr>幻灯片 9</vt:lpstr>
      <vt:lpstr>幻灯片 10</vt:lpstr>
      <vt:lpstr>幻灯片 11</vt:lpstr>
      <vt:lpstr>幻灯片 12</vt:lpstr>
      <vt:lpstr>幻灯片 13</vt:lpstr>
      <vt:lpstr>幻灯片 14</vt:lpstr>
      <vt:lpstr>幻灯片 15</vt:lpstr>
      <vt:lpstr>幻灯片 16</vt:lpstr>
      <vt:lpstr>幻灯片 17</vt:lpstr>
      <vt:lpstr>幻灯片 18</vt:lpstr>
      <vt:lpstr>幻灯片 19</vt:lpstr>
      <vt:lpstr>幻灯片 20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Windows User</dc:creator>
  <cp:lastModifiedBy>Administrator</cp:lastModifiedBy>
  <cp:revision>500</cp:revision>
  <dcterms:created xsi:type="dcterms:W3CDTF">2016-03-07T00:49:00Z</dcterms:created>
  <dcterms:modified xsi:type="dcterms:W3CDTF">2016-07-07T12:40:08Z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2052-10.1.0.5777</vt:lpwstr>
  </property>
</Properties>
</file>