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70" r:id="rId3"/>
    <p:sldId id="273" r:id="rId4"/>
    <p:sldId id="278" r:id="rId5"/>
    <p:sldId id="279" r:id="rId6"/>
    <p:sldId id="274" r:id="rId7"/>
    <p:sldId id="257" r:id="rId8"/>
    <p:sldId id="261" r:id="rId9"/>
    <p:sldId id="262" r:id="rId10"/>
    <p:sldId id="280" r:id="rId11"/>
    <p:sldId id="267" r:id="rId12"/>
    <p:sldId id="263" r:id="rId13"/>
    <p:sldId id="281" r:id="rId14"/>
    <p:sldId id="268" r:id="rId15"/>
    <p:sldId id="277" r:id="rId16"/>
    <p:sldId id="265" r:id="rId17"/>
    <p:sldId id="258" r:id="rId18"/>
    <p:sldId id="266" r:id="rId19"/>
    <p:sldId id="269" r:id="rId20"/>
  </p:sldIdLst>
  <p:sldSz cx="9144000" cy="6858000" type="screen4x3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33CC"/>
    <a:srgbClr val="FF00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1" autoAdjust="0"/>
    <p:restoredTop sz="94545" autoAdjust="0"/>
  </p:normalViewPr>
  <p:slideViewPr>
    <p:cSldViewPr>
      <p:cViewPr varScale="1">
        <p:scale>
          <a:sx n="104" d="100"/>
          <a:sy n="104" d="100"/>
        </p:scale>
        <p:origin x="1830" y="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10B0B0D-DC9A-4B19-A447-9DA59A25B7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293BD98-BC29-4D71-AC95-AE042CC9F9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08FBBC6-CA85-47DF-AD60-0A01D45E2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C9E471C-6222-487B-9DF4-437B3A29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EE4F51A-291E-490F-AF1D-365B0CC1D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B6352-0589-41D9-9392-8FE1C7D6380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83720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69C9E93-5007-49DD-A27E-4E8B108A6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0A9F23D-2E32-4BAD-B8ED-F3F77F80B6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F44912B-5615-4310-BAB3-A7CDE36AF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BB0F08-31E8-45BE-AEE8-7A02A2CBA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86180A8-A427-4D72-AAF8-79FD1471F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D00086-820E-4272-B9CC-DB6D797D8C3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72428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32BE8B-E958-45E8-B2C3-9BB89ADDC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2D6C030-5AB0-4018-9632-36A29FA134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487D869-09F0-4C02-BF13-98B4237DF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E07F6D7-9A11-44D4-BCAD-A6593884B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0C0F17B-5753-4CB2-9633-1D3D9FAC8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709BEF-74DC-4C9C-B1D4-1C447FF9761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06094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6E4CE6B-4956-4354-B2CD-C3C4A5121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993A7D1-F379-4493-B039-3A06B129D9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3A42DDE-88D8-4039-AA82-3A3A35464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06F1D44-B8A4-4C15-B351-4719658BE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576A7FF-A6C9-4FB1-A8DA-1AE8B4B8A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76346BA-3532-4798-B1CE-07625B177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DCF9E5-6828-406B-A4C9-E0D38FD95F2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91490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9314C9-1E0C-404C-884A-C241AB2D6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C334257-F6EF-42B4-9FBE-180835FA6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2E5EB40-023C-489A-8998-261CC3AC9C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57820D3-6624-47CF-A0EE-F6F4D09AF1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1635E54-8CBB-4507-B13D-5C30248507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750D8AD-3B63-4A9D-90C9-79C0090B2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ECC50BD-DE61-4D16-BE27-40DF726C8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2CD9A38-D24B-4A44-9367-A8D009769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4AF89-66B6-4D19-A077-CC3430692AF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58069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5F2CC9-3E6B-4D43-B15B-18D673760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5E19A98-DBDD-4569-8408-712C1F3DD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58EA881-480E-465E-9C77-78610EF96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39B94EF-FDA0-495B-A0C5-AE3165897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E72648-B6CD-43B3-B150-57EEDC076C3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06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753EF69-B299-4BFB-9238-8EB215A26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167FB6A-9C0B-443F-8E59-2FF4DF436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80DE98D-83EB-4742-82E4-1B3C85E20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9C815B-2E5F-48B2-9747-668F4D9BEEC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08547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C473E4-7864-4A9F-8658-B8EF02300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FEBCAFD-327A-4146-995E-B0F7D9316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95EE104-80A2-4B89-9060-DD8754F191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1DD2C45-41C1-4B43-A1D2-7056C8EFB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EC21A54-9A7D-4B40-B032-8CBE43302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DF0D0E5-D299-4D3B-B6EA-664CEC4E7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21C4BA-56F3-4403-BB76-6B454974409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39434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850772F-12A5-4ECA-91D9-9BE1ABE1E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B75EFA57-5BA0-44F1-AF0A-3DE07C307C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4FFC4C4-6CC1-42FE-9B70-6868588186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89B3E72-64B2-4949-A756-3A450F62B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AE21FC0-9069-49E3-8A50-9EF2BBA70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42EE283-F977-4D38-AB4B-9D2F24E3C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53B01-D72F-44C7-8EC4-EA4AF399B68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66908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ADF0C61-8FAD-42B6-9AAD-06C841671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C24D4AC-E4C1-4D1E-918E-57A0C3B1FC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62BBB55-6E97-4E2B-8707-4EB3EF1C4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DFDA7E1-5965-454D-BD7F-82BECDA98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5E9E6A6-796C-41BC-9A99-8EEF2B2EC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F3C1B1-08B4-4672-AB91-F83341D718C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49157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A1B393B-6E85-483B-88EE-20A95CA892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69824C8-BE7F-418F-A78C-4BEF3C7BEF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1608574-F3F1-4AF6-A0FA-880C2D28B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B64414B-FF0C-4332-A037-72830FF04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70EB822-8FB2-409C-95BA-FE76F5BDC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BB966-ABE0-4166-AA75-452844E2B21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96792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782549F-6EC5-464A-B044-4F32E1BE1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0DFDE1D-6307-4EE3-A23C-8D494F8472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4B4A4AF-15AE-419D-913A-D2B06C43F9C2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AE3762EB-28F1-40EA-8973-F6AE2F720FD3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日期占位符 5">
            <a:extLst>
              <a:ext uri="{FF2B5EF4-FFF2-40B4-BE49-F238E27FC236}">
                <a16:creationId xmlns:a16="http://schemas.microsoft.com/office/drawing/2014/main" id="{BA90810E-EC4C-43F9-AAAE-A85505BCF6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>
            <a:extLst>
              <a:ext uri="{FF2B5EF4-FFF2-40B4-BE49-F238E27FC236}">
                <a16:creationId xmlns:a16="http://schemas.microsoft.com/office/drawing/2014/main" id="{59F50E27-4ECC-447B-81C9-0C482022F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3380BB03-AE03-4BE2-B204-639BDD985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B4AABCD-9691-4AAB-B1B9-52ECAFB573E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182548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CA15008-2CC7-4976-BD2F-3BE261526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>
            <a:extLst>
              <a:ext uri="{FF2B5EF4-FFF2-40B4-BE49-F238E27FC236}">
                <a16:creationId xmlns:a16="http://schemas.microsoft.com/office/drawing/2014/main" id="{EC5AA65A-C34B-417E-8991-835F473881FD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FEE2605-EE57-4A65-A61E-F7227C40FB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428D765-BCFF-484D-A9BC-87A0B6115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0E666DD-B7DC-49CA-9299-AE7D7D840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23A13B3-2E53-4DA8-84FB-02329FE12C6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09243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B30D702-5C8E-4908-A323-9BF97D324C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5CB8A41-0A51-4346-9E1B-52DCEA6DEF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7744208-4C39-4C86-A884-34D2CB2421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5ACC59-D311-4626-88C8-F523C5F8F83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691560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913234B-2692-4607-920A-DEF3084111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B0D8F02-FF3A-4C9C-9BEB-88066BE9E5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947C3AF-E5CE-4977-94D3-B7020C4726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3E5BD-9369-4A2A-9455-4B4C841F32F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819056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2C3FAE3-57FB-4207-B67C-66CA235E0D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EEE9172-13B5-4CB4-99C1-54229FA883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06E220A-E7FF-47CA-A3D8-C049794B78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65E849-A6AA-4224-B167-81DD6977AA1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36602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B6D111-8FCB-4683-B9C7-BAA7AC24A4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0BCD01A-893E-4567-8801-04C6106BD5F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F4AF44-90B1-426C-BD13-B9AB998273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309181-CFEB-4783-8110-EDBD5DBFFC5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037272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9219937-B591-4736-9357-0D7220F434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F58DE80-A121-410F-80D5-80AACF2256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5DB9B70-50F4-4934-9EAC-83913F0A59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9E1F41-5F9D-4283-A317-35C25915C63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80856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6ECF4F5-002A-49A5-AE55-C53C428495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F3A355F-7BBB-4017-B281-66498F9845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162B7BD-C815-4E9B-ABF2-2B3C56DD0E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D0C88-4C9A-4309-8EAA-3312497EDBB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27602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19FE568-F160-419F-A232-B94ABA16E1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FFA198DF-F978-4419-8546-2BD759B68C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84942F0-CC33-4A15-95AD-325C84EF4C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B7B97-4676-442D-9ECD-9ABB0779A94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977871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D6665D-6382-4E96-96AA-724EEDE5FFF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8F1D7B0-126F-46AC-A45A-67436FA25D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A0DAFD-5BF1-4F8F-BBBB-D06805A310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45B818-0D22-4C84-BDD3-E2AF60B9FE1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679527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5F12BA-970B-4B3D-A007-BDC9C7C00EB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48CE01-DAAF-4CD8-BF70-7FA680D7886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4D8924-68FB-4B73-A64A-52A842C399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D53D7-2D36-4E50-A598-71143C5EB4E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847205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878DAA5-DB36-4B0A-9328-01E378B83E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2DDCC44-16C8-4693-BB48-F2C862B87EF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BD645FF-5CB8-448A-BC5B-732DDBC7E5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3DDDC-AB93-46A5-8D27-33212862B80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178686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557ED3C-2867-43DF-B4CB-3781C15059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5C1CE5D-8AB6-4AE3-A7BD-427C162931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4C5AA2C-6505-4A49-A734-89FB29E5C1E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90CE6-4965-46E2-B966-8CFD37A9EB2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733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36EDED48-D11B-4D6B-9B90-2B71351390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5585DD5-56E5-45B2-BA44-3D1C6CF4E0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99F6DC8F-A0C2-41A8-A548-06C33C5C5C6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276DC97-08B0-4D62-97AB-597610A0439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253DA10-4EBC-4989-A742-6DA1C6A7E50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E003DAB-19CC-408A-97AA-588C9AC1CA8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29BEBE1-7493-450A-8765-08F7A79113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9A312BB-91D3-4205-9580-28DDF89CD3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38597788-B534-49E5-99EA-467767E81AC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213F777-26C8-46B6-B01B-2E04946D61F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0AA344B-6EFE-4E4A-A136-6ABF84F0D6A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E8083666-B7D1-442D-B483-45DE2C46CDE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57573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wmf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hyperlink" Target="&#24515;&#30446;&#20013;&#30340;&#30007;&#29983;&#21644;&#22899;&#29983;&#24418;&#35937;&#35843;&#26597;&#34920;.doc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wmf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&#25105;&#30340;&#29702;&#24819;&#21644;&#36861;&#27714;.doc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6">
            <a:extLst>
              <a:ext uri="{FF2B5EF4-FFF2-40B4-BE49-F238E27FC236}">
                <a16:creationId xmlns:a16="http://schemas.microsoft.com/office/drawing/2014/main" id="{CF615461-CB59-4AC4-BB2B-E52B6A9C74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3200">
                <a:solidFill>
                  <a:srgbClr val="33CC33"/>
                </a:solidFill>
              </a:rPr>
              <a:t>少男少女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D0D31DA-D62A-4FFC-A873-2677F7EE6332}"/>
              </a:ext>
            </a:extLst>
          </p:cNvPr>
          <p:cNvSpPr/>
          <p:nvPr/>
        </p:nvSpPr>
        <p:spPr>
          <a:xfrm>
            <a:off x="274167" y="908720"/>
            <a:ext cx="8706230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600" b="1" i="0" u="none" strike="noStrike" kern="1200" cap="none" spc="0" normalizeH="0" baseline="0" noProof="0" dirty="0">
                <a:ln w="9525">
                  <a:solidFill>
                    <a:srgbClr val="FFFFFF"/>
                  </a:solidFill>
                  <a:prstDash val="solid"/>
                </a:ln>
                <a:gradFill>
                  <a:gsLst>
                    <a:gs pos="45000">
                      <a:srgbClr val="FF00FF"/>
                    </a:gs>
                    <a:gs pos="74000">
                      <a:srgbClr val="BBE0E3">
                        <a:lumMod val="45000"/>
                        <a:lumOff val="55000"/>
                      </a:srgbClr>
                    </a:gs>
                    <a:gs pos="83000">
                      <a:srgbClr val="BBE0E3">
                        <a:lumMod val="45000"/>
                        <a:lumOff val="55000"/>
                      </a:srgbClr>
                    </a:gs>
                    <a:gs pos="100000">
                      <a:srgbClr val="BBE0E3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  <a:effectLst>
                  <a:outerShdw blurRad="12700" dist="38100" dir="2700000" algn="tl" rotWithShape="0">
                    <a:srgbClr val="FFFFFF">
                      <a:lumMod val="50000"/>
                    </a:srgbClr>
                  </a:outerShdw>
                </a:effectLst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少男少女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7AFD16F-C45D-4A70-B248-488E4CA6E342}"/>
              </a:ext>
            </a:extLst>
          </p:cNvPr>
          <p:cNvSpPr txBox="1"/>
          <p:nvPr/>
        </p:nvSpPr>
        <p:spPr>
          <a:xfrm>
            <a:off x="1475656" y="4634552"/>
            <a:ext cx="63367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  <a:cs typeface="+mn-cs"/>
              </a:rPr>
              <a:t>§1.2 </a:t>
            </a:r>
            <a:r>
              <a:rPr kumimoji="0" lang="zh-CN" alt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  <a:cs typeface="+mn-cs"/>
              </a:rPr>
              <a:t>未来人生我规划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636E96A-4DE3-4E6E-BAD9-BD59EB4F0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30080A64-BA1D-46D3-B686-CD0755E7B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116632"/>
            <a:ext cx="8229600" cy="706090"/>
          </a:xfrm>
        </p:spPr>
        <p:txBody>
          <a:bodyPr/>
          <a:lstStyle/>
          <a:p>
            <a:pPr algn="l"/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一、用思维导图做人生规划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20C6657-248D-4695-8DA5-5A6F820937A5}"/>
              </a:ext>
            </a:extLst>
          </p:cNvPr>
          <p:cNvSpPr txBox="1"/>
          <p:nvPr/>
        </p:nvSpPr>
        <p:spPr>
          <a:xfrm>
            <a:off x="107504" y="1024793"/>
            <a:ext cx="8928992" cy="50685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00"/>
              </a:lnSpc>
            </a:pPr>
            <a:r>
              <a:rPr lang="zh-CN" altLang="en-US" dirty="0">
                <a:latin typeface="+mn-ea"/>
                <a:ea typeface="+mn-ea"/>
              </a:rPr>
              <a:t>    思维导图，是一种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发射性思维</a:t>
            </a:r>
            <a:r>
              <a:rPr lang="zh-CN" altLang="en-US" dirty="0">
                <a:latin typeface="+mn-ea"/>
                <a:ea typeface="+mn-ea"/>
              </a:rPr>
              <a:t>的有效的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图形思维工具</a:t>
            </a:r>
            <a:r>
              <a:rPr lang="zh-CN" altLang="en-US" dirty="0">
                <a:latin typeface="+mn-ea"/>
                <a:ea typeface="+mn-ea"/>
              </a:rPr>
              <a:t>。思维导图采用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图文并重</a:t>
            </a:r>
            <a:r>
              <a:rPr lang="zh-CN" altLang="en-US" dirty="0">
                <a:latin typeface="+mn-ea"/>
                <a:ea typeface="+mn-ea"/>
              </a:rPr>
              <a:t>的技巧，能够将各级主题的关系用相互隶属与相关的层级图表现出来。所搭配的颜色和线条，又能很好的帮助我们梳理思绪。</a:t>
            </a:r>
            <a:endParaRPr lang="en-US" altLang="zh-CN" dirty="0">
              <a:latin typeface="+mn-ea"/>
              <a:ea typeface="+mn-ea"/>
            </a:endParaRPr>
          </a:p>
          <a:p>
            <a:pPr algn="l">
              <a:lnSpc>
                <a:spcPts val="2800"/>
              </a:lnSpc>
            </a:pPr>
            <a:r>
              <a:rPr lang="zh-CN" altLang="en-US" dirty="0">
                <a:latin typeface="+mn-ea"/>
                <a:ea typeface="+mn-ea"/>
              </a:rPr>
              <a:t>    人生思维导图，简而言之，便是利用思维导图作为思维工具，表达个人的规划和思考；人生规划导图，还可以以时间维度，创建近期目标、中期目标和远期目标等。</a:t>
            </a:r>
            <a:endParaRPr lang="en-US" altLang="zh-CN" dirty="0">
              <a:latin typeface="+mn-ea"/>
              <a:ea typeface="+mn-ea"/>
            </a:endParaRPr>
          </a:p>
          <a:p>
            <a:pPr algn="l">
              <a:lnSpc>
                <a:spcPts val="2800"/>
              </a:lnSpc>
            </a:pPr>
            <a:r>
              <a:rPr lang="zh-CN" altLang="en-US" dirty="0">
                <a:latin typeface="+mn-ea"/>
                <a:ea typeface="+mn-ea"/>
              </a:rPr>
              <a:t>    用思维导图做人生规划，能够让我们对未来所走的路更加清晰明了，时刻提醒我们如何去面对未来的道路。</a:t>
            </a:r>
            <a:endParaRPr lang="en-US" altLang="zh-CN" dirty="0">
              <a:latin typeface="+mn-ea"/>
              <a:ea typeface="+mn-ea"/>
            </a:endParaRPr>
          </a:p>
          <a:p>
            <a:pPr algn="l">
              <a:lnSpc>
                <a:spcPts val="2800"/>
              </a:lnSpc>
            </a:pPr>
            <a:endParaRPr lang="en-US" altLang="zh-CN" dirty="0">
              <a:latin typeface="+mn-ea"/>
              <a:ea typeface="+mn-ea"/>
            </a:endParaRPr>
          </a:p>
          <a:p>
            <a:pPr algn="l">
              <a:lnSpc>
                <a:spcPts val="2800"/>
              </a:lnSpc>
            </a:pP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例</a:t>
            </a: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：</a:t>
            </a:r>
            <a:r>
              <a:rPr lang="zh-CN" altLang="en-US" dirty="0">
                <a:latin typeface="+mn-ea"/>
                <a:ea typeface="+mn-ea"/>
              </a:rPr>
              <a:t>将自己的人生定义为四个方面，分别是事业、家庭、朋友和自身。在自己的事业方向，可以做职业目标确定和职业生涯管理，职业目标确定又可进一步分类成现状、目标规划和实际目标。</a:t>
            </a:r>
            <a:endParaRPr lang="en-US" altLang="zh-CN" dirty="0">
              <a:latin typeface="+mn-ea"/>
              <a:ea typeface="+mn-ea"/>
            </a:endParaRPr>
          </a:p>
          <a:p>
            <a:pPr algn="l">
              <a:lnSpc>
                <a:spcPts val="2800"/>
              </a:lnSpc>
            </a:pPr>
            <a:endParaRPr lang="en-US" altLang="zh-CN" dirty="0">
              <a:latin typeface="+mn-ea"/>
              <a:ea typeface="+mn-ea"/>
            </a:endParaRPr>
          </a:p>
          <a:p>
            <a:pPr algn="l">
              <a:lnSpc>
                <a:spcPts val="2800"/>
              </a:lnSpc>
            </a:pP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例</a:t>
            </a: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：</a:t>
            </a:r>
            <a:r>
              <a:rPr lang="zh-CN" altLang="en-US" dirty="0">
                <a:latin typeface="+mn-ea"/>
                <a:ea typeface="+mn-ea"/>
              </a:rPr>
              <a:t>我的成长我思考，我的未来我规划。我们可以试着在每一个方面的某个点出发，去发射性思维，延伸出更多的规划内容。</a:t>
            </a:r>
          </a:p>
        </p:txBody>
      </p:sp>
    </p:spTree>
    <p:extLst>
      <p:ext uri="{BB962C8B-B14F-4D97-AF65-F5344CB8AC3E}">
        <p14:creationId xmlns:p14="http://schemas.microsoft.com/office/powerpoint/2010/main" val="1112883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636E96A-4DE3-4E6E-BAD9-BD59EB4F0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30080A64-BA1D-46D3-B686-CD0755E7B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44624"/>
            <a:ext cx="8229600" cy="576064"/>
          </a:xfrm>
        </p:spPr>
        <p:txBody>
          <a:bodyPr/>
          <a:lstStyle/>
          <a:p>
            <a:pPr algn="l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</p:txBody>
      </p:sp>
      <p:pic>
        <p:nvPicPr>
          <p:cNvPr id="6" name="内容占位符 10">
            <a:extLst>
              <a:ext uri="{FF2B5EF4-FFF2-40B4-BE49-F238E27FC236}">
                <a16:creationId xmlns:a16="http://schemas.microsoft.com/office/drawing/2014/main" id="{E48B194F-EAF0-44C0-A752-3ABCAF00D3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2" t="27679" r="11719" b="18227"/>
          <a:stretch/>
        </p:blipFill>
        <p:spPr>
          <a:xfrm>
            <a:off x="-19050" y="980728"/>
            <a:ext cx="9182100" cy="5877272"/>
          </a:xfrm>
        </p:spPr>
      </p:pic>
    </p:spTree>
    <p:extLst>
      <p:ext uri="{BB962C8B-B14F-4D97-AF65-F5344CB8AC3E}">
        <p14:creationId xmlns:p14="http://schemas.microsoft.com/office/powerpoint/2010/main" val="1555624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636E96A-4DE3-4E6E-BAD9-BD59EB4F0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30080A64-BA1D-46D3-B686-CD0755E7B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44624"/>
            <a:ext cx="8229600" cy="576064"/>
          </a:xfrm>
        </p:spPr>
        <p:txBody>
          <a:bodyPr/>
          <a:lstStyle/>
          <a:p>
            <a:pPr algn="l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DAC3DB01-0846-41D7-B790-400202F471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" y="980727"/>
            <a:ext cx="9182100" cy="5877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72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789F7CC-81A9-4920-B36E-AA5ECB730C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6CE33AC3-468C-4425-9BB8-3581677FB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562074"/>
          </a:xfrm>
        </p:spPr>
        <p:txBody>
          <a:bodyPr/>
          <a:lstStyle/>
          <a:p>
            <a:pPr algn="l"/>
            <a:r>
              <a:rPr lang="zh-CN" altLang="en-US" sz="3200" dirty="0"/>
              <a:t>二、正确认知自我，不断完善自我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EC1F0A3-5321-4719-9469-A2C190ADEF3B}"/>
              </a:ext>
            </a:extLst>
          </p:cNvPr>
          <p:cNvSpPr txBox="1"/>
          <p:nvPr/>
        </p:nvSpPr>
        <p:spPr>
          <a:xfrm>
            <a:off x="35496" y="1700808"/>
            <a:ext cx="910850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800" dirty="0">
                <a:latin typeface="+mn-ea"/>
                <a:ea typeface="+mn-ea"/>
              </a:rPr>
              <a:t>请同学们先完成下面的题目</a:t>
            </a:r>
            <a:endParaRPr lang="en-US" altLang="zh-CN" sz="2800" dirty="0">
              <a:latin typeface="+mn-ea"/>
              <a:ea typeface="+mn-ea"/>
            </a:endParaRPr>
          </a:p>
          <a:p>
            <a:pPr algn="l"/>
            <a:endParaRPr lang="en-US" altLang="zh-CN" sz="2800" dirty="0">
              <a:latin typeface="+mn-ea"/>
              <a:ea typeface="+mn-ea"/>
            </a:endParaRPr>
          </a:p>
          <a:p>
            <a:pPr algn="l"/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）男生心目中的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完美的</a:t>
            </a:r>
            <a:r>
              <a:rPr lang="zh-CN" altLang="en-US" sz="2800" dirty="0">
                <a:latin typeface="+mn-ea"/>
                <a:ea typeface="+mn-ea"/>
              </a:rPr>
              <a:t>女生形象描述（</a:t>
            </a:r>
            <a:r>
              <a:rPr lang="en-US" altLang="zh-CN" sz="2800" dirty="0">
                <a:latin typeface="+mn-ea"/>
                <a:ea typeface="+mn-ea"/>
              </a:rPr>
              <a:t>P8</a:t>
            </a:r>
            <a:r>
              <a:rPr lang="zh-CN" altLang="en-US" sz="2800" dirty="0">
                <a:latin typeface="+mn-ea"/>
                <a:ea typeface="+mn-ea"/>
              </a:rPr>
              <a:t>，男生填写）</a:t>
            </a:r>
            <a:endParaRPr lang="en-US" altLang="zh-CN" sz="2800" dirty="0">
              <a:latin typeface="+mn-ea"/>
              <a:ea typeface="+mn-ea"/>
            </a:endParaRPr>
          </a:p>
          <a:p>
            <a:pPr algn="l"/>
            <a:endParaRPr lang="en-US" altLang="zh-CN" sz="2800" dirty="0">
              <a:latin typeface="+mn-ea"/>
              <a:ea typeface="+mn-ea"/>
            </a:endParaRPr>
          </a:p>
          <a:p>
            <a:pPr algn="l"/>
            <a:endParaRPr lang="en-US" altLang="zh-CN" sz="2800" dirty="0">
              <a:latin typeface="+mn-ea"/>
              <a:ea typeface="+mn-ea"/>
            </a:endParaRPr>
          </a:p>
          <a:p>
            <a:pPr algn="l"/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）女生心目中的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完美的</a:t>
            </a:r>
            <a:r>
              <a:rPr lang="zh-CN" altLang="en-US" sz="2800" dirty="0">
                <a:latin typeface="+mn-ea"/>
                <a:ea typeface="+mn-ea"/>
              </a:rPr>
              <a:t>男生形象描述（</a:t>
            </a:r>
            <a:r>
              <a:rPr lang="en-US" altLang="zh-CN" sz="2800" dirty="0">
                <a:latin typeface="+mn-ea"/>
                <a:ea typeface="+mn-ea"/>
              </a:rPr>
              <a:t>P8</a:t>
            </a:r>
            <a:r>
              <a:rPr lang="zh-CN" altLang="en-US" sz="2800" dirty="0">
                <a:latin typeface="+mn-ea"/>
                <a:ea typeface="+mn-ea"/>
              </a:rPr>
              <a:t>，女生填写）</a:t>
            </a:r>
            <a:endParaRPr lang="en-US" altLang="zh-CN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75888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9C7568F2-DD6D-47A0-AEA5-98F38392CF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61"/>
            <a:ext cx="9144000" cy="6830677"/>
          </a:xfrm>
          <a:prstGeom prst="rect">
            <a:avLst/>
          </a:prstGeom>
        </p:spPr>
      </p:pic>
      <p:sp>
        <p:nvSpPr>
          <p:cNvPr id="3123" name="Text Box 51">
            <a:extLst>
              <a:ext uri="{FF2B5EF4-FFF2-40B4-BE49-F238E27FC236}">
                <a16:creationId xmlns:a16="http://schemas.microsoft.com/office/drawing/2014/main" id="{9F1F91C1-515C-4127-8FC2-DEAF0B675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0650" y="44450"/>
            <a:ext cx="12954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12000">
                <a:solidFill>
                  <a:srgbClr val="FF0000"/>
                </a:solidFill>
              </a:rPr>
              <a:t>？</a:t>
            </a:r>
          </a:p>
        </p:txBody>
      </p:sp>
      <p:sp>
        <p:nvSpPr>
          <p:cNvPr id="3074" name="Rectangle 2">
            <a:extLst>
              <a:ext uri="{FF2B5EF4-FFF2-40B4-BE49-F238E27FC236}">
                <a16:creationId xmlns:a16="http://schemas.microsoft.com/office/drawing/2014/main" id="{741AD79A-F6AB-422B-87D6-C67D180B78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4788" y="274638"/>
            <a:ext cx="6192837" cy="777875"/>
          </a:xfrm>
        </p:spPr>
        <p:txBody>
          <a:bodyPr/>
          <a:lstStyle/>
          <a:p>
            <a:r>
              <a:rPr lang="zh-CN" altLang="en-US" sz="3600" b="1" dirty="0">
                <a:solidFill>
                  <a:srgbClr val="0033CC"/>
                </a:solidFill>
                <a:ea typeface="华文隶书" panose="02010800040101010101" pitchFamily="2" charset="-122"/>
              </a:rPr>
              <a:t>男生心目中的完美的女生形象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191E3364-896F-4A6C-B71D-2A939A80CCE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94625" y="44450"/>
            <a:ext cx="1314450" cy="1800225"/>
          </a:xfrm>
          <a:noFill/>
          <a:ln/>
        </p:spPr>
      </p:pic>
      <p:graphicFrame>
        <p:nvGraphicFramePr>
          <p:cNvPr id="3165" name="Group 93">
            <a:extLst>
              <a:ext uri="{FF2B5EF4-FFF2-40B4-BE49-F238E27FC236}">
                <a16:creationId xmlns:a16="http://schemas.microsoft.com/office/drawing/2014/main" id="{961BBB42-4965-46A8-A604-66D759CED3D8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323850" y="1960563"/>
          <a:ext cx="8362950" cy="4516440"/>
        </p:xfrm>
        <a:graphic>
          <a:graphicData uri="http://schemas.openxmlformats.org/drawingml/2006/table">
            <a:tbl>
              <a:tblPr/>
              <a:tblGrid>
                <a:gridCol w="8362950">
                  <a:extLst>
                    <a:ext uri="{9D8B030D-6E8A-4147-A177-3AD203B41FA5}">
                      <a16:colId xmlns:a16="http://schemas.microsoft.com/office/drawing/2014/main" val="1873288409"/>
                    </a:ext>
                  </a:extLst>
                </a:gridCol>
              </a:tblGrid>
              <a:tr h="5651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）言谈举止：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1594158"/>
                  </a:ext>
                </a:extLst>
              </a:tr>
              <a:tr h="5429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）爱心关心：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4987845"/>
                  </a:ext>
                </a:extLst>
              </a:tr>
              <a:tr h="5762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）责任心：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531145"/>
                  </a:ext>
                </a:extLst>
              </a:tr>
              <a:tr h="5635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）着装外貌：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0865174"/>
                  </a:ext>
                </a:extLst>
              </a:tr>
              <a:tr h="5413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）理想学识：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9374106"/>
                  </a:ext>
                </a:extLst>
              </a:tr>
              <a:tr h="5651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）心胸气量：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8148258"/>
                  </a:ext>
                </a:extLst>
              </a:tr>
              <a:tr h="5667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）运动健康：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7577704"/>
                  </a:ext>
                </a:extLst>
              </a:tr>
              <a:tr h="59531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）爱好习惯：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9983756"/>
                  </a:ext>
                </a:extLst>
              </a:tr>
            </a:tbl>
          </a:graphicData>
        </a:graphic>
      </p:graphicFrame>
      <p:sp>
        <p:nvSpPr>
          <p:cNvPr id="3203" name="Rectangle 131">
            <a:extLst>
              <a:ext uri="{FF2B5EF4-FFF2-40B4-BE49-F238E27FC236}">
                <a16:creationId xmlns:a16="http://schemas.microsoft.com/office/drawing/2014/main" id="{01403B9B-2E53-43FC-B27A-73F25AF5CB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981075"/>
            <a:ext cx="8785225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>
                <a:solidFill>
                  <a:srgbClr val="0000CC"/>
                </a:solidFill>
              </a:rPr>
              <a:t>请以你母亲为原型，从以下几个方面简要描述！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50289E-6 C -0.00469 -0.00879 -0.01025 -0.01434 -0.01597 -0.02104 C -0.02726 -0.03445 -0.0191 -0.0296 -0.02865 -0.03376 C -0.03403 -0.04139 -0.04045 -0.04532 -0.04775 -0.04856 C -0.0533 -0.05388 -0.05868 -0.05573 -0.06511 -0.05943 C -0.07535 -0.05734 -0.08351 -0.05388 -0.09219 -0.04648 C -0.0974 -0.03607 -0.09879 -0.02451 -0.10157 -0.01272 C -0.10261 -0.00833 -0.10486 1.50289E-6 -0.10486 1.50289E-6 C -0.1066 0.03214 -0.10695 0.03306 -0.10799 0.06982 C -0.1099 0.13757 -0.09393 0.12855 -0.11441 0.13734 C -0.1191 0.12763 -0.12639 0.11792 -0.13021 0.10774 C -0.13195 0.10289 -0.13316 0.0978 -0.1349 0.09294 C -0.13872 0.07121 -0.14097 0.04994 -0.14288 0.02751 C -0.14479 0.00624 -0.14653 -0.01133 -0.16354 -0.01896 C -0.17361 -0.01642 -0.18091 -0.00971 -0.19045 -0.00625 C -0.19966 0.01688 -0.19358 0.04115 -0.19045 0.06543 C -0.18924 0.07491 -0.18733 0.09503 -0.18733 0.09503 C -0.18733 0.09757 -0.18351 0.15399 -0.19375 0.16693 C -0.19479 0.16971 -0.19514 0.17318 -0.19688 0.17549 C -0.19827 0.17734 -0.21163 0.18196 -0.21459 0.18381 C -0.22969 0.18242 -0.24514 0.18266 -0.26042 0.17965 C -0.26268 0.17919 -0.2632 0.17479 -0.26511 0.17341 C -0.27847 0.16347 -0.28768 0.16231 -0.29705 0.14381 C -0.29896 0.13248 -0.30139 0.12138 -0.3033 0.10982 C -0.30226 0.07676 -0.30469 0.04508 -0.28907 0.01873 C -0.28698 0.0111 -0.2842 0.00393 -0.28264 -0.00416 C -0.30104 -0.01226 -0.31198 0.0074 -0.3257 0.01873 C -0.32761 0.02312 -0.33056 0.02682 -0.33177 0.03167 C -0.33282 0.03584 -0.3349 0.04439 -0.3349 0.04439 C -0.33559 0.0978 -0.32049 0.22728 -0.38264 0.2474 C -0.40278 0.24578 -0.40955 0.25086 -0.42084 0.2326 C -0.42865 0.21919 -0.4283 0.21618 -0.43334 0.19861 C -0.43438 0.19514 -0.43663 0.1882 -0.43663 0.1882 C -0.43854 0.15815 -0.43907 0.16254 -0.43663 0.12901 C -0.4349 0.10636 -0.42483 0.08531 -0.41754 0.06543 C -0.41146 0.04925 -0.40764 0.02728 -0.4 0.01248 C -0.39844 0.00416 -0.3974 -0.0044 -0.39532 -0.01272 C -0.39584 -0.02544 -0.39254 -0.05966 -0.40643 -0.06567 C -0.42188 -0.08139 -0.40278 -0.06359 -0.42084 -0.07399 C -0.42309 -0.07538 -0.42483 -0.07838 -0.42709 -0.08023 C -0.42969 -0.08232 -0.43577 -0.0837 -0.4382 -0.08463 C -0.45591 -0.09642 -0.46511 -0.08347 -0.47934 -0.07399 C -0.48681 -0.05989 -0.48386 -0.05642 -0.48264 -0.03584 C -0.48108 -0.00971 -0.48021 0.01688 -0.47466 0.04231 C -0.47222 0.05294 -0.46927 0.06335 -0.46667 0.07399 C -0.4625 0.0904 -0.46771 0.06982 -0.46354 0.0867 C -0.46302 0.08878 -0.46198 0.09294 -0.46198 0.09294 C -0.46042 0.10543 -0.45729 0.11676 -0.45556 0.12901 C -0.45625 0.15005 -0.45226 0.17318 -0.45886 0.19237 C -0.46042 0.19699 -0.46302 0.20092 -0.46511 0.20508 C -0.46597 0.20693 -0.46545 0.20971 -0.46667 0.21133 C -0.47049 0.21641 -0.47934 0.22404 -0.47934 0.22404 C -0.48038 0.22266 -0.48195 0.22173 -0.48264 0.21988 C -0.4842 0.21595 -0.48577 0.20716 -0.48577 0.20716 C -0.49271 0.13271 -0.48976 0.14982 -0.49219 0.02104 C -0.49271 -0.00208 -0.50591 -0.02451 -0.52222 -0.03168 C -0.52622 -0.03677 -0.52952 -0.04 -0.5349 -0.04232 C -0.54358 -0.05341 -0.53091 -0.03677 -0.54445 -0.05711 C -0.55226 -0.0689 -0.56146 -0.07792 -0.56997 -0.08879 C -0.58004 -0.06127 -0.56563 -0.02243 -0.55087 -0.00208 C -0.54844 0.0104 -0.5474 0.02312 -0.54601 0.03584 C -0.54653 0.12323 -0.54653 0.21063 -0.54775 0.29803 C -0.54775 0.30081 -0.54844 0.29225 -0.54931 0.28971 C -0.5533 0.27653 -0.55538 0.27306 -0.56042 0.26219 C -0.56424 0.22612 -0.57361 0.1926 -0.57778 0.1563 C -0.58316 0.11029 -0.58316 0.06289 -0.58889 0.01688 C -0.59045 -0.03214 -0.59028 -0.0844 -0.60157 -0.1311 C -0.60799 -0.10729 -0.60347 -0.08162 -0.60799 -0.05711 C -0.60712 -0.00671 -0.60174 0.05479 -0.61111 0.10566 C -0.61424 0.15237 -0.61511 0.19884 -0.6191 0.24531 C -0.62084 0.26474 -0.61927 0.28601 -0.62379 0.30451 C -0.62657 0.28023 -0.63959 0.26057 -0.64775 0.23884 C -0.64931 0.2289 -0.65035 0.21873 -0.65243 0.20925 C -0.65347 0.20462 -0.65643 0.20115 -0.65712 0.19653 C -0.66216 0.16347 -0.66163 0.12323 -0.66997 0.09086 C -0.6724 0.06797 -0.67535 0.04531 -0.68108 0.02335 C -0.68264 0.01133 -0.68403 0.00069 -0.68733 -0.01064 C -0.68907 -0.03191 -0.69184 -0.05364 -0.69688 -0.07399 C -0.69792 -0.08601 -0.69705 -0.09364 -0.7033 -0.10151 C -0.70799 -0.09156 -0.70834 -0.08625 -0.70955 -0.07399 C -0.71094 -0.02382 -0.71545 0.03306 -0.70643 0.08254 C -0.704 0.13526 -0.66268 0.3274 -0.71268 0.27052 C -0.73125 0.22127 -0.73542 0.16786 -0.74288 0.11422 C -0.75174 0.05086 -0.74341 0.10335 -0.75087 0.07607 C -0.75313 0.06774 -0.75712 0.05063 -0.75712 0.05063 C -0.75868 0.0326 -0.7592 0.01086 -0.76354 -0.00625 C -0.76597 -0.02937 -0.76389 -0.05388 -0.77014 -0.07607 C -0.77188 -0.09133 -0.77222 -0.11723 -0.78108 -0.12902 C -0.78924 -0.1207 -0.79358 -0.11237 -0.79688 -0.09943 C -0.7974 -0.09388 -0.79844 -0.08833 -0.79844 -0.08255 C -0.79844 -0.05087 -0.79827 -0.01896 -0.79688 0.01248 C -0.79601 0.03352 -0.78594 0.07537 -0.77309 0.0867 C -0.76198 0.11121 -0.76302 0.14566 -0.76198 0.17341 C -0.76094 0.20254 -0.75886 0.27283 -0.75886 0.29595 C -0.75886 0.30289 -0.75955 0.28185 -0.76042 0.27491 C -0.76094 0.2719 -0.76285 0.26936 -0.76354 0.26636 C -0.76858 0.25086 -0.7724 0.23468 -0.78108 0.22196 C -0.80174 0.19144 -0.78021 0.23121 -0.79688 0.19861 C -0.80191 0.17549 -0.80643 0.15214 -0.81111 0.12901 C -0.81441 0.11214 -0.81493 0.09572 -0.82066 0.08023 C -0.82275 0.06659 -0.82257 0.05318 -0.82709 0.04023 C -0.829 0.03445 -0.83334 0.02335 -0.83334 0.02335 C -0.83611 0.00901 -0.83854 -0.0074 -0.84288 -0.02104 C -0.84566 -0.0296 -0.84966 -0.03769 -0.85243 -0.04648 C -0.85417 -0.0518 -0.85347 -0.05827 -0.85556 -0.06336 C -0.85816 -0.0696 -0.86511 -0.08023 -0.86511 -0.08023 C -0.86563 -0.08232 -0.86511 -0.08601 -0.86667 -0.08671 C -0.87361 -0.08925 -0.87431 -0.06521 -0.87466 -0.06336 C -0.87535 -0.06035 -0.87674 -0.05781 -0.87778 -0.05503 C -0.88507 -0.01549 -0.87986 0.02543 -0.87778 0.06543 C -0.87448 0.12647 -0.86841 0.18659 -0.86198 0.2474 C -0.86094 0.27445 -0.85886 0.29896 -0.85556 0.32555 C -0.85469 0.35653 -0.85764 0.3882 -0.85243 0.41849 C -0.85191 0.4215 -0.85104 0.41225 -0.84931 0.41017 C -0.84809 0.40855 -0.84601 0.40878 -0.84445 0.40809 C -0.84254 0.39977 -0.83559 0.38751 -0.83021 0.38266 C -0.82691 0.37572 -0.82257 0.37156 -0.82066 0.3637 C -0.81788 0.37826 -0.82275 0.43722 -0.81597 0.41017 C -0.81858 0.40948 -0.82118 0.40809 -0.82379 0.40809 C -0.83334 0.40809 -0.86163 0.40647 -0.85243 0.41017 C -0.8382 0.41572 -0.82275 0.41294 -0.80799 0.41433 C -0.82986 0.41688 -0.84115 0.41711 -0.79532 0.41849 C -0.75782 0.41965 -0.72014 0.41988 -0.68264 0.42057 C -0.64549 0.42404 -0.60834 0.4252 -0.57153 0.43121 C -0.55278 0.4393 -0.53403 0.44023 -0.51441 0.44185 C -0.49497 0.4474 -0.47587 0.45063 -0.45712 0.45873 C -0.41597 0.4541 -0.37101 0.48138 -0.33334 0.45873 C -0.31841 0.44971 -0.33403 0.41503 -0.3349 0.39329 C -0.33577 0.3711 -0.33559 0.3741 -0.3382 0.3593 C -0.33889 0.34797 -0.33663 0.33503 -0.34132 0.32555 C -0.3474 0.31329 -0.36615 0.30844 -0.37622 0.30659 C -0.39236 0.30913 -0.38646 0.30751 -0.39688 0.31699 C -0.40035 0.32393 -0.40278 0.32716 -0.40799 0.33179 C -0.40903 0.33387 -0.4099 0.33641 -0.41111 0.33826 C -0.41407 0.34266 -0.41823 0.34589 -0.42084 0.35098 C -0.42448 0.35861 -0.42847 0.36555 -0.43334 0.37202 C -0.43629 0.38381 -0.45018 0.42427 -0.45556 0.43121 C -0.47847 0.4615 -0.49913 0.46451 -0.53021 0.4756 C -0.5717 0.4904 -0.53299 0.47861 -0.57483 0.4904 C -0.5842 0.49803 -0.59445 0.50636 -0.60486 0.51167 C -0.60782 0.51699 -0.61163 0.52115 -0.61441 0.52647 C -0.6158 0.52901 -0.6158 0.53271 -0.61754 0.53479 C -0.62743 0.54636 -0.64584 0.54751 -0.65712 0.54959 C -0.6625 0.55237 -0.66754 0.55676 -0.67309 0.55815 C -0.67552 0.55884 -0.68282 0.56023 -0.68577 0.56231 C -0.70782 0.57826 -0.69445 0.57202 -0.70643 0.57711 C -0.71163 0.58219 -0.71493 0.58497 -0.7191 0.5919 C -0.72153 0.59584 -0.72552 0.60439 -0.72552 0.60439 C -0.72657 0.60878 -0.72761 0.61318 -0.72865 0.61734 C -0.72917 0.61965 -0.73195 0.61988 -0.73334 0.6215 C -0.73993 0.62867 -0.74722 0.63584 -0.754 0.64254 C -0.75591 0.64439 -0.75868 0.64485 -0.76042 0.64693 C -0.76771 0.65479 -0.77917 0.67306 -0.78264 0.68485 C -0.78976 0.70936 -0.79427 0.72855 -0.81597 0.7378 C -0.82118 0.74474 -0.82344 0.75214 -0.82865 0.75884 C -0.83299 0.77641 -0.84757 0.78104 -0.85886 0.7882 C -0.86007 0.79098 -0.86997 0.80832 -0.86042 0.80971 C -0.8342 0.81387 -0.80747 0.80832 -0.78108 0.80763 C -0.77413 0.80439 -0.77535 0.80578 -0.76823 0.79699 C -0.76441 0.79237 -0.76233 0.78289 -0.75712 0.78219 C -0.75191 0.7815 -0.74653 0.78081 -0.7415 0.78011 C -0.7316 0.77341 -0.72188 0.77202 -0.71111 0.76948 C -0.70851 0.76855 -0.70591 0.76809 -0.7033 0.7674 C -0.69896 0.76601 -0.69045 0.76323 -0.69045 0.76323 C -0.68889 0.76185 -0.6875 0.76 -0.68577 0.75884 C -0.68438 0.75792 -0.68212 0.75838 -0.68108 0.75676 C -0.67969 0.75422 -0.68004 0.75121 -0.67934 0.74844 C -0.6783 0.74427 -0.67622 0.73572 -0.67622 0.73572 C -0.6757 0.71745 -0.67552 0.69896 -0.67466 0.68069 C -0.67448 0.67699 -0.67535 0.67214 -0.67309 0.67005 C -0.67084 0.66797 -0.66771 0.67144 -0.66511 0.67214 C -0.65209 0.68439 -0.62361 0.68578 -0.60955 0.68693 C -0.60538 0.6904 -0.60139 0.69456 -0.59688 0.69757 C -0.59479 0.69896 -0.59254 0.70011 -0.59045 0.70173 C -0.5849 0.70612 -0.58247 0.71144 -0.57622 0.71445 C -0.57431 0.72231 -0.57153 0.72763 -0.56997 0.73572 C -0.56945 0.76531 -0.56962 0.79491 -0.56823 0.82451 C -0.56754 0.83792 -0.56684 0.83653 -0.56042 0.8393 C -0.54722 0.83745 -0.53316 0.8393 -0.52066 0.83283 C -0.51823 0.83144 -0.51667 0.8282 -0.51441 0.82659 C -0.50556 0.82011 -0.49844 0.81734 -0.49219 0.80531 C -0.48802 0.79722 -0.48472 0.7889 -0.47934 0.78219 C -0.47431 0.74751 -0.46858 0.71329 -0.46354 0.67861 C -0.46407 0.66242 -0.46511 0.64624 -0.46511 0.63005 C -0.46511 0.62497 -0.46632 0.61849 -0.46354 0.61526 C -0.46042 0.61156 -0.45504 0.61341 -0.45087 0.61294 C -0.42222 0.62404 -0.39393 0.6319 -0.36528 0.64254 C -0.3566 0.65017 -0.34879 0.65433 -0.34601 0.66797 C -0.34653 0.68555 -0.34722 0.70335 -0.34775 0.72092 C -0.34844 0.74497 -0.34861 0.76855 -0.34931 0.79283 C -0.34966 0.80277 -0.35087 0.83237 -0.35087 0.82242 C -0.35087 0.79329 -0.34809 0.763 -0.33976 0.73572 C -0.33525 0.70474 -0.31198 0.67792 -0.29375 0.65965 C -0.29219 0.65618 -0.29028 0.65271 -0.28907 0.64901 C -0.28768 0.64555 -0.28733 0.64162 -0.28577 0.63838 C -0.27691 0.61688 -0.26372 0.59838 -0.25087 0.58127 C -0.24896 0.57873 -0.24792 0.57526 -0.24601 0.57294 C -0.23907 0.56485 -0.23073 0.56 -0.22379 0.55167 C -0.21945 0.54636 -0.2158 0.53965 -0.21111 0.53479 C -0.20677 0.53017 -0.20434 0.52994 -0.2 0.52416 C -0.19549 0.51815 -0.19184 0.51121 -0.18733 0.5052 C -0.18594 0.49595 -0.18403 0.4867 -0.18264 0.47768 C -0.18368 0.43722 -0.18091 0.41711 -0.19045 0.38474 C -0.19167 0.37387 -0.19271 0.36347 -0.19532 0.35306 C -0.19584 0.34751 -0.19688 0.34196 -0.19688 0.33618 C -0.19688 0.3341 -0.19618 0.34057 -0.19532 0.34242 C -0.19341 0.34682 -0.19097 0.35098 -0.18889 0.35514 C -0.18507 0.36254 -0.17448 0.37202 -0.16823 0.37618 C -0.1592 0.38867 -0.1474 0.40023 -0.13663 0.41017 C -0.13438 0.41826 -0.13316 0.42566 -0.13021 0.43329 C -0.12865 0.44208 -0.12691 0.44855 -0.12379 0.45641 C -0.11997 0.47745 -0.12552 0.45156 -0.11754 0.47352 C -0.11146 0.49017 -0.12153 0.47491 -0.11111 0.48832 C -0.10434 0.50682 -0.09809 0.52555 -0.09375 0.54543 C -0.09219 0.55237 -0.09184 0.55953 -0.09045 0.56647 C -0.08959 0.57086 -0.08733 0.57919 -0.08733 0.57919 C -0.08264 0.61734 -0.08472 0.65133 -0.08264 0.69133 C -0.08212 0.70034 -0.07674 0.71029 -0.07466 0.71861 C -0.0592 0.65526 -0.0691 0.49456 -0.07778 0.40162 C -0.07622 0.34196 -0.07396 0.28647 -0.07309 0.22612 C -0.07361 0.20208 -0.07344 0.17826 -0.07466 0.15422 C -0.07483 0.1519 -0.07622 0.15838 -0.07622 0.16069 C -0.07587 0.17803 -0.08542 0.24601 -0.05886 0.2578 C -0.05139 0.26774 -0.04479 0.26612 -0.0349 0.26427 C -0.02396 0.25456 -0.01129 0.25526 0.00156 0.25364 C 0.01284 0.24994 0.01007 0.24624 0.0158 0.23468 C 0.01736 0.21503 0.01857 0.21318 0.0158 0.19237 C 0.01441 0.18127 0.01007 0.1711 0.00781 0.16069 C 0.00573 0.15167 0.00486 0.14219 0.00312 0.13318 C 0.00538 0.05202 0.00573 0.09641 3.88889E-6 1.50289E-6 Z " pathEditMode="relative" ptsTypes="ffffffffffffffffffffffffffffffffffffffffffffffffffffffffffffffffffffffffffffffffffffffffffffffffffffffffffffffffffffffffffffffffffffffffffffffffffffffffffffffffffffffffffffffffffffffffffffffffffffffffffffffffffffffffffffffffffffff">
                                      <p:cBhvr>
                                        <p:cTn id="6" dur="5000" fill="hold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8" dur="2000" fill="hold"/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3" grpId="0"/>
      <p:bldP spid="3203" grpId="0"/>
      <p:bldP spid="320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D8672E2-B67C-4685-83AC-2F590F72F2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61"/>
            <a:ext cx="9144000" cy="6830677"/>
          </a:xfrm>
          <a:prstGeom prst="rect">
            <a:avLst/>
          </a:prstGeom>
        </p:spPr>
      </p:pic>
      <p:sp>
        <p:nvSpPr>
          <p:cNvPr id="9258" name="Text Box 42">
            <a:extLst>
              <a:ext uri="{FF2B5EF4-FFF2-40B4-BE49-F238E27FC236}">
                <a16:creationId xmlns:a16="http://schemas.microsoft.com/office/drawing/2014/main" id="{3340AE93-0770-4003-B858-86BF1822C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7625" y="-26988"/>
            <a:ext cx="1368425" cy="1920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12000">
                <a:solidFill>
                  <a:srgbClr val="00CC00"/>
                </a:solidFill>
              </a:rPr>
              <a:t>？</a:t>
            </a:r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24B5B45C-B1BB-4BD4-8AE1-F8E1A42C00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5863" y="274638"/>
            <a:ext cx="6265862" cy="777875"/>
          </a:xfrm>
        </p:spPr>
        <p:txBody>
          <a:bodyPr/>
          <a:lstStyle/>
          <a:p>
            <a:r>
              <a:rPr lang="zh-CN" altLang="en-US" sz="3600" b="1" dirty="0">
                <a:solidFill>
                  <a:srgbClr val="FF0000"/>
                </a:solidFill>
                <a:ea typeface="华文隶书" panose="02010800040101010101" pitchFamily="2" charset="-122"/>
              </a:rPr>
              <a:t>女生心目中的完美的男生形象</a:t>
            </a:r>
          </a:p>
        </p:txBody>
      </p:sp>
      <p:graphicFrame>
        <p:nvGraphicFramePr>
          <p:cNvPr id="9259" name="Group 43">
            <a:extLst>
              <a:ext uri="{FF2B5EF4-FFF2-40B4-BE49-F238E27FC236}">
                <a16:creationId xmlns:a16="http://schemas.microsoft.com/office/drawing/2014/main" id="{8019C56E-82C1-4AA5-A7A8-6B0E6B06616C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323850" y="1960563"/>
          <a:ext cx="8362950" cy="4516440"/>
        </p:xfrm>
        <a:graphic>
          <a:graphicData uri="http://schemas.openxmlformats.org/drawingml/2006/table">
            <a:tbl>
              <a:tblPr/>
              <a:tblGrid>
                <a:gridCol w="8362950">
                  <a:extLst>
                    <a:ext uri="{9D8B030D-6E8A-4147-A177-3AD203B41FA5}">
                      <a16:colId xmlns:a16="http://schemas.microsoft.com/office/drawing/2014/main" val="2900902769"/>
                    </a:ext>
                  </a:extLst>
                </a:gridCol>
              </a:tblGrid>
              <a:tr h="5651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）言谈举止：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120731"/>
                  </a:ext>
                </a:extLst>
              </a:tr>
              <a:tr h="5429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）爱心关心：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0351382"/>
                  </a:ext>
                </a:extLst>
              </a:tr>
              <a:tr h="5762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）责任心：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9558275"/>
                  </a:ext>
                </a:extLst>
              </a:tr>
              <a:tr h="5635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）着装外貌：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8341721"/>
                  </a:ext>
                </a:extLst>
              </a:tr>
              <a:tr h="5413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）理想学识：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4618334"/>
                  </a:ext>
                </a:extLst>
              </a:tr>
              <a:tr h="5651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）心胸气量：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095320"/>
                  </a:ext>
                </a:extLst>
              </a:tr>
              <a:tr h="5667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）运动健康：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1583325"/>
                  </a:ext>
                </a:extLst>
              </a:tr>
              <a:tr h="59531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）爱好习惯：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9386853"/>
                  </a:ext>
                </a:extLst>
              </a:tr>
            </a:tbl>
          </a:graphicData>
        </a:graphic>
      </p:graphicFrame>
      <p:pic>
        <p:nvPicPr>
          <p:cNvPr id="9255" name="Picture 39">
            <a:extLst>
              <a:ext uri="{FF2B5EF4-FFF2-40B4-BE49-F238E27FC236}">
                <a16:creationId xmlns:a16="http://schemas.microsoft.com/office/drawing/2014/main" id="{FA75DE4A-9C7F-4CF2-AC15-0C6668C8718B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77138" y="44450"/>
            <a:ext cx="1531937" cy="1871663"/>
          </a:xfrm>
          <a:noFill/>
          <a:ln/>
        </p:spPr>
      </p:pic>
      <p:sp>
        <p:nvSpPr>
          <p:cNvPr id="9261" name="Rectangle 45">
            <a:extLst>
              <a:ext uri="{FF2B5EF4-FFF2-40B4-BE49-F238E27FC236}">
                <a16:creationId xmlns:a16="http://schemas.microsoft.com/office/drawing/2014/main" id="{98772241-3DA7-42D7-89F1-88440DC8A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8713787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>
                <a:solidFill>
                  <a:srgbClr val="FF0000"/>
                </a:solidFill>
              </a:rPr>
              <a:t>请以你父亲为原型，从以下几个方面简要描述！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63006E-6 C -0.00226 0.00925 -0.0007 0.01365 0.00312 0.02128 C 0.00781 0.0407 0.00937 0.06128 0.01423 0.08047 C 0.01927 0.12162 0.01927 0.16347 0.00139 0.19885 C -0.00504 0.22544 -0.01285 0.21989 -0.03333 0.2222 C -0.05139 0.22428 -0.06927 0.22775 -0.08733 0.22845 C -0.14288 0.23053 -0.19844 0.22983 -0.25399 0.23053 C -0.28351 0.23816 -0.27101 0.23561 -0.29202 0.23908 C -0.30191 0.24324 -0.3092 0.24648 -0.31754 0.25388 C -0.30556 0.26428 -0.29514 0.26914 -0.2809 0.27284 C -0.26597 0.28278 -0.24827 0.28186 -0.23195 0.28324 C -0.20712 0.29157 -0.10764 0.29134 -0.09045 0.29157 C -0.07986 0.29249 -0.06875 0.28972 -0.05868 0.29411 C -0.05382 0.29596 -0.0625 0.30752 -0.06354 0.30868 C -0.06979 0.31584 -0.0783 0.31584 -0.08577 0.31931 C -0.09045 0.31862 -0.09549 0.31515 -0.1 0.317 C -0.10208 0.31816 -0.09705 0.32186 -0.09531 0.32371 C -0.08073 0.34012 -0.10087 0.31399 -0.08577 0.33411 C -0.08524 0.33619 -0.08316 0.33897 -0.0842 0.34058 C -0.08663 0.34382 -0.09063 0.34336 -0.09375 0.34475 C -0.09531 0.34544 -0.09844 0.34683 -0.09844 0.34683 C -0.10521 0.36093 -0.10417 0.36509 -0.09375 0.37434 C -0.09323 0.37642 -0.0908 0.37897 -0.09202 0.38058 C -0.09392 0.38313 -0.09774 0.38105 -0.1 0.3829 C -0.10139 0.38382 -0.10608 0.397 -0.10642 0.39769 C -0.10017 0.40579 -0.09219 0.4081 -0.0842 0.41249 C -0.08577 0.41388 -0.08715 0.41573 -0.08889 0.41642 C -0.09149 0.41758 -0.09462 0.41642 -0.09688 0.41873 C -0.09792 0.41966 -0.09965 0.43353 -0.1 0.43561 C -0.09497 0.44255 -0.0908 0.44579 -0.0842 0.45018 C -0.08733 0.4518 -0.09045 0.45365 -0.09375 0.45457 C -0.0974 0.45573 -0.10156 0.45457 -0.10504 0.45688 C -0.10625 0.45781 -0.1059 0.46105 -0.10642 0.4629 C -0.09531 0.47284 -0.09375 0.46891 -0.10156 0.47561 C -0.12535 0.42914 -0.18629 0.47006 -0.22865 0.47168 C -0.23021 0.47284 -0.23299 0.4733 -0.23333 0.47561 C -0.23455 0.4844 -0.22691 0.48556 -0.22379 0.48833 C -0.22136 0.49087 -0.21962 0.49388 -0.21754 0.49665 C -0.23021 0.50868 -0.21615 0.49735 -0.24757 0.49897 C -0.25261 0.4992 -0.25729 0.50197 -0.26198 0.50336 C -0.26458 0.51608 -0.2625 0.51769 -0.25556 0.52648 C -0.25521 0.52856 -0.25521 0.53134 -0.25399 0.53295 C -0.25295 0.53457 -0.25087 0.53365 -0.24931 0.5348 C -0.23681 0.54451 -0.24913 0.5392 -0.23646 0.54313 C -0.22431 0.55307 -0.21198 0.5718 -0.19688 0.57295 C -0.1783 0.57434 -0.1599 0.57457 -0.14132 0.57527 C -0.11771 0.58128 -0.09375 0.58174 -0.06979 0.58359 C -0.06389 0.58521 -0.05833 0.58845 -0.05243 0.59006 C -0.03733 0.59399 -0.03941 0.59006 -0.02708 0.59399 C -0.00504 0.60162 0.01736 0.60995 0.03958 0.61712 C 0.04114 0.61873 0.04444 0.6192 0.04444 0.62174 C 0.04444 0.62475 0.04167 0.62706 0.03958 0.62798 C 0.03559 0.62983 0.03108 0.62937 0.02673 0.63006 C 0.02361 0.64579 0.0217 0.65434 0.00955 0.65966 C 0.00139 0.66775 -0.00104 0.66821 -0.01111 0.6703 C -0.03594 0.68625 -0.10608 0.677 -0.14132 0.67885 C -0.1408 0.68371 -0.14115 0.68902 -0.13976 0.69365 C -0.1349 0.7103 -0.12309 0.717 -0.11111 0.72093 C -0.1099 0.72209 -0.10261 0.72787 -0.10313 0.73157 C -0.10347 0.73411 -0.10642 0.73411 -0.10799 0.73573 C -0.1158 0.74405 -0.12656 0.74613 -0.13646 0.75053 C -0.14965 0.75654 -0.16059 0.77087 -0.16511 0.78868 C -0.16458 0.79076 -0.16476 0.7933 -0.16354 0.79492 C -0.16233 0.79654 -0.16024 0.79631 -0.15868 0.79723 C -0.15243 0.80093 -0.14774 0.80347 -0.14132 0.80556 C -0.14028 0.80764 -0.1382 0.80949 -0.1382 0.81203 C -0.1382 0.82868 -0.14653 0.80787 -0.1382 0.82451 C -0.13976 0.8259 -0.14097 0.82891 -0.14288 0.82891 C -0.14618 0.82891 -0.1474 0.81735 -0.14757 0.81619 C -0.14879 0.80949 -0.15 0.79376 -0.15399 0.78868 C -0.1658 0.77319 -0.20538 0.77688 -0.2191 0.77596 C -0.22813 0.75839 -0.21354 0.78567 -0.23195 0.76116 C -0.23333 0.75908 -0.23455 0.75631 -0.23646 0.75492 C -0.23889 0.7533 -0.24184 0.75353 -0.24445 0.75284 C -0.25695 0.74035 -0.27274 0.73457 -0.28577 0.72324 C -0.2908 0.71908 -0.2974 0.72162 -0.3033 0.72093 C -0.30469 0.72301 -0.30712 0.72463 -0.30799 0.7274 C -0.31788 0.76347 -0.28299 0.7429 -0.35261 0.74636 C -0.35087 0.75353 -0.34827 0.75631 -0.35868 0.75492 C -0.37153 0.75307 -0.38438 0.74914 -0.39688 0.74636 C -0.43455 0.73804 -0.41736 0.74128 -0.45712 0.73573 C -0.46458 0.73365 -0.47205 0.73203 -0.47934 0.72949 C -0.48212 0.72856 -0.48472 0.72671 -0.48733 0.72532 C -0.48889 0.72463 -0.49358 0.72324 -0.49202 0.72324 C -0.48455 0.72324 -0.47691 0.72648 -0.46979 0.72949 C -0.48559 0.7096 -0.50972 0.70937 -0.53021 0.70405 C -0.53229 0.70058 -0.5349 0.69758 -0.53646 0.69365 C -0.5375 0.6911 -0.54045 0.68556 -0.5382 0.68509 C -0.5342 0.68417 -0.53073 0.68925 -0.52708 0.69134 C -0.52552 0.69226 -0.52049 0.69365 -0.52222 0.69365 C -0.52552 0.69365 -0.52865 0.69203 -0.53177 0.69134 C -0.53629 0.68532 -0.53924 0.67723 -0.54445 0.67238 C -0.55521 0.6622 -0.59948 0.66475 -0.61129 0.66405 C -0.60903 0.66336 -0.60695 0.66267 -0.60486 0.66174 C -0.6033 0.66105 -0.59948 0.66174 -0.60017 0.65966 C -0.6007 0.65665 -0.60399 0.65596 -0.6066 0.6555 C -0.61372 0.65388 -0.62118 0.65411 -0.62865 0.65342 C -0.65087 0.64856 -0.67327 0.64417 -0.69531 0.63862 C -0.70382 0.63654 -0.71233 0.63469 -0.72066 0.63214 C -0.72396 0.63122 -0.73247 0.62475 -0.73021 0.62798 C -0.72587 0.63423 -0.71111 0.63862 -0.70486 0.64278 C -0.70434 0.64486 -0.70226 0.64717 -0.70313 0.64925 C -0.70747 0.6592 -0.71632 0.64787 -0.72066 0.64486 C -0.72674 0.62035 -0.75347 0.61619 -0.76823 0.60902 C -0.77587 0.60532 -0.78299 0.60001 -0.79045 0.59631 C -0.79774 0.59238 -0.80521 0.58891 -0.81267 0.58567 C -0.8283 0.56509 -0.825 0.57527 -0.82865 0.56024 C -0.82118 0.5459 -0.79531 0.5503 -0.78577 0.54983 C -0.77899 0.54405 -0.77743 0.54035 -0.77309 0.53087 C -0.77049 0.50937 -0.77674 0.49087 -0.76198 0.47793 C -0.76511 0.46937 -0.76806 0.46128 -0.77309 0.45457 C -0.77413 0.45087 -0.77778 0.44024 -0.77778 0.43561 C -0.77778 0.41873 -0.76511 0.40579 -0.75556 0.39769 C -0.75347 0.3933 -0.75052 0.38983 -0.74931 0.38498 C -0.74827 0.38058 -0.74601 0.37226 -0.74601 0.37226 C -0.74809 0.35839 -0.74757 0.35954 -0.75712 0.35515 C -0.76215 0.34845 -0.76806 0.3496 -0.77465 0.34683 C -0.7783 0.33226 -0.78646 0.32625 -0.79531 0.317 C -0.79688 0.3103 -0.80139 0.29365 -0.80642 0.28972 C -0.80868 0.28764 -0.81163 0.28833 -0.81424 0.28764 C -0.80139 0.27608 -0.77552 0.28925 -0.76042 0.29596 C -0.75625 0.30151 -0.75156 0.30567 -0.74757 0.31099 C -0.74184 0.34197 -0.73663 0.37319 -0.73021 0.40371 C -0.72778 0.4155 -0.72691 0.42636 -0.7191 0.43353 C -0.70833 0.41966 -0.71528 0.40047 -0.71754 0.3829 C -0.71858 0.37434 -0.72066 0.35746 -0.72066 0.35746 C -0.72014 0.33688 -0.72031 0.31654 -0.7191 0.29596 C -0.71892 0.29319 -0.71806 0.30151 -0.71754 0.30428 C -0.71632 0.31145 -0.71424 0.32579 -0.71424 0.32579 C -0.71372 0.33272 -0.71337 0.33966 -0.71267 0.34683 C -0.71233 0.3503 -0.71302 0.35492 -0.71111 0.35746 C -0.7099 0.35908 -0.71007 0.35284 -0.70955 0.35099 C -0.70903 0.3348 -0.70972 0.31839 -0.70799 0.30243 C -0.70729 0.29596 -0.70712 0.31515 -0.70642 0.32139 C -0.70486 0.33619 -0.70191 0.35053 -0.69688 0.36371 C -0.69254 0.34613 -0.69497 0.32694 -0.69202 0.30868 C -0.6842 0.34012 -0.68333 0.36602 -0.65868 0.3829 C -0.65556 0.38151 -0.65156 0.38151 -0.64931 0.37827 C -0.64896 0.37781 -0.64601 0.35793 -0.64601 0.35746 C -0.64271 0.3066 -0.64653 0.32417 -0.64132 0.30243 C -0.63785 0.317 -0.63212 0.32925 -0.62708 0.34243 C -0.62587 0.34613 -0.62552 0.3503 -0.62379 0.3533 C -0.62118 0.35816 -0.61424 0.36556 -0.61424 0.36556 C -0.61215 0.36301 -0.60886 0.36116 -0.60799 0.35746 C -0.59965 0.32371 -0.61233 0.34174 -0.60313 0.32972 C -0.60208 0.3355 -0.60122 0.34128 -0.60017 0.34683 C -0.59896 0.35284 -0.59392 0.36371 -0.59392 0.36371 C -0.59132 0.34775 -0.59358 0.3348 -0.59688 0.31931 C -0.59792 0.3207 -0.59983 0.32139 -0.60017 0.32371 C -0.60035 0.32648 -0.60035 0.33365 -0.59844 0.33203 C -0.59583 0.32949 -0.59653 0.32347 -0.59531 0.31931 C -0.58559 0.1059 -0.59792 -0.10774 -0.59045 -0.32115 C -0.58108 -0.28855 -0.57986 -0.25202 -0.56979 -0.21965 C -0.55938 -0.09387 -0.57344 0.03677 -0.55087 0.16093 C -0.54983 0.17712 -0.55052 0.19376 -0.54757 0.20949 C -0.54462 0.2259 -0.54149 0.24139 -0.53976 0.25781 C -0.53924 0.27839 -0.53993 0.29873 -0.5382 0.31931 C -0.53802 0.32139 -0.53542 0.317 -0.5349 0.31515 C -0.53333 0.30983 -0.53177 0.29827 -0.53177 0.29827 C -0.53056 0.24648 -0.53472 0.20209 -0.51267 0.15862 C -0.5184 0.20648 -0.5184 0.18521 -0.51597 0.2222 C -0.50174 0.21249 -0.50469 0.19839 -0.50313 0.17781 C -0.50365 0.16717 -0.50486 0.1355 -0.50486 0.14613 C -0.50486 0.15885 -0.50399 0.17134 -0.50313 0.18405 C -0.50226 0.19654 -0.50174 0.21064 -0.49375 0.21781 C -0.49323 0.21504 -0.49254 0.21226 -0.49202 0.20949 C -0.49149 0.20671 -0.49132 0.19816 -0.49045 0.20093 C -0.48785 0.20879 -0.48542 0.23423 -0.48264 0.24532 C -0.48056 0.24463 -0.47795 0.24509 -0.47622 0.24324 C -0.47327 0.24001 -0.47431 0.2333 -0.47309 0.22845 C -0.47031 0.21735 -0.46788 0.20602 -0.46511 0.19469 C -0.46458 0.20764 -0.46806 0.24625 -0.45712 0.26012 C -0.44688 0.23954 -0.45452 0.25735 -0.45243 0.20301 C -0.45139 0.17781 -0.45104 0.15191 -0.44757 0.12694 C -0.44583 0.0548 -0.44063 -0.00416 -0.43021 -0.07375 C -0.42743 -0.05132 -0.42431 -0.0289 -0.42222 -0.00624 C -0.4217 0.03399 -0.4191 0.15446 -0.4191 0.11423 C -0.4191 0.11168 -0.42014 0.11862 -0.42066 0.1207 C -0.41736 0.16001 -0.41788 0.1274 -0.41597 0.11423 C -0.4125 0.12347 -0.40972 0.12995 -0.40313 0.1355 C -0.40191 0.1281 -0.39861 0.11584 -0.39531 0.11006 C -0.39427 0.10798 -0.39202 0.10729 -0.39045 0.1059 C -0.37656 0.09272 -0.36476 0.09064 -0.34757 0.08902 C -0.34445 0.08972 -0.34149 0.0911 -0.33837 0.0911 C -0.33073 0.0911 -0.33559 0.08833 -0.33021 0.08463 C -0.32726 0.08255 -0.32396 0.08162 -0.32083 0.08047 C -0.3092 0.07608 -0.29722 0.07538 -0.28577 0.06983 C -0.28212 0.0622 -0.28264 0.06451 -0.2809 0.05504 C -0.28021 0.05087 -0.2809 0.04625 -0.27934 0.04232 C -0.27847 0.0407 -0.27622 0.04093 -0.27465 0.04024 C -0.27361 0.03816 -0.2724 0.03631 -0.27153 0.03399 C -0.27066 0.03122 -0.27205 0.02544 -0.26979 0.02544 C -0.26754 0.02544 -0.26858 0.03122 -0.2684 0.03399 C -0.26649 0.04532 -0.26563 0.05134 -0.26198 0.06151 C -0.26042 0.06082 -0.25833 0.06082 -0.25729 0.05943 C -0.24827 0.04787 -0.24479 0.03538 -0.23507 0.02544 C -0.23247 0.02613 -0.22934 0.02544 -0.22726 0.02775 C -0.22517 0.0296 -0.22431 0.04671 -0.22379 0.04879 C -0.22205 0.06336 -0.22014 0.07885 -0.21754 0.09319 C -0.21007 0.08995 -0.21094 0.08417 -0.2066 0.07423 C -0.2033 0.05735 -0.20747 0.0733 -0.20017 0.05943 C -0.19115 0.04301 -0.19167 0.03654 -0.17622 0.0296 C -0.16458 0.04209 -0.15347 0.0548 -0.14132 0.06567 C -0.13351 0.04995 -0.14097 0.00716 -0.13333 0.04463 C -0.13281 0.0474 -0.13229 0.05018 -0.13177 0.05295 C -0.13125 0.05087 -0.13177 0.04671 -0.13021 0.04671 C -0.12865 0.04671 -0.12917 0.05087 -0.12865 0.05295 C -0.12639 0.06336 -0.12778 0.0703 -0.1191 0.07423 C -0.11024 0.0622 -0.10295 0.0474 -0.09531 0.03399 C -0.09375 0.03099 -0.07969 0.01989 -0.07622 0.01688 C -0.06875 0.0303 -0.07344 0.02267 -0.06198 0.03816 C -0.06042 0.04024 -0.05955 0.04394 -0.05712 0.04463 C -0.04913 0.04717 -0.05295 0.04579 -0.04601 0.04879 C -0.04288 0.05157 -0.03958 0.05457 -0.03646 0.05735 C -0.03281 0.06058 -0.03333 0.04024 -0.03333 0.04024 C -0.03229 0.04232 -0.0316 0.04486 -0.03021 0.04671 C -0.02136 0.05873 -0.02604 0.04047 -0.0191 0.03816 C -0.01406 0.03631 -0.00851 0.03677 -0.0033 0.03608 C -0.00104 0.03515 0.00573 0.03353 0.00469 0.02775 C 0.00434 0.02544 0.00139 0.02613 -5.55556E-7 0.02544 C -0.00208 0.01688 -5.55556E-7 0.00949 -5.55556E-7 7.63006E-6 Z " pathEditMode="relative" ptsTypes="fffffffffffffffffffffffffffffffffffffffffffffffffffffffffffffffffffffffffffffffffffffffffffffffffffffffffffffffffffffffffffffffffffffffffffffffffffffffffffffffffffffffffffffffffffffffffffffffffffffffffffffffffffffffffffff">
                                      <p:cBhvr>
                                        <p:cTn id="6" dur="5000" fill="hold"/>
                                        <p:tgtEl>
                                          <p:spTgt spid="92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926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8" grpId="0"/>
      <p:bldP spid="9261" grpId="0"/>
      <p:bldP spid="926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700F7093-53DB-4703-A1F0-5E0015FFC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"/>
            <a:ext cx="9144000" cy="6833615"/>
          </a:xfrm>
          <a:prstGeom prst="rect">
            <a:avLst/>
          </a:prstGeom>
        </p:spPr>
      </p:pic>
      <p:sp>
        <p:nvSpPr>
          <p:cNvPr id="10242" name="Rectangle 2">
            <a:extLst>
              <a:ext uri="{FF2B5EF4-FFF2-40B4-BE49-F238E27FC236}">
                <a16:creationId xmlns:a16="http://schemas.microsoft.com/office/drawing/2014/main" id="{06DE5400-DD5C-4E8F-BA2C-DA9C1E460C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5863" y="274638"/>
            <a:ext cx="6481762" cy="633412"/>
          </a:xfrm>
        </p:spPr>
        <p:txBody>
          <a:bodyPr/>
          <a:lstStyle/>
          <a:p>
            <a:r>
              <a:rPr lang="zh-CN" altLang="en-US" sz="3600" b="1">
                <a:solidFill>
                  <a:srgbClr val="00CC00"/>
                </a:solidFill>
                <a:ea typeface="华文隶书" panose="02010800040101010101" pitchFamily="2" charset="-122"/>
                <a:hlinkClick r:id="rId3" action="ppaction://hlinksldjump"/>
              </a:rPr>
              <a:t>男生心目中的完美的女生形象</a:t>
            </a:r>
            <a:endParaRPr lang="zh-CN" altLang="en-US" sz="3600" b="1">
              <a:solidFill>
                <a:srgbClr val="00CC00"/>
              </a:solidFill>
              <a:ea typeface="华文隶书" panose="02010800040101010101" pitchFamily="2" charset="-122"/>
            </a:endParaRPr>
          </a:p>
        </p:txBody>
      </p:sp>
      <p:pic>
        <p:nvPicPr>
          <p:cNvPr id="10243" name="Picture 3">
            <a:extLst>
              <a:ext uri="{FF2B5EF4-FFF2-40B4-BE49-F238E27FC236}">
                <a16:creationId xmlns:a16="http://schemas.microsoft.com/office/drawing/2014/main" id="{169662F6-3D82-405F-B857-87A13B4E152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94625" y="44450"/>
            <a:ext cx="1314450" cy="1800225"/>
          </a:xfrm>
          <a:noFill/>
          <a:ln/>
        </p:spPr>
      </p:pic>
      <p:graphicFrame>
        <p:nvGraphicFramePr>
          <p:cNvPr id="10244" name="Group 4">
            <a:extLst>
              <a:ext uri="{FF2B5EF4-FFF2-40B4-BE49-F238E27FC236}">
                <a16:creationId xmlns:a16="http://schemas.microsoft.com/office/drawing/2014/main" id="{E89F7E6F-8AC7-48F9-8C42-6D9E71E26AD3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36345085"/>
              </p:ext>
            </p:extLst>
          </p:nvPr>
        </p:nvGraphicFramePr>
        <p:xfrm>
          <a:off x="395288" y="1960563"/>
          <a:ext cx="8291512" cy="4493835"/>
        </p:xfrm>
        <a:graphic>
          <a:graphicData uri="http://schemas.openxmlformats.org/drawingml/2006/table">
            <a:tbl>
              <a:tblPr/>
              <a:tblGrid>
                <a:gridCol w="8291512">
                  <a:extLst>
                    <a:ext uri="{9D8B030D-6E8A-4147-A177-3AD203B41FA5}">
                      <a16:colId xmlns:a16="http://schemas.microsoft.com/office/drawing/2014/main" val="1263406870"/>
                    </a:ext>
                  </a:extLst>
                </a:gridCol>
              </a:tblGrid>
              <a:tr h="5651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）文明礼貌，言谈举止得体；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8987519"/>
                  </a:ext>
                </a:extLst>
              </a:tr>
              <a:tr h="4714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）与人为善，有爱心，大方开朗，爱好丰富；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2373532"/>
                  </a:ext>
                </a:extLst>
              </a:tr>
              <a:tr h="5762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）衣着简单得体，不浓妆艳抹，不胡乱花钱；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3254933"/>
                  </a:ext>
                </a:extLst>
              </a:tr>
              <a:tr h="5635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自立自强，不是一味依赖他人；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0177338"/>
                  </a:ext>
                </a:extLst>
              </a:tr>
              <a:tr h="5413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）有亲和力，性格开朗，有自信心而不自傲；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0718890"/>
                  </a:ext>
                </a:extLst>
              </a:tr>
              <a:tr h="5651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不必沉鱼落雁，但举止要有淑女风范，有气质；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1060465"/>
                  </a:ext>
                </a:extLst>
              </a:tr>
              <a:tr h="5667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）勤学上进，有事业心，自尊更尊重他人；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3064963"/>
                  </a:ext>
                </a:extLst>
              </a:tr>
              <a:tr h="59531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）端庄大方，活泼开朗，心胸开阔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……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730654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81 0.03769 C 0.03281 0.05411 0.03819 0.03376 0.03212 0.05041 C 0.02865 0.05989 0.025 0.07214 0.02257 0.08208 C 0.02153 0.08648 0.01806 0.08902 0.01615 0.09272 C 0.01389 0.10197 0.01094 0.10844 0.0066 0.11607 C 0.00295 0.1311 0.00538 0.12509 0.00035 0.13503 C 0.00104 0.14359 -0.00017 0.1533 0.00347 0.16046 C 0.00712 0.16763 0.01667 0.17688 0.02257 0.17942 C 0.02726 0.18359 0.0316 0.18544 0.03681 0.18798 C 0.04097 0.1963 0.04618 0.20347 0.05104 0.2111 C 0.05226 0.21318 0.05278 0.21596 0.05434 0.21757 C 0.05556 0.21896 0.05746 0.21896 0.05903 0.21966 C 0.06059 0.22174 0.07448 0.23723 0.07656 0.2407 C 0.07778 0.24278 0.07899 0.24486 0.07969 0.24717 C 0.08108 0.2511 0.08281 0.25966 0.08281 0.25989 C 0.08212 0.26821 0.08368 0.27838 0.07969 0.28509 C 0.07378 0.2948 0.05382 0.30544 0.04479 0.30844 C 0.03003 0.32116 0.03628 0.33295 0.03524 0.36116 C 0.03628 0.37896 0.0375 0.39122 0.03993 0.40763 C 0.04045 0.41688 0.04271 0.42613 0.04167 0.43515 C 0.04132 0.43746 0.03802 0.43468 0.03681 0.43307 C 0.02812 0.42174 0.0434 0.43052 0.03056 0.42474 C 0.01806 0.41341 0.00538 0.41734 -0.01076 0.41619 C -0.02257 0.4111 -0.02795 0.4007 -0.04097 0.39723 C -0.04254 0.39584 -0.04375 0.39307 -0.04566 0.39283 C -0.07257 0.39098 -0.07222 0.39445 -0.07743 0.42243 C -0.07674 0.44208 -0.07431 0.46174 -0.07431 0.48162 C -0.07431 0.4874 -0.07517 0.49318 -0.07587 0.49873 C -0.07674 0.50451 -0.07899 0.51561 -0.07899 0.51584 C -0.06979 0.53295 -0.07326 0.52509 -0.06788 0.53873 C -0.06667 0.55098 -0.06771 0.56809 -0.06319 0.57896 C -0.06129 0.58335 -0.05885 0.58752 -0.05677 0.59168 C -0.05573 0.59376 -0.05365 0.59792 -0.05365 0.59815 C -0.05174 0.60601 -0.05122 0.60971 -0.04566 0.61711 C -0.04254 0.62127 -0.03924 0.62544 -0.03611 0.6296 C -0.03507 0.63098 -0.03299 0.63399 -0.03299 0.63422 C -0.02899 0.65018 -0.03056 0.64231 -0.0283 0.65711 C -0.02882 0.67122 -0.02083 0.69226 -0.02986 0.69942 C -0.04097 0.70821 -0.08229 0.69619 -0.10122 0.69318 C -0.11389 0.6844 -0.11684 0.68625 -0.13455 0.68463 C -0.14167 0.67838 -0.14358 0.66544 -0.14722 0.65503 C -0.15504 0.6326 -0.16181 0.61364 -0.16632 0.5896 C -0.17014 0.53827 -0.17014 0.50289 -0.18698 0.4585 C -0.19167 0.44625 -0.20313 0.43376 -0.21076 0.42474 C -0.22066 0.41318 -0.22813 0.40347 -0.24097 0.39931 C -0.25017 0.40162 -0.25087 0.40278 -0.25365 0.41411 C -0.25313 0.42613 -0.2526 0.43792 -0.25208 0.44994 C -0.25174 0.46544 -0.25122 0.48093 -0.25052 0.49642 C -0.24965 0.51815 -0.24931 0.54197 -0.23941 0.56 C -0.23663 0.57133 -0.23073 0.58243 -0.225 0.59168 C -0.22066 0.60902 -0.22674 0.58775 -0.22066 0.60231 C -0.21563 0.61364 -0.21319 0.62682 -0.20764 0.63815 C -0.20486 0.65388 -0.20052 0.6689 -0.19809 0.68463 C -0.19965 0.68671 -0.20139 0.68856 -0.20295 0.6911 C -0.20417 0.69364 -0.20469 0.69711 -0.20625 0.69942 C -0.2092 0.70428 -0.2151 0.70821 -0.21892 0.71214 C -0.225 0.71908 -0.23004 0.72555 -0.23785 0.72902 C -0.24254 0.72833 -0.24757 0.72925 -0.25208 0.72694 C -0.25365 0.72625 -0.25347 0.72278 -0.25365 0.7207 C -0.25434 0.71538 -0.24948 0.66405 -0.26788 0.66151 C -0.28715 0.65896 -0.3059 0.65989 -0.325 0.65919 C -0.3342 0.64393 -0.33177 0.62451 -0.33611 0.60648 C -0.34184 0.55029 -0.33958 0.50775 -0.34097 0.4437 C -0.34184 0.40717 -0.35295 0.38937 -0.37899 0.38243 C -0.38698 0.38382 -0.39497 0.38428 -0.40278 0.38659 C -0.40608 0.38752 -0.41441 0.40555 -0.41563 0.40763 C -0.41892 0.42151 -0.41997 0.43607 -0.42344 0.44994 C -0.42743 0.4874 -0.42899 0.52902 -0.44722 0.56 C -0.45208 0.57711 -0.4566 0.58937 -0.46632 0.60231 C -0.4691 0.60601 -0.47274 0.61688 -0.47587 0.62127 C -0.48368 0.63191 -0.47778 0.61942 -0.48385 0.6296 C -0.4941 0.64648 -0.47708 0.62335 -0.4934 0.6444 C -0.49549 0.65318 -0.49896 0.65642 -0.50451 0.66151 C -0.51024 0.6726 -0.51944 0.67029 -0.5283 0.6763 C -0.53715 0.68231 -0.54045 0.69203 -0.55052 0.69526 C -0.55694 0.70798 -0.54983 0.69665 -0.55833 0.70359 C -0.56111 0.70567 -0.56319 0.71122 -0.56493 0.71422 C -0.59861 0.71353 -0.63247 0.71399 -0.66632 0.71214 C -0.67361 0.71168 -0.68142 0.70151 -0.68872 0.69942 C -0.69375 0.69804 -0.69913 0.69804 -0.70451 0.69734 C -0.70764 0.69596 -0.71163 0.69619 -0.71389 0.69318 C -0.71823 0.6874 -0.72066 0.677 -0.725 0.67191 C -0.72708 0.66937 -0.73038 0.66914 -0.73299 0.66775 C -0.74063 0.65249 -0.73767 0.65966 -0.74254 0.64671 C -0.7474 0.60717 -0.73681 0.57526 -0.71875 0.5452 C -0.71493 0.52925 -0.72049 0.54775 -0.71233 0.53457 C -0.71129 0.53295 -0.71163 0.53018 -0.71076 0.52833 C -0.7059 0.51792 -0.70069 0.50474 -0.69167 0.50081 C -0.68646 0.49364 -0.67882 0.49179 -0.67274 0.48601 C -0.67083 0.48416 -0.66962 0.48139 -0.66788 0.47954 C -0.66649 0.47792 -0.66476 0.47677 -0.66319 0.47538 C -0.66215 0.47122 -0.65955 0.46705 -0.66007 0.46266 C -0.66337 0.43561 -0.67222 0.41781 -0.68872 0.40139 C -0.69462 0.39515 -0.69879 0.38752 -0.70608 0.38451 C -0.71337 0.37434 -0.72431 0.36902 -0.73455 0.36555 C -0.7434 0.35954 -0.75069 0.35376 -0.76007 0.35075 C -0.76875 0.34266 -0.77743 0.33688 -0.78542 0.3274 C -0.79184 0.31977 -0.79965 0.30335 -0.80608 0.29781 C -0.80764 0.2874 -0.81042 0.27838 -0.81233 0.26821 C -0.81181 0.24671 -0.81823 0.1926 -0.7934 0.18151 C -0.79097 0.17249 -0.78629 0.16994 -0.78056 0.16463 C -0.76823 0.15307 -0.75347 0.14821 -0.73941 0.14127 C -0.70052 0.14266 -0.68976 0.14289 -0.66007 0.14775 C -0.65799 0.14914 -0.6559 0.1526 -0.65365 0.15191 C -0.65208 0.15145 -0.65208 0.14775 -0.65208 0.14567 C -0.65208 0.14058 -0.6526 0.13572 -0.65365 0.13087 C -0.65521 0.12393 -0.66024 0.11723 -0.66319 0.11168 C -0.66823 0.10151 -0.67101 0.0911 -0.67743 0.08208 C -0.67951 0.07075 -0.68194 0.0726 -0.68542 0.06312 C -0.68819 0.05526 -0.6901 0.04833 -0.69497 0.04208 C -0.69913 0.02798 -0.70521 0.02405 -0.71389 0.01249 C -0.71858 0.00625 -0.72222 -0.00185 -0.7283 -0.00439 C -0.73629 -0.01549 -0.74566 -0.02173 -0.75521 -0.02982 C -0.75747 -0.03167 -0.7592 -0.03468 -0.76163 -0.0363 C -0.76458 -0.03838 -0.77118 -0.04046 -0.77118 -0.04023 C -0.78524 -0.05456 -0.77882 -0.05086 -0.78854 -0.05526 C -0.77014 -0.06127 -0.75625 -0.06219 -0.73611 -0.06358 C -0.70764 -0.06011 -0.68142 -0.05387 -0.65365 -0.0467 C -0.64653 -0.03745 -0.6441 -0.03283 -0.63455 -0.02982 C -0.62795 -0.02312 -0.61875 -0.0178 -0.61076 -0.01503 C -0.60087 -0.01156 -0.58056 -0.0067 -0.58056 -0.00647 C -0.57205 -0.00069 -0.56076 0.01572 -0.55365 0.0252 C -0.54635 0.03492 -0.54184 0.04786 -0.53142 0.05249 C -0.5276 0.06058 -0.52413 0.06613 -0.51736 0.0696 C -0.50833 0.0807 -0.48906 0.09388 -0.47743 0.09919 C -0.47326 0.10104 -0.46892 0.10197 -0.46476 0.10335 C -0.46267 0.10405 -0.45833 0.10544 -0.45833 0.10567 C -0.43958 0.11792 -0.4092 0.11052 -0.39167 0.1096 C -0.38229 0.10636 -0.37292 0.10497 -0.36319 0.10335 C -0.34879 0.09411 -0.35226 0.0837 -0.35052 0.06312 C -0.35139 0.03098 -0.35104 0.00601 -0.35521 -0.02358 C -0.35399 -0.04555 -0.35208 -0.06705 -0.35052 -0.08902 C -0.3224 -0.08162 -0.35313 -0.08902 -0.28385 -0.08485 C -0.2408 -0.08231 -0.20399 -0.07954 -0.15677 -0.07838 C -0.12726 -0.06867 -0.09809 -0.05873 -0.06788 -0.05318 C -0.06476 -0.05179 -0.06146 -0.05017 -0.05833 -0.04878 C -0.05677 -0.04809 -0.05365 -0.0467 -0.05365 -0.04647 C -0.05417 -0.03745 -0.05868 -0.02728 -0.05521 -0.01919 C -0.05278 -0.01364 -0.04566 -0.01803 -0.04097 -0.01711 C -0.02708 -0.01433 -0.0151 -0.00878 -0.00122 -0.0067 C 0.00556 -0.00347 0.00174 -0.00439 0.0099 -0.00439 " pathEditMode="relative" rAng="0" ptsTypes="ffffffffffffffffffffffffffffffffffffffffffffffffffffffffffffffffffffffffffffffffffffffffffffffffffffffffffffffffffffffffffffffffffffffffffffA">
                                      <p:cBhvr>
                                        <p:cTn id="14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17" y="28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>
            <a:extLst>
              <a:ext uri="{FF2B5EF4-FFF2-40B4-BE49-F238E27FC236}">
                <a16:creationId xmlns:a16="http://schemas.microsoft.com/office/drawing/2014/main" id="{E2048E4E-A840-4490-8590-D88D7DF9E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61"/>
            <a:ext cx="9144000" cy="6830677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CFFD72E3-7893-49DD-9E22-0ACBF25212AD}"/>
              </a:ext>
            </a:extLst>
          </p:cNvPr>
          <p:cNvSpPr txBox="1"/>
          <p:nvPr/>
        </p:nvSpPr>
        <p:spPr>
          <a:xfrm>
            <a:off x="0" y="169476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女生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容貌与气质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AF6C18C-EBB0-4A1E-A8CF-6CC2845F3D4E}"/>
              </a:ext>
            </a:extLst>
          </p:cNvPr>
          <p:cNvSpPr txBox="1"/>
          <p:nvPr/>
        </p:nvSpPr>
        <p:spPr>
          <a:xfrm>
            <a:off x="0" y="1706141"/>
            <a:ext cx="9144000" cy="714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600"/>
              </a:lnSpc>
            </a:pPr>
            <a:r>
              <a:rPr lang="zh-CN" altLang="en-US" dirty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气质</a:t>
            </a:r>
            <a:r>
              <a:rPr lang="zh-CN" altLang="en-US" dirty="0">
                <a:latin typeface="+mn-ea"/>
                <a:ea typeface="+mn-ea"/>
              </a:rPr>
              <a:t>是可以后天培养和形成的；气质随着时间的流逝不会衰褪，反而会越来越纯厚，越来越诱人。</a:t>
            </a:r>
            <a:endParaRPr lang="en-US" altLang="zh-CN" dirty="0">
              <a:latin typeface="+mn-ea"/>
              <a:ea typeface="+mn-ea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B7CD038-BCF2-4274-8A92-4B0C513B4A92}"/>
              </a:ext>
            </a:extLst>
          </p:cNvPr>
          <p:cNvSpPr txBox="1"/>
          <p:nvPr/>
        </p:nvSpPr>
        <p:spPr>
          <a:xfrm>
            <a:off x="35495" y="2430958"/>
            <a:ext cx="9090031" cy="43824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600"/>
              </a:lnSpc>
            </a:pP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）自信</a:t>
            </a:r>
            <a:r>
              <a:rPr lang="zh-CN" altLang="en-US" dirty="0">
                <a:latin typeface="+mn-ea"/>
                <a:ea typeface="+mn-ea"/>
              </a:rPr>
              <a:t>：气质源于自信心，要相信自己，懂得利用自己的优势，但不能盲目自信。</a:t>
            </a:r>
            <a:endParaRPr lang="en-US" altLang="zh-CN" dirty="0">
              <a:latin typeface="+mn-ea"/>
              <a:ea typeface="+mn-ea"/>
            </a:endParaRPr>
          </a:p>
          <a:p>
            <a:pPr algn="l">
              <a:lnSpc>
                <a:spcPts val="2600"/>
              </a:lnSpc>
            </a:pP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）谈吐</a:t>
            </a:r>
            <a:r>
              <a:rPr lang="zh-CN" altLang="en-US" dirty="0">
                <a:latin typeface="+mn-ea"/>
                <a:ea typeface="+mn-ea"/>
              </a:rPr>
              <a:t>：具有一定的知识宽度与深度，多读书多思考，多吸收他人经验，腹有诗书气自华，做一个有品味的人；说话有条理，口齿清淅，与人说话时，尽量用普通话，切忌满嘴脏话；与人交流时，眼睛平视对方鼻子以上部位，眼睛中流露出自信、可靠、亲切的感觉。</a:t>
            </a:r>
            <a:endParaRPr lang="en-US" altLang="zh-CN" dirty="0">
              <a:latin typeface="+mn-ea"/>
              <a:ea typeface="+mn-ea"/>
            </a:endParaRPr>
          </a:p>
          <a:p>
            <a:pPr algn="l">
              <a:lnSpc>
                <a:spcPts val="2600"/>
              </a:lnSpc>
            </a:pP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）举止</a:t>
            </a:r>
            <a:r>
              <a:rPr lang="zh-CN" altLang="en-US" dirty="0">
                <a:latin typeface="+mn-ea"/>
                <a:ea typeface="+mn-ea"/>
              </a:rPr>
              <a:t>：站有站相，抬头挺胸，眼睛平视前方；坐有坐相，上身坐直，略微前倾，臀部只坐椅子的三分之一，两腿并拢，或者左腿放在右腿上，或右腿放在左腿上，让腿部自然下垂，忌二郎腿姿势；走路时眼睛平时前方，不快不慢，忌走姿懒散邋遢</a:t>
            </a:r>
            <a:r>
              <a:rPr lang="en-US" altLang="zh-CN" dirty="0">
                <a:latin typeface="+mn-ea"/>
                <a:ea typeface="+mn-ea"/>
              </a:rPr>
              <a:t>(</a:t>
            </a:r>
            <a:r>
              <a:rPr lang="en-US" altLang="zh-CN" dirty="0" err="1"/>
              <a:t>lā</a:t>
            </a:r>
            <a:r>
              <a:rPr lang="en-US" altLang="zh-CN" dirty="0"/>
              <a:t> ta</a:t>
            </a:r>
            <a:r>
              <a:rPr lang="en-US" altLang="zh-CN" dirty="0">
                <a:latin typeface="+mn-ea"/>
                <a:ea typeface="+mn-ea"/>
              </a:rPr>
              <a:t>)</a:t>
            </a:r>
            <a:r>
              <a:rPr lang="zh-CN" altLang="en-US" dirty="0">
                <a:latin typeface="+mn-ea"/>
                <a:ea typeface="+mn-ea"/>
              </a:rPr>
              <a:t>。</a:t>
            </a:r>
            <a:endParaRPr lang="en-US" altLang="zh-CN" dirty="0">
              <a:latin typeface="+mn-ea"/>
              <a:ea typeface="+mn-ea"/>
            </a:endParaRPr>
          </a:p>
          <a:p>
            <a:pPr algn="l">
              <a:lnSpc>
                <a:spcPts val="2600"/>
              </a:lnSpc>
            </a:pP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4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）穿着</a:t>
            </a:r>
            <a:r>
              <a:rPr lang="zh-CN" altLang="en-US" dirty="0">
                <a:latin typeface="+mn-ea"/>
                <a:ea typeface="+mn-ea"/>
              </a:rPr>
              <a:t>：服装是女人品味的最佳表现形式，不一定要很贵，但一定要很质量，要合身，能衬托出自己身材，忌穿得太潮（休闲时可偶尔放松）。</a:t>
            </a:r>
            <a:endParaRPr lang="en-US" altLang="zh-CN" dirty="0">
              <a:latin typeface="+mn-ea"/>
              <a:ea typeface="+mn-ea"/>
            </a:endParaRPr>
          </a:p>
          <a:p>
            <a:pPr algn="l">
              <a:lnSpc>
                <a:spcPts val="2600"/>
              </a:lnSpc>
            </a:pP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5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）微笑</a:t>
            </a:r>
            <a:r>
              <a:rPr lang="zh-CN" altLang="en-US" dirty="0">
                <a:latin typeface="+mn-ea"/>
                <a:ea typeface="+mn-ea"/>
              </a:rPr>
              <a:t>：微笑是人际交往最好的名片，微笑是化解矛盾最好的方式，微笑是对待生活最好的态度，要时刻保持微笑；微笑时嘴角轻轻上扬（笑不露齿，笑不出声），忌用手捂着嘴笑。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830A66B-9EDA-4437-B123-77696FFFC888}"/>
              </a:ext>
            </a:extLst>
          </p:cNvPr>
          <p:cNvSpPr txBox="1"/>
          <p:nvPr/>
        </p:nvSpPr>
        <p:spPr>
          <a:xfrm>
            <a:off x="0" y="974904"/>
            <a:ext cx="9144000" cy="7259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600"/>
              </a:lnSpc>
            </a:pPr>
            <a:r>
              <a:rPr lang="zh-CN" altLang="en-US" dirty="0"/>
              <a:t>       </a:t>
            </a:r>
            <a:r>
              <a:rPr lang="zh-CN" altLang="en-US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容貌</a:t>
            </a:r>
            <a:r>
              <a:rPr lang="zh-CN" altLang="en-US" dirty="0"/>
              <a:t>是父母亲给予我们的，是先天的，我们后天无法改变或者无法根本改变；容貌是会随着时间的流逝而逐渐衰褪的，任何人都不会永葆青春靓丽。 </a:t>
            </a:r>
          </a:p>
        </p:txBody>
      </p:sp>
    </p:spTree>
    <p:extLst>
      <p:ext uri="{BB962C8B-B14F-4D97-AF65-F5344CB8AC3E}">
        <p14:creationId xmlns:p14="http://schemas.microsoft.com/office/powerpoint/2010/main" val="370017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7EEBDA5-83CA-477C-A6FD-1FB524209E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192"/>
            <a:ext cx="9144000" cy="6833615"/>
          </a:xfrm>
          <a:prstGeom prst="rect">
            <a:avLst/>
          </a:prstGeom>
        </p:spPr>
      </p:pic>
      <p:sp>
        <p:nvSpPr>
          <p:cNvPr id="16391" name="AutoShape 7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52CF2C29-4A19-4686-A90F-2864297AD2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11188" cy="188913"/>
          </a:xfrm>
          <a:prstGeom prst="actionButtonBackPrevious">
            <a:avLst/>
          </a:prstGeom>
          <a:solidFill>
            <a:srgbClr val="FF00FF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zh-CN">
              <a:solidFill>
                <a:srgbClr val="FF0000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6449" name="TextBox1" r:id="rId2" imgW="8782200" imgH="6410160"/>
        </mc:Choice>
        <mc:Fallback>
          <p:control name="TextBox1" r:id="rId2" imgW="8782200" imgH="6410160">
            <p:pic>
              <p:nvPicPr>
                <p:cNvPr id="16388" name="TextBox1">
                  <a:extLst>
                    <a:ext uri="{FF2B5EF4-FFF2-40B4-BE49-F238E27FC236}">
                      <a16:creationId xmlns:a16="http://schemas.microsoft.com/office/drawing/2014/main" id="{0D78B62E-22BA-47F0-B0CB-0453039CC8F3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179388" y="260350"/>
                  <a:ext cx="8785225" cy="6408738"/>
                </a:xfrm>
                <a:prstGeom prst="rect">
                  <a:avLst/>
                </a:prstGeom>
                <a:noFill/>
                <a:ln/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9CC97DA-BC97-4D12-9583-1C21425E2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"/>
            <a:ext cx="9144000" cy="6833615"/>
          </a:xfrm>
          <a:prstGeom prst="rect">
            <a:avLst/>
          </a:prstGeom>
        </p:spPr>
      </p:pic>
      <p:sp>
        <p:nvSpPr>
          <p:cNvPr id="11266" name="Rectangle 2">
            <a:extLst>
              <a:ext uri="{FF2B5EF4-FFF2-40B4-BE49-F238E27FC236}">
                <a16:creationId xmlns:a16="http://schemas.microsoft.com/office/drawing/2014/main" id="{D121FA33-76C3-471B-9F3C-AC454F1FFC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04900" y="188913"/>
            <a:ext cx="6346825" cy="647700"/>
          </a:xfrm>
        </p:spPr>
        <p:txBody>
          <a:bodyPr/>
          <a:lstStyle/>
          <a:p>
            <a:r>
              <a:rPr lang="zh-CN" altLang="en-US" sz="3600" b="1">
                <a:solidFill>
                  <a:srgbClr val="FF0000"/>
                </a:solidFill>
                <a:ea typeface="华文隶书" panose="02010800040101010101" pitchFamily="2" charset="-122"/>
                <a:hlinkClick r:id="rId3" action="ppaction://hlinksldjump"/>
              </a:rPr>
              <a:t>女生心目中的完美的男生形象</a:t>
            </a:r>
            <a:endParaRPr lang="zh-CN" altLang="en-US" sz="3600" b="1">
              <a:solidFill>
                <a:srgbClr val="FF0000"/>
              </a:solidFill>
              <a:ea typeface="华文隶书" panose="02010800040101010101" pitchFamily="2" charset="-122"/>
              <a:hlinkClick r:id="rId4" action="ppaction://hlinkfile"/>
            </a:endParaRPr>
          </a:p>
        </p:txBody>
      </p:sp>
      <p:graphicFrame>
        <p:nvGraphicFramePr>
          <p:cNvPr id="11311" name="Group 47">
            <a:extLst>
              <a:ext uri="{FF2B5EF4-FFF2-40B4-BE49-F238E27FC236}">
                <a16:creationId xmlns:a16="http://schemas.microsoft.com/office/drawing/2014/main" id="{EC248E4C-653E-4D53-868C-5C6E24F3FB45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343437916"/>
              </p:ext>
            </p:extLst>
          </p:nvPr>
        </p:nvGraphicFramePr>
        <p:xfrm>
          <a:off x="468313" y="1960563"/>
          <a:ext cx="8218487" cy="4516440"/>
        </p:xfrm>
        <a:graphic>
          <a:graphicData uri="http://schemas.openxmlformats.org/drawingml/2006/table">
            <a:tbl>
              <a:tblPr/>
              <a:tblGrid>
                <a:gridCol w="8218487">
                  <a:extLst>
                    <a:ext uri="{9D8B030D-6E8A-4147-A177-3AD203B41FA5}">
                      <a16:colId xmlns:a16="http://schemas.microsoft.com/office/drawing/2014/main" val="4116212992"/>
                    </a:ext>
                  </a:extLst>
                </a:gridCol>
              </a:tblGrid>
              <a:tr h="5651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）文明礼貌，言谈举止得体；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1705195"/>
                  </a:ext>
                </a:extLst>
              </a:tr>
              <a:tr h="5429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）幽默而不讲粗话，性格开朗自信；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2629505"/>
                  </a:ext>
                </a:extLst>
              </a:tr>
              <a:tr h="5762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）心胸宽广，待人诚实真诚；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9263942"/>
                  </a:ext>
                </a:extLst>
              </a:tr>
              <a:tr h="5635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有绅士风度，有责任感，知错就改；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3857370"/>
                  </a:ext>
                </a:extLst>
              </a:tr>
              <a:tr h="5413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）正直勇敢，能挺身而出维护正义、保护弱小；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1915032"/>
                  </a:ext>
                </a:extLst>
              </a:tr>
              <a:tr h="5651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）不必是帅男，但必须是君子；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5395379"/>
                  </a:ext>
                </a:extLst>
              </a:tr>
              <a:tr h="5667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勤学上进，有远大的抱负并为之拼搏；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3197750"/>
                  </a:ext>
                </a:extLst>
              </a:tr>
              <a:tr h="59531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）谦虚、谦让、孝顺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……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211419"/>
                  </a:ext>
                </a:extLst>
              </a:tr>
            </a:tbl>
          </a:graphicData>
        </a:graphic>
      </p:graphicFrame>
      <p:pic>
        <p:nvPicPr>
          <p:cNvPr id="11301" name="Picture 37">
            <a:extLst>
              <a:ext uri="{FF2B5EF4-FFF2-40B4-BE49-F238E27FC236}">
                <a16:creationId xmlns:a16="http://schemas.microsoft.com/office/drawing/2014/main" id="{1718FF9C-0A2D-47F7-8BA4-0A50DB752EDF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4113" y="44450"/>
            <a:ext cx="1531937" cy="1871663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31214E-7 C -0.01875 -0.00301 -0.03594 -0.0111 -0.05382 -0.01896 C -0.05938 -0.0215 -0.06545 -0.02197 -0.07136 -0.02335 C -0.07448 -0.02405 -0.08091 -0.02543 -0.08091 -0.02543 C -0.10226 -0.03491 -0.11893 -0.02867 -0.13959 -0.02335 C -0.1592 -0.02497 -0.17917 -0.02382 -0.19827 -0.0296 C -0.20625 -0.03214 -0.21441 -0.03676 -0.22222 -0.04023 C -0.23247 -0.02567 -0.22604 -0.00809 -0.22535 0.01272 C -0.22639 0.03399 -0.22188 0.0548 -0.23959 0.06127 C -0.24323 0.06266 -0.24705 0.06266 -0.2507 0.06335 C -0.27604 0.07722 -0.30816 0.06867 -0.33334 0.06774 C -0.33906 0.05988 -0.3408 0.05272 -0.34271 0.04231 C -0.34132 0.02358 -0.33976 0.00555 -0.33646 -0.01272 C -0.33768 -0.0333 -0.33386 -0.04278 -0.34757 -0.04856 C -0.35504 -0.05549 -0.35052 -0.05226 -0.36181 -0.05711 C -0.36337 -0.0578 -0.36511 -0.0585 -0.36667 -0.05919 C -0.36823 -0.05989 -0.37136 -0.06127 -0.37136 -0.06127 C -0.37934 -0.06058 -0.38733 -0.06081 -0.39514 -0.05919 C -0.40122 -0.0578 -0.40452 -0.04116 -0.40625 -0.03376 C -0.41042 -0.01665 -0.40886 -0.01619 -0.41111 0.00208 C -0.41198 0.00925 -0.41424 0.02335 -0.41424 0.02335 C -0.41268 0.06705 -0.41493 0.1163 -0.40469 0.15861 C -0.40174 0.1859 -0.39809 0.20694 -0.38091 0.22405 C -0.37726 0.23168 -0.37309 0.23514 -0.36823 0.24092 C -0.36441 0.24555 -0.35712 0.25572 -0.35712 0.25572 C -0.35486 0.26543 -0.34966 0.26936 -0.34601 0.27907 C -0.33854 0.2985 -0.32865 0.31537 -0.32049 0.3341 C -0.31684 0.34266 -0.31667 0.34497 -0.31424 0.35514 C -0.31285 0.36092 -0.30938 0.37202 -0.30938 0.37202 C -0.31025 0.38058 -0.30903 0.40092 -0.3158 0.41017 C -0.32084 0.41688 -0.32674 0.42243 -0.33334 0.42497 C -0.33646 0.42613 -0.34271 0.42913 -0.34271 0.42913 C -0.37379 0.42751 -0.37361 0.42936 -0.39358 0.42289 C -0.41077 0.41133 -0.41545 0.40555 -0.42691 0.38474 C -0.43056 0.36971 -0.42813 0.37572 -0.43334 0.36578 C -0.43368 0.3311 -0.42552 0.22543 -0.44601 0.17341 C -0.44809 0.15884 -0.44966 0.14081 -0.45382 0.12694 C -0.45504 0.123 -0.45729 0.12 -0.45868 0.1163 C -0.46077 0.11098 -0.46059 0.10428 -0.46337 0.09942 C -0.46754 0.09225 -0.47483 0.08832 -0.47778 0.08023 C -0.48177 0.06959 -0.48941 0.05572 -0.4967 0.04855 C -0.5007 0.04462 -0.50538 0.04208 -0.50938 0.03815 C -0.51129 0.03075 -0.51163 0.02474 -0.5158 0.01896 C -0.51736 0.01295 -0.51736 0.00994 -0.52222 0.00624 C -0.52518 0.00416 -0.5316 0.00208 -0.5316 0.00208 C -0.53594 0.00277 -0.54045 0.00185 -0.54445 0.00416 C -0.55243 0.00902 -0.55816 0.0259 -0.56181 0.03584 C -0.56806 0.07029 -0.55677 0.10243 -0.5507 0.13526 C -0.55122 0.14451 -0.54688 0.15699 -0.55226 0.16277 C -0.56025 0.17133 -0.57309 0.16162 -0.58091 0.15653 C -0.58472 0.15121 -0.58577 0.14543 -0.58889 0.13942 C -0.59601 0.11121 -0.59479 0.07954 -0.60469 0.05295 C -0.60816 0.03399 -0.60469 0.03977 -0.61111 0.03168 C -0.62379 -0.00185 -0.654 -0.03145 -0.68091 -0.04023 C -0.69966 -0.03838 -0.70087 -0.04254 -0.71111 -0.0296 C -0.71597 -0.00347 -0.71545 -0.01364 -0.71268 0.02335 C -0.71216 0.03075 -0.70781 0.03722 -0.70625 0.04439 C -0.70243 0.06289 -0.69896 0.08162 -0.69045 0.09734 C -0.68906 0.11052 -0.68299 0.1341 -0.69514 0.13942 C -0.70209 0.13873 -0.70903 0.13965 -0.7158 0.13734 C -0.71788 0.13665 -0.71875 0.13295 -0.72049 0.1311 C -0.72795 0.12254 -0.72639 0.12694 -0.73334 0.1163 C -0.73941 0.10705 -0.74375 0.0904 -0.75226 0.0867 C -0.75486 0.07584 -0.75886 0.0659 -0.76181 0.05503 C -0.7658 0.04046 -0.7691 0.02751 -0.77604 0.0148 C -0.77986 -0.00439 -0.77448 0.0148 -0.78247 0.00208 C -0.78403 -0.00023 -0.7842 -0.0037 -0.78559 -0.00624 C -0.78785 -0.01017 -0.7915 -0.01272 -0.79358 -0.01688 C -0.79462 -0.01896 -0.79566 -0.02127 -0.7967 -0.02335 C -0.80104 -0.04671 -0.79497 -0.01804 -0.80156 -0.03815 C -0.80504 -0.04902 -0.80122 -0.04994 -0.80938 -0.05711 C -0.8099 -0.05919 -0.80972 -0.06197 -0.81111 -0.06335 C -0.81285 -0.0652 -0.81545 -0.06428 -0.81736 -0.06543 C -0.8191 -0.06659 -0.82031 -0.0689 -0.82222 -0.06983 C -0.82639 -0.07191 -0.83073 -0.0726 -0.8349 -0.07399 C -0.8375 -0.07491 -0.84011 -0.07515 -0.84271 -0.07607 C -0.84601 -0.07723 -0.85226 -0.08023 -0.85226 -0.08023 C -0.85712 -0.07399 -0.85868 -0.07006 -0.86025 -0.06127 C -0.86163 -0.00532 -0.87014 0.06358 -0.85712 0.1163 C -0.85261 0.1348 -0.85504 0.14451 -0.84913 0.16069 C -0.84427 0.19399 -0.85104 0.15445 -0.84445 0.17757 C -0.83854 0.19815 -0.84584 0.18011 -0.84115 0.19445 C -0.83368 0.21688 -0.82101 0.23931 -0.80625 0.25364 C -0.80521 0.2578 -0.80365 0.26196 -0.80313 0.26636 C -0.80209 0.2763 -0.80191 0.28624 -0.8 0.29595 C -0.79896 0.30173 -0.77674 0.31191 -0.77292 0.31491 C -0.75538 0.32855 -0.73472 0.33919 -0.72222 0.36139 C -0.72101 0.36578 -0.71875 0.36971 -0.72222 0.3741 C -0.72344 0.37572 -0.72535 0.37549 -0.72691 0.37618 C -0.73108 0.3778 -0.73542 0.37919 -0.73959 0.38058 C -0.74566 0.38266 -0.75122 0.38636 -0.75712 0.3889 C -0.76337 0.39168 -0.76997 0.39168 -0.77604 0.39537 C -0.78056 0.39815 -0.78906 0.40277 -0.79358 0.40809 C -0.79636 0.41133 -0.80156 0.4185 -0.80156 0.4185 C -0.80382 0.42798 -0.80365 0.44786 -0.79827 0.45665 C -0.79514 0.46173 -0.78993 0.46173 -0.78559 0.46289 C -0.7816 0.47907 -0.78316 0.47121 -0.78091 0.48624 C -0.78143 0.49688 -0.7816 0.50751 -0.78247 0.51792 C -0.78368 0.53248 -0.80122 0.5348 -0.80938 0.53688 C -0.81511 0.54451 -0.82101 0.55052 -0.82847 0.55376 C -0.83472 0.56 -0.83889 0.55954 -0.84115 0.56855 C -0.83802 0.58543 -0.82865 0.58474 -0.81736 0.58774 C -0.79427 0.60277 -0.8257 0.58405 -0.78559 0.59815 C -0.77743 0.60092 -0.7717 0.61064 -0.76493 0.61734 C -0.76354 0.61873 -0.76163 0.6185 -0.76025 0.61942 C -0.754 0.62358 -0.74931 0.63052 -0.74271 0.63422 C -0.7283 0.64231 -0.70695 0.64324 -0.69202 0.64485 C -0.68837 0.64416 -0.68455 0.64393 -0.68091 0.64254 C -0.67483 0.64 -0.66962 0.63283 -0.66493 0.62774 C -0.65695 0.61919 -0.64896 0.61133 -0.64115 0.60254 C -0.63646 0.59722 -0.63334 0.59075 -0.62847 0.58566 C -0.61979 0.57642 -0.61545 0.55907 -0.60469 0.55376 C -0.60365 0.55168 -0.60278 0.54936 -0.60156 0.54751 C -0.59861 0.54312 -0.59479 0.53942 -0.59202 0.5348 C -0.58768 0.52717 -0.58368 0.51931 -0.57934 0.51168 C -0.57882 0.50959 -0.57865 0.50705 -0.57778 0.5052 C -0.57691 0.50358 -0.57518 0.50289 -0.57448 0.50104 C -0.57292 0.49711 -0.57327 0.49202 -0.57136 0.48832 C -0.57031 0.48624 -0.56927 0.48416 -0.56823 0.48208 C -0.56389 0.44647 -0.56511 0.49757 -0.56337 0.50936 C -0.56424 0.53225 -0.56233 0.5526 -0.56979 0.57295 C -0.5717 0.58613 -0.58004 0.6074 -0.58716 0.61734 C -0.59097 0.63098 -0.59775 0.64023 -0.60469 0.6511 C -0.61059 0.66058 -0.61736 0.67445 -0.62691 0.67861 C -0.63924 0.68416 -0.64896 0.68532 -0.66181 0.68694 C -0.67049 0.68948 -0.67865 0.69387 -0.68716 0.69757 C -0.6882 0.69896 -0.68924 0.70058 -0.69045 0.70173 C -0.69184 0.70289 -0.69393 0.70266 -0.69514 0.70405 C -0.69653 0.70566 -0.69688 0.70867 -0.69827 0.71029 C -0.70018 0.71237 -0.70261 0.71306 -0.70469 0.71445 C -0.70573 0.71584 -0.7066 0.71769 -0.70781 0.71884 C -0.70938 0.72046 -0.71129 0.72116 -0.71268 0.723 C -0.72483 0.73873 -0.70625 0.72023 -0.72049 0.73364 C -0.7257 0.74335 -0.73108 0.7489 -0.73959 0.7526 C -0.74375 0.75445 -0.74827 0.75422 -0.75226 0.75676 C -0.75816 0.76046 -0.76372 0.76277 -0.76979 0.76532 C -0.77136 0.7667 -0.77275 0.76855 -0.77448 0.76948 C -0.77709 0.77064 -0.78004 0.76971 -0.78247 0.77156 C -0.7849 0.77341 -0.78629 0.78104 -0.78716 0.78428 C -0.78663 0.79052 -0.78681 0.79699 -0.78559 0.80324 C -0.78351 0.81387 -0.75903 0.81364 -0.75556 0.81387 C -0.7375 0.81503 -0.71962 0.81526 -0.70156 0.81595 C -0.68542 0.81942 -0.67031 0.82451 -0.65382 0.82659 C -0.62691 0.83561 -0.58438 0.83214 -0.56181 0.83283 C -0.55365 0.81665 -0.5632 0.78821 -0.55382 0.77572 C -0.54861 0.76879 -0.53906 0.77202 -0.5316 0.77156 C -0.51841 0.77064 -0.50521 0.77017 -0.49202 0.76948 C -0.47084 0.7704 -0.44913 0.76717 -0.42847 0.77364 C -0.42292 0.77549 -0.41702 0.78035 -0.41111 0.7822 C -0.39913 0.79746 -0.41268 0.78196 -0.40156 0.79052 C -0.38785 0.80116 -0.40174 0.7926 -0.39045 0.80324 C -0.38646 0.80717 -0.38195 0.80994 -0.37778 0.81387 C -0.37622 0.81526 -0.37448 0.81642 -0.37292 0.81803 C -0.37118 0.81988 -0.36997 0.82266 -0.36823 0.82451 C -0.36528 0.82751 -0.35868 0.83283 -0.35868 0.83283 C -0.35747 0.83769 -0.35799 0.8437 -0.35556 0.84763 C -0.35469 0.84902 -0.34097 0.85364 -0.33959 0.8541 C -0.33438 0.85549 -0.32379 0.85827 -0.32379 0.85827 C -0.31615 0.86474 -0.30712 0.86474 -0.29827 0.86682 C -0.28785 0.8659 -0.27205 0.86913 -0.26337 0.85827 C -0.26285 0.82728 -0.26268 0.7963 -0.26181 0.76532 C -0.26163 0.76162 -0.26216 0.75722 -0.26025 0.75468 C -0.25816 0.75168 -0.25764 0.76231 -0.25556 0.76532 C -0.254 0.71954 -0.26077 0.72185 -0.24445 0.69965 C -0.2283 0.70104 -0.21406 0.70381 -0.19827 0.70613 C -0.19462 0.70543 -0.19028 0.70682 -0.18716 0.70405 C -0.18472 0.70196 -0.17726 0.68208 -0.17604 0.67861 C -0.17361 0.67121 -0.17136 0.65526 -0.17136 0.65526 C -0.1658 0.66058 -0.16441 0.66705 -0.15868 0.67214 C -0.15365 0.68254 -0.14427 0.69064 -0.13646 0.69757 C -0.129 0.71237 -0.13316 0.70751 -0.12535 0.71445 C -0.11771 0.73017 -0.12795 0.71237 -0.1158 0.723 C -0.10139 0.73549 -0.12379 0.72439 -0.10781 0.73133 C -0.09705 0.72647 -0.09184 0.7163 -0.08559 0.70405 C -0.08073 0.69457 -0.07084 0.69156 -0.06667 0.68069 C -0.06268 0.67029 -0.05851 0.66358 -0.05226 0.65526 C -0.04827 0.63907 -0.05417 0.65873 -0.04601 0.64485 C -0.04497 0.643 -0.04531 0.64023 -0.04445 0.63838 C -0.04358 0.63676 -0.04219 0.63561 -0.04115 0.63422 C -0.0375 0.61919 -0.04271 0.63792 -0.03334 0.61734 C -0.02986 0.60971 -0.029 0.60023 -0.02691 0.59191 C -0.02795 0.57225 -0.02656 0.5459 -0.03802 0.53064 C -0.04045 0.51722 -0.04809 0.50405 -0.05382 0.49248 C -0.05625 0.4874 -0.05903 0.48162 -0.06337 0.47977 C -0.07327 0.47561 -0.0665 0.47792 -0.08403 0.47561 C -0.09306 0.46774 -0.10486 0.46451 -0.11268 0.45457 C -0.11493 0.43353 -0.11875 0.40948 -0.10938 0.39098 C -0.10452 0.37156 -0.08611 0.35746 -0.07292 0.3489 C -0.0665 0.33988 -0.07379 0.34844 -0.06337 0.34243 C -0.06059 0.34081 -0.05834 0.3378 -0.05556 0.33618 C -0.04063 0.32694 -0.02379 0.32 -0.00781 0.31491 C 0.00469 0.29827 -0.01042 0.3163 0.00173 0.30659 C 0.00868 0.30081 0.01302 0.28832 0.01753 0.27907 C 0.03698 0.19861 0.02014 0.11006 0.01909 0.02543 C 0.01892 0.01711 0.01475 0.01295 0.00955 0.01064 C 0.00712 0.00069 0.00642 0.00393 2.77778E-6 -2.31214E-7 Z " pathEditMode="relative" ptsTypes="ffffffffffffffffffffffffffffffffffffffffffffffffffffffffffffffffffffffffffffffffffffffffffffffffffffffffffffffffffffffffffffffffffffffffffffffffffffffffffffffffffffffffffffffffffffffffffffffffffff">
                                      <p:cBhvr>
                                        <p:cTn id="15" dur="5000" fill="hold"/>
                                        <p:tgtEl>
                                          <p:spTgt spid="113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1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>
            <a:extLst>
              <a:ext uri="{FF2B5EF4-FFF2-40B4-BE49-F238E27FC236}">
                <a16:creationId xmlns:a16="http://schemas.microsoft.com/office/drawing/2014/main" id="{E2048E4E-A840-4490-8590-D88D7DF9E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61"/>
            <a:ext cx="9144000" cy="6830677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CFFD72E3-7893-49DD-9E22-0ACBF25212AD}"/>
              </a:ext>
            </a:extLst>
          </p:cNvPr>
          <p:cNvSpPr txBox="1"/>
          <p:nvPr/>
        </p:nvSpPr>
        <p:spPr>
          <a:xfrm>
            <a:off x="0" y="169476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男生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男子汉与责任感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B7CD038-BCF2-4274-8A92-4B0C513B4A92}"/>
              </a:ext>
            </a:extLst>
          </p:cNvPr>
          <p:cNvSpPr txBox="1"/>
          <p:nvPr/>
        </p:nvSpPr>
        <p:spPr>
          <a:xfrm>
            <a:off x="26984" y="2060848"/>
            <a:ext cx="9090031" cy="38822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3000"/>
              </a:lnSpc>
            </a:pPr>
            <a:r>
              <a:rPr lang="en-US" altLang="zh-CN" dirty="0">
                <a:latin typeface="+mn-ea"/>
                <a:ea typeface="+mn-ea"/>
              </a:rPr>
              <a:t>1</a:t>
            </a:r>
            <a:r>
              <a:rPr lang="zh-CN" altLang="en-US" dirty="0">
                <a:latin typeface="+mn-ea"/>
                <a:ea typeface="+mn-ea"/>
              </a:rPr>
              <a:t>）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事业与家庭：</a:t>
            </a:r>
            <a:r>
              <a:rPr lang="zh-CN" altLang="en-US" dirty="0">
                <a:latin typeface="+mn-ea"/>
                <a:ea typeface="+mn-ea"/>
              </a:rPr>
              <a:t>有责任感的男人对事业、对待家庭都有等同的责任心。一个对工作都慵懒的人，对家庭肯定也不会特别的有责任心。</a:t>
            </a:r>
          </a:p>
          <a:p>
            <a:pPr algn="l">
              <a:lnSpc>
                <a:spcPts val="3000"/>
              </a:lnSpc>
            </a:pPr>
            <a:r>
              <a:rPr lang="en-US" altLang="zh-CN" dirty="0">
                <a:latin typeface="+mn-ea"/>
                <a:ea typeface="+mn-ea"/>
              </a:rPr>
              <a:t>2</a:t>
            </a:r>
            <a:r>
              <a:rPr lang="zh-CN" altLang="en-US" dirty="0">
                <a:latin typeface="+mn-ea"/>
                <a:ea typeface="+mn-ea"/>
              </a:rPr>
              <a:t>）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孝顺：</a:t>
            </a:r>
            <a:r>
              <a:rPr lang="zh-CN" altLang="en-US" dirty="0">
                <a:latin typeface="+mn-ea"/>
                <a:ea typeface="+mn-ea"/>
              </a:rPr>
              <a:t>男子汉要孝顺父母，</a:t>
            </a:r>
            <a:r>
              <a:rPr lang="zh-CN" altLang="en-US" dirty="0">
                <a:latin typeface="+mn-ea"/>
              </a:rPr>
              <a:t>孝顺父母</a:t>
            </a:r>
            <a:r>
              <a:rPr lang="zh-CN" altLang="en-US" dirty="0">
                <a:latin typeface="+mn-ea"/>
                <a:ea typeface="+mn-ea"/>
              </a:rPr>
              <a:t>是有责任感的表现，大多数有孝心的人，心肠都不会很坏。成年后只会啃老的人，是没有责任感的。</a:t>
            </a:r>
            <a:endParaRPr lang="en-US" altLang="zh-CN" dirty="0">
              <a:latin typeface="+mn-ea"/>
              <a:ea typeface="+mn-ea"/>
            </a:endParaRPr>
          </a:p>
          <a:p>
            <a:pPr algn="l">
              <a:lnSpc>
                <a:spcPts val="3000"/>
              </a:lnSpc>
            </a:pPr>
            <a:r>
              <a:rPr lang="en-US" altLang="zh-CN" dirty="0">
                <a:latin typeface="+mn-ea"/>
                <a:ea typeface="+mn-ea"/>
              </a:rPr>
              <a:t>3</a:t>
            </a:r>
            <a:r>
              <a:rPr lang="zh-CN" altLang="en-US" dirty="0">
                <a:latin typeface="+mn-ea"/>
                <a:ea typeface="+mn-ea"/>
              </a:rPr>
              <a:t>）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担当：</a:t>
            </a:r>
            <a:r>
              <a:rPr lang="zh-CN" altLang="en-US" dirty="0">
                <a:latin typeface="+mn-ea"/>
                <a:ea typeface="+mn-ea"/>
              </a:rPr>
              <a:t>男</a:t>
            </a:r>
            <a:r>
              <a:rPr lang="zh-CN" altLang="en-US" dirty="0">
                <a:latin typeface="+mn-ea"/>
              </a:rPr>
              <a:t>子汉</a:t>
            </a:r>
            <a:r>
              <a:rPr lang="zh-CN" altLang="en-US" dirty="0">
                <a:latin typeface="+mn-ea"/>
                <a:ea typeface="+mn-ea"/>
              </a:rPr>
              <a:t>要有担当的能力。工作中要有表率作用，遇到问题就退缩的不是男子汉，家庭中男子汉要勇于承担家务中的脏活、累活、体力活，要照顾妻子和孩子；</a:t>
            </a:r>
            <a:r>
              <a:rPr lang="zh-CN" altLang="en-US" dirty="0">
                <a:latin typeface="+mn-ea"/>
              </a:rPr>
              <a:t>男子汉要</a:t>
            </a:r>
            <a:r>
              <a:rPr lang="zh-CN" altLang="en-US" dirty="0">
                <a:latin typeface="+mn-ea"/>
                <a:ea typeface="+mn-ea"/>
              </a:rPr>
              <a:t>正直勇敢，能挺身而出维护正义、保护弱小。</a:t>
            </a:r>
          </a:p>
          <a:p>
            <a:pPr algn="l">
              <a:lnSpc>
                <a:spcPts val="3000"/>
              </a:lnSpc>
            </a:pPr>
            <a:r>
              <a:rPr lang="en-US" altLang="zh-CN" dirty="0">
                <a:latin typeface="+mn-ea"/>
                <a:ea typeface="+mn-ea"/>
              </a:rPr>
              <a:t>4</a:t>
            </a:r>
            <a:r>
              <a:rPr lang="zh-CN" altLang="en-US" dirty="0">
                <a:latin typeface="+mn-ea"/>
                <a:ea typeface="+mn-ea"/>
              </a:rPr>
              <a:t>）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承认错误与改正错误</a:t>
            </a:r>
            <a:r>
              <a:rPr lang="zh-CN" altLang="en-US" dirty="0">
                <a:latin typeface="+mn-ea"/>
                <a:ea typeface="+mn-ea"/>
              </a:rPr>
              <a:t>：有责任感的男人要敢于承认自己错误。谁都会做错事情，谁都会犯一些错误，犯错了就要负责，不要逃避，不要把责任甩给别人，更不能责怪他人甚至嫁祸他人，哪里跌倒就在哪里爬起来。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CBFC6B7-5C58-476A-AC7E-35F4223A98A5}"/>
              </a:ext>
            </a:extLst>
          </p:cNvPr>
          <p:cNvSpPr txBox="1"/>
          <p:nvPr/>
        </p:nvSpPr>
        <p:spPr>
          <a:xfrm>
            <a:off x="35495" y="1173167"/>
            <a:ext cx="9081519" cy="815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3000"/>
              </a:lnSpc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责任感</a:t>
            </a:r>
            <a:r>
              <a:rPr lang="zh-CN" altLang="en-US" dirty="0"/>
              <a:t>是衡量一个男生能否成为男子汉的唯一标准，男子汉与年龄、身高、强壮、瘦弱等没有关系，只与责任感有关。</a:t>
            </a:r>
            <a:r>
              <a:rPr lang="zh-CN" altLang="en-US" sz="1800" dirty="0">
                <a:latin typeface="+mn-ea"/>
                <a:ea typeface="+mn-ea"/>
              </a:rPr>
              <a:t>责任感具体表现在以下几个方面：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68037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7F1FDBDB-A424-4F89-B114-60B96F2D15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192"/>
            <a:ext cx="9144000" cy="6833615"/>
          </a:xfrm>
          <a:prstGeom prst="rect">
            <a:avLst/>
          </a:prstGeom>
        </p:spPr>
      </p:pic>
      <p:sp>
        <p:nvSpPr>
          <p:cNvPr id="18435" name="AutoShape 3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393B0A83-70DE-4C77-86E5-89F3665BB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11188" cy="188913"/>
          </a:xfrm>
          <a:prstGeom prst="actionButtonBackPrevious">
            <a:avLst/>
          </a:prstGeom>
          <a:solidFill>
            <a:srgbClr val="FF00FF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zh-CN">
              <a:solidFill>
                <a:srgbClr val="FF0000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8493" name="TextBox1" r:id="rId2" imgW="8782200" imgH="6410160"/>
        </mc:Choice>
        <mc:Fallback>
          <p:control name="TextBox1" r:id="rId2" imgW="8782200" imgH="6410160">
            <p:pic>
              <p:nvPicPr>
                <p:cNvPr id="18434" name="TextBox1">
                  <a:extLst>
                    <a:ext uri="{FF2B5EF4-FFF2-40B4-BE49-F238E27FC236}">
                      <a16:creationId xmlns:a16="http://schemas.microsoft.com/office/drawing/2014/main" id="{DD78D591-369E-4DCB-8589-7652C48D27C5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179388" y="260350"/>
                  <a:ext cx="8785225" cy="6408738"/>
                </a:xfrm>
                <a:prstGeom prst="rect">
                  <a:avLst/>
                </a:prstGeom>
                <a:noFill/>
                <a:ln/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FADFDAC-0CA7-4771-B560-AFA85A9251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"/>
            <a:ext cx="9144000" cy="6833615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6CE33AC3-468C-4425-9BB8-3581677FB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44624"/>
            <a:ext cx="8229600" cy="432048"/>
          </a:xfrm>
        </p:spPr>
        <p:txBody>
          <a:bodyPr/>
          <a:lstStyle/>
          <a:p>
            <a:pPr algn="l"/>
            <a:r>
              <a:rPr lang="zh-CN" altLang="en-US" sz="2800" dirty="0"/>
              <a:t>三、职业分类的知识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623AB2A-99CE-4561-8E7D-F8A17B7ACC77}"/>
              </a:ext>
            </a:extLst>
          </p:cNvPr>
          <p:cNvSpPr txBox="1"/>
          <p:nvPr/>
        </p:nvSpPr>
        <p:spPr>
          <a:xfrm>
            <a:off x="35496" y="478115"/>
            <a:ext cx="9073008" cy="62632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    1999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版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《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中华人民共和国职业分类大典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》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将我国职业归为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8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个大类，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66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个中类，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413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个小类，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1838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个细类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(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职业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)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 。</a:t>
            </a: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第一大类：国家机关、党群组织、企业、事业单位负责人，包括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5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个中类，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16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个小类，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25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个细类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;</a:t>
            </a: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第二大类：专业技术人员，包括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14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个中类，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115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个小类，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379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个细类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;</a:t>
            </a: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第三大类：办事人员和有关人员，包括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4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个中类，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12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个小类，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45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个细类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;</a:t>
            </a: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第四大类：商业、服务业人员，包括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8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个中类，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43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个小类，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147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个细类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;</a:t>
            </a: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第五大类：农、林、牧、渔、水利业生产人员，包括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6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个中类，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30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个小类，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121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个细类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;</a:t>
            </a: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第六大类：生产、运输设备操作人员及有关人员，包括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27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个中类，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195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个小类，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1119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个细类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;</a:t>
            </a: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第七大类：军人，包括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个中类，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个小类，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个细类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;</a:t>
            </a: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第八大类：不便分类的其他从业人员，包括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个中类，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个小类，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个细类。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/>
              <a:ea typeface="宋体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/>
              <a:ea typeface="宋体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    2015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版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《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中华人民共和国职业分类大典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》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主要从以下四个方面进行了修改、调整和补充。</a:t>
            </a: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第一，对职业分类体系的修订。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调整后的职业分类结构为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8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个大类、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75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个中类、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434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个小类、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1481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个职业。与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1999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版相比，维持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8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/>
                <a:ea typeface="宋体"/>
                <a:cs typeface="+mn-cs"/>
              </a:rPr>
              <a:t>个大类不变，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增加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9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个中类、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21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个小类，减少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547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个职业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(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新增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347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个职业，取消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894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个职业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)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。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/>
              <a:ea typeface="宋体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第二，对职业信息描述内容的修订。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维持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142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个类别信息描述内容基本不变，修订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220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个、取消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125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个、新增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155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个类别信息描述内容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;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同时，维持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612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个职业信息描述内容基本不变，修订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522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个、取消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552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(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不含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342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"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其他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"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余类职业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)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、新增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347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个职业信息描述内容。</a:t>
            </a: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第三，对职业信息描述项目的调整。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将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1999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版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“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下列工种归入本职业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”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的表述调整为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“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本职业包含但不限于下列工种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”</a:t>
            </a:r>
            <a:r>
              <a:rPr lang="zh-CN" altLang="en-US" sz="1600" dirty="0">
                <a:solidFill>
                  <a:srgbClr val="000000"/>
                </a:solidFill>
                <a:latin typeface="宋体"/>
                <a:ea typeface="宋体"/>
              </a:rPr>
              <a:t>。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/>
              <a:ea typeface="宋体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第四，增加绿色职业标识。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共标示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127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个绿色职业，并统一以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"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绿色职业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"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的汉语拼音首字母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"L"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rPr>
              <a:t>标识，如环境监测员、太阳能利用工、轮胎翻修工等职业。</a:t>
            </a:r>
          </a:p>
        </p:txBody>
      </p:sp>
    </p:spTree>
    <p:extLst>
      <p:ext uri="{BB962C8B-B14F-4D97-AF65-F5344CB8AC3E}">
        <p14:creationId xmlns:p14="http://schemas.microsoft.com/office/powerpoint/2010/main" val="282512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8C3706DB-642F-42E5-9077-983DCCF4B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61"/>
            <a:ext cx="9144000" cy="6830677"/>
          </a:xfrm>
          <a:prstGeom prst="rect">
            <a:avLst/>
          </a:prstGeom>
        </p:spPr>
      </p:pic>
      <p:sp>
        <p:nvSpPr>
          <p:cNvPr id="13314" name="Rectangle 2">
            <a:extLst>
              <a:ext uri="{FF2B5EF4-FFF2-40B4-BE49-F238E27FC236}">
                <a16:creationId xmlns:a16="http://schemas.microsoft.com/office/drawing/2014/main" id="{92E75A43-B870-4F57-A1DA-C542F2B7FA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54113" y="1052736"/>
            <a:ext cx="2089150" cy="432048"/>
          </a:xfrm>
        </p:spPr>
        <p:txBody>
          <a:bodyPr/>
          <a:lstStyle/>
          <a:p>
            <a:r>
              <a:rPr lang="zh-CN" altLang="en-US" sz="3600" b="1" dirty="0">
                <a:solidFill>
                  <a:srgbClr val="FF0000"/>
                </a:solidFill>
                <a:ea typeface="华文隶书" panose="02010800040101010101" pitchFamily="2" charset="-122"/>
              </a:rPr>
              <a:t>男性职业</a:t>
            </a:r>
          </a:p>
        </p:txBody>
      </p:sp>
      <p:graphicFrame>
        <p:nvGraphicFramePr>
          <p:cNvPr id="13388" name="Group 76">
            <a:extLst>
              <a:ext uri="{FF2B5EF4-FFF2-40B4-BE49-F238E27FC236}">
                <a16:creationId xmlns:a16="http://schemas.microsoft.com/office/drawing/2014/main" id="{30022D45-082F-4808-94A5-B3B2C9D4E8EF}"/>
              </a:ext>
            </a:extLst>
          </p:cNvPr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40302182"/>
              </p:ext>
            </p:extLst>
          </p:nvPr>
        </p:nvGraphicFramePr>
        <p:xfrm>
          <a:off x="179388" y="1557536"/>
          <a:ext cx="4038600" cy="4248152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val="1124933691"/>
                    </a:ext>
                  </a:extLst>
                </a:gridCol>
              </a:tblGrid>
              <a:tr h="53181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1)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国家党群企事业负责人；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9182165"/>
                  </a:ext>
                </a:extLst>
              </a:tr>
              <a:tr h="5302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2)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专业技术人员；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57184"/>
                  </a:ext>
                </a:extLst>
              </a:tr>
              <a:tr h="53181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3)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办事人员和有关人员；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604379"/>
                  </a:ext>
                </a:extLst>
              </a:tr>
              <a:tr h="5302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4)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商业服务业人员；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5657639"/>
                  </a:ext>
                </a:extLst>
              </a:tr>
              <a:tr h="53181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5)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农林牧渔水利生产人员；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6822214"/>
                  </a:ext>
                </a:extLst>
              </a:tr>
              <a:tr h="5302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6)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生产运输设备操作人员；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612926"/>
                  </a:ext>
                </a:extLst>
              </a:tr>
              <a:tr h="53181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7)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军人；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9053093"/>
                  </a:ext>
                </a:extLst>
              </a:tr>
              <a:tr h="5302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8)</a:t>
                      </a:r>
                      <a:r>
                        <a:rPr kumimoji="0" lang="zh-CN" alt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rPr>
                        <a:t>不便分类的其他从业人员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；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4557786"/>
                  </a:ext>
                </a:extLst>
              </a:tr>
            </a:tbl>
          </a:graphicData>
        </a:graphic>
      </p:graphicFrame>
      <p:sp>
        <p:nvSpPr>
          <p:cNvPr id="13350" name="Rectangle 38">
            <a:extLst>
              <a:ext uri="{FF2B5EF4-FFF2-40B4-BE49-F238E27FC236}">
                <a16:creationId xmlns:a16="http://schemas.microsoft.com/office/drawing/2014/main" id="{B742E2E1-B3D5-4F63-9622-0134C93488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2" y="1061393"/>
            <a:ext cx="2016125" cy="423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00CC00"/>
                </a:solidFill>
                <a:ea typeface="华文隶书" panose="02010800040101010101" pitchFamily="2" charset="-122"/>
              </a:rPr>
              <a:t>女性职业</a:t>
            </a:r>
          </a:p>
        </p:txBody>
      </p:sp>
      <p:graphicFrame>
        <p:nvGraphicFramePr>
          <p:cNvPr id="13389" name="Group 77">
            <a:extLst>
              <a:ext uri="{FF2B5EF4-FFF2-40B4-BE49-F238E27FC236}">
                <a16:creationId xmlns:a16="http://schemas.microsoft.com/office/drawing/2014/main" id="{6B028B84-7E6C-4FA7-88BB-E9FB0B0B76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5028940"/>
              </p:ext>
            </p:extLst>
          </p:nvPr>
        </p:nvGraphicFramePr>
        <p:xfrm>
          <a:off x="4643438" y="1557536"/>
          <a:ext cx="4249737" cy="4254504"/>
        </p:xfrm>
        <a:graphic>
          <a:graphicData uri="http://schemas.openxmlformats.org/drawingml/2006/table">
            <a:tbl>
              <a:tblPr/>
              <a:tblGrid>
                <a:gridCol w="4249737">
                  <a:extLst>
                    <a:ext uri="{9D8B030D-6E8A-4147-A177-3AD203B41FA5}">
                      <a16:colId xmlns:a16="http://schemas.microsoft.com/office/drawing/2014/main" val="2714064144"/>
                    </a:ext>
                  </a:extLst>
                </a:gridCol>
              </a:tblGrid>
              <a:tr h="5381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653715"/>
                  </a:ext>
                </a:extLst>
              </a:tr>
              <a:tr h="5159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 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4292189"/>
                  </a:ext>
                </a:extLst>
              </a:tr>
              <a:tr h="5476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 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702720"/>
                  </a:ext>
                </a:extLst>
              </a:tr>
              <a:tr h="49371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 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0867082"/>
                  </a:ext>
                </a:extLst>
              </a:tr>
              <a:tr h="5159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 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2727753"/>
                  </a:ext>
                </a:extLst>
              </a:tr>
              <a:tr h="5381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 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2746052"/>
                  </a:ext>
                </a:extLst>
              </a:tr>
              <a:tr h="5381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 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4643837"/>
                  </a:ext>
                </a:extLst>
              </a:tr>
              <a:tr h="5667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） </a:t>
                      </a:r>
                    </a:p>
                  </a:txBody>
                  <a:tcPr marL="90000" marR="90000" marT="46800" marB="46800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7022200"/>
                  </a:ext>
                </a:extLst>
              </a:tr>
            </a:tbl>
          </a:graphicData>
        </a:graphic>
      </p:graphicFrame>
      <p:sp>
        <p:nvSpPr>
          <p:cNvPr id="13398" name="Text Box 86">
            <a:extLst>
              <a:ext uri="{FF2B5EF4-FFF2-40B4-BE49-F238E27FC236}">
                <a16:creationId xmlns:a16="http://schemas.microsoft.com/office/drawing/2014/main" id="{9C4DDA83-ADC8-451E-A874-5818F8C2A2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763" y="1613743"/>
            <a:ext cx="720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b="1" dirty="0">
                <a:solidFill>
                  <a:srgbClr val="00CC00"/>
                </a:solidFill>
              </a:rPr>
              <a:t>√</a:t>
            </a:r>
          </a:p>
        </p:txBody>
      </p:sp>
      <p:sp>
        <p:nvSpPr>
          <p:cNvPr id="13399" name="Text Box 87">
            <a:extLst>
              <a:ext uri="{FF2B5EF4-FFF2-40B4-BE49-F238E27FC236}">
                <a16:creationId xmlns:a16="http://schemas.microsoft.com/office/drawing/2014/main" id="{59380B8B-1181-4FFC-83DA-BCE426F6CC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763" y="2117799"/>
            <a:ext cx="720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b="1" dirty="0">
                <a:solidFill>
                  <a:srgbClr val="00CC00"/>
                </a:solidFill>
              </a:rPr>
              <a:t>√</a:t>
            </a:r>
          </a:p>
        </p:txBody>
      </p:sp>
      <p:sp>
        <p:nvSpPr>
          <p:cNvPr id="13400" name="Text Box 88">
            <a:extLst>
              <a:ext uri="{FF2B5EF4-FFF2-40B4-BE49-F238E27FC236}">
                <a16:creationId xmlns:a16="http://schemas.microsoft.com/office/drawing/2014/main" id="{9F9533AF-D663-4DAA-BF34-3B8A8D6CE6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763" y="2693863"/>
            <a:ext cx="720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b="1" dirty="0">
                <a:solidFill>
                  <a:srgbClr val="00CC00"/>
                </a:solidFill>
              </a:rPr>
              <a:t>√</a:t>
            </a:r>
          </a:p>
        </p:txBody>
      </p:sp>
      <p:sp>
        <p:nvSpPr>
          <p:cNvPr id="13401" name="Text Box 89">
            <a:extLst>
              <a:ext uri="{FF2B5EF4-FFF2-40B4-BE49-F238E27FC236}">
                <a16:creationId xmlns:a16="http://schemas.microsoft.com/office/drawing/2014/main" id="{3D50A1E9-7BCA-476A-8B1F-9B185E2BFE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763" y="3197920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b="1" dirty="0">
                <a:solidFill>
                  <a:srgbClr val="00CC00"/>
                </a:solidFill>
              </a:rPr>
              <a:t>√</a:t>
            </a:r>
          </a:p>
        </p:txBody>
      </p:sp>
      <p:sp>
        <p:nvSpPr>
          <p:cNvPr id="13402" name="Text Box 90">
            <a:extLst>
              <a:ext uri="{FF2B5EF4-FFF2-40B4-BE49-F238E27FC236}">
                <a16:creationId xmlns:a16="http://schemas.microsoft.com/office/drawing/2014/main" id="{F7F53AC3-6F42-4EB4-B393-0E8322141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763" y="3701827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b="1" dirty="0">
                <a:solidFill>
                  <a:srgbClr val="00CC00"/>
                </a:solidFill>
              </a:rPr>
              <a:t>√</a:t>
            </a:r>
          </a:p>
        </p:txBody>
      </p:sp>
      <p:sp>
        <p:nvSpPr>
          <p:cNvPr id="13403" name="Text Box 91">
            <a:extLst>
              <a:ext uri="{FF2B5EF4-FFF2-40B4-BE49-F238E27FC236}">
                <a16:creationId xmlns:a16="http://schemas.microsoft.com/office/drawing/2014/main" id="{3234E252-8854-41AE-A73D-B504538B7E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763" y="4205064"/>
            <a:ext cx="720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b="1" dirty="0">
                <a:solidFill>
                  <a:srgbClr val="00CC00"/>
                </a:solidFill>
              </a:rPr>
              <a:t>√</a:t>
            </a:r>
          </a:p>
        </p:txBody>
      </p:sp>
      <p:sp>
        <p:nvSpPr>
          <p:cNvPr id="13404" name="Text Box 92">
            <a:extLst>
              <a:ext uri="{FF2B5EF4-FFF2-40B4-BE49-F238E27FC236}">
                <a16:creationId xmlns:a16="http://schemas.microsoft.com/office/drawing/2014/main" id="{4624B6CC-BC42-4835-90BD-6FC67AD7F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763" y="4782095"/>
            <a:ext cx="720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b="1" dirty="0">
                <a:solidFill>
                  <a:srgbClr val="00CC00"/>
                </a:solidFill>
              </a:rPr>
              <a:t>√</a:t>
            </a:r>
          </a:p>
        </p:txBody>
      </p:sp>
      <p:sp>
        <p:nvSpPr>
          <p:cNvPr id="13405" name="Text Box 93">
            <a:extLst>
              <a:ext uri="{FF2B5EF4-FFF2-40B4-BE49-F238E27FC236}">
                <a16:creationId xmlns:a16="http://schemas.microsoft.com/office/drawing/2014/main" id="{010109AB-D26C-493B-8360-ABBC1D8B36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763" y="5358160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b="1" dirty="0">
                <a:solidFill>
                  <a:srgbClr val="00CC00"/>
                </a:solidFill>
              </a:rPr>
              <a:t>√</a:t>
            </a:r>
          </a:p>
        </p:txBody>
      </p:sp>
      <p:sp>
        <p:nvSpPr>
          <p:cNvPr id="19" name="标题 1">
            <a:extLst>
              <a:ext uri="{FF2B5EF4-FFF2-40B4-BE49-F238E27FC236}">
                <a16:creationId xmlns:a16="http://schemas.microsoft.com/office/drawing/2014/main" id="{92D5D39D-3308-4923-AF88-2AB6362122CF}"/>
              </a:ext>
            </a:extLst>
          </p:cNvPr>
          <p:cNvSpPr txBox="1">
            <a:spLocks/>
          </p:cNvSpPr>
          <p:nvPr/>
        </p:nvSpPr>
        <p:spPr bwMode="auto">
          <a:xfrm>
            <a:off x="35496" y="44624"/>
            <a:ext cx="82296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/>
              <a:t>四、职业有性别要求吗？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40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40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3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3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3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3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"/>
                                        <p:tgtEl>
                                          <p:spTgt spid="134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13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13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134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134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13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13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98" grpId="0"/>
      <p:bldP spid="13399" grpId="0"/>
      <p:bldP spid="13400" grpId="0"/>
      <p:bldP spid="13401" grpId="0"/>
      <p:bldP spid="13402" grpId="0"/>
      <p:bldP spid="13403" grpId="0"/>
      <p:bldP spid="13404" grpId="0"/>
      <p:bldP spid="1340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A1975539-7DE5-434E-908C-18AAABB153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"/>
            <a:ext cx="9144000" cy="6833615"/>
          </a:xfrm>
          <a:prstGeom prst="rect">
            <a:avLst/>
          </a:prstGeom>
        </p:spPr>
      </p:pic>
      <p:sp>
        <p:nvSpPr>
          <p:cNvPr id="4098" name="Rectangle 2">
            <a:extLst>
              <a:ext uri="{FF2B5EF4-FFF2-40B4-BE49-F238E27FC236}">
                <a16:creationId xmlns:a16="http://schemas.microsoft.com/office/drawing/2014/main" id="{5CD02DB3-B8E5-49D5-9C7B-E3B82DD36B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zh-CN" altLang="en-US" sz="3600" b="1">
                <a:solidFill>
                  <a:srgbClr val="0000CC"/>
                </a:solidFill>
                <a:ea typeface="黑体" panose="02010609060101010101" pitchFamily="49" charset="-122"/>
              </a:rPr>
              <a:t>男女职业综述</a:t>
            </a:r>
          </a:p>
        </p:txBody>
      </p:sp>
      <p:sp>
        <p:nvSpPr>
          <p:cNvPr id="4100" name="Text Box 4">
            <a:extLst>
              <a:ext uri="{FF2B5EF4-FFF2-40B4-BE49-F238E27FC236}">
                <a16:creationId xmlns:a16="http://schemas.microsoft.com/office/drawing/2014/main" id="{45CD7B8A-85B7-4E69-A803-1AE123BD1E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916113"/>
            <a:ext cx="8642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zh-CN" altLang="zh-CN"/>
          </a:p>
        </p:txBody>
      </p:sp>
      <p:sp>
        <p:nvSpPr>
          <p:cNvPr id="4101" name="Text Box 5">
            <a:extLst>
              <a:ext uri="{FF2B5EF4-FFF2-40B4-BE49-F238E27FC236}">
                <a16:creationId xmlns:a16="http://schemas.microsoft.com/office/drawing/2014/main" id="{9F983C13-0376-423C-A771-5D71EB0AD6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875" y="1125538"/>
            <a:ext cx="8893175" cy="372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b="1" dirty="0">
                <a:solidFill>
                  <a:srgbClr val="0000CC"/>
                </a:solidFill>
                <a:ea typeface="华文中宋" panose="0201060004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0000CC"/>
                </a:solidFill>
                <a:ea typeface="华文中宋" panose="02010600040101010101" pitchFamily="2" charset="-122"/>
              </a:rPr>
              <a:t>随着科技的不断进步和社会的迅速发展，男女性别差异所导致的职业差异在日益缩小，同时男女由于性别差异所带来的互补性也越来越明显。社会是个大家庭，男女各顶半边天，他（她）们在这个世界上都发挥着重要的作用，只因为性别差异、特质不同，扮演的角色不同而已。</a:t>
            </a:r>
          </a:p>
          <a:p>
            <a:pPr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ea typeface="华文中宋" panose="02010600040101010101" pitchFamily="2" charset="-122"/>
              </a:rPr>
              <a:t>       职业没有男女之分，更没有高低贵贱之分，只要我们努力学习，掌握知识、技能，则</a:t>
            </a:r>
          </a:p>
        </p:txBody>
      </p:sp>
      <p:sp>
        <p:nvSpPr>
          <p:cNvPr id="4102" name="WordArt 6">
            <a:extLst>
              <a:ext uri="{FF2B5EF4-FFF2-40B4-BE49-F238E27FC236}">
                <a16:creationId xmlns:a16="http://schemas.microsoft.com/office/drawing/2014/main" id="{796683E8-A14E-4BCC-ACA2-F02E0275D65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95288" y="5013325"/>
            <a:ext cx="8353425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3745"/>
              </a:avLst>
            </a:prstTxWarp>
          </a:bodyPr>
          <a:lstStyle/>
          <a:p>
            <a:r>
              <a:rPr lang="zh-CN" altLang="en-US" sz="4000" b="1" kern="1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天生我材必有用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38802250-A4D4-4F47-89D6-82978F0308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"/>
            <a:ext cx="9144000" cy="6833615"/>
          </a:xfrm>
          <a:prstGeom prst="rect">
            <a:avLst/>
          </a:prstGeom>
        </p:spPr>
      </p:pic>
      <p:sp>
        <p:nvSpPr>
          <p:cNvPr id="15362" name="Rectangle 2">
            <a:extLst>
              <a:ext uri="{FF2B5EF4-FFF2-40B4-BE49-F238E27FC236}">
                <a16:creationId xmlns:a16="http://schemas.microsoft.com/office/drawing/2014/main" id="{59AD2F7C-1483-46E4-9EDF-C4C2BC7075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922338"/>
          </a:xfrm>
        </p:spPr>
        <p:txBody>
          <a:bodyPr/>
          <a:lstStyle/>
          <a:p>
            <a:r>
              <a:rPr lang="zh-CN" altLang="en-US" sz="3600" b="1">
                <a:solidFill>
                  <a:schemeClr val="bg1"/>
                </a:solidFill>
                <a:ea typeface="黑体" panose="02010609060101010101" pitchFamily="49" charset="-122"/>
              </a:rPr>
              <a:t>我的理想与追求</a:t>
            </a:r>
          </a:p>
        </p:txBody>
      </p:sp>
      <p:sp>
        <p:nvSpPr>
          <p:cNvPr id="15364" name="WordArt 4">
            <a:hlinkClick r:id="rId3" action="ppaction://hlinkfile"/>
            <a:extLst>
              <a:ext uri="{FF2B5EF4-FFF2-40B4-BE49-F238E27FC236}">
                <a16:creationId xmlns:a16="http://schemas.microsoft.com/office/drawing/2014/main" id="{3C7F01D9-6DF8-4B29-BED6-A32C9285894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04888" y="476250"/>
            <a:ext cx="7134225" cy="54006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r>
              <a:rPr lang="zh-CN" altLang="en-US" sz="8000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0">
                  <a:blip r:embed="rId4">
                    <a:alphaModFix amt="90000"/>
                  </a:blip>
                  <a:srcRect/>
                  <a:stretch>
                    <a:fillRect/>
                  </a:stretch>
                </a:blip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我的理想与追求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F0D36ED5-91B5-4424-BDB8-7DDC222AA8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"/>
            <a:ext cx="9144000" cy="6833615"/>
          </a:xfrm>
          <a:prstGeom prst="rect">
            <a:avLst/>
          </a:prstGeom>
        </p:spPr>
      </p:pic>
      <p:sp>
        <p:nvSpPr>
          <p:cNvPr id="20482" name="Rectangle 2">
            <a:extLst>
              <a:ext uri="{FF2B5EF4-FFF2-40B4-BE49-F238E27FC236}">
                <a16:creationId xmlns:a16="http://schemas.microsoft.com/office/drawing/2014/main" id="{C21E4335-A7F7-42F6-9FD4-69CCD23DC1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>
                <a:solidFill>
                  <a:schemeClr val="bg1"/>
                </a:solidFill>
                <a:ea typeface="黑体" panose="02010609060101010101" pitchFamily="49" charset="-122"/>
              </a:rPr>
              <a:t>我的理想与追求</a:t>
            </a:r>
          </a:p>
        </p:txBody>
      </p:sp>
      <p:graphicFrame>
        <p:nvGraphicFramePr>
          <p:cNvPr id="22912" name="Group 1408">
            <a:extLst>
              <a:ext uri="{FF2B5EF4-FFF2-40B4-BE49-F238E27FC236}">
                <a16:creationId xmlns:a16="http://schemas.microsoft.com/office/drawing/2014/main" id="{6B6016C2-F8AE-49FB-990E-4DEDCF1F128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50825" y="333375"/>
          <a:ext cx="8589963" cy="6264276"/>
        </p:xfrm>
        <a:graphic>
          <a:graphicData uri="http://schemas.openxmlformats.org/drawingml/2006/table">
            <a:tbl>
              <a:tblPr/>
              <a:tblGrid>
                <a:gridCol w="1363663">
                  <a:extLst>
                    <a:ext uri="{9D8B030D-6E8A-4147-A177-3AD203B41FA5}">
                      <a16:colId xmlns:a16="http://schemas.microsoft.com/office/drawing/2014/main" val="1506409745"/>
                    </a:ext>
                  </a:extLst>
                </a:gridCol>
                <a:gridCol w="2254250">
                  <a:extLst>
                    <a:ext uri="{9D8B030D-6E8A-4147-A177-3AD203B41FA5}">
                      <a16:colId xmlns:a16="http://schemas.microsoft.com/office/drawing/2014/main" val="507793760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3573238971"/>
                    </a:ext>
                  </a:extLst>
                </a:gridCol>
                <a:gridCol w="1804987">
                  <a:extLst>
                    <a:ext uri="{9D8B030D-6E8A-4147-A177-3AD203B41FA5}">
                      <a16:colId xmlns:a16="http://schemas.microsoft.com/office/drawing/2014/main" val="4046029050"/>
                    </a:ext>
                  </a:extLst>
                </a:gridCol>
                <a:gridCol w="1363663">
                  <a:extLst>
                    <a:ext uri="{9D8B030D-6E8A-4147-A177-3AD203B41FA5}">
                      <a16:colId xmlns:a16="http://schemas.microsoft.com/office/drawing/2014/main" val="2122952349"/>
                    </a:ext>
                  </a:extLst>
                </a:gridCol>
              </a:tblGrid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IT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工作者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歌唱家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咖啡店老板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涉外工作者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心理学家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6017990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编导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股神巴菲特一样的人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考古学家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摄影师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新能源开发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6236423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程序员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护士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科幻家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生物学家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演员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9608319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厨师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化学家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科技公司创始人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食品创始人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医生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8324477"/>
                  </a:ext>
                </a:extLst>
              </a:tr>
              <a:tr h="369888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慈善家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环保卫士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篮球运动员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书店老板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音乐创始人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9449954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大学教授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机器人制作者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历史学家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数学家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银行家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9909109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蛋糕店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极限生存家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旅行者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水电维修工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英语教师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8450549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地理学家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记者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律师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探险家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游戏开发者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1659300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地铁工程师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建筑工程师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漫画家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特工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007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宇航员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5819725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电器设计师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幼儿教师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美食家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外交官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宇宙学家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4726829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动物饲养员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节目主持人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农场主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外企经理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运动员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8543600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发明家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金融家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企业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CEO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网络科幻小说家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侦探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3425119"/>
                  </a:ext>
                </a:extLst>
              </a:tr>
              <a:tr h="369888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翻译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金融证券家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企业老板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舞蹈家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政治家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445865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饭店老板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警察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汽车设计师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喜剧演员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足球教练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1140107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飞行员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花店老板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软件工程师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相声演员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足球运动员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8974753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服装设计师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军事家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赛车手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小提琴家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作家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1884636"/>
                  </a:ext>
                </a:extLst>
              </a:tr>
              <a:tr h="368300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钢琴家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军械工程师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商人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小学老师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作曲家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027814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1"/>
            </a:gs>
            <a:gs pos="50000">
              <a:srgbClr val="CC00CC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rgbClr val="CC99FF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rgbClr val="9999FF">
              <a:alpha val="80000"/>
            </a:srgb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1"/>
            </a:gs>
            <a:gs pos="50000">
              <a:srgbClr val="CC00CC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rgbClr val="CC99FF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rgbClr val="9999FF">
              <a:alpha val="80000"/>
            </a:srgb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默认设计模板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CC"/>
      </a:hlink>
      <a:folHlink>
        <a:srgbClr val="FF00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CC"/>
        </a:hlink>
        <a:folHlink>
          <a:srgbClr val="FF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CC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1810</TotalTime>
  <Words>2107</Words>
  <Application>Microsoft Office PowerPoint</Application>
  <PresentationFormat>全屏显示(4:3)</PresentationFormat>
  <Paragraphs>209</Paragraphs>
  <Slides>18</Slides>
  <Notes>0</Notes>
  <HiddenSlides>2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方正粗黑宋简体</vt:lpstr>
      <vt:lpstr>黑体</vt:lpstr>
      <vt:lpstr>华文彩云</vt:lpstr>
      <vt:lpstr>华文琥珀</vt:lpstr>
      <vt:lpstr>宋体</vt:lpstr>
      <vt:lpstr>Arial</vt:lpstr>
      <vt:lpstr>默认设计模板</vt:lpstr>
      <vt:lpstr>1_默认设计模板</vt:lpstr>
      <vt:lpstr>少男少女</vt:lpstr>
      <vt:lpstr>一、用思维导图做人生规划</vt:lpstr>
      <vt:lpstr>例1：</vt:lpstr>
      <vt:lpstr>例2：</vt:lpstr>
      <vt:lpstr>二、正确认知自我，不断完善自我</vt:lpstr>
      <vt:lpstr>男生心目中的完美的女生形象</vt:lpstr>
      <vt:lpstr>女生心目中的完美的男生形象</vt:lpstr>
      <vt:lpstr>男生心目中的完美的女生形象</vt:lpstr>
      <vt:lpstr>PowerPoint 演示文稿</vt:lpstr>
      <vt:lpstr>PowerPoint 演示文稿</vt:lpstr>
      <vt:lpstr>女生心目中的完美的男生形象</vt:lpstr>
      <vt:lpstr>PowerPoint 演示文稿</vt:lpstr>
      <vt:lpstr>PowerPoint 演示文稿</vt:lpstr>
      <vt:lpstr>三、职业分类的知识</vt:lpstr>
      <vt:lpstr>男性职业</vt:lpstr>
      <vt:lpstr>男女职业综述</vt:lpstr>
      <vt:lpstr>我的理想与追求</vt:lpstr>
      <vt:lpstr>我的理想与追求</vt:lpstr>
    </vt:vector>
  </TitlesOfParts>
  <Company>zdfz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czx</dc:creator>
  <cp:lastModifiedBy>lenovo</cp:lastModifiedBy>
  <cp:revision>115</cp:revision>
  <cp:lastPrinted>2022-03-01T01:35:36Z</cp:lastPrinted>
  <dcterms:created xsi:type="dcterms:W3CDTF">2005-03-01T11:08:16Z</dcterms:created>
  <dcterms:modified xsi:type="dcterms:W3CDTF">2022-03-15T07:24:08Z</dcterms:modified>
</cp:coreProperties>
</file>