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52" r:id="rId2"/>
    <p:sldId id="506" r:id="rId3"/>
    <p:sldId id="502" r:id="rId4"/>
    <p:sldId id="504" r:id="rId5"/>
    <p:sldId id="507" r:id="rId6"/>
    <p:sldId id="505" r:id="rId7"/>
    <p:sldId id="350" r:id="rId8"/>
    <p:sldId id="351" r:id="rId9"/>
    <p:sldId id="290" r:id="rId10"/>
    <p:sldId id="741" r:id="rId11"/>
    <p:sldId id="747" r:id="rId12"/>
    <p:sldId id="489" r:id="rId13"/>
    <p:sldId id="744" r:id="rId14"/>
    <p:sldId id="490" r:id="rId15"/>
    <p:sldId id="491" r:id="rId16"/>
    <p:sldId id="748" r:id="rId17"/>
    <p:sldId id="553" r:id="rId18"/>
    <p:sldId id="299" r:id="rId19"/>
    <p:sldId id="579" r:id="rId20"/>
    <p:sldId id="359" r:id="rId21"/>
    <p:sldId id="749" r:id="rId22"/>
    <p:sldId id="578" r:id="rId23"/>
    <p:sldId id="301" r:id="rId24"/>
    <p:sldId id="355" r:id="rId25"/>
    <p:sldId id="356" r:id="rId26"/>
    <p:sldId id="743" r:id="rId27"/>
    <p:sldId id="647" r:id="rId28"/>
    <p:sldId id="362" r:id="rId29"/>
    <p:sldId id="750" r:id="rId30"/>
    <p:sldId id="370" r:id="rId31"/>
    <p:sldId id="311" r:id="rId32"/>
    <p:sldId id="542" r:id="rId33"/>
    <p:sldId id="751" r:id="rId34"/>
    <p:sldId id="544" r:id="rId35"/>
    <p:sldId id="545" r:id="rId36"/>
    <p:sldId id="546" r:id="rId37"/>
    <p:sldId id="547" r:id="rId38"/>
    <p:sldId id="548" r:id="rId3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36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C26654-DC86-47B0-A22D-474E141A5E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F084977-30D0-47E0-AB64-B569040DB6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AF66DA6-E547-4CBC-85E3-4D3A5F3C6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6827A33-F093-467C-BE69-EA521AB70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C2BEF14-47ED-439D-B326-B2577DC5C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46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D99644-FF62-43A8-A7C1-9FD3AE13E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B2305B-42E9-4AA3-89C3-84BA7B6999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4B874AE-E360-476F-A947-450FA5AE9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C46F12D-6B6A-49EF-8648-F076BC362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BEDC46B-725F-4EBF-A60E-F3D7BACFF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75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D2F1AC-D0CA-4D12-92CB-F2E6CBBFD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DC2207A-3DA7-45F2-A1BD-9E8D425791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10801B3-CDA3-46F7-9887-7928AB1C1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7F4093-AB2D-4243-9294-5989D019A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93AE914-67E2-45C6-9497-A32C71D30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06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EC2C24-0BFD-469F-9624-80EAABF60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359FC8F-34CC-4F3E-A54E-6870C715BE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91389B7-E8F5-4C10-89B0-18A72620E6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C23FE51-7687-4F08-B3E7-A70934251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F777545-F942-47A2-9077-B1D505BF2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22C9176-6739-46EE-824A-1CA398CB2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782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64D12C4-436C-440B-8CAC-2BB96FE97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0D0451E-55F2-402B-A832-BCA24C89C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3D929D7-B415-4BCD-8EB9-487B66A0A4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692B527-BCC1-4CAB-B011-3A51B4A8DD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971C625-1BDD-4275-B8FC-80DFADA1AA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E90AF9E-EB1A-46B9-87E0-BCC6DBCA7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4768DA8-8F5C-41A9-9C92-58BFEE3D0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1B17AEC-5783-430E-A919-936F6BA63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85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460FD5-03E9-40A4-9D65-4DF52CED2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68FD7A3-604E-44FC-8E7F-07361DC61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9A2DB17-DC9E-4D43-92A9-B1F3A07C1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72CCCA4-C2B3-44AA-959D-56A9A57C4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333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65B3646-B8BB-43FC-BDEF-D8236CA02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5A5BE2A-4DE3-43D5-9BDD-2652587BD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1AC637A-6E86-4609-A587-5D7568C59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499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C5FF9B-92F6-4DB3-887F-9EB008984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745977C-2CAA-412C-B857-1913EEBE39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3F65FDF-06E2-43DE-81F4-295A8B34FE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32C26AC-DDF3-4734-80B3-7544134C5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A90D0E8-AEE3-412C-93E2-157DC16B3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06D6312-86A5-43A4-8EE8-A36C6F570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16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9B156E-90AF-487E-BA1D-BBBE6ECB6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178E9EB-3092-4FCF-A3A0-5814FD10FB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C8AE5FC-DFA1-47A8-8BB1-F90D6ED2B3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5E6081D-51AD-46B1-B38C-42F019B85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6F03B0D-F575-4A70-B4D2-5A71B968D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456DD9D-9DB1-456C-AAF9-8E4270DCA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461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F25F00D-3407-4237-B0DB-A0767341C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75BE7C9-6B5D-484D-A14F-F207BCB33C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F538699-EFCC-4AFC-A674-B7D8EB23B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48E2110-FC01-433F-AC24-A9C231383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F491C56-2923-44B8-B901-34CE76254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8019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6D15BEA-FA3A-4F6E-A636-56B88CEDC7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C5CBB41-09B9-422E-AACF-7220FE29D9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ABCAF7-3CC8-47B9-8DEF-4D3341671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791204-A0EF-469B-A3BB-93D81743E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DB699FA-F77B-4B26-A282-9F20F1845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179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8419024"/>
      </p:ext>
    </p:extLst>
  </p:cSld>
  <p:clrMapOvr>
    <a:masterClrMapping/>
  </p:clrMapOvr>
  <p:transition spd="slow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528951"/>
      </p:ext>
    </p:extLst>
  </p:cSld>
  <p:clrMapOvr>
    <a:masterClrMapping/>
  </p:clrMapOvr>
  <p:transition spd="slow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7081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98F517F-FCA9-4AF8-99D1-2E70D6B86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C657F90-C113-4CEF-A560-686DE0F2CC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B28E58-98D4-4912-9F57-A039A6B4A2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87EAF-3678-436B-8288-4908B8473B10}" type="datetimeFigureOut">
              <a:rPr lang="zh-CN" altLang="en-US" smtClean="0"/>
              <a:t>2021/12/27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6C0EB6A-EC23-4851-91A5-3F148446D7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F34FB27-B96F-46C6-AB64-B62ACAB157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53FE9-19A7-4AF7-B071-190CCCAB53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01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9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" descr="timg (2)">
            <a:extLst>
              <a:ext uri="{FF2B5EF4-FFF2-40B4-BE49-F238E27FC236}">
                <a16:creationId xmlns:a16="http://schemas.microsoft.com/office/drawing/2014/main" id="{6C26E744-967E-4690-BD33-A8D819B24B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22801" b="30708"/>
          <a:stretch/>
        </p:blipFill>
        <p:spPr bwMode="auto">
          <a:xfrm>
            <a:off x="2168727" y="1762757"/>
            <a:ext cx="7191635" cy="5095243"/>
          </a:xfrm>
          <a:prstGeom prst="rect">
            <a:avLst/>
          </a:prstGeom>
          <a:ln>
            <a:noFill/>
          </a:ln>
          <a:effectLst>
            <a:softEdge rad="723900"/>
          </a:effectLst>
        </p:spPr>
      </p:pic>
      <p:sp>
        <p:nvSpPr>
          <p:cNvPr id="6" name="TextBox 48">
            <a:extLst>
              <a:ext uri="{FF2B5EF4-FFF2-40B4-BE49-F238E27FC236}">
                <a16:creationId xmlns:a16="http://schemas.microsoft.com/office/drawing/2014/main" id="{F10E2D40-E498-427A-9132-BA8457ABA4AA}"/>
              </a:ext>
            </a:extLst>
          </p:cNvPr>
          <p:cNvSpPr txBox="1"/>
          <p:nvPr/>
        </p:nvSpPr>
        <p:spPr>
          <a:xfrm>
            <a:off x="435953" y="827617"/>
            <a:ext cx="10657184" cy="286232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lIns="91440" tIns="45720" rIns="91440" bIns="4572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Kaiti SC"/>
              </a:rPr>
              <a:t>南乡子</a:t>
            </a:r>
            <a:r>
              <a:rPr lang="en-US" altLang="zh-CN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Kaiti SC"/>
              </a:rPr>
              <a:t>·</a:t>
            </a:r>
            <a:r>
              <a:rPr lang="zh-CN" altLang="en-US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Kaiti SC"/>
              </a:rPr>
              <a:t>登京口北固亭有怀</a:t>
            </a:r>
            <a:endParaRPr lang="en-US" altLang="zh-CN" sz="6000" b="1" dirty="0"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Kaiti SC"/>
            </a:endParaRPr>
          </a:p>
          <a:p>
            <a:pPr eaLnBrk="1" hangingPunct="1">
              <a:defRPr/>
            </a:pPr>
            <a:r>
              <a:rPr lang="zh-CN" altLang="en-US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Kaiti SC"/>
              </a:rPr>
              <a:t>山坡羊</a:t>
            </a:r>
            <a:r>
              <a:rPr lang="en-US" altLang="zh-CN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Kaiti SC"/>
              </a:rPr>
              <a:t>·</a:t>
            </a:r>
            <a:r>
              <a:rPr lang="zh-CN" altLang="en-US" sz="6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Kaiti SC"/>
              </a:rPr>
              <a:t>潼关怀古</a:t>
            </a:r>
            <a:endParaRPr lang="en-US" altLang="zh-CN" sz="6000" b="1" dirty="0">
              <a:effectLst>
                <a:outerShdw blurRad="38100" dist="38100" dir="2700000" algn="tl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Kaiti SC"/>
            </a:endParaRPr>
          </a:p>
          <a:p>
            <a:pPr eaLnBrk="1" hangingPunct="1">
              <a:defRPr/>
            </a:pPr>
            <a:r>
              <a:rPr lang="zh-CN" altLang="en-US" sz="6000" b="1" dirty="0">
                <a:latin typeface="隶书" panose="02010509060101010101" pitchFamily="49" charset="-122"/>
                <a:ea typeface="隶书" panose="02010509060101010101" pitchFamily="49" charset="-122"/>
              </a:rPr>
              <a:t>山坡羊</a:t>
            </a:r>
            <a:r>
              <a:rPr lang="en-US" altLang="zh-CN" sz="6000" b="1" dirty="0">
                <a:latin typeface="隶书" panose="02010509060101010101" pitchFamily="49" charset="-122"/>
                <a:ea typeface="隶书" panose="02010509060101010101" pitchFamily="49" charset="-122"/>
              </a:rPr>
              <a:t>·</a:t>
            </a:r>
            <a:r>
              <a:rPr lang="zh-CN" altLang="en-US" sz="6000" b="1" dirty="0">
                <a:latin typeface="隶书" panose="02010509060101010101" pitchFamily="49" charset="-122"/>
                <a:ea typeface="隶书" panose="02010509060101010101" pitchFamily="49" charset="-122"/>
              </a:rPr>
              <a:t>骊山怀古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A954446-F846-468F-B079-A51B11B44933}"/>
              </a:ext>
            </a:extLst>
          </p:cNvPr>
          <p:cNvSpPr/>
          <p:nvPr/>
        </p:nvSpPr>
        <p:spPr>
          <a:xfrm>
            <a:off x="9199299" y="181932"/>
            <a:ext cx="22621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怀古诗</a:t>
            </a:r>
          </a:p>
        </p:txBody>
      </p:sp>
    </p:spTree>
    <p:extLst>
      <p:ext uri="{BB962C8B-B14F-4D97-AF65-F5344CB8AC3E}">
        <p14:creationId xmlns:p14="http://schemas.microsoft.com/office/powerpoint/2010/main" val="1940424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" descr="timg (2)">
            <a:extLst>
              <a:ext uri="{FF2B5EF4-FFF2-40B4-BE49-F238E27FC236}">
                <a16:creationId xmlns:a16="http://schemas.microsoft.com/office/drawing/2014/main" id="{6C26E744-967E-4690-BD33-A8D819B24B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22801" b="30708"/>
          <a:stretch/>
        </p:blipFill>
        <p:spPr bwMode="auto">
          <a:xfrm>
            <a:off x="2168728" y="1762757"/>
            <a:ext cx="7191635" cy="5095243"/>
          </a:xfrm>
          <a:prstGeom prst="rect">
            <a:avLst/>
          </a:prstGeom>
          <a:ln>
            <a:noFill/>
          </a:ln>
          <a:effectLst>
            <a:softEdge rad="723900"/>
          </a:effectLst>
        </p:spPr>
      </p:pic>
      <p:pic>
        <p:nvPicPr>
          <p:cNvPr id="56323" name="图片 3">
            <a:extLst>
              <a:ext uri="{FF2B5EF4-FFF2-40B4-BE49-F238E27FC236}">
                <a16:creationId xmlns:a16="http://schemas.microsoft.com/office/drawing/2014/main" id="{A27BEC85-7CA7-4D51-8F5A-6D17C53730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3284" y="74084"/>
            <a:ext cx="1913467" cy="753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48">
            <a:extLst>
              <a:ext uri="{FF2B5EF4-FFF2-40B4-BE49-F238E27FC236}">
                <a16:creationId xmlns:a16="http://schemas.microsoft.com/office/drawing/2014/main" id="{F10E2D40-E498-427A-9132-BA8457ABA4AA}"/>
              </a:ext>
            </a:extLst>
          </p:cNvPr>
          <p:cNvSpPr txBox="1"/>
          <p:nvPr/>
        </p:nvSpPr>
        <p:spPr>
          <a:xfrm>
            <a:off x="623392" y="1220755"/>
            <a:ext cx="10657184" cy="1138773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lIns="91440" tIns="45720" rIns="91440" bIns="4572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6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Kaiti SC"/>
                <a:cs typeface="Kaiti SC"/>
              </a:rPr>
              <a:t>南乡子</a:t>
            </a:r>
            <a:r>
              <a:rPr lang="en-US" altLang="zh-CN" sz="6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Kaiti SC"/>
                <a:cs typeface="Kaiti SC"/>
              </a:rPr>
              <a:t>·</a:t>
            </a:r>
            <a:r>
              <a:rPr lang="zh-CN" altLang="en-US" sz="6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Kaiti SC"/>
                <a:cs typeface="Kaiti SC"/>
              </a:rPr>
              <a:t>登京口北固亭有怀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组合 8">
            <a:extLst>
              <a:ext uri="{FF2B5EF4-FFF2-40B4-BE49-F238E27FC236}">
                <a16:creationId xmlns:a16="http://schemas.microsoft.com/office/drawing/2014/main" id="{A8E8A3A3-C889-40A9-BAAD-E2C76B17BC93}"/>
              </a:ext>
            </a:extLst>
          </p:cNvPr>
          <p:cNvGrpSpPr>
            <a:grpSpLocks/>
          </p:cNvGrpSpPr>
          <p:nvPr/>
        </p:nvGrpSpPr>
        <p:grpSpPr bwMode="auto">
          <a:xfrm>
            <a:off x="1" y="42334"/>
            <a:ext cx="2734733" cy="667135"/>
            <a:chOff x="0" y="-63"/>
            <a:chExt cx="3231" cy="787"/>
          </a:xfrm>
        </p:grpSpPr>
        <p:sp>
          <p:nvSpPr>
            <p:cNvPr id="57355" name="文本框 6">
              <a:extLst>
                <a:ext uri="{FF2B5EF4-FFF2-40B4-BE49-F238E27FC236}">
                  <a16:creationId xmlns:a16="http://schemas.microsoft.com/office/drawing/2014/main" id="{CFAE8984-DEC5-4C07-A445-E745C77E06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</a:p>
          </p:txBody>
        </p:sp>
        <p:cxnSp>
          <p:nvCxnSpPr>
            <p:cNvPr id="20" name="直线连接符 9">
              <a:extLst>
                <a:ext uri="{FF2B5EF4-FFF2-40B4-BE49-F238E27FC236}">
                  <a16:creationId xmlns:a16="http://schemas.microsoft.com/office/drawing/2014/main" id="{1F8D21AF-43EB-4855-B832-763FF5E34958}"/>
                </a:ext>
              </a:extLst>
            </p:cNvPr>
            <p:cNvCxnSpPr/>
            <p:nvPr/>
          </p:nvCxnSpPr>
          <p:spPr>
            <a:xfrm>
              <a:off x="0" y="701"/>
              <a:ext cx="323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菱形 20">
              <a:extLst>
                <a:ext uri="{FF2B5EF4-FFF2-40B4-BE49-F238E27FC236}">
                  <a16:creationId xmlns:a16="http://schemas.microsoft.com/office/drawing/2014/main" id="{DAA5F0E4-6484-47BA-8F00-7826640CC793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57347" name="组合 1">
            <a:extLst>
              <a:ext uri="{FF2B5EF4-FFF2-40B4-BE49-F238E27FC236}">
                <a16:creationId xmlns:a16="http://schemas.microsoft.com/office/drawing/2014/main" id="{42E5A2A5-F10C-49E5-8AD4-09ACF0F2CEA4}"/>
              </a:ext>
            </a:extLst>
          </p:cNvPr>
          <p:cNvGrpSpPr>
            <a:grpSpLocks/>
          </p:cNvGrpSpPr>
          <p:nvPr/>
        </p:nvGrpSpPr>
        <p:grpSpPr bwMode="auto">
          <a:xfrm>
            <a:off x="4133851" y="753534"/>
            <a:ext cx="2345267" cy="721351"/>
            <a:chOff x="3286116" y="615935"/>
            <a:chExt cx="1758959" cy="541012"/>
          </a:xfrm>
        </p:grpSpPr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5E9F1CBF-EDDA-4C4D-A309-2259C0432C80}"/>
                </a:ext>
              </a:extLst>
            </p:cNvPr>
            <p:cNvSpPr/>
            <p:nvPr/>
          </p:nvSpPr>
          <p:spPr>
            <a:xfrm rot="555800">
              <a:off x="4602160" y="715948"/>
              <a:ext cx="442915" cy="4190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0" name="圆角矩形 9">
              <a:extLst>
                <a:ext uri="{FF2B5EF4-FFF2-40B4-BE49-F238E27FC236}">
                  <a16:creationId xmlns:a16="http://schemas.microsoft.com/office/drawing/2014/main" id="{F8E29D1A-384E-4164-A591-9C1C69F56A15}"/>
                </a:ext>
              </a:extLst>
            </p:cNvPr>
            <p:cNvSpPr/>
            <p:nvPr/>
          </p:nvSpPr>
          <p:spPr>
            <a:xfrm rot="20470821">
              <a:off x="4197346" y="722298"/>
              <a:ext cx="442914" cy="420686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1" name="圆角矩形 10">
              <a:extLst>
                <a:ext uri="{FF2B5EF4-FFF2-40B4-BE49-F238E27FC236}">
                  <a16:creationId xmlns:a16="http://schemas.microsoft.com/office/drawing/2014/main" id="{F999D99C-90BA-4282-9142-757BEB9E9137}"/>
                </a:ext>
              </a:extLst>
            </p:cNvPr>
            <p:cNvSpPr/>
            <p:nvPr/>
          </p:nvSpPr>
          <p:spPr>
            <a:xfrm rot="319204">
              <a:off x="3778244" y="722298"/>
              <a:ext cx="441327" cy="420686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2" name="圆角矩形 11">
              <a:extLst>
                <a:ext uri="{FF2B5EF4-FFF2-40B4-BE49-F238E27FC236}">
                  <a16:creationId xmlns:a16="http://schemas.microsoft.com/office/drawing/2014/main" id="{C659921C-392C-4EDF-90A0-DBA15AC9C34B}"/>
                </a:ext>
              </a:extLst>
            </p:cNvPr>
            <p:cNvSpPr/>
            <p:nvPr/>
          </p:nvSpPr>
          <p:spPr>
            <a:xfrm rot="21148334">
              <a:off x="3368666" y="730235"/>
              <a:ext cx="441327" cy="420687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57354" name="矩形 1">
              <a:extLst>
                <a:ext uri="{FF2B5EF4-FFF2-40B4-BE49-F238E27FC236}">
                  <a16:creationId xmlns:a16="http://schemas.microsoft.com/office/drawing/2014/main" id="{29BDDBB8-211E-48BC-AE63-2BA5F07B32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6116" y="615935"/>
              <a:ext cx="1743075" cy="541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ts val="5733"/>
                </a:lnSpc>
              </a:pPr>
              <a:r>
                <a:rPr lang="zh-CN" altLang="en-US" sz="3733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作者介绍</a:t>
              </a:r>
            </a:p>
          </p:txBody>
        </p:sp>
      </p:grpSp>
      <p:sp>
        <p:nvSpPr>
          <p:cNvPr id="57348" name="文本框 1">
            <a:extLst>
              <a:ext uri="{FF2B5EF4-FFF2-40B4-BE49-F238E27FC236}">
                <a16:creationId xmlns:a16="http://schemas.microsoft.com/office/drawing/2014/main" id="{DA606AE0-ADA9-49B7-8618-B975E1DCC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4685" y="1701801"/>
            <a:ext cx="8257116" cy="415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辛弃疾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(1140-1207)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，南宋爱国词人。字幼安，号稼轩，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Times New Roman" panose="02020603050405020304" pitchFamily="18" charset="0"/>
              </a:rPr>
              <a:t>历城（今山东济南）人。辛弃疾存词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Times New Roman" panose="02020603050405020304" pitchFamily="18" charset="0"/>
              </a:rPr>
              <a:t>600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Times New Roman" panose="02020603050405020304" pitchFamily="18" charset="0"/>
              </a:rPr>
              <a:t>多首。强烈的爱国主义思想和战斗精神是辛词的基本思想内容。他是我国历史上伟大的豪放派词人、爱国者、军事家和政治家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与苏轼并称“苏辛”。作品有</a:t>
            </a:r>
            <a:r>
              <a:rPr lang="en-US" altLang="zh-CN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稼轩长短句</a:t>
            </a:r>
            <a:r>
              <a:rPr lang="en-US" altLang="zh-CN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pic>
        <p:nvPicPr>
          <p:cNvPr id="57349" name="Picture 15" descr="https://gss0.bdstatic.com/94o3dSag_xI4khGkpoWK1HF6hhy/baike/c0%3Dbaike80%2C5%2C5%2C80%2C26/sign=38610d07513d26973ade000f3492d99e/bd315c6034a85edf153cceee49540923dc54754e.jpg">
            <a:extLst>
              <a:ext uri="{FF2B5EF4-FFF2-40B4-BE49-F238E27FC236}">
                <a16:creationId xmlns:a16="http://schemas.microsoft.com/office/drawing/2014/main" id="{B12F5BF8-F4CC-4968-B989-F883BAFFD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9" b="10617"/>
          <a:stretch>
            <a:fillRect/>
          </a:stretch>
        </p:blipFill>
        <p:spPr bwMode="auto">
          <a:xfrm>
            <a:off x="624418" y="2144184"/>
            <a:ext cx="2787649" cy="3511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组合 1">
            <a:extLst>
              <a:ext uri="{FF2B5EF4-FFF2-40B4-BE49-F238E27FC236}">
                <a16:creationId xmlns:a16="http://schemas.microsoft.com/office/drawing/2014/main" id="{34861EB8-1CBC-4024-A5E9-C7C2BAD2DE4F}"/>
              </a:ext>
            </a:extLst>
          </p:cNvPr>
          <p:cNvGrpSpPr>
            <a:grpSpLocks/>
          </p:cNvGrpSpPr>
          <p:nvPr/>
        </p:nvGrpSpPr>
        <p:grpSpPr bwMode="auto">
          <a:xfrm>
            <a:off x="4751918" y="645585"/>
            <a:ext cx="2324100" cy="736600"/>
            <a:chOff x="3333750" y="598488"/>
            <a:chExt cx="1743075" cy="552450"/>
          </a:xfrm>
        </p:grpSpPr>
        <p:sp>
          <p:nvSpPr>
            <p:cNvPr id="15" name="圆角矩形 14">
              <a:extLst>
                <a:ext uri="{FF2B5EF4-FFF2-40B4-BE49-F238E27FC236}">
                  <a16:creationId xmlns:a16="http://schemas.microsoft.com/office/drawing/2014/main" id="{878559B1-4D59-4E44-BD55-67D2B34E9379}"/>
                </a:ext>
              </a:extLst>
            </p:cNvPr>
            <p:cNvSpPr/>
            <p:nvPr/>
          </p:nvSpPr>
          <p:spPr>
            <a:xfrm rot="555800">
              <a:off x="4602162" y="715963"/>
              <a:ext cx="442913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6" name="圆角矩形 15">
              <a:extLst>
                <a:ext uri="{FF2B5EF4-FFF2-40B4-BE49-F238E27FC236}">
                  <a16:creationId xmlns:a16="http://schemas.microsoft.com/office/drawing/2014/main" id="{9773D8C9-E090-4008-888C-86C2D7DF463C}"/>
                </a:ext>
              </a:extLst>
            </p:cNvPr>
            <p:cNvSpPr/>
            <p:nvPr/>
          </p:nvSpPr>
          <p:spPr>
            <a:xfrm rot="20470821">
              <a:off x="4197350" y="722313"/>
              <a:ext cx="442912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7" name="圆角矩形 16">
              <a:extLst>
                <a:ext uri="{FF2B5EF4-FFF2-40B4-BE49-F238E27FC236}">
                  <a16:creationId xmlns:a16="http://schemas.microsoft.com/office/drawing/2014/main" id="{77DABD92-4913-4AB1-9FD7-6D7FA97E231D}"/>
                </a:ext>
              </a:extLst>
            </p:cNvPr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8" name="圆角矩形 17">
              <a:extLst>
                <a:ext uri="{FF2B5EF4-FFF2-40B4-BE49-F238E27FC236}">
                  <a16:creationId xmlns:a16="http://schemas.microsoft.com/office/drawing/2014/main" id="{8E884686-B7B8-4794-9501-29068D800C65}"/>
                </a:ext>
              </a:extLst>
            </p:cNvPr>
            <p:cNvSpPr/>
            <p:nvPr/>
          </p:nvSpPr>
          <p:spPr>
            <a:xfrm rot="21148334">
              <a:off x="3368675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58381" name="矩形 1">
              <a:extLst>
                <a:ext uri="{FF2B5EF4-FFF2-40B4-BE49-F238E27FC236}">
                  <a16:creationId xmlns:a16="http://schemas.microsoft.com/office/drawing/2014/main" id="{D859C5BE-DE2D-44F5-AECC-D50F59DD0B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541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ts val="5733"/>
                </a:lnSpc>
              </a:pPr>
              <a:r>
                <a:rPr lang="zh-CN" altLang="en-US" sz="3733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背景资料</a:t>
              </a:r>
            </a:p>
          </p:txBody>
        </p:sp>
      </p:grpSp>
      <p:grpSp>
        <p:nvGrpSpPr>
          <p:cNvPr id="58371" name="组合 8">
            <a:extLst>
              <a:ext uri="{FF2B5EF4-FFF2-40B4-BE49-F238E27FC236}">
                <a16:creationId xmlns:a16="http://schemas.microsoft.com/office/drawing/2014/main" id="{B6248EE2-BA8E-40C5-A599-522CAFCD5460}"/>
              </a:ext>
            </a:extLst>
          </p:cNvPr>
          <p:cNvGrpSpPr>
            <a:grpSpLocks/>
          </p:cNvGrpSpPr>
          <p:nvPr/>
        </p:nvGrpSpPr>
        <p:grpSpPr bwMode="auto">
          <a:xfrm>
            <a:off x="1" y="42334"/>
            <a:ext cx="2734733" cy="667135"/>
            <a:chOff x="0" y="-63"/>
            <a:chExt cx="3231" cy="787"/>
          </a:xfrm>
        </p:grpSpPr>
        <p:sp>
          <p:nvSpPr>
            <p:cNvPr id="58374" name="文本框 6">
              <a:extLst>
                <a:ext uri="{FF2B5EF4-FFF2-40B4-BE49-F238E27FC236}">
                  <a16:creationId xmlns:a16="http://schemas.microsoft.com/office/drawing/2014/main" id="{FD4EDA3A-16BF-418E-BE2E-FDCBEE5B1B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</a:p>
          </p:txBody>
        </p:sp>
        <p:cxnSp>
          <p:nvCxnSpPr>
            <p:cNvPr id="21" name="直线连接符 9">
              <a:extLst>
                <a:ext uri="{FF2B5EF4-FFF2-40B4-BE49-F238E27FC236}">
                  <a16:creationId xmlns:a16="http://schemas.microsoft.com/office/drawing/2014/main" id="{4871DD1A-33E4-480B-9A62-B03844C80CBE}"/>
                </a:ext>
              </a:extLst>
            </p:cNvPr>
            <p:cNvCxnSpPr/>
            <p:nvPr/>
          </p:nvCxnSpPr>
          <p:spPr>
            <a:xfrm>
              <a:off x="0" y="701"/>
              <a:ext cx="323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菱形 21">
              <a:extLst>
                <a:ext uri="{FF2B5EF4-FFF2-40B4-BE49-F238E27FC236}">
                  <a16:creationId xmlns:a16="http://schemas.microsoft.com/office/drawing/2014/main" id="{59D242DD-566B-4F20-8958-4FAFC0EABB86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58372" name="矩形 12">
            <a:extLst>
              <a:ext uri="{FF2B5EF4-FFF2-40B4-BE49-F238E27FC236}">
                <a16:creationId xmlns:a16="http://schemas.microsoft.com/office/drawing/2014/main" id="{B083F805-99D4-4E04-B87C-778584A59E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185" y="1576917"/>
            <a:ext cx="8106833" cy="4316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  <a:spcBef>
                <a:spcPts val="2400"/>
              </a:spcBef>
              <a:buClr>
                <a:schemeClr val="tx2"/>
              </a:buClr>
              <a:buSzPct val="70000"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作者在公元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1203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年六月被起用为绍兴知府兼浙东安抚使后不久，即第二年的阳春三月，改派到镇江去做知府。镇江，在历史上曾是英雄用武和建功立业之地，此时成了与金人对垒的第二道防线。当他登临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京口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（即镇江）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北固亭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时，触景生情，不胜感慨系之。这首词就是在这一背景下写成的。</a:t>
            </a:r>
          </a:p>
        </p:txBody>
      </p:sp>
      <p:pic>
        <p:nvPicPr>
          <p:cNvPr id="55308" name="图片 2">
            <a:extLst>
              <a:ext uri="{FF2B5EF4-FFF2-40B4-BE49-F238E27FC236}">
                <a16:creationId xmlns:a16="http://schemas.microsoft.com/office/drawing/2014/main" id="{00D4CFA8-272F-48EE-9436-36B1CC4DA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00256" y="1769955"/>
            <a:ext cx="3420533" cy="4155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图片 2">
            <a:extLst>
              <a:ext uri="{FF2B5EF4-FFF2-40B4-BE49-F238E27FC236}">
                <a16:creationId xmlns:a16="http://schemas.microsoft.com/office/drawing/2014/main" id="{150A46EB-E175-43FA-AD72-56EA8C196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7590" y="4101075"/>
            <a:ext cx="3100485" cy="2553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9395" name="组合 1">
            <a:extLst>
              <a:ext uri="{FF2B5EF4-FFF2-40B4-BE49-F238E27FC236}">
                <a16:creationId xmlns:a16="http://schemas.microsoft.com/office/drawing/2014/main" id="{2D085086-ACAF-4852-AA30-778E42AF05E6}"/>
              </a:ext>
            </a:extLst>
          </p:cNvPr>
          <p:cNvGrpSpPr>
            <a:grpSpLocks/>
          </p:cNvGrpSpPr>
          <p:nvPr/>
        </p:nvGrpSpPr>
        <p:grpSpPr bwMode="auto">
          <a:xfrm>
            <a:off x="4540251" y="1035050"/>
            <a:ext cx="2324100" cy="736600"/>
            <a:chOff x="3333750" y="598488"/>
            <a:chExt cx="1743075" cy="552178"/>
          </a:xfrm>
        </p:grpSpPr>
        <p:sp>
          <p:nvSpPr>
            <p:cNvPr id="15" name="圆角矩形 14">
              <a:extLst>
                <a:ext uri="{FF2B5EF4-FFF2-40B4-BE49-F238E27FC236}">
                  <a16:creationId xmlns:a16="http://schemas.microsoft.com/office/drawing/2014/main" id="{6CC8FA93-F540-42FF-9745-0C6DED6CBBF7}"/>
                </a:ext>
              </a:extLst>
            </p:cNvPr>
            <p:cNvSpPr/>
            <p:nvPr/>
          </p:nvSpPr>
          <p:spPr>
            <a:xfrm rot="555800">
              <a:off x="4602162" y="715905"/>
              <a:ext cx="442913" cy="41889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6" name="圆角矩形 15">
              <a:extLst>
                <a:ext uri="{FF2B5EF4-FFF2-40B4-BE49-F238E27FC236}">
                  <a16:creationId xmlns:a16="http://schemas.microsoft.com/office/drawing/2014/main" id="{C2F22A1E-6C23-4EF8-842E-F7071BCEFF95}"/>
                </a:ext>
              </a:extLst>
            </p:cNvPr>
            <p:cNvSpPr/>
            <p:nvPr/>
          </p:nvSpPr>
          <p:spPr>
            <a:xfrm rot="20470821">
              <a:off x="4197350" y="722252"/>
              <a:ext cx="442912" cy="420480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7" name="圆角矩形 16">
              <a:extLst>
                <a:ext uri="{FF2B5EF4-FFF2-40B4-BE49-F238E27FC236}">
                  <a16:creationId xmlns:a16="http://schemas.microsoft.com/office/drawing/2014/main" id="{34C0B176-5A49-400E-9FA1-0A6F48DE5B17}"/>
                </a:ext>
              </a:extLst>
            </p:cNvPr>
            <p:cNvSpPr/>
            <p:nvPr/>
          </p:nvSpPr>
          <p:spPr>
            <a:xfrm rot="319204">
              <a:off x="3778250" y="722252"/>
              <a:ext cx="441325" cy="420480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8" name="圆角矩形 17">
              <a:extLst>
                <a:ext uri="{FF2B5EF4-FFF2-40B4-BE49-F238E27FC236}">
                  <a16:creationId xmlns:a16="http://schemas.microsoft.com/office/drawing/2014/main" id="{8817218D-6AAF-4953-BDAA-661EECB04E02}"/>
                </a:ext>
              </a:extLst>
            </p:cNvPr>
            <p:cNvSpPr/>
            <p:nvPr/>
          </p:nvSpPr>
          <p:spPr>
            <a:xfrm rot="21148334">
              <a:off x="3368675" y="730185"/>
              <a:ext cx="441325" cy="420481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59410" name="矩形 1">
              <a:extLst>
                <a:ext uri="{FF2B5EF4-FFF2-40B4-BE49-F238E27FC236}">
                  <a16:creationId xmlns:a16="http://schemas.microsoft.com/office/drawing/2014/main" id="{CE018BC7-0B21-4D09-B75D-59F0C531D2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540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ts val="5733"/>
                </a:lnSpc>
              </a:pPr>
              <a:r>
                <a:rPr lang="zh-CN" altLang="en-US" sz="3733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题目解说</a:t>
              </a:r>
            </a:p>
          </p:txBody>
        </p:sp>
      </p:grpSp>
      <p:grpSp>
        <p:nvGrpSpPr>
          <p:cNvPr id="59396" name="组合 8">
            <a:extLst>
              <a:ext uri="{FF2B5EF4-FFF2-40B4-BE49-F238E27FC236}">
                <a16:creationId xmlns:a16="http://schemas.microsoft.com/office/drawing/2014/main" id="{39458679-9AF3-4CDC-B1E9-8C407CB395DB}"/>
              </a:ext>
            </a:extLst>
          </p:cNvPr>
          <p:cNvGrpSpPr>
            <a:grpSpLocks/>
          </p:cNvGrpSpPr>
          <p:nvPr/>
        </p:nvGrpSpPr>
        <p:grpSpPr bwMode="auto">
          <a:xfrm>
            <a:off x="1" y="42333"/>
            <a:ext cx="2734733" cy="666696"/>
            <a:chOff x="0" y="-63"/>
            <a:chExt cx="3231" cy="786"/>
          </a:xfrm>
        </p:grpSpPr>
        <p:sp>
          <p:nvSpPr>
            <p:cNvPr id="59403" name="文本框 6">
              <a:extLst>
                <a:ext uri="{FF2B5EF4-FFF2-40B4-BE49-F238E27FC236}">
                  <a16:creationId xmlns:a16="http://schemas.microsoft.com/office/drawing/2014/main" id="{32862969-A1DF-488F-8936-0015BE7873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</a:p>
          </p:txBody>
        </p:sp>
        <p:cxnSp>
          <p:nvCxnSpPr>
            <p:cNvPr id="21" name="直线连接符 9">
              <a:extLst>
                <a:ext uri="{FF2B5EF4-FFF2-40B4-BE49-F238E27FC236}">
                  <a16:creationId xmlns:a16="http://schemas.microsoft.com/office/drawing/2014/main" id="{9C85D10C-58AC-413B-8D11-A36F10167527}"/>
                </a:ext>
              </a:extLst>
            </p:cNvPr>
            <p:cNvCxnSpPr/>
            <p:nvPr/>
          </p:nvCxnSpPr>
          <p:spPr>
            <a:xfrm>
              <a:off x="0" y="701"/>
              <a:ext cx="323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菱形 21">
              <a:extLst>
                <a:ext uri="{FF2B5EF4-FFF2-40B4-BE49-F238E27FC236}">
                  <a16:creationId xmlns:a16="http://schemas.microsoft.com/office/drawing/2014/main" id="{75C96019-4C03-40A9-991A-81BBD68B58E3}"/>
                </a:ext>
              </a:extLst>
            </p:cNvPr>
            <p:cNvSpPr/>
            <p:nvPr/>
          </p:nvSpPr>
          <p:spPr>
            <a:xfrm>
              <a:off x="125" y="149"/>
              <a:ext cx="553" cy="551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59397" name="文本框 3">
            <a:extLst>
              <a:ext uri="{FF2B5EF4-FFF2-40B4-BE49-F238E27FC236}">
                <a16:creationId xmlns:a16="http://schemas.microsoft.com/office/drawing/2014/main" id="{DC3A98AD-CD75-43C2-B29E-A1C919E7F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9136" y="2623528"/>
            <a:ext cx="7346949" cy="74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267" b="1" dirty="0">
                <a:latin typeface="楷体" panose="02010609060101010101" pitchFamily="49" charset="-122"/>
                <a:ea typeface="楷体" panose="02010609060101010101" pitchFamily="49" charset="-122"/>
              </a:rPr>
              <a:t>南乡子</a:t>
            </a:r>
            <a:r>
              <a:rPr lang="en-US" altLang="zh-CN" sz="4267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4267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登京口北固亭</a:t>
            </a:r>
            <a:r>
              <a:rPr lang="zh-CN" altLang="en-US" sz="4267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有怀</a:t>
            </a:r>
          </a:p>
        </p:txBody>
      </p:sp>
      <p:sp>
        <p:nvSpPr>
          <p:cNvPr id="10" name="对话气泡: 圆角矩形 9">
            <a:extLst>
              <a:ext uri="{FF2B5EF4-FFF2-40B4-BE49-F238E27FC236}">
                <a16:creationId xmlns:a16="http://schemas.microsoft.com/office/drawing/2014/main" id="{FC0CF1C9-6E46-41AE-BE08-7AB54382AA5D}"/>
              </a:ext>
            </a:extLst>
          </p:cNvPr>
          <p:cNvSpPr/>
          <p:nvPr/>
        </p:nvSpPr>
        <p:spPr>
          <a:xfrm>
            <a:off x="1428752" y="1803400"/>
            <a:ext cx="1670049" cy="569384"/>
          </a:xfrm>
          <a:prstGeom prst="wedgeRoundRectCallout">
            <a:avLst>
              <a:gd name="adj1" fmla="val -50262"/>
              <a:gd name="adj2" fmla="val 95833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32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  <a:sym typeface="+mn-ea"/>
              </a:rPr>
              <a:t>词牌名。</a:t>
            </a:r>
          </a:p>
        </p:txBody>
      </p:sp>
      <p:sp>
        <p:nvSpPr>
          <p:cNvPr id="8" name="对话气泡: 圆角矩形 9">
            <a:extLst>
              <a:ext uri="{FF2B5EF4-FFF2-40B4-BE49-F238E27FC236}">
                <a16:creationId xmlns:a16="http://schemas.microsoft.com/office/drawing/2014/main" id="{2AA16697-4F8A-4866-BD90-87179E60A290}"/>
              </a:ext>
            </a:extLst>
          </p:cNvPr>
          <p:cNvSpPr/>
          <p:nvPr/>
        </p:nvSpPr>
        <p:spPr>
          <a:xfrm>
            <a:off x="1644651" y="3621618"/>
            <a:ext cx="1490133" cy="670983"/>
          </a:xfrm>
          <a:prstGeom prst="wedgeRoundRectCallout">
            <a:avLst>
              <a:gd name="adj1" fmla="val 102145"/>
              <a:gd name="adj2" fmla="val -85238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32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  <a:sym typeface="+mn-ea"/>
              </a:rPr>
              <a:t>题目。</a:t>
            </a:r>
          </a:p>
        </p:txBody>
      </p:sp>
      <p:sp>
        <p:nvSpPr>
          <p:cNvPr id="9" name="对话气泡: 圆角矩形 9">
            <a:extLst>
              <a:ext uri="{FF2B5EF4-FFF2-40B4-BE49-F238E27FC236}">
                <a16:creationId xmlns:a16="http://schemas.microsoft.com/office/drawing/2014/main" id="{7766FBC1-6679-49A4-A9C8-F0522002CFAF}"/>
              </a:ext>
            </a:extLst>
          </p:cNvPr>
          <p:cNvSpPr/>
          <p:nvPr/>
        </p:nvSpPr>
        <p:spPr>
          <a:xfrm>
            <a:off x="8191501" y="1949451"/>
            <a:ext cx="2224617" cy="711200"/>
          </a:xfrm>
          <a:prstGeom prst="wedgeRoundRectCallout">
            <a:avLst>
              <a:gd name="adj1" fmla="val -75078"/>
              <a:gd name="adj2" fmla="val 103452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32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  <a:sym typeface="+mn-ea"/>
              </a:rPr>
              <a:t>有所感慨。</a:t>
            </a:r>
          </a:p>
        </p:txBody>
      </p:sp>
      <p:sp>
        <p:nvSpPr>
          <p:cNvPr id="12" name="对话气泡: 圆角矩形 9">
            <a:extLst>
              <a:ext uri="{FF2B5EF4-FFF2-40B4-BE49-F238E27FC236}">
                <a16:creationId xmlns:a16="http://schemas.microsoft.com/office/drawing/2014/main" id="{80E626D8-ABB6-4EB6-8709-D07EFB68A47E}"/>
              </a:ext>
            </a:extLst>
          </p:cNvPr>
          <p:cNvSpPr/>
          <p:nvPr/>
        </p:nvSpPr>
        <p:spPr>
          <a:xfrm>
            <a:off x="7152217" y="3812118"/>
            <a:ext cx="4800600" cy="1824567"/>
          </a:xfrm>
          <a:prstGeom prst="wedgeRoundRectCallout">
            <a:avLst>
              <a:gd name="adj1" fmla="val -75358"/>
              <a:gd name="adj2" fmla="val -68826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2667" b="1" noProof="1">
                <a:latin typeface="宋体" pitchFamily="2" charset="-122"/>
                <a:ea typeface="宋体" pitchFamily="2" charset="-122"/>
                <a:sym typeface="+mn-ea"/>
              </a:rPr>
              <a:t>    </a:t>
            </a:r>
            <a:r>
              <a:rPr lang="zh-CN" altLang="zh-CN" sz="2667" b="1" noProof="1">
                <a:latin typeface="宋体" pitchFamily="2" charset="-122"/>
                <a:ea typeface="宋体" pitchFamily="2" charset="-122"/>
                <a:sym typeface="+mn-ea"/>
              </a:rPr>
              <a:t>晋蔡谟筑楼北固山上，称北固亭，原址位于今江苏镇江北固山上，北临长江，又称北固亭。</a:t>
            </a:r>
            <a:endParaRPr lang="zh-CN" altLang="zh-CN" sz="2667" b="1" dirty="0">
              <a:solidFill>
                <a:schemeClr val="tx1"/>
              </a:solidFill>
              <a:latin typeface="宋体" pitchFamily="2" charset="-122"/>
              <a:ea typeface="宋体" pitchFamily="2" charset="-122"/>
              <a:sym typeface="+mn-ea"/>
            </a:endParaRPr>
          </a:p>
        </p:txBody>
      </p:sp>
      <p:sp>
        <p:nvSpPr>
          <p:cNvPr id="57354" name="椭圆 13">
            <a:extLst>
              <a:ext uri="{FF2B5EF4-FFF2-40B4-BE49-F238E27FC236}">
                <a16:creationId xmlns:a16="http://schemas.microsoft.com/office/drawing/2014/main" id="{3F052886-82A7-4C7E-8F6F-EB863DE01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1917" y="2565400"/>
            <a:ext cx="259766" cy="1806186"/>
          </a:xfrm>
          <a:prstGeom prst="ellipse">
            <a:avLst/>
          </a:prstGeom>
          <a:noFill/>
          <a:ln w="28575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zh-CN" altLang="en-US" sz="5867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8" grpId="0" bldLvl="0" animBg="1"/>
      <p:bldP spid="9" grpId="0" bldLvl="0" animBg="1"/>
      <p:bldP spid="12" grpId="0" bldLvl="0" animBg="1"/>
      <p:bldP spid="573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19" name="组合 8">
            <a:extLst>
              <a:ext uri="{FF2B5EF4-FFF2-40B4-BE49-F238E27FC236}">
                <a16:creationId xmlns:a16="http://schemas.microsoft.com/office/drawing/2014/main" id="{91CF5A36-EC36-483B-AFB0-B72B179AB09E}"/>
              </a:ext>
            </a:extLst>
          </p:cNvPr>
          <p:cNvGrpSpPr>
            <a:grpSpLocks/>
          </p:cNvGrpSpPr>
          <p:nvPr/>
        </p:nvGrpSpPr>
        <p:grpSpPr bwMode="auto">
          <a:xfrm>
            <a:off x="0" y="-27517"/>
            <a:ext cx="2675467" cy="667137"/>
            <a:chOff x="70" y="-63"/>
            <a:chExt cx="3161" cy="787"/>
          </a:xfrm>
        </p:grpSpPr>
        <p:sp>
          <p:nvSpPr>
            <p:cNvPr id="60423" name="文本框 6">
              <a:extLst>
                <a:ext uri="{FF2B5EF4-FFF2-40B4-BE49-F238E27FC236}">
                  <a16:creationId xmlns:a16="http://schemas.microsoft.com/office/drawing/2014/main" id="{673C1A28-9DD3-4BA8-B278-E8E23D3889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</a:p>
          </p:txBody>
        </p:sp>
        <p:cxnSp>
          <p:nvCxnSpPr>
            <p:cNvPr id="45" name="直线连接符 9">
              <a:extLst>
                <a:ext uri="{FF2B5EF4-FFF2-40B4-BE49-F238E27FC236}">
                  <a16:creationId xmlns:a16="http://schemas.microsoft.com/office/drawing/2014/main" id="{2F1A9E50-0B62-40C4-9DB2-FE137BFD9D52}"/>
                </a:ext>
              </a:extLst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菱形 45">
              <a:extLst>
                <a:ext uri="{FF2B5EF4-FFF2-40B4-BE49-F238E27FC236}">
                  <a16:creationId xmlns:a16="http://schemas.microsoft.com/office/drawing/2014/main" id="{B34B8F64-B28F-4AE1-B4F5-EF92C96769B1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60420" name="文本框 1">
            <a:extLst>
              <a:ext uri="{FF2B5EF4-FFF2-40B4-BE49-F238E27FC236}">
                <a16:creationId xmlns:a16="http://schemas.microsoft.com/office/drawing/2014/main" id="{AC51B08D-EF8E-4399-8456-AEEC0C866A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51" y="1604434"/>
            <a:ext cx="11910483" cy="4481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何处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望神州？满眼风光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北固楼。千古兴亡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多少事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？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悠悠。不尽长江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滚滚流。</a:t>
            </a:r>
          </a:p>
          <a:p>
            <a:pPr eaLnBrk="1" hangingPunct="1">
              <a:lnSpc>
                <a:spcPct val="20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年少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万兜鍪，坐断东南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战未休。天下英雄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谁敌手？曹刘。生子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当如孙仲谋。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6D43940-5C6F-4436-A8B4-BC0CC420DB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1433" y="3869267"/>
            <a:ext cx="15578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>
                <a:solidFill>
                  <a:srgbClr val="0000FF"/>
                </a:solidFill>
                <a:latin typeface="汉语拼音" pitchFamily="34" charset="0"/>
                <a:ea typeface="微软雅黑" panose="020B0503020204020204" pitchFamily="34" charset="-122"/>
              </a:rPr>
              <a:t>móu</a:t>
            </a:r>
            <a:endParaRPr lang="zh-CN" altLang="en-US" sz="3200">
              <a:solidFill>
                <a:srgbClr val="0000FF"/>
              </a:solidFill>
              <a:latin typeface="汉语拼音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文本框 3">
            <a:extLst>
              <a:ext uri="{FF2B5EF4-FFF2-40B4-BE49-F238E27FC236}">
                <a16:creationId xmlns:a16="http://schemas.microsoft.com/office/drawing/2014/main" id="{FCB02E05-B005-4783-BD2D-6A80C33A3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220" y="332108"/>
            <a:ext cx="7346949" cy="1241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267" b="1" dirty="0">
                <a:latin typeface="楷体" panose="02010609060101010101" pitchFamily="49" charset="-122"/>
                <a:ea typeface="楷体" panose="02010609060101010101" pitchFamily="49" charset="-122"/>
              </a:rPr>
              <a:t>南乡子</a:t>
            </a:r>
            <a:r>
              <a:rPr lang="en-US" altLang="zh-CN" sz="4267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4267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登京口北固亭</a:t>
            </a:r>
            <a:r>
              <a:rPr lang="zh-CN" altLang="en-US" sz="4267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有怀</a:t>
            </a:r>
            <a:endParaRPr lang="en-US" altLang="zh-CN" sz="4267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辛弃疾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0AD356-EC93-4AD2-BCE9-08C2127A1927}"/>
              </a:ext>
            </a:extLst>
          </p:cNvPr>
          <p:cNvSpPr txBox="1"/>
          <p:nvPr/>
        </p:nvSpPr>
        <p:spPr>
          <a:xfrm>
            <a:off x="143933" y="1716618"/>
            <a:ext cx="11906251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dist">
              <a:defRPr/>
            </a:pPr>
            <a:r>
              <a:rPr lang="zh-CN" altLang="en-US" sz="3733" b="1" u="sng" dirty="0">
                <a:latin typeface="楷体" pitchFamily="49" charset="-122"/>
                <a:ea typeface="楷体" pitchFamily="49" charset="-122"/>
              </a:rPr>
              <a:t>何处望神州？满眼风光北固楼</a:t>
            </a:r>
            <a:r>
              <a:rPr lang="zh-CN" altLang="en-US" sz="3733" b="1" dirty="0">
                <a:latin typeface="楷体" pitchFamily="49" charset="-122"/>
                <a:ea typeface="楷体" pitchFamily="49" charset="-122"/>
              </a:rPr>
              <a:t>。</a:t>
            </a:r>
          </a:p>
          <a:p>
            <a:pPr algn="dist">
              <a:defRPr/>
            </a:pPr>
            <a:r>
              <a:rPr lang="zh-CN" altLang="zh-CN" sz="2667" b="1" noProof="1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什么地方可以看见中原呢？在北固楼上，满眼都是美好的风光。</a:t>
            </a:r>
            <a:endParaRPr lang="zh-CN" altLang="zh-CN" sz="2667" b="1" dirty="0">
              <a:solidFill>
                <a:srgbClr val="FF0000"/>
              </a:solidFill>
              <a:latin typeface="宋体" pitchFamily="2" charset="-122"/>
              <a:ea typeface="宋体" pitchFamily="2" charset="-122"/>
              <a:sym typeface="+mn-ea"/>
            </a:endParaRPr>
          </a:p>
        </p:txBody>
      </p:sp>
      <p:sp>
        <p:nvSpPr>
          <p:cNvPr id="61443" name="TextBox 3">
            <a:extLst>
              <a:ext uri="{FF2B5EF4-FFF2-40B4-BE49-F238E27FC236}">
                <a16:creationId xmlns:a16="http://schemas.microsoft.com/office/drawing/2014/main" id="{6D7D97C0-1686-411D-83BA-F1B9C9EC1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167" y="2990851"/>
            <a:ext cx="3071284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神州：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中原地区。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5F165-DDA5-4C3B-88C2-42875F9CFC91}"/>
              </a:ext>
            </a:extLst>
          </p:cNvPr>
          <p:cNvSpPr txBox="1"/>
          <p:nvPr/>
        </p:nvSpPr>
        <p:spPr>
          <a:xfrm>
            <a:off x="143933" y="3666067"/>
            <a:ext cx="11906251" cy="10361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dist">
              <a:defRPr/>
            </a:pPr>
            <a:r>
              <a:rPr lang="zh-CN" altLang="en-US" sz="3733" b="1" u="sng" dirty="0">
                <a:latin typeface="楷体" pitchFamily="49" charset="-122"/>
                <a:ea typeface="楷体" pitchFamily="49" charset="-122"/>
              </a:rPr>
              <a:t>千古兴亡多少事？悠悠。不尽长江滚滚流</a:t>
            </a:r>
            <a:r>
              <a:rPr lang="zh-CN" altLang="en-US" sz="3733" b="1" dirty="0">
                <a:latin typeface="楷体" pitchFamily="49" charset="-122"/>
                <a:ea typeface="楷体" pitchFamily="49" charset="-122"/>
              </a:rPr>
              <a:t>。</a:t>
            </a:r>
          </a:p>
          <a:p>
            <a:pPr algn="dist"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从古到今有多少兴亡之事呢？往事连绵不断，如同没有尽头的长江奔流不息。</a:t>
            </a:r>
          </a:p>
        </p:txBody>
      </p:sp>
      <p:sp>
        <p:nvSpPr>
          <p:cNvPr id="61445" name="TextBox 5">
            <a:extLst>
              <a:ext uri="{FF2B5EF4-FFF2-40B4-BE49-F238E27FC236}">
                <a16:creationId xmlns:a16="http://schemas.microsoft.com/office/drawing/2014/main" id="{7451BF4D-E390-4E11-823D-73C2EAB6FE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667" y="5156201"/>
            <a:ext cx="8257117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兴亡：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兴盛与衰亡。    </a:t>
            </a:r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悠悠：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连绵不尽的样子。</a:t>
            </a:r>
          </a:p>
        </p:txBody>
      </p:sp>
      <p:grpSp>
        <p:nvGrpSpPr>
          <p:cNvPr id="61447" name="组合 8">
            <a:extLst>
              <a:ext uri="{FF2B5EF4-FFF2-40B4-BE49-F238E27FC236}">
                <a16:creationId xmlns:a16="http://schemas.microsoft.com/office/drawing/2014/main" id="{17A84E58-3186-4B29-B5A9-527FF943C68B}"/>
              </a:ext>
            </a:extLst>
          </p:cNvPr>
          <p:cNvGrpSpPr>
            <a:grpSpLocks/>
          </p:cNvGrpSpPr>
          <p:nvPr/>
        </p:nvGrpSpPr>
        <p:grpSpPr bwMode="auto">
          <a:xfrm>
            <a:off x="1" y="42333"/>
            <a:ext cx="2734733" cy="666696"/>
            <a:chOff x="0" y="-63"/>
            <a:chExt cx="3231" cy="786"/>
          </a:xfrm>
        </p:grpSpPr>
        <p:sp>
          <p:nvSpPr>
            <p:cNvPr id="61448" name="文本框 6">
              <a:extLst>
                <a:ext uri="{FF2B5EF4-FFF2-40B4-BE49-F238E27FC236}">
                  <a16:creationId xmlns:a16="http://schemas.microsoft.com/office/drawing/2014/main" id="{7FD1045D-66C9-4EA5-8AAF-EEB728F455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</a:p>
          </p:txBody>
        </p:sp>
        <p:cxnSp>
          <p:nvCxnSpPr>
            <p:cNvPr id="21" name="直线连接符 9">
              <a:extLst>
                <a:ext uri="{FF2B5EF4-FFF2-40B4-BE49-F238E27FC236}">
                  <a16:creationId xmlns:a16="http://schemas.microsoft.com/office/drawing/2014/main" id="{B45CD153-5BB8-46F4-A5B2-0BA545E37F28}"/>
                </a:ext>
              </a:extLst>
            </p:cNvPr>
            <p:cNvCxnSpPr/>
            <p:nvPr/>
          </p:nvCxnSpPr>
          <p:spPr>
            <a:xfrm>
              <a:off x="0" y="701"/>
              <a:ext cx="323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菱形 21">
              <a:extLst>
                <a:ext uri="{FF2B5EF4-FFF2-40B4-BE49-F238E27FC236}">
                  <a16:creationId xmlns:a16="http://schemas.microsoft.com/office/drawing/2014/main" id="{782E2E3F-5BAB-48C9-844C-F47CE5489032}"/>
                </a:ext>
              </a:extLst>
            </p:cNvPr>
            <p:cNvSpPr/>
            <p:nvPr/>
          </p:nvSpPr>
          <p:spPr>
            <a:xfrm>
              <a:off x="125" y="149"/>
              <a:ext cx="553" cy="551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1" name="Rectangle 8">
            <a:extLst>
              <a:ext uri="{FF2B5EF4-FFF2-40B4-BE49-F238E27FC236}">
                <a16:creationId xmlns:a16="http://schemas.microsoft.com/office/drawing/2014/main" id="{485B3D1F-A53B-4CD8-94A8-4C57CE069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07673"/>
            <a:ext cx="8161867" cy="67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3200" b="1" dirty="0">
                <a:latin typeface="宋体" panose="02010600030101010101" pitchFamily="2" charset="-122"/>
              </a:rPr>
              <a:t>词的上阕写了什么内容？</a:t>
            </a:r>
            <a:r>
              <a:rPr lang="zh-CN" altLang="en-US" sz="3200" dirty="0"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294C263-8FA7-44D3-87C4-906831151269}"/>
              </a:ext>
            </a:extLst>
          </p:cNvPr>
          <p:cNvSpPr txBox="1"/>
          <p:nvPr/>
        </p:nvSpPr>
        <p:spPr>
          <a:xfrm>
            <a:off x="339832" y="6167632"/>
            <a:ext cx="103797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8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作者登楼远望，不禁引发了千古兴亡之感。</a:t>
            </a:r>
            <a:endParaRPr lang="zh-CN" altLang="en-US" sz="32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75F8B3-5E2B-4C82-8A2A-1362D4D38F8E}"/>
              </a:ext>
            </a:extLst>
          </p:cNvPr>
          <p:cNvSpPr txBox="1"/>
          <p:nvPr/>
        </p:nvSpPr>
        <p:spPr>
          <a:xfrm>
            <a:off x="416984" y="933451"/>
            <a:ext cx="11343216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dist">
              <a:defRPr/>
            </a:pPr>
            <a:r>
              <a:rPr lang="zh-CN" altLang="en-US" sz="3733" b="1" u="sng" dirty="0">
                <a:latin typeface="楷体" pitchFamily="49" charset="-122"/>
                <a:ea typeface="楷体" pitchFamily="49" charset="-122"/>
              </a:rPr>
              <a:t>年少万兜鍪，坐断东南战未休</a:t>
            </a:r>
            <a:r>
              <a:rPr lang="zh-CN" altLang="en-US" sz="3733" b="1" dirty="0">
                <a:latin typeface="楷体" pitchFamily="49" charset="-122"/>
                <a:ea typeface="楷体" pitchFamily="49" charset="-122"/>
              </a:rPr>
              <a:t>。</a:t>
            </a:r>
          </a:p>
          <a:p>
            <a:pPr algn="dist">
              <a:defRPr/>
            </a:pPr>
            <a:r>
              <a:rPr lang="zh-CN" altLang="zh-CN" sz="2667" b="1" noProof="1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孙权年轻时就统率千军万马，占据东南，征战不休。</a:t>
            </a:r>
            <a:endParaRPr lang="zh-CN" altLang="en-US" sz="2667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2467" name="TextBox 3">
            <a:extLst>
              <a:ext uri="{FF2B5EF4-FFF2-40B4-BE49-F238E27FC236}">
                <a16:creationId xmlns:a16="http://schemas.microsoft.com/office/drawing/2014/main" id="{138919F9-CE2E-41FF-A33B-CC7B852F95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184" y="2197100"/>
            <a:ext cx="11521016" cy="913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年少万兜鍪：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指孙权年轻时就统率千军万马。      </a:t>
            </a:r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坐断：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占领，占据。</a:t>
            </a:r>
          </a:p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兜鍪：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古代作战时兵士所戴的头盔。这里代指士兵。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A0947B-4A64-4846-A423-B2A72FEDFC3C}"/>
              </a:ext>
            </a:extLst>
          </p:cNvPr>
          <p:cNvSpPr txBox="1"/>
          <p:nvPr/>
        </p:nvSpPr>
        <p:spPr>
          <a:xfrm>
            <a:off x="416984" y="3333751"/>
            <a:ext cx="11343216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dist">
              <a:defRPr/>
            </a:pPr>
            <a:r>
              <a:rPr lang="zh-CN" altLang="en-US" sz="3733" b="1" u="sng" dirty="0">
                <a:latin typeface="楷体" pitchFamily="49" charset="-122"/>
                <a:ea typeface="楷体" pitchFamily="49" charset="-122"/>
              </a:rPr>
              <a:t>天下英雄谁敌手？曹刘。生子当如孙仲谋</a:t>
            </a:r>
            <a:r>
              <a:rPr lang="zh-CN" altLang="en-US" sz="3733" b="1" dirty="0">
                <a:latin typeface="楷体" pitchFamily="49" charset="-122"/>
                <a:ea typeface="楷体" pitchFamily="49" charset="-122"/>
              </a:rPr>
              <a:t>。</a:t>
            </a:r>
          </a:p>
          <a:p>
            <a:pPr algn="dist"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天下英雄谁是孙权的敌手呢？只有曹操与刘备。生儿子就应像孙权那样大有作为</a:t>
            </a:r>
            <a:r>
              <a:rPr lang="zh-CN" altLang="en-US" sz="2667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。</a:t>
            </a:r>
          </a:p>
        </p:txBody>
      </p:sp>
      <p:sp>
        <p:nvSpPr>
          <p:cNvPr id="62469" name="TextBox 5">
            <a:extLst>
              <a:ext uri="{FF2B5EF4-FFF2-40B4-BE49-F238E27FC236}">
                <a16:creationId xmlns:a16="http://schemas.microsoft.com/office/drawing/2014/main" id="{610CC65A-F9A4-4AFA-A7E4-490171F028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684" y="4544484"/>
            <a:ext cx="11523133" cy="1734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曹刘：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指曹操与刘备。</a:t>
            </a:r>
          </a:p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生子当如孙仲谋：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曹操率大军南下，见孙权的军队军容整肃，感叹道：</a:t>
            </a:r>
            <a:r>
              <a:rPr lang="en-US" altLang="zh-CN" sz="2667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生子当如孙仲谋。</a:t>
            </a:r>
            <a:r>
              <a:rPr lang="en-US" altLang="zh-CN" sz="2667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（《三国志</a:t>
            </a:r>
            <a:r>
              <a:rPr lang="en-US" altLang="zh-CN" sz="2667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吴书</a:t>
            </a:r>
            <a:r>
              <a:rPr lang="en-US" altLang="zh-CN" sz="2667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吴主权》注引《吴历》）。仲谋，孙权的字。</a:t>
            </a:r>
          </a:p>
        </p:txBody>
      </p:sp>
      <p:grpSp>
        <p:nvGrpSpPr>
          <p:cNvPr id="62470" name="组合 8">
            <a:extLst>
              <a:ext uri="{FF2B5EF4-FFF2-40B4-BE49-F238E27FC236}">
                <a16:creationId xmlns:a16="http://schemas.microsoft.com/office/drawing/2014/main" id="{E074E4A4-E78B-4B20-8AD7-5994E3339DD8}"/>
              </a:ext>
            </a:extLst>
          </p:cNvPr>
          <p:cNvGrpSpPr>
            <a:grpSpLocks/>
          </p:cNvGrpSpPr>
          <p:nvPr/>
        </p:nvGrpSpPr>
        <p:grpSpPr bwMode="auto">
          <a:xfrm>
            <a:off x="1" y="222154"/>
            <a:ext cx="2734733" cy="468214"/>
            <a:chOff x="0" y="149"/>
            <a:chExt cx="3231" cy="552"/>
          </a:xfrm>
        </p:grpSpPr>
        <p:cxnSp>
          <p:nvCxnSpPr>
            <p:cNvPr id="21" name="直线连接符 9">
              <a:extLst>
                <a:ext uri="{FF2B5EF4-FFF2-40B4-BE49-F238E27FC236}">
                  <a16:creationId xmlns:a16="http://schemas.microsoft.com/office/drawing/2014/main" id="{EAAF178C-F971-4F06-823B-4421862E4041}"/>
                </a:ext>
              </a:extLst>
            </p:cNvPr>
            <p:cNvCxnSpPr/>
            <p:nvPr/>
          </p:nvCxnSpPr>
          <p:spPr>
            <a:xfrm>
              <a:off x="0" y="701"/>
              <a:ext cx="323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菱形 21">
              <a:extLst>
                <a:ext uri="{FF2B5EF4-FFF2-40B4-BE49-F238E27FC236}">
                  <a16:creationId xmlns:a16="http://schemas.microsoft.com/office/drawing/2014/main" id="{084045FB-6A18-4385-B0EC-396A3AA9A3F9}"/>
                </a:ext>
              </a:extLst>
            </p:cNvPr>
            <p:cNvSpPr/>
            <p:nvPr/>
          </p:nvSpPr>
          <p:spPr>
            <a:xfrm>
              <a:off x="125" y="149"/>
              <a:ext cx="553" cy="551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2CF12E47-3D42-4CE2-AFEB-9BAB74FFDB14}"/>
              </a:ext>
            </a:extLst>
          </p:cNvPr>
          <p:cNvSpPr/>
          <p:nvPr/>
        </p:nvSpPr>
        <p:spPr>
          <a:xfrm>
            <a:off x="2734734" y="-56636"/>
            <a:ext cx="6417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为什么要盛赞孙权？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4" name="组合 9">
            <a:extLst>
              <a:ext uri="{FF2B5EF4-FFF2-40B4-BE49-F238E27FC236}">
                <a16:creationId xmlns:a16="http://schemas.microsoft.com/office/drawing/2014/main" id="{54097C7E-EA18-45CB-83DE-DD5FA207B412}"/>
              </a:ext>
            </a:extLst>
          </p:cNvPr>
          <p:cNvGrpSpPr>
            <a:grpSpLocks/>
          </p:cNvGrpSpPr>
          <p:nvPr/>
        </p:nvGrpSpPr>
        <p:grpSpPr bwMode="auto">
          <a:xfrm>
            <a:off x="38100" y="-4233"/>
            <a:ext cx="2675467" cy="666733"/>
            <a:chOff x="70" y="-63"/>
            <a:chExt cx="3160" cy="787"/>
          </a:xfrm>
        </p:grpSpPr>
        <p:sp>
          <p:nvSpPr>
            <p:cNvPr id="69637" name="文本框 6">
              <a:extLst>
                <a:ext uri="{FF2B5EF4-FFF2-40B4-BE49-F238E27FC236}">
                  <a16:creationId xmlns:a16="http://schemas.microsoft.com/office/drawing/2014/main" id="{1DEBF216-CB5C-453A-92A3-8179BD8FBD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合作探究</a:t>
              </a:r>
            </a:p>
          </p:txBody>
        </p:sp>
        <p:cxnSp>
          <p:nvCxnSpPr>
            <p:cNvPr id="5" name="直线连接符 9">
              <a:extLst>
                <a:ext uri="{FF2B5EF4-FFF2-40B4-BE49-F238E27FC236}">
                  <a16:creationId xmlns:a16="http://schemas.microsoft.com/office/drawing/2014/main" id="{8B7F1535-D253-401A-91EC-0CE60184372A}"/>
                </a:ext>
              </a:extLst>
            </p:cNvPr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菱形 5">
              <a:extLst>
                <a:ext uri="{FF2B5EF4-FFF2-40B4-BE49-F238E27FC236}">
                  <a16:creationId xmlns:a16="http://schemas.microsoft.com/office/drawing/2014/main" id="{433B1CC7-F28A-472D-B080-CC00353CE0BB}"/>
                </a:ext>
              </a:extLst>
            </p:cNvPr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69635" name="Rectangle 4">
            <a:extLst>
              <a:ext uri="{FF2B5EF4-FFF2-40B4-BE49-F238E27FC236}">
                <a16:creationId xmlns:a16="http://schemas.microsoft.com/office/drawing/2014/main" id="{EB6AE100-B690-4400-B1C1-A2BC25296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117" y="1135302"/>
            <a:ext cx="11377083" cy="567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zh-CN" altLang="en-US" sz="3200" b="1" dirty="0">
                <a:latin typeface="黑体" panose="02010609060101010101" pitchFamily="49" charset="-122"/>
              </a:rPr>
              <a:t>作者为何如此推崇孙权？</a:t>
            </a:r>
            <a:endParaRPr lang="zh-CN" altLang="en-US" sz="3200" dirty="0">
              <a:latin typeface="黑体" panose="02010609060101010101" pitchFamily="49" charset="-122"/>
            </a:endParaRP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39C30B19-5652-4EA2-B70D-3B68021CD8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434" y="1892301"/>
            <a:ext cx="11527367" cy="415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突出了孙权的年少有为。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“年少”而敢于与雄才大略、兵多将广的曹操较量，具有非凡的胆识。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②突出了孙权的盖世功绩。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他“坐断东南”，不断征战，不断壮大，以弱胜强。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③讽谏南宋王朝。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孙权所处的形势与南宋政权相似，但他却不畏强敌、坚决抵抗，并战而胜之，反衬了当朝文武之辈的庸碌无能、怯懦苟安。 </a:t>
            </a:r>
          </a:p>
        </p:txBody>
      </p:sp>
    </p:spTree>
    <p:extLst>
      <p:ext uri="{BB962C8B-B14F-4D97-AF65-F5344CB8AC3E}">
        <p14:creationId xmlns:p14="http://schemas.microsoft.com/office/powerpoint/2010/main" val="302552350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62" name="组合 9">
            <a:extLst>
              <a:ext uri="{FF2B5EF4-FFF2-40B4-BE49-F238E27FC236}">
                <a16:creationId xmlns:a16="http://schemas.microsoft.com/office/drawing/2014/main" id="{6C8A1B2A-98C6-42D2-96F7-C6C099A534BE}"/>
              </a:ext>
            </a:extLst>
          </p:cNvPr>
          <p:cNvGrpSpPr>
            <a:grpSpLocks/>
          </p:cNvGrpSpPr>
          <p:nvPr/>
        </p:nvGrpSpPr>
        <p:grpSpPr bwMode="auto">
          <a:xfrm>
            <a:off x="38100" y="-4233"/>
            <a:ext cx="2675467" cy="666696"/>
            <a:chOff x="70" y="-63"/>
            <a:chExt cx="3160" cy="786"/>
          </a:xfrm>
        </p:grpSpPr>
        <p:sp>
          <p:nvSpPr>
            <p:cNvPr id="66570" name="文本框 6">
              <a:extLst>
                <a:ext uri="{FF2B5EF4-FFF2-40B4-BE49-F238E27FC236}">
                  <a16:creationId xmlns:a16="http://schemas.microsoft.com/office/drawing/2014/main" id="{C549E9FD-5F24-47A6-AE3F-814B4D96CF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精读细研</a:t>
              </a:r>
            </a:p>
          </p:txBody>
        </p:sp>
        <p:cxnSp>
          <p:nvCxnSpPr>
            <p:cNvPr id="4" name="直线连接符 9">
              <a:extLst>
                <a:ext uri="{FF2B5EF4-FFF2-40B4-BE49-F238E27FC236}">
                  <a16:creationId xmlns:a16="http://schemas.microsoft.com/office/drawing/2014/main" id="{8A6E2A66-57BA-4E55-8E37-EFBD01FB441D}"/>
                </a:ext>
              </a:extLst>
            </p:cNvPr>
            <p:cNvCxnSpPr/>
            <p:nvPr/>
          </p:nvCxnSpPr>
          <p:spPr>
            <a:xfrm>
              <a:off x="70" y="698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菱形 4">
              <a:extLst>
                <a:ext uri="{FF2B5EF4-FFF2-40B4-BE49-F238E27FC236}">
                  <a16:creationId xmlns:a16="http://schemas.microsoft.com/office/drawing/2014/main" id="{CDE50510-FE98-4618-AD0F-539536A94B65}"/>
                </a:ext>
              </a:extLst>
            </p:cNvPr>
            <p:cNvSpPr/>
            <p:nvPr/>
          </p:nvSpPr>
          <p:spPr>
            <a:xfrm>
              <a:off x="125" y="147"/>
              <a:ext cx="553" cy="551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66563" name="文本框 14340">
            <a:extLst>
              <a:ext uri="{FF2B5EF4-FFF2-40B4-BE49-F238E27FC236}">
                <a16:creationId xmlns:a16="http://schemas.microsoft.com/office/drawing/2014/main" id="{3FFBBD03-39D8-4222-BC65-E13D1F6A0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933451"/>
            <a:ext cx="10847917" cy="124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    年少万兜鍪，坐断东南战未休。天下英雄谁敌手？曹刘。生子当如孙仲谋。</a:t>
            </a:r>
          </a:p>
        </p:txBody>
      </p:sp>
      <p:sp>
        <p:nvSpPr>
          <p:cNvPr id="19" name="文本框 14340">
            <a:extLst>
              <a:ext uri="{FF2B5EF4-FFF2-40B4-BE49-F238E27FC236}">
                <a16:creationId xmlns:a16="http://schemas.microsoft.com/office/drawing/2014/main" id="{9684D333-85E2-4136-A790-768A0E14A0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5524" y="2348279"/>
            <a:ext cx="1084791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“战未休”有什么言外之意？</a:t>
            </a:r>
          </a:p>
        </p:txBody>
      </p:sp>
      <p:sp>
        <p:nvSpPr>
          <p:cNvPr id="20" name="矩形 15">
            <a:extLst>
              <a:ext uri="{FF2B5EF4-FFF2-40B4-BE49-F238E27FC236}">
                <a16:creationId xmlns:a16="http://schemas.microsoft.com/office/drawing/2014/main" id="{E9C140B3-6C4B-4719-B7F0-4888153382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0" y="2997496"/>
            <a:ext cx="11760200" cy="178664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3200" b="1" noProof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“战未休” 借孙权讽刺南宋王朝。孙权雄踞东南，征战不休，从未向谁低头屈服，而南宋王朝呢？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委婉地暗示了对于朝廷偏安江南的不满。</a:t>
            </a:r>
            <a:endParaRPr lang="zh-CN" altLang="en-US" sz="3200" b="1" noProof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58" name="组合 1">
            <a:extLst>
              <a:ext uri="{FF2B5EF4-FFF2-40B4-BE49-F238E27FC236}">
                <a16:creationId xmlns:a16="http://schemas.microsoft.com/office/drawing/2014/main" id="{3928A4D4-4F48-4DFA-9ED6-4FE1F3B35106}"/>
              </a:ext>
            </a:extLst>
          </p:cNvPr>
          <p:cNvGrpSpPr>
            <a:grpSpLocks/>
          </p:cNvGrpSpPr>
          <p:nvPr/>
        </p:nvGrpSpPr>
        <p:grpSpPr bwMode="auto">
          <a:xfrm>
            <a:off x="4445001" y="1234018"/>
            <a:ext cx="2324100" cy="736600"/>
            <a:chOff x="3333750" y="598488"/>
            <a:chExt cx="1743075" cy="552450"/>
          </a:xfrm>
        </p:grpSpPr>
        <p:sp>
          <p:nvSpPr>
            <p:cNvPr id="20" name="圆角矩形 19">
              <a:extLst>
                <a:ext uri="{FF2B5EF4-FFF2-40B4-BE49-F238E27FC236}">
                  <a16:creationId xmlns:a16="http://schemas.microsoft.com/office/drawing/2014/main" id="{8B92150E-9896-4915-87D9-AF5EBE15D672}"/>
                </a:ext>
              </a:extLst>
            </p:cNvPr>
            <p:cNvSpPr/>
            <p:nvPr/>
          </p:nvSpPr>
          <p:spPr>
            <a:xfrm rot="555800">
              <a:off x="4602163" y="715963"/>
              <a:ext cx="442912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1" name="圆角矩形 20">
              <a:extLst>
                <a:ext uri="{FF2B5EF4-FFF2-40B4-BE49-F238E27FC236}">
                  <a16:creationId xmlns:a16="http://schemas.microsoft.com/office/drawing/2014/main" id="{EBC04A3D-A01B-4CE1-880F-B1234979B3E9}"/>
                </a:ext>
              </a:extLst>
            </p:cNvPr>
            <p:cNvSpPr/>
            <p:nvPr/>
          </p:nvSpPr>
          <p:spPr>
            <a:xfrm rot="20470821">
              <a:off x="4197350" y="722313"/>
              <a:ext cx="442913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2" name="圆角矩形 21">
              <a:extLst>
                <a:ext uri="{FF2B5EF4-FFF2-40B4-BE49-F238E27FC236}">
                  <a16:creationId xmlns:a16="http://schemas.microsoft.com/office/drawing/2014/main" id="{932C1C26-1A0A-4C85-B677-FA49D089B763}"/>
                </a:ext>
              </a:extLst>
            </p:cNvPr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3" name="圆角矩形 22">
              <a:extLst>
                <a:ext uri="{FF2B5EF4-FFF2-40B4-BE49-F238E27FC236}">
                  <a16:creationId xmlns:a16="http://schemas.microsoft.com/office/drawing/2014/main" id="{81A1A8F8-7725-4885-BBBA-5E7EE476DC6E}"/>
                </a:ext>
              </a:extLst>
            </p:cNvPr>
            <p:cNvSpPr/>
            <p:nvPr/>
          </p:nvSpPr>
          <p:spPr>
            <a:xfrm rot="21148334">
              <a:off x="3368675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70668" name="矩形 1">
              <a:extLst>
                <a:ext uri="{FF2B5EF4-FFF2-40B4-BE49-F238E27FC236}">
                  <a16:creationId xmlns:a16="http://schemas.microsoft.com/office/drawing/2014/main" id="{E37815AE-6B65-4CE8-9D00-4791730644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541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ts val="5733"/>
                </a:lnSpc>
              </a:pPr>
              <a:r>
                <a:rPr lang="zh-CN" altLang="en-US" sz="3733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概括主题</a:t>
              </a:r>
            </a:p>
          </p:txBody>
        </p:sp>
      </p:grpSp>
      <p:grpSp>
        <p:nvGrpSpPr>
          <p:cNvPr id="70659" name="组合 13">
            <a:extLst>
              <a:ext uri="{FF2B5EF4-FFF2-40B4-BE49-F238E27FC236}">
                <a16:creationId xmlns:a16="http://schemas.microsoft.com/office/drawing/2014/main" id="{545AC701-B52F-4535-A536-F4C7E0C84EB5}"/>
              </a:ext>
            </a:extLst>
          </p:cNvPr>
          <p:cNvGrpSpPr>
            <a:grpSpLocks/>
          </p:cNvGrpSpPr>
          <p:nvPr/>
        </p:nvGrpSpPr>
        <p:grpSpPr bwMode="auto">
          <a:xfrm>
            <a:off x="38100" y="-27517"/>
            <a:ext cx="2675467" cy="666733"/>
            <a:chOff x="70" y="-63"/>
            <a:chExt cx="3160" cy="787"/>
          </a:xfrm>
        </p:grpSpPr>
        <p:sp>
          <p:nvSpPr>
            <p:cNvPr id="70661" name="文本框 6">
              <a:extLst>
                <a:ext uri="{FF2B5EF4-FFF2-40B4-BE49-F238E27FC236}">
                  <a16:creationId xmlns:a16="http://schemas.microsoft.com/office/drawing/2014/main" id="{11346E14-81B1-4E81-BB1E-1FEBCDAA92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</a:p>
          </p:txBody>
        </p:sp>
        <p:cxnSp>
          <p:nvCxnSpPr>
            <p:cNvPr id="16" name="直线连接符 9">
              <a:extLst>
                <a:ext uri="{FF2B5EF4-FFF2-40B4-BE49-F238E27FC236}">
                  <a16:creationId xmlns:a16="http://schemas.microsoft.com/office/drawing/2014/main" id="{C71E0819-E210-4CAC-B25E-0D4D226BD79B}"/>
                </a:ext>
              </a:extLst>
            </p:cNvPr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菱形 16">
              <a:extLst>
                <a:ext uri="{FF2B5EF4-FFF2-40B4-BE49-F238E27FC236}">
                  <a16:creationId xmlns:a16="http://schemas.microsoft.com/office/drawing/2014/main" id="{28259C54-ACEA-4C54-BEC5-E513DE24603E}"/>
                </a:ext>
              </a:extLst>
            </p:cNvPr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70660" name="矩形 11">
            <a:extLst>
              <a:ext uri="{FF2B5EF4-FFF2-40B4-BE49-F238E27FC236}">
                <a16:creationId xmlns:a16="http://schemas.microsoft.com/office/drawing/2014/main" id="{1EBA31EC-F3B1-48CA-A4AA-A73D503F2C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917" y="2180167"/>
            <a:ext cx="10752667" cy="8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    作者通过称赞孙权为天下英雄，表达了</a:t>
            </a:r>
            <a:r>
              <a:rPr lang="en-US" altLang="zh-CN" sz="3733" b="1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……</a:t>
            </a:r>
            <a:endParaRPr lang="zh-CN" altLang="en-US" sz="3733" b="1" dirty="0">
              <a:latin typeface="楷体" panose="02010609060101010101" pitchFamily="49" charset="-122"/>
              <a:ea typeface="楷体" panose="02010609060101010101" pitchFamily="49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477202"/>
      </p:ext>
    </p:extLst>
  </p:cSld>
  <p:clrMapOvr>
    <a:masterClrMapping/>
  </p:clrMapOvr>
  <p:transition spd="slow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58" name="组合 1">
            <a:extLst>
              <a:ext uri="{FF2B5EF4-FFF2-40B4-BE49-F238E27FC236}">
                <a16:creationId xmlns:a16="http://schemas.microsoft.com/office/drawing/2014/main" id="{3928A4D4-4F48-4DFA-9ED6-4FE1F3B35106}"/>
              </a:ext>
            </a:extLst>
          </p:cNvPr>
          <p:cNvGrpSpPr>
            <a:grpSpLocks/>
          </p:cNvGrpSpPr>
          <p:nvPr/>
        </p:nvGrpSpPr>
        <p:grpSpPr bwMode="auto">
          <a:xfrm>
            <a:off x="4445001" y="1234018"/>
            <a:ext cx="2324100" cy="736600"/>
            <a:chOff x="3333750" y="598488"/>
            <a:chExt cx="1743075" cy="552450"/>
          </a:xfrm>
        </p:grpSpPr>
        <p:sp>
          <p:nvSpPr>
            <p:cNvPr id="20" name="圆角矩形 19">
              <a:extLst>
                <a:ext uri="{FF2B5EF4-FFF2-40B4-BE49-F238E27FC236}">
                  <a16:creationId xmlns:a16="http://schemas.microsoft.com/office/drawing/2014/main" id="{8B92150E-9896-4915-87D9-AF5EBE15D672}"/>
                </a:ext>
              </a:extLst>
            </p:cNvPr>
            <p:cNvSpPr/>
            <p:nvPr/>
          </p:nvSpPr>
          <p:spPr>
            <a:xfrm rot="555800">
              <a:off x="4602163" y="715963"/>
              <a:ext cx="442912" cy="4191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1" name="圆角矩形 20">
              <a:extLst>
                <a:ext uri="{FF2B5EF4-FFF2-40B4-BE49-F238E27FC236}">
                  <a16:creationId xmlns:a16="http://schemas.microsoft.com/office/drawing/2014/main" id="{EBC04A3D-A01B-4CE1-880F-B1234979B3E9}"/>
                </a:ext>
              </a:extLst>
            </p:cNvPr>
            <p:cNvSpPr/>
            <p:nvPr/>
          </p:nvSpPr>
          <p:spPr>
            <a:xfrm rot="20470821">
              <a:off x="4197350" y="722313"/>
              <a:ext cx="442913" cy="420687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2" name="圆角矩形 21">
              <a:extLst>
                <a:ext uri="{FF2B5EF4-FFF2-40B4-BE49-F238E27FC236}">
                  <a16:creationId xmlns:a16="http://schemas.microsoft.com/office/drawing/2014/main" id="{932C1C26-1A0A-4C85-B677-FA49D089B763}"/>
                </a:ext>
              </a:extLst>
            </p:cNvPr>
            <p:cNvSpPr/>
            <p:nvPr/>
          </p:nvSpPr>
          <p:spPr>
            <a:xfrm rot="319204">
              <a:off x="3778250" y="722313"/>
              <a:ext cx="441325" cy="420687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23" name="圆角矩形 22">
              <a:extLst>
                <a:ext uri="{FF2B5EF4-FFF2-40B4-BE49-F238E27FC236}">
                  <a16:creationId xmlns:a16="http://schemas.microsoft.com/office/drawing/2014/main" id="{81A1A8F8-7725-4885-BBBA-5E7EE476DC6E}"/>
                </a:ext>
              </a:extLst>
            </p:cNvPr>
            <p:cNvSpPr/>
            <p:nvPr/>
          </p:nvSpPr>
          <p:spPr>
            <a:xfrm rot="21148334">
              <a:off x="3368675" y="730250"/>
              <a:ext cx="441325" cy="42068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70668" name="矩形 1">
              <a:extLst>
                <a:ext uri="{FF2B5EF4-FFF2-40B4-BE49-F238E27FC236}">
                  <a16:creationId xmlns:a16="http://schemas.microsoft.com/office/drawing/2014/main" id="{E37815AE-6B65-4CE8-9D00-4791730644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541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ts val="5733"/>
                </a:lnSpc>
              </a:pPr>
              <a:r>
                <a:rPr lang="zh-CN" altLang="en-US" sz="3733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概括主题</a:t>
              </a:r>
            </a:p>
          </p:txBody>
        </p:sp>
      </p:grpSp>
      <p:grpSp>
        <p:nvGrpSpPr>
          <p:cNvPr id="70659" name="组合 13">
            <a:extLst>
              <a:ext uri="{FF2B5EF4-FFF2-40B4-BE49-F238E27FC236}">
                <a16:creationId xmlns:a16="http://schemas.microsoft.com/office/drawing/2014/main" id="{545AC701-B52F-4535-A536-F4C7E0C84EB5}"/>
              </a:ext>
            </a:extLst>
          </p:cNvPr>
          <p:cNvGrpSpPr>
            <a:grpSpLocks/>
          </p:cNvGrpSpPr>
          <p:nvPr/>
        </p:nvGrpSpPr>
        <p:grpSpPr bwMode="auto">
          <a:xfrm>
            <a:off x="38100" y="-27517"/>
            <a:ext cx="2675467" cy="666733"/>
            <a:chOff x="70" y="-63"/>
            <a:chExt cx="3160" cy="787"/>
          </a:xfrm>
        </p:grpSpPr>
        <p:sp>
          <p:nvSpPr>
            <p:cNvPr id="70661" name="文本框 6">
              <a:extLst>
                <a:ext uri="{FF2B5EF4-FFF2-40B4-BE49-F238E27FC236}">
                  <a16:creationId xmlns:a16="http://schemas.microsoft.com/office/drawing/2014/main" id="{11346E14-81B1-4E81-BB1E-1FEBCDAA92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课堂小结</a:t>
              </a:r>
            </a:p>
          </p:txBody>
        </p:sp>
        <p:cxnSp>
          <p:nvCxnSpPr>
            <p:cNvPr id="16" name="直线连接符 9">
              <a:extLst>
                <a:ext uri="{FF2B5EF4-FFF2-40B4-BE49-F238E27FC236}">
                  <a16:creationId xmlns:a16="http://schemas.microsoft.com/office/drawing/2014/main" id="{C71E0819-E210-4CAC-B25E-0D4D226BD79B}"/>
                </a:ext>
              </a:extLst>
            </p:cNvPr>
            <p:cNvCxnSpPr/>
            <p:nvPr/>
          </p:nvCxnSpPr>
          <p:spPr>
            <a:xfrm>
              <a:off x="70" y="699"/>
              <a:ext cx="3160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菱形 16">
              <a:extLst>
                <a:ext uri="{FF2B5EF4-FFF2-40B4-BE49-F238E27FC236}">
                  <a16:creationId xmlns:a16="http://schemas.microsoft.com/office/drawing/2014/main" id="{28259C54-ACEA-4C54-BEC5-E513DE24603E}"/>
                </a:ext>
              </a:extLst>
            </p:cNvPr>
            <p:cNvSpPr/>
            <p:nvPr/>
          </p:nvSpPr>
          <p:spPr>
            <a:xfrm>
              <a:off x="125" y="147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70660" name="矩形 11">
            <a:extLst>
              <a:ext uri="{FF2B5EF4-FFF2-40B4-BE49-F238E27FC236}">
                <a16:creationId xmlns:a16="http://schemas.microsoft.com/office/drawing/2014/main" id="{1EBA31EC-F3B1-48CA-A4AA-A73D503F2C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917" y="2180167"/>
            <a:ext cx="10752667" cy="2542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    作者通过称赞孙权为天下英雄，表达了他</a:t>
            </a: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对苟且偷安的南宋政权的强烈不满</a:t>
            </a:r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，同时也流露出他</a:t>
            </a: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对收复中原的强烈愿望</a:t>
            </a:r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  <a:sym typeface="微软雅黑" panose="020B0503020204020204" pitchFamily="34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580368585"/>
      </p:ext>
    </p:extLst>
  </p:cSld>
  <p:clrMapOvr>
    <a:masterClrMapping/>
  </p:clrMapOvr>
  <p:transition spd="slow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" descr="timg (2)">
            <a:extLst>
              <a:ext uri="{FF2B5EF4-FFF2-40B4-BE49-F238E27FC236}">
                <a16:creationId xmlns:a16="http://schemas.microsoft.com/office/drawing/2014/main" id="{6C26E744-967E-4690-BD33-A8D819B24B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22801" b="30708"/>
          <a:stretch/>
        </p:blipFill>
        <p:spPr bwMode="auto">
          <a:xfrm>
            <a:off x="-126609" y="196947"/>
            <a:ext cx="4040638" cy="2862775"/>
          </a:xfrm>
          <a:prstGeom prst="rect">
            <a:avLst/>
          </a:prstGeom>
          <a:ln>
            <a:noFill/>
          </a:ln>
          <a:effectLst>
            <a:softEdge rad="723900"/>
          </a:effec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E64F1E78-9449-4BDA-901B-464B10EC0F48}"/>
              </a:ext>
            </a:extLst>
          </p:cNvPr>
          <p:cNvSpPr txBox="1"/>
          <p:nvPr/>
        </p:nvSpPr>
        <p:spPr>
          <a:xfrm>
            <a:off x="3383279" y="464233"/>
            <a:ext cx="9558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本词有三问，说说分别包含什么感情？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6274F88-BD5B-4299-817E-0C8777062B5A}"/>
              </a:ext>
            </a:extLst>
          </p:cNvPr>
          <p:cNvSpPr txBox="1"/>
          <p:nvPr/>
        </p:nvSpPr>
        <p:spPr>
          <a:xfrm>
            <a:off x="334433" y="130840"/>
            <a:ext cx="2305051" cy="6667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zh-CN" altLang="en-US" sz="3733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词中三问</a:t>
            </a:r>
          </a:p>
        </p:txBody>
      </p:sp>
      <p:sp>
        <p:nvSpPr>
          <p:cNvPr id="8" name="文本框 10">
            <a:extLst>
              <a:ext uri="{FF2B5EF4-FFF2-40B4-BE49-F238E27FC236}">
                <a16:creationId xmlns:a16="http://schemas.microsoft.com/office/drawing/2014/main" id="{E217D399-C60B-4560-8A6F-544C9A511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3710" y="2726329"/>
            <a:ext cx="1534584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 dirty="0">
                <a:solidFill>
                  <a:srgbClr val="FF0000"/>
                </a:solidFill>
              </a:rPr>
              <a:t>一问：</a:t>
            </a:r>
          </a:p>
        </p:txBody>
      </p:sp>
      <p:sp>
        <p:nvSpPr>
          <p:cNvPr id="9" name="文本框 1">
            <a:extLst>
              <a:ext uri="{FF2B5EF4-FFF2-40B4-BE49-F238E27FC236}">
                <a16:creationId xmlns:a16="http://schemas.microsoft.com/office/drawing/2014/main" id="{8FC64CEE-4DF2-4E4D-A248-9CD97B75D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8294" y="2660222"/>
            <a:ext cx="6913033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何处望神州？满眼风光北固楼。</a:t>
            </a:r>
          </a:p>
        </p:txBody>
      </p:sp>
      <p:sp>
        <p:nvSpPr>
          <p:cNvPr id="10" name="文本框 10">
            <a:extLst>
              <a:ext uri="{FF2B5EF4-FFF2-40B4-BE49-F238E27FC236}">
                <a16:creationId xmlns:a16="http://schemas.microsoft.com/office/drawing/2014/main" id="{5CB875E1-F1EF-4FD5-847A-3AFA458DA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3710" y="3544046"/>
            <a:ext cx="1686983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 dirty="0">
                <a:solidFill>
                  <a:srgbClr val="FF0000"/>
                </a:solidFill>
              </a:rPr>
              <a:t>二问：</a:t>
            </a:r>
          </a:p>
        </p:txBody>
      </p:sp>
      <p:sp>
        <p:nvSpPr>
          <p:cNvPr id="11" name="文本框 1">
            <a:extLst>
              <a:ext uri="{FF2B5EF4-FFF2-40B4-BE49-F238E27FC236}">
                <a16:creationId xmlns:a16="http://schemas.microsoft.com/office/drawing/2014/main" id="{C052DA5C-E388-47A6-BFE3-37FD42027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3279" y="3530993"/>
            <a:ext cx="91651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千古兴亡多少事？悠悠。不尽长江滚滚流。</a:t>
            </a:r>
          </a:p>
        </p:txBody>
      </p:sp>
      <p:sp>
        <p:nvSpPr>
          <p:cNvPr id="12" name="文本框 10">
            <a:extLst>
              <a:ext uri="{FF2B5EF4-FFF2-40B4-BE49-F238E27FC236}">
                <a16:creationId xmlns:a16="http://schemas.microsoft.com/office/drawing/2014/main" id="{836D5810-E341-494F-977A-816512FC5A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992" y="4780997"/>
            <a:ext cx="1686983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 dirty="0">
                <a:solidFill>
                  <a:srgbClr val="FF0000"/>
                </a:solidFill>
              </a:rPr>
              <a:t>三问：</a:t>
            </a:r>
          </a:p>
        </p:txBody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id="{40932022-1BE8-4BFF-A8FD-8AEB28710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8294" y="4714890"/>
            <a:ext cx="912071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天下英雄谁敌手？曹刘。生子当如孙仲谋。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41F8C30A-9649-404E-8A70-07B8A4556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37332" y="2228724"/>
            <a:ext cx="1151467" cy="995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867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悲</a:t>
            </a: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BE5BAF1E-C8A6-4143-A56D-10C668001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38417" y="2964450"/>
            <a:ext cx="1153583" cy="995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867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叹</a:t>
            </a:r>
          </a:p>
        </p:txBody>
      </p:sp>
      <p:sp>
        <p:nvSpPr>
          <p:cNvPr id="17" name="TextBox 10">
            <a:extLst>
              <a:ext uri="{FF2B5EF4-FFF2-40B4-BE49-F238E27FC236}">
                <a16:creationId xmlns:a16="http://schemas.microsoft.com/office/drawing/2014/main" id="{EAE725D1-E13C-4E43-B4C8-5B83F0EC5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38416" y="5401182"/>
            <a:ext cx="1153583" cy="995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867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赞</a:t>
            </a:r>
          </a:p>
        </p:txBody>
      </p:sp>
    </p:spTree>
    <p:extLst>
      <p:ext uri="{BB962C8B-B14F-4D97-AF65-F5344CB8AC3E}">
        <p14:creationId xmlns:p14="http://schemas.microsoft.com/office/powerpoint/2010/main" val="2998919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/>
      <p:bldP spid="15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82" name="组合 8">
            <a:extLst>
              <a:ext uri="{FF2B5EF4-FFF2-40B4-BE49-F238E27FC236}">
                <a16:creationId xmlns:a16="http://schemas.microsoft.com/office/drawing/2014/main" id="{E52625D5-BE0C-46F5-B5D2-50F603F01B36}"/>
              </a:ext>
            </a:extLst>
          </p:cNvPr>
          <p:cNvGrpSpPr>
            <a:grpSpLocks/>
          </p:cNvGrpSpPr>
          <p:nvPr/>
        </p:nvGrpSpPr>
        <p:grpSpPr bwMode="auto">
          <a:xfrm>
            <a:off x="46568" y="-27517"/>
            <a:ext cx="2677584" cy="667137"/>
            <a:chOff x="70" y="-63"/>
            <a:chExt cx="3161" cy="787"/>
          </a:xfrm>
        </p:grpSpPr>
        <p:sp>
          <p:nvSpPr>
            <p:cNvPr id="71685" name="文本框 6">
              <a:extLst>
                <a:ext uri="{FF2B5EF4-FFF2-40B4-BE49-F238E27FC236}">
                  <a16:creationId xmlns:a16="http://schemas.microsoft.com/office/drawing/2014/main" id="{F1784B4B-8606-4EF8-ADD8-2F41CD50E8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1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写作特色</a:t>
              </a:r>
            </a:p>
          </p:txBody>
        </p:sp>
        <p:cxnSp>
          <p:nvCxnSpPr>
            <p:cNvPr id="13" name="直线连接符 9">
              <a:extLst>
                <a:ext uri="{FF2B5EF4-FFF2-40B4-BE49-F238E27FC236}">
                  <a16:creationId xmlns:a16="http://schemas.microsoft.com/office/drawing/2014/main" id="{B52EE0CF-0306-4B38-9487-4ED6BDDDF005}"/>
                </a:ext>
              </a:extLst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菱形 14">
              <a:extLst>
                <a:ext uri="{FF2B5EF4-FFF2-40B4-BE49-F238E27FC236}">
                  <a16:creationId xmlns:a16="http://schemas.microsoft.com/office/drawing/2014/main" id="{07B97985-DE70-410B-BF78-D1CF6ED31316}"/>
                </a:ext>
              </a:extLst>
            </p:cNvPr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71683" name="矩形 5">
            <a:extLst>
              <a:ext uri="{FF2B5EF4-FFF2-40B4-BE49-F238E27FC236}">
                <a16:creationId xmlns:a16="http://schemas.microsoft.com/office/drawing/2014/main" id="{8AE8146E-ABFC-43FF-A6D8-AD0F7B7E3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851" y="1739900"/>
            <a:ext cx="10769600" cy="2931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词人注意融古人语言入词，活用典故成语，如“生子当如孙仲谋”，借曹操之口，借古讽今，讽刺当朝主议的大臣们。由辛弃疾口中说出，代表了南宋人民要求奋发图强的时代呼声。</a:t>
            </a:r>
          </a:p>
        </p:txBody>
      </p:sp>
      <p:sp>
        <p:nvSpPr>
          <p:cNvPr id="71684" name="矩形 2">
            <a:extLst>
              <a:ext uri="{FF2B5EF4-FFF2-40B4-BE49-F238E27FC236}">
                <a16:creationId xmlns:a16="http://schemas.microsoft.com/office/drawing/2014/main" id="{0BF158F2-DED9-4C52-9C9E-DBF0B46CE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0917" y="1043517"/>
            <a:ext cx="5145616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>
                <a:solidFill>
                  <a:srgbClr val="FF0000"/>
                </a:solidFill>
                <a:latin typeface="宋体" panose="02010600030101010101" pitchFamily="2" charset="-122"/>
              </a:rPr>
              <a:t>❶借古讽今。</a:t>
            </a:r>
          </a:p>
        </p:txBody>
      </p:sp>
    </p:spTree>
    <p:extLst>
      <p:ext uri="{BB962C8B-B14F-4D97-AF65-F5344CB8AC3E}">
        <p14:creationId xmlns:p14="http://schemas.microsoft.com/office/powerpoint/2010/main" val="1611303707"/>
      </p:ext>
    </p:extLst>
  </p:cSld>
  <p:clrMapOvr>
    <a:masterClrMapping/>
  </p:clrMapOvr>
  <p:transition spd="slow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06" name="组合 8">
            <a:extLst>
              <a:ext uri="{FF2B5EF4-FFF2-40B4-BE49-F238E27FC236}">
                <a16:creationId xmlns:a16="http://schemas.microsoft.com/office/drawing/2014/main" id="{54438EAC-0678-476B-A745-D6E98B024752}"/>
              </a:ext>
            </a:extLst>
          </p:cNvPr>
          <p:cNvGrpSpPr>
            <a:grpSpLocks/>
          </p:cNvGrpSpPr>
          <p:nvPr/>
        </p:nvGrpSpPr>
        <p:grpSpPr bwMode="auto">
          <a:xfrm>
            <a:off x="46568" y="-27517"/>
            <a:ext cx="2677584" cy="667137"/>
            <a:chOff x="70" y="-63"/>
            <a:chExt cx="3161" cy="787"/>
          </a:xfrm>
        </p:grpSpPr>
        <p:sp>
          <p:nvSpPr>
            <p:cNvPr id="72709" name="文本框 6">
              <a:extLst>
                <a:ext uri="{FF2B5EF4-FFF2-40B4-BE49-F238E27FC236}">
                  <a16:creationId xmlns:a16="http://schemas.microsoft.com/office/drawing/2014/main" id="{0DD14B4A-ED8F-4C07-8522-B6DBF33008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1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写作特色</a:t>
              </a:r>
            </a:p>
          </p:txBody>
        </p:sp>
        <p:cxnSp>
          <p:nvCxnSpPr>
            <p:cNvPr id="13" name="直线连接符 9">
              <a:extLst>
                <a:ext uri="{FF2B5EF4-FFF2-40B4-BE49-F238E27FC236}">
                  <a16:creationId xmlns:a16="http://schemas.microsoft.com/office/drawing/2014/main" id="{0AC62464-1FEB-481C-AC05-71675A904CDB}"/>
                </a:ext>
              </a:extLst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菱形 14">
              <a:extLst>
                <a:ext uri="{FF2B5EF4-FFF2-40B4-BE49-F238E27FC236}">
                  <a16:creationId xmlns:a16="http://schemas.microsoft.com/office/drawing/2014/main" id="{967BCFE6-1318-40E3-A4DC-027D28BC6799}"/>
                </a:ext>
              </a:extLst>
            </p:cNvPr>
            <p:cNvSpPr/>
            <p:nvPr/>
          </p:nvSpPr>
          <p:spPr>
            <a:xfrm>
              <a:off x="125" y="149"/>
              <a:ext cx="552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72707" name="矩形 5">
            <a:extLst>
              <a:ext uri="{FF2B5EF4-FFF2-40B4-BE49-F238E27FC236}">
                <a16:creationId xmlns:a16="http://schemas.microsoft.com/office/drawing/2014/main" id="{2D7F2CB1-8044-4752-867A-520082694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4634" y="2065867"/>
            <a:ext cx="11192933" cy="2542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词作三问三答，互相呼应，悲怆雄壮，有强烈的抒情色彩。意境高远，风格明快，同时做到了写景、抒情、议论的紧密结合。</a:t>
            </a:r>
          </a:p>
        </p:txBody>
      </p:sp>
      <p:sp>
        <p:nvSpPr>
          <p:cNvPr id="72708" name="矩形 2">
            <a:extLst>
              <a:ext uri="{FF2B5EF4-FFF2-40B4-BE49-F238E27FC236}">
                <a16:creationId xmlns:a16="http://schemas.microsoft.com/office/drawing/2014/main" id="{33F5F1DB-01AF-45A0-B2EF-8F0FB696E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7567" y="1301751"/>
            <a:ext cx="29294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733" b="1">
                <a:solidFill>
                  <a:srgbClr val="FF0000"/>
                </a:solidFill>
                <a:latin typeface="宋体" panose="02010600030101010101" pitchFamily="2" charset="-122"/>
              </a:rPr>
              <a:t>❷结构新颖。</a:t>
            </a:r>
          </a:p>
        </p:txBody>
      </p:sp>
    </p:spTree>
    <p:extLst>
      <p:ext uri="{BB962C8B-B14F-4D97-AF65-F5344CB8AC3E}">
        <p14:creationId xmlns:p14="http://schemas.microsoft.com/office/powerpoint/2010/main" val="2688960219"/>
      </p:ext>
    </p:extLst>
  </p:cSld>
  <p:clrMapOvr>
    <a:masterClrMapping/>
  </p:clrMapOvr>
  <p:transition spd="slow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19" name="组合 8">
            <a:extLst>
              <a:ext uri="{FF2B5EF4-FFF2-40B4-BE49-F238E27FC236}">
                <a16:creationId xmlns:a16="http://schemas.microsoft.com/office/drawing/2014/main" id="{91CF5A36-EC36-483B-AFB0-B72B179AB09E}"/>
              </a:ext>
            </a:extLst>
          </p:cNvPr>
          <p:cNvGrpSpPr>
            <a:grpSpLocks/>
          </p:cNvGrpSpPr>
          <p:nvPr/>
        </p:nvGrpSpPr>
        <p:grpSpPr bwMode="auto">
          <a:xfrm>
            <a:off x="0" y="152195"/>
            <a:ext cx="2675467" cy="467928"/>
            <a:chOff x="70" y="149"/>
            <a:chExt cx="3161" cy="552"/>
          </a:xfrm>
        </p:grpSpPr>
        <p:cxnSp>
          <p:nvCxnSpPr>
            <p:cNvPr id="45" name="直线连接符 9">
              <a:extLst>
                <a:ext uri="{FF2B5EF4-FFF2-40B4-BE49-F238E27FC236}">
                  <a16:creationId xmlns:a16="http://schemas.microsoft.com/office/drawing/2014/main" id="{2F1A9E50-0B62-40C4-9DB2-FE137BFD9D52}"/>
                </a:ext>
              </a:extLst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菱形 45">
              <a:extLst>
                <a:ext uri="{FF2B5EF4-FFF2-40B4-BE49-F238E27FC236}">
                  <a16:creationId xmlns:a16="http://schemas.microsoft.com/office/drawing/2014/main" id="{B34B8F64-B28F-4AE1-B4F5-EF92C96769B1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60420" name="文本框 1">
            <a:extLst>
              <a:ext uri="{FF2B5EF4-FFF2-40B4-BE49-F238E27FC236}">
                <a16:creationId xmlns:a16="http://schemas.microsoft.com/office/drawing/2014/main" id="{AC51B08D-EF8E-4399-8456-AEEC0C866A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51" y="1604434"/>
            <a:ext cx="11910483" cy="4481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何处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望神州？满眼风光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北固楼。千古兴亡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多少事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？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悠悠。不尽长江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滚滚流。</a:t>
            </a:r>
          </a:p>
          <a:p>
            <a:pPr eaLnBrk="1" hangingPunct="1">
              <a:lnSpc>
                <a:spcPct val="20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年少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万兜鍪，坐断东南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战未休。天下英雄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谁敌手？曹刘。生子</a:t>
            </a:r>
            <a:r>
              <a:rPr lang="en-US" altLang="zh-CN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/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当如孙仲谋。</a:t>
            </a:r>
          </a:p>
        </p:txBody>
      </p:sp>
      <p:sp>
        <p:nvSpPr>
          <p:cNvPr id="9" name="文本框 3">
            <a:extLst>
              <a:ext uri="{FF2B5EF4-FFF2-40B4-BE49-F238E27FC236}">
                <a16:creationId xmlns:a16="http://schemas.microsoft.com/office/drawing/2014/main" id="{E97605FD-A70A-442F-8B55-8874C7CDA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9927" y="737785"/>
            <a:ext cx="7346949" cy="1241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267" b="1" dirty="0">
                <a:latin typeface="楷体" panose="02010609060101010101" pitchFamily="49" charset="-122"/>
                <a:ea typeface="楷体" panose="02010609060101010101" pitchFamily="49" charset="-122"/>
              </a:rPr>
              <a:t>南乡子</a:t>
            </a:r>
            <a:r>
              <a:rPr lang="en-US" altLang="zh-CN" sz="4267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4267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登京口北固亭</a:t>
            </a:r>
            <a:r>
              <a:rPr lang="zh-CN" altLang="en-US" sz="4267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有怀</a:t>
            </a:r>
            <a:endParaRPr lang="en-US" altLang="zh-CN" sz="4267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辛弃疾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7585054"/>
      </p:ext>
    </p:extLst>
  </p:cSld>
  <p:clrMapOvr>
    <a:masterClrMapping/>
  </p:clrMapOvr>
  <p:transition spd="slow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图片 1">
            <a:extLst>
              <a:ext uri="{FF2B5EF4-FFF2-40B4-BE49-F238E27FC236}">
                <a16:creationId xmlns:a16="http://schemas.microsoft.com/office/drawing/2014/main" id="{817543B1-3E16-4301-AC5B-A2764C0B3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0"/>
            <a:ext cx="122237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8">
            <a:extLst>
              <a:ext uri="{FF2B5EF4-FFF2-40B4-BE49-F238E27FC236}">
                <a16:creationId xmlns:a16="http://schemas.microsoft.com/office/drawing/2014/main" id="{50CAB682-5CC5-4BF7-910E-F2288CEB334D}"/>
              </a:ext>
            </a:extLst>
          </p:cNvPr>
          <p:cNvSpPr txBox="1"/>
          <p:nvPr/>
        </p:nvSpPr>
        <p:spPr>
          <a:xfrm>
            <a:off x="4367808" y="644691"/>
            <a:ext cx="7296811" cy="1138773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lIns="91440" tIns="45720" rIns="91440" bIns="4572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6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Kaiti SC"/>
                <a:cs typeface="Kaiti SC"/>
              </a:rPr>
              <a:t>山坡羊</a:t>
            </a:r>
            <a:r>
              <a:rPr lang="en-US" altLang="zh-CN" sz="6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Kaiti SC"/>
                <a:cs typeface="Kaiti SC"/>
              </a:rPr>
              <a:t>·</a:t>
            </a:r>
            <a:r>
              <a:rPr lang="zh-CN" altLang="en-US" sz="6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Kaiti SC"/>
                <a:cs typeface="Kaiti SC"/>
              </a:rPr>
              <a:t>潼关怀古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组合 8">
            <a:extLst>
              <a:ext uri="{FF2B5EF4-FFF2-40B4-BE49-F238E27FC236}">
                <a16:creationId xmlns:a16="http://schemas.microsoft.com/office/drawing/2014/main" id="{8CFD7FEB-0EAB-4CB4-8727-A48A939312C8}"/>
              </a:ext>
            </a:extLst>
          </p:cNvPr>
          <p:cNvGrpSpPr>
            <a:grpSpLocks/>
          </p:cNvGrpSpPr>
          <p:nvPr/>
        </p:nvGrpSpPr>
        <p:grpSpPr bwMode="auto">
          <a:xfrm>
            <a:off x="1" y="42334"/>
            <a:ext cx="2734733" cy="667135"/>
            <a:chOff x="0" y="-63"/>
            <a:chExt cx="3231" cy="787"/>
          </a:xfrm>
        </p:grpSpPr>
        <p:sp>
          <p:nvSpPr>
            <p:cNvPr id="91147" name="文本框 6">
              <a:extLst>
                <a:ext uri="{FF2B5EF4-FFF2-40B4-BE49-F238E27FC236}">
                  <a16:creationId xmlns:a16="http://schemas.microsoft.com/office/drawing/2014/main" id="{0E3E9A93-28D4-4771-A598-08F91A00A7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</a:p>
          </p:txBody>
        </p:sp>
        <p:cxnSp>
          <p:nvCxnSpPr>
            <p:cNvPr id="20" name="直线连接符 9">
              <a:extLst>
                <a:ext uri="{FF2B5EF4-FFF2-40B4-BE49-F238E27FC236}">
                  <a16:creationId xmlns:a16="http://schemas.microsoft.com/office/drawing/2014/main" id="{B2A3FB1D-0A35-4F6D-BE87-9A00EFDF743D}"/>
                </a:ext>
              </a:extLst>
            </p:cNvPr>
            <p:cNvCxnSpPr/>
            <p:nvPr/>
          </p:nvCxnSpPr>
          <p:spPr>
            <a:xfrm>
              <a:off x="0" y="701"/>
              <a:ext cx="323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菱形 20">
              <a:extLst>
                <a:ext uri="{FF2B5EF4-FFF2-40B4-BE49-F238E27FC236}">
                  <a16:creationId xmlns:a16="http://schemas.microsoft.com/office/drawing/2014/main" id="{DF8985AF-8CDC-4508-9B75-739BA9E25507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91139" name="矩形 6">
            <a:extLst>
              <a:ext uri="{FF2B5EF4-FFF2-40B4-BE49-F238E27FC236}">
                <a16:creationId xmlns:a16="http://schemas.microsoft.com/office/drawing/2014/main" id="{5EC9C943-18C0-4BDA-875F-1B86FF9990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185" y="1509184"/>
            <a:ext cx="8928100" cy="4741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张养浩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(1270-1329)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字希孟，号云庄，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Times New Roman" panose="02020603050405020304" pitchFamily="18" charset="0"/>
              </a:rPr>
              <a:t>济南（今属山东）人。元代文学家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。所作散曲以豪放著称。</a:t>
            </a:r>
          </a:p>
          <a:p>
            <a:pPr>
              <a:lnSpc>
                <a:spcPct val="12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    张养浩是元代重要的政治、文化人物，其个人品行、政事文章皆为当代及后世称扬，是元代名臣之一。与清河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元明善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、汶上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曹元用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并称为“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三俊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”。代表作品有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三事忠告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，散曲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山坡羊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潼关怀古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等。</a:t>
            </a:r>
          </a:p>
        </p:txBody>
      </p:sp>
      <p:grpSp>
        <p:nvGrpSpPr>
          <p:cNvPr id="91140" name="组合 1">
            <a:extLst>
              <a:ext uri="{FF2B5EF4-FFF2-40B4-BE49-F238E27FC236}">
                <a16:creationId xmlns:a16="http://schemas.microsoft.com/office/drawing/2014/main" id="{61A0479A-84FE-4EDB-ADE6-DF6D306EF5BE}"/>
              </a:ext>
            </a:extLst>
          </p:cNvPr>
          <p:cNvGrpSpPr>
            <a:grpSpLocks/>
          </p:cNvGrpSpPr>
          <p:nvPr/>
        </p:nvGrpSpPr>
        <p:grpSpPr bwMode="auto">
          <a:xfrm>
            <a:off x="4559300" y="656167"/>
            <a:ext cx="2345267" cy="721351"/>
            <a:chOff x="3286116" y="615935"/>
            <a:chExt cx="1758959" cy="541012"/>
          </a:xfrm>
        </p:grpSpPr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77339145-C3AE-459E-ABBC-14E0ECDCDDB8}"/>
                </a:ext>
              </a:extLst>
            </p:cNvPr>
            <p:cNvSpPr/>
            <p:nvPr/>
          </p:nvSpPr>
          <p:spPr>
            <a:xfrm rot="555800">
              <a:off x="4602161" y="715948"/>
              <a:ext cx="442914" cy="4190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0" name="圆角矩形 9">
              <a:extLst>
                <a:ext uri="{FF2B5EF4-FFF2-40B4-BE49-F238E27FC236}">
                  <a16:creationId xmlns:a16="http://schemas.microsoft.com/office/drawing/2014/main" id="{3A6BCEB2-4C85-4A64-958B-336287A0B875}"/>
                </a:ext>
              </a:extLst>
            </p:cNvPr>
            <p:cNvSpPr/>
            <p:nvPr/>
          </p:nvSpPr>
          <p:spPr>
            <a:xfrm rot="20470821">
              <a:off x="4197346" y="722298"/>
              <a:ext cx="442915" cy="420686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1" name="圆角矩形 10">
              <a:extLst>
                <a:ext uri="{FF2B5EF4-FFF2-40B4-BE49-F238E27FC236}">
                  <a16:creationId xmlns:a16="http://schemas.microsoft.com/office/drawing/2014/main" id="{2C2AA2A4-3FF2-4FA0-B1B0-32134D47F367}"/>
                </a:ext>
              </a:extLst>
            </p:cNvPr>
            <p:cNvSpPr/>
            <p:nvPr/>
          </p:nvSpPr>
          <p:spPr>
            <a:xfrm rot="319204">
              <a:off x="3778244" y="722298"/>
              <a:ext cx="441327" cy="420686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2" name="圆角矩形 11">
              <a:extLst>
                <a:ext uri="{FF2B5EF4-FFF2-40B4-BE49-F238E27FC236}">
                  <a16:creationId xmlns:a16="http://schemas.microsoft.com/office/drawing/2014/main" id="{E2233835-81C7-4B5A-A6D3-2FC40FF111D6}"/>
                </a:ext>
              </a:extLst>
            </p:cNvPr>
            <p:cNvSpPr/>
            <p:nvPr/>
          </p:nvSpPr>
          <p:spPr>
            <a:xfrm rot="21148334">
              <a:off x="3368666" y="730235"/>
              <a:ext cx="441327" cy="420687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91146" name="矩形 1">
              <a:extLst>
                <a:ext uri="{FF2B5EF4-FFF2-40B4-BE49-F238E27FC236}">
                  <a16:creationId xmlns:a16="http://schemas.microsoft.com/office/drawing/2014/main" id="{974422D3-01B1-4F5C-80D8-51C45F6CFF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6116" y="615935"/>
              <a:ext cx="1743075" cy="541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ts val="5733"/>
                </a:lnSpc>
              </a:pPr>
              <a:r>
                <a:rPr lang="zh-CN" altLang="en-US" sz="3733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作者介绍</a:t>
              </a:r>
            </a:p>
          </p:txBody>
        </p:sp>
      </p:grpSp>
      <p:pic>
        <p:nvPicPr>
          <p:cNvPr id="91141" name="图片 1">
            <a:extLst>
              <a:ext uri="{FF2B5EF4-FFF2-40B4-BE49-F238E27FC236}">
                <a16:creationId xmlns:a16="http://schemas.microsoft.com/office/drawing/2014/main" id="{1B67BE99-146E-4214-AA46-0C389166F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167" y="1750485"/>
            <a:ext cx="2882900" cy="432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62" name="组合 1">
            <a:extLst>
              <a:ext uri="{FF2B5EF4-FFF2-40B4-BE49-F238E27FC236}">
                <a16:creationId xmlns:a16="http://schemas.microsoft.com/office/drawing/2014/main" id="{6B52E5E7-8F2E-4F7D-AAFC-96B66CD340A4}"/>
              </a:ext>
            </a:extLst>
          </p:cNvPr>
          <p:cNvGrpSpPr>
            <a:grpSpLocks/>
          </p:cNvGrpSpPr>
          <p:nvPr/>
        </p:nvGrpSpPr>
        <p:grpSpPr bwMode="auto">
          <a:xfrm>
            <a:off x="4423833" y="1035051"/>
            <a:ext cx="2345267" cy="721352"/>
            <a:chOff x="3286116" y="615935"/>
            <a:chExt cx="1758959" cy="540747"/>
          </a:xfrm>
        </p:grpSpPr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F4A88815-68AB-4EB2-A50B-7FB2B4F85B81}"/>
                </a:ext>
              </a:extLst>
            </p:cNvPr>
            <p:cNvSpPr/>
            <p:nvPr/>
          </p:nvSpPr>
          <p:spPr>
            <a:xfrm rot="555800">
              <a:off x="4602161" y="715898"/>
              <a:ext cx="442914" cy="41889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0" name="圆角矩形 9">
              <a:extLst>
                <a:ext uri="{FF2B5EF4-FFF2-40B4-BE49-F238E27FC236}">
                  <a16:creationId xmlns:a16="http://schemas.microsoft.com/office/drawing/2014/main" id="{D990EFE6-E9E3-4ADA-A271-0255E82932D2}"/>
                </a:ext>
              </a:extLst>
            </p:cNvPr>
            <p:cNvSpPr/>
            <p:nvPr/>
          </p:nvSpPr>
          <p:spPr>
            <a:xfrm rot="20470821">
              <a:off x="4197346" y="722245"/>
              <a:ext cx="442915" cy="420481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1" name="圆角矩形 10">
              <a:extLst>
                <a:ext uri="{FF2B5EF4-FFF2-40B4-BE49-F238E27FC236}">
                  <a16:creationId xmlns:a16="http://schemas.microsoft.com/office/drawing/2014/main" id="{8586D741-75A7-40BE-90CF-370C3DC9F4AD}"/>
                </a:ext>
              </a:extLst>
            </p:cNvPr>
            <p:cNvSpPr/>
            <p:nvPr/>
          </p:nvSpPr>
          <p:spPr>
            <a:xfrm rot="319204">
              <a:off x="3778244" y="722245"/>
              <a:ext cx="441327" cy="420481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2" name="圆角矩形 11">
              <a:extLst>
                <a:ext uri="{FF2B5EF4-FFF2-40B4-BE49-F238E27FC236}">
                  <a16:creationId xmlns:a16="http://schemas.microsoft.com/office/drawing/2014/main" id="{7F3B9175-850E-4989-9313-187F83BE472F}"/>
                </a:ext>
              </a:extLst>
            </p:cNvPr>
            <p:cNvSpPr/>
            <p:nvPr/>
          </p:nvSpPr>
          <p:spPr>
            <a:xfrm rot="21148334">
              <a:off x="3368666" y="730179"/>
              <a:ext cx="441327" cy="42048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92172" name="矩形 1">
              <a:extLst>
                <a:ext uri="{FF2B5EF4-FFF2-40B4-BE49-F238E27FC236}">
                  <a16:creationId xmlns:a16="http://schemas.microsoft.com/office/drawing/2014/main" id="{B74213DB-C3C2-4387-8E52-B19B860627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6116" y="615935"/>
              <a:ext cx="1743075" cy="540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ts val="5733"/>
                </a:lnSpc>
              </a:pPr>
              <a:r>
                <a:rPr lang="zh-CN" altLang="en-US" sz="3733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文体知识</a:t>
              </a:r>
            </a:p>
          </p:txBody>
        </p:sp>
      </p:grpSp>
      <p:grpSp>
        <p:nvGrpSpPr>
          <p:cNvPr id="92163" name="组合 8">
            <a:extLst>
              <a:ext uri="{FF2B5EF4-FFF2-40B4-BE49-F238E27FC236}">
                <a16:creationId xmlns:a16="http://schemas.microsoft.com/office/drawing/2014/main" id="{6FF6DCFD-BB36-4263-8A27-4B5F1E45B153}"/>
              </a:ext>
            </a:extLst>
          </p:cNvPr>
          <p:cNvGrpSpPr>
            <a:grpSpLocks/>
          </p:cNvGrpSpPr>
          <p:nvPr/>
        </p:nvGrpSpPr>
        <p:grpSpPr bwMode="auto">
          <a:xfrm>
            <a:off x="1" y="42334"/>
            <a:ext cx="2734733" cy="667135"/>
            <a:chOff x="0" y="-63"/>
            <a:chExt cx="3231" cy="787"/>
          </a:xfrm>
        </p:grpSpPr>
        <p:sp>
          <p:nvSpPr>
            <p:cNvPr id="92165" name="文本框 6">
              <a:extLst>
                <a:ext uri="{FF2B5EF4-FFF2-40B4-BE49-F238E27FC236}">
                  <a16:creationId xmlns:a16="http://schemas.microsoft.com/office/drawing/2014/main" id="{57C4712D-3FC5-431E-95D2-5C0FCE24E2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知识备查</a:t>
              </a:r>
            </a:p>
          </p:txBody>
        </p:sp>
        <p:cxnSp>
          <p:nvCxnSpPr>
            <p:cNvPr id="20" name="直线连接符 9">
              <a:extLst>
                <a:ext uri="{FF2B5EF4-FFF2-40B4-BE49-F238E27FC236}">
                  <a16:creationId xmlns:a16="http://schemas.microsoft.com/office/drawing/2014/main" id="{68C1E7C6-8567-4DA9-BCA7-42C2E1CC6102}"/>
                </a:ext>
              </a:extLst>
            </p:cNvPr>
            <p:cNvCxnSpPr/>
            <p:nvPr/>
          </p:nvCxnSpPr>
          <p:spPr>
            <a:xfrm>
              <a:off x="0" y="701"/>
              <a:ext cx="323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菱形 20">
              <a:extLst>
                <a:ext uri="{FF2B5EF4-FFF2-40B4-BE49-F238E27FC236}">
                  <a16:creationId xmlns:a16="http://schemas.microsoft.com/office/drawing/2014/main" id="{DDA4A5AF-60CD-47B3-BD25-54A2208618F8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92164" name="矩形 4">
            <a:extLst>
              <a:ext uri="{FF2B5EF4-FFF2-40B4-BE49-F238E27FC236}">
                <a16:creationId xmlns:a16="http://schemas.microsoft.com/office/drawing/2014/main" id="{37C6B4F7-280A-4056-BF59-EDFAD7066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918" y="2084918"/>
            <a:ext cx="10687049" cy="2758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元曲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  盛行于元代。大致可分为两种：一种是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元杂剧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，一种是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散曲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。散曲没有动作和说白，便于清唱，包括套曲和小令。套曲由若干曲子组成，</a:t>
            </a: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小令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以一支曲子为独立单位。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EE1CCB0E-6B25-49B6-B44E-4C064D3570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38600" y="304800"/>
            <a:ext cx="4114800" cy="762000"/>
          </a:xfrm>
        </p:spPr>
        <p:txBody>
          <a:bodyPr/>
          <a:lstStyle/>
          <a:p>
            <a:pPr eaLnBrk="1" hangingPunct="1"/>
            <a:r>
              <a:rPr lang="zh-CN" altLang="en-US" b="1">
                <a:solidFill>
                  <a:srgbClr val="FF3399"/>
                </a:solidFill>
              </a:rPr>
              <a:t>写作背景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E277F310-9BA7-4BC5-A41A-E0ED479EE9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5280" y="1565031"/>
            <a:ext cx="11521439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US" altLang="zh-CN" sz="3600" dirty="0"/>
              <a:t>          </a:t>
            </a:r>
            <a:r>
              <a:rPr lang="zh-CN" altLang="en-US" sz="3600" b="1" dirty="0"/>
              <a:t>这首小令是作者在陕西上任，</a:t>
            </a:r>
            <a:r>
              <a:rPr lang="zh-CN" altLang="en-US" sz="3600" b="1" dirty="0">
                <a:solidFill>
                  <a:srgbClr val="FF6600"/>
                </a:solidFill>
              </a:rPr>
              <a:t>适逢陕西大旱</a:t>
            </a:r>
            <a:r>
              <a:rPr lang="zh-CN" altLang="en-US" sz="3600" b="1" dirty="0"/>
              <a:t>，目睹人民苦难而写下的。作者从潼关地势的险要，联想到他所管理的地方，正是秦汉以来许多王朝统治的中心。尽管统治者兴废无常，但人民遭受的苦难始终未变。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>
            <a:extLst>
              <a:ext uri="{FF2B5EF4-FFF2-40B4-BE49-F238E27FC236}">
                <a16:creationId xmlns:a16="http://schemas.microsoft.com/office/drawing/2014/main" id="{D3EE2149-B766-4704-8B72-3DC9668C77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"/>
            <a:ext cx="9144000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3">
            <a:hlinkClick r:id="rId3" action="ppaction://hlinksldjump"/>
            <a:extLst>
              <a:ext uri="{FF2B5EF4-FFF2-40B4-BE49-F238E27FC236}">
                <a16:creationId xmlns:a16="http://schemas.microsoft.com/office/drawing/2014/main" id="{FCF9F943-14E0-47A6-8334-83CE67C82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9800" y="6438900"/>
            <a:ext cx="8382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8" name="AutoShape 4">
            <a:hlinkClick r:id="rId5" action="ppaction://hlinksldjump"/>
            <a:extLst>
              <a:ext uri="{FF2B5EF4-FFF2-40B4-BE49-F238E27FC236}">
                <a16:creationId xmlns:a16="http://schemas.microsoft.com/office/drawing/2014/main" id="{F159CBE7-122C-4CD7-9950-59CC7098C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2600" y="6553200"/>
            <a:ext cx="304800" cy="304800"/>
          </a:xfrm>
          <a:prstGeom prst="downArrow">
            <a:avLst>
              <a:gd name="adj1" fmla="val 34370"/>
              <a:gd name="adj2" fmla="val 32810"/>
            </a:avLst>
          </a:prstGeom>
          <a:solidFill>
            <a:schemeClr val="hlink"/>
          </a:solidFill>
          <a:ln w="9525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组合 1">
            <a:extLst>
              <a:ext uri="{FF2B5EF4-FFF2-40B4-BE49-F238E27FC236}">
                <a16:creationId xmlns:a16="http://schemas.microsoft.com/office/drawing/2014/main" id="{C2B54ADC-78B2-488F-A508-C0F9F9244FDD}"/>
              </a:ext>
            </a:extLst>
          </p:cNvPr>
          <p:cNvGrpSpPr>
            <a:grpSpLocks/>
          </p:cNvGrpSpPr>
          <p:nvPr/>
        </p:nvGrpSpPr>
        <p:grpSpPr bwMode="auto">
          <a:xfrm>
            <a:off x="4252385" y="939801"/>
            <a:ext cx="2324100" cy="736600"/>
            <a:chOff x="3333750" y="598488"/>
            <a:chExt cx="1743075" cy="552177"/>
          </a:xfrm>
        </p:grpSpPr>
        <p:sp>
          <p:nvSpPr>
            <p:cNvPr id="15" name="圆角矩形 14">
              <a:extLst>
                <a:ext uri="{FF2B5EF4-FFF2-40B4-BE49-F238E27FC236}">
                  <a16:creationId xmlns:a16="http://schemas.microsoft.com/office/drawing/2014/main" id="{F1A792B9-78C0-4ECE-921F-E2F2DE2FBC69}"/>
                </a:ext>
              </a:extLst>
            </p:cNvPr>
            <p:cNvSpPr/>
            <p:nvPr/>
          </p:nvSpPr>
          <p:spPr>
            <a:xfrm rot="555800">
              <a:off x="4602162" y="715905"/>
              <a:ext cx="442913" cy="418893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6" name="圆角矩形 15">
              <a:extLst>
                <a:ext uri="{FF2B5EF4-FFF2-40B4-BE49-F238E27FC236}">
                  <a16:creationId xmlns:a16="http://schemas.microsoft.com/office/drawing/2014/main" id="{F3A473FE-4796-40BF-9A56-1E4CC3634CFE}"/>
                </a:ext>
              </a:extLst>
            </p:cNvPr>
            <p:cNvSpPr/>
            <p:nvPr/>
          </p:nvSpPr>
          <p:spPr>
            <a:xfrm rot="20470821">
              <a:off x="4197350" y="722252"/>
              <a:ext cx="442912" cy="420480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7" name="圆角矩形 16">
              <a:extLst>
                <a:ext uri="{FF2B5EF4-FFF2-40B4-BE49-F238E27FC236}">
                  <a16:creationId xmlns:a16="http://schemas.microsoft.com/office/drawing/2014/main" id="{78BDA429-B557-423D-B551-410FF3A3D648}"/>
                </a:ext>
              </a:extLst>
            </p:cNvPr>
            <p:cNvSpPr/>
            <p:nvPr/>
          </p:nvSpPr>
          <p:spPr>
            <a:xfrm rot="319204">
              <a:off x="3778250" y="722252"/>
              <a:ext cx="441325" cy="420480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18" name="圆角矩形 17">
              <a:extLst>
                <a:ext uri="{FF2B5EF4-FFF2-40B4-BE49-F238E27FC236}">
                  <a16:creationId xmlns:a16="http://schemas.microsoft.com/office/drawing/2014/main" id="{F66A7898-B915-4332-8BC8-282A8062ACE0}"/>
                </a:ext>
              </a:extLst>
            </p:cNvPr>
            <p:cNvSpPr/>
            <p:nvPr/>
          </p:nvSpPr>
          <p:spPr>
            <a:xfrm rot="21148334">
              <a:off x="3368675" y="730186"/>
              <a:ext cx="441325" cy="420479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/>
            </a:p>
          </p:txBody>
        </p:sp>
        <p:sp>
          <p:nvSpPr>
            <p:cNvPr id="94226" name="矩形 1">
              <a:extLst>
                <a:ext uri="{FF2B5EF4-FFF2-40B4-BE49-F238E27FC236}">
                  <a16:creationId xmlns:a16="http://schemas.microsoft.com/office/drawing/2014/main" id="{B54F7695-FC8B-4C1C-832F-7852571AE2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3750" y="598488"/>
              <a:ext cx="1743075" cy="540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>
                <a:lnSpc>
                  <a:spcPts val="5733"/>
                </a:lnSpc>
              </a:pPr>
              <a:r>
                <a:rPr lang="zh-CN" altLang="en-US" sz="3733" b="1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题目解说</a:t>
              </a:r>
            </a:p>
          </p:txBody>
        </p:sp>
      </p:grpSp>
      <p:sp>
        <p:nvSpPr>
          <p:cNvPr id="10" name="对话气泡: 圆角矩形 9">
            <a:extLst>
              <a:ext uri="{FF2B5EF4-FFF2-40B4-BE49-F238E27FC236}">
                <a16:creationId xmlns:a16="http://schemas.microsoft.com/office/drawing/2014/main" id="{D7BC8C65-8514-4EB2-963A-B2E868DE6F40}"/>
              </a:ext>
            </a:extLst>
          </p:cNvPr>
          <p:cNvSpPr/>
          <p:nvPr/>
        </p:nvSpPr>
        <p:spPr>
          <a:xfrm>
            <a:off x="999067" y="1858433"/>
            <a:ext cx="1938867" cy="711200"/>
          </a:xfrm>
          <a:prstGeom prst="wedgeRoundRectCallout">
            <a:avLst>
              <a:gd name="adj1" fmla="val 58187"/>
              <a:gd name="adj2" fmla="val 103035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3733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sym typeface="+mn-ea"/>
              </a:rPr>
              <a:t>曲牌名。</a:t>
            </a:r>
          </a:p>
        </p:txBody>
      </p:sp>
      <p:sp>
        <p:nvSpPr>
          <p:cNvPr id="8" name="对话气泡: 圆角矩形 9">
            <a:extLst>
              <a:ext uri="{FF2B5EF4-FFF2-40B4-BE49-F238E27FC236}">
                <a16:creationId xmlns:a16="http://schemas.microsoft.com/office/drawing/2014/main" id="{D8A71A62-9701-4445-9058-440D33BF86C7}"/>
              </a:ext>
            </a:extLst>
          </p:cNvPr>
          <p:cNvSpPr/>
          <p:nvPr/>
        </p:nvSpPr>
        <p:spPr>
          <a:xfrm>
            <a:off x="3551768" y="4599517"/>
            <a:ext cx="1401233" cy="711200"/>
          </a:xfrm>
          <a:prstGeom prst="wedgeRoundRectCallout">
            <a:avLst>
              <a:gd name="adj1" fmla="val 116646"/>
              <a:gd name="adj2" fmla="val -163869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zh-CN" altLang="en-US" sz="3733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sym typeface="+mn-ea"/>
              </a:rPr>
              <a:t>题目。</a:t>
            </a:r>
          </a:p>
        </p:txBody>
      </p:sp>
      <p:sp>
        <p:nvSpPr>
          <p:cNvPr id="94213" name="文本框 1">
            <a:extLst>
              <a:ext uri="{FF2B5EF4-FFF2-40B4-BE49-F238E27FC236}">
                <a16:creationId xmlns:a16="http://schemas.microsoft.com/office/drawing/2014/main" id="{D7C57250-7626-4CEF-95BD-C9BC23AA9D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6385" y="2726267"/>
            <a:ext cx="759883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6400">
                <a:latin typeface="楷体" panose="02010609060101010101" pitchFamily="49" charset="-122"/>
                <a:ea typeface="楷体" panose="02010609060101010101" pitchFamily="49" charset="-122"/>
              </a:rPr>
              <a:t>山坡羊</a:t>
            </a:r>
            <a:r>
              <a:rPr lang="en-US" altLang="zh-CN" sz="640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6400">
                <a:latin typeface="楷体" panose="02010609060101010101" pitchFamily="49" charset="-122"/>
                <a:ea typeface="楷体" panose="02010609060101010101" pitchFamily="49" charset="-122"/>
              </a:rPr>
              <a:t>潼关怀古</a:t>
            </a:r>
          </a:p>
        </p:txBody>
      </p:sp>
      <p:sp>
        <p:nvSpPr>
          <p:cNvPr id="95239" name="圆角矩形 2">
            <a:extLst>
              <a:ext uri="{FF2B5EF4-FFF2-40B4-BE49-F238E27FC236}">
                <a16:creationId xmlns:a16="http://schemas.microsoft.com/office/drawing/2014/main" id="{606C8972-1BE7-4ED7-8815-4D0D14206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9384" y="2872318"/>
            <a:ext cx="1809749" cy="701824"/>
          </a:xfrm>
          <a:prstGeom prst="roundRect">
            <a:avLst>
              <a:gd name="adj" fmla="val 16667"/>
            </a:avLst>
          </a:prstGeom>
          <a:noFill/>
          <a:ln w="41275">
            <a:solidFill>
              <a:srgbClr val="E7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zh-CN" altLang="en-US" sz="2667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28CC20CD-FB60-43F4-9CF6-B690F694BDBA}"/>
              </a:ext>
            </a:extLst>
          </p:cNvPr>
          <p:cNvCxnSpPr/>
          <p:nvPr/>
        </p:nvCxnSpPr>
        <p:spPr>
          <a:xfrm>
            <a:off x="2250017" y="3693584"/>
            <a:ext cx="2116667" cy="33867"/>
          </a:xfrm>
          <a:prstGeom prst="line">
            <a:avLst/>
          </a:prstGeom>
          <a:ln w="4762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C4DCE3C1-264F-4B99-A0B7-DCCBF78A7252}"/>
              </a:ext>
            </a:extLst>
          </p:cNvPr>
          <p:cNvCxnSpPr/>
          <p:nvPr/>
        </p:nvCxnSpPr>
        <p:spPr>
          <a:xfrm flipV="1">
            <a:off x="5386918" y="3727451"/>
            <a:ext cx="3492500" cy="16933"/>
          </a:xfrm>
          <a:prstGeom prst="line">
            <a:avLst/>
          </a:prstGeom>
          <a:ln w="508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对话气泡: 圆角矩形 9">
            <a:extLst>
              <a:ext uri="{FF2B5EF4-FFF2-40B4-BE49-F238E27FC236}">
                <a16:creationId xmlns:a16="http://schemas.microsoft.com/office/drawing/2014/main" id="{3FDC3E46-A969-4EBB-86BA-1EE404F8EF85}"/>
              </a:ext>
            </a:extLst>
          </p:cNvPr>
          <p:cNvSpPr/>
          <p:nvPr/>
        </p:nvSpPr>
        <p:spPr>
          <a:xfrm>
            <a:off x="6648451" y="4260851"/>
            <a:ext cx="4440767" cy="1761067"/>
          </a:xfrm>
          <a:prstGeom prst="wedgeRoundRectCallout">
            <a:avLst>
              <a:gd name="adj1" fmla="val -21862"/>
              <a:gd name="adj2" fmla="val -7484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3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sym typeface="+mn-ea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latin typeface="楷体" pitchFamily="49" charset="-122"/>
                <a:ea typeface="楷体" pitchFamily="49" charset="-122"/>
                <a:sym typeface="+mn-ea"/>
              </a:rPr>
              <a:t>意思是凭吊古代遗迹，追怀古人古事，抒发作者的情怀。</a:t>
            </a:r>
          </a:p>
        </p:txBody>
      </p:sp>
      <p:grpSp>
        <p:nvGrpSpPr>
          <p:cNvPr id="94218" name="组合 8">
            <a:extLst>
              <a:ext uri="{FF2B5EF4-FFF2-40B4-BE49-F238E27FC236}">
                <a16:creationId xmlns:a16="http://schemas.microsoft.com/office/drawing/2014/main" id="{3F59C3B3-315A-4EFF-8BA5-A89CB9532155}"/>
              </a:ext>
            </a:extLst>
          </p:cNvPr>
          <p:cNvGrpSpPr>
            <a:grpSpLocks/>
          </p:cNvGrpSpPr>
          <p:nvPr/>
        </p:nvGrpSpPr>
        <p:grpSpPr bwMode="auto">
          <a:xfrm>
            <a:off x="0" y="-27517"/>
            <a:ext cx="2675467" cy="667137"/>
            <a:chOff x="70" y="-63"/>
            <a:chExt cx="3161" cy="787"/>
          </a:xfrm>
        </p:grpSpPr>
        <p:sp>
          <p:nvSpPr>
            <p:cNvPr id="94219" name="文本框 6">
              <a:extLst>
                <a:ext uri="{FF2B5EF4-FFF2-40B4-BE49-F238E27FC236}">
                  <a16:creationId xmlns:a16="http://schemas.microsoft.com/office/drawing/2014/main" id="{C36D5C3C-A533-458C-8C5A-5D16EE9806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</a:p>
          </p:txBody>
        </p:sp>
        <p:cxnSp>
          <p:nvCxnSpPr>
            <p:cNvPr id="45" name="直线连接符 9">
              <a:extLst>
                <a:ext uri="{FF2B5EF4-FFF2-40B4-BE49-F238E27FC236}">
                  <a16:creationId xmlns:a16="http://schemas.microsoft.com/office/drawing/2014/main" id="{334DBA85-85CE-4AB6-BC44-9CD9546041D2}"/>
                </a:ext>
              </a:extLst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菱形 45">
              <a:extLst>
                <a:ext uri="{FF2B5EF4-FFF2-40B4-BE49-F238E27FC236}">
                  <a16:creationId xmlns:a16="http://schemas.microsoft.com/office/drawing/2014/main" id="{678802FF-FC21-4387-98EC-FF0AEE655B70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8" grpId="0" bldLvl="0" animBg="1"/>
      <p:bldP spid="95239" grpId="0" animBg="1"/>
      <p:bldP spid="6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Box 7">
            <a:extLst>
              <a:ext uri="{FF2B5EF4-FFF2-40B4-BE49-F238E27FC236}">
                <a16:creationId xmlns:a16="http://schemas.microsoft.com/office/drawing/2014/main" id="{31BEEAEF-7557-4BCF-955D-6FBC72CE88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1" y="2952752"/>
            <a:ext cx="1005417" cy="71173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5000"/>
              </a:lnSpc>
              <a:defRPr/>
            </a:pPr>
            <a:r>
              <a:rPr lang="zh-CN" altLang="zh-CN" sz="3733" b="1" noProof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</a:t>
            </a:r>
            <a:endParaRPr lang="zh-CN" altLang="zh-CN" sz="3733" b="1" noProof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  <a:cs typeface="Times New Roman" pitchFamily="18" charset="0"/>
            </a:endParaRPr>
          </a:p>
        </p:txBody>
      </p:sp>
      <p:sp>
        <p:nvSpPr>
          <p:cNvPr id="95235" name="矩形 41">
            <a:extLst>
              <a:ext uri="{FF2B5EF4-FFF2-40B4-BE49-F238E27FC236}">
                <a16:creationId xmlns:a16="http://schemas.microsoft.com/office/drawing/2014/main" id="{5D0A12D8-B1F5-4919-AFAB-A1EE5A8DAD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434" y="797984"/>
            <a:ext cx="1072091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自由朗读诗歌，把诗歌读通读顺，注意读准字音、节奏。</a:t>
            </a:r>
            <a:r>
              <a:rPr lang="zh-CN" altLang="en-US" sz="3200">
                <a:latin typeface="宋体" panose="02010600030101010101" pitchFamily="2" charset="-122"/>
              </a:rPr>
              <a:t> </a:t>
            </a:r>
          </a:p>
        </p:txBody>
      </p:sp>
      <p:grpSp>
        <p:nvGrpSpPr>
          <p:cNvPr id="95236" name="组合 8">
            <a:extLst>
              <a:ext uri="{FF2B5EF4-FFF2-40B4-BE49-F238E27FC236}">
                <a16:creationId xmlns:a16="http://schemas.microsoft.com/office/drawing/2014/main" id="{D2203360-413B-43EA-8ED5-DD872783474A}"/>
              </a:ext>
            </a:extLst>
          </p:cNvPr>
          <p:cNvGrpSpPr>
            <a:grpSpLocks/>
          </p:cNvGrpSpPr>
          <p:nvPr/>
        </p:nvGrpSpPr>
        <p:grpSpPr bwMode="auto">
          <a:xfrm>
            <a:off x="0" y="-27517"/>
            <a:ext cx="2675467" cy="667137"/>
            <a:chOff x="70" y="-63"/>
            <a:chExt cx="3161" cy="787"/>
          </a:xfrm>
        </p:grpSpPr>
        <p:sp>
          <p:nvSpPr>
            <p:cNvPr id="95241" name="文本框 6">
              <a:extLst>
                <a:ext uri="{FF2B5EF4-FFF2-40B4-BE49-F238E27FC236}">
                  <a16:creationId xmlns:a16="http://schemas.microsoft.com/office/drawing/2014/main" id="{11A76660-78F0-47F5-BD8B-F1090F6AFA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</a:p>
          </p:txBody>
        </p:sp>
        <p:cxnSp>
          <p:nvCxnSpPr>
            <p:cNvPr id="45" name="直线连接符 9">
              <a:extLst>
                <a:ext uri="{FF2B5EF4-FFF2-40B4-BE49-F238E27FC236}">
                  <a16:creationId xmlns:a16="http://schemas.microsoft.com/office/drawing/2014/main" id="{ED68FDE6-8E22-46BE-9AE2-FC8D05E3B2DA}"/>
                </a:ext>
              </a:extLst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菱形 45">
              <a:extLst>
                <a:ext uri="{FF2B5EF4-FFF2-40B4-BE49-F238E27FC236}">
                  <a16:creationId xmlns:a16="http://schemas.microsoft.com/office/drawing/2014/main" id="{92B74AE5-9FC0-4FD7-B473-4AE852038C93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BC039776-14D0-40A7-85B0-E5C0B05180A2}"/>
              </a:ext>
            </a:extLst>
          </p:cNvPr>
          <p:cNvSpPr/>
          <p:nvPr/>
        </p:nvSpPr>
        <p:spPr>
          <a:xfrm>
            <a:off x="3987800" y="2453217"/>
            <a:ext cx="8113184" cy="34045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    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峰峦</a:t>
            </a:r>
            <a:r>
              <a:rPr lang="en-US" altLang="zh-CN" sz="3733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/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如聚，波涛</a:t>
            </a:r>
            <a:r>
              <a:rPr lang="en-US" altLang="zh-CN" sz="3733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/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如怒，山河表里</a:t>
            </a:r>
            <a:r>
              <a:rPr lang="en-US" altLang="zh-CN" sz="3733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/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潼关路。望</a:t>
            </a:r>
            <a:r>
              <a:rPr lang="en-US" altLang="zh-CN" sz="3733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/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西都，意</a:t>
            </a:r>
            <a:r>
              <a:rPr lang="en-US" altLang="zh-CN" sz="3733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/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踌躇。伤心秦汉</a:t>
            </a:r>
            <a:r>
              <a:rPr lang="en-US" altLang="zh-CN" sz="3733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/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经行处，宫阙万间</a:t>
            </a:r>
            <a:r>
              <a:rPr lang="en-US" altLang="zh-CN" sz="3733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/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都做了土。兴，百姓</a:t>
            </a:r>
            <a:r>
              <a:rPr lang="en-US" altLang="zh-CN" sz="3733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/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苦；亡，百姓</a:t>
            </a:r>
            <a:r>
              <a:rPr lang="en-US" altLang="zh-CN" sz="3733" b="1" noProof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/</a:t>
            </a:r>
            <a:r>
              <a:rPr lang="zh-CN" altLang="zh-CN" sz="3733" b="1" noProof="1">
                <a:latin typeface="楷体" pitchFamily="49" charset="-122"/>
                <a:ea typeface="楷体" pitchFamily="49" charset="-122"/>
                <a:sym typeface="宋体" panose="02010600030101010101" pitchFamily="2" charset="-122"/>
              </a:rPr>
              <a:t>苦。</a:t>
            </a:r>
            <a:endParaRPr lang="zh-CN" altLang="zh-CN" sz="3733" b="1" dirty="0">
              <a:solidFill>
                <a:schemeClr val="tx1">
                  <a:lumMod val="95000"/>
                  <a:lumOff val="5000"/>
                </a:schemeClr>
              </a:solidFill>
              <a:latin typeface="楷体" pitchFamily="49" charset="-122"/>
              <a:ea typeface="楷体" pitchFamily="49" charset="-122"/>
              <a:sym typeface="宋体" panose="02010600030101010101" pitchFamily="2" charset="-122"/>
            </a:endParaRPr>
          </a:p>
        </p:txBody>
      </p:sp>
      <p:pic>
        <p:nvPicPr>
          <p:cNvPr id="95238" name="图片 1">
            <a:extLst>
              <a:ext uri="{FF2B5EF4-FFF2-40B4-BE49-F238E27FC236}">
                <a16:creationId xmlns:a16="http://schemas.microsoft.com/office/drawing/2014/main" id="{E235DB06-18CA-4B5C-B111-9123D4BF5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84" y="2330451"/>
            <a:ext cx="3748616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9" name="矩形 1">
            <a:extLst>
              <a:ext uri="{FF2B5EF4-FFF2-40B4-BE49-F238E27FC236}">
                <a16:creationId xmlns:a16="http://schemas.microsoft.com/office/drawing/2014/main" id="{CE8EA4BA-56FC-43C3-AB2F-F15589527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1251" y="1604433"/>
            <a:ext cx="4031873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山坡羊</a:t>
            </a:r>
            <a:r>
              <a:rPr lang="en-US" altLang="zh-CN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潼关怀古</a:t>
            </a: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AF7262-2904-469B-902B-F1A5C0469BB9}"/>
              </a:ext>
            </a:extLst>
          </p:cNvPr>
          <p:cNvSpPr txBox="1"/>
          <p:nvPr/>
        </p:nvSpPr>
        <p:spPr>
          <a:xfrm>
            <a:off x="239185" y="1881718"/>
            <a:ext cx="11872383" cy="10361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dist">
              <a:defRPr/>
            </a:pPr>
            <a:r>
              <a:rPr lang="zh-CN" altLang="en-US" sz="3733" b="1" u="sng" dirty="0">
                <a:latin typeface="楷体" pitchFamily="49" charset="-122"/>
                <a:ea typeface="楷体" pitchFamily="49" charset="-122"/>
              </a:rPr>
              <a:t>峰峦如聚，波涛如怒，山河表里潼关路</a:t>
            </a:r>
            <a:r>
              <a:rPr lang="zh-CN" altLang="en-US" sz="3733" b="1" dirty="0">
                <a:latin typeface="楷体" pitchFamily="49" charset="-122"/>
                <a:ea typeface="楷体" pitchFamily="49" charset="-122"/>
              </a:rPr>
              <a:t>。</a:t>
            </a:r>
          </a:p>
          <a:p>
            <a:pPr algn="dist">
              <a:defRPr/>
            </a:pPr>
            <a:r>
              <a:rPr lang="zh-CN" altLang="zh-CN" sz="2400" b="1" noProof="1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群峰众峦像在这里聚集，大浪巨涛像震怒了，华山在腹，黄河守门，好一条潼关路。</a:t>
            </a:r>
            <a:endParaRPr lang="zh-CN" altLang="zh-CN" sz="2400" b="1" dirty="0">
              <a:solidFill>
                <a:srgbClr val="FF0000"/>
              </a:solidFill>
              <a:latin typeface="宋体" pitchFamily="2" charset="-122"/>
              <a:ea typeface="宋体" pitchFamily="2" charset="-122"/>
              <a:sym typeface="+mn-ea"/>
            </a:endParaRPr>
          </a:p>
        </p:txBody>
      </p:sp>
      <p:sp>
        <p:nvSpPr>
          <p:cNvPr id="96259" name="TextBox 3">
            <a:extLst>
              <a:ext uri="{FF2B5EF4-FFF2-40B4-BE49-F238E27FC236}">
                <a16:creationId xmlns:a16="http://schemas.microsoft.com/office/drawing/2014/main" id="{64FE29AA-0D21-46B9-B5D7-9DA43E7617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051" y="3390901"/>
            <a:ext cx="8352367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聚：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汇聚、聚集，用动词来表现群峰众多的样子。</a:t>
            </a:r>
          </a:p>
        </p:txBody>
      </p:sp>
      <p:sp>
        <p:nvSpPr>
          <p:cNvPr id="96260" name="文本框 2">
            <a:extLst>
              <a:ext uri="{FF2B5EF4-FFF2-40B4-BE49-F238E27FC236}">
                <a16:creationId xmlns:a16="http://schemas.microsoft.com/office/drawing/2014/main" id="{845BE5CF-9B03-4DCD-B9B5-BA8DE01AE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051" y="4021667"/>
            <a:ext cx="7215716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怒：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这里比喻气势强盛，不可阻遏。</a:t>
            </a:r>
          </a:p>
        </p:txBody>
      </p:sp>
      <p:grpSp>
        <p:nvGrpSpPr>
          <p:cNvPr id="96261" name="组合 8">
            <a:extLst>
              <a:ext uri="{FF2B5EF4-FFF2-40B4-BE49-F238E27FC236}">
                <a16:creationId xmlns:a16="http://schemas.microsoft.com/office/drawing/2014/main" id="{57E50A87-AE9A-4A8D-A3EB-67FCB3A43BF2}"/>
              </a:ext>
            </a:extLst>
          </p:cNvPr>
          <p:cNvGrpSpPr>
            <a:grpSpLocks/>
          </p:cNvGrpSpPr>
          <p:nvPr/>
        </p:nvGrpSpPr>
        <p:grpSpPr bwMode="auto">
          <a:xfrm>
            <a:off x="0" y="-27517"/>
            <a:ext cx="2675467" cy="667137"/>
            <a:chOff x="70" y="-63"/>
            <a:chExt cx="3161" cy="787"/>
          </a:xfrm>
        </p:grpSpPr>
        <p:sp>
          <p:nvSpPr>
            <p:cNvPr id="96264" name="文本框 6">
              <a:extLst>
                <a:ext uri="{FF2B5EF4-FFF2-40B4-BE49-F238E27FC236}">
                  <a16:creationId xmlns:a16="http://schemas.microsoft.com/office/drawing/2014/main" id="{46DE59A5-BF91-434E-8B7E-40C77BC0DF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</a:p>
          </p:txBody>
        </p:sp>
        <p:cxnSp>
          <p:nvCxnSpPr>
            <p:cNvPr id="9" name="直线连接符 9">
              <a:extLst>
                <a:ext uri="{FF2B5EF4-FFF2-40B4-BE49-F238E27FC236}">
                  <a16:creationId xmlns:a16="http://schemas.microsoft.com/office/drawing/2014/main" id="{DA8839A5-1930-405B-8B43-81A913972010}"/>
                </a:ext>
              </a:extLst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菱形 9">
              <a:extLst>
                <a:ext uri="{FF2B5EF4-FFF2-40B4-BE49-F238E27FC236}">
                  <a16:creationId xmlns:a16="http://schemas.microsoft.com/office/drawing/2014/main" id="{1D271585-9929-4F26-B70C-1F472D8EED08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96263" name="矩形 2">
            <a:extLst>
              <a:ext uri="{FF2B5EF4-FFF2-40B4-BE49-F238E27FC236}">
                <a16:creationId xmlns:a16="http://schemas.microsoft.com/office/drawing/2014/main" id="{A154587D-0600-41F6-B46E-ACF1DF918C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051" y="4692651"/>
            <a:ext cx="11377083" cy="913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山河表里：</a:t>
            </a:r>
            <a:r>
              <a:rPr lang="zh-CN" altLang="en-US" sz="2667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外面是华山，里面是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黄河，形容潼关</a:t>
            </a:r>
            <a:r>
              <a:rPr lang="zh-CN" altLang="en-US" sz="2667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一带地势险要。表，外。里，内。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D890E0-309C-48DC-B681-DB93D3CA6666}"/>
              </a:ext>
            </a:extLst>
          </p:cNvPr>
          <p:cNvSpPr txBox="1"/>
          <p:nvPr/>
        </p:nvSpPr>
        <p:spPr>
          <a:xfrm>
            <a:off x="239185" y="3570817"/>
            <a:ext cx="11618383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dist">
              <a:defRPr/>
            </a:pPr>
            <a:r>
              <a:rPr lang="zh-CN" altLang="en-US" sz="3733" b="1" u="sng" dirty="0">
                <a:latin typeface="楷体" pitchFamily="49" charset="-122"/>
                <a:ea typeface="楷体" pitchFamily="49" charset="-122"/>
              </a:rPr>
              <a:t>兴，百姓苦；亡，百姓苦</a:t>
            </a:r>
            <a:r>
              <a:rPr lang="zh-CN" altLang="en-US" sz="3733" b="1" dirty="0">
                <a:latin typeface="楷体" pitchFamily="49" charset="-122"/>
                <a:ea typeface="楷体" pitchFamily="49" charset="-122"/>
              </a:rPr>
              <a:t>。</a:t>
            </a:r>
          </a:p>
          <a:p>
            <a:pPr algn="dist">
              <a:defRPr/>
            </a:pPr>
            <a:r>
              <a:rPr lang="zh-CN" altLang="en-US" sz="2667" b="1" noProof="1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唉！一朝兴起，老百姓受苦；一朝衰亡，老百姓仍受苦</a:t>
            </a:r>
            <a:r>
              <a:rPr lang="zh-CN" altLang="zh-CN" sz="2667" b="1" noProof="1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+mn-ea"/>
              </a:rPr>
              <a:t>。</a:t>
            </a:r>
            <a:endParaRPr lang="zh-CN" altLang="en-US" sz="2667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7283" name="TextBox 3">
            <a:extLst>
              <a:ext uri="{FF2B5EF4-FFF2-40B4-BE49-F238E27FC236}">
                <a16:creationId xmlns:a16="http://schemas.microsoft.com/office/drawing/2014/main" id="{0760FCB1-0D01-41C9-BC3E-8BB7304D9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051" y="4868334"/>
            <a:ext cx="6961716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兴：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兴盛，与下面的</a:t>
            </a:r>
            <a:r>
              <a:rPr lang="en-US" altLang="zh-CN" sz="2667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亡</a:t>
            </a:r>
            <a:r>
              <a:rPr lang="en-US" altLang="zh-CN" sz="2667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表示改朝换代。</a:t>
            </a:r>
          </a:p>
        </p:txBody>
      </p:sp>
      <p:grpSp>
        <p:nvGrpSpPr>
          <p:cNvPr id="97284" name="组合 8">
            <a:extLst>
              <a:ext uri="{FF2B5EF4-FFF2-40B4-BE49-F238E27FC236}">
                <a16:creationId xmlns:a16="http://schemas.microsoft.com/office/drawing/2014/main" id="{EA873D6B-D3CE-421C-B156-DC22FD885860}"/>
              </a:ext>
            </a:extLst>
          </p:cNvPr>
          <p:cNvGrpSpPr>
            <a:grpSpLocks/>
          </p:cNvGrpSpPr>
          <p:nvPr/>
        </p:nvGrpSpPr>
        <p:grpSpPr bwMode="auto">
          <a:xfrm>
            <a:off x="0" y="-27517"/>
            <a:ext cx="2675467" cy="667137"/>
            <a:chOff x="70" y="-63"/>
            <a:chExt cx="3161" cy="787"/>
          </a:xfrm>
        </p:grpSpPr>
        <p:sp>
          <p:nvSpPr>
            <p:cNvPr id="97287" name="文本框 6">
              <a:extLst>
                <a:ext uri="{FF2B5EF4-FFF2-40B4-BE49-F238E27FC236}">
                  <a16:creationId xmlns:a16="http://schemas.microsoft.com/office/drawing/2014/main" id="{BAB0D21A-9E52-4A5A-9DDF-0514F0256D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</a:p>
          </p:txBody>
        </p:sp>
        <p:cxnSp>
          <p:nvCxnSpPr>
            <p:cNvPr id="6" name="直线连接符 9">
              <a:extLst>
                <a:ext uri="{FF2B5EF4-FFF2-40B4-BE49-F238E27FC236}">
                  <a16:creationId xmlns:a16="http://schemas.microsoft.com/office/drawing/2014/main" id="{4AFEA44E-24F6-4ECC-BEEE-27515AE5C7F8}"/>
                </a:ext>
              </a:extLst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菱形 6">
              <a:extLst>
                <a:ext uri="{FF2B5EF4-FFF2-40B4-BE49-F238E27FC236}">
                  <a16:creationId xmlns:a16="http://schemas.microsoft.com/office/drawing/2014/main" id="{73253F76-038C-4BAE-BC87-0919A64D58CF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609C0792-321A-4425-AC43-C3636F9A7849}"/>
              </a:ext>
            </a:extLst>
          </p:cNvPr>
          <p:cNvSpPr txBox="1"/>
          <p:nvPr/>
        </p:nvSpPr>
        <p:spPr>
          <a:xfrm>
            <a:off x="143933" y="1045634"/>
            <a:ext cx="11963400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dist">
              <a:defRPr/>
            </a:pPr>
            <a:r>
              <a:rPr lang="zh-CN" altLang="en-US" sz="3467" b="1" u="sng" dirty="0">
                <a:latin typeface="楷体" pitchFamily="49" charset="-122"/>
                <a:ea typeface="楷体" pitchFamily="49" charset="-122"/>
              </a:rPr>
              <a:t>望西都，意踌躇。伤心秦汉经行处，宫阙万间都做了土</a:t>
            </a:r>
            <a:r>
              <a:rPr lang="zh-CN" altLang="en-US" sz="3733" b="1" dirty="0">
                <a:latin typeface="楷体" pitchFamily="49" charset="-122"/>
                <a:ea typeface="楷体" pitchFamily="49" charset="-122"/>
              </a:rPr>
              <a:t>。</a:t>
            </a:r>
          </a:p>
          <a:p>
            <a:pPr algn="dist"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遥望西都我心潮起伏。令人伤心的是途径秦汉故地，万间宫殿都化作了泥土</a:t>
            </a:r>
            <a:r>
              <a:rPr lang="zh-CN" altLang="en-US" sz="2667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。</a:t>
            </a:r>
          </a:p>
        </p:txBody>
      </p:sp>
      <p:sp>
        <p:nvSpPr>
          <p:cNvPr id="97286" name="TextBox 5">
            <a:extLst>
              <a:ext uri="{FF2B5EF4-FFF2-40B4-BE49-F238E27FC236}">
                <a16:creationId xmlns:a16="http://schemas.microsoft.com/office/drawing/2014/main" id="{F1DB5294-0B25-4C34-B357-D578473C13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201" y="2389718"/>
            <a:ext cx="11868151" cy="91319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西都：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长安。                      </a:t>
            </a:r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躇踌：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迟疑不决。这里形容心潮起伏。</a:t>
            </a:r>
          </a:p>
          <a:p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秦汉经行处：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途中所见的秦汉宫殿遗址。      </a:t>
            </a:r>
            <a:r>
              <a:rPr lang="zh-CN" altLang="en-US" sz="2667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经行处：</a:t>
            </a:r>
            <a:r>
              <a:rPr lang="zh-CN" altLang="en-US" sz="2667">
                <a:latin typeface="楷体" panose="02010609060101010101" pitchFamily="49" charset="-122"/>
                <a:ea typeface="楷体" panose="02010609060101010101" pitchFamily="49" charset="-122"/>
              </a:rPr>
              <a:t>经过的地方。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306" name="组合 8">
            <a:extLst>
              <a:ext uri="{FF2B5EF4-FFF2-40B4-BE49-F238E27FC236}">
                <a16:creationId xmlns:a16="http://schemas.microsoft.com/office/drawing/2014/main" id="{ED2DFDD8-4373-4AC8-A53E-F808E70CDA5E}"/>
              </a:ext>
            </a:extLst>
          </p:cNvPr>
          <p:cNvGrpSpPr>
            <a:grpSpLocks/>
          </p:cNvGrpSpPr>
          <p:nvPr/>
        </p:nvGrpSpPr>
        <p:grpSpPr bwMode="auto">
          <a:xfrm>
            <a:off x="0" y="-27517"/>
            <a:ext cx="2675467" cy="667098"/>
            <a:chOff x="70" y="-63"/>
            <a:chExt cx="3161" cy="786"/>
          </a:xfrm>
        </p:grpSpPr>
        <p:sp>
          <p:nvSpPr>
            <p:cNvPr id="98317" name="文本框 6">
              <a:extLst>
                <a:ext uri="{FF2B5EF4-FFF2-40B4-BE49-F238E27FC236}">
                  <a16:creationId xmlns:a16="http://schemas.microsoft.com/office/drawing/2014/main" id="{399D32A6-5BED-404D-B25B-50A3277DC6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精讲细研</a:t>
              </a:r>
            </a:p>
          </p:txBody>
        </p:sp>
        <p:cxnSp>
          <p:nvCxnSpPr>
            <p:cNvPr id="4" name="直线连接符 9">
              <a:extLst>
                <a:ext uri="{FF2B5EF4-FFF2-40B4-BE49-F238E27FC236}">
                  <a16:creationId xmlns:a16="http://schemas.microsoft.com/office/drawing/2014/main" id="{0680FF8E-F437-49E7-9540-E181D13DEAA6}"/>
                </a:ext>
              </a:extLst>
            </p:cNvPr>
            <p:cNvCxnSpPr/>
            <p:nvPr/>
          </p:nvCxnSpPr>
          <p:spPr>
            <a:xfrm>
              <a:off x="70" y="700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菱形 4">
              <a:extLst>
                <a:ext uri="{FF2B5EF4-FFF2-40B4-BE49-F238E27FC236}">
                  <a16:creationId xmlns:a16="http://schemas.microsoft.com/office/drawing/2014/main" id="{9B90B4D0-2A19-4583-9446-FDC3D6552A03}"/>
                </a:ext>
              </a:extLst>
            </p:cNvPr>
            <p:cNvSpPr/>
            <p:nvPr/>
          </p:nvSpPr>
          <p:spPr>
            <a:xfrm>
              <a:off x="125" y="149"/>
              <a:ext cx="553" cy="551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98307" name="TextBox 5">
            <a:extLst>
              <a:ext uri="{FF2B5EF4-FFF2-40B4-BE49-F238E27FC236}">
                <a16:creationId xmlns:a16="http://schemas.microsoft.com/office/drawing/2014/main" id="{39AD2611-2C9C-430C-9732-D46E50B09F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418" y="1062095"/>
            <a:ext cx="11425767" cy="60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200" b="1" dirty="0">
                <a:latin typeface="宋体" panose="02010600030101010101" pitchFamily="2" charset="-122"/>
              </a:rPr>
              <a:t>说说这首小令根据内容可以分为几层，每一层写的是什么。</a:t>
            </a:r>
          </a:p>
        </p:txBody>
      </p:sp>
      <p:sp>
        <p:nvSpPr>
          <p:cNvPr id="98308" name="矩形 6">
            <a:extLst>
              <a:ext uri="{FF2B5EF4-FFF2-40B4-BE49-F238E27FC236}">
                <a16:creationId xmlns:a16="http://schemas.microsoft.com/office/drawing/2014/main" id="{1D9C72DE-A4FD-4FBC-88CF-2A9D290CFB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667" y="2146300"/>
            <a:ext cx="10752667" cy="2870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    峰峦如聚，波涛如怒，山河表里潼关路。望西都，意踌躇。伤心秦汉经行处，宫阙万间都做了土。兴，百姓苦；亡，百姓苦。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FB401CC2-5D99-46BE-B5C3-3D28A74A811C}"/>
              </a:ext>
            </a:extLst>
          </p:cNvPr>
          <p:cNvCxnSpPr/>
          <p:nvPr/>
        </p:nvCxnSpPr>
        <p:spPr>
          <a:xfrm>
            <a:off x="1595967" y="3045884"/>
            <a:ext cx="7283451" cy="0"/>
          </a:xfrm>
          <a:prstGeom prst="line">
            <a:avLst/>
          </a:pr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75E24A57-232D-458F-9449-0709608B52F3}"/>
              </a:ext>
            </a:extLst>
          </p:cNvPr>
          <p:cNvCxnSpPr/>
          <p:nvPr/>
        </p:nvCxnSpPr>
        <p:spPr>
          <a:xfrm>
            <a:off x="9072034" y="3045884"/>
            <a:ext cx="1919817" cy="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51325FC7-67B2-4E38-8954-099AE0D9B2D9}"/>
              </a:ext>
            </a:extLst>
          </p:cNvPr>
          <p:cNvCxnSpPr/>
          <p:nvPr/>
        </p:nvCxnSpPr>
        <p:spPr>
          <a:xfrm>
            <a:off x="814918" y="4004733"/>
            <a:ext cx="7776633" cy="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0D05E42C-9B7B-41E9-8E6F-AB3338C6A1B2}"/>
              </a:ext>
            </a:extLst>
          </p:cNvPr>
          <p:cNvCxnSpPr/>
          <p:nvPr/>
        </p:nvCxnSpPr>
        <p:spPr>
          <a:xfrm>
            <a:off x="9072034" y="4004733"/>
            <a:ext cx="2112433" cy="0"/>
          </a:xfrm>
          <a:prstGeom prst="line">
            <a:avLst/>
          </a:prstGeom>
          <a:ln w="158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9CFEB8D6-73AF-4995-BBDE-F770E1334E71}"/>
              </a:ext>
            </a:extLst>
          </p:cNvPr>
          <p:cNvCxnSpPr/>
          <p:nvPr/>
        </p:nvCxnSpPr>
        <p:spPr>
          <a:xfrm>
            <a:off x="912285" y="5046133"/>
            <a:ext cx="2112433" cy="0"/>
          </a:xfrm>
          <a:prstGeom prst="line">
            <a:avLst/>
          </a:prstGeom>
          <a:ln w="158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EBC132A-6195-4943-B3E9-BA57FA68E3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8018" y="3033185"/>
            <a:ext cx="63351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第一层：潼关地势险要，是兵家必争之地。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060ADA6-FE60-498E-9D6C-6C6E9F8D6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1" y="4004734"/>
            <a:ext cx="63351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chemeClr val="accent1"/>
                </a:solidFill>
              </a:rPr>
              <a:t>第二层：由地势险要转入怀古情思。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4C0B0A-39FF-4D08-9E02-790C7B100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418" y="5060951"/>
            <a:ext cx="69109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第三层：表达对百姓疾苦的无比愤慨和深切同情。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330" name="组合 8">
            <a:extLst>
              <a:ext uri="{FF2B5EF4-FFF2-40B4-BE49-F238E27FC236}">
                <a16:creationId xmlns:a16="http://schemas.microsoft.com/office/drawing/2014/main" id="{7097945C-92CA-45DC-9555-A91ACD1D59B6}"/>
              </a:ext>
            </a:extLst>
          </p:cNvPr>
          <p:cNvGrpSpPr>
            <a:grpSpLocks/>
          </p:cNvGrpSpPr>
          <p:nvPr/>
        </p:nvGrpSpPr>
        <p:grpSpPr bwMode="auto">
          <a:xfrm>
            <a:off x="0" y="-27517"/>
            <a:ext cx="2675467" cy="667098"/>
            <a:chOff x="70" y="-63"/>
            <a:chExt cx="3161" cy="786"/>
          </a:xfrm>
        </p:grpSpPr>
        <p:sp>
          <p:nvSpPr>
            <p:cNvPr id="99337" name="文本框 6">
              <a:extLst>
                <a:ext uri="{FF2B5EF4-FFF2-40B4-BE49-F238E27FC236}">
                  <a16:creationId xmlns:a16="http://schemas.microsoft.com/office/drawing/2014/main" id="{AAD7BC2F-25F2-4AE2-A7E1-FC106E0FF6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精讲细研</a:t>
              </a:r>
            </a:p>
          </p:txBody>
        </p:sp>
        <p:cxnSp>
          <p:nvCxnSpPr>
            <p:cNvPr id="7" name="直线连接符 9">
              <a:extLst>
                <a:ext uri="{FF2B5EF4-FFF2-40B4-BE49-F238E27FC236}">
                  <a16:creationId xmlns:a16="http://schemas.microsoft.com/office/drawing/2014/main" id="{621A03CF-21E6-4193-9C56-D9AF53EA11F3}"/>
                </a:ext>
              </a:extLst>
            </p:cNvPr>
            <p:cNvCxnSpPr/>
            <p:nvPr/>
          </p:nvCxnSpPr>
          <p:spPr>
            <a:xfrm>
              <a:off x="70" y="700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菱形 7">
              <a:extLst>
                <a:ext uri="{FF2B5EF4-FFF2-40B4-BE49-F238E27FC236}">
                  <a16:creationId xmlns:a16="http://schemas.microsoft.com/office/drawing/2014/main" id="{04F8EEFE-2B37-4C34-9534-36A474414A85}"/>
                </a:ext>
              </a:extLst>
            </p:cNvPr>
            <p:cNvSpPr/>
            <p:nvPr/>
          </p:nvSpPr>
          <p:spPr>
            <a:xfrm>
              <a:off x="125" y="149"/>
              <a:ext cx="553" cy="551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99331" name="矩形 8">
            <a:extLst>
              <a:ext uri="{FF2B5EF4-FFF2-40B4-BE49-F238E27FC236}">
                <a16:creationId xmlns:a16="http://schemas.microsoft.com/office/drawing/2014/main" id="{549AC7D8-0667-4844-9086-EE31A0C5D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1" y="740833"/>
            <a:ext cx="11664951" cy="119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宋体" panose="02010600030101010101" pitchFamily="2" charset="-122"/>
              </a:rPr>
              <a:t>2.</a:t>
            </a:r>
            <a:r>
              <a:rPr lang="zh-CN" altLang="en-US" sz="3200" b="1" dirty="0">
                <a:latin typeface="宋体" panose="02010600030101010101" pitchFamily="2" charset="-122"/>
              </a:rPr>
              <a:t>从用词和修辞的角度赏析“峰峦如聚，波涛如怒，山河表里潼关路”一句。</a:t>
            </a:r>
            <a:endParaRPr lang="zh-CN" altLang="en-US" sz="3200" dirty="0">
              <a:latin typeface="宋体" panose="02010600030101010101" pitchFamily="2" charset="-122"/>
            </a:endParaRPr>
          </a:p>
        </p:txBody>
      </p:sp>
      <p:sp>
        <p:nvSpPr>
          <p:cNvPr id="99332" name="TextBox 9">
            <a:extLst>
              <a:ext uri="{FF2B5EF4-FFF2-40B4-BE49-F238E27FC236}">
                <a16:creationId xmlns:a16="http://schemas.microsoft.com/office/drawing/2014/main" id="{6A8392FD-2A20-4ECC-AA82-CBA116E0AC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4734" y="2084918"/>
            <a:ext cx="5666317" cy="74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267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峰峦如聚，波涛如怒</a:t>
            </a:r>
          </a:p>
        </p:txBody>
      </p:sp>
      <p:sp>
        <p:nvSpPr>
          <p:cNvPr id="100357" name="矩形 12">
            <a:extLst>
              <a:ext uri="{FF2B5EF4-FFF2-40B4-BE49-F238E27FC236}">
                <a16:creationId xmlns:a16="http://schemas.microsoft.com/office/drawing/2014/main" id="{D615EFB0-2B7F-4269-8A37-5D678ACF6B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434" y="3141134"/>
            <a:ext cx="11664951" cy="113306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buFont typeface="Arial" pitchFamily="34" charset="0"/>
              <a:buNone/>
              <a:defRPr/>
            </a:pPr>
            <a:r>
              <a:rPr lang="en-US" altLang="zh-CN" sz="2933" b="1" dirty="0">
                <a:latin typeface="宋体" pitchFamily="2" charset="-122"/>
              </a:rPr>
              <a:t>    </a:t>
            </a:r>
            <a:r>
              <a:rPr lang="zh-CN" altLang="zh-CN" sz="2933" b="1" dirty="0">
                <a:latin typeface="宋体" pitchFamily="2" charset="-122"/>
              </a:rPr>
              <a:t>“聚”字让读者眼前呈现出华山飞奔而来之势、群山攒立之状</a:t>
            </a:r>
            <a:r>
              <a:rPr lang="zh-CN" altLang="en-US" sz="2933" b="1" dirty="0">
                <a:latin typeface="宋体" pitchFamily="2" charset="-122"/>
              </a:rPr>
              <a:t>。</a:t>
            </a:r>
            <a:r>
              <a:rPr lang="zh-CN" altLang="zh-CN" sz="2933" b="1" dirty="0">
                <a:latin typeface="宋体" pitchFamily="2" charset="-122"/>
              </a:rPr>
              <a:t>山本是静止的，</a:t>
            </a:r>
            <a:r>
              <a:rPr lang="zh-CN" altLang="zh-CN" sz="2933" b="1" dirty="0">
                <a:solidFill>
                  <a:srgbClr val="FF0000"/>
                </a:solidFill>
                <a:latin typeface="宋体" pitchFamily="2" charset="-122"/>
              </a:rPr>
              <a:t>“如聚”化静为动</a:t>
            </a:r>
            <a:r>
              <a:rPr lang="zh-CN" altLang="zh-CN" sz="2933" b="1" dirty="0">
                <a:latin typeface="宋体" pitchFamily="2" charset="-122"/>
              </a:rPr>
              <a:t>，一个“聚”字表现了峰峦的众多和动感。</a:t>
            </a: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C0BC8E31-6066-47C9-A4A4-B17912334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9659" y="1571291"/>
            <a:ext cx="259765" cy="1806186"/>
          </a:xfrm>
          <a:prstGeom prst="ellipse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endParaRPr kumimoji="1" lang="zh-CN" altLang="en-US" sz="5867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3064DF5A-471F-46E4-9776-AD0B2826D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7826" y="1645374"/>
            <a:ext cx="259765" cy="1806186"/>
          </a:xfrm>
          <a:prstGeom prst="ellipse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endParaRPr kumimoji="1" lang="zh-CN" altLang="en-US" sz="5867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" name="矩形 8">
            <a:extLst>
              <a:ext uri="{FF2B5EF4-FFF2-40B4-BE49-F238E27FC236}">
                <a16:creationId xmlns:a16="http://schemas.microsoft.com/office/drawing/2014/main" id="{33EDEBD2-EBB6-4A5C-8558-F5D4FD5F8B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434" y="5060951"/>
            <a:ext cx="11664951" cy="113306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2933" b="1" dirty="0">
                <a:latin typeface="宋体" pitchFamily="2" charset="-122"/>
              </a:rPr>
              <a:t>    </a:t>
            </a:r>
            <a:r>
              <a:rPr lang="zh-CN" altLang="zh-CN" sz="2933" b="1" dirty="0">
                <a:latin typeface="宋体" pitchFamily="2" charset="-122"/>
              </a:rPr>
              <a:t>一个“怒”字，写出了波涛的汹涌澎湃。</a:t>
            </a:r>
            <a:r>
              <a:rPr lang="zh-CN" altLang="zh-CN" sz="2933" b="1" dirty="0">
                <a:solidFill>
                  <a:srgbClr val="FF0000"/>
                </a:solidFill>
                <a:latin typeface="宋体" pitchFamily="2" charset="-122"/>
              </a:rPr>
              <a:t>“怒”字还把河水人格化</a:t>
            </a:r>
            <a:r>
              <a:rPr lang="zh-CN" altLang="zh-CN" sz="2933" b="1" dirty="0">
                <a:latin typeface="宋体" pitchFamily="2" charset="-122"/>
              </a:rPr>
              <a:t>，注入了诗人吊古伤今而产生的满腔悲愤之情。</a:t>
            </a:r>
            <a:endParaRPr lang="zh-CN" altLang="en-US" sz="2933" dirty="0"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7" grpId="0" animBg="1"/>
      <p:bldP spid="2" grpId="0" animBg="1"/>
      <p:bldP spid="11" grpId="0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7" name="Rectangle 3">
            <a:extLst>
              <a:ext uri="{FF2B5EF4-FFF2-40B4-BE49-F238E27FC236}">
                <a16:creationId xmlns:a16="http://schemas.microsoft.com/office/drawing/2014/main" id="{A84958A1-55CC-4411-B889-36A98155BF3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4235" y="1557338"/>
            <a:ext cx="9777045" cy="4343400"/>
          </a:xfrm>
        </p:spPr>
        <p:txBody>
          <a:bodyPr/>
          <a:lstStyle/>
          <a:p>
            <a:pPr algn="just" eaLnBrk="1" hangingPunct="1">
              <a:buFontTx/>
              <a:buNone/>
            </a:pPr>
            <a:endParaRPr lang="en-US" altLang="zh-CN" b="1" dirty="0"/>
          </a:p>
          <a:p>
            <a:pPr algn="just" eaLnBrk="1" hangingPunct="1">
              <a:buFontTx/>
              <a:buNone/>
            </a:pPr>
            <a:r>
              <a:rPr lang="en-US" altLang="zh-CN" b="1" dirty="0"/>
              <a:t> </a:t>
            </a:r>
            <a:r>
              <a:rPr lang="zh-CN" altLang="en-US" sz="3600" b="1" dirty="0"/>
              <a:t>为什么说“兴，百姓苦：亡，百姓苦”？</a:t>
            </a:r>
            <a:endParaRPr lang="en-US" altLang="zh-CN" sz="3600" b="1" dirty="0"/>
          </a:p>
          <a:p>
            <a:pPr algn="just" eaLnBrk="1" hangingPunct="1">
              <a:buFontTx/>
              <a:buNone/>
            </a:pPr>
            <a:endParaRPr lang="zh-CN" altLang="en-US" sz="3600" b="1" dirty="0"/>
          </a:p>
          <a:p>
            <a:pPr algn="just" eaLnBrk="1" hangingPunct="1">
              <a:buFontTx/>
              <a:buNone/>
            </a:pPr>
            <a:r>
              <a:rPr lang="zh-CN" altLang="en-US" b="1" dirty="0"/>
              <a:t>      </a:t>
            </a:r>
            <a:r>
              <a:rPr lang="zh-CN" altLang="en-US" b="1" dirty="0">
                <a:solidFill>
                  <a:srgbClr val="FF3399"/>
                </a:solidFill>
              </a:rPr>
              <a:t>一代王朝兴起，必卷土重来，建筑宫殿，劳民伤财的是百姓；一代王朝灭亡，首当其冲，深受其害的还是百姓。</a:t>
            </a:r>
          </a:p>
        </p:txBody>
      </p:sp>
      <p:sp>
        <p:nvSpPr>
          <p:cNvPr id="54275" name="Rectangle 4">
            <a:extLst>
              <a:ext uri="{FF2B5EF4-FFF2-40B4-BE49-F238E27FC236}">
                <a16:creationId xmlns:a16="http://schemas.microsoft.com/office/drawing/2014/main" id="{6B1EFFCD-8B9E-4889-AB9C-C1392A6105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>
            <a:extLst>
              <a:ext uri="{FF2B5EF4-FFF2-40B4-BE49-F238E27FC236}">
                <a16:creationId xmlns:a16="http://schemas.microsoft.com/office/drawing/2014/main" id="{20B209C6-C86B-43DB-9C4D-BB260B3BB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58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372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2100" name="Text Box 4">
            <a:extLst>
              <a:ext uri="{FF2B5EF4-FFF2-40B4-BE49-F238E27FC236}">
                <a16:creationId xmlns:a16="http://schemas.microsoft.com/office/drawing/2014/main" id="{C9BDB19B-62EC-4E79-AEC1-E3C3A42461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2565400"/>
            <a:ext cx="8153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800" dirty="0">
                <a:solidFill>
                  <a:schemeClr val="tx2"/>
                </a:solidFill>
              </a:rPr>
              <a:t>      </a:t>
            </a:r>
            <a:r>
              <a:rPr lang="zh-CN" altLang="en-US" sz="4800" dirty="0">
                <a:solidFill>
                  <a:schemeClr val="tx2"/>
                </a:solidFill>
              </a:rPr>
              <a:t>表现了作者</a:t>
            </a:r>
            <a:r>
              <a:rPr lang="en-US" altLang="zh-CN" sz="4800" dirty="0">
                <a:solidFill>
                  <a:schemeClr val="tx2"/>
                </a:solidFill>
              </a:rPr>
              <a:t>……</a:t>
            </a:r>
            <a:r>
              <a:rPr lang="zh-CN" altLang="en-US" sz="4800" dirty="0">
                <a:solidFill>
                  <a:schemeClr val="tx2"/>
                </a:solidFill>
              </a:rPr>
              <a:t>的思想感情。</a:t>
            </a:r>
          </a:p>
        </p:txBody>
      </p:sp>
      <p:sp>
        <p:nvSpPr>
          <p:cNvPr id="55300" name="Text Box 6">
            <a:extLst>
              <a:ext uri="{FF2B5EF4-FFF2-40B4-BE49-F238E27FC236}">
                <a16:creationId xmlns:a16="http://schemas.microsoft.com/office/drawing/2014/main" id="{6EA9A886-7AAF-49CE-BD54-8DF8EAEFC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549275"/>
            <a:ext cx="403383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5400">
                <a:solidFill>
                  <a:srgbClr val="FF0000"/>
                </a:solidFill>
                <a:ea typeface="隶书" panose="02010509060101010101" pitchFamily="49" charset="-122"/>
              </a:rPr>
              <a:t>思想感情：</a:t>
            </a:r>
          </a:p>
        </p:txBody>
      </p:sp>
    </p:spTree>
    <p:extLst>
      <p:ext uri="{BB962C8B-B14F-4D97-AF65-F5344CB8AC3E}">
        <p14:creationId xmlns:p14="http://schemas.microsoft.com/office/powerpoint/2010/main" val="307800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0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>
            <a:extLst>
              <a:ext uri="{FF2B5EF4-FFF2-40B4-BE49-F238E27FC236}">
                <a16:creationId xmlns:a16="http://schemas.microsoft.com/office/drawing/2014/main" id="{20B209C6-C86B-43DB-9C4D-BB260B3BB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58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372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2100" name="Text Box 4">
            <a:extLst>
              <a:ext uri="{FF2B5EF4-FFF2-40B4-BE49-F238E27FC236}">
                <a16:creationId xmlns:a16="http://schemas.microsoft.com/office/drawing/2014/main" id="{C9BDB19B-62EC-4E79-AEC1-E3C3A42461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2565400"/>
            <a:ext cx="81534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800">
                <a:solidFill>
                  <a:schemeClr val="tx2"/>
                </a:solidFill>
              </a:rPr>
              <a:t>      </a:t>
            </a:r>
            <a:r>
              <a:rPr lang="zh-CN" altLang="en-US" sz="4800">
                <a:solidFill>
                  <a:schemeClr val="tx2"/>
                </a:solidFill>
              </a:rPr>
              <a:t>表现了作者</a:t>
            </a:r>
            <a:r>
              <a:rPr lang="zh-CN" altLang="en-US" sz="4800">
                <a:solidFill>
                  <a:srgbClr val="FF0000"/>
                </a:solidFill>
              </a:rPr>
              <a:t>忧虑国计民生</a:t>
            </a:r>
            <a:r>
              <a:rPr lang="zh-CN" altLang="en-US" sz="4800">
                <a:solidFill>
                  <a:schemeClr val="tx2"/>
                </a:solidFill>
              </a:rPr>
              <a:t>的思想感情。</a:t>
            </a:r>
          </a:p>
        </p:txBody>
      </p:sp>
      <p:sp>
        <p:nvSpPr>
          <p:cNvPr id="55300" name="Text Box 6">
            <a:extLst>
              <a:ext uri="{FF2B5EF4-FFF2-40B4-BE49-F238E27FC236}">
                <a16:creationId xmlns:a16="http://schemas.microsoft.com/office/drawing/2014/main" id="{6EA9A886-7AAF-49CE-BD54-8DF8EAEFC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549275"/>
            <a:ext cx="403383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5400">
                <a:solidFill>
                  <a:srgbClr val="FF0000"/>
                </a:solidFill>
                <a:ea typeface="隶书" panose="02010509060101010101" pitchFamily="49" charset="-122"/>
              </a:rPr>
              <a:t>思想感情：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0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546" name="组合 35">
            <a:extLst>
              <a:ext uri="{FF2B5EF4-FFF2-40B4-BE49-F238E27FC236}">
                <a16:creationId xmlns:a16="http://schemas.microsoft.com/office/drawing/2014/main" id="{74245E06-53BF-4965-AECF-1C1B0BF60308}"/>
              </a:ext>
            </a:extLst>
          </p:cNvPr>
          <p:cNvGrpSpPr>
            <a:grpSpLocks/>
          </p:cNvGrpSpPr>
          <p:nvPr/>
        </p:nvGrpSpPr>
        <p:grpSpPr bwMode="auto">
          <a:xfrm>
            <a:off x="59267" y="-27517"/>
            <a:ext cx="2675467" cy="667137"/>
            <a:chOff x="70" y="-63"/>
            <a:chExt cx="3161" cy="787"/>
          </a:xfrm>
        </p:grpSpPr>
        <p:sp>
          <p:nvSpPr>
            <p:cNvPr id="108575" name="文本框 6">
              <a:extLst>
                <a:ext uri="{FF2B5EF4-FFF2-40B4-BE49-F238E27FC236}">
                  <a16:creationId xmlns:a16="http://schemas.microsoft.com/office/drawing/2014/main" id="{36BD0121-D9A3-4634-9FC8-D8C9716634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" y="-63"/>
              <a:ext cx="2483" cy="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733">
                  <a:latin typeface="黑体" panose="02010609060101010101" pitchFamily="49" charset="-122"/>
                  <a:ea typeface="黑体" panose="02010609060101010101" pitchFamily="49" charset="-122"/>
                </a:rPr>
                <a:t>板书设计</a:t>
              </a:r>
            </a:p>
          </p:txBody>
        </p:sp>
        <p:cxnSp>
          <p:nvCxnSpPr>
            <p:cNvPr id="38" name="直线连接符 9">
              <a:extLst>
                <a:ext uri="{FF2B5EF4-FFF2-40B4-BE49-F238E27FC236}">
                  <a16:creationId xmlns:a16="http://schemas.microsoft.com/office/drawing/2014/main" id="{DEA050EE-C8D8-425B-ADC9-DA78BC909DE4}"/>
                </a:ext>
              </a:extLst>
            </p:cNvPr>
            <p:cNvCxnSpPr/>
            <p:nvPr/>
          </p:nvCxnSpPr>
          <p:spPr>
            <a:xfrm>
              <a:off x="70" y="701"/>
              <a:ext cx="3161" cy="0"/>
            </a:xfrm>
            <a:prstGeom prst="line">
              <a:avLst/>
            </a:prstGeom>
            <a:ln>
              <a:solidFill>
                <a:srgbClr val="0FB746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菱形 38">
              <a:extLst>
                <a:ext uri="{FF2B5EF4-FFF2-40B4-BE49-F238E27FC236}">
                  <a16:creationId xmlns:a16="http://schemas.microsoft.com/office/drawing/2014/main" id="{3FB1C742-8AD9-4325-9FF3-075896C13705}"/>
                </a:ext>
              </a:extLst>
            </p:cNvPr>
            <p:cNvSpPr/>
            <p:nvPr/>
          </p:nvSpPr>
          <p:spPr>
            <a:xfrm>
              <a:off x="125" y="149"/>
              <a:ext cx="553" cy="552"/>
            </a:xfrm>
            <a:prstGeom prst="diamond">
              <a:avLst/>
            </a:prstGeom>
            <a:solidFill>
              <a:srgbClr val="0FB74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1" lang="zh-CN" altLang="en-US" sz="2400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08547" name="TextBox 7">
            <a:extLst>
              <a:ext uri="{FF2B5EF4-FFF2-40B4-BE49-F238E27FC236}">
                <a16:creationId xmlns:a16="http://schemas.microsoft.com/office/drawing/2014/main" id="{6E936C36-B533-49CF-A596-3A293BA56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056" y="1477433"/>
            <a:ext cx="1046377" cy="419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山坡羊</a:t>
            </a:r>
            <a:r>
              <a:rPr lang="en-US" altLang="zh-CN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潼关怀古</a:t>
            </a:r>
          </a:p>
        </p:txBody>
      </p:sp>
      <p:sp>
        <p:nvSpPr>
          <p:cNvPr id="6" name="左大括号 5">
            <a:extLst>
              <a:ext uri="{FF2B5EF4-FFF2-40B4-BE49-F238E27FC236}">
                <a16:creationId xmlns:a16="http://schemas.microsoft.com/office/drawing/2014/main" id="{040B16C6-C6C3-460A-A5BA-A4ECAFC66116}"/>
              </a:ext>
            </a:extLst>
          </p:cNvPr>
          <p:cNvSpPr/>
          <p:nvPr/>
        </p:nvSpPr>
        <p:spPr>
          <a:xfrm>
            <a:off x="1392768" y="1854200"/>
            <a:ext cx="370417" cy="3522133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8549" name="矩形 42">
            <a:extLst>
              <a:ext uri="{FF2B5EF4-FFF2-40B4-BE49-F238E27FC236}">
                <a16:creationId xmlns:a16="http://schemas.microsoft.com/office/drawing/2014/main" id="{B1ADC21C-0B8F-49CE-9E05-E7F60E1B0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1584" y="1468968"/>
            <a:ext cx="1202267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潼关</a:t>
            </a:r>
          </a:p>
        </p:txBody>
      </p:sp>
      <p:sp>
        <p:nvSpPr>
          <p:cNvPr id="2" name="左大括号 1">
            <a:extLst>
              <a:ext uri="{FF2B5EF4-FFF2-40B4-BE49-F238E27FC236}">
                <a16:creationId xmlns:a16="http://schemas.microsoft.com/office/drawing/2014/main" id="{8603A165-868C-4C79-962B-A48931FA9A13}"/>
              </a:ext>
            </a:extLst>
          </p:cNvPr>
          <p:cNvSpPr/>
          <p:nvPr/>
        </p:nvSpPr>
        <p:spPr>
          <a:xfrm>
            <a:off x="2815167" y="1477434"/>
            <a:ext cx="239184" cy="1047751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8551" name="矩形 42">
            <a:extLst>
              <a:ext uri="{FF2B5EF4-FFF2-40B4-BE49-F238E27FC236}">
                <a16:creationId xmlns:a16="http://schemas.microsoft.com/office/drawing/2014/main" id="{447AACA4-B954-4067-B8DC-F6EC1D38C0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4867" y="1123952"/>
            <a:ext cx="4671484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山：峰峦如聚（视）</a:t>
            </a:r>
          </a:p>
        </p:txBody>
      </p:sp>
      <p:sp>
        <p:nvSpPr>
          <p:cNvPr id="108552" name="矩形 42">
            <a:extLst>
              <a:ext uri="{FF2B5EF4-FFF2-40B4-BE49-F238E27FC236}">
                <a16:creationId xmlns:a16="http://schemas.microsoft.com/office/drawing/2014/main" id="{0EE60F63-62F5-4BF4-90B2-5188725278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767" y="1932518"/>
            <a:ext cx="4671484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水：波涛如怒（听）</a:t>
            </a:r>
          </a:p>
        </p:txBody>
      </p:sp>
      <p:sp>
        <p:nvSpPr>
          <p:cNvPr id="12" name="左大括号 11">
            <a:extLst>
              <a:ext uri="{FF2B5EF4-FFF2-40B4-BE49-F238E27FC236}">
                <a16:creationId xmlns:a16="http://schemas.microsoft.com/office/drawing/2014/main" id="{8549DE01-7635-4C7D-B873-F8052B7C4766}"/>
              </a:ext>
            </a:extLst>
          </p:cNvPr>
          <p:cNvSpPr/>
          <p:nvPr/>
        </p:nvSpPr>
        <p:spPr>
          <a:xfrm rot="10800000">
            <a:off x="7281334" y="1337733"/>
            <a:ext cx="347133" cy="1212851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8554" name="矩形 42">
            <a:extLst>
              <a:ext uri="{FF2B5EF4-FFF2-40B4-BE49-F238E27FC236}">
                <a16:creationId xmlns:a16="http://schemas.microsoft.com/office/drawing/2014/main" id="{5435AA32-14BB-45E8-8DD1-890B0A4600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6351" y="1193800"/>
            <a:ext cx="2245783" cy="119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雄伟险要</a:t>
            </a:r>
            <a:endParaRPr lang="en-US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兵家必争</a:t>
            </a:r>
          </a:p>
        </p:txBody>
      </p:sp>
      <p:sp>
        <p:nvSpPr>
          <p:cNvPr id="108555" name="矩形 42">
            <a:extLst>
              <a:ext uri="{FF2B5EF4-FFF2-40B4-BE49-F238E27FC236}">
                <a16:creationId xmlns:a16="http://schemas.microsoft.com/office/drawing/2014/main" id="{09309202-644B-4354-9EF6-A6814D7D5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1584" y="3278718"/>
            <a:ext cx="1202267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怀古</a:t>
            </a:r>
          </a:p>
        </p:txBody>
      </p:sp>
      <p:sp>
        <p:nvSpPr>
          <p:cNvPr id="15" name="左大括号 14">
            <a:extLst>
              <a:ext uri="{FF2B5EF4-FFF2-40B4-BE49-F238E27FC236}">
                <a16:creationId xmlns:a16="http://schemas.microsoft.com/office/drawing/2014/main" id="{E555DE8B-65D9-42BC-AC60-0FCFBC85940E}"/>
              </a:ext>
            </a:extLst>
          </p:cNvPr>
          <p:cNvSpPr/>
          <p:nvPr/>
        </p:nvSpPr>
        <p:spPr>
          <a:xfrm>
            <a:off x="2747433" y="2935817"/>
            <a:ext cx="374651" cy="1496483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8557" name="矩形 42">
            <a:extLst>
              <a:ext uri="{FF2B5EF4-FFF2-40B4-BE49-F238E27FC236}">
                <a16:creationId xmlns:a16="http://schemas.microsoft.com/office/drawing/2014/main" id="{DECDCFF0-AFBF-4599-AF81-D6E68C4FF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4867" y="2832101"/>
            <a:ext cx="2821517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望：西都</a:t>
            </a:r>
          </a:p>
        </p:txBody>
      </p:sp>
      <p:sp>
        <p:nvSpPr>
          <p:cNvPr id="108558" name="矩形 42">
            <a:extLst>
              <a:ext uri="{FF2B5EF4-FFF2-40B4-BE49-F238E27FC236}">
                <a16:creationId xmlns:a16="http://schemas.microsoft.com/office/drawing/2014/main" id="{C2A3C01A-67C9-4E4F-9576-B805867739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4867" y="3742267"/>
            <a:ext cx="838200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意</a:t>
            </a:r>
          </a:p>
        </p:txBody>
      </p:sp>
      <p:sp>
        <p:nvSpPr>
          <p:cNvPr id="108559" name="矩形 42">
            <a:extLst>
              <a:ext uri="{FF2B5EF4-FFF2-40B4-BE49-F238E27FC236}">
                <a16:creationId xmlns:a16="http://schemas.microsoft.com/office/drawing/2014/main" id="{01165EAB-81AD-4D8A-B037-8D2B725DD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1100" y="3401485"/>
            <a:ext cx="4870451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伤心秦汉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经行处</a:t>
            </a:r>
          </a:p>
        </p:txBody>
      </p:sp>
      <p:sp>
        <p:nvSpPr>
          <p:cNvPr id="108560" name="矩形 42">
            <a:extLst>
              <a:ext uri="{FF2B5EF4-FFF2-40B4-BE49-F238E27FC236}">
                <a16:creationId xmlns:a16="http://schemas.microsoft.com/office/drawing/2014/main" id="{99E0A95E-48B8-4789-9930-18C59BF613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1100" y="4076701"/>
            <a:ext cx="4870451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宫阙万间</a:t>
            </a:r>
            <a:r>
              <a:rPr lang="en-US" altLang="zh-CN" sz="3733" b="1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做了土</a:t>
            </a:r>
          </a:p>
        </p:txBody>
      </p:sp>
      <p:sp>
        <p:nvSpPr>
          <p:cNvPr id="22" name="左大括号 21">
            <a:extLst>
              <a:ext uri="{FF2B5EF4-FFF2-40B4-BE49-F238E27FC236}">
                <a16:creationId xmlns:a16="http://schemas.microsoft.com/office/drawing/2014/main" id="{C913B2DF-9ABD-41D7-982E-6AE4BC518686}"/>
              </a:ext>
            </a:extLst>
          </p:cNvPr>
          <p:cNvSpPr/>
          <p:nvPr/>
        </p:nvSpPr>
        <p:spPr>
          <a:xfrm rot="10800000">
            <a:off x="8087785" y="3556001"/>
            <a:ext cx="249767" cy="1166284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8562" name="矩形 42">
            <a:extLst>
              <a:ext uri="{FF2B5EF4-FFF2-40B4-BE49-F238E27FC236}">
                <a16:creationId xmlns:a16="http://schemas.microsoft.com/office/drawing/2014/main" id="{651C135F-2E6B-48BD-80C0-DFAE1DD3C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6900" y="3437467"/>
            <a:ext cx="2040467" cy="119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战争连连</a:t>
            </a:r>
            <a:endParaRPr lang="en-US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改朝换代</a:t>
            </a:r>
          </a:p>
        </p:txBody>
      </p:sp>
      <p:sp>
        <p:nvSpPr>
          <p:cNvPr id="108563" name="矩形 42">
            <a:extLst>
              <a:ext uri="{FF2B5EF4-FFF2-40B4-BE49-F238E27FC236}">
                <a16:creationId xmlns:a16="http://schemas.microsoft.com/office/drawing/2014/main" id="{037BDEC7-E316-4534-9462-FEA0F0457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3334" y="5232401"/>
            <a:ext cx="1291167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主旨</a:t>
            </a:r>
          </a:p>
        </p:txBody>
      </p:sp>
      <p:sp>
        <p:nvSpPr>
          <p:cNvPr id="25" name="左大括号 24">
            <a:extLst>
              <a:ext uri="{FF2B5EF4-FFF2-40B4-BE49-F238E27FC236}">
                <a16:creationId xmlns:a16="http://schemas.microsoft.com/office/drawing/2014/main" id="{7922484A-96EC-4AA8-B798-AE9D6C4A76D4}"/>
              </a:ext>
            </a:extLst>
          </p:cNvPr>
          <p:cNvSpPr/>
          <p:nvPr/>
        </p:nvSpPr>
        <p:spPr>
          <a:xfrm>
            <a:off x="2747434" y="5033433"/>
            <a:ext cx="249767" cy="1168400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8565" name="矩形 42">
            <a:extLst>
              <a:ext uri="{FF2B5EF4-FFF2-40B4-BE49-F238E27FC236}">
                <a16:creationId xmlns:a16="http://schemas.microsoft.com/office/drawing/2014/main" id="{977C4650-353A-4F9F-8FE4-E29AEDFD7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0" y="4565652"/>
            <a:ext cx="2829984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兴：百姓苦</a:t>
            </a:r>
          </a:p>
        </p:txBody>
      </p:sp>
      <p:sp>
        <p:nvSpPr>
          <p:cNvPr id="108566" name="矩形 42">
            <a:extLst>
              <a:ext uri="{FF2B5EF4-FFF2-40B4-BE49-F238E27FC236}">
                <a16:creationId xmlns:a16="http://schemas.microsoft.com/office/drawing/2014/main" id="{34B391AA-D087-4DC0-A520-B95B265D99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1" y="5668434"/>
            <a:ext cx="2959100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亡：百姓苦</a:t>
            </a:r>
          </a:p>
        </p:txBody>
      </p:sp>
      <p:sp>
        <p:nvSpPr>
          <p:cNvPr id="28" name="左大括号 27">
            <a:extLst>
              <a:ext uri="{FF2B5EF4-FFF2-40B4-BE49-F238E27FC236}">
                <a16:creationId xmlns:a16="http://schemas.microsoft.com/office/drawing/2014/main" id="{DD7254C8-F87B-4FF8-87C8-6164A5051635}"/>
              </a:ext>
            </a:extLst>
          </p:cNvPr>
          <p:cNvSpPr/>
          <p:nvPr/>
        </p:nvSpPr>
        <p:spPr>
          <a:xfrm rot="10800000">
            <a:off x="5528733" y="5033433"/>
            <a:ext cx="247651" cy="1168400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8568" name="矩形 42">
            <a:extLst>
              <a:ext uri="{FF2B5EF4-FFF2-40B4-BE49-F238E27FC236}">
                <a16:creationId xmlns:a16="http://schemas.microsoft.com/office/drawing/2014/main" id="{44BE540D-5D0B-4155-8E19-D9B7F74BC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1851" y="5211234"/>
            <a:ext cx="2425700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latin typeface="楷体" panose="02010609060101010101" pitchFamily="49" charset="-122"/>
                <a:ea typeface="楷体" panose="02010609060101010101" pitchFamily="49" charset="-122"/>
              </a:rPr>
              <a:t>人民疾苦</a:t>
            </a:r>
          </a:p>
        </p:txBody>
      </p:sp>
      <p:sp>
        <p:nvSpPr>
          <p:cNvPr id="30" name="左大括号 29">
            <a:extLst>
              <a:ext uri="{FF2B5EF4-FFF2-40B4-BE49-F238E27FC236}">
                <a16:creationId xmlns:a16="http://schemas.microsoft.com/office/drawing/2014/main" id="{D34129FD-9D24-4E73-BD7C-A301B86347F4}"/>
              </a:ext>
            </a:extLst>
          </p:cNvPr>
          <p:cNvSpPr/>
          <p:nvPr/>
        </p:nvSpPr>
        <p:spPr>
          <a:xfrm rot="10800000">
            <a:off x="10259485" y="1638300"/>
            <a:ext cx="374649" cy="3877733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8570" name="TextBox 7">
            <a:extLst>
              <a:ext uri="{FF2B5EF4-FFF2-40B4-BE49-F238E27FC236}">
                <a16:creationId xmlns:a16="http://schemas.microsoft.com/office/drawing/2014/main" id="{D65A5CA6-2A9E-4C7C-A55D-A2B627F89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92657" y="1468967"/>
            <a:ext cx="1046377" cy="419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忧虑国计民生</a:t>
            </a:r>
          </a:p>
        </p:txBody>
      </p:sp>
      <p:sp>
        <p:nvSpPr>
          <p:cNvPr id="19" name="左大括号 18">
            <a:extLst>
              <a:ext uri="{FF2B5EF4-FFF2-40B4-BE49-F238E27FC236}">
                <a16:creationId xmlns:a16="http://schemas.microsoft.com/office/drawing/2014/main" id="{B1D6D23A-5FEE-4BAC-92E5-043B7F72777D}"/>
              </a:ext>
            </a:extLst>
          </p:cNvPr>
          <p:cNvSpPr/>
          <p:nvPr/>
        </p:nvSpPr>
        <p:spPr>
          <a:xfrm>
            <a:off x="3543301" y="3642784"/>
            <a:ext cx="249767" cy="922867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8572" name="文本框 31">
            <a:extLst>
              <a:ext uri="{FF2B5EF4-FFF2-40B4-BE49-F238E27FC236}">
                <a16:creationId xmlns:a16="http://schemas.microsoft.com/office/drawing/2014/main" id="{046B35CC-4345-4D98-B42A-B691629AD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6634" y="2199218"/>
            <a:ext cx="14372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（写景）</a:t>
            </a:r>
          </a:p>
        </p:txBody>
      </p:sp>
      <p:sp>
        <p:nvSpPr>
          <p:cNvPr id="108573" name="文本框 32">
            <a:extLst>
              <a:ext uri="{FF2B5EF4-FFF2-40B4-BE49-F238E27FC236}">
                <a16:creationId xmlns:a16="http://schemas.microsoft.com/office/drawing/2014/main" id="{96BB7513-7D96-4CB1-9164-20A1C2B73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7434" y="3894667"/>
            <a:ext cx="14393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（抒情）</a:t>
            </a:r>
          </a:p>
        </p:txBody>
      </p:sp>
      <p:sp>
        <p:nvSpPr>
          <p:cNvPr id="108574" name="文本框 33">
            <a:extLst>
              <a:ext uri="{FF2B5EF4-FFF2-40B4-BE49-F238E27FC236}">
                <a16:creationId xmlns:a16="http://schemas.microsoft.com/office/drawing/2014/main" id="{D53CB1B5-BADE-4D01-AEEE-70AD44721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5534" y="5829301"/>
            <a:ext cx="14393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（议论）</a:t>
            </a:r>
          </a:p>
        </p:txBody>
      </p:sp>
    </p:spTree>
  </p:cSld>
  <p:clrMapOvr>
    <a:masterClrMapping/>
  </p:clrMapOvr>
  <p:transition spd="slow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ttps://timgsa.baidu.com/timg?image&amp;quality=80&amp;size=b9999_10000&amp;sec=1537849224995&amp;di=417013c0e10e29b3bdf85ff9814de199&amp;imgtype=jpg&amp;src=http%3A%2F%2Fimg1.imgtn.bdimg.com%2Fit%2Fu%3D100529851%2C1654703902%26fm%3D214%26gp%3D0.jpg">
            <a:extLst>
              <a:ext uri="{FF2B5EF4-FFF2-40B4-BE49-F238E27FC236}">
                <a16:creationId xmlns:a16="http://schemas.microsoft.com/office/drawing/2014/main" id="{0B5E771F-4F96-4037-A789-7AF5CFEFD9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5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矩形 2">
            <a:extLst>
              <a:ext uri="{FF2B5EF4-FFF2-40B4-BE49-F238E27FC236}">
                <a16:creationId xmlns:a16="http://schemas.microsoft.com/office/drawing/2014/main" id="{2A5235EC-86DA-4F0A-AEBC-3006B17C0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2718" y="1276351"/>
            <a:ext cx="759695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7200" b="1" dirty="0">
                <a:latin typeface="楷体" panose="02010609060101010101" pitchFamily="49" charset="-122"/>
                <a:ea typeface="楷体" panose="02010609060101010101" pitchFamily="49" charset="-122"/>
              </a:rPr>
              <a:t>山坡羊</a:t>
            </a:r>
            <a:r>
              <a:rPr lang="en-US" altLang="zh-CN" sz="72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7200" b="1" dirty="0">
                <a:latin typeface="楷体" panose="02010609060101010101" pitchFamily="49" charset="-122"/>
                <a:ea typeface="楷体" panose="02010609060101010101" pitchFamily="49" charset="-122"/>
              </a:rPr>
              <a:t>骊山怀古</a:t>
            </a:r>
          </a:p>
        </p:txBody>
      </p:sp>
      <p:sp>
        <p:nvSpPr>
          <p:cNvPr id="20484" name="矩形 3">
            <a:extLst>
              <a:ext uri="{FF2B5EF4-FFF2-40B4-BE49-F238E27FC236}">
                <a16:creationId xmlns:a16="http://schemas.microsoft.com/office/drawing/2014/main" id="{C43BE2BD-DB4D-450C-97FE-EA43D4DE0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7967" y="3003551"/>
            <a:ext cx="1834156" cy="74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267" b="1">
                <a:latin typeface="楷体" panose="02010609060101010101" pitchFamily="49" charset="-122"/>
                <a:ea typeface="楷体" panose="02010609060101010101" pitchFamily="49" charset="-122"/>
              </a:rPr>
              <a:t>张养浩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ttps://timgsa.baidu.com/timg?image&amp;quality=80&amp;size=b9999_10000&amp;sec=1537849224995&amp;di=417013c0e10e29b3bdf85ff9814de199&amp;imgtype=jpg&amp;src=http%3A%2F%2Fimg1.imgtn.bdimg.com%2Fit%2Fu%3D100529851%2C1654703902%26fm%3D214%26gp%3D0.jpg">
            <a:extLst>
              <a:ext uri="{FF2B5EF4-FFF2-40B4-BE49-F238E27FC236}">
                <a16:creationId xmlns:a16="http://schemas.microsoft.com/office/drawing/2014/main" id="{0B5E771F-4F96-4037-A789-7AF5CFEFD9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5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矩形 2">
            <a:extLst>
              <a:ext uri="{FF2B5EF4-FFF2-40B4-BE49-F238E27FC236}">
                <a16:creationId xmlns:a16="http://schemas.microsoft.com/office/drawing/2014/main" id="{2A5235EC-86DA-4F0A-AEBC-3006B17C0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7524" y="301446"/>
            <a:ext cx="759695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7200" b="1" dirty="0">
                <a:latin typeface="楷体" panose="02010609060101010101" pitchFamily="49" charset="-122"/>
                <a:ea typeface="楷体" panose="02010609060101010101" pitchFamily="49" charset="-122"/>
              </a:rPr>
              <a:t>山坡羊</a:t>
            </a:r>
            <a:r>
              <a:rPr lang="en-US" altLang="zh-CN" sz="72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7200" b="1" dirty="0">
                <a:latin typeface="楷体" panose="02010609060101010101" pitchFamily="49" charset="-122"/>
                <a:ea typeface="楷体" panose="02010609060101010101" pitchFamily="49" charset="-122"/>
              </a:rPr>
              <a:t>骊山怀古</a:t>
            </a:r>
          </a:p>
        </p:txBody>
      </p:sp>
      <p:sp>
        <p:nvSpPr>
          <p:cNvPr id="20484" name="矩形 3">
            <a:extLst>
              <a:ext uri="{FF2B5EF4-FFF2-40B4-BE49-F238E27FC236}">
                <a16:creationId xmlns:a16="http://schemas.microsoft.com/office/drawing/2014/main" id="{C43BE2BD-DB4D-450C-97FE-EA43D4DE0B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7843" y="527116"/>
            <a:ext cx="1834156" cy="74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267" b="1" dirty="0">
                <a:latin typeface="楷体" panose="02010609060101010101" pitchFamily="49" charset="-122"/>
                <a:ea typeface="楷体" panose="02010609060101010101" pitchFamily="49" charset="-122"/>
              </a:rPr>
              <a:t>张养浩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2CB82A8-748E-4F43-ABAE-469DE8FCBFE9}"/>
              </a:ext>
            </a:extLst>
          </p:cNvPr>
          <p:cNvSpPr/>
          <p:nvPr/>
        </p:nvSpPr>
        <p:spPr>
          <a:xfrm>
            <a:off x="798373" y="1998409"/>
            <a:ext cx="11159166" cy="41372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eaLnBrk="1" hangingPunct="1">
              <a:lnSpc>
                <a:spcPct val="125000"/>
              </a:lnSpc>
              <a:defRPr/>
            </a:pPr>
            <a:r>
              <a:rPr lang="zh-CN" altLang="en-US" sz="4267" b="1" dirty="0">
                <a:latin typeface="+mn-ea"/>
              </a:rPr>
              <a:t>       骊山四顾，阿房一炬，当时奢侈今何处？只见草萧疏，水萦纡。</a:t>
            </a:r>
            <a:endParaRPr lang="en-US" altLang="zh-CN" sz="4267" b="1" dirty="0">
              <a:latin typeface="+mn-ea"/>
            </a:endParaRPr>
          </a:p>
          <a:p>
            <a:pPr>
              <a:lnSpc>
                <a:spcPct val="125000"/>
              </a:lnSpc>
              <a:defRPr/>
            </a:pPr>
            <a:r>
              <a:rPr lang="zh-CN" altLang="en-US" sz="4267" b="1" dirty="0">
                <a:latin typeface="+mn-ea"/>
              </a:rPr>
              <a:t>       至今遗恨迷烟树。列国周齐秦汉楚。赢，都变做了土；输，都变做了土。</a:t>
            </a:r>
          </a:p>
          <a:p>
            <a:pPr algn="ctr" eaLnBrk="1" hangingPunct="1">
              <a:lnSpc>
                <a:spcPct val="125000"/>
              </a:lnSpc>
              <a:defRPr/>
            </a:pPr>
            <a:endParaRPr lang="zh-CN" altLang="en-US" sz="4267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60665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AE33122-3E6C-442D-B263-738EB006D59B}"/>
              </a:ext>
            </a:extLst>
          </p:cNvPr>
          <p:cNvSpPr/>
          <p:nvPr/>
        </p:nvSpPr>
        <p:spPr>
          <a:xfrm>
            <a:off x="440268" y="268818"/>
            <a:ext cx="2518833" cy="7489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267" b="1" dirty="0">
                <a:solidFill>
                  <a:srgbClr val="FF0000"/>
                </a:solidFill>
                <a:latin typeface="+mj-ea"/>
                <a:ea typeface="+mj-ea"/>
              </a:rPr>
              <a:t>古今对译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9D1D592-4151-4073-A8D0-F288B6C4C84D}"/>
              </a:ext>
            </a:extLst>
          </p:cNvPr>
          <p:cNvSpPr/>
          <p:nvPr/>
        </p:nvSpPr>
        <p:spPr>
          <a:xfrm>
            <a:off x="630766" y="1340258"/>
            <a:ext cx="5571067" cy="39833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25000"/>
              </a:lnSpc>
              <a:defRPr/>
            </a:pPr>
            <a:r>
              <a:rPr lang="zh-CN" altLang="en-US" sz="4267" b="1" dirty="0">
                <a:latin typeface="+mn-ea"/>
              </a:rPr>
              <a:t>山坡羊</a:t>
            </a:r>
            <a:r>
              <a:rPr lang="en-US" altLang="zh-CN" sz="4267" b="1" dirty="0">
                <a:latin typeface="+mn-ea"/>
              </a:rPr>
              <a:t>·</a:t>
            </a:r>
            <a:r>
              <a:rPr lang="zh-CN" altLang="en-US" sz="4267" b="1" dirty="0">
                <a:latin typeface="+mn-ea"/>
              </a:rPr>
              <a:t>骊山怀古</a:t>
            </a:r>
          </a:p>
          <a:p>
            <a:pPr algn="ctr" eaLnBrk="1" hangingPunct="1">
              <a:lnSpc>
                <a:spcPct val="125000"/>
              </a:lnSpc>
              <a:defRPr/>
            </a:pPr>
            <a:r>
              <a:rPr lang="zh-CN" altLang="en-US" sz="3467" b="1" dirty="0">
                <a:latin typeface="+mn-ea"/>
              </a:rPr>
              <a:t>张养浩</a:t>
            </a:r>
            <a:endParaRPr lang="en-US" altLang="zh-CN" sz="3467" b="1" dirty="0">
              <a:latin typeface="+mn-ea"/>
            </a:endParaRPr>
          </a:p>
          <a:p>
            <a:pPr eaLnBrk="1" hangingPunct="1">
              <a:lnSpc>
                <a:spcPct val="125000"/>
              </a:lnSpc>
              <a:defRPr/>
            </a:pPr>
            <a:r>
              <a:rPr lang="zh-CN" altLang="en-US" sz="4267" b="1" dirty="0">
                <a:latin typeface="+mn-ea"/>
              </a:rPr>
              <a:t>    骊山四顾，阿房一炬，当时奢侈今何处？只见草萧疏，水萦纡。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77029581-943A-4B83-A975-EAD5EBF49E99}"/>
              </a:ext>
            </a:extLst>
          </p:cNvPr>
          <p:cNvCxnSpPr>
            <a:cxnSpLocks/>
          </p:cNvCxnSpPr>
          <p:nvPr/>
        </p:nvCxnSpPr>
        <p:spPr>
          <a:xfrm>
            <a:off x="6201833" y="1047751"/>
            <a:ext cx="0" cy="5177367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id="{7D41308E-4EDC-4273-A833-B3F4C04419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8252" y="1058334"/>
            <a:ext cx="5099049" cy="1379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骊山：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在今陕西临潼县东南。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143ED2B-8845-4027-8750-E3AF25184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8252" y="2565400"/>
            <a:ext cx="5099049" cy="2758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阿房：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即阿房宫，秦朝宫殿群，规模宏大，建筑华丽。故址在今陕西西安的阿房村。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02546ED-DBC3-450E-BC8A-6388F6022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8252" y="5452534"/>
            <a:ext cx="5099049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萦纡：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回环曲折。</a:t>
            </a:r>
            <a:endParaRPr lang="en-US" altLang="zh-CN" sz="3733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0A98F96-464F-434F-ADD0-1D3020E50944}"/>
              </a:ext>
            </a:extLst>
          </p:cNvPr>
          <p:cNvSpPr/>
          <p:nvPr/>
        </p:nvSpPr>
        <p:spPr>
          <a:xfrm>
            <a:off x="685800" y="1782234"/>
            <a:ext cx="5259917" cy="331648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125000"/>
              </a:lnSpc>
              <a:defRPr/>
            </a:pPr>
            <a:r>
              <a:rPr lang="zh-CN" altLang="en-US" sz="4267" b="1" dirty="0">
                <a:latin typeface="+mn-ea"/>
              </a:rPr>
              <a:t>至今遗恨迷烟树。列国周齐秦汉楚。赢，都变做了土；输，都变做了土。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A1EF830E-87B6-49D7-BF41-8440DD5D243E}"/>
              </a:ext>
            </a:extLst>
          </p:cNvPr>
          <p:cNvCxnSpPr>
            <a:cxnSpLocks/>
          </p:cNvCxnSpPr>
          <p:nvPr/>
        </p:nvCxnSpPr>
        <p:spPr>
          <a:xfrm>
            <a:off x="6096000" y="967318"/>
            <a:ext cx="0" cy="5177367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4" name="矩形 3">
            <a:extLst>
              <a:ext uri="{FF2B5EF4-FFF2-40B4-BE49-F238E27FC236}">
                <a16:creationId xmlns:a16="http://schemas.microsoft.com/office/drawing/2014/main" id="{E09B3020-364E-4E16-AC6D-21F2F3359F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6284" y="2724151"/>
            <a:ext cx="5198533" cy="1379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迷烟树：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消失在烟雾弥漫的树林中了。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32857F7-3DC4-4494-BFC1-6E770BD2EAE7}"/>
              </a:ext>
            </a:extLst>
          </p:cNvPr>
          <p:cNvSpPr/>
          <p:nvPr/>
        </p:nvSpPr>
        <p:spPr>
          <a:xfrm>
            <a:off x="973667" y="1238252"/>
            <a:ext cx="10244667" cy="167488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125000"/>
              </a:lnSpc>
              <a:defRPr/>
            </a:pPr>
            <a:r>
              <a:rPr lang="zh-CN" altLang="en-US" sz="4267" b="1" dirty="0">
                <a:latin typeface="+mn-ea"/>
              </a:rPr>
              <a:t>    骊山四顾，阿房一炬，当时奢侈今何处？只见草萧疏，水萦纡。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2DA9A41-CAC0-447B-A1A6-647F8499D9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351" y="3350685"/>
            <a:ext cx="10632016" cy="2351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0" cap="rnd" cmpd="dbl">
                <a:solidFill>
                  <a:srgbClr val="000000"/>
                </a:solidFill>
                <a:prstDash val="lgDashDot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4267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站在骊山上我四处张望，雄伟瑰丽的阿房宫已被付之一炬，当年奢侈的场面现在到哪里去了呢？只见衰草萧疏，水波旋绕。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32">
            <a:extLst>
              <a:ext uri="{FF2B5EF4-FFF2-40B4-BE49-F238E27FC236}">
                <a16:creationId xmlns:a16="http://schemas.microsoft.com/office/drawing/2014/main" id="{3CADE53A-EEA6-43C6-B1C7-9064AAFAA7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6884" y="390101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667">
                <a:solidFill>
                  <a:srgbClr val="FFFFFF"/>
                </a:solidFill>
              </a:rPr>
              <a:t>状元成才路</a:t>
            </a:r>
            <a:endParaRPr lang="zh-CN" altLang="zh-CN" sz="667">
              <a:solidFill>
                <a:srgbClr val="FFFFFF"/>
              </a:solidFill>
            </a:endParaRPr>
          </a:p>
        </p:txBody>
      </p:sp>
      <p:sp>
        <p:nvSpPr>
          <p:cNvPr id="25603" name="文本框 34">
            <a:extLst>
              <a:ext uri="{FF2B5EF4-FFF2-40B4-BE49-F238E27FC236}">
                <a16:creationId xmlns:a16="http://schemas.microsoft.com/office/drawing/2014/main" id="{E20B256D-9B4B-4CD0-8FCA-D3FDA6C307E7}"/>
              </a:ext>
            </a:extLst>
          </p:cNvPr>
          <p:cNvSpPr txBox="1">
            <a:spLocks noChangeArrowheads="1"/>
          </p:cNvSpPr>
          <p:nvPr/>
        </p:nvSpPr>
        <p:spPr bwMode="auto">
          <a:xfrm rot="21319903">
            <a:off x="4608053" y="16529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04" name="文本框 36">
            <a:extLst>
              <a:ext uri="{FF2B5EF4-FFF2-40B4-BE49-F238E27FC236}">
                <a16:creationId xmlns:a16="http://schemas.microsoft.com/office/drawing/2014/main" id="{305BAC04-122B-49FB-877E-6C35525E67B1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7848670" y="177046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05" name="文本框 37">
            <a:extLst>
              <a:ext uri="{FF2B5EF4-FFF2-40B4-BE49-F238E27FC236}">
                <a16:creationId xmlns:a16="http://schemas.microsoft.com/office/drawing/2014/main" id="{E28DAD3F-A4FC-4F8E-BF83-B3EF5D306902}"/>
              </a:ext>
            </a:extLst>
          </p:cNvPr>
          <p:cNvSpPr txBox="1">
            <a:spLocks noChangeArrowheads="1"/>
          </p:cNvSpPr>
          <p:nvPr/>
        </p:nvSpPr>
        <p:spPr bwMode="auto">
          <a:xfrm rot="17449134">
            <a:off x="7141704" y="231444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06" name="文本框 45">
            <a:extLst>
              <a:ext uri="{FF2B5EF4-FFF2-40B4-BE49-F238E27FC236}">
                <a16:creationId xmlns:a16="http://schemas.microsoft.com/office/drawing/2014/main" id="{D349E72B-1495-4462-9258-A56794FD5C40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8595853" y="18000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07" name="文本框 46">
            <a:extLst>
              <a:ext uri="{FF2B5EF4-FFF2-40B4-BE49-F238E27FC236}">
                <a16:creationId xmlns:a16="http://schemas.microsoft.com/office/drawing/2014/main" id="{700265E2-549B-4E1D-8F52-57579BE0A143}"/>
              </a:ext>
            </a:extLst>
          </p:cNvPr>
          <p:cNvSpPr txBox="1">
            <a:spLocks noChangeArrowheads="1"/>
          </p:cNvSpPr>
          <p:nvPr/>
        </p:nvSpPr>
        <p:spPr bwMode="auto">
          <a:xfrm rot="21175089">
            <a:off x="9456278" y="210807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08" name="文本框 47">
            <a:extLst>
              <a:ext uri="{FF2B5EF4-FFF2-40B4-BE49-F238E27FC236}">
                <a16:creationId xmlns:a16="http://schemas.microsoft.com/office/drawing/2014/main" id="{5081826E-7C5A-4E00-8AD0-1665F5F2A697}"/>
              </a:ext>
            </a:extLst>
          </p:cNvPr>
          <p:cNvSpPr txBox="1">
            <a:spLocks noChangeArrowheads="1"/>
          </p:cNvSpPr>
          <p:nvPr/>
        </p:nvSpPr>
        <p:spPr bwMode="auto">
          <a:xfrm rot="17449134">
            <a:off x="10240504" y="3347381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09" name="文本框 49">
            <a:extLst>
              <a:ext uri="{FF2B5EF4-FFF2-40B4-BE49-F238E27FC236}">
                <a16:creationId xmlns:a16="http://schemas.microsoft.com/office/drawing/2014/main" id="{641A66AB-9EE1-4C86-BE4A-FB09C76E04CB}"/>
              </a:ext>
            </a:extLst>
          </p:cNvPr>
          <p:cNvSpPr txBox="1">
            <a:spLocks noChangeArrowheads="1"/>
          </p:cNvSpPr>
          <p:nvPr/>
        </p:nvSpPr>
        <p:spPr bwMode="auto">
          <a:xfrm rot="657351">
            <a:off x="7297278" y="17948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0" name="文本框 50">
            <a:extLst>
              <a:ext uri="{FF2B5EF4-FFF2-40B4-BE49-F238E27FC236}">
                <a16:creationId xmlns:a16="http://schemas.microsoft.com/office/drawing/2014/main" id="{48D77850-FD72-42F8-B4C3-68A9C947A896}"/>
              </a:ext>
            </a:extLst>
          </p:cNvPr>
          <p:cNvSpPr txBox="1">
            <a:spLocks noChangeArrowheads="1"/>
          </p:cNvSpPr>
          <p:nvPr/>
        </p:nvSpPr>
        <p:spPr bwMode="auto">
          <a:xfrm rot="1480325">
            <a:off x="9888078" y="16741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1" name="文本框 51">
            <a:extLst>
              <a:ext uri="{FF2B5EF4-FFF2-40B4-BE49-F238E27FC236}">
                <a16:creationId xmlns:a16="http://schemas.microsoft.com/office/drawing/2014/main" id="{AC033A1B-C780-4030-936A-7E60654A3AE9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8007420" y="29176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2" name="文本框 32">
            <a:extLst>
              <a:ext uri="{FF2B5EF4-FFF2-40B4-BE49-F238E27FC236}">
                <a16:creationId xmlns:a16="http://schemas.microsoft.com/office/drawing/2014/main" id="{236AF6DF-01FA-4448-83E0-BA7710DE8A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9751" y="4747684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3" name="文本框 34">
            <a:extLst>
              <a:ext uri="{FF2B5EF4-FFF2-40B4-BE49-F238E27FC236}">
                <a16:creationId xmlns:a16="http://schemas.microsoft.com/office/drawing/2014/main" id="{84D83DF8-E3C2-4016-94F3-DF5A421338F0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5981770" y="4679822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4" name="文本框 36">
            <a:extLst>
              <a:ext uri="{FF2B5EF4-FFF2-40B4-BE49-F238E27FC236}">
                <a16:creationId xmlns:a16="http://schemas.microsoft.com/office/drawing/2014/main" id="{6654DDE9-B25C-42F7-B7AC-1BF3916E11AC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5233528" y="17503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5" name="文本框 37">
            <a:extLst>
              <a:ext uri="{FF2B5EF4-FFF2-40B4-BE49-F238E27FC236}">
                <a16:creationId xmlns:a16="http://schemas.microsoft.com/office/drawing/2014/main" id="{D5C28D99-1CCE-4879-A02F-00C713CB9AD3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5540445" y="27536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6" name="文本框 45">
            <a:extLst>
              <a:ext uri="{FF2B5EF4-FFF2-40B4-BE49-F238E27FC236}">
                <a16:creationId xmlns:a16="http://schemas.microsoft.com/office/drawing/2014/main" id="{CE0053C0-DC42-4D20-A646-DCF77D170A59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5980712" y="17799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7" name="文本框 46">
            <a:extLst>
              <a:ext uri="{FF2B5EF4-FFF2-40B4-BE49-F238E27FC236}">
                <a16:creationId xmlns:a16="http://schemas.microsoft.com/office/drawing/2014/main" id="{EA93E57D-DD67-4F42-9E64-43DD9540848F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6473894" y="206573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8" name="文本框 47">
            <a:extLst>
              <a:ext uri="{FF2B5EF4-FFF2-40B4-BE49-F238E27FC236}">
                <a16:creationId xmlns:a16="http://schemas.microsoft.com/office/drawing/2014/main" id="{3A3671E1-670C-425D-848F-745C651C708C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6785045" y="29949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19" name="文本框 49">
            <a:extLst>
              <a:ext uri="{FF2B5EF4-FFF2-40B4-BE49-F238E27FC236}">
                <a16:creationId xmlns:a16="http://schemas.microsoft.com/office/drawing/2014/main" id="{AB22678C-03C8-49DB-B320-FA2FBA264F1C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8447686" y="28287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0" name="文本框 50">
            <a:extLst>
              <a:ext uri="{FF2B5EF4-FFF2-40B4-BE49-F238E27FC236}">
                <a16:creationId xmlns:a16="http://schemas.microsoft.com/office/drawing/2014/main" id="{E4CC78CA-4F0D-4220-8141-8FF3FA1A0DFD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7485661" y="34690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1" name="文本框 51">
            <a:extLst>
              <a:ext uri="{FF2B5EF4-FFF2-40B4-BE49-F238E27FC236}">
                <a16:creationId xmlns:a16="http://schemas.microsoft.com/office/drawing/2014/main" id="{454E63B9-8D99-41E3-BAC7-83318A01A183}"/>
              </a:ext>
            </a:extLst>
          </p:cNvPr>
          <p:cNvSpPr txBox="1">
            <a:spLocks noChangeArrowheads="1"/>
          </p:cNvSpPr>
          <p:nvPr/>
        </p:nvSpPr>
        <p:spPr bwMode="auto">
          <a:xfrm rot="16249134">
            <a:off x="7827504" y="45940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2" name="文本框 32">
            <a:extLst>
              <a:ext uri="{FF2B5EF4-FFF2-40B4-BE49-F238E27FC236}">
                <a16:creationId xmlns:a16="http://schemas.microsoft.com/office/drawing/2014/main" id="{3F7DCA21-ED18-4C6D-88D1-33A3D2A2EE49}"/>
              </a:ext>
            </a:extLst>
          </p:cNvPr>
          <p:cNvSpPr txBox="1">
            <a:spLocks noChangeArrowheads="1"/>
          </p:cNvSpPr>
          <p:nvPr/>
        </p:nvSpPr>
        <p:spPr bwMode="auto">
          <a:xfrm rot="1209897">
            <a:off x="2033128" y="38712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3" name="文本框 34">
            <a:extLst>
              <a:ext uri="{FF2B5EF4-FFF2-40B4-BE49-F238E27FC236}">
                <a16:creationId xmlns:a16="http://schemas.microsoft.com/office/drawing/2014/main" id="{5B821CA5-0796-46B9-963C-08A10B0E233A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2887204" y="4622671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4" name="文本框 36">
            <a:extLst>
              <a:ext uri="{FF2B5EF4-FFF2-40B4-BE49-F238E27FC236}">
                <a16:creationId xmlns:a16="http://schemas.microsoft.com/office/drawing/2014/main" id="{44BA6225-6376-44F6-BBD4-0BC2EEC31DE4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172828" y="43199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5" name="文本框 37">
            <a:extLst>
              <a:ext uri="{FF2B5EF4-FFF2-40B4-BE49-F238E27FC236}">
                <a16:creationId xmlns:a16="http://schemas.microsoft.com/office/drawing/2014/main" id="{1DC4916D-4748-4E21-970A-4A1C07649C46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3347578" y="36871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6" name="文本框 45">
            <a:extLst>
              <a:ext uri="{FF2B5EF4-FFF2-40B4-BE49-F238E27FC236}">
                <a16:creationId xmlns:a16="http://schemas.microsoft.com/office/drawing/2014/main" id="{5D2D64DE-83F4-47F9-8A22-93642178E62D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4249278" y="4209922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7" name="文本框 46">
            <a:extLst>
              <a:ext uri="{FF2B5EF4-FFF2-40B4-BE49-F238E27FC236}">
                <a16:creationId xmlns:a16="http://schemas.microsoft.com/office/drawing/2014/main" id="{0809D249-0968-49AF-91E1-73411A35B03D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1082745" y="20551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8" name="文本框 47">
            <a:extLst>
              <a:ext uri="{FF2B5EF4-FFF2-40B4-BE49-F238E27FC236}">
                <a16:creationId xmlns:a16="http://schemas.microsoft.com/office/drawing/2014/main" id="{F99958AF-327B-4BEA-AEF5-083536D9B650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1137778" y="45485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29" name="文本框 49">
            <a:extLst>
              <a:ext uri="{FF2B5EF4-FFF2-40B4-BE49-F238E27FC236}">
                <a16:creationId xmlns:a16="http://schemas.microsoft.com/office/drawing/2014/main" id="{6D495421-0A92-4A4A-9344-7FA57ED8700F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4046078" y="513067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0" name="文本框 50">
            <a:extLst>
              <a:ext uri="{FF2B5EF4-FFF2-40B4-BE49-F238E27FC236}">
                <a16:creationId xmlns:a16="http://schemas.microsoft.com/office/drawing/2014/main" id="{EF2D8BEF-D708-4559-9137-73DD629E8CE3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5576428" y="424167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1" name="文本框 51">
            <a:extLst>
              <a:ext uri="{FF2B5EF4-FFF2-40B4-BE49-F238E27FC236}">
                <a16:creationId xmlns:a16="http://schemas.microsoft.com/office/drawing/2014/main" id="{5FA0B68B-8049-4780-BC13-599BC8668D7F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5798678" y="525343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2" name="文本框 32">
            <a:extLst>
              <a:ext uri="{FF2B5EF4-FFF2-40B4-BE49-F238E27FC236}">
                <a16:creationId xmlns:a16="http://schemas.microsoft.com/office/drawing/2014/main" id="{19A9253D-1974-43E3-B087-56A314D735E0}"/>
              </a:ext>
            </a:extLst>
          </p:cNvPr>
          <p:cNvSpPr txBox="1">
            <a:spLocks noChangeArrowheads="1"/>
          </p:cNvSpPr>
          <p:nvPr/>
        </p:nvSpPr>
        <p:spPr bwMode="auto">
          <a:xfrm rot="16529158">
            <a:off x="463620" y="2737781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3" name="文本框 34">
            <a:extLst>
              <a:ext uri="{FF2B5EF4-FFF2-40B4-BE49-F238E27FC236}">
                <a16:creationId xmlns:a16="http://schemas.microsoft.com/office/drawing/2014/main" id="{A83367E8-680D-45FA-9FF4-990750E1BB4D}"/>
              </a:ext>
            </a:extLst>
          </p:cNvPr>
          <p:cNvSpPr txBox="1">
            <a:spLocks noChangeArrowheads="1"/>
          </p:cNvSpPr>
          <p:nvPr/>
        </p:nvSpPr>
        <p:spPr bwMode="auto">
          <a:xfrm rot="4149897">
            <a:off x="1816170" y="28933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4" name="文本框 35">
            <a:extLst>
              <a:ext uri="{FF2B5EF4-FFF2-40B4-BE49-F238E27FC236}">
                <a16:creationId xmlns:a16="http://schemas.microsoft.com/office/drawing/2014/main" id="{E0295957-115D-4A7C-B849-C27F4AF83D63}"/>
              </a:ext>
            </a:extLst>
          </p:cNvPr>
          <p:cNvSpPr txBox="1">
            <a:spLocks noChangeArrowheads="1"/>
          </p:cNvSpPr>
          <p:nvPr/>
        </p:nvSpPr>
        <p:spPr bwMode="auto">
          <a:xfrm rot="21429897">
            <a:off x="1690228" y="17186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5" name="文本框 36">
            <a:extLst>
              <a:ext uri="{FF2B5EF4-FFF2-40B4-BE49-F238E27FC236}">
                <a16:creationId xmlns:a16="http://schemas.microsoft.com/office/drawing/2014/main" id="{3F98DF9A-859B-4833-A1D1-4BC5E51985E0}"/>
              </a:ext>
            </a:extLst>
          </p:cNvPr>
          <p:cNvSpPr txBox="1">
            <a:spLocks noChangeArrowheads="1"/>
          </p:cNvSpPr>
          <p:nvPr/>
        </p:nvSpPr>
        <p:spPr bwMode="auto">
          <a:xfrm rot="1029897">
            <a:off x="1817228" y="226047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6" name="文本框 45">
            <a:extLst>
              <a:ext uri="{FF2B5EF4-FFF2-40B4-BE49-F238E27FC236}">
                <a16:creationId xmlns:a16="http://schemas.microsoft.com/office/drawing/2014/main" id="{28D56D00-9228-490E-8428-23C220F4B165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2856512" y="1542922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7" name="文本框 46">
            <a:extLst>
              <a:ext uri="{FF2B5EF4-FFF2-40B4-BE49-F238E27FC236}">
                <a16:creationId xmlns:a16="http://schemas.microsoft.com/office/drawing/2014/main" id="{25A08303-63E9-4CD7-94A0-7BF684206FD2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3616394" y="17694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8" name="文本框 47">
            <a:extLst>
              <a:ext uri="{FF2B5EF4-FFF2-40B4-BE49-F238E27FC236}">
                <a16:creationId xmlns:a16="http://schemas.microsoft.com/office/drawing/2014/main" id="{04E98A6E-657B-4972-93E9-8D8B194D7CD5}"/>
              </a:ext>
            </a:extLst>
          </p:cNvPr>
          <p:cNvSpPr txBox="1">
            <a:spLocks noChangeArrowheads="1"/>
          </p:cNvSpPr>
          <p:nvPr/>
        </p:nvSpPr>
        <p:spPr bwMode="auto">
          <a:xfrm rot="21420000">
            <a:off x="3254445" y="2520822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39" name="文本框 49">
            <a:extLst>
              <a:ext uri="{FF2B5EF4-FFF2-40B4-BE49-F238E27FC236}">
                <a16:creationId xmlns:a16="http://schemas.microsoft.com/office/drawing/2014/main" id="{6C21E7AD-A374-4E11-B3AF-00254710A2BA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4401678" y="206573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0" name="文本框 50">
            <a:extLst>
              <a:ext uri="{FF2B5EF4-FFF2-40B4-BE49-F238E27FC236}">
                <a16:creationId xmlns:a16="http://schemas.microsoft.com/office/drawing/2014/main" id="{105B59A3-6DC4-4C7C-BDEE-5752A5C5F37C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3832294" y="284043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1" name="文本框 51">
            <a:extLst>
              <a:ext uri="{FF2B5EF4-FFF2-40B4-BE49-F238E27FC236}">
                <a16:creationId xmlns:a16="http://schemas.microsoft.com/office/drawing/2014/main" id="{8A55D8F4-2871-4FB7-89BB-0C540F01E28B}"/>
              </a:ext>
            </a:extLst>
          </p:cNvPr>
          <p:cNvSpPr txBox="1">
            <a:spLocks noChangeArrowheads="1"/>
          </p:cNvSpPr>
          <p:nvPr/>
        </p:nvSpPr>
        <p:spPr bwMode="auto">
          <a:xfrm rot="20220000">
            <a:off x="4678961" y="302247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2" name="文本框 32">
            <a:extLst>
              <a:ext uri="{FF2B5EF4-FFF2-40B4-BE49-F238E27FC236}">
                <a16:creationId xmlns:a16="http://schemas.microsoft.com/office/drawing/2014/main" id="{C536E1C8-7AF1-4712-B25F-861987A6C66F}"/>
              </a:ext>
            </a:extLst>
          </p:cNvPr>
          <p:cNvSpPr txBox="1">
            <a:spLocks noChangeArrowheads="1"/>
          </p:cNvSpPr>
          <p:nvPr/>
        </p:nvSpPr>
        <p:spPr bwMode="auto">
          <a:xfrm rot="1209897">
            <a:off x="6852778" y="473273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3" name="文本框 34">
            <a:extLst>
              <a:ext uri="{FF2B5EF4-FFF2-40B4-BE49-F238E27FC236}">
                <a16:creationId xmlns:a16="http://schemas.microsoft.com/office/drawing/2014/main" id="{17F5040D-D5EC-4234-BEFF-6E0C31C05581}"/>
              </a:ext>
            </a:extLst>
          </p:cNvPr>
          <p:cNvSpPr txBox="1">
            <a:spLocks noChangeArrowheads="1"/>
          </p:cNvSpPr>
          <p:nvPr/>
        </p:nvSpPr>
        <p:spPr bwMode="auto">
          <a:xfrm rot="20569134">
            <a:off x="8447686" y="520687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4" name="文本框 36">
            <a:extLst>
              <a:ext uri="{FF2B5EF4-FFF2-40B4-BE49-F238E27FC236}">
                <a16:creationId xmlns:a16="http://schemas.microsoft.com/office/drawing/2014/main" id="{202A3DB4-9E5E-45EE-8A58-4B62B181A973}"/>
              </a:ext>
            </a:extLst>
          </p:cNvPr>
          <p:cNvSpPr txBox="1">
            <a:spLocks noChangeArrowheads="1"/>
          </p:cNvSpPr>
          <p:nvPr/>
        </p:nvSpPr>
        <p:spPr bwMode="auto">
          <a:xfrm rot="368503">
            <a:off x="7731194" y="38268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5" name="文本框 37">
            <a:extLst>
              <a:ext uri="{FF2B5EF4-FFF2-40B4-BE49-F238E27FC236}">
                <a16:creationId xmlns:a16="http://schemas.microsoft.com/office/drawing/2014/main" id="{AE02FCA7-D58B-48F2-A2A8-C2374176BE89}"/>
              </a:ext>
            </a:extLst>
          </p:cNvPr>
          <p:cNvSpPr txBox="1">
            <a:spLocks noChangeArrowheads="1"/>
          </p:cNvSpPr>
          <p:nvPr/>
        </p:nvSpPr>
        <p:spPr bwMode="auto">
          <a:xfrm rot="829244">
            <a:off x="7079261" y="53127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6" name="文本框 45">
            <a:extLst>
              <a:ext uri="{FF2B5EF4-FFF2-40B4-BE49-F238E27FC236}">
                <a16:creationId xmlns:a16="http://schemas.microsoft.com/office/drawing/2014/main" id="{965C789F-88F2-4A86-8E76-6A7D74F85017}"/>
              </a:ext>
            </a:extLst>
          </p:cNvPr>
          <p:cNvSpPr txBox="1">
            <a:spLocks noChangeArrowheads="1"/>
          </p:cNvSpPr>
          <p:nvPr/>
        </p:nvSpPr>
        <p:spPr bwMode="auto">
          <a:xfrm rot="17097278">
            <a:off x="9072104" y="33494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7" name="文本框 46">
            <a:extLst>
              <a:ext uri="{FF2B5EF4-FFF2-40B4-BE49-F238E27FC236}">
                <a16:creationId xmlns:a16="http://schemas.microsoft.com/office/drawing/2014/main" id="{42ECFE4F-90ED-41BA-962D-E9AD39C3D60A}"/>
              </a:ext>
            </a:extLst>
          </p:cNvPr>
          <p:cNvSpPr txBox="1">
            <a:spLocks noChangeArrowheads="1"/>
          </p:cNvSpPr>
          <p:nvPr/>
        </p:nvSpPr>
        <p:spPr bwMode="auto">
          <a:xfrm rot="2702238">
            <a:off x="10124086" y="40987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8" name="文本框 47">
            <a:extLst>
              <a:ext uri="{FF2B5EF4-FFF2-40B4-BE49-F238E27FC236}">
                <a16:creationId xmlns:a16="http://schemas.microsoft.com/office/drawing/2014/main" id="{9969ACC5-F782-4D66-8763-51FC38C7BB11}"/>
              </a:ext>
            </a:extLst>
          </p:cNvPr>
          <p:cNvSpPr txBox="1">
            <a:spLocks noChangeArrowheads="1"/>
          </p:cNvSpPr>
          <p:nvPr/>
        </p:nvSpPr>
        <p:spPr bwMode="auto">
          <a:xfrm rot="18143362">
            <a:off x="9025537" y="4553881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49" name="文本框 49">
            <a:extLst>
              <a:ext uri="{FF2B5EF4-FFF2-40B4-BE49-F238E27FC236}">
                <a16:creationId xmlns:a16="http://schemas.microsoft.com/office/drawing/2014/main" id="{3C3C4154-60C1-49D9-B92F-4C73E9CD50FC}"/>
              </a:ext>
            </a:extLst>
          </p:cNvPr>
          <p:cNvSpPr txBox="1">
            <a:spLocks noChangeArrowheads="1"/>
          </p:cNvSpPr>
          <p:nvPr/>
        </p:nvSpPr>
        <p:spPr bwMode="auto">
          <a:xfrm rot="18419577">
            <a:off x="2652253" y="311454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0" name="文本框 50">
            <a:extLst>
              <a:ext uri="{FF2B5EF4-FFF2-40B4-BE49-F238E27FC236}">
                <a16:creationId xmlns:a16="http://schemas.microsoft.com/office/drawing/2014/main" id="{31DD5DD9-959E-4D94-8DC8-29E4C8EDCA23}"/>
              </a:ext>
            </a:extLst>
          </p:cNvPr>
          <p:cNvSpPr txBox="1">
            <a:spLocks noChangeArrowheads="1"/>
          </p:cNvSpPr>
          <p:nvPr/>
        </p:nvSpPr>
        <p:spPr bwMode="auto">
          <a:xfrm rot="17959444">
            <a:off x="9685937" y="480364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1" name="文本框 51">
            <a:extLst>
              <a:ext uri="{FF2B5EF4-FFF2-40B4-BE49-F238E27FC236}">
                <a16:creationId xmlns:a16="http://schemas.microsoft.com/office/drawing/2014/main" id="{AB9302D3-58A7-4F21-BE59-A9383D7D2834}"/>
              </a:ext>
            </a:extLst>
          </p:cNvPr>
          <p:cNvSpPr txBox="1">
            <a:spLocks noChangeArrowheads="1"/>
          </p:cNvSpPr>
          <p:nvPr/>
        </p:nvSpPr>
        <p:spPr bwMode="auto">
          <a:xfrm rot="1549510">
            <a:off x="10372794" y="2914522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2" name="文本框 32">
            <a:extLst>
              <a:ext uri="{FF2B5EF4-FFF2-40B4-BE49-F238E27FC236}">
                <a16:creationId xmlns:a16="http://schemas.microsoft.com/office/drawing/2014/main" id="{0635902B-62D7-4FEF-B39D-B781094DAEA1}"/>
              </a:ext>
            </a:extLst>
          </p:cNvPr>
          <p:cNvSpPr txBox="1">
            <a:spLocks noChangeArrowheads="1"/>
          </p:cNvSpPr>
          <p:nvPr/>
        </p:nvSpPr>
        <p:spPr bwMode="auto">
          <a:xfrm rot="4190103">
            <a:off x="5751053" y="335796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3" name="文本框 34">
            <a:extLst>
              <a:ext uri="{FF2B5EF4-FFF2-40B4-BE49-F238E27FC236}">
                <a16:creationId xmlns:a16="http://schemas.microsoft.com/office/drawing/2014/main" id="{4DFFADB7-7197-429A-B708-5B9A2FC9A3D7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6593486" y="419933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4" name="文本框 36">
            <a:extLst>
              <a:ext uri="{FF2B5EF4-FFF2-40B4-BE49-F238E27FC236}">
                <a16:creationId xmlns:a16="http://schemas.microsoft.com/office/drawing/2014/main" id="{97954E2A-F587-4C7C-AA21-7BDC223B35B2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7731194" y="234937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5" name="文本框 37">
            <a:extLst>
              <a:ext uri="{FF2B5EF4-FFF2-40B4-BE49-F238E27FC236}">
                <a16:creationId xmlns:a16="http://schemas.microsoft.com/office/drawing/2014/main" id="{1E213409-43F1-4042-9F55-12FF53B41377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7566094" y="30457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6" name="文本框 45">
            <a:extLst>
              <a:ext uri="{FF2B5EF4-FFF2-40B4-BE49-F238E27FC236}">
                <a16:creationId xmlns:a16="http://schemas.microsoft.com/office/drawing/2014/main" id="{1860CA21-2725-40CD-9532-7E620ADBAB39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8478378" y="23790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7" name="文本框 46">
            <a:extLst>
              <a:ext uri="{FF2B5EF4-FFF2-40B4-BE49-F238E27FC236}">
                <a16:creationId xmlns:a16="http://schemas.microsoft.com/office/drawing/2014/main" id="{AEB1E8E5-E22B-4029-86B1-F5EE7C4F8465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8971561" y="26647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8" name="文本框 47">
            <a:extLst>
              <a:ext uri="{FF2B5EF4-FFF2-40B4-BE49-F238E27FC236}">
                <a16:creationId xmlns:a16="http://schemas.microsoft.com/office/drawing/2014/main" id="{E95FDDB3-E5E3-47A8-86F1-837496B2C82D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9612912" y="32912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59" name="文本框 49">
            <a:extLst>
              <a:ext uri="{FF2B5EF4-FFF2-40B4-BE49-F238E27FC236}">
                <a16:creationId xmlns:a16="http://schemas.microsoft.com/office/drawing/2014/main" id="{FB9378E4-2450-4CC6-BB7E-751E0CC5E6B0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418178" y="28933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0" name="文本框 50">
            <a:extLst>
              <a:ext uri="{FF2B5EF4-FFF2-40B4-BE49-F238E27FC236}">
                <a16:creationId xmlns:a16="http://schemas.microsoft.com/office/drawing/2014/main" id="{9E7373E0-9E06-49B2-BFBD-734635DB9029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10017194" y="25927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1" name="文本框 51">
            <a:extLst>
              <a:ext uri="{FF2B5EF4-FFF2-40B4-BE49-F238E27FC236}">
                <a16:creationId xmlns:a16="http://schemas.microsoft.com/office/drawing/2014/main" id="{5A925C29-F0F1-4159-ABEC-6FC2035D2868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752612" y="3740022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2" name="文本框 32">
            <a:extLst>
              <a:ext uri="{FF2B5EF4-FFF2-40B4-BE49-F238E27FC236}">
                <a16:creationId xmlns:a16="http://schemas.microsoft.com/office/drawing/2014/main" id="{817E935B-4025-4F08-8112-2ADEBFD3A308}"/>
              </a:ext>
            </a:extLst>
          </p:cNvPr>
          <p:cNvSpPr txBox="1">
            <a:spLocks noChangeArrowheads="1"/>
          </p:cNvSpPr>
          <p:nvPr/>
        </p:nvSpPr>
        <p:spPr bwMode="auto">
          <a:xfrm rot="4190103">
            <a:off x="3721170" y="4469214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3" name="文本框 34">
            <a:extLst>
              <a:ext uri="{FF2B5EF4-FFF2-40B4-BE49-F238E27FC236}">
                <a16:creationId xmlns:a16="http://schemas.microsoft.com/office/drawing/2014/main" id="{1E46C097-3340-42D7-B3E3-5E19C83AA9FD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5262102" y="37696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4" name="文本框 36">
            <a:extLst>
              <a:ext uri="{FF2B5EF4-FFF2-40B4-BE49-F238E27FC236}">
                <a16:creationId xmlns:a16="http://schemas.microsoft.com/office/drawing/2014/main" id="{1ACD3D5E-F549-4542-967F-79C746B65BAF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5118170" y="232926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5" name="文本框 37">
            <a:extLst>
              <a:ext uri="{FF2B5EF4-FFF2-40B4-BE49-F238E27FC236}">
                <a16:creationId xmlns:a16="http://schemas.microsoft.com/office/drawing/2014/main" id="{01410F66-69BE-4392-A21B-064CCA4FB457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5118170" y="305316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6" name="文本框 45">
            <a:extLst>
              <a:ext uri="{FF2B5EF4-FFF2-40B4-BE49-F238E27FC236}">
                <a16:creationId xmlns:a16="http://schemas.microsoft.com/office/drawing/2014/main" id="{59B6CD14-5F79-4DA8-AE23-C34B3A069855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5865353" y="23588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7" name="文本框 46">
            <a:extLst>
              <a:ext uri="{FF2B5EF4-FFF2-40B4-BE49-F238E27FC236}">
                <a16:creationId xmlns:a16="http://schemas.microsoft.com/office/drawing/2014/main" id="{53609C7E-DB37-4599-857F-9CFF51C1DDDB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6358537" y="264464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8" name="文本框 47">
            <a:extLst>
              <a:ext uri="{FF2B5EF4-FFF2-40B4-BE49-F238E27FC236}">
                <a16:creationId xmlns:a16="http://schemas.microsoft.com/office/drawing/2014/main" id="{6697A703-FA61-41EA-89FB-98A44E6113C9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6358537" y="336854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69" name="文本框 49">
            <a:extLst>
              <a:ext uri="{FF2B5EF4-FFF2-40B4-BE49-F238E27FC236}">
                <a16:creationId xmlns:a16="http://schemas.microsoft.com/office/drawing/2014/main" id="{9050004E-3643-4032-99B3-87251571A5DC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8332328" y="34077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0" name="文本框 50">
            <a:extLst>
              <a:ext uri="{FF2B5EF4-FFF2-40B4-BE49-F238E27FC236}">
                <a16:creationId xmlns:a16="http://schemas.microsoft.com/office/drawing/2014/main" id="{24827E9A-33DA-4D4A-BF80-3E8EC3367BD3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6991420" y="352306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1" name="文本框 51">
            <a:extLst>
              <a:ext uri="{FF2B5EF4-FFF2-40B4-BE49-F238E27FC236}">
                <a16:creationId xmlns:a16="http://schemas.microsoft.com/office/drawing/2014/main" id="{53C5BF35-6256-42D3-B02E-45D9A92CDB69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7498361" y="43072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2" name="文本框 32">
            <a:extLst>
              <a:ext uri="{FF2B5EF4-FFF2-40B4-BE49-F238E27FC236}">
                <a16:creationId xmlns:a16="http://schemas.microsoft.com/office/drawing/2014/main" id="{DA9F266E-5E58-4460-BAA4-451D0DD51847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555820" y="432104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3" name="文本框 34">
            <a:extLst>
              <a:ext uri="{FF2B5EF4-FFF2-40B4-BE49-F238E27FC236}">
                <a16:creationId xmlns:a16="http://schemas.microsoft.com/office/drawing/2014/main" id="{53DB69D3-50FB-4133-89B9-22D8BAD0CA21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2537953" y="47517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4" name="文本框 36">
            <a:extLst>
              <a:ext uri="{FF2B5EF4-FFF2-40B4-BE49-F238E27FC236}">
                <a16:creationId xmlns:a16="http://schemas.microsoft.com/office/drawing/2014/main" id="{82997779-E264-4E26-B7C1-D404BC0B6513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2516786" y="3658530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5" name="文本框 37">
            <a:extLst>
              <a:ext uri="{FF2B5EF4-FFF2-40B4-BE49-F238E27FC236}">
                <a16:creationId xmlns:a16="http://schemas.microsoft.com/office/drawing/2014/main" id="{429DB547-EE99-422F-AB05-750CADAF5D0D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3096753" y="40352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6" name="文本框 45">
            <a:extLst>
              <a:ext uri="{FF2B5EF4-FFF2-40B4-BE49-F238E27FC236}">
                <a16:creationId xmlns:a16="http://schemas.microsoft.com/office/drawing/2014/main" id="{96C83B54-82DB-421A-90E8-DF410429CE93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3780437" y="3677581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7" name="文本框 46">
            <a:extLst>
              <a:ext uri="{FF2B5EF4-FFF2-40B4-BE49-F238E27FC236}">
                <a16:creationId xmlns:a16="http://schemas.microsoft.com/office/drawing/2014/main" id="{C902C0AD-F766-4C27-AB9B-6DCA00CCE124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967386" y="263406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8" name="文本框 47">
            <a:extLst>
              <a:ext uri="{FF2B5EF4-FFF2-40B4-BE49-F238E27FC236}">
                <a16:creationId xmlns:a16="http://schemas.microsoft.com/office/drawing/2014/main" id="{68997C94-0657-41F6-83D6-F3F814949694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969504" y="387866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79" name="文本框 49">
            <a:extLst>
              <a:ext uri="{FF2B5EF4-FFF2-40B4-BE49-F238E27FC236}">
                <a16:creationId xmlns:a16="http://schemas.microsoft.com/office/drawing/2014/main" id="{0EEE1CB7-466A-4864-BB2C-A13CC99FB3C1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3319004" y="5002614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0" name="文本框 50">
            <a:extLst>
              <a:ext uri="{FF2B5EF4-FFF2-40B4-BE49-F238E27FC236}">
                <a16:creationId xmlns:a16="http://schemas.microsoft.com/office/drawing/2014/main" id="{B8598736-D6F2-4BB6-8193-0557778357F6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4970004" y="45051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1" name="文本框 51">
            <a:extLst>
              <a:ext uri="{FF2B5EF4-FFF2-40B4-BE49-F238E27FC236}">
                <a16:creationId xmlns:a16="http://schemas.microsoft.com/office/drawing/2014/main" id="{FB07F5D8-44C2-4FCD-B70A-56C55C95EE96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5463186" y="479094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2" name="文本框 32">
            <a:extLst>
              <a:ext uri="{FF2B5EF4-FFF2-40B4-BE49-F238E27FC236}">
                <a16:creationId xmlns:a16="http://schemas.microsoft.com/office/drawing/2014/main" id="{5184A213-9BEE-4266-A019-91EBCF5F404A}"/>
              </a:ext>
            </a:extLst>
          </p:cNvPr>
          <p:cNvSpPr txBox="1">
            <a:spLocks noChangeArrowheads="1"/>
          </p:cNvSpPr>
          <p:nvPr/>
        </p:nvSpPr>
        <p:spPr bwMode="auto">
          <a:xfrm rot="20719261">
            <a:off x="718678" y="33674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3" name="文本框 34">
            <a:extLst>
              <a:ext uri="{FF2B5EF4-FFF2-40B4-BE49-F238E27FC236}">
                <a16:creationId xmlns:a16="http://schemas.microsoft.com/office/drawing/2014/main" id="{F6DDDF41-3825-4FC3-9034-2495FBBFE7A0}"/>
              </a:ext>
            </a:extLst>
          </p:cNvPr>
          <p:cNvSpPr txBox="1">
            <a:spLocks noChangeArrowheads="1"/>
          </p:cNvSpPr>
          <p:nvPr/>
        </p:nvSpPr>
        <p:spPr bwMode="auto">
          <a:xfrm rot="8340000">
            <a:off x="1701869" y="34712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4" name="文本框 36">
            <a:extLst>
              <a:ext uri="{FF2B5EF4-FFF2-40B4-BE49-F238E27FC236}">
                <a16:creationId xmlns:a16="http://schemas.microsoft.com/office/drawing/2014/main" id="{FA2C85CC-AA6B-4D9B-B313-E0DE318232D4}"/>
              </a:ext>
            </a:extLst>
          </p:cNvPr>
          <p:cNvSpPr txBox="1">
            <a:spLocks noChangeArrowheads="1"/>
          </p:cNvSpPr>
          <p:nvPr/>
        </p:nvSpPr>
        <p:spPr bwMode="auto">
          <a:xfrm rot="4020000">
            <a:off x="2260670" y="2030814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5" name="文本框 37">
            <a:extLst>
              <a:ext uri="{FF2B5EF4-FFF2-40B4-BE49-F238E27FC236}">
                <a16:creationId xmlns:a16="http://schemas.microsoft.com/office/drawing/2014/main" id="{CB39E751-750C-4AD4-9FF5-235ED6F50655}"/>
              </a:ext>
            </a:extLst>
          </p:cNvPr>
          <p:cNvSpPr txBox="1">
            <a:spLocks noChangeArrowheads="1"/>
          </p:cNvSpPr>
          <p:nvPr/>
        </p:nvSpPr>
        <p:spPr bwMode="auto">
          <a:xfrm rot="5220000">
            <a:off x="2260670" y="2754714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6" name="文本框 45">
            <a:extLst>
              <a:ext uri="{FF2B5EF4-FFF2-40B4-BE49-F238E27FC236}">
                <a16:creationId xmlns:a16="http://schemas.microsoft.com/office/drawing/2014/main" id="{3D4BD94D-0732-4F6E-9076-D7A10242AEE5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3007853" y="206044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7" name="文本框 46">
            <a:extLst>
              <a:ext uri="{FF2B5EF4-FFF2-40B4-BE49-F238E27FC236}">
                <a16:creationId xmlns:a16="http://schemas.microsoft.com/office/drawing/2014/main" id="{177B5936-DA1C-427E-BD82-88F9ACBBB3AE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3501037" y="234619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8" name="文本框 47">
            <a:extLst>
              <a:ext uri="{FF2B5EF4-FFF2-40B4-BE49-F238E27FC236}">
                <a16:creationId xmlns:a16="http://schemas.microsoft.com/office/drawing/2014/main" id="{C4EF3E17-FA96-4DD8-9BFA-77D59626FA52}"/>
              </a:ext>
            </a:extLst>
          </p:cNvPr>
          <p:cNvSpPr txBox="1">
            <a:spLocks noChangeArrowheads="1"/>
          </p:cNvSpPr>
          <p:nvPr/>
        </p:nvSpPr>
        <p:spPr bwMode="auto">
          <a:xfrm rot="4010103">
            <a:off x="3139086" y="3099730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89" name="文本框 49">
            <a:extLst>
              <a:ext uri="{FF2B5EF4-FFF2-40B4-BE49-F238E27FC236}">
                <a16:creationId xmlns:a16="http://schemas.microsoft.com/office/drawing/2014/main" id="{98DB3B9A-67BE-4222-89A8-36DFC14EFE70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4284204" y="2644647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0" name="文本框 50">
            <a:extLst>
              <a:ext uri="{FF2B5EF4-FFF2-40B4-BE49-F238E27FC236}">
                <a16:creationId xmlns:a16="http://schemas.microsoft.com/office/drawing/2014/main" id="{5609E4EC-760C-4B8D-B5AC-44A314A4EDB4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4133920" y="3224614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1" name="文本框 51">
            <a:extLst>
              <a:ext uri="{FF2B5EF4-FFF2-40B4-BE49-F238E27FC236}">
                <a16:creationId xmlns:a16="http://schemas.microsoft.com/office/drawing/2014/main" id="{79EE067F-5072-4D73-B8BE-CE1C011B4D9C}"/>
              </a:ext>
            </a:extLst>
          </p:cNvPr>
          <p:cNvSpPr txBox="1">
            <a:spLocks noChangeArrowheads="1"/>
          </p:cNvSpPr>
          <p:nvPr/>
        </p:nvSpPr>
        <p:spPr bwMode="auto">
          <a:xfrm rot="2810103">
            <a:off x="4627104" y="3510363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2" name="文本框 32">
            <a:extLst>
              <a:ext uri="{FF2B5EF4-FFF2-40B4-BE49-F238E27FC236}">
                <a16:creationId xmlns:a16="http://schemas.microsoft.com/office/drawing/2014/main" id="{392A26F6-8716-49E6-AA02-E189B1E8D149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6369120" y="4926414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3" name="文本框 34">
            <a:extLst>
              <a:ext uri="{FF2B5EF4-FFF2-40B4-BE49-F238E27FC236}">
                <a16:creationId xmlns:a16="http://schemas.microsoft.com/office/drawing/2014/main" id="{0B66BBF4-81C1-4A94-A598-35B565267A0F}"/>
              </a:ext>
            </a:extLst>
          </p:cNvPr>
          <p:cNvSpPr txBox="1">
            <a:spLocks noChangeArrowheads="1"/>
          </p:cNvSpPr>
          <p:nvPr/>
        </p:nvSpPr>
        <p:spPr bwMode="auto">
          <a:xfrm rot="3159237">
            <a:off x="7789404" y="53571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4" name="文本框 36">
            <a:extLst>
              <a:ext uri="{FF2B5EF4-FFF2-40B4-BE49-F238E27FC236}">
                <a16:creationId xmlns:a16="http://schemas.microsoft.com/office/drawing/2014/main" id="{EAA36968-6F84-4BC9-83DC-9BEAE5939881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8349261" y="39157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5" name="文本框 37">
            <a:extLst>
              <a:ext uri="{FF2B5EF4-FFF2-40B4-BE49-F238E27FC236}">
                <a16:creationId xmlns:a16="http://schemas.microsoft.com/office/drawing/2014/main" id="{A898F114-3FF3-4449-A948-19EF3C92F948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8349261" y="46396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6" name="文本框 45">
            <a:extLst>
              <a:ext uri="{FF2B5EF4-FFF2-40B4-BE49-F238E27FC236}">
                <a16:creationId xmlns:a16="http://schemas.microsoft.com/office/drawing/2014/main" id="{9658C091-8221-469C-A7A4-FD250EB42CD2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096445" y="394533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7" name="文本框 46">
            <a:extLst>
              <a:ext uri="{FF2B5EF4-FFF2-40B4-BE49-F238E27FC236}">
                <a16:creationId xmlns:a16="http://schemas.microsoft.com/office/drawing/2014/main" id="{B79ECDA2-3CB0-4F97-ABF7-57F466ACD9E9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589628" y="423108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8" name="文本框 47">
            <a:extLst>
              <a:ext uri="{FF2B5EF4-FFF2-40B4-BE49-F238E27FC236}">
                <a16:creationId xmlns:a16="http://schemas.microsoft.com/office/drawing/2014/main" id="{1ABE1917-D46D-4759-9537-6AD9B9F421B5}"/>
              </a:ext>
            </a:extLst>
          </p:cNvPr>
          <p:cNvSpPr txBox="1">
            <a:spLocks noChangeArrowheads="1"/>
          </p:cNvSpPr>
          <p:nvPr/>
        </p:nvSpPr>
        <p:spPr bwMode="auto">
          <a:xfrm rot="39237">
            <a:off x="9172645" y="4988855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699" name="文本框 49">
            <a:extLst>
              <a:ext uri="{FF2B5EF4-FFF2-40B4-BE49-F238E27FC236}">
                <a16:creationId xmlns:a16="http://schemas.microsoft.com/office/drawing/2014/main" id="{F00C5E63-DBAF-405D-B9EC-B7EC783E8FA3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10283894" y="4618439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700" name="文本框 50">
            <a:extLst>
              <a:ext uri="{FF2B5EF4-FFF2-40B4-BE49-F238E27FC236}">
                <a16:creationId xmlns:a16="http://schemas.microsoft.com/office/drawing/2014/main" id="{6A0E853D-A9F0-451C-B619-DC0D1C150664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10222512" y="5109506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5701" name="文本框 51">
            <a:extLst>
              <a:ext uri="{FF2B5EF4-FFF2-40B4-BE49-F238E27FC236}">
                <a16:creationId xmlns:a16="http://schemas.microsoft.com/office/drawing/2014/main" id="{87AB220F-88B6-48B8-81E1-A3CADAFF3FDB}"/>
              </a:ext>
            </a:extLst>
          </p:cNvPr>
          <p:cNvSpPr txBox="1">
            <a:spLocks noChangeArrowheads="1"/>
          </p:cNvSpPr>
          <p:nvPr/>
        </p:nvSpPr>
        <p:spPr bwMode="auto">
          <a:xfrm rot="20439237">
            <a:off x="9073161" y="1542922"/>
            <a:ext cx="609462" cy="194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zh-CN" sz="667">
                <a:solidFill>
                  <a:srgbClr val="FFFFFF"/>
                </a:solidFill>
              </a:rPr>
              <a:t>状元成才路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1387555-8573-462F-86B8-E95A8CA997DC}"/>
              </a:ext>
            </a:extLst>
          </p:cNvPr>
          <p:cNvSpPr/>
          <p:nvPr/>
        </p:nvSpPr>
        <p:spPr>
          <a:xfrm>
            <a:off x="778934" y="954618"/>
            <a:ext cx="10925386" cy="1674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25000"/>
              </a:lnSpc>
              <a:defRPr/>
            </a:pPr>
            <a:r>
              <a:rPr lang="zh-CN" altLang="en-US" sz="4267" b="1" dirty="0">
                <a:latin typeface="+mn-ea"/>
              </a:rPr>
              <a:t>      至今遗恨迷烟树。列国周齐秦汉楚。赢，都变做了土；输，都变做了土。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18B45FF-E191-48CC-939D-67E270181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351" y="2825751"/>
            <a:ext cx="10655300" cy="3139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0" cap="rnd" cmpd="dbl">
                <a:solidFill>
                  <a:srgbClr val="000000"/>
                </a:solidFill>
                <a:prstDash val="lgDashDot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4267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到现在那些遗恨已消失在烟雾弥漫的树林中了。想想自周、齐、秦、汉、楚等国至今。那些战胜了的国家，都化作了土；那些战败了的国家，也都化作了土。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114EB5A-645F-43F1-B673-18F711C3801F}"/>
              </a:ext>
            </a:extLst>
          </p:cNvPr>
          <p:cNvSpPr/>
          <p:nvPr/>
        </p:nvSpPr>
        <p:spPr>
          <a:xfrm>
            <a:off x="404285" y="579967"/>
            <a:ext cx="2518833" cy="7489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267" b="1" dirty="0">
                <a:solidFill>
                  <a:srgbClr val="FF0000"/>
                </a:solidFill>
                <a:latin typeface="+mj-ea"/>
                <a:ea typeface="+mj-ea"/>
              </a:rPr>
              <a:t>主旨概括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B6ACD08-A57C-40C2-A5CF-FBAE58D6E1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33" y="1579685"/>
            <a:ext cx="10684933" cy="244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zh-CN" altLang="en-US" sz="4267" b="1" dirty="0">
                <a:latin typeface="楷体" panose="02010609060101010101" pitchFamily="49" charset="-122"/>
                <a:ea typeface="楷体" panose="02010609060101010101" pitchFamily="49" charset="-122"/>
              </a:rPr>
              <a:t>    作者怀古伤今，借写封建王朝的更迭、兴衰，寄寓自己对历史古今变化的怎样的感慨？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D2595EB-A82D-4CA5-96AF-75337E953CDA}"/>
              </a:ext>
            </a:extLst>
          </p:cNvPr>
          <p:cNvSpPr txBox="1"/>
          <p:nvPr/>
        </p:nvSpPr>
        <p:spPr>
          <a:xfrm>
            <a:off x="506437" y="4593494"/>
            <a:ext cx="11521440" cy="120032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   世事无常，封建王朝无论怎样的盛极一时，最终都逃脱不了灭亡的命运。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2591</Words>
  <Application>Microsoft Office PowerPoint</Application>
  <PresentationFormat>宽屏</PresentationFormat>
  <Paragraphs>276</Paragraphs>
  <Slides>38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48" baseType="lpstr">
      <vt:lpstr>等线</vt:lpstr>
      <vt:lpstr>等线 Light</vt:lpstr>
      <vt:lpstr>汉语拼音</vt:lpstr>
      <vt:lpstr>黑体</vt:lpstr>
      <vt:lpstr>楷体</vt:lpstr>
      <vt:lpstr>隶书</vt:lpstr>
      <vt:lpstr>宋体</vt:lpstr>
      <vt:lpstr>Arial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写作背景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cailing</dc:creator>
  <cp:lastModifiedBy>cailing</cp:lastModifiedBy>
  <cp:revision>5</cp:revision>
  <dcterms:created xsi:type="dcterms:W3CDTF">2021-12-21T03:20:41Z</dcterms:created>
  <dcterms:modified xsi:type="dcterms:W3CDTF">2021-12-27T14:15:49Z</dcterms:modified>
</cp:coreProperties>
</file>