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5.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505" r:id="rId2"/>
    <p:sldId id="567" r:id="rId3"/>
    <p:sldId id="510" r:id="rId4"/>
    <p:sldId id="519" r:id="rId5"/>
    <p:sldId id="571" r:id="rId6"/>
    <p:sldId id="520" r:id="rId7"/>
    <p:sldId id="521" r:id="rId8"/>
    <p:sldId id="523" r:id="rId9"/>
    <p:sldId id="572" r:id="rId10"/>
    <p:sldId id="573" r:id="rId11"/>
    <p:sldId id="574" r:id="rId12"/>
    <p:sldId id="554" r:id="rId13"/>
    <p:sldId id="532" r:id="rId14"/>
    <p:sldId id="556" r:id="rId15"/>
    <p:sldId id="557" r:id="rId16"/>
    <p:sldId id="558" r:id="rId17"/>
    <p:sldId id="575" r:id="rId18"/>
    <p:sldId id="576" r:id="rId19"/>
    <p:sldId id="577" r:id="rId20"/>
    <p:sldId id="559" r:id="rId21"/>
    <p:sldId id="560" r:id="rId22"/>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娣辫壊鏍峰紡 1 - 寮鸿皟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涓害鏍峰紡 2 - 寮鸿皟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97" autoAdjust="0"/>
    <p:restoredTop sz="90722" autoAdjust="0"/>
  </p:normalViewPr>
  <p:slideViewPr>
    <p:cSldViewPr>
      <p:cViewPr varScale="1">
        <p:scale>
          <a:sx n="93" d="100"/>
          <a:sy n="93" d="100"/>
        </p:scale>
        <p:origin x="92" y="144"/>
      </p:cViewPr>
      <p:guideLst>
        <p:guide orient="horz" pos="1620"/>
        <p:guide pos="2880"/>
      </p:guideLst>
    </p:cSldViewPr>
  </p:slideViewPr>
  <p:notesTextViewPr>
    <p:cViewPr>
      <p:scale>
        <a:sx n="100" d="100"/>
        <a:sy n="100" d="100"/>
      </p:scale>
      <p:origin x="0" y="0"/>
    </p:cViewPr>
  </p:notesTextViewPr>
  <p:sorterViewPr>
    <p:cViewPr>
      <p:scale>
        <a:sx n="50" d="100"/>
        <a:sy n="50" d="100"/>
      </p:scale>
      <p:origin x="0" y="0"/>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defPPr/>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defPPr/>
            <a:lvl1pPr algn="r">
              <a:defRPr sz="1200"/>
            </a:lvl1pPr>
          </a:lstStyle>
          <a:p>
            <a:fld id="{F41EFB27-E003-49D1-97F8-30F3D1E03150}" type="datetimeFigureOut">
              <a:rPr lang="zh-CN" altLang="en-US" smtClean="0"/>
              <a:t>2021/1/19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defPPr/>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defPPr/>
            <a:lvl1pPr algn="r">
              <a:defRPr sz="1200"/>
            </a:lvl1pPr>
          </a:lstStyle>
          <a:p>
            <a:fld id="{3AC54110-8E06-4CAA-8354-4D5BB0C43740}"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70000"/>
              </a:lnSpc>
            </a:pPr>
            <a:r>
              <a:rPr lang="zh-CN" altLang="zh-CN" b="1" dirty="0" smtClean="0">
                <a:solidFill>
                  <a:srgbClr val="FF0000"/>
                </a:solidFill>
              </a:rPr>
              <a:t>诵读提示：</a:t>
            </a:r>
            <a:endParaRPr lang="en-US" altLang="zh-CN" b="1" dirty="0" smtClean="0">
              <a:solidFill>
                <a:srgbClr val="FF0000"/>
              </a:solidFill>
            </a:endParaRPr>
          </a:p>
          <a:p>
            <a:pPr>
              <a:lnSpc>
                <a:spcPct val="170000"/>
              </a:lnSpc>
            </a:pPr>
            <a:r>
              <a:rPr lang="zh-CN" altLang="zh-CN" b="1" dirty="0" smtClean="0"/>
              <a:t>这首词历来被视为豪放派的代表作，应读得铿锵有力，表现出作者对历史上这场战争的向往和对英雄的景仰；最后的感慨语尽管含有消极情绪，也应读得洒脱，不要当作低调处理。</a:t>
            </a:r>
            <a:r>
              <a:rPr lang="en-US" altLang="zh-CN" b="1" dirty="0" smtClean="0"/>
              <a:t> </a:t>
            </a:r>
            <a:endParaRPr lang="zh-CN" altLang="zh-CN" b="1" dirty="0" smtClean="0">
              <a:latin typeface="+mn-ea"/>
            </a:endParaRPr>
          </a:p>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eaLnBrk="1" hangingPunct="1">
              <a:buFont typeface="Arial" charset="0"/>
              <a:buNone/>
            </a:pPr>
            <a:r>
              <a:rPr lang="zh-CN" altLang="en-US" sz="12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同时将下文“周瑜”的身份归入“英雄之列”，自然而然引出对他的歌颂。</a:t>
            </a:r>
            <a:r>
              <a:rPr lang="zh-CN" altLang="en-US" sz="1200"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 为</a:t>
            </a:r>
            <a:r>
              <a:rPr lang="zh-CN" altLang="en-US" sz="1200" b="1" dirty="0" smtClean="0">
                <a:ln w="9525" cap="flat" cmpd="sng" algn="ctr">
                  <a:noFill/>
                  <a:prstDash val="solid"/>
                  <a:round/>
                  <a:headEnd type="none" w="med" len="med"/>
                  <a:tailEnd type="none" w="med" len="med"/>
                </a:ln>
                <a:solidFill>
                  <a:srgbClr val="000066"/>
                </a:solidFill>
                <a:latin typeface="黑体" pitchFamily="49" charset="-122"/>
                <a:ea typeface="黑体" pitchFamily="49" charset="-122"/>
                <a:cs typeface="宋体" charset="-122"/>
                <a:sym typeface="Wingdings" charset="2"/>
              </a:rPr>
              <a:t>下面描绘赤壁和缅怀周瑜做了环境的烘托和气氛的渲染。   </a:t>
            </a:r>
            <a:endParaRPr lang="zh-CN" altLang="en-US" sz="1200" b="1" dirty="0" smtClean="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endParaRPr>
          </a:p>
          <a:p>
            <a:pPr eaLnBrk="1" hangingPunct="1">
              <a:buFont typeface="Arial" charset="0"/>
              <a:buNone/>
            </a:pPr>
            <a:r>
              <a:rPr lang="zh-CN" altLang="en-US" sz="12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     这三句</a:t>
            </a:r>
            <a:r>
              <a:rPr lang="zh-CN" altLang="en-US" sz="12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写景和抒情、议论相结合</a:t>
            </a:r>
            <a:r>
              <a:rPr lang="zh-CN" altLang="en-US" sz="12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，给人以强烈的感情冲击，引发读者对历史和人生的思索。 </a:t>
            </a:r>
            <a:endParaRPr lang="zh-CN" altLang="en-US" sz="1200" b="1" dirty="0" smtClean="0">
              <a:latin typeface="黑体" pitchFamily="49" charset="-122"/>
              <a:ea typeface="黑体" pitchFamily="49" charset="-122"/>
            </a:endParaRPr>
          </a:p>
          <a:p>
            <a:endParaRPr lang="zh-CN" altLang="en-US" dirty="0"/>
          </a:p>
        </p:txBody>
      </p:sp>
      <p:sp>
        <p:nvSpPr>
          <p:cNvPr id="4" name="灯片编号占位符 3"/>
          <p:cNvSpPr>
            <a:spLocks noGrp="1"/>
          </p:cNvSpPr>
          <p:nvPr>
            <p:ph type="sldNum" sz="quarter" idx="10"/>
          </p:nvPr>
        </p:nvSpPr>
        <p:spPr/>
        <p:txBody>
          <a:bodyPr/>
          <a:lstStyle/>
          <a:p>
            <a:fld id="{3AC54110-8E06-4CAA-8354-4D5BB0C43740}" type="slidenum">
              <a:rPr lang="zh-CN" altLang="en-US" smtClean="0"/>
              <a:t>4</a:t>
            </a:fld>
            <a:endParaRPr lang="zh-CN" altLang="en-US"/>
          </a:p>
        </p:txBody>
      </p:sp>
    </p:spTree>
    <p:extLst>
      <p:ext uri="{BB962C8B-B14F-4D97-AF65-F5344CB8AC3E}">
        <p14:creationId xmlns:p14="http://schemas.microsoft.com/office/powerpoint/2010/main" val="27351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sz="1200" dirty="0" smtClean="0">
                <a:solidFill>
                  <a:srgbClr val="C00000"/>
                </a:solidFill>
                <a:latin typeface="微软雅黑" pitchFamily="34" charset="-122"/>
                <a:ea typeface="微软雅黑" pitchFamily="34" charset="-122"/>
              </a:rPr>
              <a:t>苏轼渴望建功立业，希望自己也能象周瑜一样能为国家干一翻伟大的事业。但自己年近半百，白发早生而贬居边地，无所建树，壮志难酬报国无门。</a:t>
            </a:r>
          </a:p>
          <a:p>
            <a:endParaRPr lang="zh-CN" altLang="en-US" dirty="0"/>
          </a:p>
        </p:txBody>
      </p:sp>
      <p:sp>
        <p:nvSpPr>
          <p:cNvPr id="4" name="灯片编号占位符 3"/>
          <p:cNvSpPr>
            <a:spLocks noGrp="1"/>
          </p:cNvSpPr>
          <p:nvPr>
            <p:ph type="sldNum" sz="quarter" idx="10"/>
          </p:nvPr>
        </p:nvSpPr>
        <p:spPr/>
        <p:txBody>
          <a:bodyPr/>
          <a:lstStyle/>
          <a:p>
            <a:fld id="{3AC54110-8E06-4CAA-8354-4D5BB0C43740}" type="slidenum">
              <a:rPr lang="zh-CN" altLang="en-US" smtClean="0"/>
              <a:t>10</a:t>
            </a:fld>
            <a:endParaRPr lang="zh-CN" altLang="en-US"/>
          </a:p>
        </p:txBody>
      </p:sp>
    </p:spTree>
    <p:extLst>
      <p:ext uri="{BB962C8B-B14F-4D97-AF65-F5344CB8AC3E}">
        <p14:creationId xmlns:p14="http://schemas.microsoft.com/office/powerpoint/2010/main" val="324168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C54110-8E06-4CAA-8354-4D5BB0C43740}" type="slidenum">
              <a:rPr lang="zh-CN" altLang="en-US" smtClean="0"/>
              <a:t>12</a:t>
            </a:fld>
            <a:endParaRPr lang="zh-CN" altLang="en-US"/>
          </a:p>
        </p:txBody>
      </p:sp>
    </p:spTree>
    <p:extLst>
      <p:ext uri="{BB962C8B-B14F-4D97-AF65-F5344CB8AC3E}">
        <p14:creationId xmlns:p14="http://schemas.microsoft.com/office/powerpoint/2010/main" val="2611453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C54110-8E06-4CAA-8354-4D5BB0C43740}" type="slidenum">
              <a:rPr lang="zh-CN" altLang="en-US" smtClean="0"/>
              <a:t>14</a:t>
            </a:fld>
            <a:endParaRPr lang="zh-CN" altLang="en-US"/>
          </a:p>
        </p:txBody>
      </p:sp>
    </p:spTree>
    <p:extLst>
      <p:ext uri="{BB962C8B-B14F-4D97-AF65-F5344CB8AC3E}">
        <p14:creationId xmlns:p14="http://schemas.microsoft.com/office/powerpoint/2010/main" val="29580461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8" name="Picture 2" descr="C:\Users\Thinkpad\Desktop\7.png"/>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3074" name="Picture 2" descr="C:\Users\Thinkpad\Desktop\7.png"/>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7"/>
          </a:xfrm>
          <a:prstGeom prst="rect">
            <a:avLst/>
          </a:prstGeom>
        </p:spPr>
        <p:txBody>
          <a:bodyPr anchor="t"/>
          <a:lstStyle>
            <a:defPPr/>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defPPr/>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def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472"/>
          </a:xfrm>
          <a:prstGeom prst="rect">
            <a:avLst/>
          </a:prstGeo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472"/>
          </a:xfrm>
          <a:prstGeom prst="rect">
            <a:avLst/>
          </a:prstGeo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defPPr/>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5"/>
            <a:ext cx="4041775" cy="479822"/>
          </a:xfrm>
          <a:prstGeom prst="rect">
            <a:avLst/>
          </a:prstGeo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8" name="页脚占位符 7"/>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9" name="灯片编号占位符 8"/>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defP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4" name="页脚占位符 3"/>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5" name="灯片编号占位符 4"/>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6" name="Picture 5"/>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3540" y="0"/>
            <a:ext cx="9144000" cy="5143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a:prstGeom prst="rect">
            <a:avLst/>
          </a:prstGeom>
        </p:spPr>
        <p:txBody>
          <a:bodyPr anchor="b"/>
          <a:lstStyle>
            <a:defPPr/>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6"/>
            <a:ext cx="3008313" cy="3518297"/>
          </a:xfrm>
          <a:prstGeom prst="rect">
            <a:avLst/>
          </a:prstGeo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defPPr/>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a:prstGeom prst="rect">
            <a:avLst/>
          </a:prstGeo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def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0"/>
            <a:ext cx="8229600" cy="3394472"/>
          </a:xfrm>
          <a:prstGeom prst="rect">
            <a:avLst/>
          </a:prstGeom>
        </p:spPr>
        <p:txBody>
          <a:bodyPr vert="eaVert"/>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a:prstGeom prst="rect">
            <a:avLst/>
          </a:prstGeom>
        </p:spPr>
        <p:txBody>
          <a:bodyPr vert="eaVert"/>
          <a:lstStyle>
            <a:def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a:prstGeom prst="rect">
            <a:avLst/>
          </a:prstGeom>
        </p:spPr>
        <p:txBody>
          <a:bodyPr vert="eaVert"/>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defPPr/>
          </a:lstStyle>
          <a:p>
            <a:fld id="{530820CF-B880-4189-942D-D702A7CBA730}" type="datetimeFigureOut">
              <a:rPr lang="zh-CN" altLang="en-US" smtClean="0"/>
              <a:t>2021/1/19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defP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defPPr/>
          </a:lstStyle>
          <a:p>
            <a:fld id="{0C913308-F349-4B6D-A68A-DD1791B4A57B}" type="slidenum">
              <a:rPr lang="zh-CN" altLang="en-US" smtClean="0"/>
              <a:t>‹#›</a:t>
            </a:fld>
            <a:endParaRPr lang="zh-CN" altLang="en-US"/>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defP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21581"/>
            <a:ext cx="8229600" cy="3373041"/>
          </a:xfrm>
          <a:prstGeom prst="rect">
            <a:avLst/>
          </a:prstGeom>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683919"/>
            <a:ext cx="2133600" cy="357188"/>
          </a:xfrm>
          <a:prstGeom prst="rect">
            <a:avLst/>
          </a:prstGeom>
        </p:spPr>
        <p:txBody>
          <a:bodyPr/>
          <a:lstStyle>
            <a:defPPr/>
            <a:lvl1pPr>
              <a:defRPr/>
            </a:lvl1pPr>
          </a:lstStyle>
          <a:p>
            <a:endParaRPr lang="en-US" altLang="zh-CN"/>
          </a:p>
        </p:txBody>
      </p:sp>
      <p:sp>
        <p:nvSpPr>
          <p:cNvPr id="5" name="页脚占位符 4"/>
          <p:cNvSpPr>
            <a:spLocks noGrp="1"/>
          </p:cNvSpPr>
          <p:nvPr>
            <p:ph type="ftr" sz="quarter" idx="11"/>
          </p:nvPr>
        </p:nvSpPr>
        <p:spPr>
          <a:xfrm>
            <a:off x="3124200" y="4683919"/>
            <a:ext cx="2895600" cy="357188"/>
          </a:xfrm>
          <a:prstGeom prst="rect">
            <a:avLst/>
          </a:prstGeom>
        </p:spPr>
        <p:txBody>
          <a:bodyPr/>
          <a:lstStyle>
            <a:defPPr/>
            <a:lvl1pPr>
              <a:defRPr/>
            </a:lvl1pPr>
          </a:lstStyle>
          <a:p>
            <a:endParaRPr lang="en-US" altLang="zh-CN"/>
          </a:p>
        </p:txBody>
      </p:sp>
      <p:sp>
        <p:nvSpPr>
          <p:cNvPr id="6" name="灯片编号占位符 5"/>
          <p:cNvSpPr>
            <a:spLocks noGrp="1"/>
          </p:cNvSpPr>
          <p:nvPr>
            <p:ph type="sldNum" sz="quarter" idx="12"/>
          </p:nvPr>
        </p:nvSpPr>
        <p:spPr>
          <a:xfrm>
            <a:off x="6553200" y="4683919"/>
            <a:ext cx="2133600" cy="357188"/>
          </a:xfrm>
          <a:prstGeom prst="rect">
            <a:avLst/>
          </a:prstGeom>
        </p:spPr>
        <p:txBody>
          <a:bodyPr/>
          <a:lstStyle>
            <a:defPPr/>
            <a:lvl1pPr>
              <a:defRPr/>
            </a:lvl1pPr>
          </a:lstStyle>
          <a:p>
            <a:fld id="{138AB45A-11E1-43D2-90AD-5C7EE568C386}" type="slidenum">
              <a:rPr lang="zh-CN" altLang="en-US"/>
              <a:t>‹#›</a:t>
            </a:fld>
            <a:endParaRPr lang="en-US" altLang="zh-CN"/>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defP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200151"/>
            <a:ext cx="4038600" cy="3394472"/>
          </a:xfrm>
          <a:prstGeom prst="rect">
            <a:avLst/>
          </a:prstGeom>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a:prstGeom prst="rect">
            <a:avLst/>
          </a:prstGeom>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683919"/>
            <a:ext cx="2133600" cy="357188"/>
          </a:xfrm>
          <a:prstGeom prst="rect">
            <a:avLst/>
          </a:prstGeom>
        </p:spPr>
        <p:txBody>
          <a:bodyPr/>
          <a:lstStyle>
            <a:defPPr/>
            <a:lvl1pPr>
              <a:defRPr/>
            </a:lvl1pPr>
          </a:lstStyle>
          <a:p>
            <a:endParaRPr lang="zh-CN" altLang="zh-CN"/>
          </a:p>
        </p:txBody>
      </p:sp>
      <p:sp>
        <p:nvSpPr>
          <p:cNvPr id="6" name="页脚占位符 5"/>
          <p:cNvSpPr>
            <a:spLocks noGrp="1"/>
          </p:cNvSpPr>
          <p:nvPr>
            <p:ph type="ftr" sz="quarter" idx="11"/>
          </p:nvPr>
        </p:nvSpPr>
        <p:spPr>
          <a:xfrm>
            <a:off x="3124200" y="4683919"/>
            <a:ext cx="2895600" cy="357188"/>
          </a:xfrm>
          <a:prstGeom prst="rect">
            <a:avLst/>
          </a:prstGeom>
        </p:spPr>
        <p:txBody>
          <a:bodyPr/>
          <a:lstStyle>
            <a:defPPr/>
            <a:lvl1pPr>
              <a:defRPr/>
            </a:lvl1pPr>
          </a:lstStyle>
          <a:p>
            <a:endParaRPr lang="zh-CN" altLang="zh-CN"/>
          </a:p>
        </p:txBody>
      </p:sp>
      <p:sp>
        <p:nvSpPr>
          <p:cNvPr id="7" name="灯片编号占位符 6"/>
          <p:cNvSpPr>
            <a:spLocks noGrp="1"/>
          </p:cNvSpPr>
          <p:nvPr>
            <p:ph type="sldNum" sz="quarter" idx="12"/>
          </p:nvPr>
        </p:nvSpPr>
        <p:spPr>
          <a:xfrm>
            <a:off x="6553200" y="4683919"/>
            <a:ext cx="2133600" cy="357188"/>
          </a:xfrm>
          <a:prstGeom prst="rect">
            <a:avLst/>
          </a:prstGeom>
        </p:spPr>
        <p:txBody>
          <a:bodyPr/>
          <a:lstStyle>
            <a:defPPr/>
            <a:lvl1pPr>
              <a:defRPr/>
            </a:lvl1pPr>
          </a:lstStyle>
          <a:p>
            <a:fld id="{1C8AE4CA-10C1-41B3-B7FE-A27261A9A6C5}" type="slidenum">
              <a:rPr lang="zh-CN" altLang="zh-CN"/>
              <a:t>‹#›</a:t>
            </a:fld>
            <a:endParaRPr lang="zh-CN" altLang="zh-CN"/>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2021/1/19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5"/>
          <p:cNvPicPr>
            <a:picLocks noChangeAspect="1" noChangeArrowheads="1"/>
          </p:cNvPicPr>
          <p:nvPr userDrawn="1"/>
        </p:nvPicPr>
        <p:blipFill>
          <a:blip r:embed="rId16">
            <a:extLst>
              <a:ext uri="{28A0092B-C50C-407E-A947-70E740481C1C}">
                <a14:useLocalDpi xmlns:a14="http://schemas.microsoft.com/office/drawing/2010/main" val="0"/>
              </a:ext>
            </a:extLst>
          </a:blip>
          <a:stretch>
            <a:fillRect/>
          </a:stretch>
        </p:blipFill>
        <p:spPr bwMode="auto">
          <a:xfrm>
            <a:off x="0" y="0"/>
            <a:ext cx="9144000" cy="5143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med">
    <p:fade/>
  </p:transition>
  <p:txStyles>
    <p:titleStyle>
      <a:defPPr/>
      <a:lvl1pPr algn="ctr" defTabSz="914400" rtl="0" eaLnBrk="1" latinLnBrk="0" hangingPunct="1">
        <a:spcBef>
          <a:spcPct val="0"/>
        </a:spcBef>
        <a:buNone/>
        <a:defRPr sz="4400" kern="1200">
          <a:solidFill>
            <a:schemeClr val="tx1"/>
          </a:solidFill>
          <a:latin typeface="+mj-lt"/>
          <a:ea typeface="+mj-ea"/>
          <a:cs typeface="+mj-cs"/>
        </a:defRPr>
      </a:lvl1pPr>
    </p:titleStyle>
    <p:bodyStyle>
      <a:defPPr/>
      <a:lvl1pPr marL="342900" indent="-342900" algn="l" defTabSz="914400" rtl="0" eaLnBrk="1" latinLnBrk="0" hangingPunct="1">
        <a:spcBef>
          <a:spcPct val="20000"/>
        </a:spcBef>
        <a:buFont typeface="Arial"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hyperlink" Target="#-1,7,&#24187;&#28783;&#29255; 7"/><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12.xml"/><Relationship Id="rId5" Type="http://schemas.openxmlformats.org/officeDocument/2006/relationships/tags" Target="../tags/tag5.xml"/><Relationship Id="rId4"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8" Type="http://schemas.openxmlformats.org/officeDocument/2006/relationships/tags" Target="../tags/tag17.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slideLayout" Target="../slideLayouts/slideLayout12.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2.xml"/><Relationship Id="rId1" Type="http://schemas.openxmlformats.org/officeDocument/2006/relationships/tags" Target="../tags/tag2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18" Type="http://schemas.openxmlformats.org/officeDocument/2006/relationships/tags" Target="../tags/tag40.xml"/><Relationship Id="rId3" Type="http://schemas.openxmlformats.org/officeDocument/2006/relationships/tags" Target="../tags/tag25.xml"/><Relationship Id="rId21" Type="http://schemas.openxmlformats.org/officeDocument/2006/relationships/tags" Target="../tags/tag43.xml"/><Relationship Id="rId7" Type="http://schemas.openxmlformats.org/officeDocument/2006/relationships/tags" Target="../tags/tag29.xml"/><Relationship Id="rId12" Type="http://schemas.openxmlformats.org/officeDocument/2006/relationships/tags" Target="../tags/tag34.xml"/><Relationship Id="rId17" Type="http://schemas.openxmlformats.org/officeDocument/2006/relationships/tags" Target="../tags/tag39.xml"/><Relationship Id="rId25" Type="http://schemas.openxmlformats.org/officeDocument/2006/relationships/slideLayout" Target="../slideLayouts/slideLayout7.xml"/><Relationship Id="rId2" Type="http://schemas.openxmlformats.org/officeDocument/2006/relationships/tags" Target="../tags/tag24.xml"/><Relationship Id="rId16" Type="http://schemas.openxmlformats.org/officeDocument/2006/relationships/tags" Target="../tags/tag38.xml"/><Relationship Id="rId20" Type="http://schemas.openxmlformats.org/officeDocument/2006/relationships/tags" Target="../tags/tag42.xml"/><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24" Type="http://schemas.openxmlformats.org/officeDocument/2006/relationships/tags" Target="../tags/tag46.xml"/><Relationship Id="rId5" Type="http://schemas.openxmlformats.org/officeDocument/2006/relationships/tags" Target="../tags/tag27.xml"/><Relationship Id="rId15" Type="http://schemas.openxmlformats.org/officeDocument/2006/relationships/tags" Target="../tags/tag37.xml"/><Relationship Id="rId23" Type="http://schemas.openxmlformats.org/officeDocument/2006/relationships/tags" Target="../tags/tag45.xml"/><Relationship Id="rId10" Type="http://schemas.openxmlformats.org/officeDocument/2006/relationships/tags" Target="../tags/tag32.xml"/><Relationship Id="rId19" Type="http://schemas.openxmlformats.org/officeDocument/2006/relationships/tags" Target="../tags/tag41.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tags" Target="../tags/tag36.xml"/><Relationship Id="rId22" Type="http://schemas.openxmlformats.org/officeDocument/2006/relationships/tags" Target="../tags/tag44.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tags" Target="../tags/tag54.xml"/><Relationship Id="rId3" Type="http://schemas.openxmlformats.org/officeDocument/2006/relationships/tags" Target="../tags/tag49.xml"/><Relationship Id="rId7" Type="http://schemas.openxmlformats.org/officeDocument/2006/relationships/tags" Target="../tags/tag53.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tags" Target="../tags/tag52.xml"/><Relationship Id="rId5" Type="http://schemas.openxmlformats.org/officeDocument/2006/relationships/tags" Target="../tags/tag51.xml"/><Relationship Id="rId10" Type="http://schemas.openxmlformats.org/officeDocument/2006/relationships/slideLayout" Target="../slideLayouts/slideLayout12.xml"/><Relationship Id="rId4" Type="http://schemas.openxmlformats.org/officeDocument/2006/relationships/tags" Target="../tags/tag50.xml"/><Relationship Id="rId9" Type="http://schemas.openxmlformats.org/officeDocument/2006/relationships/tags" Target="../tags/tag5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74073" y="1398319"/>
            <a:ext cx="5147953" cy="2137559"/>
          </a:xfrm>
          <a:prstGeom prst="rect">
            <a:avLst/>
          </a:prstGeom>
          <a:solidFill>
            <a:schemeClr val="tx1">
              <a:lumMod val="65000"/>
              <a:lumOff val="35000"/>
              <a:alpha val="7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sz="1350">
              <a:solidFill>
                <a:schemeClr val="bg1"/>
              </a:solidFill>
            </a:endParaRPr>
          </a:p>
        </p:txBody>
      </p:sp>
      <p:sp>
        <p:nvSpPr>
          <p:cNvPr id="85" name="文本框 84"/>
          <p:cNvSpPr txBox="1"/>
          <p:nvPr/>
        </p:nvSpPr>
        <p:spPr>
          <a:xfrm>
            <a:off x="796825" y="1841229"/>
            <a:ext cx="4464677" cy="707886"/>
          </a:xfrm>
          <a:prstGeom prst="rect">
            <a:avLst/>
          </a:prstGeom>
          <a:noFill/>
        </p:spPr>
        <p:txBody>
          <a:bodyPr wrap="square" rtlCol="0">
            <a:spAutoFit/>
          </a:bodyPr>
          <a:lstStyle/>
          <a:p>
            <a:r>
              <a:rPr lang="zh-CN" altLang="en-US" sz="4000" b="1" dirty="0" smtClean="0">
                <a:solidFill>
                  <a:schemeClr val="bg1"/>
                </a:solidFill>
                <a:latin typeface="微软雅黑" pitchFamily="34" charset="-122"/>
                <a:ea typeface="微软雅黑" pitchFamily="34" charset="-122"/>
              </a:rPr>
              <a:t>念</a:t>
            </a:r>
            <a:r>
              <a:rPr lang="zh-CN" altLang="en-US" sz="4000" b="1" dirty="0">
                <a:solidFill>
                  <a:schemeClr val="bg1"/>
                </a:solidFill>
                <a:latin typeface="微软雅黑" pitchFamily="34" charset="-122"/>
                <a:ea typeface="微软雅黑" pitchFamily="34" charset="-122"/>
              </a:rPr>
              <a:t>奴娇</a:t>
            </a:r>
            <a:r>
              <a:rPr lang="en-US" altLang="zh-CN" sz="4000" b="1" dirty="0">
                <a:solidFill>
                  <a:schemeClr val="bg1"/>
                </a:solidFill>
                <a:latin typeface="微软雅黑" pitchFamily="34" charset="-122"/>
                <a:ea typeface="微软雅黑" pitchFamily="34" charset="-122"/>
              </a:rPr>
              <a:t>·</a:t>
            </a:r>
            <a:r>
              <a:rPr lang="zh-CN" altLang="en-US" sz="4000" b="1" dirty="0">
                <a:solidFill>
                  <a:schemeClr val="bg1"/>
                </a:solidFill>
                <a:latin typeface="微软雅黑" pitchFamily="34" charset="-122"/>
                <a:ea typeface="微软雅黑" pitchFamily="34" charset="-122"/>
              </a:rPr>
              <a:t>赤壁怀古</a:t>
            </a:r>
            <a:endParaRPr lang="en-US" altLang="zh-CN" sz="4000" b="1" dirty="0">
              <a:solidFill>
                <a:schemeClr val="bg1"/>
              </a:solidFill>
              <a:latin typeface="微软雅黑" pitchFamily="34" charset="-122"/>
              <a:ea typeface="微软雅黑" pitchFamily="34" charset="-122"/>
            </a:endParaRPr>
          </a:p>
        </p:txBody>
      </p:sp>
      <p:grpSp>
        <p:nvGrpSpPr>
          <p:cNvPr id="4" name="组合 3"/>
          <p:cNvGrpSpPr/>
          <p:nvPr/>
        </p:nvGrpSpPr>
        <p:grpSpPr>
          <a:xfrm>
            <a:off x="467591" y="2699965"/>
            <a:ext cx="4782441" cy="313373"/>
            <a:chOff x="2055" y="8307"/>
            <a:chExt cx="7215" cy="658"/>
          </a:xfrm>
        </p:grpSpPr>
        <p:cxnSp>
          <p:nvCxnSpPr>
            <p:cNvPr id="2" name="直接连接符 1"/>
            <p:cNvCxnSpPr/>
            <p:nvPr/>
          </p:nvCxnSpPr>
          <p:spPr>
            <a:xfrm>
              <a:off x="2055" y="8307"/>
              <a:ext cx="72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直角三角形 2"/>
            <p:cNvSpPr/>
            <p:nvPr/>
          </p:nvSpPr>
          <p:spPr>
            <a:xfrm flipV="1">
              <a:off x="2055" y="8451"/>
              <a:ext cx="514" cy="5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10" name="矩形 9"/>
          <p:cNvSpPr/>
          <p:nvPr/>
        </p:nvSpPr>
        <p:spPr>
          <a:xfrm>
            <a:off x="97972" y="97972"/>
            <a:ext cx="8924306" cy="4943104"/>
          </a:xfrm>
          <a:prstGeom prst="rect">
            <a:avLst/>
          </a:prstGeom>
          <a:noFill/>
          <a:ln w="254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pic>
        <p:nvPicPr>
          <p:cNvPr id="11" name="图片 10"/>
          <p:cNvPicPr>
            <a:picLocks noChangeAspect="1"/>
          </p:cNvPicPr>
          <p:nvPr/>
        </p:nvPicPr>
        <p:blipFill>
          <a:blip r:embed="rId2">
            <a:extLst>
              <a:ext uri="{28A0092B-C50C-407E-A947-70E740481C1C}">
                <a14:useLocalDpi xmlns:a14="http://schemas.microsoft.com/office/drawing/2010/main" val="0"/>
              </a:ext>
            </a:extLst>
          </a:blip>
          <a:srcRect l="13795" r="36875"/>
          <a:stretch>
            <a:fillRect/>
          </a:stretch>
        </p:blipFill>
        <p:spPr>
          <a:xfrm>
            <a:off x="5250032" y="627534"/>
            <a:ext cx="3525777" cy="354405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2" name="TextBox 17"/>
          <p:cNvSpPr txBox="1"/>
          <p:nvPr/>
        </p:nvSpPr>
        <p:spPr>
          <a:xfrm>
            <a:off x="3120688" y="2848100"/>
            <a:ext cx="1313180" cy="769441"/>
          </a:xfrm>
          <a:prstGeom prst="rect">
            <a:avLst/>
          </a:prstGeom>
          <a:noFill/>
        </p:spPr>
        <p:txBody>
          <a:bodyPr wrap="none" rtlCol="0">
            <a:spAutoFit/>
          </a:bodyPr>
          <a:lstStyle>
            <a:defPPr/>
          </a:lstStyle>
          <a:p>
            <a:r>
              <a:rPr lang="zh-CN" altLang="en-US" sz="4400" b="1" dirty="0" smtClean="0">
                <a:ea typeface="微软雅黑" pitchFamily="34" charset="-122"/>
              </a:rPr>
              <a:t>苏轼</a:t>
            </a:r>
            <a:endParaRPr lang="zh-CN" altLang="en-US" sz="4400" b="1" dirty="0">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ppt_x</p:attrName>
                                        </p:attrNameLst>
                                      </p:cBhvr>
                                      <p:tavLst>
                                        <p:tav tm="0">
                                          <p:val>
                                            <p:strVal val="#ppt_x-.2"/>
                                          </p:val>
                                        </p:tav>
                                        <p:tav tm="100000">
                                          <p:val>
                                            <p:strVal val="#ppt_x"/>
                                          </p:val>
                                        </p:tav>
                                      </p:tavLst>
                                    </p:anim>
                                    <p:anim calcmode="lin" valueType="num">
                                      <p:cBhvr>
                                        <p:cTn id="8" dur="1000" fill="hold"/>
                                        <p:tgtEl>
                                          <p:spTgt spid="85"/>
                                        </p:tgtEl>
                                        <p:attrNameLst>
                                          <p:attrName>ppt_y</p:attrName>
                                        </p:attrNameLst>
                                      </p:cBhvr>
                                      <p:tavLst>
                                        <p:tav tm="0">
                                          <p:val>
                                            <p:strVal val="#ppt_y"/>
                                          </p:val>
                                        </p:tav>
                                        <p:tav tm="100000">
                                          <p:val>
                                            <p:strVal val="#ppt_y"/>
                                          </p:val>
                                        </p:tav>
                                      </p:tavLst>
                                    </p:anim>
                                    <p:animEffect transition="in" filter="wipe(right)" prLst="gradientSize: 0.1">
                                      <p:cBhvr>
                                        <p:cTn id="9" dur="1000"/>
                                        <p:tgtEl>
                                          <p:spTgt spid="85"/>
                                        </p:tgtEl>
                                      </p:cBhvr>
                                    </p:animEffect>
                                  </p:childTnLst>
                                </p:cTn>
                              </p:par>
                            </p:childTnLst>
                          </p:cTn>
                        </p:par>
                        <p:par>
                          <p:cTn id="10" fill="hold">
                            <p:stCondLst>
                              <p:cond delay="1000"/>
                            </p:stCondLst>
                            <p:childTnLst>
                              <p:par>
                                <p:cTn id="11" presetID="22" presetClass="entr" presetSubtype="8" fill="hold" nodeType="afterEffec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337458"/>
            <a:ext cx="9144000" cy="4806043"/>
          </a:xfrm>
        </p:spPr>
        <p:txBody>
          <a:bodyPr>
            <a:normAutofit fontScale="85000" lnSpcReduction="20000"/>
          </a:bodyPr>
          <a:lstStyle/>
          <a:p>
            <a:pPr marL="0" algn="ctr">
              <a:lnSpc>
                <a:spcPct val="160000"/>
              </a:lnSpc>
            </a:pPr>
            <a:r>
              <a:rPr lang="zh-CN" altLang="zh-CN" sz="2475" dirty="0" smtClean="0">
                <a:ea typeface="微软雅黑" pitchFamily="34" charset="-122"/>
              </a:rPr>
              <a:t>念</a:t>
            </a:r>
            <a:r>
              <a:rPr lang="zh-CN" altLang="zh-CN" sz="2475" dirty="0">
                <a:ea typeface="微软雅黑" pitchFamily="34" charset="-122"/>
              </a:rPr>
              <a:t>奴娇</a:t>
            </a:r>
            <a:r>
              <a:rPr lang="en-US" altLang="zh-CN" sz="2475" dirty="0">
                <a:ea typeface="微软雅黑" pitchFamily="34" charset="-122"/>
              </a:rPr>
              <a:t>·</a:t>
            </a:r>
            <a:r>
              <a:rPr lang="zh-CN" altLang="zh-CN" sz="2475" dirty="0">
                <a:ea typeface="微软雅黑" pitchFamily="34" charset="-122"/>
              </a:rPr>
              <a:t>赤壁怀古</a:t>
            </a:r>
          </a:p>
          <a:p>
            <a:pPr marL="0" algn="ctr">
              <a:lnSpc>
                <a:spcPct val="160000"/>
              </a:lnSpc>
            </a:pPr>
            <a:r>
              <a:rPr lang="zh-CN" altLang="zh-CN" sz="2475" dirty="0">
                <a:ea typeface="微软雅黑" pitchFamily="34" charset="-122"/>
              </a:rPr>
              <a:t>苏轼</a:t>
            </a:r>
          </a:p>
          <a:p>
            <a:pPr marL="0">
              <a:lnSpc>
                <a:spcPct val="160000"/>
              </a:lnSpc>
            </a:pPr>
            <a:r>
              <a:rPr lang="en-US" altLang="zh-CN" sz="2475" dirty="0">
                <a:ea typeface="微软雅黑" pitchFamily="34" charset="-122"/>
              </a:rPr>
              <a:t>        </a:t>
            </a:r>
            <a:r>
              <a:rPr lang="zh-CN" altLang="zh-CN" sz="2475" dirty="0">
                <a:ea typeface="微软雅黑" pitchFamily="34" charset="-122"/>
              </a:rPr>
              <a:t>大江～～东去，浪</a:t>
            </a:r>
            <a:r>
              <a:rPr lang="en-US" altLang="zh-CN" sz="2475" dirty="0">
                <a:ea typeface="微软雅黑" pitchFamily="34" charset="-122"/>
              </a:rPr>
              <a:t>/</a:t>
            </a:r>
            <a:r>
              <a:rPr lang="zh-CN" altLang="zh-CN" sz="2475" dirty="0">
                <a:ea typeface="微软雅黑" pitchFamily="34" charset="-122"/>
              </a:rPr>
              <a:t>淘尽，千古～～风流～～人物。故垒</a:t>
            </a:r>
            <a:r>
              <a:rPr lang="en-US" altLang="zh-CN" sz="2475" dirty="0">
                <a:ea typeface="微软雅黑" pitchFamily="34" charset="-122"/>
              </a:rPr>
              <a:t>/</a:t>
            </a:r>
            <a:r>
              <a:rPr lang="zh-CN" altLang="zh-CN" sz="2475" dirty="0">
                <a:ea typeface="微软雅黑" pitchFamily="34" charset="-122"/>
              </a:rPr>
              <a:t>西边，人</a:t>
            </a:r>
            <a:r>
              <a:rPr lang="en-US" altLang="zh-CN" sz="2475" dirty="0">
                <a:ea typeface="微软雅黑" pitchFamily="34" charset="-122"/>
              </a:rPr>
              <a:t>/</a:t>
            </a:r>
            <a:r>
              <a:rPr lang="zh-CN" altLang="zh-CN" sz="2475" dirty="0">
                <a:ea typeface="微软雅黑" pitchFamily="34" charset="-122"/>
              </a:rPr>
              <a:t>道是，三国</a:t>
            </a:r>
            <a:r>
              <a:rPr lang="en-US" altLang="zh-CN" sz="2475" dirty="0">
                <a:ea typeface="微软雅黑" pitchFamily="34" charset="-122"/>
              </a:rPr>
              <a:t>/</a:t>
            </a:r>
            <a:r>
              <a:rPr lang="zh-CN" altLang="zh-CN" sz="2475" dirty="0">
                <a:ea typeface="微软雅黑" pitchFamily="34" charset="-122"/>
              </a:rPr>
              <a:t>周郎</a:t>
            </a:r>
            <a:r>
              <a:rPr lang="en-US" altLang="zh-CN" sz="2475" dirty="0">
                <a:ea typeface="微软雅黑" pitchFamily="34" charset="-122"/>
              </a:rPr>
              <a:t>/</a:t>
            </a:r>
            <a:r>
              <a:rPr lang="zh-CN" altLang="zh-CN" sz="2475" dirty="0">
                <a:ea typeface="微软雅黑" pitchFamily="34" charset="-122"/>
              </a:rPr>
              <a:t>赤壁。乱石</a:t>
            </a:r>
            <a:r>
              <a:rPr lang="en-US" altLang="zh-CN" sz="2475" dirty="0">
                <a:ea typeface="微软雅黑" pitchFamily="34" charset="-122"/>
              </a:rPr>
              <a:t>/</a:t>
            </a:r>
            <a:r>
              <a:rPr lang="zh-CN" altLang="zh-CN" sz="2475" dirty="0">
                <a:ea typeface="微软雅黑" pitchFamily="34" charset="-122"/>
              </a:rPr>
              <a:t>穿空，惊涛</a:t>
            </a:r>
            <a:r>
              <a:rPr lang="en-US" altLang="zh-CN" sz="2475" dirty="0">
                <a:ea typeface="微软雅黑" pitchFamily="34" charset="-122"/>
              </a:rPr>
              <a:t>/</a:t>
            </a:r>
            <a:r>
              <a:rPr lang="zh-CN" altLang="zh-CN" sz="2475" dirty="0">
                <a:ea typeface="微软雅黑" pitchFamily="34" charset="-122"/>
              </a:rPr>
              <a:t>拍岸，卷起</a:t>
            </a:r>
            <a:r>
              <a:rPr lang="en-US" altLang="zh-CN" sz="2475" dirty="0">
                <a:ea typeface="微软雅黑" pitchFamily="34" charset="-122"/>
              </a:rPr>
              <a:t>/</a:t>
            </a:r>
            <a:r>
              <a:rPr lang="zh-CN" altLang="zh-CN" sz="2475" dirty="0">
                <a:ea typeface="微软雅黑" pitchFamily="34" charset="-122"/>
              </a:rPr>
              <a:t>千堆雪～～江山</a:t>
            </a:r>
            <a:r>
              <a:rPr lang="en-US" altLang="zh-CN" sz="2475" dirty="0">
                <a:ea typeface="微软雅黑" pitchFamily="34" charset="-122"/>
              </a:rPr>
              <a:t>/</a:t>
            </a:r>
            <a:r>
              <a:rPr lang="zh-CN" altLang="zh-CN" sz="2475" dirty="0">
                <a:ea typeface="微软雅黑" pitchFamily="34" charset="-122"/>
              </a:rPr>
              <a:t>如画～～一时</a:t>
            </a:r>
            <a:r>
              <a:rPr lang="en-US" altLang="zh-CN" sz="2475" dirty="0">
                <a:ea typeface="微软雅黑" pitchFamily="34" charset="-122"/>
              </a:rPr>
              <a:t>/</a:t>
            </a:r>
            <a:r>
              <a:rPr lang="zh-CN" altLang="zh-CN" sz="2475" dirty="0">
                <a:ea typeface="微软雅黑" pitchFamily="34" charset="-122"/>
              </a:rPr>
              <a:t>多少～～豪杰。</a:t>
            </a:r>
          </a:p>
          <a:p>
            <a:pPr marL="0">
              <a:lnSpc>
                <a:spcPct val="160000"/>
              </a:lnSpc>
            </a:pPr>
            <a:r>
              <a:rPr lang="en-US" altLang="zh-CN" sz="2475" dirty="0">
                <a:ea typeface="微软雅黑" pitchFamily="34" charset="-122"/>
              </a:rPr>
              <a:t>        </a:t>
            </a:r>
            <a:r>
              <a:rPr lang="zh-CN" altLang="zh-CN" sz="2475" dirty="0">
                <a:ea typeface="微软雅黑" pitchFamily="34" charset="-122"/>
              </a:rPr>
              <a:t>遥想</a:t>
            </a:r>
            <a:r>
              <a:rPr lang="en-US" altLang="zh-CN" sz="2475" dirty="0">
                <a:ea typeface="微软雅黑" pitchFamily="34" charset="-122"/>
              </a:rPr>
              <a:t>/</a:t>
            </a:r>
            <a:r>
              <a:rPr lang="zh-CN" altLang="zh-CN" sz="2475" dirty="0">
                <a:ea typeface="微软雅黑" pitchFamily="34" charset="-122"/>
              </a:rPr>
              <a:t>公瑾当年，小乔</a:t>
            </a:r>
            <a:r>
              <a:rPr lang="en-US" altLang="zh-CN" sz="2475" dirty="0">
                <a:ea typeface="微软雅黑" pitchFamily="34" charset="-122"/>
              </a:rPr>
              <a:t>/</a:t>
            </a:r>
            <a:r>
              <a:rPr lang="zh-CN" altLang="zh-CN" sz="2475" dirty="0">
                <a:ea typeface="微软雅黑" pitchFamily="34" charset="-122"/>
              </a:rPr>
              <a:t>初嫁了，雄姿</a:t>
            </a:r>
            <a:r>
              <a:rPr lang="en-US" altLang="zh-CN" sz="2475" dirty="0">
                <a:ea typeface="微软雅黑" pitchFamily="34" charset="-122"/>
              </a:rPr>
              <a:t>/</a:t>
            </a:r>
            <a:r>
              <a:rPr lang="zh-CN" altLang="zh-CN" sz="2475" dirty="0">
                <a:ea typeface="微软雅黑" pitchFamily="34" charset="-122"/>
              </a:rPr>
              <a:t>英发。羽扇</a:t>
            </a:r>
            <a:r>
              <a:rPr lang="en-US" altLang="zh-CN" sz="2475" dirty="0">
                <a:ea typeface="微软雅黑" pitchFamily="34" charset="-122"/>
              </a:rPr>
              <a:t>/</a:t>
            </a:r>
            <a:r>
              <a:rPr lang="zh-CN" altLang="zh-CN" sz="2475" dirty="0">
                <a:ea typeface="微软雅黑" pitchFamily="34" charset="-122"/>
              </a:rPr>
              <a:t>纶巾，谈笑</a:t>
            </a:r>
            <a:r>
              <a:rPr lang="en-US" altLang="zh-CN" sz="2475" dirty="0">
                <a:ea typeface="微软雅黑" pitchFamily="34" charset="-122"/>
              </a:rPr>
              <a:t>/</a:t>
            </a:r>
            <a:r>
              <a:rPr lang="zh-CN" altLang="zh-CN" sz="2475" dirty="0">
                <a:ea typeface="微软雅黑" pitchFamily="34" charset="-122"/>
              </a:rPr>
              <a:t>间，樯橹</a:t>
            </a:r>
            <a:r>
              <a:rPr lang="en-US" altLang="zh-CN" sz="2475" dirty="0">
                <a:ea typeface="微软雅黑" pitchFamily="34" charset="-122"/>
              </a:rPr>
              <a:t>/</a:t>
            </a:r>
            <a:r>
              <a:rPr lang="zh-CN" altLang="zh-CN" sz="2475" dirty="0">
                <a:ea typeface="微软雅黑" pitchFamily="34" charset="-122"/>
              </a:rPr>
              <a:t>灰飞～～烟灭。故国</a:t>
            </a:r>
            <a:r>
              <a:rPr lang="en-US" altLang="zh-CN" sz="2475" dirty="0">
                <a:ea typeface="微软雅黑" pitchFamily="34" charset="-122"/>
              </a:rPr>
              <a:t>/</a:t>
            </a:r>
            <a:r>
              <a:rPr lang="zh-CN" altLang="zh-CN" sz="2475" dirty="0">
                <a:ea typeface="微软雅黑" pitchFamily="34" charset="-122"/>
              </a:rPr>
              <a:t>神游，多情</a:t>
            </a:r>
            <a:r>
              <a:rPr lang="en-US" altLang="zh-CN" sz="2475" dirty="0">
                <a:ea typeface="微软雅黑" pitchFamily="34" charset="-122"/>
              </a:rPr>
              <a:t>/</a:t>
            </a:r>
            <a:r>
              <a:rPr lang="zh-CN" altLang="zh-CN" sz="2475" dirty="0">
                <a:ea typeface="微软雅黑" pitchFamily="34" charset="-122"/>
              </a:rPr>
              <a:t>应笑我，早生～～华发。人生</a:t>
            </a:r>
            <a:r>
              <a:rPr lang="en-US" altLang="zh-CN" sz="2475" dirty="0">
                <a:ea typeface="微软雅黑" pitchFamily="34" charset="-122"/>
              </a:rPr>
              <a:t>/</a:t>
            </a:r>
            <a:r>
              <a:rPr lang="zh-CN" altLang="zh-CN" sz="2475" dirty="0">
                <a:ea typeface="微软雅黑" pitchFamily="34" charset="-122"/>
              </a:rPr>
              <a:t>如梦～～一尊</a:t>
            </a:r>
            <a:r>
              <a:rPr lang="en-US" altLang="zh-CN" sz="2475" dirty="0">
                <a:ea typeface="微软雅黑" pitchFamily="34" charset="-122"/>
              </a:rPr>
              <a:t>/</a:t>
            </a:r>
            <a:r>
              <a:rPr lang="zh-CN" altLang="zh-CN" sz="2475" dirty="0">
                <a:ea typeface="微软雅黑" pitchFamily="34" charset="-122"/>
              </a:rPr>
              <a:t>还酹～～江～～月。</a:t>
            </a:r>
            <a:r>
              <a:rPr lang="en-US" altLang="zh-CN" b="1" dirty="0">
                <a:ea typeface="微软雅黑" pitchFamily="34" charset="-122"/>
              </a:rPr>
              <a:t> </a:t>
            </a:r>
            <a:endParaRPr lang="en-US" altLang="zh-CN" b="1" dirty="0" smtClean="0">
              <a:ea typeface="微软雅黑" pitchFamily="34" charset="-122"/>
            </a:endParaRPr>
          </a:p>
          <a:p>
            <a:pPr marL="0">
              <a:lnSpc>
                <a:spcPct val="160000"/>
              </a:lnSpc>
            </a:pPr>
            <a:r>
              <a:rPr lang="zh-CN" altLang="zh-CN" b="1" dirty="0">
                <a:ea typeface="微软雅黑" pitchFamily="34" charset="-122"/>
              </a:rPr>
              <a:t>“～～”表示拖长音，“</a:t>
            </a:r>
            <a:r>
              <a:rPr lang="en-US" altLang="zh-CN" b="1" dirty="0">
                <a:ea typeface="微软雅黑" pitchFamily="34" charset="-122"/>
              </a:rPr>
              <a:t>/</a:t>
            </a:r>
            <a:r>
              <a:rPr lang="zh-CN" altLang="zh-CN" b="1" dirty="0">
                <a:ea typeface="微软雅黑" pitchFamily="34" charset="-122"/>
              </a:rPr>
              <a:t>”表示节奏停顿。</a:t>
            </a:r>
          </a:p>
        </p:txBody>
      </p:sp>
    </p:spTree>
  </p:cSld>
  <p:clrMapOvr>
    <a:masterClrMapping/>
  </p:clrMapOvr>
  <mc:AlternateContent xmlns:mc="http://schemas.openxmlformats.org/markup-compatibility/2006" xmlns:p14="http://schemas.microsoft.com/office/powerpoint/2010/main">
    <mc:Choice Requires="p14">
      <p:transition spd="slow" p14:dur="800" advTm="3000">
        <p:circle/>
      </p:transition>
    </mc:Choice>
    <mc:Fallback xmlns="">
      <p:transition spd="slow" advTm="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custDataLst>
              <p:tags r:id="rId1"/>
            </p:custDataLst>
          </p:nvPr>
        </p:nvSpPr>
        <p:spPr>
          <a:xfrm>
            <a:off x="1547813" y="250031"/>
            <a:ext cx="6172200" cy="857250"/>
          </a:xfrm>
        </p:spPr>
        <p:txBody>
          <a:bodyPr/>
          <a:lstStyle/>
          <a:p>
            <a:pPr eaLnBrk="1" hangingPunct="1"/>
            <a:r>
              <a:rPr lang="zh-CN" altLang="en-US" sz="4500" b="1">
                <a:solidFill>
                  <a:srgbClr val="FF0000"/>
                </a:solidFill>
                <a:ea typeface="黑体" pitchFamily="49" charset="-122"/>
              </a:rPr>
              <a:t>古诗词鉴赏方法</a:t>
            </a:r>
          </a:p>
        </p:txBody>
      </p:sp>
      <p:sp>
        <p:nvSpPr>
          <p:cNvPr id="9219" name="Text Box 4">
            <a:hlinkClick r:id="rId7"/>
          </p:cNvPr>
          <p:cNvSpPr/>
          <p:nvPr>
            <p:custDataLst>
              <p:tags r:id="rId2"/>
            </p:custDataLst>
          </p:nvPr>
        </p:nvSpPr>
        <p:spPr>
          <a:xfrm>
            <a:off x="2867025" y="1371601"/>
            <a:ext cx="2514600" cy="507831"/>
          </a:xfrm>
          <a:prstGeom prst="rect">
            <a:avLst/>
          </a:prstGeom>
          <a:noFill/>
          <a:ln w="12700">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lang="en-US" altLang="zh-CN"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1</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、从</a:t>
            </a:r>
            <a:r>
              <a:rPr sz="2700" b="1" u="sng">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题目</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入手</a:t>
            </a:r>
            <a:endParaRPr sz="2700" b="1">
              <a:latin typeface="黑体" pitchFamily="49" charset="-122"/>
              <a:ea typeface="黑体" pitchFamily="49" charset="-122"/>
            </a:endParaRPr>
          </a:p>
        </p:txBody>
      </p:sp>
      <p:sp>
        <p:nvSpPr>
          <p:cNvPr id="9220" name="Text Box 5"/>
          <p:cNvSpPr/>
          <p:nvPr>
            <p:custDataLst>
              <p:tags r:id="rId3"/>
            </p:custDataLst>
          </p:nvPr>
        </p:nvSpPr>
        <p:spPr>
          <a:xfrm>
            <a:off x="2875360" y="2018110"/>
            <a:ext cx="5057795" cy="507831"/>
          </a:xfrm>
          <a:prstGeom prst="rect">
            <a:avLst/>
          </a:prstGeom>
          <a:noFill/>
          <a:ln w="12700">
            <a:noFill/>
            <a:miter lim="800000"/>
          </a:ln>
        </p:spPr>
        <p:txBody>
          <a:bodyPr wrap="none">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lang="en-US" altLang="zh-CN"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2</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、从</a:t>
            </a:r>
            <a:r>
              <a:rPr sz="2700" b="1" u="sng">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作者</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入手</a:t>
            </a:r>
            <a:r>
              <a:rPr lang="en-US" altLang="zh-CN"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知人论世”</a:t>
            </a:r>
            <a:endParaRPr sz="1350" b="1">
              <a:latin typeface="黑体" pitchFamily="49" charset="-122"/>
              <a:ea typeface="黑体" pitchFamily="49" charset="-122"/>
            </a:endParaRPr>
          </a:p>
        </p:txBody>
      </p:sp>
      <p:sp>
        <p:nvSpPr>
          <p:cNvPr id="9221" name="Text Box 6"/>
          <p:cNvSpPr/>
          <p:nvPr>
            <p:custDataLst>
              <p:tags r:id="rId4"/>
            </p:custDataLst>
          </p:nvPr>
        </p:nvSpPr>
        <p:spPr>
          <a:xfrm>
            <a:off x="2836069" y="2743201"/>
            <a:ext cx="5192316" cy="507831"/>
          </a:xfrm>
          <a:prstGeom prst="rect">
            <a:avLst/>
          </a:prstGeom>
          <a:noFill/>
          <a:ln w="12700">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lang="en-US" altLang="zh-CN"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3</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、从</a:t>
            </a:r>
            <a:r>
              <a:rPr sz="2700" b="1" u="sng">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内容</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入手，明字意，明典故</a:t>
            </a:r>
            <a:endParaRPr sz="1350" b="1">
              <a:latin typeface="黑体" pitchFamily="49" charset="-122"/>
              <a:ea typeface="黑体" pitchFamily="49" charset="-122"/>
            </a:endParaRPr>
          </a:p>
        </p:txBody>
      </p:sp>
      <p:sp>
        <p:nvSpPr>
          <p:cNvPr id="9222" name="Text Box 7"/>
          <p:cNvSpPr/>
          <p:nvPr>
            <p:custDataLst>
              <p:tags r:id="rId5"/>
            </p:custDataLst>
          </p:nvPr>
        </p:nvSpPr>
        <p:spPr>
          <a:xfrm>
            <a:off x="2681288" y="3538538"/>
            <a:ext cx="3456385" cy="674031"/>
          </a:xfrm>
          <a:prstGeom prst="rect">
            <a:avLst/>
          </a:prstGeom>
          <a:noFill/>
          <a:ln w="12700">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a:lnSpc>
                <a:spcPct val="90000"/>
              </a:lnSpc>
              <a:spcBef>
                <a:spcPct val="20000"/>
              </a:spcBef>
              <a:buClr>
                <a:srgbClr val="0000FF"/>
              </a:buClr>
              <a:buSzPct val="70000"/>
            </a:pPr>
            <a:r>
              <a:rPr lang="en-US" altLang="zh-CN" sz="2700" b="1">
                <a:ln w="9525" cap="flat" cmpd="sng" algn="ctr">
                  <a:noFill/>
                  <a:prstDash val="solid"/>
                  <a:round/>
                  <a:headEnd type="none" w="med" len="med"/>
                  <a:tailEnd type="none" w="med" len="med"/>
                </a:ln>
                <a:solidFill>
                  <a:srgbClr val="000000"/>
                </a:solidFill>
                <a:latin typeface="仿宋_GB2312" pitchFamily="49" charset="-122"/>
                <a:ea typeface="仿宋_GB2312" pitchFamily="49" charset="-122"/>
                <a:sym typeface="Wingdings" charset="2"/>
              </a:rPr>
              <a:t> </a:t>
            </a:r>
            <a:r>
              <a:rPr lang="en-US" altLang="zh-CN"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4</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、从</a:t>
            </a:r>
            <a:r>
              <a:rPr sz="2700" b="1" u="sng">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表现手法</a:t>
            </a:r>
            <a:r>
              <a:rPr sz="27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入手</a:t>
            </a:r>
            <a:endParaRPr sz="135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endParaRPr>
          </a:p>
          <a:p>
            <a:endParaRPr lang="en-US" altLang="zh-CN" sz="1350">
              <a:latin typeface="黑体" pitchFamily="49" charset="-122"/>
              <a:ea typeface="黑体" pitchFamily="49"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1000"/>
                                  </p:stCondLst>
                                  <p:childTnLst>
                                    <p:set>
                                      <p:cBhvr>
                                        <p:cTn id="6" dur="1" fill="hold">
                                          <p:stCondLst>
                                            <p:cond delay="0"/>
                                          </p:stCondLst>
                                        </p:cTn>
                                        <p:tgtEl>
                                          <p:spTgt spid="9219"/>
                                        </p:tgtEl>
                                        <p:attrNameLst>
                                          <p:attrName>style.visibility</p:attrName>
                                        </p:attrNameLst>
                                      </p:cBhvr>
                                      <p:to>
                                        <p:strVal val="visible"/>
                                      </p:to>
                                    </p:set>
                                    <p:animEffect transition="in" filter="blinds(horizontal)">
                                      <p:cBhvr>
                                        <p:cTn id="7" dur="500" fill="hold"/>
                                        <p:tgtEl>
                                          <p:spTgt spid="9219"/>
                                        </p:tgtEl>
                                      </p:cBhvr>
                                    </p:animEffect>
                                  </p:childTnLst>
                                </p:cTn>
                              </p:par>
                            </p:childTnLst>
                          </p:cTn>
                        </p:par>
                        <p:par>
                          <p:cTn id="8" fill="hold">
                            <p:stCondLst>
                              <p:cond delay="1500"/>
                            </p:stCondLst>
                            <p:childTnLst>
                              <p:par>
                                <p:cTn id="9" presetID="3" presetClass="entr" presetSubtype="10" fill="hold" grpId="0" nodeType="afterEffect">
                                  <p:stCondLst>
                                    <p:cond delay="1000"/>
                                  </p:stCondLst>
                                  <p:childTnLst>
                                    <p:set>
                                      <p:cBhvr>
                                        <p:cTn id="10" dur="1" fill="hold">
                                          <p:stCondLst>
                                            <p:cond delay="0"/>
                                          </p:stCondLst>
                                        </p:cTn>
                                        <p:tgtEl>
                                          <p:spTgt spid="9220"/>
                                        </p:tgtEl>
                                        <p:attrNameLst>
                                          <p:attrName>style.visibility</p:attrName>
                                        </p:attrNameLst>
                                      </p:cBhvr>
                                      <p:to>
                                        <p:strVal val="visible"/>
                                      </p:to>
                                    </p:set>
                                    <p:animEffect transition="in" filter="blinds(horizontal)">
                                      <p:cBhvr>
                                        <p:cTn id="11" dur="500" fill="hold"/>
                                        <p:tgtEl>
                                          <p:spTgt spid="9220"/>
                                        </p:tgtEl>
                                      </p:cBhvr>
                                    </p:animEffect>
                                  </p:childTnLst>
                                </p:cTn>
                              </p:par>
                            </p:childTnLst>
                          </p:cTn>
                        </p:par>
                        <p:par>
                          <p:cTn id="12" fill="hold">
                            <p:stCondLst>
                              <p:cond delay="3000"/>
                            </p:stCondLst>
                            <p:childTnLst>
                              <p:par>
                                <p:cTn id="13" presetID="3" presetClass="entr" presetSubtype="10" fill="hold" grpId="0" nodeType="afterEffect">
                                  <p:stCondLst>
                                    <p:cond delay="1000"/>
                                  </p:stCondLst>
                                  <p:childTnLst>
                                    <p:set>
                                      <p:cBhvr>
                                        <p:cTn id="14" dur="1" fill="hold">
                                          <p:stCondLst>
                                            <p:cond delay="0"/>
                                          </p:stCondLst>
                                        </p:cTn>
                                        <p:tgtEl>
                                          <p:spTgt spid="9221"/>
                                        </p:tgtEl>
                                        <p:attrNameLst>
                                          <p:attrName>style.visibility</p:attrName>
                                        </p:attrNameLst>
                                      </p:cBhvr>
                                      <p:to>
                                        <p:strVal val="visible"/>
                                      </p:to>
                                    </p:set>
                                    <p:animEffect transition="in" filter="blinds(horizontal)">
                                      <p:cBhvr>
                                        <p:cTn id="15" dur="500" fill="hold"/>
                                        <p:tgtEl>
                                          <p:spTgt spid="9221"/>
                                        </p:tgtEl>
                                      </p:cBhvr>
                                    </p:animEffect>
                                  </p:childTnLst>
                                </p:cTn>
                              </p:par>
                            </p:childTnLst>
                          </p:cTn>
                        </p:par>
                        <p:par>
                          <p:cTn id="16" fill="hold">
                            <p:stCondLst>
                              <p:cond delay="4500"/>
                            </p:stCondLst>
                            <p:childTnLst>
                              <p:par>
                                <p:cTn id="17" presetID="3" presetClass="entr" presetSubtype="10" fill="hold" grpId="0" nodeType="afterEffect">
                                  <p:stCondLst>
                                    <p:cond delay="1000"/>
                                  </p:stCondLst>
                                  <p:childTnLst>
                                    <p:set>
                                      <p:cBhvr>
                                        <p:cTn id="18" dur="1" fill="hold">
                                          <p:stCondLst>
                                            <p:cond delay="0"/>
                                          </p:stCondLst>
                                        </p:cTn>
                                        <p:tgtEl>
                                          <p:spTgt spid="9222"/>
                                        </p:tgtEl>
                                        <p:attrNameLst>
                                          <p:attrName>style.visibility</p:attrName>
                                        </p:attrNameLst>
                                      </p:cBhvr>
                                      <p:to>
                                        <p:strVal val="visible"/>
                                      </p:to>
                                    </p:set>
                                    <p:animEffect transition="in" filter="blinds(horizontal)">
                                      <p:cBhvr>
                                        <p:cTn id="19" dur="500" fill="hold"/>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p:bldP spid="9220" grpId="0" animBg="1"/>
      <p:bldP spid="9221" grpId="0" animBg="1"/>
      <p:bldP spid="92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3"/>
          <p:cNvSpPr>
            <a:spLocks noGrp="1"/>
          </p:cNvSpPr>
          <p:nvPr>
            <p:ph idx="1"/>
            <p:custDataLst>
              <p:tags r:id="rId1"/>
            </p:custDataLst>
          </p:nvPr>
        </p:nvSpPr>
        <p:spPr>
          <a:xfrm>
            <a:off x="179512" y="1275606"/>
            <a:ext cx="8352928" cy="3168352"/>
          </a:xfrm>
          <a:noFill/>
          <a:ln>
            <a:miter lim="800000"/>
          </a:ln>
        </p:spPr>
        <p:txBody>
          <a:bodyPr/>
          <a:lstStyle>
            <a:lvl1pPr marL="342900" indent="-342900" algn="l" defTabSz="914400" rtl="0" eaLnBrk="0" fontAlgn="base" hangingPunct="0">
              <a:lnSpc>
                <a:spcPct val="100000"/>
              </a:lnSpc>
              <a:spcBef>
                <a:spcPct val="20000"/>
              </a:spcBef>
              <a:spcAft>
                <a:spcPct val="0"/>
              </a:spcAft>
              <a:buClrTx/>
              <a:buSzTx/>
              <a:buFont typeface="Arial" charset="0"/>
              <a:buChar char="•"/>
              <a:defRPr lang="zh-CN" altLang="en-US"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charset="0"/>
              <a:buChar char="–"/>
              <a:defRPr lang="zh-CN" altLang="en-US"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charset="0"/>
              <a:buChar char="•"/>
              <a:defRPr lang="zh-CN" altLang="en-US"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5pPr>
            <a:lvl6pPr marL="25146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9pPr>
          </a:lstStyle>
          <a:p>
            <a:pPr eaLnBrk="1" hangingPunct="1">
              <a:buFont typeface="Arial" charset="0"/>
              <a:buNone/>
            </a:pP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这三句既写江景，</a:t>
            </a:r>
            <a:r>
              <a:rPr sz="2100"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又点明怀古</a:t>
            </a: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a:t>
            </a:r>
            <a:endParaRPr lang="en-US"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endParaRPr>
          </a:p>
          <a:p>
            <a:pPr eaLnBrk="1" hangingPunct="1">
              <a:buFont typeface="Arial" charset="0"/>
              <a:buNone/>
            </a:pPr>
            <a:endParaRPr lang="en-US" sz="2100"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endParaRPr>
          </a:p>
          <a:p>
            <a:pPr eaLnBrk="1" hangingPunct="1">
              <a:buFont typeface="Arial" charset="0"/>
              <a:buNone/>
            </a:pP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饱含对</a:t>
            </a: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时光易逝</a:t>
            </a:r>
            <a:r>
              <a:rPr sz="2100"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、岁月无情</a:t>
            </a: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、人生短促而事业难成的喟叹</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，于</a:t>
            </a:r>
            <a:r>
              <a:rPr sz="2100" b="1" dirty="0">
                <a:ln w="9525" cap="flat" cmpd="sng" algn="ctr">
                  <a:noFill/>
                  <a:prstDash val="solid"/>
                  <a:round/>
                  <a:headEnd type="none" w="med" len="med"/>
                  <a:tailEnd type="none" w="med" len="med"/>
                </a:ln>
                <a:solidFill>
                  <a:srgbClr val="000066"/>
                </a:solidFill>
                <a:latin typeface="黑体" pitchFamily="49" charset="-122"/>
                <a:ea typeface="黑体" pitchFamily="49" charset="-122"/>
                <a:cs typeface="宋体" charset="-122"/>
                <a:sym typeface="Wingdings" charset="2"/>
              </a:rPr>
              <a:t>豪迈雄浑</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中又融入一丝“</a:t>
            </a:r>
            <a:r>
              <a:rPr sz="2100" b="1" dirty="0">
                <a:ln w="9525" cap="flat" cmpd="sng" algn="ctr">
                  <a:noFill/>
                  <a:prstDash val="solid"/>
                  <a:round/>
                  <a:headEnd type="none" w="med" len="med"/>
                  <a:tailEnd type="none" w="med" len="med"/>
                </a:ln>
                <a:solidFill>
                  <a:srgbClr val="000066"/>
                </a:solidFill>
                <a:latin typeface="黑体" pitchFamily="49" charset="-122"/>
                <a:ea typeface="黑体" pitchFamily="49" charset="-122"/>
                <a:cs typeface="宋体" charset="-122"/>
                <a:sym typeface="Wingdings" charset="2"/>
              </a:rPr>
              <a:t>苍凉悲叹</a:t>
            </a: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endParaRPr sz="2100" b="1" dirty="0">
              <a:latin typeface="黑体" pitchFamily="49" charset="-122"/>
              <a:ea typeface="黑体" pitchFamily="49" charset="-122"/>
            </a:endParaRPr>
          </a:p>
        </p:txBody>
      </p:sp>
      <p:sp>
        <p:nvSpPr>
          <p:cNvPr id="18434" name="Rectangle 3"/>
          <p:cNvSpPr/>
          <p:nvPr>
            <p:custDataLst>
              <p:tags r:id="rId2"/>
            </p:custDataLst>
          </p:nvPr>
        </p:nvSpPr>
        <p:spPr>
          <a:xfrm>
            <a:off x="539552" y="195486"/>
            <a:ext cx="7273330" cy="864394"/>
          </a:xfrm>
          <a:prstGeom prst="rect">
            <a:avLst/>
          </a:prstGeom>
          <a:noFill/>
          <a:ln>
            <a:noFill/>
            <a:miter lim="800000"/>
          </a:ln>
        </p:spPr>
        <p:txBody>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marL="257175" indent="-257175">
              <a:spcBef>
                <a:spcPct val="20000"/>
              </a:spcBef>
            </a:pPr>
            <a:r>
              <a:rPr sz="24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     “大江东去，浪淘尽，千古风流人物</a:t>
            </a:r>
            <a:r>
              <a:rPr lang="en-US" altLang="zh-CN" sz="2400" b="1" dirty="0" smtClean="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a:t>
            </a:r>
            <a:endParaRPr sz="24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endParaRPr>
          </a:p>
          <a:p>
            <a:pPr marL="257175" indent="-257175">
              <a:spcBef>
                <a:spcPct val="20000"/>
              </a:spcBef>
            </a:pPr>
            <a:endParaRPr lang="en-US" altLang="zh-CN" sz="2400" dirty="0">
              <a:latin typeface="Calibri"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3">
                                            <p:bg/>
                                          </p:spTgt>
                                        </p:tgtEl>
                                        <p:attrNameLst>
                                          <p:attrName>style.visibility</p:attrName>
                                        </p:attrNameLst>
                                      </p:cBhvr>
                                      <p:to>
                                        <p:strVal val="visible"/>
                                      </p:to>
                                    </p:set>
                                    <p:anim calcmode="lin" valueType="num">
                                      <p:cBhvr additive="base">
                                        <p:cTn id="7" dur="500" fill="hold"/>
                                        <p:tgtEl>
                                          <p:spTgt spid="1843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843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33">
                                            <p:txEl>
                                              <p:pRg st="0" end="0"/>
                                            </p:txEl>
                                          </p:spTgt>
                                        </p:tgtEl>
                                        <p:attrNameLst>
                                          <p:attrName>style.visibility</p:attrName>
                                        </p:attrNameLst>
                                      </p:cBhvr>
                                      <p:to>
                                        <p:strVal val="visible"/>
                                      </p:to>
                                    </p:set>
                                    <p:anim calcmode="lin" valueType="num">
                                      <p:cBhvr additive="base">
                                        <p:cTn id="13" dur="500" fill="hold"/>
                                        <p:tgtEl>
                                          <p:spTgt spid="1843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3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33">
                                            <p:txEl>
                                              <p:pRg st="2" end="2"/>
                                            </p:txEl>
                                          </p:spTgt>
                                        </p:tgtEl>
                                        <p:attrNameLst>
                                          <p:attrName>style.visibility</p:attrName>
                                        </p:attrNameLst>
                                      </p:cBhvr>
                                      <p:to>
                                        <p:strVal val="visible"/>
                                      </p:to>
                                    </p:set>
                                    <p:anim calcmode="lin" valueType="num">
                                      <p:cBhvr additive="base">
                                        <p:cTn id="19" dur="500" fill="hold"/>
                                        <p:tgtEl>
                                          <p:spTgt spid="1843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43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2893848" y="794733"/>
            <a:ext cx="5983974" cy="3000821"/>
          </a:xfrm>
          <a:prstGeom prst="rect">
            <a:avLst/>
          </a:prstGeom>
          <a:noFill/>
        </p:spPr>
        <p:txBody>
          <a:bodyPr wrap="square" rtlCol="0">
            <a:spAutoFit/>
          </a:bodyPr>
          <a:lstStyle/>
          <a:p>
            <a:pPr>
              <a:lnSpc>
                <a:spcPct val="150000"/>
              </a:lnSpc>
            </a:pPr>
            <a:r>
              <a:rPr lang="zh-CN" altLang="en-US" dirty="0" smtClean="0">
                <a:solidFill>
                  <a:schemeClr val="tx1">
                    <a:lumMod val="65000"/>
                    <a:lumOff val="35000"/>
                  </a:schemeClr>
                </a:solidFill>
                <a:latin typeface="微软雅黑" pitchFamily="34" charset="-122"/>
                <a:ea typeface="微软雅黑" pitchFamily="34" charset="-122"/>
              </a:rPr>
              <a:t>如果</a:t>
            </a:r>
            <a:r>
              <a:rPr lang="zh-CN" altLang="en-US" dirty="0">
                <a:solidFill>
                  <a:schemeClr val="tx1">
                    <a:lumMod val="65000"/>
                    <a:lumOff val="35000"/>
                  </a:schemeClr>
                </a:solidFill>
                <a:latin typeface="微软雅黑" pitchFamily="34" charset="-122"/>
                <a:ea typeface="微软雅黑" pitchFamily="34" charset="-122"/>
              </a:rPr>
              <a:t>将“大江”改为“江水”、将“千古”改为“无数”好不好</a:t>
            </a:r>
            <a:r>
              <a:rPr lang="en-US" altLang="zh-CN" dirty="0">
                <a:solidFill>
                  <a:schemeClr val="tx1">
                    <a:lumMod val="65000"/>
                    <a:lumOff val="35000"/>
                  </a:schemeClr>
                </a:solidFill>
                <a:latin typeface="微软雅黑" pitchFamily="34" charset="-122"/>
                <a:ea typeface="微软雅黑" pitchFamily="34" charset="-122"/>
              </a:rPr>
              <a:t>?</a:t>
            </a:r>
            <a:r>
              <a:rPr lang="zh-CN" altLang="en-US" dirty="0">
                <a:solidFill>
                  <a:schemeClr val="tx1">
                    <a:lumMod val="65000"/>
                    <a:lumOff val="35000"/>
                  </a:schemeClr>
                </a:solidFill>
                <a:latin typeface="微软雅黑" pitchFamily="34" charset="-122"/>
                <a:ea typeface="微软雅黑" pitchFamily="34" charset="-122"/>
              </a:rPr>
              <a:t>为什么</a:t>
            </a:r>
            <a:r>
              <a:rPr lang="en-US" altLang="zh-CN" dirty="0">
                <a:solidFill>
                  <a:schemeClr val="tx1">
                    <a:lumMod val="65000"/>
                    <a:lumOff val="35000"/>
                  </a:schemeClr>
                </a:solidFill>
                <a:latin typeface="微软雅黑" pitchFamily="34" charset="-122"/>
                <a:ea typeface="微软雅黑" pitchFamily="34" charset="-122"/>
              </a:rPr>
              <a:t>? </a:t>
            </a:r>
            <a:r>
              <a:rPr lang="zh-CN" altLang="en-US" dirty="0">
                <a:solidFill>
                  <a:schemeClr val="tx1">
                    <a:lumMod val="65000"/>
                    <a:lumOff val="35000"/>
                  </a:schemeClr>
                </a:solidFill>
                <a:latin typeface="微软雅黑" pitchFamily="34" charset="-122"/>
                <a:ea typeface="微软雅黑" pitchFamily="34" charset="-122"/>
              </a:rPr>
              <a:t>这一句在全词中起什么作用？ </a:t>
            </a:r>
          </a:p>
          <a:p>
            <a:pPr>
              <a:lnSpc>
                <a:spcPct val="150000"/>
              </a:lnSpc>
            </a:pPr>
            <a:r>
              <a:rPr lang="zh-CN" altLang="en-US" dirty="0" smtClean="0">
                <a:solidFill>
                  <a:srgbClr val="C00000"/>
                </a:solidFill>
                <a:latin typeface="微软雅黑" pitchFamily="34" charset="-122"/>
                <a:ea typeface="微软雅黑" pitchFamily="34" charset="-122"/>
              </a:rPr>
              <a:t>“大江” </a:t>
            </a:r>
            <a:r>
              <a:rPr lang="zh-CN" altLang="en-US" dirty="0" smtClean="0">
                <a:solidFill>
                  <a:srgbClr val="C00000"/>
                </a:solidFill>
                <a:latin typeface="微软雅黑" pitchFamily="34" charset="-122"/>
                <a:ea typeface="微软雅黑" pitchFamily="34" charset="-122"/>
              </a:rPr>
              <a:t>给人一种气势磅礴的感觉 ，还指历史的长江，把空间拓展开了；“千古”让我们想到了悠久的历史，从古到今，把时间概念扩大了。这几句一开篇便将我们的视野引向了无限广阔的空间和无比悠久的时间之中，定下了这首词的豪放基调，为人物的活动展开波澜壮阔的背景。</a:t>
            </a:r>
            <a:endParaRPr lang="zh-CN" altLang="en-US" dirty="0">
              <a:solidFill>
                <a:srgbClr val="C00000"/>
              </a:solidFill>
              <a:latin typeface="微软雅黑" pitchFamily="34" charset="-122"/>
              <a:ea typeface="微软雅黑" pitchFamily="34" charset="-122"/>
            </a:endParaRP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060" y="1169894"/>
            <a:ext cx="2536333" cy="3063890"/>
          </a:xfrm>
          <a:prstGeom prst="rect">
            <a:avLst/>
          </a:prstGeom>
        </p:spPr>
      </p:pic>
    </p:spTree>
    <p:extLst>
      <p:ext uri="{BB962C8B-B14F-4D97-AF65-F5344CB8AC3E}">
        <p14:creationId xmlns:p14="http://schemas.microsoft.com/office/powerpoint/2010/main" val="19824504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6">
                                            <p:txEl>
                                              <p:pRg st="1" end="1"/>
                                            </p:txEl>
                                          </p:spTgt>
                                        </p:tgtEl>
                                        <p:attrNameLst>
                                          <p:attrName>style.visibility</p:attrName>
                                        </p:attrNameLst>
                                      </p:cBhvr>
                                      <p:to>
                                        <p:strVal val="visible"/>
                                      </p:to>
                                    </p:set>
                                    <p:animEffect transition="in" filter="dissolve">
                                      <p:cBhvr>
                                        <p:cTn id="14" dur="500"/>
                                        <p:tgtEl>
                                          <p:spTgt spid="3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3"/>
          <p:cNvSpPr>
            <a:spLocks noGrp="1"/>
          </p:cNvSpPr>
          <p:nvPr>
            <p:ph idx="1"/>
            <p:custDataLst>
              <p:tags r:id="rId1"/>
            </p:custDataLst>
          </p:nvPr>
        </p:nvSpPr>
        <p:spPr>
          <a:xfrm>
            <a:off x="15202" y="1131590"/>
            <a:ext cx="4890481" cy="1872208"/>
          </a:xfrm>
          <a:noFill/>
          <a:ln>
            <a:miter lim="800000"/>
          </a:ln>
        </p:spPr>
        <p:txBody>
          <a:bodyPr/>
          <a:lstStyle>
            <a:lvl1pPr marL="342900" indent="-342900" algn="l" defTabSz="914400" rtl="0" eaLnBrk="0" fontAlgn="base" hangingPunct="0">
              <a:lnSpc>
                <a:spcPct val="100000"/>
              </a:lnSpc>
              <a:spcBef>
                <a:spcPct val="20000"/>
              </a:spcBef>
              <a:spcAft>
                <a:spcPct val="0"/>
              </a:spcAft>
              <a:buClrTx/>
              <a:buSzTx/>
              <a:buFont typeface="Arial" charset="0"/>
              <a:buChar char="•"/>
              <a:defRPr lang="zh-CN" altLang="en-US"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charset="0"/>
              <a:buChar char="–"/>
              <a:defRPr lang="zh-CN" altLang="en-US"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charset="0"/>
              <a:buChar char="•"/>
              <a:defRPr lang="zh-CN" altLang="en-US"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5pPr>
            <a:lvl6pPr marL="25146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9pPr>
          </a:lstStyle>
          <a:p>
            <a:pPr eaLnBrk="1" hangingPunct="1">
              <a:buFont typeface="Arial" charset="0"/>
              <a:buNone/>
            </a:pP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记叙</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sz="2100"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点明题意</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sz="2100" b="1" dirty="0" smtClean="0">
                <a:ln w="9525" cap="flat" cmpd="sng" algn="ctr">
                  <a:noFill/>
                  <a:prstDash val="solid"/>
                  <a:round/>
                  <a:headEnd type="none" w="med" len="med"/>
                  <a:tailEnd type="none" w="med" len="med"/>
                </a:ln>
                <a:solidFill>
                  <a:srgbClr val="000000"/>
                </a:solidFill>
                <a:latin typeface="宋体" charset="-122"/>
                <a:ea typeface="黑体" pitchFamily="49" charset="-122"/>
                <a:cs typeface="宋体" charset="-122"/>
                <a:sym typeface="Wingdings" charset="2"/>
              </a:rPr>
              <a:t>指明怀古的特定时代、人物和地点</a:t>
            </a:r>
            <a:r>
              <a:rPr sz="2100" b="1" dirty="0">
                <a:ln w="9525" cap="flat" cmpd="sng" algn="ctr">
                  <a:noFill/>
                  <a:prstDash val="solid"/>
                  <a:round/>
                  <a:headEnd type="none" w="med" len="med"/>
                  <a:tailEnd type="none" w="med" len="med"/>
                </a:ln>
                <a:solidFill>
                  <a:srgbClr val="000000"/>
                </a:solidFill>
                <a:latin typeface="宋体" charset="-122"/>
                <a:ea typeface="黑体" pitchFamily="49" charset="-122"/>
                <a:cs typeface="宋体" charset="-122"/>
                <a:sym typeface="Wingdings" charset="2"/>
              </a:rPr>
              <a:t>，引入对</a:t>
            </a:r>
            <a:r>
              <a:rPr sz="2100" b="1" dirty="0">
                <a:ln w="9525" cap="flat" cmpd="sng" algn="ctr">
                  <a:noFill/>
                  <a:prstDash val="solid"/>
                  <a:round/>
                  <a:headEnd type="none" w="med" len="med"/>
                  <a:tailEnd type="none" w="med" len="med"/>
                </a:ln>
                <a:solidFill>
                  <a:srgbClr val="FF0000"/>
                </a:solidFill>
                <a:latin typeface="宋体" charset="-122"/>
                <a:ea typeface="黑体" pitchFamily="49" charset="-122"/>
                <a:cs typeface="宋体" charset="-122"/>
                <a:sym typeface="Wingdings" charset="2"/>
              </a:rPr>
              <a:t>古战场</a:t>
            </a:r>
            <a:r>
              <a:rPr sz="2100" b="1" dirty="0">
                <a:ln w="9525" cap="flat" cmpd="sng" algn="ctr">
                  <a:noFill/>
                  <a:prstDash val="solid"/>
                  <a:round/>
                  <a:headEnd type="none" w="med" len="med"/>
                  <a:tailEnd type="none" w="med" len="med"/>
                </a:ln>
                <a:solidFill>
                  <a:srgbClr val="000000"/>
                </a:solidFill>
                <a:latin typeface="宋体" charset="-122"/>
                <a:ea typeface="黑体" pitchFamily="49" charset="-122"/>
                <a:cs typeface="宋体" charset="-122"/>
                <a:sym typeface="Wingdings" charset="2"/>
              </a:rPr>
              <a:t>的凭吊。此二句点出这里是传说中的古赤壁战场，借怀古以抒情，</a:t>
            </a:r>
            <a:r>
              <a:rPr sz="2100" b="1" dirty="0">
                <a:ln w="9525" cap="flat" cmpd="sng" algn="ctr">
                  <a:noFill/>
                  <a:prstDash val="solid"/>
                  <a:round/>
                  <a:headEnd type="none" w="med" len="med"/>
                  <a:tailEnd type="none" w="med" len="med"/>
                </a:ln>
                <a:solidFill>
                  <a:srgbClr val="FF0000"/>
                </a:solidFill>
                <a:latin typeface="宋体" charset="-122"/>
                <a:ea typeface="黑体" pitchFamily="49" charset="-122"/>
                <a:cs typeface="宋体" charset="-122"/>
                <a:sym typeface="Wingdings" charset="2"/>
              </a:rPr>
              <a:t>为下片缅怀周瑜埋下伏笔</a:t>
            </a:r>
            <a:r>
              <a:rPr sz="2100" b="1" dirty="0" smtClean="0">
                <a:ln w="9525" cap="flat" cmpd="sng" algn="ctr">
                  <a:noFill/>
                  <a:prstDash val="solid"/>
                  <a:round/>
                  <a:headEnd type="none" w="med" len="med"/>
                  <a:tailEnd type="none" w="med" len="med"/>
                </a:ln>
                <a:solidFill>
                  <a:srgbClr val="FF0000"/>
                </a:solidFill>
                <a:latin typeface="宋体" charset="-122"/>
                <a:ea typeface="黑体" pitchFamily="49" charset="-122"/>
                <a:cs typeface="宋体" charset="-122"/>
                <a:sym typeface="Wingdings" charset="2"/>
              </a:rPr>
              <a:t>。</a:t>
            </a:r>
            <a:endParaRPr lang="en-US" altLang="zh-CN" sz="2100" b="1" dirty="0">
              <a:ln w="9525" cap="flat" cmpd="sng" algn="ctr">
                <a:noFill/>
                <a:prstDash val="solid"/>
                <a:round/>
                <a:headEnd type="none" w="med" len="med"/>
                <a:tailEnd type="none" w="med" len="med"/>
              </a:ln>
              <a:solidFill>
                <a:srgbClr val="FF0000"/>
              </a:solidFill>
              <a:ea typeface="黑体" pitchFamily="49" charset="-122"/>
              <a:sym typeface="Wingdings" charset="2"/>
            </a:endParaRPr>
          </a:p>
        </p:txBody>
      </p:sp>
      <p:sp>
        <p:nvSpPr>
          <p:cNvPr id="27651" name="Text Box 4"/>
          <p:cNvSpPr>
            <a:spLocks noChangeArrowheads="1"/>
          </p:cNvSpPr>
          <p:nvPr>
            <p:custDataLst>
              <p:tags r:id="rId2"/>
            </p:custDataLst>
          </p:nvPr>
        </p:nvSpPr>
        <p:spPr bwMode="auto">
          <a:xfrm>
            <a:off x="96289" y="309911"/>
            <a:ext cx="48093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b="1" dirty="0">
                <a:solidFill>
                  <a:srgbClr val="000066"/>
                </a:solidFill>
                <a:ea typeface="黑体" pitchFamily="49" charset="-122"/>
              </a:rPr>
              <a:t>故垒西边，人道是：三国周郎赤壁</a:t>
            </a:r>
            <a:r>
              <a:rPr lang="zh-CN" altLang="en-US" sz="2400" b="1" dirty="0">
                <a:solidFill>
                  <a:srgbClr val="000066"/>
                </a:solidFill>
                <a:latin typeface="黑体" pitchFamily="49" charset="-122"/>
                <a:ea typeface="黑体" pitchFamily="49" charset="-122"/>
              </a:rPr>
              <a:t>。</a:t>
            </a:r>
            <a:endParaRPr lang="zh-CN" altLang="en-US" sz="2400" b="1" dirty="0">
              <a:solidFill>
                <a:srgbClr val="000066"/>
              </a:solidFill>
              <a:ea typeface="黑体" pitchFamily="49" charset="-122"/>
            </a:endParaRPr>
          </a:p>
        </p:txBody>
      </p:sp>
      <p:pic>
        <p:nvPicPr>
          <p:cNvPr id="4" name="Picture 2" descr="shizhongshan"/>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988907" y="309911"/>
            <a:ext cx="4135898" cy="4248472"/>
          </a:xfrm>
          <a:prstGeom prst="rect">
            <a:avLst/>
          </a:prstGeom>
          <a:noFill/>
          <a:ln>
            <a:noFill/>
          </a:ln>
          <a:effectLst>
            <a:outerShdw blurRad="127000" dist="50800" dir="5400000" sx="101000" sy="101000" algn="ctr" rotWithShape="0">
              <a:srgbClr val="000000">
                <a:alpha val="9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7">
                                            <p:bg/>
                                          </p:spTgt>
                                        </p:tgtEl>
                                        <p:attrNameLst>
                                          <p:attrName>style.visibility</p:attrName>
                                        </p:attrNameLst>
                                      </p:cBhvr>
                                      <p:to>
                                        <p:strVal val="visible"/>
                                      </p:to>
                                    </p:set>
                                    <p:anim calcmode="lin" valueType="num">
                                      <p:cBhvr additive="base">
                                        <p:cTn id="7" dur="500" fill="hold"/>
                                        <p:tgtEl>
                                          <p:spTgt spid="1945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9457">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57">
                                            <p:txEl>
                                              <p:pRg st="0" end="0"/>
                                            </p:txEl>
                                          </p:spTgt>
                                        </p:tgtEl>
                                        <p:attrNameLst>
                                          <p:attrName>style.visibility</p:attrName>
                                        </p:attrNameLst>
                                      </p:cBhvr>
                                      <p:to>
                                        <p:strVal val="visible"/>
                                      </p:to>
                                    </p:set>
                                    <p:anim calcmode="lin" valueType="num">
                                      <p:cBhvr additive="base">
                                        <p:cTn id="13" dur="500" fill="hold"/>
                                        <p:tgtEl>
                                          <p:spTgt spid="1945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Rot="1"/>
          </p:cNvSpPr>
          <p:nvPr>
            <p:ph idx="1"/>
            <p:custDataLst>
              <p:tags r:id="rId1"/>
            </p:custDataLst>
          </p:nvPr>
        </p:nvSpPr>
        <p:spPr>
          <a:xfrm>
            <a:off x="323528" y="184846"/>
            <a:ext cx="8640960" cy="786704"/>
          </a:xfrm>
          <a:noFill/>
          <a:ln>
            <a:miter lim="800000"/>
          </a:ln>
        </p:spPr>
        <p:txBody>
          <a:bodyPr/>
          <a:lstStyle>
            <a:lvl1pPr marL="342900" indent="-342900" algn="l" defTabSz="914400" rtl="0" eaLnBrk="0" fontAlgn="base" hangingPunct="0">
              <a:lnSpc>
                <a:spcPct val="100000"/>
              </a:lnSpc>
              <a:spcBef>
                <a:spcPct val="20000"/>
              </a:spcBef>
              <a:spcAft>
                <a:spcPct val="0"/>
              </a:spcAft>
              <a:buClrTx/>
              <a:buSzTx/>
              <a:buFont typeface="Arial" charset="0"/>
              <a:buChar char="•"/>
              <a:defRPr lang="zh-CN" altLang="en-US"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charset="0"/>
              <a:buChar char="–"/>
              <a:defRPr lang="zh-CN" altLang="en-US"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charset="0"/>
              <a:buChar char="•"/>
              <a:defRPr lang="zh-CN" altLang="en-US"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5pPr>
            <a:lvl6pPr marL="25146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9pPr>
          </a:lstStyle>
          <a:p>
            <a:pPr>
              <a:buFont typeface="Arial" charset="0"/>
              <a:buNone/>
            </a:pPr>
            <a:r>
              <a:rPr sz="18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    “乱石穿空，惊涛拍岸，卷起千堆雪”一句中，哪些词最具表现力？作者描绘了一幅怎样的画面，营造出怎样的意境？对下文周瑜形象的刻画有何作用？</a:t>
            </a:r>
            <a:endParaRPr sz="1800" b="1" dirty="0">
              <a:solidFill>
                <a:srgbClr val="000000"/>
              </a:solidFill>
              <a:latin typeface="黑体" pitchFamily="49" charset="-122"/>
              <a:ea typeface="黑体" pitchFamily="49" charset="-122"/>
            </a:endParaRPr>
          </a:p>
        </p:txBody>
      </p:sp>
      <p:sp>
        <p:nvSpPr>
          <p:cNvPr id="20483" name="Text Box 16"/>
          <p:cNvSpPr/>
          <p:nvPr>
            <p:custDataLst>
              <p:tags r:id="rId2"/>
            </p:custDataLst>
          </p:nvPr>
        </p:nvSpPr>
        <p:spPr>
          <a:xfrm>
            <a:off x="467545" y="4000500"/>
            <a:ext cx="8784976" cy="1200329"/>
          </a:xfrm>
          <a:prstGeom prst="rect">
            <a:avLst/>
          </a:prstGeom>
          <a:noFill/>
          <a:ln>
            <a:noFill/>
            <a:miter lim="800000"/>
          </a:ln>
        </p:spPr>
        <p:txBody>
          <a:bodyPr wrap="square">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a:spcBef>
                <a:spcPct val="50000"/>
              </a:spcBef>
            </a:pPr>
            <a:r>
              <a:rPr lang="zh-CN" altLang="en-US" sz="2400" b="1" dirty="0" smtClean="0">
                <a:latin typeface="黑体" pitchFamily="49" charset="-122"/>
                <a:ea typeface="黑体" pitchFamily="49" charset="-122"/>
              </a:rPr>
              <a:t>运用</a:t>
            </a:r>
            <a:r>
              <a:rPr lang="zh-CN" altLang="en-US" sz="2400" b="1" dirty="0">
                <a:solidFill>
                  <a:srgbClr val="FF0000"/>
                </a:solidFill>
                <a:latin typeface="黑体" pitchFamily="49" charset="-122"/>
                <a:ea typeface="黑体" pitchFamily="49" charset="-122"/>
              </a:rPr>
              <a:t>夸张（乱、穿）、拟人（惊、拍）、比喻（雪</a:t>
            </a:r>
            <a:r>
              <a:rPr lang="zh-CN" altLang="en-US" sz="2400" b="1" dirty="0" smtClean="0">
                <a:solidFill>
                  <a:srgbClr val="FF0000"/>
                </a:solidFill>
                <a:latin typeface="黑体" pitchFamily="49" charset="-122"/>
                <a:ea typeface="黑体" pitchFamily="49" charset="-122"/>
              </a:rPr>
              <a:t>）等手法，</a:t>
            </a:r>
            <a:r>
              <a:rPr lang="zh-CN" altLang="en-US" sz="2400" b="1" dirty="0">
                <a:latin typeface="黑体" pitchFamily="49" charset="-122"/>
                <a:ea typeface="黑体" pitchFamily="49" charset="-122"/>
              </a:rPr>
              <a:t>正面描写</a:t>
            </a:r>
            <a:r>
              <a:rPr lang="zh-CN" altLang="en-US" sz="2400" b="1" dirty="0" smtClean="0">
                <a:latin typeface="黑体" pitchFamily="49" charset="-122"/>
                <a:ea typeface="黑体" pitchFamily="49" charset="-122"/>
              </a:rPr>
              <a:t>赤壁雄奇壮丽的景色，</a:t>
            </a:r>
            <a:r>
              <a:rPr sz="24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渲染</a:t>
            </a:r>
            <a:r>
              <a:rPr lang="zh-CN" altLang="en-US" sz="24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了环境</a:t>
            </a:r>
            <a:r>
              <a:rPr sz="24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气氛、</a:t>
            </a:r>
            <a:r>
              <a:rPr lang="zh-CN" altLang="en-US" sz="24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为英雄</a:t>
            </a:r>
            <a:r>
              <a:rPr sz="24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人物</a:t>
            </a:r>
            <a:r>
              <a:rPr lang="zh-CN" altLang="en-US" sz="24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出场做铺垫，表现了</a:t>
            </a:r>
            <a:r>
              <a:rPr lang="zh-CN" altLang="zh-CN" sz="2400" b="1" dirty="0" smtClean="0">
                <a:solidFill>
                  <a:srgbClr val="FF0000"/>
                </a:solidFill>
                <a:latin typeface="黑体" pitchFamily="49" charset="-122"/>
                <a:ea typeface="黑体" pitchFamily="49" charset="-122"/>
              </a:rPr>
              <a:t>作者博大胸襟</a:t>
            </a:r>
            <a:r>
              <a:rPr lang="zh-CN" altLang="zh-CN" sz="2400" b="1" dirty="0">
                <a:solidFill>
                  <a:srgbClr val="FF0000"/>
                </a:solidFill>
                <a:latin typeface="黑体" pitchFamily="49" charset="-122"/>
                <a:ea typeface="黑体" pitchFamily="49" charset="-122"/>
              </a:rPr>
              <a:t>和</a:t>
            </a:r>
            <a:r>
              <a:rPr lang="zh-CN" altLang="zh-CN" sz="2400" b="1" dirty="0" smtClean="0">
                <a:solidFill>
                  <a:srgbClr val="FF0000"/>
                </a:solidFill>
                <a:latin typeface="黑体" pitchFamily="49" charset="-122"/>
                <a:ea typeface="黑体" pitchFamily="49" charset="-122"/>
              </a:rPr>
              <a:t>豪迈气概</a:t>
            </a:r>
            <a:r>
              <a:rPr sz="24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 </a:t>
            </a:r>
            <a:endParaRPr sz="2400" b="1" dirty="0">
              <a:latin typeface="黑体" pitchFamily="49" charset="-122"/>
              <a:ea typeface="黑体" pitchFamily="49" charset="-122"/>
            </a:endParaRPr>
          </a:p>
        </p:txBody>
      </p:sp>
      <p:sp>
        <p:nvSpPr>
          <p:cNvPr id="20484" name="Text Box 15"/>
          <p:cNvSpPr/>
          <p:nvPr>
            <p:custDataLst>
              <p:tags r:id="rId3"/>
            </p:custDataLst>
          </p:nvPr>
        </p:nvSpPr>
        <p:spPr>
          <a:xfrm>
            <a:off x="1143000" y="1485901"/>
            <a:ext cx="1771650" cy="1384995"/>
          </a:xfrm>
          <a:prstGeom prst="rect">
            <a:avLst/>
          </a:prstGeom>
          <a:noFill/>
          <a:ln>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a:spcBef>
                <a:spcPct val="50000"/>
              </a:spcBef>
            </a:pPr>
            <a:r>
              <a:rPr sz="2400" b="1">
                <a:ln w="9525" cap="flat" cmpd="sng" algn="ctr">
                  <a:noFill/>
                  <a:prstDash val="solid"/>
                  <a:round/>
                  <a:headEnd type="none" w="med" len="med"/>
                  <a:tailEnd type="none" w="med" len="med"/>
                </a:ln>
                <a:solidFill>
                  <a:srgbClr val="FF0000"/>
                </a:solidFill>
                <a:ea typeface="黑体" pitchFamily="49" charset="-122"/>
                <a:sym typeface="Wingdings" charset="2"/>
              </a:rPr>
              <a:t>雄奇壮丽、惊心动魄</a:t>
            </a:r>
          </a:p>
          <a:p>
            <a:pPr>
              <a:spcBef>
                <a:spcPct val="50000"/>
              </a:spcBef>
            </a:pPr>
            <a:r>
              <a:rPr sz="2400" b="1">
                <a:ln w="9525" cap="flat" cmpd="sng" algn="ctr">
                  <a:noFill/>
                  <a:prstDash val="solid"/>
                  <a:round/>
                  <a:headEnd type="none" w="med" len="med"/>
                  <a:tailEnd type="none" w="med" len="med"/>
                </a:ln>
                <a:solidFill>
                  <a:srgbClr val="FF0000"/>
                </a:solidFill>
                <a:ea typeface="黑体" pitchFamily="49" charset="-122"/>
                <a:sym typeface="Wingdings" charset="2"/>
              </a:rPr>
              <a:t>的画面</a:t>
            </a:r>
            <a:endParaRPr sz="2400" b="1">
              <a:solidFill>
                <a:srgbClr val="FF0000"/>
              </a:solidFill>
              <a:ea typeface="黑体" pitchFamily="49" charset="-122"/>
            </a:endParaRPr>
          </a:p>
        </p:txBody>
      </p:sp>
      <p:sp>
        <p:nvSpPr>
          <p:cNvPr id="28678" name="AutoShape 9"/>
          <p:cNvSpPr>
            <a:spLocks noChangeArrowheads="1"/>
          </p:cNvSpPr>
          <p:nvPr>
            <p:custDataLst>
              <p:tags r:id="rId4"/>
            </p:custDataLst>
          </p:nvPr>
        </p:nvSpPr>
        <p:spPr bwMode="auto">
          <a:xfrm>
            <a:off x="2686050" y="1085850"/>
            <a:ext cx="114300" cy="2400300"/>
          </a:xfrm>
          <a:prstGeom prst="leftBrace">
            <a:avLst>
              <a:gd name="adj1" fmla="val 175000"/>
              <a:gd name="adj2" fmla="val 50000"/>
            </a:avLst>
          </a:prstGeom>
          <a:noFill/>
          <a:ln w="63500" algn="ctr">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b="1">
              <a:latin typeface="Times New Roman" pitchFamily="18" charset="0"/>
            </a:endParaRPr>
          </a:p>
        </p:txBody>
      </p:sp>
      <p:sp>
        <p:nvSpPr>
          <p:cNvPr id="20486" name="Rectangle 4"/>
          <p:cNvSpPr/>
          <p:nvPr>
            <p:custDataLst>
              <p:tags r:id="rId5"/>
            </p:custDataLst>
          </p:nvPr>
        </p:nvSpPr>
        <p:spPr>
          <a:xfrm>
            <a:off x="2857500" y="1143001"/>
            <a:ext cx="2662238" cy="432197"/>
          </a:xfrm>
          <a:prstGeom prst="rect">
            <a:avLst/>
          </a:prstGeom>
          <a:solidFill>
            <a:schemeClr val="bg1"/>
          </a:solidFill>
          <a:ln>
            <a:noFill/>
            <a:miter lim="800000"/>
          </a:ln>
        </p:spPr>
        <p:txBody>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marL="257175" indent="-257175">
              <a:spcBef>
                <a:spcPct val="20000"/>
              </a:spcBef>
              <a:buClr>
                <a:srgbClr val="0000FF"/>
              </a:buClr>
              <a:buSzPct val="70000"/>
            </a:pPr>
            <a:r>
              <a:rPr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乱：岩石山崖险怪</a:t>
            </a:r>
            <a:endParaRPr sz="2400" b="1">
              <a:solidFill>
                <a:srgbClr val="000066"/>
              </a:solidFill>
              <a:latin typeface="黑体" pitchFamily="49" charset="-122"/>
              <a:ea typeface="黑体" pitchFamily="49" charset="-122"/>
            </a:endParaRPr>
          </a:p>
        </p:txBody>
      </p:sp>
      <p:sp>
        <p:nvSpPr>
          <p:cNvPr id="20487" name="Text Box 5"/>
          <p:cNvSpPr/>
          <p:nvPr>
            <p:custDataLst>
              <p:tags r:id="rId6"/>
            </p:custDataLst>
          </p:nvPr>
        </p:nvSpPr>
        <p:spPr>
          <a:xfrm>
            <a:off x="2857500" y="1714500"/>
            <a:ext cx="2743200" cy="461665"/>
          </a:xfrm>
          <a:prstGeom prst="rect">
            <a:avLst/>
          </a:prstGeom>
          <a:solidFill>
            <a:schemeClr val="bg1"/>
          </a:solidFill>
          <a:ln>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穿：山崖陡峭高峻</a:t>
            </a:r>
            <a:endParaRPr sz="2400" b="1">
              <a:solidFill>
                <a:srgbClr val="000066"/>
              </a:solidFill>
              <a:latin typeface="黑体" pitchFamily="49" charset="-122"/>
              <a:ea typeface="黑体" pitchFamily="49" charset="-122"/>
            </a:endParaRPr>
          </a:p>
        </p:txBody>
      </p:sp>
      <p:sp>
        <p:nvSpPr>
          <p:cNvPr id="20488" name="Text Box 6"/>
          <p:cNvSpPr/>
          <p:nvPr>
            <p:custDataLst>
              <p:tags r:id="rId7"/>
            </p:custDataLst>
          </p:nvPr>
        </p:nvSpPr>
        <p:spPr>
          <a:xfrm>
            <a:off x="2914650" y="2228850"/>
            <a:ext cx="2453879" cy="461665"/>
          </a:xfrm>
          <a:prstGeom prst="rect">
            <a:avLst/>
          </a:prstGeom>
          <a:solidFill>
            <a:schemeClr val="bg1"/>
          </a:solidFill>
          <a:ln>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惊：江水之汹涌</a:t>
            </a:r>
            <a:endParaRPr sz="2400" b="1">
              <a:solidFill>
                <a:srgbClr val="000066"/>
              </a:solidFill>
              <a:latin typeface="黑体" pitchFamily="49" charset="-122"/>
              <a:ea typeface="黑体" pitchFamily="49" charset="-122"/>
            </a:endParaRPr>
          </a:p>
        </p:txBody>
      </p:sp>
      <p:sp>
        <p:nvSpPr>
          <p:cNvPr id="20489" name="Text Box 7"/>
          <p:cNvSpPr/>
          <p:nvPr>
            <p:custDataLst>
              <p:tags r:id="rId8"/>
            </p:custDataLst>
          </p:nvPr>
        </p:nvSpPr>
        <p:spPr>
          <a:xfrm>
            <a:off x="2914650" y="2800350"/>
            <a:ext cx="3257550" cy="461665"/>
          </a:xfrm>
          <a:prstGeom prst="rect">
            <a:avLst/>
          </a:prstGeom>
          <a:solidFill>
            <a:schemeClr val="bg1"/>
          </a:solidFill>
          <a:ln>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拍：惊涛骇浪力度之大</a:t>
            </a:r>
            <a:endParaRPr sz="2400" b="1">
              <a:solidFill>
                <a:srgbClr val="000066"/>
              </a:solidFill>
              <a:latin typeface="黑体" pitchFamily="49" charset="-122"/>
              <a:ea typeface="黑体" pitchFamily="49" charset="-122"/>
            </a:endParaRPr>
          </a:p>
        </p:txBody>
      </p:sp>
      <p:sp>
        <p:nvSpPr>
          <p:cNvPr id="20490" name="Text Box 8"/>
          <p:cNvSpPr/>
          <p:nvPr>
            <p:custDataLst>
              <p:tags r:id="rId9"/>
            </p:custDataLst>
          </p:nvPr>
        </p:nvSpPr>
        <p:spPr>
          <a:xfrm>
            <a:off x="2951560" y="3327798"/>
            <a:ext cx="3049190" cy="461665"/>
          </a:xfrm>
          <a:prstGeom prst="rect">
            <a:avLst/>
          </a:prstGeom>
          <a:solidFill>
            <a:schemeClr val="bg1"/>
          </a:solidFill>
          <a:ln>
            <a:noFill/>
            <a:miter lim="800000"/>
          </a:ln>
        </p:spPr>
        <p:txBody>
          <a:bodyPr wrap="square">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sz="24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卷：波涛巨大的力量</a:t>
            </a:r>
            <a:endParaRPr sz="2400" b="1" dirty="0">
              <a:solidFill>
                <a:srgbClr val="000066"/>
              </a:solidFill>
              <a:latin typeface="黑体" pitchFamily="49" charset="-122"/>
              <a:ea typeface="黑体" pitchFamily="49" charset="-122"/>
            </a:endParaRPr>
          </a:p>
        </p:txBody>
      </p:sp>
      <p:sp>
        <p:nvSpPr>
          <p:cNvPr id="28684" name="AutoShape 10"/>
          <p:cNvSpPr>
            <a:spLocks noChangeArrowheads="1"/>
          </p:cNvSpPr>
          <p:nvPr>
            <p:custDataLst>
              <p:tags r:id="rId10"/>
            </p:custDataLst>
          </p:nvPr>
        </p:nvSpPr>
        <p:spPr bwMode="auto">
          <a:xfrm>
            <a:off x="6115050" y="1257300"/>
            <a:ext cx="342900" cy="2286000"/>
          </a:xfrm>
          <a:prstGeom prst="rightBrace">
            <a:avLst>
              <a:gd name="adj1" fmla="val 55463"/>
              <a:gd name="adj2" fmla="val 50000"/>
            </a:avLst>
          </a:prstGeom>
          <a:noFill/>
          <a:ln w="50800" algn="ctr">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b="1">
              <a:latin typeface="Times New Roman" pitchFamily="18" charset="0"/>
            </a:endParaRPr>
          </a:p>
        </p:txBody>
      </p:sp>
      <p:sp>
        <p:nvSpPr>
          <p:cNvPr id="20492" name="Text Box 11"/>
          <p:cNvSpPr/>
          <p:nvPr>
            <p:custDataLst>
              <p:tags r:id="rId11"/>
            </p:custDataLst>
          </p:nvPr>
        </p:nvSpPr>
        <p:spPr>
          <a:xfrm>
            <a:off x="6461462" y="1314450"/>
            <a:ext cx="1015663" cy="1885950"/>
          </a:xfrm>
          <a:prstGeom prst="rect">
            <a:avLst/>
          </a:prstGeom>
          <a:solidFill>
            <a:schemeClr val="bg1"/>
          </a:solidFill>
          <a:ln>
            <a:noFill/>
            <a:miter lim="800000"/>
          </a:ln>
        </p:spPr>
        <p:txBody>
          <a:bodyPr vert="eaVert">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sz="2700" b="1">
                <a:ln w="9525" cap="flat" cmpd="sng" algn="ctr">
                  <a:noFill/>
                  <a:prstDash val="solid"/>
                  <a:round/>
                  <a:headEnd type="none" w="med" len="med"/>
                  <a:tailEnd type="none" w="med" len="med"/>
                </a:ln>
                <a:solidFill>
                  <a:srgbClr val="FF0000"/>
                </a:solidFill>
                <a:latin typeface="黑体" pitchFamily="49" charset="-122"/>
                <a:ea typeface="黑体" pitchFamily="49" charset="-122"/>
                <a:sym typeface="Wingdings" charset="2"/>
              </a:rPr>
              <a:t>营造出雄浑壮阔的意境</a:t>
            </a:r>
            <a:r>
              <a:rPr sz="2700" b="1">
                <a:ln w="9525" cap="flat" cmpd="sng" algn="ctr">
                  <a:noFill/>
                  <a:prstDash val="solid"/>
                  <a:round/>
                  <a:headEnd type="none" w="med" len="med"/>
                  <a:tailEnd type="none" w="med" len="med"/>
                </a:ln>
                <a:solidFill>
                  <a:srgbClr val="FF0066"/>
                </a:solidFill>
                <a:latin typeface="华文新魏" pitchFamily="2" charset="-122"/>
                <a:ea typeface="华文新魏" pitchFamily="2" charset="-122"/>
                <a:sym typeface="Wingdings" charset="2"/>
              </a:rPr>
              <a:t> </a:t>
            </a:r>
            <a:endParaRPr sz="2700" b="1">
              <a:solidFill>
                <a:srgbClr val="FF0066"/>
              </a:solidFill>
              <a:latin typeface="华文新魏" pitchFamily="2" charset="-122"/>
              <a:ea typeface="华文新魏" pitchFamily="2"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8"/>
                                        </p:tgtEl>
                                        <p:attrNameLst>
                                          <p:attrName>style.visibility</p:attrName>
                                        </p:attrNameLst>
                                      </p:cBhvr>
                                      <p:to>
                                        <p:strVal val="visible"/>
                                      </p:to>
                                    </p:set>
                                    <p:animEffect transition="in" filter="blinds(horizontal)">
                                      <p:cBhvr>
                                        <p:cTn id="7" dur="500" fill="hold"/>
                                        <p:tgtEl>
                                          <p:spTgt spid="2867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486"/>
                                        </p:tgtEl>
                                        <p:attrNameLst>
                                          <p:attrName>style.visibility</p:attrName>
                                        </p:attrNameLst>
                                      </p:cBhvr>
                                      <p:to>
                                        <p:strVal val="visible"/>
                                      </p:to>
                                    </p:set>
                                    <p:anim calcmode="lin" valueType="num">
                                      <p:cBhvr additive="base">
                                        <p:cTn id="12" dur="500" fill="hold"/>
                                        <p:tgtEl>
                                          <p:spTgt spid="20486"/>
                                        </p:tgtEl>
                                        <p:attrNameLst>
                                          <p:attrName>ppt_x</p:attrName>
                                        </p:attrNameLst>
                                      </p:cBhvr>
                                      <p:tavLst>
                                        <p:tav tm="0">
                                          <p:val>
                                            <p:strVal val="#ppt_x"/>
                                          </p:val>
                                        </p:tav>
                                        <p:tav tm="100000">
                                          <p:val>
                                            <p:strVal val="#ppt_x"/>
                                          </p:val>
                                        </p:tav>
                                      </p:tavLst>
                                    </p:anim>
                                    <p:anim calcmode="lin" valueType="num">
                                      <p:cBhvr additive="base">
                                        <p:cTn id="13" dur="500" fill="hold"/>
                                        <p:tgtEl>
                                          <p:spTgt spid="2048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20486">
                                            <p:txEl>
                                              <p:pRg st="0" end="0"/>
                                            </p:txEl>
                                          </p:spTgt>
                                        </p:tgtEl>
                                        <p:attrNameLst>
                                          <p:attrName>style.visibility</p:attrName>
                                        </p:attrNameLst>
                                      </p:cBhvr>
                                      <p:to>
                                        <p:strVal val="visible"/>
                                      </p:to>
                                    </p:set>
                                    <p:animEffect transition="in" filter="box(in)">
                                      <p:cBhvr>
                                        <p:cTn id="18" dur="500" fill="hold"/>
                                        <p:tgtEl>
                                          <p:spTgt spid="2048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20487"/>
                                        </p:tgtEl>
                                        <p:attrNameLst>
                                          <p:attrName>style.visibility</p:attrName>
                                        </p:attrNameLst>
                                      </p:cBhvr>
                                      <p:to>
                                        <p:strVal val="visible"/>
                                      </p:to>
                                    </p:set>
                                    <p:animEffect transition="in" filter="box(in)">
                                      <p:cBhvr>
                                        <p:cTn id="23" dur="500" fill="hold"/>
                                        <p:tgtEl>
                                          <p:spTgt spid="20487"/>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20488"/>
                                        </p:tgtEl>
                                        <p:attrNameLst>
                                          <p:attrName>style.visibility</p:attrName>
                                        </p:attrNameLst>
                                      </p:cBhvr>
                                      <p:to>
                                        <p:strVal val="visible"/>
                                      </p:to>
                                    </p:set>
                                    <p:animEffect transition="in" filter="diamond(in)">
                                      <p:cBhvr>
                                        <p:cTn id="28" dur="2000" fill="hold"/>
                                        <p:tgtEl>
                                          <p:spTgt spid="20488"/>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6" fill="hold" grpId="0" nodeType="clickEffect">
                                  <p:stCondLst>
                                    <p:cond delay="0"/>
                                  </p:stCondLst>
                                  <p:childTnLst>
                                    <p:set>
                                      <p:cBhvr>
                                        <p:cTn id="32" dur="1" fill="hold">
                                          <p:stCondLst>
                                            <p:cond delay="0"/>
                                          </p:stCondLst>
                                        </p:cTn>
                                        <p:tgtEl>
                                          <p:spTgt spid="20489"/>
                                        </p:tgtEl>
                                        <p:attrNameLst>
                                          <p:attrName>style.visibility</p:attrName>
                                        </p:attrNameLst>
                                      </p:cBhvr>
                                      <p:to>
                                        <p:strVal val="visible"/>
                                      </p:to>
                                    </p:set>
                                    <p:animEffect transition="in" filter="barn(inHorizontal)">
                                      <p:cBhvr>
                                        <p:cTn id="33" dur="500" fill="hold"/>
                                        <p:tgtEl>
                                          <p:spTgt spid="20489"/>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20490"/>
                                        </p:tgtEl>
                                        <p:attrNameLst>
                                          <p:attrName>style.visibility</p:attrName>
                                        </p:attrNameLst>
                                      </p:cBhvr>
                                      <p:to>
                                        <p:strVal val="visible"/>
                                      </p:to>
                                    </p:set>
                                    <p:animEffect transition="in" filter="dissolve">
                                      <p:cBhvr>
                                        <p:cTn id="38" dur="500" fill="hold"/>
                                        <p:tgtEl>
                                          <p:spTgt spid="20490"/>
                                        </p:tgtEl>
                                      </p:cBhvr>
                                    </p:animEffect>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grpId="0" nodeType="clickEffect">
                                  <p:stCondLst>
                                    <p:cond delay="0"/>
                                  </p:stCondLst>
                                  <p:childTnLst>
                                    <p:set>
                                      <p:cBhvr>
                                        <p:cTn id="42" dur="1" fill="hold">
                                          <p:stCondLst>
                                            <p:cond delay="0"/>
                                          </p:stCondLst>
                                        </p:cTn>
                                        <p:tgtEl>
                                          <p:spTgt spid="20484"/>
                                        </p:tgtEl>
                                        <p:attrNameLst>
                                          <p:attrName>style.visibility</p:attrName>
                                        </p:attrNameLst>
                                      </p:cBhvr>
                                      <p:to>
                                        <p:strVal val="visible"/>
                                      </p:to>
                                    </p:set>
                                    <p:animEffect transition="in" filter="diamond(in)">
                                      <p:cBhvr>
                                        <p:cTn id="43" dur="2000" fill="hold"/>
                                        <p:tgtEl>
                                          <p:spTgt spid="20484"/>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28684"/>
                                        </p:tgtEl>
                                        <p:attrNameLst>
                                          <p:attrName>style.visibility</p:attrName>
                                        </p:attrNameLst>
                                      </p:cBhvr>
                                      <p:to>
                                        <p:strVal val="visible"/>
                                      </p:to>
                                    </p:set>
                                    <p:animEffect transition="in" filter="dissolve">
                                      <p:cBhvr>
                                        <p:cTn id="48" dur="500" fill="hold"/>
                                        <p:tgtEl>
                                          <p:spTgt spid="28684"/>
                                        </p:tgtEl>
                                      </p:cBhvr>
                                    </p:animEffect>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grpId="0" nodeType="clickEffect">
                                  <p:stCondLst>
                                    <p:cond delay="0"/>
                                  </p:stCondLst>
                                  <p:childTnLst>
                                    <p:set>
                                      <p:cBhvr>
                                        <p:cTn id="52" dur="1" fill="hold">
                                          <p:stCondLst>
                                            <p:cond delay="0"/>
                                          </p:stCondLst>
                                        </p:cTn>
                                        <p:tgtEl>
                                          <p:spTgt spid="20492"/>
                                        </p:tgtEl>
                                        <p:attrNameLst>
                                          <p:attrName>style.visibility</p:attrName>
                                        </p:attrNameLst>
                                      </p:cBhvr>
                                      <p:to>
                                        <p:strVal val="visible"/>
                                      </p:to>
                                    </p:set>
                                    <p:animEffect transition="in" filter="box(in)">
                                      <p:cBhvr>
                                        <p:cTn id="53" dur="500" fill="hold"/>
                                        <p:tgtEl>
                                          <p:spTgt spid="20492"/>
                                        </p:tgtEl>
                                      </p:cBhvr>
                                    </p:animEffect>
                                  </p:childTnLst>
                                </p:cTn>
                              </p:par>
                            </p:childTnLst>
                          </p:cTn>
                        </p:par>
                      </p:childTnLst>
                    </p:cTn>
                  </p:par>
                  <p:par>
                    <p:cTn id="54" fill="hold">
                      <p:stCondLst>
                        <p:cond delay="indefinite"/>
                      </p:stCondLst>
                      <p:childTnLst>
                        <p:par>
                          <p:cTn id="55" fill="hold">
                            <p:stCondLst>
                              <p:cond delay="0"/>
                            </p:stCondLst>
                            <p:childTnLst>
                              <p:par>
                                <p:cTn id="56" presetID="18" presetClass="entr" presetSubtype="12" fill="hold" grpId="0" nodeType="clickEffect">
                                  <p:stCondLst>
                                    <p:cond delay="0"/>
                                  </p:stCondLst>
                                  <p:childTnLst>
                                    <p:set>
                                      <p:cBhvr>
                                        <p:cTn id="57" dur="1" fill="hold">
                                          <p:stCondLst>
                                            <p:cond delay="0"/>
                                          </p:stCondLst>
                                        </p:cTn>
                                        <p:tgtEl>
                                          <p:spTgt spid="20483"/>
                                        </p:tgtEl>
                                        <p:attrNameLst>
                                          <p:attrName>style.visibility</p:attrName>
                                        </p:attrNameLst>
                                      </p:cBhvr>
                                      <p:to>
                                        <p:strVal val="visible"/>
                                      </p:to>
                                    </p:set>
                                    <p:animEffect transition="in" filter="strips(downLeft)">
                                      <p:cBhvr>
                                        <p:cTn id="58" dur="500" fill="hold"/>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animBg="1"/>
      <p:bldP spid="20484" grpId="0" animBg="1"/>
      <p:bldP spid="28678" grpId="0" animBg="1"/>
      <p:bldP spid="20487" grpId="0" animBg="1"/>
      <p:bldP spid="20488" grpId="0" animBg="1"/>
      <p:bldP spid="20489" grpId="0" animBg="1"/>
      <p:bldP spid="20490" grpId="0" animBg="1"/>
      <p:bldP spid="28684" grpId="0" animBg="1"/>
      <p:bldP spid="2049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custDataLst>
              <p:tags r:id="rId1"/>
            </p:custDataLst>
          </p:nvPr>
        </p:nvSpPr>
        <p:spPr>
          <a:xfrm>
            <a:off x="827584" y="267493"/>
            <a:ext cx="7632848" cy="792089"/>
          </a:xfrm>
          <a:ln cap="flat" algn="ctr">
            <a:miter lim="800000"/>
            <a:headEnd type="none" w="med" len="med"/>
            <a:tailEnd type="none" w="med" len="med"/>
          </a:ln>
        </p:spPr>
        <p:txBody>
          <a:bodyPr rtlCol="0"/>
          <a:lstStyle>
            <a:lvl1pPr marL="0" indent="0" algn="ctr" defTabSz="914400" rtl="0" eaLnBrk="0" fontAlgn="base" hangingPunct="0">
              <a:lnSpc>
                <a:spcPct val="100000"/>
              </a:lnSpc>
              <a:spcBef>
                <a:spcPct val="0"/>
              </a:spcBef>
              <a:spcAft>
                <a:spcPct val="0"/>
              </a:spcAft>
              <a:buClrTx/>
              <a:buSzTx/>
              <a:buFontTx/>
              <a:buNone/>
              <a:defRPr lang="zh-CN" altLang="en-US" sz="4400" kern="1200">
                <a:solidFill>
                  <a:schemeClr val="tx1"/>
                </a:solidFill>
                <a:latin typeface="Calibri" pitchFamily="34" charset="0"/>
                <a:ea typeface="宋体" charset="-122"/>
                <a:cs typeface="+mj-cs"/>
              </a:defRPr>
            </a:lvl1pPr>
          </a:lstStyle>
          <a:p>
            <a:pPr algn="l" eaLnBrk="1" hangingPunct="1"/>
            <a:r>
              <a:rPr sz="27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“江山如画，一时多少豪杰</a:t>
            </a:r>
            <a:r>
              <a:rPr sz="27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lang="zh-CN" altLang="en-US" sz="27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作用是？</a:t>
            </a:r>
            <a:endParaRPr sz="2700" b="1" dirty="0">
              <a:latin typeface="黑体" pitchFamily="49" charset="-122"/>
              <a:ea typeface="黑体" pitchFamily="49" charset="-122"/>
            </a:endParaRPr>
          </a:p>
        </p:txBody>
      </p:sp>
      <p:sp>
        <p:nvSpPr>
          <p:cNvPr id="23554" name="Rectangle 3"/>
          <p:cNvSpPr>
            <a:spLocks noGrp="1"/>
          </p:cNvSpPr>
          <p:nvPr>
            <p:ph idx="1"/>
            <p:custDataLst>
              <p:tags r:id="rId2"/>
            </p:custDataLst>
          </p:nvPr>
        </p:nvSpPr>
        <p:spPr>
          <a:xfrm>
            <a:off x="395536" y="1203598"/>
            <a:ext cx="8640960" cy="3168352"/>
          </a:xfrm>
          <a:noFill/>
          <a:ln>
            <a:miter lim="800000"/>
          </a:ln>
        </p:spPr>
        <p:txBody>
          <a:bodyPr/>
          <a:lstStyle>
            <a:lvl1pPr marL="342900" indent="-342900" algn="l" defTabSz="914400" rtl="0" eaLnBrk="0" fontAlgn="base" hangingPunct="0">
              <a:lnSpc>
                <a:spcPct val="100000"/>
              </a:lnSpc>
              <a:spcBef>
                <a:spcPct val="20000"/>
              </a:spcBef>
              <a:spcAft>
                <a:spcPct val="0"/>
              </a:spcAft>
              <a:buClrTx/>
              <a:buSzTx/>
              <a:buFont typeface="Arial" charset="0"/>
              <a:buChar char="•"/>
              <a:defRPr lang="zh-CN" altLang="en-US"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charset="0"/>
              <a:buChar char="–"/>
              <a:defRPr lang="zh-CN" altLang="en-US"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charset="0"/>
              <a:buChar char="•"/>
              <a:defRPr lang="zh-CN" altLang="en-US"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5pPr>
            <a:lvl6pPr marL="25146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9pPr>
          </a:lstStyle>
          <a:p>
            <a:pPr eaLnBrk="1" hangingPunct="1">
              <a:buFont typeface="Arial" charset="0"/>
              <a:buNone/>
            </a:pP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江山如画”</a:t>
            </a:r>
            <a:r>
              <a:rPr sz="2100"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承上</a:t>
            </a: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，对所写景物的总括，一幅雄浑壮美的图画</a:t>
            </a: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endParaRPr lang="en-US"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endParaRPr>
          </a:p>
          <a:p>
            <a:pPr eaLnBrk="1" hangingPunct="1">
              <a:buFont typeface="Arial" charset="0"/>
              <a:buNone/>
            </a:pP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一时多少豪杰”</a:t>
            </a:r>
            <a:r>
              <a:rPr sz="2100"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启下</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由</a:t>
            </a: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描景</a:t>
            </a: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过渡到</a:t>
            </a: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写人</a:t>
            </a:r>
            <a:r>
              <a:rPr lang="en-US"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sz="2100"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是</a:t>
            </a:r>
            <a:r>
              <a:rPr sz="2100"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虚写</a:t>
            </a:r>
            <a:r>
              <a:rPr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，既照应开头“千古风流人物”，也为下阕写周瑜作了铺垫。这一声感叹将怀古之情和江山之胜融为一体。</a:t>
            </a:r>
            <a:endParaRPr lang="en-US" altLang="zh-CN" sz="21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endParaRPr>
          </a:p>
          <a:p>
            <a:pPr eaLnBrk="1" hangingPunct="1">
              <a:buFont typeface="Arial" charset="0"/>
              <a:buNone/>
            </a:pPr>
            <a:r>
              <a:rPr lang="en-US" altLang="zh-CN" sz="2100" b="1" dirty="0">
                <a:ln w="9525" cap="flat" cmpd="sng" algn="ctr">
                  <a:noFill/>
                  <a:prstDash val="solid"/>
                  <a:round/>
                  <a:headEnd type="none" w="med" len="med"/>
                  <a:tailEnd type="none" w="med" len="med"/>
                </a:ln>
                <a:solidFill>
                  <a:srgbClr val="FF0000"/>
                </a:solidFill>
                <a:latin typeface="黑体" pitchFamily="49" charset="-122"/>
                <a:ea typeface="黑体" pitchFamily="49" charset="-122"/>
                <a:sym typeface="Wingdings" charset="2"/>
              </a:rPr>
              <a:t>            </a:t>
            </a:r>
            <a:r>
              <a:rPr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 </a:t>
            </a:r>
            <a:endParaRPr lang="en-US"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endParaRPr>
          </a:p>
          <a:p>
            <a:pPr eaLnBrk="1" hangingPunct="1">
              <a:buFont typeface="Arial" charset="0"/>
              <a:buNone/>
            </a:pPr>
            <a:r>
              <a:rPr b="1" dirty="0" smtClean="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总结</a:t>
            </a:r>
            <a:r>
              <a:rPr b="1" dirty="0">
                <a:ln w="9525" cap="flat" cmpd="sng" algn="ctr">
                  <a:noFill/>
                  <a:prstDash val="solid"/>
                  <a:round/>
                  <a:headEnd type="none" w="med" len="med"/>
                  <a:tailEnd type="none" w="med" len="med"/>
                </a:ln>
                <a:solidFill>
                  <a:srgbClr val="FF0000"/>
                </a:solidFill>
                <a:latin typeface="黑体" pitchFamily="49" charset="-122"/>
                <a:ea typeface="黑体" pitchFamily="49" charset="-122"/>
                <a:cs typeface="宋体" charset="-122"/>
                <a:sym typeface="Wingdings" charset="2"/>
              </a:rPr>
              <a:t>：上阙着重写景，</a:t>
            </a:r>
            <a:r>
              <a:rPr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即景抒怀</a:t>
            </a:r>
            <a:r>
              <a:rPr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，通过描写古战场，</a:t>
            </a:r>
            <a:r>
              <a:rPr b="1" dirty="0" smtClean="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引起对古代英雄人物的缅怀</a:t>
            </a:r>
            <a:r>
              <a:rPr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a:t>
            </a:r>
            <a:r>
              <a:rPr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 </a:t>
            </a:r>
          </a:p>
          <a:p>
            <a:pPr eaLnBrk="1" hangingPunct="1"/>
            <a:endParaRPr lang="en-US" altLang="zh-CN"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blinds(horizontal)">
                                      <p:cBhvr>
                                        <p:cTn id="7" dur="500" fill="hold"/>
                                        <p:tgtEl>
                                          <p:spTgt spid="2355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3554">
                                            <p:txEl>
                                              <p:pRg st="1" end="1"/>
                                            </p:txEl>
                                          </p:spTgt>
                                        </p:tgtEl>
                                        <p:attrNameLst>
                                          <p:attrName>style.visibility</p:attrName>
                                        </p:attrNameLst>
                                      </p:cBhvr>
                                      <p:to>
                                        <p:strVal val="visible"/>
                                      </p:to>
                                    </p:set>
                                    <p:animEffect transition="in" filter="blinds(horizontal)">
                                      <p:cBhvr>
                                        <p:cTn id="12" dur="500" fill="hold"/>
                                        <p:tgtEl>
                                          <p:spTgt spid="2355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3554">
                                            <p:txEl>
                                              <p:pRg st="2" end="2"/>
                                            </p:txEl>
                                          </p:spTgt>
                                        </p:tgtEl>
                                        <p:attrNameLst>
                                          <p:attrName>style.visibility</p:attrName>
                                        </p:attrNameLst>
                                      </p:cBhvr>
                                      <p:to>
                                        <p:strVal val="visible"/>
                                      </p:to>
                                    </p:set>
                                    <p:animEffect transition="in" filter="blinds(horizontal)">
                                      <p:cBhvr>
                                        <p:cTn id="17" dur="500" fill="hold"/>
                                        <p:tgtEl>
                                          <p:spTgt spid="2355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3554">
                                            <p:txEl>
                                              <p:pRg st="3" end="3"/>
                                            </p:txEl>
                                          </p:spTgt>
                                        </p:tgtEl>
                                        <p:attrNameLst>
                                          <p:attrName>style.visibility</p:attrName>
                                        </p:attrNameLst>
                                      </p:cBhvr>
                                      <p:to>
                                        <p:strVal val="visible"/>
                                      </p:to>
                                    </p:set>
                                    <p:animEffect transition="in" filter="blinds(horizontal)">
                                      <p:cBhvr>
                                        <p:cTn id="22" dur="500" fill="hold"/>
                                        <p:tgtEl>
                                          <p:spTgt spid="2355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sp>
        <p:nvSpPr>
          <p:cNvPr id="3" name="文本框 2"/>
          <p:cNvSpPr txBox="1"/>
          <p:nvPr/>
        </p:nvSpPr>
        <p:spPr>
          <a:xfrm>
            <a:off x="7092280" y="146935"/>
            <a:ext cx="1732890" cy="369332"/>
          </a:xfrm>
          <a:prstGeom prst="rect">
            <a:avLst/>
          </a:prstGeom>
          <a:noFill/>
          <a:effectLst>
            <a:reflection blurRad="6350" stA="50000" endA="300" endPos="55000" dir="5400000" sy="-100000" algn="bl" rotWithShape="0"/>
          </a:effectLst>
        </p:spPr>
        <p:txBody>
          <a:bodyPr wrap="square" rtlCol="0">
            <a:spAutoFit/>
          </a:bodyPr>
          <a:lstStyle/>
          <a:p>
            <a:pPr marL="257175" indent="-257175" algn="dist">
              <a:buFont typeface="Wingdings" charset="2"/>
              <a:buChar char="n"/>
            </a:pPr>
            <a:r>
              <a:rPr kumimoji="1" lang="zh-CN" altLang="en-US" b="1" dirty="0">
                <a:latin typeface="微软雅黑" pitchFamily="34" charset="-122"/>
                <a:ea typeface="微软雅黑" pitchFamily="34" charset="-122"/>
              </a:rPr>
              <a:t>问题探究</a:t>
            </a:r>
          </a:p>
        </p:txBody>
      </p:sp>
      <p:graphicFrame>
        <p:nvGraphicFramePr>
          <p:cNvPr id="2" name="表格 1"/>
          <p:cNvGraphicFramePr>
            <a:graphicFrameLocks noGrp="1"/>
          </p:cNvGraphicFramePr>
          <p:nvPr>
            <p:extLst>
              <p:ext uri="{D42A27DB-BD31-4B8C-83A1-F6EECF244321}">
                <p14:modId xmlns:p14="http://schemas.microsoft.com/office/powerpoint/2010/main" val="3168679276"/>
              </p:ext>
            </p:extLst>
          </p:nvPr>
        </p:nvGraphicFramePr>
        <p:xfrm>
          <a:off x="2877801" y="1059582"/>
          <a:ext cx="6064338" cy="3840480"/>
        </p:xfrm>
        <a:graphic>
          <a:graphicData uri="http://schemas.openxmlformats.org/drawingml/2006/table">
            <a:tbl>
              <a:tblPr firstRow="1" firstCol="1" bandRow="1">
                <a:tableStyleId>{F5AB1C69-6EDB-4FF4-983F-18BD219EF322}</a:tableStyleId>
              </a:tblPr>
              <a:tblGrid>
                <a:gridCol w="825294">
                  <a:extLst>
                    <a:ext uri="{9D8B030D-6E8A-4147-A177-3AD203B41FA5}">
                      <a16:colId xmlns:a16="http://schemas.microsoft.com/office/drawing/2014/main" val="20000"/>
                    </a:ext>
                  </a:extLst>
                </a:gridCol>
                <a:gridCol w="2401899">
                  <a:extLst>
                    <a:ext uri="{9D8B030D-6E8A-4147-A177-3AD203B41FA5}">
                      <a16:colId xmlns:a16="http://schemas.microsoft.com/office/drawing/2014/main" val="20001"/>
                    </a:ext>
                  </a:extLst>
                </a:gridCol>
                <a:gridCol w="2837145">
                  <a:extLst>
                    <a:ext uri="{9D8B030D-6E8A-4147-A177-3AD203B41FA5}">
                      <a16:colId xmlns:a16="http://schemas.microsoft.com/office/drawing/2014/main" val="20002"/>
                    </a:ext>
                  </a:extLst>
                </a:gridCol>
              </a:tblGrid>
              <a:tr h="411480">
                <a:tc>
                  <a:txBody>
                    <a:bodyPr/>
                    <a:lstStyle/>
                    <a:p>
                      <a:pPr algn="ctr">
                        <a:lnSpc>
                          <a:spcPct val="150000"/>
                        </a:lnSpc>
                      </a:pPr>
                      <a:r>
                        <a:rPr lang="zh-CN" sz="2400" kern="100" dirty="0">
                          <a:effectLst/>
                          <a:latin typeface="微软雅黑" pitchFamily="34" charset="-122"/>
                          <a:ea typeface="微软雅黑" pitchFamily="34" charset="-122"/>
                        </a:rPr>
                        <a:t>角度</a:t>
                      </a:r>
                      <a:endParaRPr lang="zh-CN" sz="2400" kern="100" dirty="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effectLst/>
                          <a:latin typeface="微软雅黑" pitchFamily="34" charset="-122"/>
                          <a:ea typeface="微软雅黑" pitchFamily="34" charset="-122"/>
                        </a:rPr>
                        <a:t>诗句</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effectLst/>
                          <a:latin typeface="微软雅黑" pitchFamily="34" charset="-122"/>
                          <a:ea typeface="微软雅黑" pitchFamily="34" charset="-122"/>
                        </a:rPr>
                        <a:t>形象</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0"/>
                  </a:ext>
                </a:extLst>
              </a:tr>
              <a:tr h="411480">
                <a:tc>
                  <a:txBody>
                    <a:bodyPr/>
                    <a:lstStyle/>
                    <a:p>
                      <a:pPr algn="ctr">
                        <a:lnSpc>
                          <a:spcPct val="150000"/>
                        </a:lnSpc>
                      </a:pPr>
                      <a:r>
                        <a:rPr lang="zh-CN" sz="2400" kern="100">
                          <a:effectLst/>
                          <a:latin typeface="微软雅黑" pitchFamily="34" charset="-122"/>
                          <a:ea typeface="微软雅黑" pitchFamily="34" charset="-122"/>
                        </a:rPr>
                        <a:t>年龄</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小乔初嫁了</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美女衬英雄，潇洒的英姿</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1"/>
                  </a:ext>
                </a:extLst>
              </a:tr>
              <a:tr h="411480">
                <a:tc>
                  <a:txBody>
                    <a:bodyPr/>
                    <a:lstStyle/>
                    <a:p>
                      <a:pPr algn="ctr">
                        <a:lnSpc>
                          <a:spcPct val="150000"/>
                        </a:lnSpc>
                      </a:pPr>
                      <a:r>
                        <a:rPr lang="zh-CN" sz="2400" kern="100">
                          <a:effectLst/>
                          <a:latin typeface="微软雅黑" pitchFamily="34" charset="-122"/>
                          <a:ea typeface="微软雅黑" pitchFamily="34" charset="-122"/>
                        </a:rPr>
                        <a:t>姿态</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雄姿英发</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solidFill>
                            <a:srgbClr val="C00000"/>
                          </a:solidFill>
                          <a:effectLst/>
                          <a:latin typeface="微软雅黑" pitchFamily="34" charset="-122"/>
                          <a:ea typeface="微软雅黑" pitchFamily="34" charset="-122"/>
                        </a:rPr>
                        <a:t>英俊潇洒，有气魄</a:t>
                      </a:r>
                      <a:endParaRPr lang="zh-CN" sz="2400" kern="10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2"/>
                  </a:ext>
                </a:extLst>
              </a:tr>
              <a:tr h="411480">
                <a:tc>
                  <a:txBody>
                    <a:bodyPr/>
                    <a:lstStyle/>
                    <a:p>
                      <a:pPr algn="ctr">
                        <a:lnSpc>
                          <a:spcPct val="150000"/>
                        </a:lnSpc>
                      </a:pPr>
                      <a:r>
                        <a:rPr lang="zh-CN" sz="2400" kern="100">
                          <a:effectLst/>
                          <a:latin typeface="微软雅黑" pitchFamily="34" charset="-122"/>
                          <a:ea typeface="微软雅黑" pitchFamily="34" charset="-122"/>
                        </a:rPr>
                        <a:t>装束</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羽扇纶巾</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儒雅的将军</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3"/>
                  </a:ext>
                </a:extLst>
              </a:tr>
              <a:tr h="411480">
                <a:tc>
                  <a:txBody>
                    <a:bodyPr/>
                    <a:lstStyle/>
                    <a:p>
                      <a:pPr algn="ctr">
                        <a:lnSpc>
                          <a:spcPct val="150000"/>
                        </a:lnSpc>
                      </a:pPr>
                      <a:r>
                        <a:rPr lang="zh-CN" sz="2400" kern="100">
                          <a:effectLst/>
                          <a:latin typeface="微软雅黑" pitchFamily="34" charset="-122"/>
                          <a:ea typeface="微软雅黑" pitchFamily="34" charset="-122"/>
                        </a:rPr>
                        <a:t>气魄</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谈笑间</a:t>
                      </a:r>
                      <a:r>
                        <a:rPr lang="zh-CN" sz="2400" kern="100" dirty="0" smtClean="0">
                          <a:solidFill>
                            <a:srgbClr val="C00000"/>
                          </a:solidFill>
                          <a:effectLst/>
                          <a:latin typeface="微软雅黑" pitchFamily="34" charset="-122"/>
                          <a:ea typeface="微软雅黑" pitchFamily="34" charset="-122"/>
                        </a:rPr>
                        <a:t>，</a:t>
                      </a:r>
                      <a:endParaRPr lang="en-US" altLang="zh-CN" sz="2400" kern="100" dirty="0" smtClean="0">
                        <a:solidFill>
                          <a:srgbClr val="C00000"/>
                        </a:solidFill>
                        <a:effectLst/>
                        <a:latin typeface="微软雅黑" pitchFamily="34" charset="-122"/>
                        <a:ea typeface="微软雅黑" pitchFamily="34" charset="-122"/>
                      </a:endParaRPr>
                    </a:p>
                    <a:p>
                      <a:pPr algn="ctr">
                        <a:lnSpc>
                          <a:spcPct val="150000"/>
                        </a:lnSpc>
                      </a:pPr>
                      <a:r>
                        <a:rPr lang="zh-CN" sz="2400" kern="100" dirty="0" smtClean="0">
                          <a:solidFill>
                            <a:srgbClr val="C00000"/>
                          </a:solidFill>
                          <a:effectLst/>
                          <a:latin typeface="微软雅黑" pitchFamily="34" charset="-122"/>
                          <a:ea typeface="微软雅黑" pitchFamily="34" charset="-122"/>
                        </a:rPr>
                        <a:t>强</a:t>
                      </a:r>
                      <a:r>
                        <a:rPr lang="zh-CN" sz="2400" kern="100" dirty="0">
                          <a:solidFill>
                            <a:srgbClr val="C00000"/>
                          </a:solidFill>
                          <a:effectLst/>
                          <a:latin typeface="微软雅黑" pitchFamily="34" charset="-122"/>
                          <a:ea typeface="微软雅黑" pitchFamily="34" charset="-122"/>
                        </a:rPr>
                        <a:t>虏灰飞烟灭</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从容，大智大勇</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4"/>
                  </a:ext>
                </a:extLst>
              </a:tr>
            </a:tbl>
          </a:graphicData>
        </a:graphic>
      </p:graphicFrame>
      <p:sp>
        <p:nvSpPr>
          <p:cNvPr id="6" name="文本框 5"/>
          <p:cNvSpPr txBox="1"/>
          <p:nvPr/>
        </p:nvSpPr>
        <p:spPr>
          <a:xfrm>
            <a:off x="2853666" y="493588"/>
            <a:ext cx="5983974" cy="507831"/>
          </a:xfrm>
          <a:prstGeom prst="rect">
            <a:avLst/>
          </a:prstGeom>
          <a:noFill/>
        </p:spPr>
        <p:txBody>
          <a:bodyPr wrap="square" rtlCol="0">
            <a:spAutoFit/>
          </a:bodyPr>
          <a:lstStyle/>
          <a:p>
            <a:pPr>
              <a:lnSpc>
                <a:spcPct val="150000"/>
              </a:lnSpc>
            </a:pPr>
            <a:r>
              <a:rPr lang="zh-CN" altLang="en-US" dirty="0" smtClean="0">
                <a:solidFill>
                  <a:schemeClr val="tx1">
                    <a:lumMod val="65000"/>
                    <a:lumOff val="35000"/>
                  </a:schemeClr>
                </a:solidFill>
                <a:latin typeface="微软雅黑" pitchFamily="34" charset="-122"/>
                <a:ea typeface="微软雅黑" pitchFamily="34" charset="-122"/>
              </a:rPr>
              <a:t>下</a:t>
            </a:r>
            <a:r>
              <a:rPr lang="zh-CN" altLang="en-US" dirty="0">
                <a:solidFill>
                  <a:schemeClr val="tx1">
                    <a:lumMod val="65000"/>
                    <a:lumOff val="35000"/>
                  </a:schemeClr>
                </a:solidFill>
                <a:latin typeface="微软雅黑" pitchFamily="34" charset="-122"/>
                <a:ea typeface="微软雅黑" pitchFamily="34" charset="-122"/>
              </a:rPr>
              <a:t>片塑造了周瑜怎样的形象？</a:t>
            </a:r>
          </a:p>
        </p:txBody>
      </p:sp>
      <p:pic>
        <p:nvPicPr>
          <p:cNvPr id="1028" name="Picture 4" descr="https://bkimg.cdn.bcebos.com/pic/b8014a90f603738dc7c7b233be1bb051f819ec16?x-bce-process=image/watermark,image_d2F0ZXIvYmFpa2U4MA==,g_7,xp_5,yp_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39" y="1347614"/>
            <a:ext cx="2628415" cy="2806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2916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ssolv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444478" y="534431"/>
            <a:ext cx="8455069" cy="507831"/>
          </a:xfrm>
          <a:prstGeom prst="rect">
            <a:avLst/>
          </a:prstGeom>
          <a:noFill/>
        </p:spPr>
        <p:txBody>
          <a:bodyPr wrap="square" rtlCol="0">
            <a:spAutoFit/>
          </a:bodyPr>
          <a:lstStyle/>
          <a:p>
            <a:pPr>
              <a:lnSpc>
                <a:spcPct val="150000"/>
              </a:lnSpc>
            </a:pPr>
            <a:r>
              <a:rPr lang="zh-CN" altLang="en-US" dirty="0" smtClean="0">
                <a:solidFill>
                  <a:schemeClr val="tx1">
                    <a:lumMod val="65000"/>
                    <a:lumOff val="35000"/>
                  </a:schemeClr>
                </a:solidFill>
                <a:latin typeface="微软雅黑" pitchFamily="34" charset="-122"/>
                <a:ea typeface="微软雅黑" pitchFamily="34" charset="-122"/>
              </a:rPr>
              <a:t>围绕</a:t>
            </a:r>
            <a:r>
              <a:rPr lang="zh-CN" altLang="en-US" dirty="0">
                <a:solidFill>
                  <a:schemeClr val="tx1">
                    <a:lumMod val="65000"/>
                    <a:lumOff val="35000"/>
                  </a:schemeClr>
                </a:solidFill>
                <a:latin typeface="微软雅黑" pitchFamily="34" charset="-122"/>
                <a:ea typeface="微软雅黑" pitchFamily="34" charset="-122"/>
              </a:rPr>
              <a:t>赤壁可怀想的人物那么多，为什么苏轼独独怀念周瑜</a:t>
            </a:r>
            <a:r>
              <a:rPr lang="en-US" altLang="zh-CN" dirty="0">
                <a:solidFill>
                  <a:schemeClr val="tx1">
                    <a:lumMod val="65000"/>
                    <a:lumOff val="35000"/>
                  </a:schemeClr>
                </a:solidFill>
                <a:latin typeface="微软雅黑" pitchFamily="34" charset="-122"/>
                <a:ea typeface="微软雅黑" pitchFamily="34" charset="-122"/>
              </a:rPr>
              <a:t>?</a:t>
            </a: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sp>
        <p:nvSpPr>
          <p:cNvPr id="3" name="文本框 2"/>
          <p:cNvSpPr txBox="1"/>
          <p:nvPr/>
        </p:nvSpPr>
        <p:spPr>
          <a:xfrm>
            <a:off x="3851920" y="295572"/>
            <a:ext cx="1732890" cy="369332"/>
          </a:xfrm>
          <a:prstGeom prst="rect">
            <a:avLst/>
          </a:prstGeom>
          <a:noFill/>
          <a:effectLst>
            <a:reflection blurRad="6350" stA="50000" endA="300" endPos="55000" dir="5400000" sy="-100000" algn="bl" rotWithShape="0"/>
          </a:effectLst>
        </p:spPr>
        <p:txBody>
          <a:bodyPr wrap="square" rtlCol="0">
            <a:spAutoFit/>
          </a:bodyPr>
          <a:lstStyle/>
          <a:p>
            <a:pPr marL="257175" indent="-257175" algn="dist">
              <a:buFont typeface="Wingdings" charset="2"/>
              <a:buChar char="n"/>
            </a:pPr>
            <a:r>
              <a:rPr kumimoji="1" lang="zh-CN" altLang="en-US" b="1" dirty="0">
                <a:latin typeface="微软雅黑" pitchFamily="34" charset="-122"/>
                <a:ea typeface="微软雅黑" pitchFamily="34" charset="-122"/>
              </a:rPr>
              <a:t>问题探究</a:t>
            </a:r>
          </a:p>
        </p:txBody>
      </p:sp>
      <p:graphicFrame>
        <p:nvGraphicFramePr>
          <p:cNvPr id="4" name="表格 3"/>
          <p:cNvGraphicFramePr>
            <a:graphicFrameLocks noGrp="1"/>
          </p:cNvGraphicFramePr>
          <p:nvPr>
            <p:extLst>
              <p:ext uri="{D42A27DB-BD31-4B8C-83A1-F6EECF244321}">
                <p14:modId xmlns:p14="http://schemas.microsoft.com/office/powerpoint/2010/main" val="1833095199"/>
              </p:ext>
            </p:extLst>
          </p:nvPr>
        </p:nvGraphicFramePr>
        <p:xfrm>
          <a:off x="318762" y="1101363"/>
          <a:ext cx="5455049" cy="3913020"/>
        </p:xfrm>
        <a:graphic>
          <a:graphicData uri="http://schemas.openxmlformats.org/drawingml/2006/table">
            <a:tbl>
              <a:tblPr firstRow="1" firstCol="1" bandRow="1">
                <a:tableStyleId>{F5AB1C69-6EDB-4FF4-983F-18BD219EF322}</a:tableStyleId>
              </a:tblPr>
              <a:tblGrid>
                <a:gridCol w="1360633">
                  <a:extLst>
                    <a:ext uri="{9D8B030D-6E8A-4147-A177-3AD203B41FA5}">
                      <a16:colId xmlns:a16="http://schemas.microsoft.com/office/drawing/2014/main" val="20000"/>
                    </a:ext>
                  </a:extLst>
                </a:gridCol>
                <a:gridCol w="1807721">
                  <a:extLst>
                    <a:ext uri="{9D8B030D-6E8A-4147-A177-3AD203B41FA5}">
                      <a16:colId xmlns:a16="http://schemas.microsoft.com/office/drawing/2014/main" val="20001"/>
                    </a:ext>
                  </a:extLst>
                </a:gridCol>
                <a:gridCol w="2286695">
                  <a:extLst>
                    <a:ext uri="{9D8B030D-6E8A-4147-A177-3AD203B41FA5}">
                      <a16:colId xmlns:a16="http://schemas.microsoft.com/office/drawing/2014/main" val="20002"/>
                    </a:ext>
                  </a:extLst>
                </a:gridCol>
              </a:tblGrid>
              <a:tr h="515480">
                <a:tc>
                  <a:txBody>
                    <a:bodyPr/>
                    <a:lstStyle/>
                    <a:p>
                      <a:pPr algn="ctr">
                        <a:lnSpc>
                          <a:spcPct val="150000"/>
                        </a:lnSpc>
                      </a:pPr>
                      <a:r>
                        <a:rPr lang="en-US" sz="2400" kern="100">
                          <a:effectLst/>
                          <a:latin typeface="微软雅黑" pitchFamily="34" charset="-122"/>
                          <a:ea typeface="微软雅黑" pitchFamily="34" charset="-122"/>
                        </a:rPr>
                        <a:t> </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effectLst/>
                          <a:latin typeface="微软雅黑" pitchFamily="34" charset="-122"/>
                          <a:ea typeface="微软雅黑" pitchFamily="34" charset="-122"/>
                        </a:rPr>
                        <a:t>周瑜</a:t>
                      </a:r>
                      <a:endParaRPr lang="zh-CN" sz="2400" kern="100" dirty="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effectLst/>
                          <a:latin typeface="微软雅黑" pitchFamily="34" charset="-122"/>
                          <a:ea typeface="微软雅黑" pitchFamily="34" charset="-122"/>
                        </a:rPr>
                        <a:t>苏轼</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0"/>
                  </a:ext>
                </a:extLst>
              </a:tr>
              <a:tr h="515480">
                <a:tc>
                  <a:txBody>
                    <a:bodyPr/>
                    <a:lstStyle/>
                    <a:p>
                      <a:pPr algn="ctr">
                        <a:lnSpc>
                          <a:spcPct val="150000"/>
                        </a:lnSpc>
                      </a:pPr>
                      <a:r>
                        <a:rPr lang="zh-CN" sz="2400" kern="100">
                          <a:effectLst/>
                          <a:latin typeface="微软雅黑" pitchFamily="34" charset="-122"/>
                          <a:ea typeface="微软雅黑" pitchFamily="34" charset="-122"/>
                        </a:rPr>
                        <a:t>年  龄</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二十多岁</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solidFill>
                            <a:srgbClr val="C00000"/>
                          </a:solidFill>
                          <a:effectLst/>
                          <a:latin typeface="微软雅黑" pitchFamily="34" charset="-122"/>
                          <a:ea typeface="微软雅黑" pitchFamily="34" charset="-122"/>
                        </a:rPr>
                        <a:t>四十多岁</a:t>
                      </a:r>
                      <a:endParaRPr lang="zh-CN" sz="2400" kern="10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1"/>
                  </a:ext>
                </a:extLst>
              </a:tr>
              <a:tr h="621180">
                <a:tc>
                  <a:txBody>
                    <a:bodyPr/>
                    <a:lstStyle/>
                    <a:p>
                      <a:pPr algn="ctr">
                        <a:lnSpc>
                          <a:spcPct val="150000"/>
                        </a:lnSpc>
                      </a:pPr>
                      <a:r>
                        <a:rPr lang="zh-CN" sz="2400" kern="100">
                          <a:effectLst/>
                          <a:latin typeface="微软雅黑" pitchFamily="34" charset="-122"/>
                          <a:ea typeface="微软雅黑" pitchFamily="34" charset="-122"/>
                        </a:rPr>
                        <a:t>职</a:t>
                      </a:r>
                      <a:r>
                        <a:rPr lang="en-US" sz="2400" kern="100">
                          <a:effectLst/>
                          <a:latin typeface="微软雅黑" pitchFamily="34" charset="-122"/>
                          <a:ea typeface="微软雅黑" pitchFamily="34" charset="-122"/>
                        </a:rPr>
                        <a:t>  </a:t>
                      </a:r>
                      <a:r>
                        <a:rPr lang="zh-CN" sz="2400" kern="100">
                          <a:effectLst/>
                          <a:latin typeface="微软雅黑" pitchFamily="34" charset="-122"/>
                          <a:ea typeface="微软雅黑" pitchFamily="34" charset="-122"/>
                        </a:rPr>
                        <a:t>务</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东吴都督</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团练副使</a:t>
                      </a:r>
                      <a:r>
                        <a:rPr lang="en-US" sz="2400" kern="100" dirty="0">
                          <a:solidFill>
                            <a:srgbClr val="C00000"/>
                          </a:solidFill>
                          <a:effectLst/>
                          <a:latin typeface="微软雅黑" pitchFamily="34" charset="-122"/>
                          <a:ea typeface="微软雅黑" pitchFamily="34" charset="-122"/>
                        </a:rPr>
                        <a:t>(</a:t>
                      </a:r>
                      <a:r>
                        <a:rPr lang="zh-CN" sz="2400" kern="100" dirty="0">
                          <a:solidFill>
                            <a:srgbClr val="C00000"/>
                          </a:solidFill>
                          <a:effectLst/>
                          <a:latin typeface="微软雅黑" pitchFamily="34" charset="-122"/>
                          <a:ea typeface="微软雅黑" pitchFamily="34" charset="-122"/>
                        </a:rPr>
                        <a:t>虚职</a:t>
                      </a:r>
                      <a:r>
                        <a:rPr lang="en-US" sz="2400" kern="100" dirty="0">
                          <a:solidFill>
                            <a:srgbClr val="C00000"/>
                          </a:solidFill>
                          <a:effectLst/>
                          <a:latin typeface="微软雅黑" pitchFamily="34" charset="-122"/>
                          <a:ea typeface="微软雅黑" pitchFamily="34" charset="-122"/>
                        </a:rPr>
                        <a:t>)</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2"/>
                  </a:ext>
                </a:extLst>
              </a:tr>
              <a:tr h="515480">
                <a:tc>
                  <a:txBody>
                    <a:bodyPr/>
                    <a:lstStyle/>
                    <a:p>
                      <a:pPr algn="ctr">
                        <a:lnSpc>
                          <a:spcPct val="150000"/>
                        </a:lnSpc>
                      </a:pPr>
                      <a:r>
                        <a:rPr lang="zh-CN" sz="2400" kern="100">
                          <a:effectLst/>
                          <a:latin typeface="微软雅黑" pitchFamily="34" charset="-122"/>
                          <a:ea typeface="微软雅黑" pitchFamily="34" charset="-122"/>
                        </a:rPr>
                        <a:t>际</a:t>
                      </a:r>
                      <a:r>
                        <a:rPr lang="en-US" sz="2400" kern="100">
                          <a:effectLst/>
                          <a:latin typeface="微软雅黑" pitchFamily="34" charset="-122"/>
                          <a:ea typeface="微软雅黑" pitchFamily="34" charset="-122"/>
                        </a:rPr>
                        <a:t>  </a:t>
                      </a:r>
                      <a:r>
                        <a:rPr lang="zh-CN" sz="2400" kern="100">
                          <a:effectLst/>
                          <a:latin typeface="微软雅黑" pitchFamily="34" charset="-122"/>
                          <a:ea typeface="微软雅黑" pitchFamily="34" charset="-122"/>
                        </a:rPr>
                        <a:t>遇</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solidFill>
                            <a:srgbClr val="C00000"/>
                          </a:solidFill>
                          <a:effectLst/>
                          <a:latin typeface="微软雅黑" pitchFamily="34" charset="-122"/>
                          <a:ea typeface="微软雅黑" pitchFamily="34" charset="-122"/>
                        </a:rPr>
                        <a:t>功成名就</a:t>
                      </a:r>
                      <a:endParaRPr lang="zh-CN" sz="2400" kern="10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solidFill>
                            <a:srgbClr val="C00000"/>
                          </a:solidFill>
                          <a:effectLst/>
                          <a:latin typeface="微软雅黑" pitchFamily="34" charset="-122"/>
                          <a:ea typeface="微软雅黑" pitchFamily="34" charset="-122"/>
                        </a:rPr>
                        <a:t>功业未成</a:t>
                      </a:r>
                      <a:endParaRPr lang="zh-CN" sz="2400" kern="10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3"/>
                  </a:ext>
                </a:extLst>
              </a:tr>
              <a:tr h="515480">
                <a:tc>
                  <a:txBody>
                    <a:bodyPr/>
                    <a:lstStyle/>
                    <a:p>
                      <a:pPr algn="ctr">
                        <a:lnSpc>
                          <a:spcPct val="150000"/>
                        </a:lnSpc>
                      </a:pPr>
                      <a:r>
                        <a:rPr lang="zh-CN" sz="2400" kern="100">
                          <a:effectLst/>
                          <a:latin typeface="微软雅黑" pitchFamily="34" charset="-122"/>
                          <a:ea typeface="微软雅黑" pitchFamily="34" charset="-122"/>
                        </a:rPr>
                        <a:t>外</a:t>
                      </a:r>
                      <a:r>
                        <a:rPr lang="en-US" sz="2400" kern="100">
                          <a:effectLst/>
                          <a:latin typeface="微软雅黑" pitchFamily="34" charset="-122"/>
                          <a:ea typeface="微软雅黑" pitchFamily="34" charset="-122"/>
                        </a:rPr>
                        <a:t>  </a:t>
                      </a:r>
                      <a:r>
                        <a:rPr lang="zh-CN" sz="2400" kern="100">
                          <a:effectLst/>
                          <a:latin typeface="微软雅黑" pitchFamily="34" charset="-122"/>
                          <a:ea typeface="微软雅黑" pitchFamily="34" charset="-122"/>
                        </a:rPr>
                        <a:t>貌</a:t>
                      </a:r>
                      <a:endParaRPr lang="zh-CN" sz="2400" kern="10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solidFill>
                            <a:srgbClr val="C00000"/>
                          </a:solidFill>
                          <a:effectLst/>
                          <a:latin typeface="微软雅黑" pitchFamily="34" charset="-122"/>
                          <a:ea typeface="微软雅黑" pitchFamily="34" charset="-122"/>
                        </a:rPr>
                        <a:t>英俊儒雅</a:t>
                      </a:r>
                      <a:endParaRPr lang="zh-CN" sz="2400" kern="10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a:solidFill>
                            <a:srgbClr val="C00000"/>
                          </a:solidFill>
                          <a:effectLst/>
                          <a:latin typeface="微软雅黑" pitchFamily="34" charset="-122"/>
                          <a:ea typeface="微软雅黑" pitchFamily="34" charset="-122"/>
                        </a:rPr>
                        <a:t>早生华发</a:t>
                      </a:r>
                      <a:endParaRPr lang="zh-CN" sz="2400" kern="10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4"/>
                  </a:ext>
                </a:extLst>
              </a:tr>
              <a:tr h="515480">
                <a:tc>
                  <a:txBody>
                    <a:bodyPr/>
                    <a:lstStyle/>
                    <a:p>
                      <a:pPr algn="ctr">
                        <a:lnSpc>
                          <a:spcPct val="150000"/>
                        </a:lnSpc>
                      </a:pPr>
                      <a:r>
                        <a:rPr lang="zh-CN" sz="2400" kern="100" dirty="0">
                          <a:effectLst/>
                          <a:latin typeface="微软雅黑" pitchFamily="34" charset="-122"/>
                          <a:ea typeface="微软雅黑" pitchFamily="34" charset="-122"/>
                        </a:rPr>
                        <a:t>婚</a:t>
                      </a:r>
                      <a:r>
                        <a:rPr lang="en-US" sz="2400" kern="100" dirty="0">
                          <a:effectLst/>
                          <a:latin typeface="微软雅黑" pitchFamily="34" charset="-122"/>
                          <a:ea typeface="微软雅黑" pitchFamily="34" charset="-122"/>
                        </a:rPr>
                        <a:t>  </a:t>
                      </a:r>
                      <a:r>
                        <a:rPr lang="zh-CN" sz="2400" kern="100" dirty="0">
                          <a:effectLst/>
                          <a:latin typeface="微软雅黑" pitchFamily="34" charset="-122"/>
                          <a:ea typeface="微软雅黑" pitchFamily="34" charset="-122"/>
                        </a:rPr>
                        <a:t>姻</a:t>
                      </a:r>
                      <a:endParaRPr lang="zh-CN" sz="2400" kern="100" dirty="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幸福美满</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sz="2400" kern="100" dirty="0">
                          <a:solidFill>
                            <a:srgbClr val="C00000"/>
                          </a:solidFill>
                          <a:effectLst/>
                          <a:latin typeface="微软雅黑" pitchFamily="34" charset="-122"/>
                          <a:ea typeface="微软雅黑" pitchFamily="34" charset="-122"/>
                        </a:rPr>
                        <a:t>屡遭不幸</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extLst>
                  <a:ext uri="{0D108BD9-81ED-4DB2-BD59-A6C34878D82A}">
                    <a16:rowId xmlns:a16="http://schemas.microsoft.com/office/drawing/2014/main" val="10005"/>
                  </a:ext>
                </a:extLst>
              </a:tr>
              <a:tr h="515480">
                <a:tc>
                  <a:txBody>
                    <a:bodyPr/>
                    <a:lstStyle/>
                    <a:p>
                      <a:pPr algn="ctr">
                        <a:lnSpc>
                          <a:spcPct val="150000"/>
                        </a:lnSpc>
                      </a:pPr>
                      <a:endParaRPr lang="zh-CN" sz="2400" kern="100" dirty="0">
                        <a:effectLst/>
                        <a:latin typeface="微软雅黑" pitchFamily="34" charset="-122"/>
                        <a:ea typeface="微软雅黑" pitchFamily="34" charset="-122"/>
                        <a:cs typeface="Times New Roman" pitchFamily="18" charset="0"/>
                      </a:endParaRPr>
                    </a:p>
                  </a:txBody>
                  <a:tcPr marL="51435" marR="51435" marT="0" marB="0" anchor="ctr"/>
                </a:tc>
                <a:tc>
                  <a:txBody>
                    <a:bodyPr/>
                    <a:lstStyle/>
                    <a:p>
                      <a:pPr algn="ctr">
                        <a:lnSpc>
                          <a:spcPct val="150000"/>
                        </a:lnSpc>
                      </a:pPr>
                      <a:r>
                        <a:rPr lang="zh-CN" altLang="en-US" sz="2400" dirty="0" smtClean="0">
                          <a:solidFill>
                            <a:srgbClr val="C00000"/>
                          </a:solidFill>
                          <a:latin typeface="微软雅黑" pitchFamily="34" charset="-122"/>
                          <a:ea typeface="微软雅黑" pitchFamily="34" charset="-122"/>
                        </a:rPr>
                        <a:t>对比当中</a:t>
                      </a:r>
                      <a:endParaRPr lang="zh-CN" sz="2400" kern="100" dirty="0">
                        <a:solidFill>
                          <a:srgbClr val="C00000"/>
                        </a:solidFill>
                        <a:effectLst/>
                        <a:latin typeface="微软雅黑" pitchFamily="34" charset="-122"/>
                        <a:ea typeface="微软雅黑" pitchFamily="34" charset="-122"/>
                        <a:cs typeface="Times New Roman" pitchFamily="18" charset="0"/>
                      </a:endParaRPr>
                    </a:p>
                  </a:txBody>
                  <a:tcPr marL="51435" marR="51435" marT="0" marB="0" anchor="ct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zh-CN" altLang="en-US" sz="2400" dirty="0" smtClean="0">
                          <a:solidFill>
                            <a:srgbClr val="C00000"/>
                          </a:solidFill>
                          <a:latin typeface="微软雅黑" pitchFamily="34" charset="-122"/>
                          <a:ea typeface="微软雅黑" pitchFamily="34" charset="-122"/>
                        </a:rPr>
                        <a:t>哀叹自己</a:t>
                      </a:r>
                      <a:endParaRPr lang="en-US" altLang="zh-CN" sz="2400" dirty="0" smtClean="0">
                        <a:solidFill>
                          <a:srgbClr val="C00000"/>
                        </a:solidFill>
                        <a:latin typeface="微软雅黑" pitchFamily="34" charset="-122"/>
                        <a:ea typeface="微软雅黑" pitchFamily="34" charset="-122"/>
                      </a:endParaRPr>
                    </a:p>
                  </a:txBody>
                  <a:tcPr marL="51435" marR="51435" marT="0" marB="0" anchor="ctr"/>
                </a:tc>
                <a:extLst>
                  <a:ext uri="{0D108BD9-81ED-4DB2-BD59-A6C34878D82A}">
                    <a16:rowId xmlns:a16="http://schemas.microsoft.com/office/drawing/2014/main" val="3457166103"/>
                  </a:ext>
                </a:extLst>
              </a:tr>
            </a:tbl>
          </a:graphicData>
        </a:graphic>
      </p:graphicFrame>
      <p:sp>
        <p:nvSpPr>
          <p:cNvPr id="5" name="文本框 4"/>
          <p:cNvSpPr txBox="1"/>
          <p:nvPr/>
        </p:nvSpPr>
        <p:spPr>
          <a:xfrm>
            <a:off x="6039908" y="1125309"/>
            <a:ext cx="2883223" cy="3323987"/>
          </a:xfrm>
          <a:prstGeom prst="rect">
            <a:avLst/>
          </a:prstGeom>
          <a:noFill/>
        </p:spPr>
        <p:txBody>
          <a:bodyPr wrap="square" rtlCol="0">
            <a:spAutoFit/>
          </a:bodyPr>
          <a:lstStyle/>
          <a:p>
            <a:pPr>
              <a:lnSpc>
                <a:spcPct val="150000"/>
              </a:lnSpc>
            </a:pPr>
            <a:r>
              <a:rPr lang="en-US" altLang="zh-CN" sz="2000" dirty="0" smtClean="0">
                <a:solidFill>
                  <a:srgbClr val="C00000"/>
                </a:solidFill>
                <a:latin typeface="微软雅黑" pitchFamily="34" charset="-122"/>
                <a:ea typeface="微软雅黑" pitchFamily="34" charset="-122"/>
              </a:rPr>
              <a:t>“</a:t>
            </a:r>
            <a:r>
              <a:rPr lang="zh-CN" altLang="zh-CN" sz="2000" dirty="0">
                <a:solidFill>
                  <a:srgbClr val="C00000"/>
                </a:solidFill>
                <a:latin typeface="微软雅黑" pitchFamily="34" charset="-122"/>
                <a:ea typeface="微软雅黑" pitchFamily="34" charset="-122"/>
              </a:rPr>
              <a:t>知音如周郎</a:t>
            </a:r>
            <a:r>
              <a:rPr lang="en-US" altLang="zh-CN" sz="2000" dirty="0" smtClean="0">
                <a:solidFill>
                  <a:srgbClr val="C00000"/>
                </a:solidFill>
                <a:latin typeface="微软雅黑" pitchFamily="34" charset="-122"/>
                <a:ea typeface="微软雅黑" pitchFamily="34" charset="-122"/>
              </a:rPr>
              <a:t>”</a:t>
            </a:r>
          </a:p>
          <a:p>
            <a:pPr>
              <a:lnSpc>
                <a:spcPct val="150000"/>
              </a:lnSpc>
            </a:pPr>
            <a:r>
              <a:rPr lang="zh-CN" altLang="en-US" sz="2000" b="1" dirty="0" smtClean="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rPr>
              <a:t>仰慕英雄</a:t>
            </a:r>
            <a:r>
              <a:rPr lang="zh-CN" altLang="en-US" sz="2000" b="1" dirty="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rPr>
              <a:t>、</a:t>
            </a:r>
            <a:r>
              <a:rPr lang="zh-CN" altLang="en-US" sz="2000" b="1" dirty="0" smtClean="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rPr>
              <a:t>怀古伤己</a:t>
            </a:r>
            <a:endParaRPr lang="en-US" altLang="zh-CN" sz="2000" b="1" dirty="0" smtClean="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endParaRPr>
          </a:p>
          <a:p>
            <a:pPr>
              <a:lnSpc>
                <a:spcPct val="150000"/>
              </a:lnSpc>
            </a:pPr>
            <a:endParaRPr lang="en-US" altLang="zh-CN" sz="2000" b="1" dirty="0" smtClean="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endParaRPr>
          </a:p>
          <a:p>
            <a:pPr>
              <a:lnSpc>
                <a:spcPct val="150000"/>
              </a:lnSpc>
            </a:pPr>
            <a:r>
              <a:rPr lang="zh-CN" altLang="en-US" sz="2000" b="1" dirty="0" smtClean="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rPr>
              <a:t>渴望</a:t>
            </a:r>
            <a:r>
              <a:rPr lang="zh-CN" altLang="en-US" sz="2000" b="1" dirty="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rPr>
              <a:t>像周瑜一样</a:t>
            </a:r>
            <a:r>
              <a:rPr lang="zh-CN" altLang="en-US" sz="2000" b="1" dirty="0" smtClean="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rPr>
              <a:t>建功立业，</a:t>
            </a:r>
            <a:r>
              <a:rPr lang="zh-CN" altLang="en-US" sz="2000" b="1" dirty="0" smtClean="0">
                <a:ln w="9525" cap="flat" cmpd="sng" algn="ctr">
                  <a:noFill/>
                  <a:prstDash val="solid"/>
                  <a:round/>
                  <a:headEnd type="none" w="med" len="med"/>
                  <a:tailEnd type="none" w="med" len="med"/>
                </a:ln>
                <a:solidFill>
                  <a:srgbClr val="000000"/>
                </a:solidFill>
                <a:ea typeface="黑体" pitchFamily="49" charset="-122"/>
                <a:sym typeface="Wingdings" charset="2"/>
              </a:rPr>
              <a:t>借</a:t>
            </a:r>
            <a:r>
              <a:rPr lang="zh-CN" altLang="en-US" sz="2000" b="1" dirty="0">
                <a:ln w="9525" cap="flat" cmpd="sng" algn="ctr">
                  <a:noFill/>
                  <a:prstDash val="solid"/>
                  <a:round/>
                  <a:headEnd type="none" w="med" len="med"/>
                  <a:tailEnd type="none" w="med" len="med"/>
                </a:ln>
                <a:solidFill>
                  <a:srgbClr val="000000"/>
                </a:solidFill>
                <a:ea typeface="黑体" pitchFamily="49" charset="-122"/>
                <a:sym typeface="Wingdings" charset="2"/>
              </a:rPr>
              <a:t>怀古来抒发自己功业未</a:t>
            </a:r>
            <a:r>
              <a:rPr lang="zh-CN" altLang="en-US" sz="2000" b="1" dirty="0" smtClean="0">
                <a:ln w="9525" cap="flat" cmpd="sng" algn="ctr">
                  <a:noFill/>
                  <a:prstDash val="solid"/>
                  <a:round/>
                  <a:headEnd type="none" w="med" len="med"/>
                  <a:tailEnd type="none" w="med" len="med"/>
                </a:ln>
                <a:solidFill>
                  <a:srgbClr val="000000"/>
                </a:solidFill>
                <a:ea typeface="黑体" pitchFamily="49" charset="-122"/>
                <a:sym typeface="Wingdings" charset="2"/>
              </a:rPr>
              <a:t>成、</a:t>
            </a:r>
            <a:r>
              <a:rPr lang="zh-CN" altLang="en-US" sz="2000" b="1" dirty="0">
                <a:ln w="9525" cap="flat" cmpd="sng" algn="ctr">
                  <a:noFill/>
                  <a:prstDash val="solid"/>
                  <a:round/>
                  <a:headEnd type="none" w="med" len="med"/>
                  <a:tailEnd type="none" w="med" len="med"/>
                </a:ln>
                <a:solidFill>
                  <a:srgbClr val="003300"/>
                </a:solidFill>
                <a:latin typeface="黑体" pitchFamily="49" charset="-122"/>
                <a:ea typeface="黑体" pitchFamily="49" charset="-122"/>
                <a:sym typeface="Wingdings" charset="2"/>
              </a:rPr>
              <a:t>壮志难酬</a:t>
            </a:r>
            <a:r>
              <a:rPr lang="zh-CN" altLang="en-US" sz="2000" b="1" dirty="0" smtClean="0">
                <a:ln w="9525" cap="flat" cmpd="sng" algn="ctr">
                  <a:noFill/>
                  <a:prstDash val="solid"/>
                  <a:round/>
                  <a:headEnd type="none" w="med" len="med"/>
                  <a:tailEnd type="none" w="med" len="med"/>
                </a:ln>
                <a:solidFill>
                  <a:srgbClr val="000000"/>
                </a:solidFill>
                <a:ea typeface="黑体" pitchFamily="49" charset="-122"/>
                <a:sym typeface="Wingdings" charset="2"/>
              </a:rPr>
              <a:t>的感慨。</a:t>
            </a:r>
            <a:endParaRPr kumimoji="1" lang="zh-CN" altLang="en-US" sz="2000" dirty="0">
              <a:solidFill>
                <a:srgbClr val="C00000"/>
              </a:solidFill>
              <a:latin typeface="微软雅黑" pitchFamily="34" charset="-122"/>
              <a:ea typeface="微软雅黑" pitchFamily="34" charset="-122"/>
            </a:endParaRPr>
          </a:p>
        </p:txBody>
      </p:sp>
    </p:spTree>
    <p:extLst>
      <p:ext uri="{BB962C8B-B14F-4D97-AF65-F5344CB8AC3E}">
        <p14:creationId xmlns:p14="http://schemas.microsoft.com/office/powerpoint/2010/main" val="45218998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ssolv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ssolv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2771800" y="679283"/>
            <a:ext cx="5983974" cy="3693319"/>
          </a:xfrm>
          <a:prstGeom prst="rect">
            <a:avLst/>
          </a:prstGeom>
          <a:noFill/>
        </p:spPr>
        <p:txBody>
          <a:bodyPr wrap="square" rtlCol="0">
            <a:spAutoFit/>
          </a:bodyPr>
          <a:lstStyle/>
          <a:p>
            <a:r>
              <a:rPr lang="zh-CN" altLang="en-US" sz="2400" dirty="0" smtClean="0">
                <a:solidFill>
                  <a:schemeClr val="tx1">
                    <a:lumMod val="65000"/>
                    <a:lumOff val="35000"/>
                  </a:schemeClr>
                </a:solidFill>
                <a:latin typeface="微软雅黑" pitchFamily="34" charset="-122"/>
                <a:ea typeface="微软雅黑" pitchFamily="34" charset="-122"/>
              </a:rPr>
              <a:t>故国</a:t>
            </a:r>
            <a:r>
              <a:rPr lang="zh-CN" altLang="en-US" sz="2400" dirty="0">
                <a:solidFill>
                  <a:schemeClr val="tx1">
                    <a:lumMod val="65000"/>
                    <a:lumOff val="35000"/>
                  </a:schemeClr>
                </a:solidFill>
                <a:latin typeface="微软雅黑" pitchFamily="34" charset="-122"/>
                <a:ea typeface="微软雅黑" pitchFamily="34" charset="-122"/>
              </a:rPr>
              <a:t>神游，多情应笑我，早生华发。”这一句如何理解</a:t>
            </a:r>
            <a:r>
              <a:rPr lang="en-US" altLang="zh-CN" sz="2400" dirty="0">
                <a:solidFill>
                  <a:schemeClr val="tx1">
                    <a:lumMod val="65000"/>
                    <a:lumOff val="35000"/>
                  </a:schemeClr>
                </a:solidFill>
                <a:latin typeface="微软雅黑" pitchFamily="34" charset="-122"/>
                <a:ea typeface="微软雅黑" pitchFamily="34" charset="-122"/>
              </a:rPr>
              <a:t>?</a:t>
            </a:r>
          </a:p>
          <a:p>
            <a:r>
              <a:rPr lang="zh-CN" altLang="en-US" sz="2400" dirty="0" smtClean="0">
                <a:solidFill>
                  <a:srgbClr val="C00000"/>
                </a:solidFill>
                <a:latin typeface="微软雅黑" pitchFamily="34" charset="-122"/>
                <a:ea typeface="微软雅黑" pitchFamily="34" charset="-122"/>
              </a:rPr>
              <a:t>倒装</a:t>
            </a:r>
            <a:r>
              <a:rPr lang="zh-CN" altLang="en-US" sz="2400" dirty="0" smtClean="0">
                <a:solidFill>
                  <a:srgbClr val="C00000"/>
                </a:solidFill>
                <a:latin typeface="微软雅黑" pitchFamily="34" charset="-122"/>
                <a:ea typeface="微软雅黑" pitchFamily="34" charset="-122"/>
              </a:rPr>
              <a:t>句 “神游故国”</a:t>
            </a:r>
            <a:r>
              <a:rPr lang="en-US" altLang="zh-CN" sz="2400" dirty="0" smtClean="0">
                <a:solidFill>
                  <a:srgbClr val="C00000"/>
                </a:solidFill>
                <a:latin typeface="微软雅黑" pitchFamily="34" charset="-122"/>
                <a:ea typeface="微软雅黑" pitchFamily="34" charset="-122"/>
              </a:rPr>
              <a:t> </a:t>
            </a:r>
            <a:r>
              <a:rPr lang="zh-CN" altLang="en-US" sz="2400" dirty="0" smtClean="0">
                <a:solidFill>
                  <a:srgbClr val="C00000"/>
                </a:solidFill>
                <a:latin typeface="微软雅黑" pitchFamily="34" charset="-122"/>
                <a:ea typeface="微软雅黑" pitchFamily="34" charset="-122"/>
              </a:rPr>
              <a:t>“</a:t>
            </a:r>
            <a:r>
              <a:rPr lang="zh-CN" altLang="en-US" sz="2400" dirty="0">
                <a:solidFill>
                  <a:srgbClr val="C00000"/>
                </a:solidFill>
                <a:latin typeface="微软雅黑" pitchFamily="34" charset="-122"/>
                <a:ea typeface="微软雅黑" pitchFamily="34" charset="-122"/>
              </a:rPr>
              <a:t>应笑我多情”</a:t>
            </a:r>
            <a:r>
              <a:rPr lang="zh-CN" altLang="en-US" sz="2400" dirty="0" smtClean="0">
                <a:solidFill>
                  <a:srgbClr val="C00000"/>
                </a:solidFill>
                <a:latin typeface="微软雅黑" pitchFamily="34" charset="-122"/>
                <a:ea typeface="微软雅黑" pitchFamily="34" charset="-122"/>
              </a:rPr>
              <a:t>。</a:t>
            </a:r>
            <a:endParaRPr lang="en-US" altLang="zh-CN" sz="2400" dirty="0" smtClean="0">
              <a:solidFill>
                <a:srgbClr val="C00000"/>
              </a:solidFill>
              <a:latin typeface="微软雅黑" pitchFamily="34" charset="-122"/>
              <a:ea typeface="微软雅黑" pitchFamily="34" charset="-122"/>
            </a:endParaRPr>
          </a:p>
          <a:p>
            <a:r>
              <a:rPr lang="zh-CN" altLang="en-US" sz="2400" b="1" dirty="0" smtClean="0">
                <a:latin typeface="微软雅黑" pitchFamily="34" charset="-122"/>
                <a:ea typeface="微软雅黑" pitchFamily="34" charset="-122"/>
              </a:rPr>
              <a:t>“情”</a:t>
            </a:r>
            <a:r>
              <a:rPr lang="zh-CN" altLang="en-US" sz="2400" b="1" dirty="0">
                <a:latin typeface="微软雅黑" pitchFamily="34" charset="-122"/>
                <a:ea typeface="微软雅黑" pitchFamily="34" charset="-122"/>
              </a:rPr>
              <a:t>，指他建功立业的愿望。“笑”，自嘲，自己年纪大了，还这么多情，还有这样建功立业的愿望和报国的情感。“早生华发”感慨光阴虚度</a:t>
            </a:r>
            <a:r>
              <a:rPr lang="zh-CN" altLang="en-US"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a:p>
            <a:r>
              <a:rPr lang="zh-CN" altLang="en-US" sz="2400" b="1" dirty="0" smtClean="0">
                <a:solidFill>
                  <a:srgbClr val="C00000"/>
                </a:solidFill>
                <a:latin typeface="微软雅黑" pitchFamily="34" charset="-122"/>
                <a:ea typeface="微软雅黑" pitchFamily="34" charset="-122"/>
              </a:rPr>
              <a:t>理想</a:t>
            </a:r>
            <a:r>
              <a:rPr lang="zh-CN" altLang="en-US" sz="2400" b="1" dirty="0">
                <a:solidFill>
                  <a:srgbClr val="C00000"/>
                </a:solidFill>
                <a:latin typeface="微软雅黑" pitchFamily="34" charset="-122"/>
                <a:ea typeface="微软雅黑" pitchFamily="34" charset="-122"/>
              </a:rPr>
              <a:t>与现实的巨大反差，光阴虚掷，自笑多情，自我解嘲，透出一种无奈和苍凉。</a:t>
            </a:r>
          </a:p>
          <a:p>
            <a:endParaRPr lang="zh-CN" altLang="en-US" dirty="0">
              <a:solidFill>
                <a:srgbClr val="C00000"/>
              </a:solidFill>
              <a:latin typeface="微软雅黑" pitchFamily="34" charset="-122"/>
              <a:ea typeface="微软雅黑" pitchFamily="34" charset="-122"/>
            </a:endParaRP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pic>
        <p:nvPicPr>
          <p:cNvPr id="2050" name="Picture 2" descr="https://ss1.bdstatic.com/70cFuXSh_Q1YnxGkpoWK1HF6hhy/it/u=2356576848,1117152269&amp;fm=26&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386" y="679283"/>
            <a:ext cx="2376264" cy="3231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1424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6">
                                            <p:txEl>
                                              <p:pRg st="1" end="1"/>
                                            </p:txEl>
                                          </p:spTgt>
                                        </p:tgtEl>
                                        <p:attrNameLst>
                                          <p:attrName>style.visibility</p:attrName>
                                        </p:attrNameLst>
                                      </p:cBhvr>
                                      <p:to>
                                        <p:strVal val="visible"/>
                                      </p:to>
                                    </p:set>
                                    <p:animEffect transition="in" filter="dissolve">
                                      <p:cBhvr>
                                        <p:cTn id="14" dur="500"/>
                                        <p:tgtEl>
                                          <p:spTgt spid="3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36">
                                            <p:txEl>
                                              <p:pRg st="2" end="2"/>
                                            </p:txEl>
                                          </p:spTgt>
                                        </p:tgtEl>
                                        <p:attrNameLst>
                                          <p:attrName>style.visibility</p:attrName>
                                        </p:attrNameLst>
                                      </p:cBhvr>
                                      <p:to>
                                        <p:strVal val="visible"/>
                                      </p:to>
                                    </p:set>
                                    <p:animEffect transition="in" filter="dissolve">
                                      <p:cBhvr>
                                        <p:cTn id="19" dur="500"/>
                                        <p:tgtEl>
                                          <p:spTgt spid="36">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6">
                                            <p:txEl>
                                              <p:pRg st="3" end="3"/>
                                            </p:txEl>
                                          </p:spTgt>
                                        </p:tgtEl>
                                        <p:attrNameLst>
                                          <p:attrName>style.visibility</p:attrName>
                                        </p:attrNameLst>
                                      </p:cBhvr>
                                      <p:to>
                                        <p:strVal val="visible"/>
                                      </p:to>
                                    </p:set>
                                    <p:animEffect transition="in" filter="dissolve">
                                      <p:cBhvr>
                                        <p:cTn id="24" dur="500"/>
                                        <p:tgtEl>
                                          <p:spTgt spid="3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467544" y="339502"/>
            <a:ext cx="8379913" cy="5032147"/>
          </a:xfrm>
          <a:prstGeom prst="rect">
            <a:avLst/>
          </a:prstGeom>
          <a:noFill/>
        </p:spPr>
        <p:txBody>
          <a:bodyPr wrap="square" rtlCol="0">
            <a:spAutoFit/>
          </a:bodyPr>
          <a:lstStyle/>
          <a:p>
            <a:pPr>
              <a:lnSpc>
                <a:spcPct val="150000"/>
              </a:lnSpc>
            </a:pPr>
            <a:r>
              <a:rPr lang="en-US" altLang="zh-CN" b="1" dirty="0" smtClean="0">
                <a:solidFill>
                  <a:schemeClr val="tx1">
                    <a:lumMod val="65000"/>
                    <a:lumOff val="35000"/>
                  </a:schemeClr>
                </a:solidFill>
                <a:latin typeface="微软雅黑" pitchFamily="34" charset="-122"/>
                <a:ea typeface="微软雅黑" pitchFamily="34" charset="-122"/>
              </a:rPr>
              <a:t>【</a:t>
            </a:r>
            <a:r>
              <a:rPr lang="zh-CN" altLang="en-US" b="1" dirty="0" smtClean="0">
                <a:solidFill>
                  <a:schemeClr val="tx1">
                    <a:lumMod val="65000"/>
                    <a:lumOff val="35000"/>
                  </a:schemeClr>
                </a:solidFill>
                <a:latin typeface="微软雅黑" pitchFamily="34" charset="-122"/>
                <a:ea typeface="微软雅黑" pitchFamily="34" charset="-122"/>
              </a:rPr>
              <a:t>思考</a:t>
            </a:r>
            <a:r>
              <a:rPr lang="en-US" altLang="zh-CN" b="1" dirty="0" smtClean="0">
                <a:solidFill>
                  <a:schemeClr val="tx1">
                    <a:lumMod val="65000"/>
                    <a:lumOff val="35000"/>
                  </a:schemeClr>
                </a:solidFill>
                <a:latin typeface="微软雅黑" pitchFamily="34" charset="-122"/>
                <a:ea typeface="微软雅黑" pitchFamily="34" charset="-122"/>
              </a:rPr>
              <a:t>】</a:t>
            </a:r>
            <a:r>
              <a:rPr lang="zh-CN" altLang="en-US" b="1" dirty="0" smtClean="0">
                <a:solidFill>
                  <a:schemeClr val="tx1">
                    <a:lumMod val="65000"/>
                    <a:lumOff val="35000"/>
                  </a:schemeClr>
                </a:solidFill>
                <a:latin typeface="微软雅黑" pitchFamily="34" charset="-122"/>
                <a:ea typeface="微软雅黑" pitchFamily="34" charset="-122"/>
              </a:rPr>
              <a:t>“</a:t>
            </a:r>
            <a:r>
              <a:rPr lang="zh-CN" altLang="en-US" b="1" dirty="0">
                <a:solidFill>
                  <a:schemeClr val="tx1">
                    <a:lumMod val="65000"/>
                    <a:lumOff val="35000"/>
                  </a:schemeClr>
                </a:solidFill>
                <a:latin typeface="微软雅黑" pitchFamily="34" charset="-122"/>
                <a:ea typeface="微软雅黑" pitchFamily="34" charset="-122"/>
              </a:rPr>
              <a:t>人生如梦，一尊还酹江月”？是积极还是消极</a:t>
            </a:r>
            <a:r>
              <a:rPr lang="zh-CN" altLang="en-US" b="1" dirty="0" smtClean="0">
                <a:solidFill>
                  <a:schemeClr val="tx1">
                    <a:lumMod val="65000"/>
                    <a:lumOff val="35000"/>
                  </a:schemeClr>
                </a:solidFill>
                <a:latin typeface="微软雅黑" pitchFamily="34" charset="-122"/>
                <a:ea typeface="微软雅黑" pitchFamily="34" charset="-122"/>
              </a:rPr>
              <a:t>？</a:t>
            </a:r>
            <a:endParaRPr lang="en-US" altLang="zh-CN" b="1" dirty="0" smtClean="0">
              <a:solidFill>
                <a:schemeClr val="tx1">
                  <a:lumMod val="65000"/>
                  <a:lumOff val="35000"/>
                </a:schemeClr>
              </a:solidFill>
              <a:latin typeface="微软雅黑" pitchFamily="34" charset="-122"/>
              <a:ea typeface="微软雅黑" pitchFamily="34" charset="-122"/>
            </a:endParaRPr>
          </a:p>
          <a:p>
            <a:pPr>
              <a:lnSpc>
                <a:spcPct val="150000"/>
              </a:lnSpc>
            </a:pPr>
            <a:endParaRPr lang="en-US" altLang="zh-CN" dirty="0" smtClean="0">
              <a:solidFill>
                <a:schemeClr val="tx1">
                  <a:lumMod val="65000"/>
                  <a:lumOff val="35000"/>
                </a:schemeClr>
              </a:solidFill>
              <a:latin typeface="微软雅黑" pitchFamily="34" charset="-122"/>
              <a:ea typeface="微软雅黑" pitchFamily="34" charset="-122"/>
            </a:endParaRPr>
          </a:p>
          <a:p>
            <a:r>
              <a:rPr lang="zh-CN" altLang="en-US" sz="24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联系全词内容来看，诗人在上阕中描绘了一幅</a:t>
            </a:r>
            <a:r>
              <a:rPr lang="zh-CN" altLang="en-US" sz="2400" b="1" dirty="0">
                <a:ln w="9525" cap="flat" cmpd="sng" algn="ctr">
                  <a:noFill/>
                  <a:prstDash val="solid"/>
                  <a:round/>
                  <a:headEnd type="none" w="med" len="med"/>
                  <a:tailEnd type="none" w="med" len="med"/>
                </a:ln>
                <a:solidFill>
                  <a:srgbClr val="FF0000"/>
                </a:solidFill>
                <a:latin typeface="黑体" pitchFamily="49" charset="-122"/>
                <a:ea typeface="黑体" pitchFamily="49" charset="-122"/>
                <a:sym typeface="Wingdings" charset="2"/>
              </a:rPr>
              <a:t>雄伟壮丽的赤壁江山图</a:t>
            </a:r>
            <a:r>
              <a:rPr lang="zh-CN" altLang="en-US" sz="24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，字里行间饱含着</a:t>
            </a:r>
            <a:r>
              <a:rPr lang="zh-CN" altLang="en-US" sz="24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对祖国壮丽河山的热爱</a:t>
            </a:r>
            <a:r>
              <a:rPr lang="zh-CN" altLang="en-US" sz="24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，其实更是作者</a:t>
            </a:r>
            <a:r>
              <a:rPr lang="zh-CN" altLang="en-US" sz="24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旷达胸襟的体现</a:t>
            </a:r>
            <a:r>
              <a:rPr lang="zh-CN" altLang="en-US" sz="24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；下阕又集中笔力刻画出少年英雄的周郎形象，</a:t>
            </a:r>
            <a:r>
              <a:rPr lang="zh-CN" altLang="en-US" sz="24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抒发了作者对功业早成的周郎的仰慕、向往，借此表达自己年岁将老、壮志难酬的无限感慨和悲叹</a:t>
            </a:r>
            <a:r>
              <a:rPr lang="zh-CN" altLang="en-US" sz="2400" b="1" dirty="0" smtClean="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a:t>
            </a:r>
            <a:endParaRPr lang="en-US" altLang="zh-CN" sz="2400" b="1" dirty="0" smtClean="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endParaRPr>
          </a:p>
          <a:p>
            <a:r>
              <a:rPr lang="zh-CN" altLang="en-US" sz="24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在这种意义上，“人生如梦”不是一般虚无的消极，而是对时光疾逝、功业不成、“早生华发”的感喟，多少有些低沉，但与其说是消极，</a:t>
            </a:r>
            <a:r>
              <a:rPr lang="zh-CN" altLang="en-US" sz="2400" b="1" dirty="0">
                <a:ln w="9525" cap="flat" cmpd="sng" algn="ctr">
                  <a:noFill/>
                  <a:prstDash val="solid"/>
                  <a:round/>
                  <a:headEnd type="none" w="med" len="med"/>
                  <a:tailEnd type="none" w="med" len="med"/>
                </a:ln>
                <a:solidFill>
                  <a:srgbClr val="000099"/>
                </a:solidFill>
                <a:latin typeface="黑体" pitchFamily="49" charset="-122"/>
                <a:ea typeface="黑体" pitchFamily="49" charset="-122"/>
                <a:sym typeface="Wingdings" charset="2"/>
              </a:rPr>
              <a:t>还不如理解为作者借“酹江月”寻找到了一处宣泄苦闷的出口</a:t>
            </a:r>
            <a:r>
              <a:rPr lang="zh-CN" altLang="en-US" sz="24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。最后的这一举动，传达出的是一种与山河、明月、自然完全融合的</a:t>
            </a:r>
            <a:r>
              <a:rPr lang="zh-CN" altLang="en-US" sz="2400" b="1" dirty="0">
                <a:ln w="9525" cap="flat" cmpd="sng" algn="ctr">
                  <a:noFill/>
                  <a:prstDash val="solid"/>
                  <a:round/>
                  <a:headEnd type="none" w="med" len="med"/>
                  <a:tailEnd type="none" w="med" len="med"/>
                </a:ln>
                <a:solidFill>
                  <a:srgbClr val="000099"/>
                </a:solidFill>
                <a:latin typeface="黑体" pitchFamily="49" charset="-122"/>
                <a:ea typeface="黑体" pitchFamily="49" charset="-122"/>
                <a:sym typeface="Wingdings" charset="2"/>
              </a:rPr>
              <a:t>达观、超脱、豁然情怀</a:t>
            </a:r>
            <a:r>
              <a:rPr lang="zh-CN" altLang="en-US" sz="2400" b="1" dirty="0">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a:t>
            </a:r>
            <a:endParaRPr lang="zh-CN" altLang="en-US" sz="2400" b="1" dirty="0">
              <a:solidFill>
                <a:srgbClr val="000000"/>
              </a:solidFill>
              <a:latin typeface="黑体" pitchFamily="49" charset="-122"/>
              <a:ea typeface="黑体" pitchFamily="49" charset="-122"/>
            </a:endParaRPr>
          </a:p>
          <a:p>
            <a:pPr>
              <a:lnSpc>
                <a:spcPct val="150000"/>
              </a:lnSpc>
            </a:pPr>
            <a:endParaRPr lang="zh-CN" altLang="en-US" dirty="0" smtClean="0">
              <a:solidFill>
                <a:schemeClr val="tx1">
                  <a:lumMod val="65000"/>
                  <a:lumOff val="35000"/>
                </a:schemeClr>
              </a:solidFill>
              <a:latin typeface="微软雅黑" pitchFamily="34" charset="-122"/>
              <a:ea typeface="微软雅黑" pitchFamily="34" charset="-122"/>
            </a:endParaRP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6">
                                            <p:txEl>
                                              <p:pRg st="2" end="2"/>
                                            </p:txEl>
                                          </p:spTgt>
                                        </p:tgtEl>
                                        <p:attrNameLst>
                                          <p:attrName>style.visibility</p:attrName>
                                        </p:attrNameLst>
                                      </p:cBhvr>
                                      <p:to>
                                        <p:strVal val="visible"/>
                                      </p:to>
                                    </p:set>
                                    <p:anim calcmode="lin" valueType="num">
                                      <p:cBhvr additive="base">
                                        <p:cTn id="7" dur="500" fill="hold"/>
                                        <p:tgtEl>
                                          <p:spTgt spid="3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6">
                                            <p:txEl>
                                              <p:pRg st="3" end="3"/>
                                            </p:txEl>
                                          </p:spTgt>
                                        </p:tgtEl>
                                        <p:attrNameLst>
                                          <p:attrName>style.visibility</p:attrName>
                                        </p:attrNameLst>
                                      </p:cBhvr>
                                      <p:to>
                                        <p:strVal val="visible"/>
                                      </p:to>
                                    </p:set>
                                    <p:anim calcmode="lin" valueType="num">
                                      <p:cBhvr additive="base">
                                        <p:cTn id="13" dur="500" fill="hold"/>
                                        <p:tgtEl>
                                          <p:spTgt spid="3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3"/>
          <p:cNvSpPr/>
          <p:nvPr>
            <p:custDataLst>
              <p:tags r:id="rId1"/>
            </p:custDataLst>
          </p:nvPr>
        </p:nvSpPr>
        <p:spPr>
          <a:xfrm>
            <a:off x="1428750" y="0"/>
            <a:ext cx="6057900" cy="4572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总起：</a:t>
            </a:r>
            <a:r>
              <a:rPr altLang="zh-CN" sz="2400" b="1">
                <a:ln w="9525" cap="flat" cmpd="sng" algn="ctr">
                  <a:noFill/>
                  <a:prstDash val="solid"/>
                  <a:round/>
                  <a:headEnd type="none" w="med" len="med"/>
                  <a:tailEnd type="none" w="med" len="med"/>
                </a:ln>
                <a:solidFill>
                  <a:srgbClr val="FF3300"/>
                </a:solidFill>
                <a:latin typeface="黑体" pitchFamily="49" charset="-122"/>
                <a:ea typeface="黑体" pitchFamily="49" charset="-122"/>
                <a:sym typeface="Wingdings" charset="2"/>
              </a:rPr>
              <a:t>大江东去，浪淘尽，千古风流人物</a:t>
            </a:r>
            <a:r>
              <a:rPr altLang="zh-CN" sz="2400" b="1">
                <a:ln w="9525" cap="flat" cmpd="sng" algn="ctr">
                  <a:noFill/>
                  <a:prstDash val="solid"/>
                  <a:round/>
                  <a:headEnd type="none" w="med" len="med"/>
                  <a:tailEnd type="none" w="med" len="med"/>
                </a:ln>
                <a:solidFill>
                  <a:srgbClr val="0033CC"/>
                </a:solidFill>
                <a:latin typeface="黑体" pitchFamily="49" charset="-122"/>
                <a:ea typeface="黑体" pitchFamily="49" charset="-122"/>
                <a:sym typeface="Wingdings" charset="2"/>
              </a:rPr>
              <a:t>。</a:t>
            </a:r>
            <a:endParaRPr altLang="zh-CN" sz="2400" b="1">
              <a:solidFill>
                <a:srgbClr val="0033CC"/>
              </a:solidFill>
              <a:latin typeface="黑体" pitchFamily="49" charset="-122"/>
              <a:ea typeface="黑体" pitchFamily="49" charset="-122"/>
            </a:endParaRPr>
          </a:p>
        </p:txBody>
      </p:sp>
      <p:sp>
        <p:nvSpPr>
          <p:cNvPr id="33794" name="Rectangle 4"/>
          <p:cNvSpPr/>
          <p:nvPr>
            <p:custDataLst>
              <p:tags r:id="rId2"/>
            </p:custDataLst>
          </p:nvPr>
        </p:nvSpPr>
        <p:spPr>
          <a:xfrm>
            <a:off x="1485900" y="914400"/>
            <a:ext cx="742950" cy="40005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algn="ctr"/>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写景</a:t>
            </a:r>
            <a:endParaRPr altLang="zh-CN" sz="2400" b="1">
              <a:solidFill>
                <a:srgbClr val="000066"/>
              </a:solidFill>
              <a:latin typeface="黑体" pitchFamily="49" charset="-122"/>
              <a:ea typeface="黑体" pitchFamily="49" charset="-122"/>
            </a:endParaRPr>
          </a:p>
        </p:txBody>
      </p:sp>
      <p:sp>
        <p:nvSpPr>
          <p:cNvPr id="39940" name="AutoShape 5"/>
          <p:cNvSpPr>
            <a:spLocks noChangeArrowheads="1"/>
          </p:cNvSpPr>
          <p:nvPr>
            <p:custDataLst>
              <p:tags r:id="rId3"/>
            </p:custDataLst>
          </p:nvPr>
        </p:nvSpPr>
        <p:spPr bwMode="auto">
          <a:xfrm>
            <a:off x="2400300" y="628650"/>
            <a:ext cx="171450" cy="1085850"/>
          </a:xfrm>
          <a:prstGeom prst="leftBrace">
            <a:avLst>
              <a:gd name="adj1" fmla="val 52690"/>
              <a:gd name="adj2" fmla="val 50000"/>
            </a:avLst>
          </a:prstGeom>
          <a:noFill/>
          <a:ln w="38100" algn="ctr">
            <a:solidFill>
              <a:srgbClr val="0033CC"/>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zh-CN" sz="1350"/>
          </a:p>
        </p:txBody>
      </p:sp>
      <p:sp>
        <p:nvSpPr>
          <p:cNvPr id="33796" name="Rectangle 6"/>
          <p:cNvSpPr/>
          <p:nvPr>
            <p:custDataLst>
              <p:tags r:id="rId4"/>
            </p:custDataLst>
          </p:nvPr>
        </p:nvSpPr>
        <p:spPr>
          <a:xfrm>
            <a:off x="2571750" y="628650"/>
            <a:ext cx="3371850" cy="3429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故垒西边——周郎赤壁</a:t>
            </a:r>
            <a:endParaRPr altLang="zh-CN" sz="2400" b="1">
              <a:solidFill>
                <a:srgbClr val="000066"/>
              </a:solidFill>
              <a:latin typeface="黑体" pitchFamily="49" charset="-122"/>
              <a:ea typeface="黑体" pitchFamily="49" charset="-122"/>
            </a:endParaRPr>
          </a:p>
        </p:txBody>
      </p:sp>
      <p:sp>
        <p:nvSpPr>
          <p:cNvPr id="33797" name="Rectangle 7"/>
          <p:cNvSpPr/>
          <p:nvPr>
            <p:custDataLst>
              <p:tags r:id="rId5"/>
            </p:custDataLst>
          </p:nvPr>
        </p:nvSpPr>
        <p:spPr>
          <a:xfrm>
            <a:off x="2628900" y="971550"/>
            <a:ext cx="1657350" cy="40005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乱石穿空</a:t>
            </a:r>
            <a:endParaRPr altLang="zh-CN" sz="2400" b="1">
              <a:solidFill>
                <a:srgbClr val="000066"/>
              </a:solidFill>
              <a:latin typeface="黑体" pitchFamily="49" charset="-122"/>
              <a:ea typeface="黑体" pitchFamily="49" charset="-122"/>
            </a:endParaRPr>
          </a:p>
        </p:txBody>
      </p:sp>
      <p:sp>
        <p:nvSpPr>
          <p:cNvPr id="33798" name="Rectangle 8"/>
          <p:cNvSpPr/>
          <p:nvPr>
            <p:custDataLst>
              <p:tags r:id="rId6"/>
            </p:custDataLst>
          </p:nvPr>
        </p:nvSpPr>
        <p:spPr>
          <a:xfrm>
            <a:off x="2628900" y="1428750"/>
            <a:ext cx="1657350" cy="3429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惊涛拍岸</a:t>
            </a:r>
            <a:endParaRPr altLang="zh-CN" sz="2400" b="1">
              <a:solidFill>
                <a:srgbClr val="000066"/>
              </a:solidFill>
              <a:latin typeface="黑体" pitchFamily="49" charset="-122"/>
              <a:ea typeface="黑体" pitchFamily="49" charset="-122"/>
            </a:endParaRPr>
          </a:p>
        </p:txBody>
      </p:sp>
      <p:cxnSp>
        <p:nvCxnSpPr>
          <p:cNvPr id="39944" name="Line 9"/>
          <p:cNvCxnSpPr>
            <a:cxnSpLocks noChangeShapeType="1"/>
          </p:cNvCxnSpPr>
          <p:nvPr>
            <p:custDataLst>
              <p:tags r:id="rId7"/>
            </p:custDataLst>
          </p:nvPr>
        </p:nvCxnSpPr>
        <p:spPr bwMode="auto">
          <a:xfrm>
            <a:off x="1885950" y="571500"/>
            <a:ext cx="0" cy="400050"/>
          </a:xfrm>
          <a:prstGeom prst="line">
            <a:avLst/>
          </a:prstGeom>
          <a:noFill/>
          <a:ln w="57150" algn="ctr">
            <a:solidFill>
              <a:srgbClr val="0033CC"/>
            </a:solidFill>
            <a:round/>
            <a:tailEnd type="triangle" w="med" len="med"/>
          </a:ln>
          <a:extLst>
            <a:ext uri="{909E8E84-426E-40DD-AFC4-6F175D3DCCD1}">
              <a14:hiddenFill xmlns:a14="http://schemas.microsoft.com/office/drawing/2010/main">
                <a:noFill/>
              </a14:hiddenFill>
            </a:ext>
          </a:extLst>
        </p:spPr>
      </p:cxnSp>
      <p:cxnSp>
        <p:nvCxnSpPr>
          <p:cNvPr id="39945" name="Line 10"/>
          <p:cNvCxnSpPr>
            <a:cxnSpLocks noChangeShapeType="1"/>
          </p:cNvCxnSpPr>
          <p:nvPr>
            <p:custDataLst>
              <p:tags r:id="rId8"/>
            </p:custDataLst>
          </p:nvPr>
        </p:nvCxnSpPr>
        <p:spPr bwMode="auto">
          <a:xfrm>
            <a:off x="1885950" y="1371600"/>
            <a:ext cx="0" cy="514350"/>
          </a:xfrm>
          <a:prstGeom prst="line">
            <a:avLst/>
          </a:prstGeom>
          <a:noFill/>
          <a:ln w="57150" algn="ctr">
            <a:solidFill>
              <a:srgbClr val="0033CC"/>
            </a:solidFill>
            <a:round/>
            <a:tailEnd type="triangle" w="med" len="med"/>
          </a:ln>
          <a:extLst>
            <a:ext uri="{909E8E84-426E-40DD-AFC4-6F175D3DCCD1}">
              <a14:hiddenFill xmlns:a14="http://schemas.microsoft.com/office/drawing/2010/main">
                <a:noFill/>
              </a14:hiddenFill>
            </a:ext>
          </a:extLst>
        </p:spPr>
      </p:cxnSp>
      <p:sp>
        <p:nvSpPr>
          <p:cNvPr id="33801" name="Rectangle 11"/>
          <p:cNvSpPr/>
          <p:nvPr>
            <p:custDataLst>
              <p:tags r:id="rId9"/>
            </p:custDataLst>
          </p:nvPr>
        </p:nvSpPr>
        <p:spPr>
          <a:xfrm>
            <a:off x="1428750" y="1885950"/>
            <a:ext cx="4914900" cy="51435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过渡：江山如画，一时多少豪杰。</a:t>
            </a:r>
            <a:endParaRPr altLang="zh-CN" sz="2400" b="1">
              <a:solidFill>
                <a:srgbClr val="000066"/>
              </a:solidFill>
              <a:latin typeface="黑体" pitchFamily="49" charset="-122"/>
              <a:ea typeface="黑体" pitchFamily="49" charset="-122"/>
            </a:endParaRPr>
          </a:p>
        </p:txBody>
      </p:sp>
      <p:cxnSp>
        <p:nvCxnSpPr>
          <p:cNvPr id="39947" name="Line 12"/>
          <p:cNvCxnSpPr>
            <a:cxnSpLocks noChangeShapeType="1"/>
          </p:cNvCxnSpPr>
          <p:nvPr>
            <p:custDataLst>
              <p:tags r:id="rId10"/>
            </p:custDataLst>
          </p:nvPr>
        </p:nvCxnSpPr>
        <p:spPr bwMode="auto">
          <a:xfrm>
            <a:off x="1871663" y="2400300"/>
            <a:ext cx="0" cy="514350"/>
          </a:xfrm>
          <a:prstGeom prst="line">
            <a:avLst/>
          </a:prstGeom>
          <a:noFill/>
          <a:ln w="57150" algn="ctr">
            <a:solidFill>
              <a:srgbClr val="0033CC"/>
            </a:solidFill>
            <a:round/>
            <a:tailEnd type="triangle" w="med" len="med"/>
          </a:ln>
          <a:extLst>
            <a:ext uri="{909E8E84-426E-40DD-AFC4-6F175D3DCCD1}">
              <a14:hiddenFill xmlns:a14="http://schemas.microsoft.com/office/drawing/2010/main">
                <a:noFill/>
              </a14:hiddenFill>
            </a:ext>
          </a:extLst>
        </p:spPr>
      </p:cxnSp>
      <p:sp>
        <p:nvSpPr>
          <p:cNvPr id="33803" name="Rectangle 13"/>
          <p:cNvSpPr/>
          <p:nvPr>
            <p:custDataLst>
              <p:tags r:id="rId11"/>
            </p:custDataLst>
          </p:nvPr>
        </p:nvSpPr>
        <p:spPr>
          <a:xfrm>
            <a:off x="1485900" y="2857500"/>
            <a:ext cx="914400" cy="3429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写人</a:t>
            </a:r>
            <a:endParaRPr altLang="zh-CN" sz="2400" b="1">
              <a:solidFill>
                <a:srgbClr val="000066"/>
              </a:solidFill>
              <a:latin typeface="黑体" pitchFamily="49" charset="-122"/>
              <a:ea typeface="黑体" pitchFamily="49" charset="-122"/>
            </a:endParaRPr>
          </a:p>
        </p:txBody>
      </p:sp>
      <p:sp>
        <p:nvSpPr>
          <p:cNvPr id="39949" name="AutoShape 14"/>
          <p:cNvSpPr>
            <a:spLocks noChangeArrowheads="1"/>
          </p:cNvSpPr>
          <p:nvPr>
            <p:custDataLst>
              <p:tags r:id="rId12"/>
            </p:custDataLst>
          </p:nvPr>
        </p:nvSpPr>
        <p:spPr bwMode="auto">
          <a:xfrm>
            <a:off x="2457450" y="2571750"/>
            <a:ext cx="171450" cy="1028700"/>
          </a:xfrm>
          <a:prstGeom prst="leftBrace">
            <a:avLst>
              <a:gd name="adj1" fmla="val 50000"/>
              <a:gd name="adj2" fmla="val 50000"/>
            </a:avLst>
          </a:prstGeom>
          <a:noFill/>
          <a:ln w="38100" algn="ctr">
            <a:solidFill>
              <a:srgbClr val="0033CC"/>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zh-CN" sz="1350"/>
          </a:p>
        </p:txBody>
      </p:sp>
      <p:sp>
        <p:nvSpPr>
          <p:cNvPr id="33805" name="Rectangle 15"/>
          <p:cNvSpPr/>
          <p:nvPr>
            <p:custDataLst>
              <p:tags r:id="rId13"/>
            </p:custDataLst>
          </p:nvPr>
        </p:nvSpPr>
        <p:spPr>
          <a:xfrm>
            <a:off x="2627710" y="2400300"/>
            <a:ext cx="742950" cy="4572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FF3300"/>
                </a:solidFill>
                <a:latin typeface="黑体" pitchFamily="49" charset="-122"/>
                <a:ea typeface="黑体" pitchFamily="49" charset="-122"/>
                <a:sym typeface="Wingdings" charset="2"/>
              </a:rPr>
              <a:t>周郎</a:t>
            </a:r>
            <a:r>
              <a:rPr altLang="zh-CN" sz="2400">
                <a:ln w="9525" cap="flat" cmpd="sng" algn="ctr">
                  <a:noFill/>
                  <a:prstDash val="solid"/>
                  <a:round/>
                  <a:headEnd type="none" w="med" len="med"/>
                  <a:tailEnd type="none" w="med" len="med"/>
                </a:ln>
                <a:solidFill>
                  <a:srgbClr val="FF3300"/>
                </a:solidFill>
                <a:latin typeface="黑体" pitchFamily="49" charset="-122"/>
                <a:ea typeface="黑体" pitchFamily="49" charset="-122"/>
                <a:sym typeface="Wingdings" charset="2"/>
              </a:rPr>
              <a:t>：</a:t>
            </a:r>
            <a:endParaRPr altLang="zh-CN" sz="2400">
              <a:solidFill>
                <a:srgbClr val="FF3300"/>
              </a:solidFill>
              <a:latin typeface="黑体" pitchFamily="49" charset="-122"/>
              <a:ea typeface="黑体" pitchFamily="49" charset="-122"/>
            </a:endParaRPr>
          </a:p>
        </p:txBody>
      </p:sp>
      <p:sp>
        <p:nvSpPr>
          <p:cNvPr id="33806" name="Rectangle 16"/>
          <p:cNvSpPr/>
          <p:nvPr>
            <p:custDataLst>
              <p:tags r:id="rId14"/>
            </p:custDataLst>
          </p:nvPr>
        </p:nvSpPr>
        <p:spPr>
          <a:xfrm>
            <a:off x="3486150" y="2457450"/>
            <a:ext cx="1428750" cy="40005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雄姿英发</a:t>
            </a:r>
            <a:endParaRPr altLang="zh-CN" sz="2400" b="1">
              <a:solidFill>
                <a:srgbClr val="000066"/>
              </a:solidFill>
              <a:latin typeface="黑体" pitchFamily="49" charset="-122"/>
              <a:ea typeface="黑体" pitchFamily="49" charset="-122"/>
            </a:endParaRPr>
          </a:p>
        </p:txBody>
      </p:sp>
      <p:sp>
        <p:nvSpPr>
          <p:cNvPr id="33807" name="Rectangle 17"/>
          <p:cNvSpPr/>
          <p:nvPr>
            <p:custDataLst>
              <p:tags r:id="rId15"/>
            </p:custDataLst>
          </p:nvPr>
        </p:nvSpPr>
        <p:spPr>
          <a:xfrm>
            <a:off x="3486150" y="2857500"/>
            <a:ext cx="1428750" cy="40005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谈笑克敌</a:t>
            </a:r>
            <a:endParaRPr altLang="zh-CN" sz="2400" b="1">
              <a:solidFill>
                <a:srgbClr val="000066"/>
              </a:solidFill>
              <a:latin typeface="黑体" pitchFamily="49" charset="-122"/>
              <a:ea typeface="黑体" pitchFamily="49" charset="-122"/>
            </a:endParaRPr>
          </a:p>
        </p:txBody>
      </p:sp>
      <p:sp>
        <p:nvSpPr>
          <p:cNvPr id="33808" name="Rectangle 18"/>
          <p:cNvSpPr/>
          <p:nvPr>
            <p:custDataLst>
              <p:tags r:id="rId16"/>
            </p:custDataLst>
          </p:nvPr>
        </p:nvSpPr>
        <p:spPr>
          <a:xfrm>
            <a:off x="2751535" y="3314700"/>
            <a:ext cx="685800" cy="4572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FF3300"/>
                </a:solidFill>
                <a:latin typeface="黑体" pitchFamily="49" charset="-122"/>
                <a:ea typeface="黑体" pitchFamily="49" charset="-122"/>
                <a:sym typeface="Wingdings" charset="2"/>
              </a:rPr>
              <a:t>我：</a:t>
            </a:r>
            <a:endParaRPr altLang="zh-CN" sz="2400" b="1">
              <a:solidFill>
                <a:srgbClr val="FF3300"/>
              </a:solidFill>
              <a:latin typeface="黑体" pitchFamily="49" charset="-122"/>
              <a:ea typeface="黑体" pitchFamily="49" charset="-122"/>
            </a:endParaRPr>
          </a:p>
        </p:txBody>
      </p:sp>
      <p:sp>
        <p:nvSpPr>
          <p:cNvPr id="33809" name="Rectangle 19"/>
          <p:cNvSpPr/>
          <p:nvPr>
            <p:custDataLst>
              <p:tags r:id="rId17"/>
            </p:custDataLst>
          </p:nvPr>
        </p:nvSpPr>
        <p:spPr>
          <a:xfrm>
            <a:off x="3455194" y="3314700"/>
            <a:ext cx="1657350" cy="4572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早生华发</a:t>
            </a:r>
            <a:endParaRPr altLang="zh-CN" sz="2400" b="1">
              <a:solidFill>
                <a:srgbClr val="000066"/>
              </a:solidFill>
              <a:latin typeface="黑体" pitchFamily="49" charset="-122"/>
              <a:ea typeface="黑体" pitchFamily="49" charset="-122"/>
            </a:endParaRPr>
          </a:p>
        </p:txBody>
      </p:sp>
      <p:cxnSp>
        <p:nvCxnSpPr>
          <p:cNvPr id="39955" name="Line 20"/>
          <p:cNvCxnSpPr>
            <a:cxnSpLocks noChangeShapeType="1"/>
          </p:cNvCxnSpPr>
          <p:nvPr>
            <p:custDataLst>
              <p:tags r:id="rId18"/>
            </p:custDataLst>
          </p:nvPr>
        </p:nvCxnSpPr>
        <p:spPr bwMode="auto">
          <a:xfrm>
            <a:off x="1871663" y="3257550"/>
            <a:ext cx="0" cy="685800"/>
          </a:xfrm>
          <a:prstGeom prst="line">
            <a:avLst/>
          </a:prstGeom>
          <a:noFill/>
          <a:ln w="57150" algn="ctr">
            <a:solidFill>
              <a:srgbClr val="0033CC"/>
            </a:solidFill>
            <a:round/>
            <a:tailEnd type="triangle" w="med" len="med"/>
          </a:ln>
          <a:extLst>
            <a:ext uri="{909E8E84-426E-40DD-AFC4-6F175D3DCCD1}">
              <a14:hiddenFill xmlns:a14="http://schemas.microsoft.com/office/drawing/2010/main">
                <a:noFill/>
              </a14:hiddenFill>
            </a:ext>
          </a:extLst>
        </p:spPr>
      </p:cxnSp>
      <p:sp>
        <p:nvSpPr>
          <p:cNvPr id="33811" name="Rectangle 21"/>
          <p:cNvSpPr/>
          <p:nvPr>
            <p:custDataLst>
              <p:tags r:id="rId19"/>
            </p:custDataLst>
          </p:nvPr>
        </p:nvSpPr>
        <p:spPr>
          <a:xfrm>
            <a:off x="1485900" y="3998119"/>
            <a:ext cx="914400" cy="5715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结束：</a:t>
            </a:r>
            <a:endParaRPr altLang="zh-CN" sz="2400" b="1">
              <a:solidFill>
                <a:srgbClr val="000066"/>
              </a:solidFill>
              <a:latin typeface="黑体" pitchFamily="49" charset="-122"/>
              <a:ea typeface="黑体" pitchFamily="49" charset="-122"/>
            </a:endParaRPr>
          </a:p>
        </p:txBody>
      </p:sp>
      <p:sp>
        <p:nvSpPr>
          <p:cNvPr id="33812" name="Rectangle 22"/>
          <p:cNvSpPr/>
          <p:nvPr>
            <p:custDataLst>
              <p:tags r:id="rId20"/>
            </p:custDataLst>
          </p:nvPr>
        </p:nvSpPr>
        <p:spPr>
          <a:xfrm>
            <a:off x="2514600" y="4057650"/>
            <a:ext cx="3486150" cy="4572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人生如梦，一尊还酹江月</a:t>
            </a:r>
            <a:endParaRPr altLang="zh-CN" sz="2400" b="1">
              <a:solidFill>
                <a:srgbClr val="000066"/>
              </a:solidFill>
              <a:latin typeface="黑体" pitchFamily="49" charset="-122"/>
              <a:ea typeface="黑体" pitchFamily="49" charset="-122"/>
            </a:endParaRPr>
          </a:p>
        </p:txBody>
      </p:sp>
      <p:sp>
        <p:nvSpPr>
          <p:cNvPr id="39958" name="AutoShape 23"/>
          <p:cNvSpPr>
            <a:spLocks noChangeArrowheads="1"/>
          </p:cNvSpPr>
          <p:nvPr>
            <p:custDataLst>
              <p:tags r:id="rId21"/>
            </p:custDataLst>
          </p:nvPr>
        </p:nvSpPr>
        <p:spPr bwMode="auto">
          <a:xfrm>
            <a:off x="5143500" y="2686050"/>
            <a:ext cx="171450" cy="971550"/>
          </a:xfrm>
          <a:prstGeom prst="rightBracket">
            <a:avLst>
              <a:gd name="adj" fmla="val 47222"/>
            </a:avLst>
          </a:prstGeom>
          <a:noFill/>
          <a:ln w="38100" algn="ctr">
            <a:solidFill>
              <a:srgbClr val="0033CC"/>
            </a:solidFill>
            <a:prstDash val="dash"/>
            <a:round/>
          </a:ln>
          <a:extLst>
            <a:ext uri="{909E8E84-426E-40DD-AFC4-6F175D3DCCD1}">
              <a14:hiddenFill xmlns:a14="http://schemas.microsoft.com/office/drawing/2010/main">
                <a:solidFill>
                  <a:srgbClr val="FFFFFF"/>
                </a:solidFill>
              </a14:hiddenFill>
            </a:ext>
          </a:extLst>
        </p:spPr>
        <p:txBody>
          <a:bodyPr wrap="none" anchor="ctr"/>
          <a:lstStyle/>
          <a:p>
            <a:endParaRPr lang="zh-CN" altLang="zh-CN" sz="1350"/>
          </a:p>
        </p:txBody>
      </p:sp>
      <p:sp>
        <p:nvSpPr>
          <p:cNvPr id="33814" name="Rectangle 24"/>
          <p:cNvSpPr/>
          <p:nvPr>
            <p:custDataLst>
              <p:tags r:id="rId22"/>
            </p:custDataLst>
          </p:nvPr>
        </p:nvSpPr>
        <p:spPr>
          <a:xfrm>
            <a:off x="5543550" y="2914650"/>
            <a:ext cx="742950" cy="5715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对比</a:t>
            </a:r>
            <a:endParaRPr altLang="zh-CN" sz="2400" b="1">
              <a:solidFill>
                <a:srgbClr val="000066"/>
              </a:solidFill>
              <a:latin typeface="黑体" pitchFamily="49" charset="-122"/>
              <a:ea typeface="黑体" pitchFamily="49" charset="-122"/>
            </a:endParaRPr>
          </a:p>
        </p:txBody>
      </p:sp>
      <p:sp>
        <p:nvSpPr>
          <p:cNvPr id="39960" name="AutoShape 25"/>
          <p:cNvSpPr>
            <a:spLocks noChangeArrowheads="1"/>
          </p:cNvSpPr>
          <p:nvPr>
            <p:custDataLst>
              <p:tags r:id="rId23"/>
            </p:custDataLst>
          </p:nvPr>
        </p:nvSpPr>
        <p:spPr bwMode="auto">
          <a:xfrm>
            <a:off x="7143750" y="514350"/>
            <a:ext cx="114300" cy="1714500"/>
          </a:xfrm>
          <a:prstGeom prst="rightBracket">
            <a:avLst>
              <a:gd name="adj" fmla="val 125000"/>
            </a:avLst>
          </a:prstGeom>
          <a:noFill/>
          <a:ln w="38100" algn="ctr">
            <a:solidFill>
              <a:srgbClr val="0033CC"/>
            </a:solidFill>
            <a:prstDash val="dash"/>
            <a:round/>
          </a:ln>
          <a:extLst>
            <a:ext uri="{909E8E84-426E-40DD-AFC4-6F175D3DCCD1}">
              <a14:hiddenFill xmlns:a14="http://schemas.microsoft.com/office/drawing/2010/main">
                <a:solidFill>
                  <a:srgbClr val="FFFFFF"/>
                </a:solidFill>
              </a14:hiddenFill>
            </a:ext>
          </a:extLst>
        </p:spPr>
        <p:txBody>
          <a:bodyPr wrap="none" anchor="ctr"/>
          <a:lstStyle/>
          <a:p>
            <a:endParaRPr lang="zh-CN" altLang="zh-CN" sz="1350"/>
          </a:p>
        </p:txBody>
      </p:sp>
      <p:sp>
        <p:nvSpPr>
          <p:cNvPr id="33816" name="Rectangle 26"/>
          <p:cNvSpPr/>
          <p:nvPr>
            <p:custDataLst>
              <p:tags r:id="rId24"/>
            </p:custDataLst>
          </p:nvPr>
        </p:nvSpPr>
        <p:spPr>
          <a:xfrm>
            <a:off x="7258050" y="1257300"/>
            <a:ext cx="742950" cy="457200"/>
          </a:xfrm>
          <a:prstGeom prst="rect">
            <a:avLst/>
          </a:prstGeom>
          <a:noFill/>
          <a:ln>
            <a:noFill/>
            <a:miter lim="800000"/>
          </a:ln>
        </p:spPr>
        <p:txBody>
          <a:bodyPr wrap="none"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altLang="zh-CN" sz="2400" b="1">
                <a:ln w="9525" cap="flat" cmpd="sng" algn="ctr">
                  <a:noFill/>
                  <a:prstDash val="solid"/>
                  <a:round/>
                  <a:headEnd type="none" w="med" len="med"/>
                  <a:tailEnd type="none" w="med" len="med"/>
                </a:ln>
                <a:solidFill>
                  <a:srgbClr val="FF0000"/>
                </a:solidFill>
                <a:latin typeface="黑体" pitchFamily="49" charset="-122"/>
                <a:ea typeface="黑体" pitchFamily="49" charset="-122"/>
                <a:sym typeface="Wingdings" charset="2"/>
              </a:rPr>
              <a:t>照应</a:t>
            </a:r>
            <a:endParaRPr altLang="zh-CN" sz="2400" b="1">
              <a:solidFill>
                <a:srgbClr val="FF0000"/>
              </a:solidFill>
              <a:latin typeface="黑体" pitchFamily="49" charset="-122"/>
              <a:ea typeface="黑体" pitchFamily="49"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3"/>
                                        </p:tgtEl>
                                        <p:attrNameLst>
                                          <p:attrName>style.visibility</p:attrName>
                                        </p:attrNameLst>
                                      </p:cBhvr>
                                      <p:to>
                                        <p:strVal val="visible"/>
                                      </p:to>
                                    </p:set>
                                    <p:animEffect transition="in" filter="blinds(horizontal)">
                                      <p:cBhvr>
                                        <p:cTn id="7" dur="500" fill="hold"/>
                                        <p:tgtEl>
                                          <p:spTgt spid="3379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9944"/>
                                        </p:tgtEl>
                                        <p:attrNameLst>
                                          <p:attrName>style.visibility</p:attrName>
                                        </p:attrNameLst>
                                      </p:cBhvr>
                                      <p:to>
                                        <p:strVal val="visible"/>
                                      </p:to>
                                    </p:set>
                                    <p:animEffect transition="in" filter="dissolve">
                                      <p:cBhvr>
                                        <p:cTn id="12" dur="500" fill="hold"/>
                                        <p:tgtEl>
                                          <p:spTgt spid="3994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3794"/>
                                        </p:tgtEl>
                                        <p:attrNameLst>
                                          <p:attrName>style.visibility</p:attrName>
                                        </p:attrNameLst>
                                      </p:cBhvr>
                                      <p:to>
                                        <p:strVal val="visible"/>
                                      </p:to>
                                    </p:set>
                                    <p:animEffect transition="in" filter="box(out)">
                                      <p:cBhvr>
                                        <p:cTn id="17" dur="500" fill="hold"/>
                                        <p:tgtEl>
                                          <p:spTgt spid="3379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9940"/>
                                        </p:tgtEl>
                                        <p:attrNameLst>
                                          <p:attrName>style.visibility</p:attrName>
                                        </p:attrNameLst>
                                      </p:cBhvr>
                                      <p:to>
                                        <p:strVal val="visible"/>
                                      </p:to>
                                    </p:set>
                                    <p:animEffect transition="in" filter="dissolve">
                                      <p:cBhvr>
                                        <p:cTn id="22" dur="500" fill="hold"/>
                                        <p:tgtEl>
                                          <p:spTgt spid="3994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3796"/>
                                        </p:tgtEl>
                                        <p:attrNameLst>
                                          <p:attrName>style.visibility</p:attrName>
                                        </p:attrNameLst>
                                      </p:cBhvr>
                                      <p:to>
                                        <p:strVal val="visible"/>
                                      </p:to>
                                    </p:set>
                                    <p:animEffect transition="in" filter="checkerboard(across)">
                                      <p:cBhvr>
                                        <p:cTn id="27" dur="500" fill="hold"/>
                                        <p:tgtEl>
                                          <p:spTgt spid="33796"/>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3797"/>
                                        </p:tgtEl>
                                        <p:attrNameLst>
                                          <p:attrName>style.visibility</p:attrName>
                                        </p:attrNameLst>
                                      </p:cBhvr>
                                      <p:to>
                                        <p:strVal val="visible"/>
                                      </p:to>
                                    </p:set>
                                    <p:animEffect transition="in" filter="checkerboard(across)">
                                      <p:cBhvr>
                                        <p:cTn id="32" dur="500" fill="hold"/>
                                        <p:tgtEl>
                                          <p:spTgt spid="33797"/>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33798"/>
                                        </p:tgtEl>
                                        <p:attrNameLst>
                                          <p:attrName>style.visibility</p:attrName>
                                        </p:attrNameLst>
                                      </p:cBhvr>
                                      <p:to>
                                        <p:strVal val="visible"/>
                                      </p:to>
                                    </p:set>
                                    <p:animEffect transition="in" filter="box(out)">
                                      <p:cBhvr>
                                        <p:cTn id="37" dur="500" fill="hold"/>
                                        <p:tgtEl>
                                          <p:spTgt spid="3379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39945"/>
                                        </p:tgtEl>
                                        <p:attrNameLst>
                                          <p:attrName>style.visibility</p:attrName>
                                        </p:attrNameLst>
                                      </p:cBhvr>
                                      <p:to>
                                        <p:strVal val="visible"/>
                                      </p:to>
                                    </p:set>
                                    <p:animEffect transition="in" filter="dissolve">
                                      <p:cBhvr>
                                        <p:cTn id="42" dur="500" fill="hold"/>
                                        <p:tgtEl>
                                          <p:spTgt spid="39945"/>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33801"/>
                                        </p:tgtEl>
                                        <p:attrNameLst>
                                          <p:attrName>style.visibility</p:attrName>
                                        </p:attrNameLst>
                                      </p:cBhvr>
                                      <p:to>
                                        <p:strVal val="visible"/>
                                      </p:to>
                                    </p:set>
                                    <p:animEffect transition="in" filter="randombar(horizontal)">
                                      <p:cBhvr>
                                        <p:cTn id="47" dur="500" fill="hold"/>
                                        <p:tgtEl>
                                          <p:spTgt spid="33801"/>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39947"/>
                                        </p:tgtEl>
                                        <p:attrNameLst>
                                          <p:attrName>style.visibility</p:attrName>
                                        </p:attrNameLst>
                                      </p:cBhvr>
                                      <p:to>
                                        <p:strVal val="visible"/>
                                      </p:to>
                                    </p:set>
                                    <p:animEffect transition="in" filter="dissolve">
                                      <p:cBhvr>
                                        <p:cTn id="52" dur="500" fill="hold"/>
                                        <p:tgtEl>
                                          <p:spTgt spid="39947"/>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6" fill="hold" grpId="0" nodeType="clickEffect">
                                  <p:stCondLst>
                                    <p:cond delay="0"/>
                                  </p:stCondLst>
                                  <p:childTnLst>
                                    <p:set>
                                      <p:cBhvr>
                                        <p:cTn id="56" dur="1" fill="hold">
                                          <p:stCondLst>
                                            <p:cond delay="0"/>
                                          </p:stCondLst>
                                        </p:cTn>
                                        <p:tgtEl>
                                          <p:spTgt spid="33803"/>
                                        </p:tgtEl>
                                        <p:attrNameLst>
                                          <p:attrName>style.visibility</p:attrName>
                                        </p:attrNameLst>
                                      </p:cBhvr>
                                      <p:to>
                                        <p:strVal val="visible"/>
                                      </p:to>
                                    </p:set>
                                    <p:animEffect transition="in" filter="barn(inHorizontal)">
                                      <p:cBhvr>
                                        <p:cTn id="57" dur="500" fill="hold"/>
                                        <p:tgtEl>
                                          <p:spTgt spid="33803"/>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grpId="0" nodeType="clickEffect">
                                  <p:stCondLst>
                                    <p:cond delay="0"/>
                                  </p:stCondLst>
                                  <p:childTnLst>
                                    <p:set>
                                      <p:cBhvr>
                                        <p:cTn id="61" dur="1" fill="hold">
                                          <p:stCondLst>
                                            <p:cond delay="0"/>
                                          </p:stCondLst>
                                        </p:cTn>
                                        <p:tgtEl>
                                          <p:spTgt spid="39949"/>
                                        </p:tgtEl>
                                        <p:attrNameLst>
                                          <p:attrName>style.visibility</p:attrName>
                                        </p:attrNameLst>
                                      </p:cBhvr>
                                      <p:to>
                                        <p:strVal val="visible"/>
                                      </p:to>
                                    </p:set>
                                    <p:anim calcmode="lin" valueType="num">
                                      <p:cBhvr additive="base">
                                        <p:cTn id="62" dur="500" fill="hold"/>
                                        <p:tgtEl>
                                          <p:spTgt spid="39949"/>
                                        </p:tgtEl>
                                        <p:attrNameLst>
                                          <p:attrName>ppt_x</p:attrName>
                                        </p:attrNameLst>
                                      </p:cBhvr>
                                      <p:tavLst>
                                        <p:tav tm="0">
                                          <p:val>
                                            <p:strVal val="0-#ppt_w/2"/>
                                          </p:val>
                                        </p:tav>
                                        <p:tav tm="100000">
                                          <p:val>
                                            <p:strVal val="#ppt_x"/>
                                          </p:val>
                                        </p:tav>
                                      </p:tavLst>
                                    </p:anim>
                                    <p:anim calcmode="lin" valueType="num">
                                      <p:cBhvr additive="base">
                                        <p:cTn id="63" dur="500" fill="hold"/>
                                        <p:tgtEl>
                                          <p:spTgt spid="39949"/>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499"/>
                                          </p:stCondLst>
                                        </p:cTn>
                                        <p:tgtEl>
                                          <p:spTgt spid="33805"/>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14" presetClass="entr" presetSubtype="10" fill="hold" grpId="0" nodeType="clickEffect">
                                  <p:stCondLst>
                                    <p:cond delay="0"/>
                                  </p:stCondLst>
                                  <p:childTnLst>
                                    <p:set>
                                      <p:cBhvr>
                                        <p:cTn id="71" dur="1" fill="hold">
                                          <p:stCondLst>
                                            <p:cond delay="0"/>
                                          </p:stCondLst>
                                        </p:cTn>
                                        <p:tgtEl>
                                          <p:spTgt spid="33806"/>
                                        </p:tgtEl>
                                        <p:attrNameLst>
                                          <p:attrName>style.visibility</p:attrName>
                                        </p:attrNameLst>
                                      </p:cBhvr>
                                      <p:to>
                                        <p:strVal val="visible"/>
                                      </p:to>
                                    </p:set>
                                    <p:animEffect transition="in" filter="randombar(horizontal)">
                                      <p:cBhvr>
                                        <p:cTn id="72" dur="500" fill="hold"/>
                                        <p:tgtEl>
                                          <p:spTgt spid="33806"/>
                                        </p:tgtEl>
                                      </p:cBhvr>
                                    </p:animEffect>
                                  </p:childTnLst>
                                </p:cTn>
                              </p:par>
                            </p:childTnLst>
                          </p:cTn>
                        </p:par>
                      </p:childTnLst>
                    </p:cTn>
                  </p:par>
                  <p:par>
                    <p:cTn id="73" fill="hold">
                      <p:stCondLst>
                        <p:cond delay="indefinite"/>
                      </p:stCondLst>
                      <p:childTnLst>
                        <p:par>
                          <p:cTn id="74" fill="hold">
                            <p:stCondLst>
                              <p:cond delay="0"/>
                            </p:stCondLst>
                            <p:childTnLst>
                              <p:par>
                                <p:cTn id="75" presetID="17" presetClass="entr" presetSubtype="10" fill="hold" grpId="0" nodeType="clickEffect">
                                  <p:stCondLst>
                                    <p:cond delay="0"/>
                                  </p:stCondLst>
                                  <p:childTnLst>
                                    <p:set>
                                      <p:cBhvr>
                                        <p:cTn id="76" dur="1" fill="hold">
                                          <p:stCondLst>
                                            <p:cond delay="0"/>
                                          </p:stCondLst>
                                        </p:cTn>
                                        <p:tgtEl>
                                          <p:spTgt spid="33807"/>
                                        </p:tgtEl>
                                        <p:attrNameLst>
                                          <p:attrName>style.visibility</p:attrName>
                                        </p:attrNameLst>
                                      </p:cBhvr>
                                      <p:to>
                                        <p:strVal val="visible"/>
                                      </p:to>
                                    </p:set>
                                    <p:anim calcmode="lin" valueType="num">
                                      <p:cBhvr>
                                        <p:cTn id="77" dur="500" fill="hold"/>
                                        <p:tgtEl>
                                          <p:spTgt spid="33807"/>
                                        </p:tgtEl>
                                        <p:attrNameLst>
                                          <p:attrName>ppt_w</p:attrName>
                                        </p:attrNameLst>
                                      </p:cBhvr>
                                      <p:tavLst>
                                        <p:tav tm="0">
                                          <p:val>
                                            <p:fltVal val="0"/>
                                          </p:val>
                                        </p:tav>
                                        <p:tav tm="100000">
                                          <p:val>
                                            <p:strVal val="#ppt_w"/>
                                          </p:val>
                                        </p:tav>
                                      </p:tavLst>
                                    </p:anim>
                                    <p:anim calcmode="lin" valueType="num">
                                      <p:cBhvr>
                                        <p:cTn id="78" dur="500" fill="hold"/>
                                        <p:tgtEl>
                                          <p:spTgt spid="33807"/>
                                        </p:tgtEl>
                                        <p:attrNameLst>
                                          <p:attrName>ppt_h</p:attrName>
                                        </p:attrNameLst>
                                      </p:cBhvr>
                                      <p:tavLst>
                                        <p:tav tm="0">
                                          <p:val>
                                            <p:strVal val="#ppt_h"/>
                                          </p:val>
                                        </p:tav>
                                        <p:tav tm="100000">
                                          <p:val>
                                            <p:strVal val="#ppt_h"/>
                                          </p:val>
                                        </p:tav>
                                      </p:tavLst>
                                    </p:anim>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499"/>
                                          </p:stCondLst>
                                        </p:cTn>
                                        <p:tgtEl>
                                          <p:spTgt spid="33808"/>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6" presetClass="entr" presetSubtype="42" fill="hold" grpId="0" nodeType="clickEffect">
                                  <p:stCondLst>
                                    <p:cond delay="0"/>
                                  </p:stCondLst>
                                  <p:childTnLst>
                                    <p:set>
                                      <p:cBhvr>
                                        <p:cTn id="86" dur="1" fill="hold">
                                          <p:stCondLst>
                                            <p:cond delay="0"/>
                                          </p:stCondLst>
                                        </p:cTn>
                                        <p:tgtEl>
                                          <p:spTgt spid="33809"/>
                                        </p:tgtEl>
                                        <p:attrNameLst>
                                          <p:attrName>style.visibility</p:attrName>
                                        </p:attrNameLst>
                                      </p:cBhvr>
                                      <p:to>
                                        <p:strVal val="visible"/>
                                      </p:to>
                                    </p:set>
                                    <p:animEffect transition="in" filter="barn(outHorizontal)">
                                      <p:cBhvr>
                                        <p:cTn id="87" dur="500" fill="hold"/>
                                        <p:tgtEl>
                                          <p:spTgt spid="33809"/>
                                        </p:tgtEl>
                                      </p:cBhvr>
                                    </p:animEffect>
                                  </p:childTnLst>
                                </p:cTn>
                              </p:par>
                            </p:childTnLst>
                          </p:cTn>
                        </p:par>
                      </p:childTnLst>
                    </p:cTn>
                  </p:par>
                  <p:par>
                    <p:cTn id="88" fill="hold">
                      <p:stCondLst>
                        <p:cond delay="indefinite"/>
                      </p:stCondLst>
                      <p:childTnLst>
                        <p:par>
                          <p:cTn id="89" fill="hold">
                            <p:stCondLst>
                              <p:cond delay="0"/>
                            </p:stCondLst>
                            <p:childTnLst>
                              <p:par>
                                <p:cTn id="90" presetID="9" presetClass="entr" presetSubtype="0" fill="hold" nodeType="clickEffect">
                                  <p:stCondLst>
                                    <p:cond delay="0"/>
                                  </p:stCondLst>
                                  <p:childTnLst>
                                    <p:set>
                                      <p:cBhvr>
                                        <p:cTn id="91" dur="1" fill="hold">
                                          <p:stCondLst>
                                            <p:cond delay="0"/>
                                          </p:stCondLst>
                                        </p:cTn>
                                        <p:tgtEl>
                                          <p:spTgt spid="39955"/>
                                        </p:tgtEl>
                                        <p:attrNameLst>
                                          <p:attrName>style.visibility</p:attrName>
                                        </p:attrNameLst>
                                      </p:cBhvr>
                                      <p:to>
                                        <p:strVal val="visible"/>
                                      </p:to>
                                    </p:set>
                                    <p:animEffect transition="in" filter="dissolve">
                                      <p:cBhvr>
                                        <p:cTn id="92" dur="500" fill="hold"/>
                                        <p:tgtEl>
                                          <p:spTgt spid="39955"/>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33811"/>
                                        </p:tgtEl>
                                        <p:attrNameLst>
                                          <p:attrName>style.visibility</p:attrName>
                                        </p:attrNameLst>
                                      </p:cBhvr>
                                      <p:to>
                                        <p:strVal val="visible"/>
                                      </p:to>
                                    </p:set>
                                    <p:animEffect transition="in" filter="blinds(horizontal)">
                                      <p:cBhvr>
                                        <p:cTn id="97" dur="500" fill="hold"/>
                                        <p:tgtEl>
                                          <p:spTgt spid="33811"/>
                                        </p:tgtEl>
                                      </p:cBhvr>
                                    </p:animEffect>
                                  </p:childTnLst>
                                </p:cTn>
                              </p:par>
                            </p:childTnLst>
                          </p:cTn>
                        </p:par>
                      </p:childTnLst>
                    </p:cTn>
                  </p:par>
                  <p:par>
                    <p:cTn id="98" fill="hold">
                      <p:stCondLst>
                        <p:cond delay="indefinite"/>
                      </p:stCondLst>
                      <p:childTnLst>
                        <p:par>
                          <p:cTn id="99" fill="hold">
                            <p:stCondLst>
                              <p:cond delay="0"/>
                            </p:stCondLst>
                            <p:childTnLst>
                              <p:par>
                                <p:cTn id="100" presetID="7" presetClass="entr" presetSubtype="2" fill="hold" grpId="0" nodeType="clickEffect">
                                  <p:stCondLst>
                                    <p:cond delay="0"/>
                                  </p:stCondLst>
                                  <p:childTnLst>
                                    <p:set>
                                      <p:cBhvr>
                                        <p:cTn id="101" dur="1" fill="hold">
                                          <p:stCondLst>
                                            <p:cond delay="0"/>
                                          </p:stCondLst>
                                        </p:cTn>
                                        <p:tgtEl>
                                          <p:spTgt spid="33812"/>
                                        </p:tgtEl>
                                        <p:attrNameLst>
                                          <p:attrName>style.visibility</p:attrName>
                                        </p:attrNameLst>
                                      </p:cBhvr>
                                      <p:to>
                                        <p:strVal val="visible"/>
                                      </p:to>
                                    </p:set>
                                    <p:anim calcmode="lin" valueType="num">
                                      <p:cBhvr additive="base">
                                        <p:cTn id="102" dur="5000" fill="hold"/>
                                        <p:tgtEl>
                                          <p:spTgt spid="33812"/>
                                        </p:tgtEl>
                                        <p:attrNameLst>
                                          <p:attrName>ppt_x</p:attrName>
                                        </p:attrNameLst>
                                      </p:cBhvr>
                                      <p:tavLst>
                                        <p:tav tm="0">
                                          <p:val>
                                            <p:strVal val="1+#ppt_w/2"/>
                                          </p:val>
                                        </p:tav>
                                        <p:tav tm="100000">
                                          <p:val>
                                            <p:strVal val="#ppt_x"/>
                                          </p:val>
                                        </p:tav>
                                      </p:tavLst>
                                    </p:anim>
                                    <p:anim calcmode="lin" valueType="num">
                                      <p:cBhvr additive="base">
                                        <p:cTn id="103" dur="5000" fill="hold"/>
                                        <p:tgtEl>
                                          <p:spTgt spid="33812"/>
                                        </p:tgtEl>
                                        <p:attrNameLst>
                                          <p:attrName>ppt_y</p:attrName>
                                        </p:attrNameLst>
                                      </p:cBhvr>
                                      <p:tavLst>
                                        <p:tav tm="0">
                                          <p:val>
                                            <p:strVal val="#ppt_y"/>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9" presetClass="entr" presetSubtype="0" fill="hold" grpId="0" nodeType="clickEffect">
                                  <p:stCondLst>
                                    <p:cond delay="0"/>
                                  </p:stCondLst>
                                  <p:childTnLst>
                                    <p:set>
                                      <p:cBhvr>
                                        <p:cTn id="107" dur="1" fill="hold">
                                          <p:stCondLst>
                                            <p:cond delay="0"/>
                                          </p:stCondLst>
                                        </p:cTn>
                                        <p:tgtEl>
                                          <p:spTgt spid="39960"/>
                                        </p:tgtEl>
                                        <p:attrNameLst>
                                          <p:attrName>style.visibility</p:attrName>
                                        </p:attrNameLst>
                                      </p:cBhvr>
                                      <p:to>
                                        <p:strVal val="visible"/>
                                      </p:to>
                                    </p:set>
                                    <p:animEffect transition="in" filter="dissolve">
                                      <p:cBhvr>
                                        <p:cTn id="108" dur="500" fill="hold"/>
                                        <p:tgtEl>
                                          <p:spTgt spid="39960"/>
                                        </p:tgtEl>
                                      </p:cBhvr>
                                    </p:animEffect>
                                  </p:childTnLst>
                                </p:cTn>
                              </p:par>
                            </p:childTnLst>
                          </p:cTn>
                        </p:par>
                      </p:childTnLst>
                    </p:cTn>
                  </p:par>
                  <p:par>
                    <p:cTn id="109" fill="hold">
                      <p:stCondLst>
                        <p:cond delay="indefinite"/>
                      </p:stCondLst>
                      <p:childTnLst>
                        <p:par>
                          <p:cTn id="110" fill="hold">
                            <p:stCondLst>
                              <p:cond delay="0"/>
                            </p:stCondLst>
                            <p:childTnLst>
                              <p:par>
                                <p:cTn id="111" presetID="17" presetClass="entr" presetSubtype="10" fill="hold" grpId="0" nodeType="clickEffect">
                                  <p:stCondLst>
                                    <p:cond delay="0"/>
                                  </p:stCondLst>
                                  <p:childTnLst>
                                    <p:set>
                                      <p:cBhvr>
                                        <p:cTn id="112" dur="1" fill="hold">
                                          <p:stCondLst>
                                            <p:cond delay="0"/>
                                          </p:stCondLst>
                                        </p:cTn>
                                        <p:tgtEl>
                                          <p:spTgt spid="33816"/>
                                        </p:tgtEl>
                                        <p:attrNameLst>
                                          <p:attrName>style.visibility</p:attrName>
                                        </p:attrNameLst>
                                      </p:cBhvr>
                                      <p:to>
                                        <p:strVal val="visible"/>
                                      </p:to>
                                    </p:set>
                                    <p:anim calcmode="lin" valueType="num">
                                      <p:cBhvr>
                                        <p:cTn id="113" dur="500" fill="hold"/>
                                        <p:tgtEl>
                                          <p:spTgt spid="33816"/>
                                        </p:tgtEl>
                                        <p:attrNameLst>
                                          <p:attrName>ppt_w</p:attrName>
                                        </p:attrNameLst>
                                      </p:cBhvr>
                                      <p:tavLst>
                                        <p:tav tm="0">
                                          <p:val>
                                            <p:fltVal val="0"/>
                                          </p:val>
                                        </p:tav>
                                        <p:tav tm="100000">
                                          <p:val>
                                            <p:strVal val="#ppt_w"/>
                                          </p:val>
                                        </p:tav>
                                      </p:tavLst>
                                    </p:anim>
                                    <p:anim calcmode="lin" valueType="num">
                                      <p:cBhvr>
                                        <p:cTn id="114" dur="500" fill="hold"/>
                                        <p:tgtEl>
                                          <p:spTgt spid="33816"/>
                                        </p:tgtEl>
                                        <p:attrNameLst>
                                          <p:attrName>ppt_h</p:attrName>
                                        </p:attrNameLst>
                                      </p:cBhvr>
                                      <p:tavLst>
                                        <p:tav tm="0">
                                          <p:val>
                                            <p:strVal val="#ppt_h"/>
                                          </p:val>
                                        </p:tav>
                                        <p:tav tm="100000">
                                          <p:val>
                                            <p:strVal val="#ppt_h"/>
                                          </p:val>
                                        </p:tav>
                                      </p:tavLst>
                                    </p:anim>
                                  </p:childTnLst>
                                </p:cTn>
                              </p:par>
                            </p:childTnLst>
                          </p:cTn>
                        </p:par>
                      </p:childTnLst>
                    </p:cTn>
                  </p:par>
                  <p:par>
                    <p:cTn id="115" fill="hold">
                      <p:stCondLst>
                        <p:cond delay="indefinite"/>
                      </p:stCondLst>
                      <p:childTnLst>
                        <p:par>
                          <p:cTn id="116" fill="hold">
                            <p:stCondLst>
                              <p:cond delay="0"/>
                            </p:stCondLst>
                            <p:childTnLst>
                              <p:par>
                                <p:cTn id="117" presetID="9" presetClass="entr" presetSubtype="0" fill="hold" grpId="0" nodeType="clickEffect">
                                  <p:stCondLst>
                                    <p:cond delay="0"/>
                                  </p:stCondLst>
                                  <p:childTnLst>
                                    <p:set>
                                      <p:cBhvr>
                                        <p:cTn id="118" dur="1" fill="hold">
                                          <p:stCondLst>
                                            <p:cond delay="0"/>
                                          </p:stCondLst>
                                        </p:cTn>
                                        <p:tgtEl>
                                          <p:spTgt spid="39958"/>
                                        </p:tgtEl>
                                        <p:attrNameLst>
                                          <p:attrName>style.visibility</p:attrName>
                                        </p:attrNameLst>
                                      </p:cBhvr>
                                      <p:to>
                                        <p:strVal val="visible"/>
                                      </p:to>
                                    </p:set>
                                    <p:animEffect transition="in" filter="dissolve">
                                      <p:cBhvr>
                                        <p:cTn id="119" dur="500" fill="hold"/>
                                        <p:tgtEl>
                                          <p:spTgt spid="39958"/>
                                        </p:tgtEl>
                                      </p:cBhvr>
                                    </p:animEffect>
                                  </p:childTnLst>
                                </p:cTn>
                              </p:par>
                            </p:childTnLst>
                          </p:cTn>
                        </p:par>
                      </p:childTnLst>
                    </p:cTn>
                  </p:par>
                  <p:par>
                    <p:cTn id="120" fill="hold">
                      <p:stCondLst>
                        <p:cond delay="indefinite"/>
                      </p:stCondLst>
                      <p:childTnLst>
                        <p:par>
                          <p:cTn id="121" fill="hold">
                            <p:stCondLst>
                              <p:cond delay="0"/>
                            </p:stCondLst>
                            <p:childTnLst>
                              <p:par>
                                <p:cTn id="122" presetID="17" presetClass="entr" presetSubtype="10" fill="hold" grpId="0" nodeType="clickEffect">
                                  <p:stCondLst>
                                    <p:cond delay="0"/>
                                  </p:stCondLst>
                                  <p:childTnLst>
                                    <p:set>
                                      <p:cBhvr>
                                        <p:cTn id="123" dur="1" fill="hold">
                                          <p:stCondLst>
                                            <p:cond delay="0"/>
                                          </p:stCondLst>
                                        </p:cTn>
                                        <p:tgtEl>
                                          <p:spTgt spid="33814"/>
                                        </p:tgtEl>
                                        <p:attrNameLst>
                                          <p:attrName>style.visibility</p:attrName>
                                        </p:attrNameLst>
                                      </p:cBhvr>
                                      <p:to>
                                        <p:strVal val="visible"/>
                                      </p:to>
                                    </p:set>
                                    <p:anim calcmode="lin" valueType="num">
                                      <p:cBhvr>
                                        <p:cTn id="124" dur="500" fill="hold"/>
                                        <p:tgtEl>
                                          <p:spTgt spid="33814"/>
                                        </p:tgtEl>
                                        <p:attrNameLst>
                                          <p:attrName>ppt_w</p:attrName>
                                        </p:attrNameLst>
                                      </p:cBhvr>
                                      <p:tavLst>
                                        <p:tav tm="0">
                                          <p:val>
                                            <p:fltVal val="0"/>
                                          </p:val>
                                        </p:tav>
                                        <p:tav tm="100000">
                                          <p:val>
                                            <p:strVal val="#ppt_w"/>
                                          </p:val>
                                        </p:tav>
                                      </p:tavLst>
                                    </p:anim>
                                    <p:anim calcmode="lin" valueType="num">
                                      <p:cBhvr>
                                        <p:cTn id="125" dur="500" fill="hold"/>
                                        <p:tgtEl>
                                          <p:spTgt spid="338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3" grpId="0" animBg="1"/>
      <p:bldP spid="33794" grpId="0" animBg="1"/>
      <p:bldP spid="39940" grpId="0" animBg="1"/>
      <p:bldP spid="33796" grpId="0" animBg="1"/>
      <p:bldP spid="33797" grpId="0" animBg="1"/>
      <p:bldP spid="33798" grpId="0" animBg="1"/>
      <p:bldP spid="33801" grpId="0" animBg="1"/>
      <p:bldP spid="33803" grpId="0" animBg="1"/>
      <p:bldP spid="39949" grpId="0" animBg="1"/>
      <p:bldP spid="33805" grpId="0" animBg="1"/>
      <p:bldP spid="33806" grpId="0" animBg="1"/>
      <p:bldP spid="33807" grpId="0" animBg="1"/>
      <p:bldP spid="33808" grpId="0" animBg="1"/>
      <p:bldP spid="33809" grpId="0" animBg="1"/>
      <p:bldP spid="33811" grpId="0" animBg="1"/>
      <p:bldP spid="33812" grpId="0" animBg="1"/>
      <p:bldP spid="39958" grpId="0" animBg="1"/>
      <p:bldP spid="33814" grpId="0" animBg="1"/>
      <p:bldP spid="39960" grpId="0" animBg="1"/>
      <p:bldP spid="338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s2.bdstatic.com/70cFvnSh_Q1YnxGkpoWK1HF6hhy/it/u=2664180203,4290367399&amp;fm=26&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972" y="2283718"/>
            <a:ext cx="2925789" cy="2252858"/>
          </a:xfrm>
          <a:prstGeom prst="rect">
            <a:avLst/>
          </a:prstGeom>
          <a:noFill/>
          <a:extLst>
            <a:ext uri="{909E8E84-426E-40DD-AFC4-6F175D3DCCD1}">
              <a14:hiddenFill xmlns:a14="http://schemas.microsoft.com/office/drawing/2010/main">
                <a:solidFill>
                  <a:srgbClr val="FFFFFF"/>
                </a:solidFill>
              </a14:hiddenFill>
            </a:ext>
          </a:extLst>
        </p:spPr>
      </p:pic>
      <p:sp>
        <p:nvSpPr>
          <p:cNvPr id="36" name="文本框 35"/>
          <p:cNvSpPr txBox="1"/>
          <p:nvPr/>
        </p:nvSpPr>
        <p:spPr>
          <a:xfrm>
            <a:off x="2973607" y="797442"/>
            <a:ext cx="6048671" cy="4192943"/>
          </a:xfrm>
          <a:prstGeom prst="rect">
            <a:avLst/>
          </a:prstGeom>
          <a:noFill/>
        </p:spPr>
        <p:txBody>
          <a:bodyPr wrap="square" rtlCol="0">
            <a:spAutoFit/>
          </a:bodyPr>
          <a:lstStyle/>
          <a:p>
            <a:pPr>
              <a:lnSpc>
                <a:spcPct val="150000"/>
              </a:lnSpc>
            </a:pPr>
            <a:r>
              <a:rPr lang="zh-CN" altLang="en-US" sz="2000" b="1" dirty="0" smtClean="0">
                <a:solidFill>
                  <a:srgbClr val="C00000"/>
                </a:solidFill>
                <a:latin typeface="微软雅黑" pitchFamily="34" charset="-122"/>
                <a:ea typeface="微软雅黑" pitchFamily="34" charset="-122"/>
              </a:rPr>
              <a:t>明确   </a:t>
            </a:r>
            <a:r>
              <a:rPr lang="zh-CN" altLang="en-US" sz="2000" b="1" dirty="0">
                <a:solidFill>
                  <a:srgbClr val="C00000"/>
                </a:solidFill>
                <a:latin typeface="微软雅黑" pitchFamily="34" charset="-122"/>
                <a:ea typeface="微软雅黑" pitchFamily="34" charset="-122"/>
              </a:rPr>
              <a:t>①坚韧决心之体现</a:t>
            </a:r>
            <a:r>
              <a:rPr lang="en-US" altLang="zh-CN" sz="2000" b="1" dirty="0">
                <a:solidFill>
                  <a:srgbClr val="C00000"/>
                </a:solidFill>
                <a:latin typeface="微软雅黑" pitchFamily="34" charset="-122"/>
                <a:ea typeface="微软雅黑" pitchFamily="34" charset="-122"/>
              </a:rPr>
              <a:t>——</a:t>
            </a:r>
            <a:r>
              <a:rPr lang="zh-CN" altLang="en-US" sz="2000" b="1" dirty="0">
                <a:solidFill>
                  <a:srgbClr val="C00000"/>
                </a:solidFill>
                <a:latin typeface="微软雅黑" pitchFamily="34" charset="-122"/>
                <a:ea typeface="微软雅黑" pitchFamily="34" charset="-122"/>
              </a:rPr>
              <a:t>政治上的入世</a:t>
            </a:r>
          </a:p>
          <a:p>
            <a:pPr>
              <a:lnSpc>
                <a:spcPct val="150000"/>
              </a:lnSpc>
            </a:pPr>
            <a:r>
              <a:rPr lang="zh-CN" altLang="en-US" sz="2000" b="1" dirty="0">
                <a:solidFill>
                  <a:srgbClr val="C00000"/>
                </a:solidFill>
                <a:latin typeface="微软雅黑" pitchFamily="34" charset="-122"/>
                <a:ea typeface="微软雅黑" pitchFamily="34" charset="-122"/>
              </a:rPr>
              <a:t>　　黄州被贬之后，元祐四年，元祐四年（</a:t>
            </a:r>
            <a:r>
              <a:rPr lang="en-US" altLang="zh-CN" sz="2000" b="1" dirty="0">
                <a:solidFill>
                  <a:srgbClr val="C00000"/>
                </a:solidFill>
                <a:latin typeface="微软雅黑" pitchFamily="34" charset="-122"/>
                <a:ea typeface="微软雅黑" pitchFamily="34" charset="-122"/>
              </a:rPr>
              <a:t>1089</a:t>
            </a:r>
            <a:r>
              <a:rPr lang="zh-CN" altLang="en-US" sz="2000" b="1" dirty="0">
                <a:solidFill>
                  <a:srgbClr val="C00000"/>
                </a:solidFill>
                <a:latin typeface="微软雅黑" pitchFamily="34" charset="-122"/>
                <a:ea typeface="微软雅黑" pitchFamily="34" charset="-122"/>
              </a:rPr>
              <a:t>年），苏轼任龙图阁学士，在杭州疏浚西湖，后被贬颍州（今安徽阜阳）时，对颍州西湖也进行了疏浚，并筑堤。即使在</a:t>
            </a:r>
            <a:r>
              <a:rPr lang="en-US" altLang="zh-CN" sz="2000" b="1" dirty="0">
                <a:solidFill>
                  <a:srgbClr val="C00000"/>
                </a:solidFill>
                <a:latin typeface="微软雅黑" pitchFamily="34" charset="-122"/>
                <a:ea typeface="微软雅黑" pitchFamily="34" charset="-122"/>
              </a:rPr>
              <a:t>62</a:t>
            </a:r>
            <a:r>
              <a:rPr lang="zh-CN" altLang="en-US" sz="2000" b="1" dirty="0">
                <a:solidFill>
                  <a:srgbClr val="C00000"/>
                </a:solidFill>
                <a:latin typeface="微软雅黑" pitchFamily="34" charset="-122"/>
                <a:ea typeface="微软雅黑" pitchFamily="34" charset="-122"/>
              </a:rPr>
              <a:t>岁被放逐到荒凉之地海南岛儋州时，他也在此办学堂、介学风。一个消极无为的人绝不可能在数遭贬谪的人生困境中还屡屡不往当地社会建设，由此我们可见，苏轼在人生中期的黄州也不会对人生充满了消极悲凉之感</a:t>
            </a:r>
            <a:r>
              <a:rPr lang="zh-CN" altLang="en-US" sz="2000" b="1" dirty="0" smtClean="0">
                <a:solidFill>
                  <a:srgbClr val="C00000"/>
                </a:solidFill>
                <a:latin typeface="微软雅黑" pitchFamily="34" charset="-122"/>
                <a:ea typeface="微软雅黑" pitchFamily="34" charset="-122"/>
              </a:rPr>
              <a:t>。</a:t>
            </a:r>
            <a:endParaRPr lang="zh-CN" altLang="en-US" sz="2000" b="1" dirty="0">
              <a:solidFill>
                <a:srgbClr val="C00000"/>
              </a:solidFill>
              <a:latin typeface="微软雅黑" pitchFamily="34" charset="-122"/>
              <a:ea typeface="微软雅黑" pitchFamily="34" charset="-122"/>
            </a:endParaRP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sp>
        <p:nvSpPr>
          <p:cNvPr id="5" name="文本框 4"/>
          <p:cNvSpPr txBox="1"/>
          <p:nvPr/>
        </p:nvSpPr>
        <p:spPr>
          <a:xfrm>
            <a:off x="611560" y="377420"/>
            <a:ext cx="6206412" cy="369332"/>
          </a:xfrm>
          <a:prstGeom prst="rect">
            <a:avLst/>
          </a:prstGeom>
          <a:noFill/>
          <a:effectLst>
            <a:reflection blurRad="6350" stA="50000" endA="300" endPos="55000" dir="5400000" sy="-100000" algn="bl" rotWithShape="0"/>
          </a:effectLst>
        </p:spPr>
        <p:txBody>
          <a:bodyPr wrap="square" rtlCol="0">
            <a:spAutoFit/>
          </a:bodyPr>
          <a:lstStyle/>
          <a:p>
            <a:pPr marL="257175" indent="-257175" algn="dist">
              <a:buFont typeface="Wingdings" charset="2"/>
              <a:buChar char="n"/>
            </a:pPr>
            <a:r>
              <a:rPr kumimoji="1" lang="zh-CN" altLang="en-US" b="1" dirty="0">
                <a:latin typeface="微软雅黑" pitchFamily="34" charset="-122"/>
                <a:ea typeface="微软雅黑" pitchFamily="34" charset="-122"/>
              </a:rPr>
              <a:t>试解</a:t>
            </a:r>
            <a:r>
              <a:rPr kumimoji="1" lang="en-US" altLang="zh-CN" b="1" dirty="0">
                <a:latin typeface="微软雅黑" pitchFamily="34" charset="-122"/>
                <a:ea typeface="微软雅黑" pitchFamily="34" charset="-122"/>
              </a:rPr>
              <a:t>《</a:t>
            </a:r>
            <a:r>
              <a:rPr kumimoji="1" lang="zh-CN" altLang="en-US" b="1" dirty="0">
                <a:latin typeface="微软雅黑" pitchFamily="34" charset="-122"/>
                <a:ea typeface="微软雅黑" pitchFamily="34" charset="-122"/>
              </a:rPr>
              <a:t>念奴娇</a:t>
            </a:r>
            <a:r>
              <a:rPr kumimoji="1" lang="en-US" altLang="zh-CN" b="1" dirty="0">
                <a:latin typeface="微软雅黑" pitchFamily="34" charset="-122"/>
                <a:ea typeface="微软雅黑" pitchFamily="34" charset="-122"/>
              </a:rPr>
              <a:t>·</a:t>
            </a:r>
            <a:r>
              <a:rPr kumimoji="1" lang="zh-CN" altLang="en-US" b="1" dirty="0">
                <a:latin typeface="微软雅黑" pitchFamily="34" charset="-122"/>
                <a:ea typeface="微软雅黑" pitchFamily="34" charset="-122"/>
              </a:rPr>
              <a:t>赤壁怀古</a:t>
            </a:r>
            <a:r>
              <a:rPr kumimoji="1" lang="en-US" altLang="zh-CN" b="1" dirty="0">
                <a:latin typeface="微软雅黑" pitchFamily="34" charset="-122"/>
                <a:ea typeface="微软雅黑" pitchFamily="34" charset="-122"/>
              </a:rPr>
              <a:t>》</a:t>
            </a:r>
            <a:r>
              <a:rPr kumimoji="1" lang="zh-CN" altLang="en-US" b="1" dirty="0">
                <a:latin typeface="微软雅黑" pitchFamily="34" charset="-122"/>
                <a:ea typeface="微软雅黑" pitchFamily="34" charset="-122"/>
              </a:rPr>
              <a:t>之思想主题</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par>
                                <p:cTn id="10" presetID="9" presetClass="entr" presetSubtype="0" fill="hold" nodeType="with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dissolve">
                                      <p:cBhvr>
                                        <p:cTn id="12" dur="500"/>
                                        <p:tgtEl>
                                          <p:spTgt spid="3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2886300" y="65187"/>
            <a:ext cx="5999071" cy="5078313"/>
          </a:xfrm>
          <a:prstGeom prst="rect">
            <a:avLst/>
          </a:prstGeom>
          <a:noFill/>
        </p:spPr>
        <p:txBody>
          <a:bodyPr wrap="square" rtlCol="0">
            <a:spAutoFit/>
          </a:bodyPr>
          <a:lstStyle/>
          <a:p>
            <a:pPr>
              <a:lnSpc>
                <a:spcPct val="150000"/>
              </a:lnSpc>
            </a:pPr>
            <a:r>
              <a:rPr lang="zh-CN" altLang="en-US" sz="2400" b="1" dirty="0">
                <a:solidFill>
                  <a:srgbClr val="C00000"/>
                </a:solidFill>
                <a:latin typeface="微软雅黑" pitchFamily="34" charset="-122"/>
                <a:ea typeface="微软雅黑" pitchFamily="34" charset="-122"/>
              </a:rPr>
              <a:t>②自我派遣之释怀</a:t>
            </a:r>
            <a:r>
              <a:rPr lang="en-US" altLang="zh-CN" sz="2400" b="1" dirty="0">
                <a:solidFill>
                  <a:srgbClr val="C00000"/>
                </a:solidFill>
                <a:latin typeface="微软雅黑" pitchFamily="34" charset="-122"/>
                <a:ea typeface="微软雅黑" pitchFamily="34" charset="-122"/>
              </a:rPr>
              <a:t>——</a:t>
            </a:r>
            <a:r>
              <a:rPr lang="zh-CN" altLang="en-US" sz="2400" b="1" dirty="0">
                <a:solidFill>
                  <a:srgbClr val="C00000"/>
                </a:solidFill>
                <a:latin typeface="微软雅黑" pitchFamily="34" charset="-122"/>
                <a:ea typeface="微软雅黑" pitchFamily="34" charset="-122"/>
              </a:rPr>
              <a:t>人生上的无为</a:t>
            </a:r>
          </a:p>
          <a:p>
            <a:pPr>
              <a:lnSpc>
                <a:spcPct val="150000"/>
              </a:lnSpc>
            </a:pPr>
            <a:r>
              <a:rPr lang="zh-CN" altLang="en-US" sz="2400" b="1" dirty="0">
                <a:solidFill>
                  <a:srgbClr val="C00000"/>
                </a:solidFill>
                <a:latin typeface="微软雅黑" pitchFamily="34" charset="-122"/>
                <a:ea typeface="微软雅黑" pitchFamily="34" charset="-122"/>
              </a:rPr>
              <a:t>　　苏轼在最后举杯祭酒入江，酹江水、江月，其实是视水、月为知己，敬水、敬月也就是敬自己，或者说敬自己的理想。经过矛盾斗争后，苏轼最终形成自己全新的理想观，即用超然不计较的态度看待自己的身世遭际，对自己的理想的追求像水和月那样坚持不断。他要以无为致大有为，以这一思想去淡化、消解、超越遇到的悲苦。</a:t>
            </a: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060" y="1169894"/>
            <a:ext cx="2536333" cy="306389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210758" y="191753"/>
            <a:ext cx="6394493" cy="4708981"/>
          </a:xfrm>
          <a:prstGeom prst="rect">
            <a:avLst/>
          </a:prstGeom>
          <a:noFill/>
        </p:spPr>
        <p:txBody>
          <a:bodyPr wrap="square" rtlCol="0">
            <a:spAutoFit/>
          </a:bodyPr>
          <a:lstStyle/>
          <a:p>
            <a:pPr>
              <a:lnSpc>
                <a:spcPct val="150000"/>
              </a:lnSpc>
            </a:pPr>
            <a:r>
              <a:rPr lang="zh-CN" altLang="en-US" sz="2000" b="1" dirty="0">
                <a:solidFill>
                  <a:srgbClr val="C00000"/>
                </a:solidFill>
                <a:latin typeface="微软雅黑" pitchFamily="34" charset="-122"/>
                <a:ea typeface="微软雅黑" pitchFamily="34" charset="-122"/>
              </a:rPr>
              <a:t>③矛盾得以消解</a:t>
            </a:r>
            <a:r>
              <a:rPr lang="en-US" altLang="zh-CN" sz="2000" b="1" dirty="0">
                <a:solidFill>
                  <a:srgbClr val="C00000"/>
                </a:solidFill>
                <a:latin typeface="微软雅黑" pitchFamily="34" charset="-122"/>
                <a:ea typeface="微软雅黑" pitchFamily="34" charset="-122"/>
              </a:rPr>
              <a:t>——</a:t>
            </a:r>
            <a:r>
              <a:rPr lang="zh-CN" altLang="en-US" sz="2000" b="1" dirty="0">
                <a:solidFill>
                  <a:srgbClr val="C00000"/>
                </a:solidFill>
                <a:latin typeface="微软雅黑" pitchFamily="34" charset="-122"/>
                <a:ea typeface="微软雅黑" pitchFamily="34" charset="-122"/>
              </a:rPr>
              <a:t>儒、佛、道的融合</a:t>
            </a:r>
          </a:p>
          <a:p>
            <a:pPr>
              <a:lnSpc>
                <a:spcPct val="150000"/>
              </a:lnSpc>
            </a:pPr>
            <a:r>
              <a:rPr lang="zh-CN" altLang="en-US" sz="2000" b="1" dirty="0">
                <a:solidFill>
                  <a:srgbClr val="C00000"/>
                </a:solidFill>
                <a:latin typeface="微软雅黑" pitchFamily="34" charset="-122"/>
                <a:ea typeface="微软雅黑" pitchFamily="34" charset="-122"/>
              </a:rPr>
              <a:t>　　由此，在政治上主张积极入世的思想和在人生上主张释怀旷达的思想得以融合，苏轼的困惑就得到了解决。苏轼不愿苟且从流，要保持自已高尚的节操，但又不能公开反抗。于是只好在旷达不羁的掩护下，用一种类似玩世不恭的态度来表示自己的不满、不屈、甚至抗争。 “人生如梦”，是他蔑视一切艰危磨难的坚强坦荡的独特个性，以及不愿屈节从俗苟合取容傲然独立的情怀，是他紧紧把握自身，超越痛苦，保持自我本性对“新我”的追求。这是他深邃精微的人生的清流。</a:t>
            </a: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pic>
        <p:nvPicPr>
          <p:cNvPr id="4098" name="Picture 2" descr="https://ss0.bdstatic.com/70cFuHSh_Q1YnxGkpoWK1HF6hhy/it/u=1716447827,52563155&amp;fm=26&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7637" y="771550"/>
            <a:ext cx="2292389" cy="24482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dministrator\Desktop\1.png"/>
          <p:cNvPicPr>
            <a:picLocks noChangeAspect="1" noChangeArrowheads="1"/>
          </p:cNvPicPr>
          <p:nvPr/>
        </p:nvPicPr>
        <p:blipFill>
          <a:blip r:embed="rId2"/>
          <a:stretch>
            <a:fillRect/>
          </a:stretch>
        </p:blipFill>
        <p:spPr bwMode="auto">
          <a:xfrm>
            <a:off x="349252" y="131394"/>
            <a:ext cx="8534428" cy="4960636"/>
          </a:xfrm>
          <a:prstGeom prst="rect">
            <a:avLst/>
          </a:prstGeom>
          <a:noFill/>
        </p:spPr>
      </p:pic>
      <p:sp>
        <p:nvSpPr>
          <p:cNvPr id="160770" name="Text Box 2"/>
          <p:cNvSpPr txBox="1">
            <a:spLocks noChangeArrowheads="1"/>
          </p:cNvSpPr>
          <p:nvPr/>
        </p:nvSpPr>
        <p:spPr bwMode="auto">
          <a:xfrm>
            <a:off x="755576" y="699542"/>
            <a:ext cx="7632848" cy="3908762"/>
          </a:xfrm>
          <a:prstGeom prst="rect">
            <a:avLst/>
          </a:prstGeom>
          <a:noFill/>
          <a:ln w="9525">
            <a:noFill/>
            <a:miter lim="800000"/>
          </a:ln>
          <a:effectLst/>
        </p:spPr>
        <p:txBody>
          <a:bodyPr wrap="square">
            <a:spAutoFit/>
          </a:bodyPr>
          <a:lstStyle>
            <a:defPPr/>
          </a:lstStyle>
          <a:p>
            <a:pPr algn="l">
              <a:spcBef>
                <a:spcPct val="50000"/>
              </a:spcBef>
            </a:pPr>
            <a:r>
              <a:rPr lang="zh-CN" altLang="en-US" sz="3200" b="1">
                <a:ea typeface="微软雅黑" pitchFamily="34" charset="-122"/>
              </a:rPr>
              <a:t>    </a:t>
            </a:r>
            <a:r>
              <a:rPr lang="zh-CN" altLang="en-US" sz="2400" b="1">
                <a:ea typeface="微软雅黑" pitchFamily="34" charset="-122"/>
              </a:rPr>
              <a:t>“我可以说苏东坡是一个不可救药的乐天派，一个伟大的人道主义者，一个百姓的朋友，一个大文豪，大书法家，创新的画家，造酒试验家，一个工程师，一个憎恨清教徒主义的人，一个瑜珈修行者，佛教徒，巨儒政治家，一个皇帝的秘书，酒仙，厚道的法官，</a:t>
            </a:r>
            <a:r>
              <a:rPr lang="zh-CN" altLang="en-US" sz="2400" b="1">
                <a:solidFill>
                  <a:srgbClr val="FF0000"/>
                </a:solidFill>
                <a:ea typeface="微软雅黑" pitchFamily="34" charset="-122"/>
              </a:rPr>
              <a:t>一位在政治上专唱反调的人，</a:t>
            </a:r>
            <a:r>
              <a:rPr lang="zh-CN" altLang="en-US" sz="2400" b="1">
                <a:ea typeface="微软雅黑" pitchFamily="34" charset="-122"/>
              </a:rPr>
              <a:t>一个月夜徘徊者，一个诗人，一个小丑。但是这还不足以道出苏东坡的全部。一提到苏东坡，中国人总是亲切而温暖地会心一笑，这个结论也许最能表现他的特质。” </a:t>
            </a:r>
            <a:br>
              <a:rPr lang="zh-CN" altLang="en-US" sz="2400" b="1">
                <a:ea typeface="微软雅黑" pitchFamily="34" charset="-122"/>
              </a:rPr>
            </a:br>
            <a:r>
              <a:rPr lang="zh-CN" altLang="en-US" sz="2400" b="1">
                <a:ea typeface="微软雅黑" pitchFamily="34" charset="-122"/>
              </a:rPr>
              <a:t>             </a:t>
            </a:r>
            <a:r>
              <a:rPr lang="en-US" altLang="zh-CN" sz="2400" b="1">
                <a:ea typeface="微软雅黑" pitchFamily="34" charset="-122"/>
              </a:rPr>
              <a:t>——</a:t>
            </a:r>
            <a:r>
              <a:rPr lang="zh-CN" altLang="en-US" sz="2400" b="1">
                <a:ea typeface="微软雅黑" pitchFamily="34" charset="-122"/>
              </a:rPr>
              <a:t>林语堂</a:t>
            </a:r>
            <a:r>
              <a:rPr lang="en-US" altLang="zh-CN" sz="2400" b="1">
                <a:ea typeface="微软雅黑" pitchFamily="34" charset="-122"/>
              </a:rPr>
              <a:t>《</a:t>
            </a:r>
            <a:r>
              <a:rPr lang="zh-CN" altLang="en-US" sz="2400" b="1">
                <a:ea typeface="微软雅黑" pitchFamily="34" charset="-122"/>
              </a:rPr>
              <a:t>苏东坡传</a:t>
            </a:r>
            <a:r>
              <a:rPr lang="en-US" altLang="zh-CN" sz="2400" b="1">
                <a:ea typeface="微软雅黑" pitchFamily="34" charset="-122"/>
              </a:rPr>
              <a:t>•</a:t>
            </a:r>
            <a:r>
              <a:rPr lang="zh-CN" altLang="en-US" sz="2400" b="1">
                <a:ea typeface="微软雅黑" pitchFamily="34" charset="-122"/>
              </a:rPr>
              <a:t>序</a:t>
            </a:r>
            <a:r>
              <a:rPr lang="en-US" altLang="zh-CN" sz="2400" b="1">
                <a:ea typeface="微软雅黑" pitchFamily="34" charset="-122"/>
              </a:rPr>
              <a:t>》 </a:t>
            </a:r>
          </a:p>
        </p:txBody>
      </p:sp>
      <p:pic>
        <p:nvPicPr>
          <p:cNvPr id="4" name="Picture 3" descr="C:\Users\Administrator\Desktop\2.png"/>
          <p:cNvPicPr>
            <a:picLocks noChangeAspect="1" noChangeArrowheads="1"/>
          </p:cNvPicPr>
          <p:nvPr/>
        </p:nvPicPr>
        <p:blipFill>
          <a:blip r:embed="rId3"/>
          <a:stretch>
            <a:fillRect/>
          </a:stretch>
        </p:blipFill>
        <p:spPr bwMode="auto">
          <a:xfrm>
            <a:off x="314614" y="160282"/>
            <a:ext cx="471172" cy="4898411"/>
          </a:xfrm>
          <a:prstGeom prst="rect">
            <a:avLst/>
          </a:prstGeom>
          <a:noFill/>
        </p:spPr>
      </p:pic>
    </p:spTree>
    <p:extLst>
      <p:ext uri="{BB962C8B-B14F-4D97-AF65-F5344CB8AC3E}">
        <p14:creationId xmlns:p14="http://schemas.microsoft.com/office/powerpoint/2010/main" val="303415447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Left)">
                                      <p:cBhvr>
                                        <p:cTn id="7" dur="2000"/>
                                        <p:tgtEl>
                                          <p:spTgt spid="3"/>
                                        </p:tgtEl>
                                      </p:cBhvr>
                                    </p:animEffect>
                                  </p:childTnLst>
                                </p:cTn>
                              </p:par>
                            </p:childTnLst>
                          </p:cTn>
                        </p:par>
                        <p:par>
                          <p:cTn id="8" fill="hold">
                            <p:stCondLst>
                              <p:cond delay="2000"/>
                            </p:stCondLst>
                            <p:childTnLst>
                              <p:par>
                                <p:cTn id="9" presetID="47"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60770"/>
                                        </p:tgtEl>
                                        <p:attrNameLst>
                                          <p:attrName>style.visibility</p:attrName>
                                        </p:attrNameLst>
                                      </p:cBhvr>
                                      <p:to>
                                        <p:strVal val="visible"/>
                                      </p:to>
                                    </p:set>
                                    <p:animEffect transition="in" filter="blinds(horizontal)">
                                      <p:cBhvr>
                                        <p:cTn id="18" dur="500"/>
                                        <p:tgtEl>
                                          <p:spTgt spid="160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1" name="Rectangle 2"/>
          <p:cNvSpPr>
            <a:spLocks noGrp="1"/>
          </p:cNvSpPr>
          <p:nvPr>
            <p:ph idx="1"/>
            <p:custDataLst>
              <p:tags r:id="rId1"/>
            </p:custDataLst>
          </p:nvPr>
        </p:nvSpPr>
        <p:spPr>
          <a:xfrm>
            <a:off x="77035" y="1275606"/>
            <a:ext cx="2628900" cy="2466975"/>
          </a:xfrm>
          <a:noFill/>
          <a:ln>
            <a:miter lim="800000"/>
          </a:ln>
        </p:spPr>
        <p:txBody>
          <a:bodyPr/>
          <a:lstStyle>
            <a:lvl1pPr marL="342900" indent="-342900" algn="l" defTabSz="914400" rtl="0" eaLnBrk="0" fontAlgn="base" hangingPunct="0">
              <a:lnSpc>
                <a:spcPct val="100000"/>
              </a:lnSpc>
              <a:spcBef>
                <a:spcPct val="20000"/>
              </a:spcBef>
              <a:spcAft>
                <a:spcPct val="0"/>
              </a:spcAft>
              <a:buClrTx/>
              <a:buSzTx/>
              <a:buFont typeface="Arial" charset="0"/>
              <a:buChar char="•"/>
              <a:defRPr lang="zh-CN" altLang="en-US"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charset="0"/>
              <a:buChar char="–"/>
              <a:defRPr lang="zh-CN" altLang="en-US"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charset="0"/>
              <a:buChar char="•"/>
              <a:defRPr lang="zh-CN" altLang="en-US"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charset="0"/>
              <a:buChar char="»"/>
              <a:defRPr lang="zh-CN" altLang="en-US" sz="2000" kern="1200">
                <a:solidFill>
                  <a:schemeClr val="tx1"/>
                </a:solidFill>
                <a:latin typeface="+mn-lt"/>
                <a:ea typeface="+mn-ea"/>
                <a:cs typeface="+mn-cs"/>
              </a:defRPr>
            </a:lvl5pPr>
            <a:lvl6pPr marL="25146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charset="0"/>
              <a:buChar char="•"/>
              <a:defRPr lang="zh-CN" altLang="en-US" sz="2000" kern="1200">
                <a:solidFill>
                  <a:schemeClr val="tx1"/>
                </a:solidFill>
                <a:latin typeface="+mn-lt"/>
                <a:ea typeface="+mn-ea"/>
                <a:cs typeface="+mn-cs"/>
              </a:defRPr>
            </a:lvl9pPr>
          </a:lstStyle>
          <a:p>
            <a:pPr eaLnBrk="1" hangingPunct="1">
              <a:buFont typeface="Arial" charset="0"/>
              <a:buNone/>
            </a:pPr>
            <a:r>
              <a:rPr sz="3300" dirty="0">
                <a:ln w="9525" cap="flat" cmpd="sng" algn="ctr">
                  <a:noFill/>
                  <a:prstDash val="solid"/>
                  <a:round/>
                  <a:headEnd type="none" w="med" len="med"/>
                  <a:tailEnd type="none" w="med" len="med"/>
                </a:ln>
                <a:solidFill>
                  <a:srgbClr val="000000"/>
                </a:solidFill>
                <a:latin typeface="宋体" charset="-122"/>
                <a:ea typeface="黑体" pitchFamily="49" charset="-122"/>
                <a:cs typeface="宋体" charset="-122"/>
                <a:sym typeface="Wingdings" charset="2"/>
              </a:rPr>
              <a:t>   </a:t>
            </a:r>
            <a:r>
              <a:rPr sz="3300" b="1" dirty="0">
                <a:ln w="9525" cap="flat" cmpd="sng" algn="ctr">
                  <a:noFill/>
                  <a:prstDash val="solid"/>
                  <a:round/>
                  <a:headEnd type="none" w="med" len="med"/>
                  <a:tailEnd type="none" w="med" len="med"/>
                </a:ln>
                <a:solidFill>
                  <a:srgbClr val="000000"/>
                </a:solidFill>
                <a:latin typeface="黑体" pitchFamily="49" charset="-122"/>
                <a:ea typeface="黑体" pitchFamily="49" charset="-122"/>
                <a:cs typeface="宋体" charset="-122"/>
                <a:sym typeface="Wingdings" charset="2"/>
              </a:rPr>
              <a:t>外儒内道</a:t>
            </a:r>
            <a:endParaRPr sz="3300" b="1" dirty="0">
              <a:solidFill>
                <a:srgbClr val="000000"/>
              </a:solidFill>
              <a:latin typeface="黑体" pitchFamily="49" charset="-122"/>
              <a:ea typeface="黑体" pitchFamily="49" charset="-122"/>
            </a:endParaRPr>
          </a:p>
        </p:txBody>
      </p:sp>
      <p:cxnSp>
        <p:nvCxnSpPr>
          <p:cNvPr id="23555" name="Line 3"/>
          <p:cNvCxnSpPr>
            <a:cxnSpLocks noChangeShapeType="1"/>
          </p:cNvCxnSpPr>
          <p:nvPr>
            <p:custDataLst>
              <p:tags r:id="rId2"/>
            </p:custDataLst>
          </p:nvPr>
        </p:nvCxnSpPr>
        <p:spPr bwMode="auto">
          <a:xfrm flipV="1">
            <a:off x="2627710" y="735806"/>
            <a:ext cx="857250" cy="685800"/>
          </a:xfrm>
          <a:prstGeom prst="line">
            <a:avLst/>
          </a:prstGeom>
          <a:noFill/>
          <a:ln w="9525" algn="ctr">
            <a:solidFill>
              <a:srgbClr val="000000"/>
            </a:solidFill>
            <a:round/>
          </a:ln>
          <a:extLst>
            <a:ext uri="{909E8E84-426E-40DD-AFC4-6F175D3DCCD1}">
              <a14:hiddenFill xmlns:a14="http://schemas.microsoft.com/office/drawing/2010/main">
                <a:noFill/>
              </a14:hiddenFill>
            </a:ext>
          </a:extLst>
        </p:spPr>
      </p:cxnSp>
      <p:sp>
        <p:nvSpPr>
          <p:cNvPr id="15363" name="Text Box 4"/>
          <p:cNvSpPr/>
          <p:nvPr>
            <p:custDataLst>
              <p:tags r:id="rId3"/>
            </p:custDataLst>
          </p:nvPr>
        </p:nvSpPr>
        <p:spPr>
          <a:xfrm>
            <a:off x="3492104" y="250032"/>
            <a:ext cx="2457450" cy="830997"/>
          </a:xfrm>
          <a:prstGeom prst="rect">
            <a:avLst/>
          </a:prstGeom>
          <a:noFill/>
          <a:ln>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a:spcBef>
                <a:spcPct val="50000"/>
              </a:spcBef>
            </a:pPr>
            <a:r>
              <a:rPr sz="24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尊主忧国，渴望建功立业</a:t>
            </a:r>
            <a:endParaRPr sz="2400" b="1">
              <a:solidFill>
                <a:srgbClr val="000000"/>
              </a:solidFill>
              <a:latin typeface="黑体" pitchFamily="49" charset="-122"/>
              <a:ea typeface="黑体" pitchFamily="49" charset="-122"/>
            </a:endParaRPr>
          </a:p>
        </p:txBody>
      </p:sp>
      <p:cxnSp>
        <p:nvCxnSpPr>
          <p:cNvPr id="23557" name="Line 5"/>
          <p:cNvCxnSpPr>
            <a:cxnSpLocks noChangeShapeType="1"/>
          </p:cNvCxnSpPr>
          <p:nvPr>
            <p:custDataLst>
              <p:tags r:id="rId4"/>
            </p:custDataLst>
          </p:nvPr>
        </p:nvCxnSpPr>
        <p:spPr bwMode="auto">
          <a:xfrm>
            <a:off x="2627710" y="1707356"/>
            <a:ext cx="800100" cy="457200"/>
          </a:xfrm>
          <a:prstGeom prst="line">
            <a:avLst/>
          </a:prstGeom>
          <a:noFill/>
          <a:ln w="9525" algn="ctr">
            <a:solidFill>
              <a:srgbClr val="000000"/>
            </a:solidFill>
            <a:round/>
          </a:ln>
          <a:extLst>
            <a:ext uri="{909E8E84-426E-40DD-AFC4-6F175D3DCCD1}">
              <a14:hiddenFill xmlns:a14="http://schemas.microsoft.com/office/drawing/2010/main">
                <a:noFill/>
              </a14:hiddenFill>
            </a:ext>
          </a:extLst>
        </p:spPr>
      </p:cxnSp>
      <p:sp>
        <p:nvSpPr>
          <p:cNvPr id="15365" name="Text Box 6"/>
          <p:cNvSpPr/>
          <p:nvPr>
            <p:custDataLst>
              <p:tags r:id="rId5"/>
            </p:custDataLst>
          </p:nvPr>
        </p:nvSpPr>
        <p:spPr>
          <a:xfrm>
            <a:off x="3437335" y="1600200"/>
            <a:ext cx="1943100" cy="830997"/>
          </a:xfrm>
          <a:prstGeom prst="rect">
            <a:avLst/>
          </a:prstGeom>
          <a:noFill/>
          <a:ln>
            <a:noFill/>
            <a:miter lim="800000"/>
          </a:ln>
        </p:spPr>
        <p:txBody>
          <a:bodyPr>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algn="ctr">
              <a:spcBef>
                <a:spcPct val="50000"/>
              </a:spcBef>
            </a:pPr>
            <a:r>
              <a:rPr sz="24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超然物外的旷达态度</a:t>
            </a:r>
            <a:endParaRPr sz="2400" b="1">
              <a:solidFill>
                <a:srgbClr val="000000"/>
              </a:solidFill>
              <a:latin typeface="黑体" pitchFamily="49" charset="-122"/>
              <a:ea typeface="黑体" pitchFamily="49" charset="-122"/>
            </a:endParaRPr>
          </a:p>
        </p:txBody>
      </p:sp>
      <p:cxnSp>
        <p:nvCxnSpPr>
          <p:cNvPr id="23559" name="Line 7"/>
          <p:cNvCxnSpPr>
            <a:cxnSpLocks noChangeShapeType="1"/>
          </p:cNvCxnSpPr>
          <p:nvPr>
            <p:custDataLst>
              <p:tags r:id="rId6"/>
            </p:custDataLst>
          </p:nvPr>
        </p:nvCxnSpPr>
        <p:spPr bwMode="auto">
          <a:xfrm>
            <a:off x="5598319" y="681038"/>
            <a:ext cx="685800" cy="400050"/>
          </a:xfrm>
          <a:prstGeom prst="line">
            <a:avLst/>
          </a:prstGeom>
          <a:noFill/>
          <a:ln w="9525" algn="ctr">
            <a:solidFill>
              <a:srgbClr val="000000"/>
            </a:solidFill>
            <a:round/>
          </a:ln>
          <a:extLst>
            <a:ext uri="{909E8E84-426E-40DD-AFC4-6F175D3DCCD1}">
              <a14:hiddenFill xmlns:a14="http://schemas.microsoft.com/office/drawing/2010/main">
                <a:noFill/>
              </a14:hiddenFill>
            </a:ext>
          </a:extLst>
        </p:spPr>
      </p:cxnSp>
      <p:cxnSp>
        <p:nvCxnSpPr>
          <p:cNvPr id="23560" name="Line 8"/>
          <p:cNvCxnSpPr>
            <a:cxnSpLocks noChangeShapeType="1"/>
          </p:cNvCxnSpPr>
          <p:nvPr>
            <p:custDataLst>
              <p:tags r:id="rId7"/>
            </p:custDataLst>
          </p:nvPr>
        </p:nvCxnSpPr>
        <p:spPr bwMode="auto">
          <a:xfrm flipV="1">
            <a:off x="5381625" y="1762125"/>
            <a:ext cx="857250" cy="285750"/>
          </a:xfrm>
          <a:prstGeom prst="line">
            <a:avLst/>
          </a:prstGeom>
          <a:noFill/>
          <a:ln w="9525" algn="ctr">
            <a:solidFill>
              <a:srgbClr val="000000"/>
            </a:solidFill>
            <a:round/>
          </a:ln>
          <a:extLst>
            <a:ext uri="{909E8E84-426E-40DD-AFC4-6F175D3DCCD1}">
              <a14:hiddenFill xmlns:a14="http://schemas.microsoft.com/office/drawing/2010/main">
                <a:noFill/>
              </a14:hiddenFill>
            </a:ext>
          </a:extLst>
        </p:spPr>
      </p:cxnSp>
      <p:sp>
        <p:nvSpPr>
          <p:cNvPr id="15368" name="Text Box 9"/>
          <p:cNvSpPr/>
          <p:nvPr>
            <p:custDataLst>
              <p:tags r:id="rId8"/>
            </p:custDataLst>
          </p:nvPr>
        </p:nvSpPr>
        <p:spPr>
          <a:xfrm>
            <a:off x="6516216" y="630703"/>
            <a:ext cx="2141735" cy="1384995"/>
          </a:xfrm>
          <a:prstGeom prst="rect">
            <a:avLst/>
          </a:prstGeom>
          <a:noFill/>
          <a:ln>
            <a:noFill/>
            <a:miter lim="800000"/>
          </a:ln>
        </p:spPr>
        <p:txBody>
          <a:bodyPr wrap="square">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pPr>
              <a:spcBef>
                <a:spcPct val="50000"/>
              </a:spcBef>
            </a:pPr>
            <a:r>
              <a:rPr sz="21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既有</a:t>
            </a:r>
            <a:r>
              <a:rPr sz="2100" b="1">
                <a:ln w="9525" cap="flat" cmpd="sng" algn="ctr">
                  <a:noFill/>
                  <a:prstDash val="solid"/>
                  <a:round/>
                  <a:headEnd type="none" w="med" len="med"/>
                  <a:tailEnd type="none" w="med" len="med"/>
                </a:ln>
                <a:solidFill>
                  <a:srgbClr val="FF3300"/>
                </a:solidFill>
                <a:latin typeface="黑体" pitchFamily="49" charset="-122"/>
                <a:ea typeface="黑体" pitchFamily="49" charset="-122"/>
                <a:sym typeface="Wingdings" charset="2"/>
              </a:rPr>
              <a:t>积极进取</a:t>
            </a:r>
            <a:r>
              <a:rPr sz="2100" b="1">
                <a:ln w="9525" cap="flat" cmpd="sng" algn="ctr">
                  <a:noFill/>
                  <a:prstDash val="solid"/>
                  <a:round/>
                  <a:headEnd type="none" w="med" len="med"/>
                  <a:tailEnd type="none" w="med" len="med"/>
                </a:ln>
                <a:solidFill>
                  <a:srgbClr val="000000"/>
                </a:solidFill>
                <a:latin typeface="黑体" pitchFamily="49" charset="-122"/>
                <a:ea typeface="黑体" pitchFamily="49" charset="-122"/>
                <a:sym typeface="Wingdings" charset="2"/>
              </a:rPr>
              <a:t>的精神，又交织着齐生死、等是非的</a:t>
            </a:r>
            <a:r>
              <a:rPr sz="2100" b="1">
                <a:ln w="9525" cap="flat" cmpd="sng" algn="ctr">
                  <a:noFill/>
                  <a:prstDash val="solid"/>
                  <a:round/>
                  <a:headEnd type="none" w="med" len="med"/>
                  <a:tailEnd type="none" w="med" len="med"/>
                </a:ln>
                <a:solidFill>
                  <a:srgbClr val="FF3300"/>
                </a:solidFill>
                <a:latin typeface="黑体" pitchFamily="49" charset="-122"/>
                <a:ea typeface="黑体" pitchFamily="49" charset="-122"/>
                <a:sym typeface="Wingdings" charset="2"/>
              </a:rPr>
              <a:t>虚无态度</a:t>
            </a:r>
            <a:endParaRPr sz="2100" b="1">
              <a:solidFill>
                <a:srgbClr val="FF3300"/>
              </a:solidFill>
              <a:latin typeface="黑体" pitchFamily="49" charset="-122"/>
              <a:ea typeface="黑体" pitchFamily="49" charset="-122"/>
            </a:endParaRPr>
          </a:p>
        </p:txBody>
      </p:sp>
      <p:sp>
        <p:nvSpPr>
          <p:cNvPr id="15370" name="Text Box 3"/>
          <p:cNvSpPr/>
          <p:nvPr>
            <p:custDataLst>
              <p:tags r:id="rId9"/>
            </p:custDataLst>
          </p:nvPr>
        </p:nvSpPr>
        <p:spPr>
          <a:xfrm>
            <a:off x="2627710" y="2783117"/>
            <a:ext cx="5400600" cy="1800493"/>
          </a:xfrm>
          <a:prstGeom prst="rect">
            <a:avLst/>
          </a:prstGeom>
          <a:noFill/>
          <a:ln>
            <a:noFill/>
            <a:miter lim="800000"/>
          </a:ln>
        </p:spPr>
        <p:txBody>
          <a:bodyPr wrap="square">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charset="0"/>
                <a:ea typeface="宋体" charset="-122"/>
              </a:defRPr>
            </a:lvl5pPr>
          </a:lstStyle>
          <a:p>
            <a:r>
              <a:rPr lang="en-US" altLang="zh-CN" sz="3000" b="1" dirty="0">
                <a:ln w="9525" cap="flat" cmpd="sng" algn="ctr">
                  <a:noFill/>
                  <a:prstDash val="solid"/>
                  <a:round/>
                  <a:headEnd type="none" w="med" len="med"/>
                  <a:tailEnd type="none" w="med" len="med"/>
                </a:ln>
                <a:solidFill>
                  <a:srgbClr val="FF0066"/>
                </a:solidFill>
                <a:sym typeface="Wingdings" charset="2"/>
              </a:rPr>
              <a:t>     </a:t>
            </a:r>
            <a:r>
              <a:rPr sz="2700" b="1" dirty="0">
                <a:ln w="9525" cap="flat" cmpd="sng" algn="ctr">
                  <a:noFill/>
                  <a:prstDash val="solid"/>
                  <a:round/>
                  <a:headEnd type="none" w="med" len="med"/>
                  <a:tailEnd type="none" w="med" len="med"/>
                </a:ln>
                <a:solidFill>
                  <a:srgbClr val="FF0000"/>
                </a:solidFill>
                <a:latin typeface="黑体" pitchFamily="49" charset="-122"/>
                <a:ea typeface="黑体" pitchFamily="49" charset="-122"/>
                <a:sym typeface="Wingdings" charset="2"/>
              </a:rPr>
              <a:t>思想复杂</a:t>
            </a:r>
            <a:r>
              <a:rPr sz="2700" b="1" dirty="0">
                <a:ln w="9525" cap="flat" cmpd="sng" algn="ctr">
                  <a:noFill/>
                  <a:prstDash val="solid"/>
                  <a:round/>
                  <a:headEnd type="none" w="med" len="med"/>
                  <a:tailEnd type="none" w="med" len="med"/>
                </a:ln>
                <a:solidFill>
                  <a:srgbClr val="0000FF"/>
                </a:solidFill>
                <a:latin typeface="黑体" pitchFamily="49" charset="-122"/>
                <a:ea typeface="黑体" pitchFamily="49" charset="-122"/>
                <a:sym typeface="Wingdings" charset="2"/>
              </a:rPr>
              <a:t>    </a:t>
            </a:r>
            <a:r>
              <a:rPr sz="27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外儒内道</a:t>
            </a:r>
          </a:p>
          <a:p>
            <a:r>
              <a:rPr sz="27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    儒家的积极入世；</a:t>
            </a:r>
          </a:p>
          <a:p>
            <a:r>
              <a:rPr sz="27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    道家的超脱出世；</a:t>
            </a:r>
          </a:p>
          <a:p>
            <a:r>
              <a:rPr sz="2700" b="1" dirty="0">
                <a:ln w="9525" cap="flat" cmpd="sng" algn="ctr">
                  <a:noFill/>
                  <a:prstDash val="solid"/>
                  <a:round/>
                  <a:headEnd type="none" w="med" len="med"/>
                  <a:tailEnd type="none" w="med" len="med"/>
                </a:ln>
                <a:solidFill>
                  <a:srgbClr val="000066"/>
                </a:solidFill>
                <a:latin typeface="黑体" pitchFamily="49" charset="-122"/>
                <a:ea typeface="黑体" pitchFamily="49" charset="-122"/>
                <a:sym typeface="Wingdings" charset="2"/>
              </a:rPr>
              <a:t>    佛家的四大皆空。</a:t>
            </a:r>
            <a:endParaRPr sz="2700" b="1" dirty="0">
              <a:solidFill>
                <a:srgbClr val="000066"/>
              </a:solidFill>
              <a:latin typeface="黑体" pitchFamily="49" charset="-122"/>
              <a:ea typeface="黑体" pitchFamily="49" charset="-122"/>
            </a:endParaRPr>
          </a:p>
        </p:txBody>
      </p:sp>
    </p:spTree>
    <p:extLst>
      <p:ext uri="{BB962C8B-B14F-4D97-AF65-F5344CB8AC3E}">
        <p14:creationId xmlns:p14="http://schemas.microsoft.com/office/powerpoint/2010/main" val="324843798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1">
                                            <p:txEl>
                                              <p:pRg st="0" end="0"/>
                                            </p:txEl>
                                          </p:spTgt>
                                        </p:tgtEl>
                                        <p:attrNameLst>
                                          <p:attrName>style.visibility</p:attrName>
                                        </p:attrNameLst>
                                      </p:cBhvr>
                                      <p:to>
                                        <p:strVal val="visible"/>
                                      </p:to>
                                    </p:set>
                                    <p:animEffect transition="in" filter="blinds(horizontal)">
                                      <p:cBhvr>
                                        <p:cTn id="7" dur="500"/>
                                        <p:tgtEl>
                                          <p:spTgt spid="1536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ChangeArrowheads="1"/>
          </p:cNvSpPr>
          <p:nvPr/>
        </p:nvSpPr>
        <p:spPr bwMode="auto">
          <a:xfrm>
            <a:off x="251520" y="339502"/>
            <a:ext cx="8568952" cy="1938992"/>
          </a:xfrm>
          <a:prstGeom prst="rect">
            <a:avLst/>
          </a:prstGeom>
          <a:solidFill>
            <a:srgbClr val="EEF7F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stStyle>
          <a:p>
            <a:r>
              <a:rPr lang="en-US" altLang="zh-CN" sz="2400" b="1" dirty="0">
                <a:solidFill>
                  <a:srgbClr val="FF0000"/>
                </a:solidFill>
                <a:ea typeface="微软雅黑" pitchFamily="34" charset="-122"/>
              </a:rPr>
              <a:t>      </a:t>
            </a:r>
            <a:r>
              <a:rPr lang="zh-CN" altLang="en-US" sz="2400" b="1" dirty="0">
                <a:solidFill>
                  <a:srgbClr val="FF0000"/>
                </a:solidFill>
                <a:ea typeface="微软雅黑" pitchFamily="34" charset="-122"/>
              </a:rPr>
              <a:t>这便是黄州赤壁。赭红色的陡峭石坡直逼着浩荡东去的大江，坡上有险道可以攀登俯瞰，江面有小船可供荡桨仰望，地方不大，但一俯一仰之间就有了气势，有了伟大与渺小的比照，有了视觉空间的变异和倒错，因此也就有了游观和冥思的价值。</a:t>
            </a:r>
          </a:p>
          <a:p>
            <a:r>
              <a:rPr lang="zh-CN" altLang="en-US" sz="2400" b="1" dirty="0">
                <a:solidFill>
                  <a:srgbClr val="FF0000"/>
                </a:solidFill>
                <a:ea typeface="微软雅黑" pitchFamily="34" charset="-122"/>
              </a:rPr>
              <a:t>     </a:t>
            </a:r>
            <a:r>
              <a:rPr lang="zh-CN" altLang="en-US" sz="2400" b="1" dirty="0" smtClean="0">
                <a:solidFill>
                  <a:srgbClr val="FF0000"/>
                </a:solidFill>
                <a:ea typeface="微软雅黑" pitchFamily="34" charset="-122"/>
              </a:rPr>
              <a:t>  </a:t>
            </a:r>
            <a:r>
              <a:rPr lang="en-US" altLang="zh-CN" sz="2400" b="1" dirty="0">
                <a:solidFill>
                  <a:srgbClr val="FF0000"/>
                </a:solidFill>
                <a:ea typeface="微软雅黑" pitchFamily="34" charset="-122"/>
              </a:rPr>
              <a:t>----《</a:t>
            </a:r>
            <a:r>
              <a:rPr lang="zh-CN" altLang="en-US" sz="2400" b="1" dirty="0">
                <a:solidFill>
                  <a:srgbClr val="FF0000"/>
                </a:solidFill>
                <a:ea typeface="微软雅黑" pitchFamily="34" charset="-122"/>
              </a:rPr>
              <a:t>苏东坡突围</a:t>
            </a:r>
            <a:r>
              <a:rPr lang="en-US" altLang="zh-CN" sz="2400" b="1" dirty="0">
                <a:solidFill>
                  <a:srgbClr val="FF0000"/>
                </a:solidFill>
                <a:ea typeface="微软雅黑" pitchFamily="34" charset="-122"/>
              </a:rPr>
              <a:t>》</a:t>
            </a:r>
            <a:r>
              <a:rPr lang="zh-CN" altLang="en-US" sz="2400" b="1" dirty="0">
                <a:solidFill>
                  <a:srgbClr val="FF0000"/>
                </a:solidFill>
                <a:ea typeface="微软雅黑" pitchFamily="34" charset="-122"/>
              </a:rPr>
              <a:t>余秋雨  </a:t>
            </a:r>
          </a:p>
        </p:txBody>
      </p:sp>
    </p:spTree>
    <p:extLst>
      <p:ext uri="{BB962C8B-B14F-4D97-AF65-F5344CB8AC3E}">
        <p14:creationId xmlns:p14="http://schemas.microsoft.com/office/powerpoint/2010/main" val="363051043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diamond(in)">
                                      <p:cBhvr>
                                        <p:cTn id="7" dur="2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432148" y="304697"/>
            <a:ext cx="8442542" cy="4593565"/>
          </a:xfrm>
          <a:prstGeom prst="rect">
            <a:avLst/>
          </a:prstGeom>
          <a:noFill/>
        </p:spPr>
        <p:txBody>
          <a:bodyPr wrap="square" rtlCol="0">
            <a:spAutoFit/>
          </a:bodyPr>
          <a:lstStyle/>
          <a:p>
            <a:pPr>
              <a:lnSpc>
                <a:spcPct val="150000"/>
              </a:lnSpc>
            </a:pPr>
            <a:r>
              <a:rPr lang="zh-CN" altLang="en-US" sz="1500" dirty="0" smtClean="0">
                <a:solidFill>
                  <a:schemeClr val="tx1">
                    <a:lumMod val="65000"/>
                    <a:lumOff val="35000"/>
                  </a:schemeClr>
                </a:solidFill>
                <a:latin typeface="微软雅黑" pitchFamily="34" charset="-122"/>
                <a:ea typeface="微软雅黑" pitchFamily="34" charset="-122"/>
              </a:rPr>
              <a:t>对比</a:t>
            </a:r>
            <a:r>
              <a:rPr lang="zh-CN" altLang="en-US" sz="1500" dirty="0">
                <a:solidFill>
                  <a:schemeClr val="tx1">
                    <a:lumMod val="65000"/>
                    <a:lumOff val="35000"/>
                  </a:schemeClr>
                </a:solidFill>
                <a:latin typeface="微软雅黑" pitchFamily="34" charset="-122"/>
                <a:ea typeface="微软雅黑" pitchFamily="34" charset="-122"/>
              </a:rPr>
              <a:t>阅读</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（一）阅读下面这首宋词，完成下面小题。</a:t>
            </a:r>
          </a:p>
          <a:p>
            <a:pPr algn="ctr">
              <a:lnSpc>
                <a:spcPct val="150000"/>
              </a:lnSpc>
            </a:pPr>
            <a:r>
              <a:rPr lang="zh-CN" altLang="en-US" sz="1500" dirty="0">
                <a:solidFill>
                  <a:schemeClr val="tx1">
                    <a:lumMod val="65000"/>
                    <a:lumOff val="35000"/>
                  </a:schemeClr>
                </a:solidFill>
                <a:latin typeface="微软雅黑" pitchFamily="34" charset="-122"/>
                <a:ea typeface="微软雅黑" pitchFamily="34" charset="-122"/>
              </a:rPr>
              <a:t>念奴娇</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登石头城</a:t>
            </a:r>
            <a:r>
              <a:rPr lang="zh-CN" altLang="en-US" sz="1500" baseline="30000" dirty="0">
                <a:solidFill>
                  <a:schemeClr val="tx1">
                    <a:lumMod val="65000"/>
                    <a:lumOff val="35000"/>
                  </a:schemeClr>
                </a:solidFill>
                <a:latin typeface="微软雅黑" pitchFamily="34" charset="-122"/>
                <a:ea typeface="微软雅黑" pitchFamily="34" charset="-122"/>
              </a:rPr>
              <a:t>①</a:t>
            </a:r>
            <a:r>
              <a:rPr lang="zh-CN" altLang="en-US" sz="1500" dirty="0">
                <a:solidFill>
                  <a:schemeClr val="tx1">
                    <a:lumMod val="65000"/>
                    <a:lumOff val="35000"/>
                  </a:schemeClr>
                </a:solidFill>
                <a:latin typeface="微软雅黑" pitchFamily="34" charset="-122"/>
                <a:ea typeface="微软雅黑" pitchFamily="34" charset="-122"/>
              </a:rPr>
              <a:t>次东坡韵</a:t>
            </a:r>
          </a:p>
          <a:p>
            <a:pPr algn="ctr">
              <a:lnSpc>
                <a:spcPct val="150000"/>
              </a:lnSpc>
            </a:pPr>
            <a:r>
              <a:rPr lang="zh-CN" altLang="en-US" sz="1500" dirty="0">
                <a:solidFill>
                  <a:schemeClr val="tx1">
                    <a:lumMod val="65000"/>
                    <a:lumOff val="35000"/>
                  </a:schemeClr>
                </a:solidFill>
                <a:latin typeface="微软雅黑" pitchFamily="34" charset="-122"/>
                <a:ea typeface="微软雅黑" pitchFamily="34" charset="-122"/>
              </a:rPr>
              <a:t>（元）萨都刺</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      石头城上，望天低吴楚，眼空无物。指点六朝形胜地，惟有青山如壁。蔽日旌旗，连云樯橹，白骨纷如雪。一江南北，消磨多少豪杰。</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      寂寞避暑离宫</a:t>
            </a:r>
            <a:r>
              <a:rPr lang="zh-CN" altLang="en-US" sz="1500" baseline="30000" dirty="0">
                <a:solidFill>
                  <a:schemeClr val="tx1">
                    <a:lumMod val="65000"/>
                    <a:lumOff val="35000"/>
                  </a:schemeClr>
                </a:solidFill>
                <a:latin typeface="微软雅黑" pitchFamily="34" charset="-122"/>
                <a:ea typeface="微软雅黑" pitchFamily="34" charset="-122"/>
              </a:rPr>
              <a:t>②</a:t>
            </a:r>
            <a:r>
              <a:rPr lang="zh-CN" altLang="en-US" sz="1500" dirty="0">
                <a:solidFill>
                  <a:schemeClr val="tx1">
                    <a:lumMod val="65000"/>
                    <a:lumOff val="35000"/>
                  </a:schemeClr>
                </a:solidFill>
                <a:latin typeface="微软雅黑" pitchFamily="34" charset="-122"/>
                <a:ea typeface="微软雅黑" pitchFamily="34" charset="-122"/>
              </a:rPr>
              <a:t>，东风辇路，芳草年年发。落日无人松径里，鬼火高低明灭。歌舞尊前，繁华镜里，暗换青青发。伤心千古，秦准一片明月。</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（注）①石头城</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即金陵城，昔为六朝都城②离宫</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皇帝在京城以外的宫室。</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问题：这首词与苏轼</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念奴娇</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赤壁怀古</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都抒发了对光阴虚掷的感伤。简要分析这首词与苏轼</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念奴娇</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赤壁怀古</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所抒发的情感的不同之处。</a:t>
            </a:r>
          </a:p>
          <a:p>
            <a:pPr>
              <a:lnSpc>
                <a:spcPct val="150000"/>
              </a:lnSpc>
            </a:pPr>
            <a:r>
              <a:rPr lang="zh-CN" altLang="en-US" sz="1500" dirty="0">
                <a:solidFill>
                  <a:srgbClr val="C00000"/>
                </a:solidFill>
                <a:latin typeface="微软雅黑" pitchFamily="34" charset="-122"/>
                <a:ea typeface="微软雅黑" pitchFamily="34" charset="-122"/>
              </a:rPr>
              <a:t>明确   不同点</a:t>
            </a:r>
            <a:r>
              <a:rPr lang="en-US" altLang="zh-CN" sz="1500" dirty="0">
                <a:solidFill>
                  <a:srgbClr val="C00000"/>
                </a:solidFill>
                <a:latin typeface="微软雅黑" pitchFamily="34" charset="-122"/>
                <a:ea typeface="微软雅黑" pitchFamily="34" charset="-122"/>
              </a:rPr>
              <a:t>:</a:t>
            </a:r>
            <a:r>
              <a:rPr lang="zh-CN" altLang="en-US" sz="1500" dirty="0">
                <a:solidFill>
                  <a:srgbClr val="C00000"/>
                </a:solidFill>
                <a:latin typeface="微软雅黑" pitchFamily="34" charset="-122"/>
                <a:ea typeface="微软雅黑" pitchFamily="34" charset="-122"/>
              </a:rPr>
              <a:t>萨都刺词有对战争残酷的心痛，对世事变迁的感慨；而苏词在对英雄人物的怀念中抒发自己功业未成，壮志难酬的感慨。</a:t>
            </a: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nodeType="clickEffect">
                                  <p:stCondLst>
                                    <p:cond delay="0"/>
                                  </p:stCondLst>
                                  <p:childTnLst>
                                    <p:set>
                                      <p:cBhvr>
                                        <p:cTn id="13" dur="1" fill="hold">
                                          <p:stCondLst>
                                            <p:cond delay="0"/>
                                          </p:stCondLst>
                                        </p:cTn>
                                        <p:tgtEl>
                                          <p:spTgt spid="36">
                                            <p:txEl>
                                              <p:pRg st="8" end="8"/>
                                            </p:txEl>
                                          </p:spTgt>
                                        </p:tgtEl>
                                        <p:attrNameLst>
                                          <p:attrName>style.visibility</p:attrName>
                                        </p:attrNameLst>
                                      </p:cBhvr>
                                      <p:to>
                                        <p:strVal val="visible"/>
                                      </p:to>
                                    </p:set>
                                    <p:animEffect transition="in" filter="checkerboard(across)">
                                      <p:cBhvr>
                                        <p:cTn id="14" dur="500"/>
                                        <p:tgtEl>
                                          <p:spTgt spid="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97972" y="304697"/>
            <a:ext cx="8924306" cy="4593565"/>
          </a:xfrm>
          <a:prstGeom prst="rect">
            <a:avLst/>
          </a:prstGeom>
          <a:noFill/>
        </p:spPr>
        <p:txBody>
          <a:bodyPr wrap="square" rtlCol="0">
            <a:spAutoFit/>
          </a:bodyPr>
          <a:lstStyle/>
          <a:p>
            <a:pPr>
              <a:lnSpc>
                <a:spcPct val="150000"/>
              </a:lnSpc>
            </a:pPr>
            <a:r>
              <a:rPr lang="zh-CN" altLang="en-US" sz="1500" dirty="0" smtClean="0">
                <a:solidFill>
                  <a:schemeClr val="tx1">
                    <a:lumMod val="65000"/>
                    <a:lumOff val="35000"/>
                  </a:schemeClr>
                </a:solidFill>
                <a:latin typeface="微软雅黑" pitchFamily="34" charset="-122"/>
                <a:ea typeface="微软雅黑" pitchFamily="34" charset="-122"/>
              </a:rPr>
              <a:t>对比</a:t>
            </a:r>
            <a:r>
              <a:rPr lang="zh-CN" altLang="en-US" sz="1500" dirty="0">
                <a:solidFill>
                  <a:schemeClr val="tx1">
                    <a:lumMod val="65000"/>
                    <a:lumOff val="35000"/>
                  </a:schemeClr>
                </a:solidFill>
                <a:latin typeface="微软雅黑" pitchFamily="34" charset="-122"/>
                <a:ea typeface="微软雅黑" pitchFamily="34" charset="-122"/>
              </a:rPr>
              <a:t>阅读</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（二）阅读下面这首词，完成下面小题。</a:t>
            </a:r>
          </a:p>
          <a:p>
            <a:pPr algn="ctr">
              <a:lnSpc>
                <a:spcPct val="150000"/>
              </a:lnSpc>
            </a:pPr>
            <a:r>
              <a:rPr lang="zh-CN" altLang="en-US" sz="1500" dirty="0">
                <a:solidFill>
                  <a:schemeClr val="tx1">
                    <a:lumMod val="65000"/>
                    <a:lumOff val="35000"/>
                  </a:schemeClr>
                </a:solidFill>
                <a:latin typeface="微软雅黑" pitchFamily="34" charset="-122"/>
                <a:ea typeface="微软雅黑" pitchFamily="34" charset="-122"/>
              </a:rPr>
              <a:t>满江红</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赤壁怀古</a:t>
            </a:r>
          </a:p>
          <a:p>
            <a:pPr algn="ctr">
              <a:lnSpc>
                <a:spcPct val="150000"/>
              </a:lnSpc>
            </a:pPr>
            <a:r>
              <a:rPr lang="zh-CN" altLang="en-US" sz="1500" dirty="0">
                <a:solidFill>
                  <a:schemeClr val="tx1">
                    <a:lumMod val="65000"/>
                    <a:lumOff val="35000"/>
                  </a:schemeClr>
                </a:solidFill>
                <a:latin typeface="微软雅黑" pitchFamily="34" charset="-122"/>
                <a:ea typeface="微软雅黑" pitchFamily="34" charset="-122"/>
              </a:rPr>
              <a:t>戴复古</a:t>
            </a:r>
            <a:r>
              <a:rPr lang="zh-CN" altLang="en-US" sz="1500" baseline="30000" dirty="0">
                <a:solidFill>
                  <a:schemeClr val="tx1">
                    <a:lumMod val="65000"/>
                    <a:lumOff val="35000"/>
                  </a:schemeClr>
                </a:solidFill>
                <a:latin typeface="微软雅黑" pitchFamily="34" charset="-122"/>
                <a:ea typeface="微软雅黑" pitchFamily="34" charset="-122"/>
              </a:rPr>
              <a:t>①</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      赤壁矶头，一番过、一番怀古。想当时，周郎年少，气吞区宇。万骑临江貔虎噪，千艘列炬鱼龙怒。卷长波、一鼓困曹瞒</a:t>
            </a:r>
            <a:r>
              <a:rPr lang="zh-CN" altLang="en-US" sz="1500" baseline="30000" dirty="0">
                <a:solidFill>
                  <a:schemeClr val="tx1">
                    <a:lumMod val="65000"/>
                    <a:lumOff val="35000"/>
                  </a:schemeClr>
                </a:solidFill>
                <a:latin typeface="微软雅黑" pitchFamily="34" charset="-122"/>
                <a:ea typeface="微软雅黑" pitchFamily="34" charset="-122"/>
              </a:rPr>
              <a:t>②</a:t>
            </a:r>
            <a:r>
              <a:rPr lang="zh-CN" altLang="en-US" sz="1500" dirty="0">
                <a:solidFill>
                  <a:schemeClr val="tx1">
                    <a:lumMod val="65000"/>
                    <a:lumOff val="35000"/>
                  </a:schemeClr>
                </a:solidFill>
                <a:latin typeface="微软雅黑" pitchFamily="34" charset="-122"/>
                <a:ea typeface="微软雅黑" pitchFamily="34" charset="-122"/>
              </a:rPr>
              <a:t>，今如许？</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      江上渡，江边路。形胜地，兴亡处。览遗踪，胜读史书言语。几度东风吹世换，千年往事随潮去。问道傍、杨柳为谁春，摇金缕。</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（注）①戴复古，南宋词人。其时南宋小王朝偏安一隅、苟且求存，抗金少有胜利。②曹瞒：曹操小名阿瞒。</a:t>
            </a:r>
          </a:p>
          <a:p>
            <a:pPr>
              <a:lnSpc>
                <a:spcPct val="150000"/>
              </a:lnSpc>
            </a:pPr>
            <a:r>
              <a:rPr lang="zh-CN" altLang="en-US" sz="1500" dirty="0">
                <a:solidFill>
                  <a:schemeClr val="tx1">
                    <a:lumMod val="65000"/>
                    <a:lumOff val="35000"/>
                  </a:schemeClr>
                </a:solidFill>
                <a:latin typeface="微软雅黑" pitchFamily="34" charset="-122"/>
                <a:ea typeface="微软雅黑" pitchFamily="34" charset="-122"/>
              </a:rPr>
              <a:t>问题：此词与苏轼</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念奴娇</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赤壁怀古</a:t>
            </a:r>
            <a:r>
              <a:rPr lang="en-US" altLang="zh-CN" sz="1500" dirty="0">
                <a:solidFill>
                  <a:schemeClr val="tx1">
                    <a:lumMod val="65000"/>
                    <a:lumOff val="35000"/>
                  </a:schemeClr>
                </a:solidFill>
                <a:latin typeface="微软雅黑" pitchFamily="34" charset="-122"/>
                <a:ea typeface="微软雅黑" pitchFamily="34" charset="-122"/>
              </a:rPr>
              <a:t>》</a:t>
            </a:r>
            <a:r>
              <a:rPr lang="zh-CN" altLang="en-US" sz="1500" dirty="0">
                <a:solidFill>
                  <a:schemeClr val="tx1">
                    <a:lumMod val="65000"/>
                    <a:lumOff val="35000"/>
                  </a:schemeClr>
                </a:solidFill>
                <a:latin typeface="微软雅黑" pitchFamily="34" charset="-122"/>
                <a:ea typeface="微软雅黑" pitchFamily="34" charset="-122"/>
              </a:rPr>
              <a:t>都写到周郎故事，该故事在两词中的作用有何异同？请简要回答。</a:t>
            </a:r>
          </a:p>
          <a:p>
            <a:pPr>
              <a:lnSpc>
                <a:spcPct val="150000"/>
              </a:lnSpc>
            </a:pPr>
            <a:r>
              <a:rPr lang="zh-CN" altLang="en-US" sz="1500" dirty="0">
                <a:solidFill>
                  <a:srgbClr val="C00000"/>
                </a:solidFill>
                <a:latin typeface="微软雅黑" pitchFamily="34" charset="-122"/>
                <a:ea typeface="微软雅黑" pitchFamily="34" charset="-122"/>
              </a:rPr>
              <a:t>明确   同：都是要用来作反衬。异：苏轼词是用周郎年少有为来衬托词人的老大无功；戴复古词是用周郎破曹时的军事力量之强、功业之伟，来反衬如今南宋朝廷的军事不振、国势衰颓。</a:t>
            </a:r>
          </a:p>
        </p:txBody>
      </p:sp>
      <p:sp>
        <p:nvSpPr>
          <p:cNvPr id="11" name="矩形 10"/>
          <p:cNvSpPr/>
          <p:nvPr/>
        </p:nvSpPr>
        <p:spPr>
          <a:xfrm>
            <a:off x="97972" y="97972"/>
            <a:ext cx="8924306" cy="4943104"/>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35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6">
                                            <p:txEl>
                                              <p:pRg st="8" end="8"/>
                                            </p:txEl>
                                          </p:spTgt>
                                        </p:tgtEl>
                                        <p:attrNameLst>
                                          <p:attrName>style.visibility</p:attrName>
                                        </p:attrNameLst>
                                      </p:cBhvr>
                                      <p:to>
                                        <p:strVal val="visible"/>
                                      </p:to>
                                    </p:set>
                                    <p:animEffect transition="in" filter="dissolve">
                                      <p:cBhvr>
                                        <p:cTn id="14" dur="500"/>
                                        <p:tgtEl>
                                          <p:spTgt spid="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tags/tag1.xml><?xml version="1.0" encoding="utf-8"?>
<p:tagLst xmlns:a="http://schemas.openxmlformats.org/drawingml/2006/main" xmlns:r="http://schemas.openxmlformats.org/officeDocument/2006/relationships" xmlns:p="http://schemas.openxmlformats.org/presentationml/2006/main">
  <p:tag name="AS_UNIQUEID" val="8"/>
</p:tagLst>
</file>

<file path=ppt/tags/tag2.xml><?xml version="1.0" encoding="utf-8"?>
<p:tagLst xmlns:a="http://schemas.openxmlformats.org/drawingml/2006/main" xmlns:r="http://schemas.openxmlformats.org/officeDocument/2006/relationships" xmlns:p="http://schemas.openxmlformats.org/presentationml/2006/main">
  <p:tag name="AS_UNIQUEID" val="10"/>
</p:tagLst>
</file>

<file path=ppt/tags/tag3.xml><?xml version="1.0" encoding="utf-8"?>
<p:tagLst xmlns:a="http://schemas.openxmlformats.org/drawingml/2006/main" xmlns:r="http://schemas.openxmlformats.org/officeDocument/2006/relationships" xmlns:p="http://schemas.openxmlformats.org/presentationml/2006/main">
  <p:tag name="AS_UNIQUEID" val="11"/>
</p:tagLst>
</file>

<file path=ppt/tags/tag4.xml><?xml version="1.0" encoding="utf-8"?>
<p:tagLst xmlns:a="http://schemas.openxmlformats.org/drawingml/2006/main" xmlns:r="http://schemas.openxmlformats.org/officeDocument/2006/relationships" xmlns:p="http://schemas.openxmlformats.org/presentationml/2006/main">
  <p:tag name="AS_UNIQUEID" val="12"/>
</p:tagLst>
</file>

<file path=ppt/tags/tag5.xml><?xml version="1.0" encoding="utf-8"?>
<p:tagLst xmlns:a="http://schemas.openxmlformats.org/drawingml/2006/main" xmlns:r="http://schemas.openxmlformats.org/officeDocument/2006/relationships" xmlns:p="http://schemas.openxmlformats.org/presentationml/2006/main">
  <p:tag name="AS_UNIQUEID" val="13"/>
</p:tagLst>
</file>

<file path=ppt/tags/tag6.xml><?xml version="1.0" encoding="utf-8"?>
<p:tagLst xmlns:a="http://schemas.openxmlformats.org/drawingml/2006/main" xmlns:r="http://schemas.openxmlformats.org/officeDocument/2006/relationships" xmlns:p="http://schemas.openxmlformats.org/presentationml/2006/main">
  <p:tag name="AS_UNIQUEID" val="96"/>
</p:tagLst>
</file>

<file path=ppt/tags/tag7.xml><?xml version="1.0" encoding="utf-8"?>
<p:tagLst xmlns:a="http://schemas.openxmlformats.org/drawingml/2006/main" xmlns:r="http://schemas.openxmlformats.org/officeDocument/2006/relationships" xmlns:p="http://schemas.openxmlformats.org/presentationml/2006/main">
  <p:tag name="AS_UNIQUEID" val="97"/>
</p:tagLst>
</file>

<file path=ppt/tags/tag8.xml><?xml version="1.0" encoding="utf-8"?>
<p:tagLst xmlns:a="http://schemas.openxmlformats.org/drawingml/2006/main" xmlns:r="http://schemas.openxmlformats.org/officeDocument/2006/relationships" xmlns:p="http://schemas.openxmlformats.org/presentationml/2006/main">
  <p:tag name="AS_UNIQUEID" val="98"/>
</p:tagLst>
</file>

<file path=ppt/tags/tag9.xml><?xml version="1.0" encoding="utf-8"?>
<p:tagLst xmlns:a="http://schemas.openxmlformats.org/drawingml/2006/main" xmlns:r="http://schemas.openxmlformats.org/officeDocument/2006/relationships" xmlns:p="http://schemas.openxmlformats.org/presentationml/2006/main">
  <p:tag name="AS_UNIQUEID" val="99"/>
</p:tagLst>
</file>

<file path=ppt/tags/tag10.xml><?xml version="1.0" encoding="utf-8"?>
<p:tagLst xmlns:a="http://schemas.openxmlformats.org/drawingml/2006/main" xmlns:r="http://schemas.openxmlformats.org/officeDocument/2006/relationships" xmlns:p="http://schemas.openxmlformats.org/presentationml/2006/main">
  <p:tag name="AS_UNIQUEID" val="103"/>
</p:tagLst>
</file>

<file path=ppt/tags/tag11.xml><?xml version="1.0" encoding="utf-8"?>
<p:tagLst xmlns:a="http://schemas.openxmlformats.org/drawingml/2006/main" xmlns:r="http://schemas.openxmlformats.org/officeDocument/2006/relationships" xmlns:p="http://schemas.openxmlformats.org/presentationml/2006/main">
  <p:tag name="AS_UNIQUEID" val="104"/>
</p:tagLst>
</file>

<file path=ppt/tags/tag12.xml><?xml version="1.0" encoding="utf-8"?>
<p:tagLst xmlns:a="http://schemas.openxmlformats.org/drawingml/2006/main" xmlns:r="http://schemas.openxmlformats.org/officeDocument/2006/relationships" xmlns:p="http://schemas.openxmlformats.org/presentationml/2006/main">
  <p:tag name="AS_UNIQUEID" val="105"/>
</p:tagLst>
</file>

<file path=ppt/tags/tag13.xml><?xml version="1.0" encoding="utf-8"?>
<p:tagLst xmlns:a="http://schemas.openxmlformats.org/drawingml/2006/main" xmlns:r="http://schemas.openxmlformats.org/officeDocument/2006/relationships" xmlns:p="http://schemas.openxmlformats.org/presentationml/2006/main">
  <p:tag name="AS_UNIQUEID" val="106"/>
</p:tagLst>
</file>

<file path=ppt/tags/tag14.xml><?xml version="1.0" encoding="utf-8"?>
<p:tagLst xmlns:a="http://schemas.openxmlformats.org/drawingml/2006/main" xmlns:r="http://schemas.openxmlformats.org/officeDocument/2006/relationships" xmlns:p="http://schemas.openxmlformats.org/presentationml/2006/main">
  <p:tag name="AS_UNIQUEID" val="107"/>
</p:tagLst>
</file>

<file path=ppt/tags/tag15.xml><?xml version="1.0" encoding="utf-8"?>
<p:tagLst xmlns:a="http://schemas.openxmlformats.org/drawingml/2006/main" xmlns:r="http://schemas.openxmlformats.org/officeDocument/2006/relationships" xmlns:p="http://schemas.openxmlformats.org/presentationml/2006/main">
  <p:tag name="AS_UNIQUEID" val="108"/>
</p:tagLst>
</file>

<file path=ppt/tags/tag16.xml><?xml version="1.0" encoding="utf-8"?>
<p:tagLst xmlns:a="http://schemas.openxmlformats.org/drawingml/2006/main" xmlns:r="http://schemas.openxmlformats.org/officeDocument/2006/relationships" xmlns:p="http://schemas.openxmlformats.org/presentationml/2006/main">
  <p:tag name="AS_UNIQUEID" val="109"/>
</p:tagLst>
</file>

<file path=ppt/tags/tag17.xml><?xml version="1.0" encoding="utf-8"?>
<p:tagLst xmlns:a="http://schemas.openxmlformats.org/drawingml/2006/main" xmlns:r="http://schemas.openxmlformats.org/officeDocument/2006/relationships" xmlns:p="http://schemas.openxmlformats.org/presentationml/2006/main">
  <p:tag name="AS_UNIQUEID" val="110"/>
</p:tagLst>
</file>

<file path=ppt/tags/tag18.xml><?xml version="1.0" encoding="utf-8"?>
<p:tagLst xmlns:a="http://schemas.openxmlformats.org/drawingml/2006/main" xmlns:r="http://schemas.openxmlformats.org/officeDocument/2006/relationships" xmlns:p="http://schemas.openxmlformats.org/presentationml/2006/main">
  <p:tag name="AS_UNIQUEID" val="111"/>
</p:tagLst>
</file>

<file path=ppt/tags/tag19.xml><?xml version="1.0" encoding="utf-8"?>
<p:tagLst xmlns:a="http://schemas.openxmlformats.org/drawingml/2006/main" xmlns:r="http://schemas.openxmlformats.org/officeDocument/2006/relationships" xmlns:p="http://schemas.openxmlformats.org/presentationml/2006/main">
  <p:tag name="AS_UNIQUEID" val="112"/>
</p:tagLst>
</file>

<file path=ppt/tags/tag20.xml><?xml version="1.0" encoding="utf-8"?>
<p:tagLst xmlns:a="http://schemas.openxmlformats.org/drawingml/2006/main" xmlns:r="http://schemas.openxmlformats.org/officeDocument/2006/relationships" xmlns:p="http://schemas.openxmlformats.org/presentationml/2006/main">
  <p:tag name="AS_UNIQUEID" val="113"/>
</p:tagLst>
</file>

<file path=ppt/tags/tag21.xml><?xml version="1.0" encoding="utf-8"?>
<p:tagLst xmlns:a="http://schemas.openxmlformats.org/drawingml/2006/main" xmlns:r="http://schemas.openxmlformats.org/officeDocument/2006/relationships" xmlns:p="http://schemas.openxmlformats.org/presentationml/2006/main">
  <p:tag name="AS_UNIQUEID" val="116"/>
</p:tagLst>
</file>

<file path=ppt/tags/tag22.xml><?xml version="1.0" encoding="utf-8"?>
<p:tagLst xmlns:a="http://schemas.openxmlformats.org/drawingml/2006/main" xmlns:r="http://schemas.openxmlformats.org/officeDocument/2006/relationships" xmlns:p="http://schemas.openxmlformats.org/presentationml/2006/main">
  <p:tag name="AS_UNIQUEID" val="117"/>
</p:tagLst>
</file>

<file path=ppt/tags/tag23.xml><?xml version="1.0" encoding="utf-8"?>
<p:tagLst xmlns:a="http://schemas.openxmlformats.org/drawingml/2006/main" xmlns:r="http://schemas.openxmlformats.org/officeDocument/2006/relationships" xmlns:p="http://schemas.openxmlformats.org/presentationml/2006/main">
  <p:tag name="AS_UNIQUEID" val="195"/>
</p:tagLst>
</file>

<file path=ppt/tags/tag24.xml><?xml version="1.0" encoding="utf-8"?>
<p:tagLst xmlns:a="http://schemas.openxmlformats.org/drawingml/2006/main" xmlns:r="http://schemas.openxmlformats.org/officeDocument/2006/relationships" xmlns:p="http://schemas.openxmlformats.org/presentationml/2006/main">
  <p:tag name="AS_UNIQUEID" val="196"/>
</p:tagLst>
</file>

<file path=ppt/tags/tag25.xml><?xml version="1.0" encoding="utf-8"?>
<p:tagLst xmlns:a="http://schemas.openxmlformats.org/drawingml/2006/main" xmlns:r="http://schemas.openxmlformats.org/officeDocument/2006/relationships" xmlns:p="http://schemas.openxmlformats.org/presentationml/2006/main">
  <p:tag name="AS_UNIQUEID" val="197"/>
</p:tagLst>
</file>

<file path=ppt/tags/tag26.xml><?xml version="1.0" encoding="utf-8"?>
<p:tagLst xmlns:a="http://schemas.openxmlformats.org/drawingml/2006/main" xmlns:r="http://schemas.openxmlformats.org/officeDocument/2006/relationships" xmlns:p="http://schemas.openxmlformats.org/presentationml/2006/main">
  <p:tag name="AS_UNIQUEID" val="198"/>
</p:tagLst>
</file>

<file path=ppt/tags/tag27.xml><?xml version="1.0" encoding="utf-8"?>
<p:tagLst xmlns:a="http://schemas.openxmlformats.org/drawingml/2006/main" xmlns:r="http://schemas.openxmlformats.org/officeDocument/2006/relationships" xmlns:p="http://schemas.openxmlformats.org/presentationml/2006/main">
  <p:tag name="AS_UNIQUEID" val="199"/>
</p:tagLst>
</file>

<file path=ppt/tags/tag28.xml><?xml version="1.0" encoding="utf-8"?>
<p:tagLst xmlns:a="http://schemas.openxmlformats.org/drawingml/2006/main" xmlns:r="http://schemas.openxmlformats.org/officeDocument/2006/relationships" xmlns:p="http://schemas.openxmlformats.org/presentationml/2006/main">
  <p:tag name="AS_UNIQUEID" val="200"/>
</p:tagLst>
</file>

<file path=ppt/tags/tag29.xml><?xml version="1.0" encoding="utf-8"?>
<p:tagLst xmlns:a="http://schemas.openxmlformats.org/drawingml/2006/main" xmlns:r="http://schemas.openxmlformats.org/officeDocument/2006/relationships" xmlns:p="http://schemas.openxmlformats.org/presentationml/2006/main">
  <p:tag name="AS_UNIQUEID" val="201"/>
</p:tagLst>
</file>

<file path=ppt/tags/tag30.xml><?xml version="1.0" encoding="utf-8"?>
<p:tagLst xmlns:a="http://schemas.openxmlformats.org/drawingml/2006/main" xmlns:r="http://schemas.openxmlformats.org/officeDocument/2006/relationships" xmlns:p="http://schemas.openxmlformats.org/presentationml/2006/main">
  <p:tag name="AS_UNIQUEID" val="202"/>
</p:tagLst>
</file>

<file path=ppt/tags/tag31.xml><?xml version="1.0" encoding="utf-8"?>
<p:tagLst xmlns:a="http://schemas.openxmlformats.org/drawingml/2006/main" xmlns:r="http://schemas.openxmlformats.org/officeDocument/2006/relationships" xmlns:p="http://schemas.openxmlformats.org/presentationml/2006/main">
  <p:tag name="AS_UNIQUEID" val="203"/>
</p:tagLst>
</file>

<file path=ppt/tags/tag32.xml><?xml version="1.0" encoding="utf-8"?>
<p:tagLst xmlns:a="http://schemas.openxmlformats.org/drawingml/2006/main" xmlns:r="http://schemas.openxmlformats.org/officeDocument/2006/relationships" xmlns:p="http://schemas.openxmlformats.org/presentationml/2006/main">
  <p:tag name="AS_UNIQUEID" val="204"/>
</p:tagLst>
</file>

<file path=ppt/tags/tag33.xml><?xml version="1.0" encoding="utf-8"?>
<p:tagLst xmlns:a="http://schemas.openxmlformats.org/drawingml/2006/main" xmlns:r="http://schemas.openxmlformats.org/officeDocument/2006/relationships" xmlns:p="http://schemas.openxmlformats.org/presentationml/2006/main">
  <p:tag name="AS_UNIQUEID" val="205"/>
</p:tagLst>
</file>

<file path=ppt/tags/tag34.xml><?xml version="1.0" encoding="utf-8"?>
<p:tagLst xmlns:a="http://schemas.openxmlformats.org/drawingml/2006/main" xmlns:r="http://schemas.openxmlformats.org/officeDocument/2006/relationships" xmlns:p="http://schemas.openxmlformats.org/presentationml/2006/main">
  <p:tag name="AS_UNIQUEID" val="206"/>
</p:tagLst>
</file>

<file path=ppt/tags/tag35.xml><?xml version="1.0" encoding="utf-8"?>
<p:tagLst xmlns:a="http://schemas.openxmlformats.org/drawingml/2006/main" xmlns:r="http://schemas.openxmlformats.org/officeDocument/2006/relationships" xmlns:p="http://schemas.openxmlformats.org/presentationml/2006/main">
  <p:tag name="AS_UNIQUEID" val="207"/>
</p:tagLst>
</file>

<file path=ppt/tags/tag36.xml><?xml version="1.0" encoding="utf-8"?>
<p:tagLst xmlns:a="http://schemas.openxmlformats.org/drawingml/2006/main" xmlns:r="http://schemas.openxmlformats.org/officeDocument/2006/relationships" xmlns:p="http://schemas.openxmlformats.org/presentationml/2006/main">
  <p:tag name="AS_UNIQUEID" val="208"/>
</p:tagLst>
</file>

<file path=ppt/tags/tag37.xml><?xml version="1.0" encoding="utf-8"?>
<p:tagLst xmlns:a="http://schemas.openxmlformats.org/drawingml/2006/main" xmlns:r="http://schemas.openxmlformats.org/officeDocument/2006/relationships" xmlns:p="http://schemas.openxmlformats.org/presentationml/2006/main">
  <p:tag name="AS_UNIQUEID" val="209"/>
</p:tagLst>
</file>

<file path=ppt/tags/tag38.xml><?xml version="1.0" encoding="utf-8"?>
<p:tagLst xmlns:a="http://schemas.openxmlformats.org/drawingml/2006/main" xmlns:r="http://schemas.openxmlformats.org/officeDocument/2006/relationships" xmlns:p="http://schemas.openxmlformats.org/presentationml/2006/main">
  <p:tag name="AS_UNIQUEID" val="210"/>
</p:tagLst>
</file>

<file path=ppt/tags/tag39.xml><?xml version="1.0" encoding="utf-8"?>
<p:tagLst xmlns:a="http://schemas.openxmlformats.org/drawingml/2006/main" xmlns:r="http://schemas.openxmlformats.org/officeDocument/2006/relationships" xmlns:p="http://schemas.openxmlformats.org/presentationml/2006/main">
  <p:tag name="AS_UNIQUEID" val="211"/>
</p:tagLst>
</file>

<file path=ppt/tags/tag40.xml><?xml version="1.0" encoding="utf-8"?>
<p:tagLst xmlns:a="http://schemas.openxmlformats.org/drawingml/2006/main" xmlns:r="http://schemas.openxmlformats.org/officeDocument/2006/relationships" xmlns:p="http://schemas.openxmlformats.org/presentationml/2006/main">
  <p:tag name="AS_UNIQUEID" val="212"/>
</p:tagLst>
</file>

<file path=ppt/tags/tag41.xml><?xml version="1.0" encoding="utf-8"?>
<p:tagLst xmlns:a="http://schemas.openxmlformats.org/drawingml/2006/main" xmlns:r="http://schemas.openxmlformats.org/officeDocument/2006/relationships" xmlns:p="http://schemas.openxmlformats.org/presentationml/2006/main">
  <p:tag name="AS_UNIQUEID" val="213"/>
</p:tagLst>
</file>

<file path=ppt/tags/tag42.xml><?xml version="1.0" encoding="utf-8"?>
<p:tagLst xmlns:a="http://schemas.openxmlformats.org/drawingml/2006/main" xmlns:r="http://schemas.openxmlformats.org/officeDocument/2006/relationships" xmlns:p="http://schemas.openxmlformats.org/presentationml/2006/main">
  <p:tag name="AS_UNIQUEID" val="214"/>
</p:tagLst>
</file>

<file path=ppt/tags/tag43.xml><?xml version="1.0" encoding="utf-8"?>
<p:tagLst xmlns:a="http://schemas.openxmlformats.org/drawingml/2006/main" xmlns:r="http://schemas.openxmlformats.org/officeDocument/2006/relationships" xmlns:p="http://schemas.openxmlformats.org/presentationml/2006/main">
  <p:tag name="AS_UNIQUEID" val="215"/>
</p:tagLst>
</file>

<file path=ppt/tags/tag44.xml><?xml version="1.0" encoding="utf-8"?>
<p:tagLst xmlns:a="http://schemas.openxmlformats.org/drawingml/2006/main" xmlns:r="http://schemas.openxmlformats.org/officeDocument/2006/relationships" xmlns:p="http://schemas.openxmlformats.org/presentationml/2006/main">
  <p:tag name="AS_UNIQUEID" val="216"/>
</p:tagLst>
</file>

<file path=ppt/tags/tag45.xml><?xml version="1.0" encoding="utf-8"?>
<p:tagLst xmlns:a="http://schemas.openxmlformats.org/drawingml/2006/main" xmlns:r="http://schemas.openxmlformats.org/officeDocument/2006/relationships" xmlns:p="http://schemas.openxmlformats.org/presentationml/2006/main">
  <p:tag name="AS_UNIQUEID" val="217"/>
</p:tagLst>
</file>

<file path=ppt/tags/tag46.xml><?xml version="1.0" encoding="utf-8"?>
<p:tagLst xmlns:a="http://schemas.openxmlformats.org/drawingml/2006/main" xmlns:r="http://schemas.openxmlformats.org/officeDocument/2006/relationships" xmlns:p="http://schemas.openxmlformats.org/presentationml/2006/main">
  <p:tag name="AS_UNIQUEID" val="218"/>
</p:tagLst>
</file>

<file path=ppt/tags/tag47.xml><?xml version="1.0" encoding="utf-8"?>
<p:tagLst xmlns:a="http://schemas.openxmlformats.org/drawingml/2006/main" xmlns:r="http://schemas.openxmlformats.org/officeDocument/2006/relationships" xmlns:p="http://schemas.openxmlformats.org/presentationml/2006/main">
  <p:tag name="AS_UNIQUEID" val="51"/>
</p:tagLst>
</file>

<file path=ppt/tags/tag48.xml><?xml version="1.0" encoding="utf-8"?>
<p:tagLst xmlns:a="http://schemas.openxmlformats.org/drawingml/2006/main" xmlns:r="http://schemas.openxmlformats.org/officeDocument/2006/relationships" xmlns:p="http://schemas.openxmlformats.org/presentationml/2006/main">
  <p:tag name="AS_UNIQUEID" val="52"/>
</p:tagLst>
</file>

<file path=ppt/tags/tag49.xml><?xml version="1.0" encoding="utf-8"?>
<p:tagLst xmlns:a="http://schemas.openxmlformats.org/drawingml/2006/main" xmlns:r="http://schemas.openxmlformats.org/officeDocument/2006/relationships" xmlns:p="http://schemas.openxmlformats.org/presentationml/2006/main">
  <p:tag name="AS_UNIQUEID" val="53"/>
</p:tagLst>
</file>

<file path=ppt/tags/tag50.xml><?xml version="1.0" encoding="utf-8"?>
<p:tagLst xmlns:a="http://schemas.openxmlformats.org/drawingml/2006/main" xmlns:r="http://schemas.openxmlformats.org/officeDocument/2006/relationships" xmlns:p="http://schemas.openxmlformats.org/presentationml/2006/main">
  <p:tag name="AS_UNIQUEID" val="54"/>
</p:tagLst>
</file>

<file path=ppt/tags/tag51.xml><?xml version="1.0" encoding="utf-8"?>
<p:tagLst xmlns:a="http://schemas.openxmlformats.org/drawingml/2006/main" xmlns:r="http://schemas.openxmlformats.org/officeDocument/2006/relationships" xmlns:p="http://schemas.openxmlformats.org/presentationml/2006/main">
  <p:tag name="AS_UNIQUEID" val="55"/>
</p:tagLst>
</file>

<file path=ppt/tags/tag52.xml><?xml version="1.0" encoding="utf-8"?>
<p:tagLst xmlns:a="http://schemas.openxmlformats.org/drawingml/2006/main" xmlns:r="http://schemas.openxmlformats.org/officeDocument/2006/relationships" xmlns:p="http://schemas.openxmlformats.org/presentationml/2006/main">
  <p:tag name="AS_UNIQUEID" val="56"/>
</p:tagLst>
</file>

<file path=ppt/tags/tag53.xml><?xml version="1.0" encoding="utf-8"?>
<p:tagLst xmlns:a="http://schemas.openxmlformats.org/drawingml/2006/main" xmlns:r="http://schemas.openxmlformats.org/officeDocument/2006/relationships" xmlns:p="http://schemas.openxmlformats.org/presentationml/2006/main">
  <p:tag name="AS_UNIQUEID" val="57"/>
</p:tagLst>
</file>

<file path=ppt/tags/tag54.xml><?xml version="1.0" encoding="utf-8"?>
<p:tagLst xmlns:a="http://schemas.openxmlformats.org/drawingml/2006/main" xmlns:r="http://schemas.openxmlformats.org/officeDocument/2006/relationships" xmlns:p="http://schemas.openxmlformats.org/presentationml/2006/main">
  <p:tag name="AS_UNIQUEID" val="58"/>
</p:tagLst>
</file>

<file path=ppt/tags/tag55.xml><?xml version="1.0" encoding="utf-8"?>
<p:tagLst xmlns:a="http://schemas.openxmlformats.org/drawingml/2006/main" xmlns:r="http://schemas.openxmlformats.org/officeDocument/2006/relationships" xmlns:p="http://schemas.openxmlformats.org/presentationml/2006/main">
  <p:tag name="AS_UNIQUEID" val="60"/>
</p:tagLst>
</file>

<file path=ppt/theme/theme1.xml><?xml version="1.0" encoding="utf-8"?>
<a:theme xmlns:a="http://schemas.openxmlformats.org/drawingml/2006/main" name="Office 主题">
  <a:themeElements>
    <a:clrScheme name="自定义 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26262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2222</Words>
  <Application>Microsoft Office PowerPoint</Application>
  <PresentationFormat>全屏显示(16:9)</PresentationFormat>
  <Paragraphs>149</Paragraphs>
  <Slides>21</Slides>
  <Notes>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21</vt:i4>
      </vt:variant>
    </vt:vector>
  </HeadingPairs>
  <TitlesOfParts>
    <vt:vector size="31" baseType="lpstr">
      <vt:lpstr>仿宋_GB2312</vt:lpstr>
      <vt:lpstr>黑体</vt:lpstr>
      <vt:lpstr>华文新魏</vt:lpstr>
      <vt:lpstr>宋体</vt:lpstr>
      <vt:lpstr>微软雅黑</vt:lpstr>
      <vt:lpstr>Arial</vt:lpstr>
      <vt:lpstr>Calibri</vt:lpstr>
      <vt:lpstr>Times New Roman</vt:lpstr>
      <vt:lpstr>Wingdings</vt:lpstr>
      <vt:lpstr>Office 主题</vt:lpstr>
      <vt:lpstr>PowerPoint 演示文稿</vt:lpstr>
      <vt:lpstr>PowerPoint 演示文稿</vt:lpstr>
      <vt:lpstr>古诗词鉴赏方法</vt:lpstr>
      <vt:lpstr>PowerPoint 演示文稿</vt:lpstr>
      <vt:lpstr>PowerPoint 演示文稿</vt:lpstr>
      <vt:lpstr>PowerPoint 演示文稿</vt:lpstr>
      <vt:lpstr>PowerPoint 演示文稿</vt:lpstr>
      <vt:lpstr>“江山如画，一时多少豪杰。”作用是？</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大耳朵</dc:creator>
  <cp:lastModifiedBy>sqy</cp:lastModifiedBy>
  <cp:revision>74</cp:revision>
  <dcterms:created xsi:type="dcterms:W3CDTF">1900-01-01T00:00:00Z</dcterms:created>
  <dcterms:modified xsi:type="dcterms:W3CDTF">2021-01-19T11:47:43Z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2052-10.16.0</vt:lpwstr>
  </property>
</Properties>
</file>