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0"/>
  </p:handoutMasterIdLst>
  <p:sldIdLst>
    <p:sldId id="588" r:id="rId3"/>
    <p:sldId id="587" r:id="rId5"/>
    <p:sldId id="473" r:id="rId6"/>
    <p:sldId id="417" r:id="rId7"/>
    <p:sldId id="418" r:id="rId8"/>
    <p:sldId id="399" r:id="rId9"/>
    <p:sldId id="510" r:id="rId10"/>
    <p:sldId id="507" r:id="rId11"/>
    <p:sldId id="579" r:id="rId12"/>
    <p:sldId id="543" r:id="rId13"/>
    <p:sldId id="424" r:id="rId14"/>
    <p:sldId id="542" r:id="rId15"/>
    <p:sldId id="548" r:id="rId16"/>
    <p:sldId id="578" r:id="rId17"/>
    <p:sldId id="552" r:id="rId18"/>
    <p:sldId id="589" r:id="rId19"/>
    <p:sldId id="547" r:id="rId20"/>
    <p:sldId id="554" r:id="rId21"/>
    <p:sldId id="580" r:id="rId22"/>
    <p:sldId id="556" r:id="rId23"/>
    <p:sldId id="557" r:id="rId24"/>
    <p:sldId id="560" r:id="rId25"/>
    <p:sldId id="581" r:id="rId26"/>
    <p:sldId id="584" r:id="rId27"/>
    <p:sldId id="585" r:id="rId28"/>
    <p:sldId id="586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accent1"/>
        </a:solidFill>
        <a:latin typeface="Arial" panose="020B0604020202020204" pitchFamily="34" charset="0"/>
        <a:ea typeface="黑体" panose="0201060906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FFFFFF"/>
    <a:srgbClr val="666699"/>
    <a:srgbClr val="FFFFCC"/>
    <a:srgbClr val="CC00CC"/>
    <a:srgbClr val="0000CC"/>
    <a:srgbClr val="0000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55"/>
    <p:restoredTop sz="92027"/>
  </p:normalViewPr>
  <p:slideViewPr>
    <p:cSldViewPr showGuides="1">
      <p:cViewPr varScale="1">
        <p:scale>
          <a:sx n="86" d="100"/>
          <a:sy n="86" d="100"/>
        </p:scale>
        <p:origin x="-558" y="-90"/>
      </p:cViewPr>
      <p:guideLst>
        <p:guide orient="horz" pos="2314"/>
        <p:guide pos="2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5650" name="页眉占位符 1556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155651" name="日期占位符 155650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155652" name="页脚占位符 155651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155653" name="灯片编号占位符 155652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8674" name="页眉占位符 286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28675" name="日期占位符 286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28676" name="幻灯片图像占位符 28675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8677" name="文本占位符 28676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8678" name="页脚占位符 286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28679" name="灯片编号占位符 286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微软雅黑" panose="020B0503020204020204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同学们，你们在广州生活那么长时间，熟知哪位广东名人？与我们学校名字联系很大的一位名人是？孙中山。但是，今天我更想介绍的是孙中山在思想上视为名师的同乡</a:t>
            </a:r>
            <a:r>
              <a:rPr lang="en-US" altLang="zh-CN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——</a:t>
            </a:r>
            <a:r>
              <a:rPr lang="zh-CN" altLang="en-US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郑观应</a:t>
            </a:r>
            <a:endParaRPr lang="zh-CN" altLang="en-US">
              <a:solidFill>
                <a:srgbClr val="000000"/>
              </a:solidFill>
              <a:latin typeface="微软雅黑" panose="020B0503020204020204" charset="-122"/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sym typeface="宋体" panose="02010600030101010101" pitchFamily="2" charset="-122"/>
              </a:rPr>
              <a:t>在晚清变局中，郑观应较早接触外来事物，眼界开阔，</a:t>
            </a:r>
            <a:r>
              <a:rPr lang="zh-CN" altLang="en-US" dirty="0">
                <a:solidFill>
                  <a:srgbClr val="0C0C0C"/>
                </a:solidFill>
                <a:latin typeface="微软雅黑" panose="020B0503020204020204" charset="-122"/>
                <a:sym typeface="宋体" panose="02010600030101010101" pitchFamily="2" charset="-122"/>
              </a:rPr>
              <a:t>开始不断的探索救国求强之路。</a:t>
            </a:r>
            <a:r>
              <a:rPr lang="zh-CN" altLang="en-US">
                <a:sym typeface="+mn-ea"/>
              </a:rPr>
              <a:t>在历史的长河中， 人物 的 命运 总 是 与 时代 的 发 展 交相 辉 映 ，体现着时 代 的 烙 印 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>
              <a:lnSpc>
                <a:spcPct val="170000"/>
              </a:lnSpc>
            </a:pPr>
            <a:r>
              <a:rPr lang="zh-CN" altLang="en-US"/>
              <a:t> 因 此 ，本课将从 郑观应的 人生轨迹看</a:t>
            </a:r>
            <a:r>
              <a:rPr lang="zh-CN" altLang="en-US">
                <a:solidFill>
                  <a:srgbClr val="000000"/>
                </a:solidFill>
                <a:uFillTx/>
                <a:sym typeface="+mn-ea"/>
              </a:rPr>
              <a:t>近代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中国经济结构的变动。从这个标题出发，你认为最重要的是哪个字？变！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首先，我们从郑观应的少年时代看风云变幻。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ym typeface="+mn-ea"/>
              </a:rPr>
              <a:t>郑观应童年时期，家里的日子就越来越难过，流传了几千年的生产方式正在悄然发生变化。我们来看一下他写的盛世危言，到底有何变化？</a:t>
            </a:r>
            <a:endParaRPr lang="zh-CN" altLang="en-US" dirty="0">
              <a:sym typeface="+mn-ea"/>
            </a:endParaRPr>
          </a:p>
          <a:p>
            <a:r>
              <a:rPr lang="zh-CN" altLang="en-US"/>
              <a:t>[nǚ gōng] ：旧指妇女所作的纺织，刺绣，缝纫等事</a:t>
            </a:r>
            <a:endParaRPr lang="zh-CN" altLang="en-US"/>
          </a:p>
          <a:p>
            <a:r>
              <a:rPr lang="zh-CN" altLang="en-US"/>
              <a:t>纺是指把棉花、麻、毛等做成纱线的过程，织是指把纱线变成布匹的过程。物美价廉的的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洋纱</a:t>
            </a:r>
            <a:r>
              <a:rPr lang="zh-CN" altLang="en-US"/>
              <a:t>倾销，人们直接用洋纱织布，土纱败下阵来，这就是纺与织的分离。同样，物美价廉的洋布出现，取代土布，传统纺织业无利可图，出现耕</a:t>
            </a:r>
            <a:r>
              <a:rPr lang="zh-CN" altLang="en-US" dirty="0">
                <a:solidFill>
                  <a:srgbClr val="000000"/>
                </a:solidFill>
                <a:sym typeface="+mn-ea"/>
              </a:rPr>
              <a:t>织分离。这说说明自然经济发生了什么变化？开始瓦解。</a:t>
            </a:r>
            <a:endParaRPr lang="zh-CN" altLang="en-US" dirty="0">
              <a:solidFill>
                <a:srgbClr val="000000"/>
              </a:solidFill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物美价廉的洋纱、洋布大量输入，家庭手工业无力可图，开始破产，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织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“ ”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耕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分离。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出口量增多，说明农产品满足于什么市场？国际市场。农产品不仅仅是满足自身需要，还满足国际市场，可以卖出去，说明它的什么化程度提高。商品化程度。</a:t>
            </a:r>
            <a:endParaRPr lang="zh-CN" altLang="en-US"/>
          </a:p>
          <a:p>
            <a:r>
              <a:rPr lang="zh-CN" altLang="en-US">
                <a:sym typeface="+mn-ea"/>
              </a:rPr>
              <a:t>出口量增多。什么时候开始逐渐增多？</a:t>
            </a:r>
            <a:r>
              <a:rPr lang="en-US" altLang="zh-CN">
                <a:sym typeface="+mn-ea"/>
              </a:rPr>
              <a:t>1840</a:t>
            </a:r>
            <a:r>
              <a:rPr lang="zh-CN" altLang="en-US">
                <a:sym typeface="+mn-ea"/>
              </a:rPr>
              <a:t>年鸦片战争后，列强打开中国市场，掠夺原料。说明中国被迫卷入资本资本主义世界市场。</a:t>
            </a:r>
            <a:endParaRPr lang="zh-CN" altLang="en-US"/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农产品商品化程度提高，说明自然经济的瓦解客观上促进了什么经济的发展？商品经济。同时，</a:t>
            </a:r>
            <a:r>
              <a:rPr lang="zh-CN" altLang="en-US"/>
              <a:t>中国沦为了列强原料产地</a:t>
            </a:r>
            <a:r>
              <a:rPr lang="zh-CN" altLang="en-US">
                <a:sym typeface="+mn-ea"/>
              </a:rPr>
              <a:t>和商品市场</a:t>
            </a:r>
            <a:r>
              <a:rPr lang="zh-CN" altLang="en-US"/>
              <a:t>，被迫纳入什么市场？</a:t>
            </a:r>
            <a:r>
              <a:rPr lang="zh-CN" altLang="en-US">
                <a:sym typeface="+mn-ea"/>
              </a:rPr>
              <a:t>资本主义世界市场。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郑观应在１７岁时，弃学从商，去上海投奔他的亲戚，比如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成为上海外国洋行买办的叔父。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外资企业主要设在我国哪些地区？</a:t>
            </a:r>
            <a:endParaRPr lang="zh-CN" altLang="en-US"/>
          </a:p>
          <a:p>
            <a:r>
              <a:rPr lang="zh-CN" altLang="en-US"/>
              <a:t>上海、广州、宁波在第一次鸦片战争后，成为通商口岸。五口通商不是仅仅通商。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这些近代军事工业都是官办性质。封建国家出经费由封建官吏采用封建的方法进行管理，存在官僚衙门的恶习，比如福州船政局，局内人员的薪水工食占了全部经费的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80%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。</a:t>
            </a:r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r>
              <a:rPr 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这些民用工业创办的形式大多为官督商办和官商合办，商人出资认股，官员管理。（可以依靠官员的庇护，享有免税的特权。）</a:t>
            </a:r>
            <a:endParaRPr lang="zh-CN" altLang="en-US"/>
          </a:p>
          <a:p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r>
              <a:rPr 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洋务运动的精英们通过学习、考察，结合自己的实践，开始明白西方军事力量的强大是以发达的经济为支撑。另外，兴建军事工业需要巨额的资金投入，于是又提出了“师夷长技以求富”的口号，开始了创办民用工业的探索。</a:t>
            </a:r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这些近代军事工业都属官办。封建国家出经费由封建官吏采用封建的方法进行管理。这些民用工业创办的形式大多为官督商办和官商合办，</a:t>
            </a:r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r>
              <a:rPr 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商人出资认股，官员管理。（可以依靠官员的庇护，享有免税的特权。）</a:t>
            </a:r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endParaRPr lang="zh-CN" dirty="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r>
              <a:rPr lang="zh-CN" dirty="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军事、民用工业</a:t>
            </a:r>
            <a:r>
              <a:rPr lang="zh-CN" altLang="en-US">
                <a:sym typeface="+mn-ea"/>
              </a:rPr>
              <a:t>与传统手工业相比，有何不同？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机器生产取代手工业。由中国人创办的、运用大机器生产 、体现资本主义生产方式的洋务企业出现，给中国带来 了工业文明的曙光 。所以，我们说洋务运动开启了中国近代化，所谓</a:t>
            </a:r>
            <a:r>
              <a:rPr lang="zh-CN" altLang="en-US" dirty="0">
                <a:solidFill>
                  <a:srgbClr val="000000"/>
                </a:solidFill>
                <a:sym typeface="+mn-ea"/>
              </a:rPr>
              <a:t>近代化，即农业社会向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工业社会</a:t>
            </a:r>
            <a:r>
              <a:rPr lang="zh-CN" altLang="en-US" dirty="0">
                <a:solidFill>
                  <a:srgbClr val="000000"/>
                </a:solidFill>
                <a:sym typeface="+mn-ea"/>
              </a:rPr>
              <a:t>的变迁过程，核心是经济的工业化、政治的民主化和思想的理性化。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虽然洋务运动最终以失败告终，但洋务运动中引进的西方先进的技术诱导了民族资本主义的产生，迈出了中国近代化的第一步。</a:t>
            </a:r>
            <a:endParaRPr lang="zh-CN" altLang="en-US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 “体”,即根本的意思。 “用”,即具体的措施。西方的富强源于近代先进的生产技术，更源于政治制度。而洋务派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遗其体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而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求其用，注定不能使中国通过洋务运动走上富强的道路。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（1）有道理。（2）原因：①郑观应认识到了社会制度层面的“体”与科学技术层面的“用”之间不是等同的关系。②郑观应认识到当时中国的落后最根本是社会制度的落后，而不仅仅是科学技术的落后。③基于上述认识，郑观应批评洋务运动遗体求用，舍本逐末，也就具有较强的针对性和说服力，反映了当时有些人对中国落后原因的认识又达到了一个新的水平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只 学 西方 的技术 不能 使 中 国 走 上 富 强 之 路。他们 面对变局 的 时代改 良 意识 、 责 任 担 当 的 人格 魅力 、 家 国 情怀 的 智 慧谋 略 ，</a:t>
            </a:r>
            <a:endParaRPr lang="zh-CN" altLang="en-US"/>
          </a:p>
          <a:p>
            <a:r>
              <a:rPr lang="zh-CN" altLang="en-US"/>
              <a:t>理应得 到 历 史 公允 的 评判 </a:t>
            </a:r>
            <a:r>
              <a:rPr lang="en-US" altLang="zh-CN"/>
              <a:t>.</a:t>
            </a: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洋务企业：官办企业</a:t>
            </a:r>
            <a:endParaRPr lang="zh-CN" altLang="en-US"/>
          </a:p>
          <a:p>
            <a:r>
              <a:rPr lang="zh-CN" altLang="en-US"/>
              <a:t>民族资本主义：私人企业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22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>
              <a:buClrTx/>
            </a:pPr>
            <a:fld id="{9A0DB2DC-4C9A-4742-B13C-FB6460FD3503}" type="slidenum">
              <a:rPr lang="zh-CN" altLang="en-US" sz="1200" dirty="0">
                <a:latin typeface="Arial" panose="020B0604020202020204" pitchFamily="34" charset="0"/>
              </a:rPr>
            </a:fld>
            <a:endParaRPr lang="zh-CN" altLang="en-US" sz="1200" dirty="0">
              <a:latin typeface="Arial" panose="020B0604020202020204" pitchFamily="34" charset="0"/>
            </a:endParaRPr>
          </a:p>
        </p:txBody>
      </p:sp>
      <p:sp>
        <p:nvSpPr>
          <p:cNvPr id="133123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33124" name="Rectangle 3"/>
          <p:cNvSpPr>
            <a:spLocks noGrp="1"/>
          </p:cNvSpPr>
          <p:nvPr>
            <p:ph type="body" idx="1"/>
          </p:nvPr>
        </p:nvSpPr>
        <p:spPr/>
        <p:txBody>
          <a:bodyPr vert="horz" wrap="square" lIns="91440" tIns="45720" rIns="91440" bIns="45720" anchor="t"/>
          <a:p>
            <a:pPr lvl="0">
              <a:spcBef>
                <a:spcPct val="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sym typeface="+mn-ea"/>
              </a:rPr>
              <a:t>原因：自然经济解体早，解体程度深；劳动力充足；自然资源丰富；工业基础好，交通便利。</a:t>
            </a:r>
            <a:endParaRPr lang="zh-CN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郑观应 的 一生经历 过 第 二次鸦 片 战 争 、 中法战争 、 甲 午 中 日 战争 、 八 国 联 军 侵华 战争 ， 身临 日 益严重的 民 族危机 ， 在大历史的 发展过 程 中 ， 他 的 命运 也 在发 生 改变 。 曾经作为洋行买办、曾经作为洋务运动的骨干力量、曾经作为实业救国者，</a:t>
            </a:r>
            <a:r>
              <a:rPr lang="zh-CN" altLang="en-US">
                <a:sym typeface="+mn-ea"/>
              </a:rPr>
              <a:t>适应时代 的 潮 流 ， 不 断努 力 发展完 善 自 己， </a:t>
            </a:r>
            <a:r>
              <a:rPr lang="zh-CN" altLang="en-US"/>
              <a:t>在执 着 探 索救 国 求 强 之 梦 。 康 有 为 、 孙 中 山 、 毛 泽 东 等 深受 其思想的 影 响 ，不 断在救 国救 民 的 道 路上探索。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2322" name="标题 312321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12323" name="副标题 312322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312324" name="日期占位符 31232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 b="0">
                <a:ea typeface="微软雅黑" panose="020B0503020204020204" charset="-122"/>
              </a:defRPr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2325" name="页脚占位符 31232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 b="0">
                <a:ea typeface="微软雅黑" panose="020B0503020204020204" charset="-122"/>
              </a:defRPr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2326" name="灯片编号占位符 31232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 b="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1298" name="标题 311297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11299" name="文本占位符 311298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11300" name="日期占位符 311299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1301" name="页脚占位符 31130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ea typeface="微软雅黑" panose="020B0503020204020204" charset="-122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11302" name="灯片编号占位符 31130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微软雅黑" panose="020B0503020204020204" charset="-122"/>
              </a:rPr>
            </a:fld>
            <a:endParaRPr lang="zh-CN" altLang="en-US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微软雅黑" panose="020B0503020204020204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accent1"/>
          </a:solidFill>
          <a:latin typeface="Arial" panose="020B0604020202020204" pitchFamily="34" charset="0"/>
          <a:ea typeface="黑体" panose="0201060906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7.xml"/><Relationship Id="rId2" Type="http://schemas.openxmlformats.org/officeDocument/2006/relationships/slide" Target="slide1.xml"/><Relationship Id="rId1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.png"/><Relationship Id="rId1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082040" y="2215515"/>
            <a:ext cx="6980555" cy="10883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54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你熟知哪位广东名人？</a:t>
            </a:r>
            <a:endParaRPr lang="zh-CN" altLang="en-US" sz="5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blinds/>
      </p:transition>
    </mc:Choice>
    <mc:Fallback>
      <p:transition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8"/>
          <p:cNvSpPr/>
          <p:nvPr/>
        </p:nvSpPr>
        <p:spPr>
          <a:xfrm>
            <a:off x="604838" y="1681163"/>
            <a:ext cx="8097837" cy="3983037"/>
          </a:xfrm>
          <a:prstGeom prst="rect">
            <a:avLst/>
          </a:prstGeom>
          <a:solidFill>
            <a:srgbClr val="FFFFFF">
              <a:alpha val="64000"/>
            </a:srgbClr>
          </a:solidFill>
          <a:ln w="15875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4667250" y="784225"/>
            <a:ext cx="1600200" cy="153987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412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8" name="TextBox 9"/>
          <p:cNvSpPr/>
          <p:nvPr/>
        </p:nvSpPr>
        <p:spPr>
          <a:xfrm>
            <a:off x="711200" y="2166938"/>
            <a:ext cx="799147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>
              <a:lnSpc>
                <a:spcPct val="150000"/>
              </a:lnSpc>
            </a:pPr>
            <a:r>
              <a:rPr lang="zh-CN" altLang="en-US" sz="3200" dirty="0">
                <a:solidFill>
                  <a:srgbClr val="0C0C0C"/>
                </a:solidFill>
                <a:latin typeface="微软雅黑" panose="020B0503020204020204" charset="-122"/>
                <a:ea typeface="微软雅黑" panose="020B0503020204020204" charset="-122"/>
              </a:rPr>
              <a:t>晚清适逢三千年未有之变局，中国以何种方式迈入近代化之门？当绝大多数中国人一无所知时，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郑观应</a:t>
            </a:r>
            <a:r>
              <a:rPr lang="zh-CN" altLang="en-US" sz="3200" dirty="0">
                <a:solidFill>
                  <a:srgbClr val="0C0C0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以他特殊的丰富的经历，开始不断的探索。</a:t>
            </a:r>
            <a:endParaRPr lang="zh-CN" altLang="en-US" sz="3200" dirty="0">
              <a:solidFill>
                <a:srgbClr val="0C0C0C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6149" name="矩形 17"/>
          <p:cNvSpPr/>
          <p:nvPr/>
        </p:nvSpPr>
        <p:spPr>
          <a:xfrm>
            <a:off x="1503363" y="1104900"/>
            <a:ext cx="2087562" cy="7874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anchor="t"/>
          <a:p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150" name="TextBox 18"/>
          <p:cNvSpPr/>
          <p:nvPr/>
        </p:nvSpPr>
        <p:spPr>
          <a:xfrm>
            <a:off x="1801813" y="1035050"/>
            <a:ext cx="150495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方正大黑简体" pitchFamily="1" charset="-122"/>
              </a:rPr>
              <a:t>前   言</a:t>
            </a:r>
            <a:endParaRPr lang="zh-CN" altLang="en-US" sz="36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方正大黑简体" pitchFamily="1" charset="-122"/>
            </a:endParaRPr>
          </a:p>
        </p:txBody>
      </p:sp>
      <p:sp>
        <p:nvSpPr>
          <p:cNvPr id="6151" name="TextBox 19"/>
          <p:cNvSpPr/>
          <p:nvPr/>
        </p:nvSpPr>
        <p:spPr>
          <a:xfrm>
            <a:off x="1368108" y="1522413"/>
            <a:ext cx="23564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 Black" panose="020B0A04020102020204" pitchFamily="34" charset="0"/>
              </a:rPr>
              <a:t>QIAN    YAN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 Black" panose="020B0A04020102020204" pitchFamily="34" charset="0"/>
            </a:endParaRPr>
          </a:p>
        </p:txBody>
      </p:sp>
      <p:pic>
        <p:nvPicPr>
          <p:cNvPr id="2" name="图片 1" descr="1384234770615cfqx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37380" y="297180"/>
            <a:ext cx="2059940" cy="2026285"/>
          </a:xfrm>
          <a:prstGeom prst="ellipse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6638925" y="922338"/>
            <a:ext cx="1460500" cy="14351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412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725" y="709295"/>
            <a:ext cx="1689100" cy="164846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0" y="1398905"/>
            <a:ext cx="9144000" cy="3985626"/>
            <a:chOff x="521" y="2659"/>
            <a:chExt cx="4899" cy="1646"/>
          </a:xfrm>
        </p:grpSpPr>
        <p:sp>
          <p:nvSpPr>
            <p:cNvPr id="338947" name="AutoShape 3"/>
            <p:cNvSpPr/>
            <p:nvPr/>
          </p:nvSpPr>
          <p:spPr>
            <a:xfrm>
              <a:off x="521" y="2659"/>
              <a:ext cx="4899" cy="1542"/>
            </a:xfrm>
            <a:prstGeom prst="horizontalScroll">
              <a:avLst>
                <a:gd name="adj" fmla="val 12500"/>
              </a:avLst>
            </a:prstGeom>
            <a:noFill/>
            <a:ln w="57150" cap="sq" cmpd="sng">
              <a:noFill/>
              <a:prstDash val="solid"/>
              <a:headEnd type="none" w="sm" len="sm"/>
              <a:tailEnd type="none" w="sm" len="sm"/>
            </a:ln>
          </p:spPr>
          <p:txBody>
            <a:bodyPr wrap="none" anchor="ctr"/>
            <a:p>
              <a:endParaRPr sz="3200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338948" name="Rectangle 4"/>
            <p:cNvSpPr/>
            <p:nvPr/>
          </p:nvSpPr>
          <p:spPr>
            <a:xfrm>
              <a:off x="761" y="4056"/>
              <a:ext cx="4581" cy="249"/>
            </a:xfrm>
            <a:prstGeom prst="rect">
              <a:avLst/>
            </a:prstGeom>
            <a:noFill/>
            <a:ln w="57150">
              <a:noFill/>
            </a:ln>
          </p:spPr>
          <p:txBody>
            <a:bodyPr anchor="ctr">
              <a:spAutoFit/>
            </a:bodyPr>
            <a:p>
              <a:pPr algn="l">
                <a:lnSpc>
                  <a:spcPts val="4000"/>
                </a:lnSpc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92785" y="1184910"/>
            <a:ext cx="8060055" cy="3596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70000"/>
              </a:lnSpc>
            </a:pPr>
            <a:r>
              <a:rPr lang="zh-CN" altLang="en-US" sz="4000">
                <a:solidFill>
                  <a:srgbClr val="000000"/>
                </a:solidFill>
                <a:uFillTx/>
                <a:ea typeface="微软雅黑" panose="020B0503020204020204" charset="-122"/>
              </a:rPr>
              <a:t>第</a:t>
            </a:r>
            <a:r>
              <a:rPr lang="en-US" altLang="zh-CN" sz="4000">
                <a:solidFill>
                  <a:srgbClr val="000000"/>
                </a:solidFill>
                <a:uFillTx/>
                <a:ea typeface="微软雅黑" panose="020B0503020204020204" charset="-122"/>
              </a:rPr>
              <a:t>9</a:t>
            </a:r>
            <a:r>
              <a:rPr lang="zh-CN" altLang="en-US" sz="4000">
                <a:solidFill>
                  <a:srgbClr val="000000"/>
                </a:solidFill>
                <a:uFillTx/>
                <a:ea typeface="微软雅黑" panose="020B0503020204020204" charset="-122"/>
              </a:rPr>
              <a:t>课 </a:t>
            </a:r>
            <a:endParaRPr lang="zh-CN" altLang="en-US" sz="4000">
              <a:solidFill>
                <a:srgbClr val="000000"/>
              </a:solidFill>
              <a:uFillTx/>
              <a:ea typeface="微软雅黑" panose="020B0503020204020204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en-US" sz="4000">
                <a:solidFill>
                  <a:srgbClr val="000000"/>
                </a:solidFill>
                <a:uFillTx/>
                <a:ea typeface="微软雅黑" panose="020B0503020204020204" charset="-122"/>
              </a:rPr>
              <a:t>从郑观应的经历探究</a:t>
            </a:r>
            <a:endParaRPr lang="zh-CN" altLang="en-US" sz="4000">
              <a:solidFill>
                <a:srgbClr val="000000"/>
              </a:solidFill>
              <a:uFillTx/>
              <a:ea typeface="微软雅黑" panose="020B0503020204020204" charset="-122"/>
            </a:endParaRPr>
          </a:p>
          <a:p>
            <a:pPr algn="ctr">
              <a:lnSpc>
                <a:spcPct val="170000"/>
              </a:lnSpc>
            </a:pPr>
            <a:r>
              <a:rPr lang="zh-CN" altLang="en-US" sz="5400">
                <a:solidFill>
                  <a:srgbClr val="000000"/>
                </a:solidFill>
                <a:uFillTx/>
                <a:ea typeface="微软雅黑" panose="020B0503020204020204" charset="-122"/>
              </a:rPr>
              <a:t>近代</a:t>
            </a:r>
            <a:r>
              <a:rPr lang="zh-CN" altLang="en-US" sz="54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中国经济结构的变动</a:t>
            </a:r>
            <a:endParaRPr lang="zh-CN" altLang="en-US" sz="5400" dirty="0">
              <a:solidFill>
                <a:srgbClr val="000000"/>
              </a:solidFill>
              <a:uFillTx/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31355" y="3709670"/>
            <a:ext cx="868680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变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7028" name="矩形 257027"/>
          <p:cNvSpPr/>
          <p:nvPr/>
        </p:nvSpPr>
        <p:spPr>
          <a:xfrm>
            <a:off x="1914525" y="1577975"/>
            <a:ext cx="531558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fromWordArt="0" anchor="t">
            <a:spAutoFit/>
          </a:bodyPr>
          <a:p>
            <a:pPr lvl="0" algn="dist">
              <a:buClr>
                <a:schemeClr val="bg1"/>
              </a:buClr>
            </a:pPr>
            <a:r>
              <a:rPr lang="zh-CN" altLang="en-US" sz="60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郑观应年谱</a:t>
            </a:r>
            <a:endParaRPr lang="zh-CN" altLang="en-US" sz="6000" dirty="0">
              <a:solidFill>
                <a:srgbClr val="000000"/>
              </a:solidFill>
              <a:effectLst/>
              <a:ea typeface="微软雅黑" panose="020B0503020204020204" charset="-122"/>
              <a:sym typeface="+mn-ea"/>
            </a:endParaRPr>
          </a:p>
        </p:txBody>
      </p:sp>
      <p:sp>
        <p:nvSpPr>
          <p:cNvPr id="257030" name="矩形 257029"/>
          <p:cNvSpPr/>
          <p:nvPr/>
        </p:nvSpPr>
        <p:spPr>
          <a:xfrm>
            <a:off x="1194435" y="3429000"/>
            <a:ext cx="6950710" cy="768350"/>
          </a:xfrm>
          <a:prstGeom prst="rect">
            <a:avLst/>
          </a:prstGeom>
          <a:noFill/>
          <a:ln w="9525">
            <a:noFill/>
          </a:ln>
        </p:spPr>
        <p:txBody>
          <a:bodyPr wrap="none" fromWordArt="0" anchor="t">
            <a:spAutoFit/>
          </a:bodyPr>
          <a:p>
            <a:pPr lvl="0" algn="l">
              <a:buClr>
                <a:schemeClr val="bg1"/>
              </a:buClr>
            </a:pP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一、少年时代(1842-1858）</a:t>
            </a:r>
            <a:endParaRPr lang="zh-CN" altLang="en-US" sz="4400" dirty="0">
              <a:solidFill>
                <a:srgbClr val="000000"/>
              </a:solidFill>
              <a:effectLst/>
              <a:ea typeface="微软雅黑" panose="020B0503020204020204" charset="-122"/>
              <a:sym typeface="+mn-ea"/>
            </a:endParaRPr>
          </a:p>
        </p:txBody>
      </p:sp>
      <p:sp>
        <p:nvSpPr>
          <p:cNvPr id="257031" name="矩形 257030"/>
          <p:cNvSpPr/>
          <p:nvPr/>
        </p:nvSpPr>
        <p:spPr>
          <a:xfrm>
            <a:off x="4252595" y="4488498"/>
            <a:ext cx="40944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——</a:t>
            </a:r>
            <a:r>
              <a:rPr lang="zh-CN" altLang="en-US" sz="4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</a:rPr>
              <a:t>看风云变幻</a:t>
            </a:r>
            <a:endParaRPr lang="zh-CN" altLang="en-US" sz="44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pull dir="lu"/>
    <p:sndAc>
      <p:stSnd>
        <p:snd r:embed="rId1" name="camera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8050" name="文本框 258049"/>
          <p:cNvSpPr txBox="1"/>
          <p:nvPr/>
        </p:nvSpPr>
        <p:spPr>
          <a:xfrm>
            <a:off x="381000" y="283845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1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58051" name="文本框 258050"/>
          <p:cNvSpPr txBox="1"/>
          <p:nvPr/>
        </p:nvSpPr>
        <p:spPr>
          <a:xfrm>
            <a:off x="381000" y="1752600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58052" name="文本框 258051"/>
          <p:cNvSpPr txBox="1"/>
          <p:nvPr/>
        </p:nvSpPr>
        <p:spPr>
          <a:xfrm>
            <a:off x="304800" y="1059815"/>
            <a:ext cx="8571865" cy="1272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1842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年，郑观应出生于广东省香山县的一户普通人家，这里的人们世代以土地为伍。</a:t>
            </a:r>
            <a:endParaRPr lang="zh-CN" altLang="en-US" sz="32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8053" name="文本框 258052"/>
          <p:cNvSpPr txBox="1"/>
          <p:nvPr/>
        </p:nvSpPr>
        <p:spPr>
          <a:xfrm>
            <a:off x="6328410" y="2583180"/>
            <a:ext cx="20783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自然经济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8760" y="2540000"/>
            <a:ext cx="6089650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思考：这里的人们生产方式是什么？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23975" y="3219450"/>
            <a:ext cx="64433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这种生产方式有何特点?</a:t>
            </a:r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6360" y="3943350"/>
            <a:ext cx="8956040" cy="2461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【复习巩固】特点 ：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① 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一家一户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以家庭为单位；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 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男耕女织，农业和家庭手工业相结合；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 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自给自足，产品主要满足基本生活需要和交纳赋税。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53" grpId="0"/>
      <p:bldP spid="3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0167" name="文本框 220166"/>
          <p:cNvSpPr txBox="1"/>
          <p:nvPr/>
        </p:nvSpPr>
        <p:spPr>
          <a:xfrm>
            <a:off x="381000" y="1752600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20169" name="文本框 220168"/>
          <p:cNvSpPr txBox="1"/>
          <p:nvPr/>
        </p:nvSpPr>
        <p:spPr>
          <a:xfrm>
            <a:off x="187960" y="929005"/>
            <a:ext cx="8768080" cy="20231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4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       </a:t>
            </a:r>
            <a:r>
              <a:rPr lang="zh-CN" altLang="en-US" sz="32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“</a:t>
            </a:r>
            <a:r>
              <a:rPr lang="zh-CN" altLang="en-US" sz="3200" b="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洋布、洋纱</a:t>
            </a:r>
            <a:r>
              <a:rPr lang="zh-CN" altLang="en-US" sz="32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、洋花边、洋袜、洋巾入中国，而女红失业；</a:t>
            </a:r>
            <a:r>
              <a:rPr lang="zh-CN" altLang="en-US" sz="3200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……</a:t>
            </a:r>
            <a:r>
              <a:rPr lang="zh-CN" altLang="en-US" sz="32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洋铁、洋针、洋钉入中国，而业冶者多无事投闲……华民生计，皆为所夺矣。”</a:t>
            </a:r>
            <a:endParaRPr lang="zh-CN" altLang="en-US" sz="32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 algn="r">
              <a:lnSpc>
                <a:spcPct val="90000"/>
              </a:lnSpc>
              <a:spcBef>
                <a:spcPct val="50000"/>
              </a:spcBef>
            </a:pPr>
            <a:r>
              <a:rPr lang="en-US" altLang="zh-CN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郑观应《盛世危言》</a:t>
            </a:r>
            <a:endParaRPr lang="zh-CN" altLang="en-US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381000" y="283845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2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7960" y="2943225"/>
            <a:ext cx="8407400" cy="10814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思考：中国自然经济发生了哪些变化？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           为什么出现这些变化？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58053" name="文本框 258052"/>
          <p:cNvSpPr txBox="1"/>
          <p:nvPr/>
        </p:nvSpPr>
        <p:spPr>
          <a:xfrm>
            <a:off x="304800" y="4345940"/>
            <a:ext cx="116776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洋纱</a:t>
            </a:r>
            <a:endParaRPr lang="zh-CN" altLang="en-US" sz="3200" b="0" dirty="0">
              <a:solidFill>
                <a:srgbClr val="000000"/>
              </a:solidFill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洋布</a:t>
            </a:r>
            <a:endParaRPr lang="zh-CN" altLang="en-US" sz="32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1472565" y="4778375"/>
            <a:ext cx="762000" cy="457200"/>
          </a:xfrm>
          <a:prstGeom prst="rightArrow">
            <a:avLst/>
          </a:prstGeom>
          <a:solidFill>
            <a:schemeClr val="accent1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463165" y="4345940"/>
            <a:ext cx="416496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”</a:t>
            </a:r>
            <a:r>
              <a:rPr lang="zh-CN" altLang="en-US" sz="3200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纺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 ”</a:t>
            </a:r>
            <a:r>
              <a:rPr lang="zh-CN" altLang="en-US" sz="3200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织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</a:t>
            </a:r>
            <a:r>
              <a:rPr lang="zh-CN" altLang="en-US" sz="3200" b="0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分离</a:t>
            </a:r>
            <a:endParaRPr lang="zh-CN" altLang="en-US" sz="3200" b="0" dirty="0">
              <a:solidFill>
                <a:srgbClr val="000000"/>
              </a:solidFill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”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织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 ”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耕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分离</a:t>
            </a:r>
            <a:endParaRPr lang="zh-CN" altLang="en-US" sz="32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6125210" y="4854575"/>
            <a:ext cx="762000" cy="457200"/>
          </a:xfrm>
          <a:prstGeom prst="rightArrow">
            <a:avLst/>
          </a:prstGeom>
          <a:solidFill>
            <a:schemeClr val="accent1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63410" y="3731260"/>
            <a:ext cx="2044700" cy="30448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变动之一：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自然经济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开始瓦解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（仍占主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32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导地位）</a:t>
            </a:r>
            <a:endParaRPr lang="zh-CN" altLang="en-US" sz="32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4800" y="5918200"/>
            <a:ext cx="65824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原因：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外国资本主义的入侵</a:t>
            </a:r>
            <a:endParaRPr lang="zh-CN" altLang="zh-CN" sz="32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53" grpId="0"/>
      <p:bldP spid="5" grpId="0"/>
      <p:bldP spid="7" grpId="0"/>
      <p:bldP spid="8" grpId="0"/>
      <p:bldP spid="4" grpId="0" bldLvl="0" animBg="1"/>
      <p:bldP spid="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4" name="文本框 35843"/>
          <p:cNvSpPr txBox="1"/>
          <p:nvPr/>
        </p:nvSpPr>
        <p:spPr>
          <a:xfrm>
            <a:off x="-107950" y="1143000"/>
            <a:ext cx="541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１、原因：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40005" y="3263900"/>
            <a:ext cx="2819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、表现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2097405" y="2680970"/>
            <a:ext cx="487680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纺”与“织”分离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“织”与“耕”分离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？？？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851" name="文本框 35850"/>
          <p:cNvSpPr txBox="1"/>
          <p:nvPr/>
        </p:nvSpPr>
        <p:spPr>
          <a:xfrm>
            <a:off x="-36195" y="308610"/>
            <a:ext cx="9144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变动之一：自然经济逐步解体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lang="zh-CN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仍占主导地位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endParaRPr lang="en-US" altLang="zh-CN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5852" name="左大括号 35851"/>
          <p:cNvSpPr/>
          <p:nvPr/>
        </p:nvSpPr>
        <p:spPr>
          <a:xfrm>
            <a:off x="1752600" y="2895600"/>
            <a:ext cx="228600" cy="1600200"/>
          </a:xfrm>
          <a:prstGeom prst="leftBrace">
            <a:avLst>
              <a:gd name="adj1" fmla="val 58333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60" name="文本框 35859"/>
          <p:cNvSpPr txBox="1"/>
          <p:nvPr/>
        </p:nvSpPr>
        <p:spPr>
          <a:xfrm>
            <a:off x="6461125" y="5051425"/>
            <a:ext cx="30638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28800" y="1144905"/>
            <a:ext cx="15449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（外因）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09800" y="1752600"/>
            <a:ext cx="69100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自然经济的落后性和中国资本主义的萌芽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4520" y="1752600"/>
            <a:ext cx="1605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（内因）</a:t>
            </a:r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44875" y="1144270"/>
            <a:ext cx="3946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外国资本主义的入侵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556" name="组合 23555"/>
          <p:cNvGrpSpPr/>
          <p:nvPr/>
        </p:nvGrpSpPr>
        <p:grpSpPr>
          <a:xfrm>
            <a:off x="1091248" y="154037"/>
            <a:ext cx="7273925" cy="4347499"/>
            <a:chOff x="432" y="-202"/>
            <a:chExt cx="4704" cy="3282"/>
          </a:xfrm>
        </p:grpSpPr>
        <p:pic>
          <p:nvPicPr>
            <p:cNvPr id="23557" name="图片 23556" descr="中国土特产产品出口统计表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32" y="-117"/>
              <a:ext cx="4704" cy="319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58" name="文本框 23557"/>
            <p:cNvSpPr txBox="1"/>
            <p:nvPr/>
          </p:nvSpPr>
          <p:spPr>
            <a:xfrm>
              <a:off x="480" y="-202"/>
              <a:ext cx="4608" cy="32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/>
            <a:p>
              <a:pPr algn="ctr"/>
              <a:r>
                <a:rPr lang="zh-CN" altLang="en-US" sz="40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两种土特产品的出口数据</a:t>
              </a:r>
              <a:endParaRPr lang="zh-CN" altLang="en-US" sz="40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419735" y="4501515"/>
            <a:ext cx="850836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</a:t>
            </a:r>
            <a:r>
              <a:rPr lang="zh-CN" altLang="en-US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数据的变化反映了哪些历史信息？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4345" y="5033010"/>
            <a:ext cx="850836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农业生产服从国际市场的需要，商品化程度提高。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9735" y="5640705"/>
            <a:ext cx="8508365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中国</a:t>
            </a:r>
            <a:r>
              <a:rPr lang="zh-CN" altLang="en-US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被迫卷入资本资本主义世界市场。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4" name="文本框 35843"/>
          <p:cNvSpPr txBox="1"/>
          <p:nvPr/>
        </p:nvSpPr>
        <p:spPr>
          <a:xfrm>
            <a:off x="120650" y="1143000"/>
            <a:ext cx="5410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１、原因：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344805" y="3024505"/>
            <a:ext cx="2819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、表现：</a:t>
            </a:r>
            <a:endParaRPr lang="en-US" altLang="zh-CN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2362200" y="2383155"/>
            <a:ext cx="4876800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纺”与“织”分离、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“织”与“耕”分离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852" name="左大括号 35851"/>
          <p:cNvSpPr/>
          <p:nvPr/>
        </p:nvSpPr>
        <p:spPr>
          <a:xfrm>
            <a:off x="2057400" y="2484120"/>
            <a:ext cx="228600" cy="1600200"/>
          </a:xfrm>
          <a:prstGeom prst="leftBrace">
            <a:avLst>
              <a:gd name="adj1" fmla="val 58333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09800" y="1144905"/>
            <a:ext cx="15449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（外因）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09800" y="1752600"/>
            <a:ext cx="69100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自然经济的落后性和中国资本主义的萌芽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4520" y="1752600"/>
            <a:ext cx="1605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（内因）</a:t>
            </a:r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825875" y="1144270"/>
            <a:ext cx="39465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外国资本主义的入侵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8760" y="4498340"/>
            <a:ext cx="29254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、影响：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73580" y="4422140"/>
            <a:ext cx="6905625" cy="1210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瓦解着中国社会的自然经济，动摇了封建统治的基础；</a:t>
            </a:r>
            <a:endParaRPr lang="zh-CN" altLang="en-US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05000" y="5502910"/>
            <a:ext cx="6905625" cy="1210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客观上促进了中国商品经济的发展，中国成为资本主义世界市场的附庸。</a:t>
            </a:r>
            <a:endParaRPr lang="zh-CN" altLang="en-US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-36195" y="308610"/>
            <a:ext cx="9144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变动之一：自然经济逐步解体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lang="zh-CN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仍占主导地位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endParaRPr lang="en-US" altLang="zh-CN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74925" y="3638550"/>
            <a:ext cx="4876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农产品的商品化程度提高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7028" name="矩形 257027"/>
          <p:cNvSpPr/>
          <p:nvPr/>
        </p:nvSpPr>
        <p:spPr>
          <a:xfrm>
            <a:off x="1914525" y="1577975"/>
            <a:ext cx="531558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fromWordArt="0" anchor="t">
            <a:spAutoFit/>
          </a:bodyPr>
          <a:p>
            <a:pPr lvl="0" algn="dist">
              <a:buClr>
                <a:schemeClr val="bg1"/>
              </a:buClr>
            </a:pPr>
            <a:r>
              <a:rPr lang="zh-CN" altLang="en-US" sz="60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郑观应年谱</a:t>
            </a:r>
            <a:endParaRPr lang="zh-CN" altLang="en-US" sz="6000" dirty="0">
              <a:solidFill>
                <a:srgbClr val="000000"/>
              </a:solidFill>
              <a:effectLst/>
              <a:ea typeface="微软雅黑" panose="020B0503020204020204" charset="-122"/>
              <a:sym typeface="+mn-ea"/>
            </a:endParaRPr>
          </a:p>
        </p:txBody>
      </p:sp>
      <p:sp>
        <p:nvSpPr>
          <p:cNvPr id="257030" name="矩形 257029"/>
          <p:cNvSpPr/>
          <p:nvPr/>
        </p:nvSpPr>
        <p:spPr>
          <a:xfrm>
            <a:off x="1194435" y="3429000"/>
            <a:ext cx="6950710" cy="768350"/>
          </a:xfrm>
          <a:prstGeom prst="rect">
            <a:avLst/>
          </a:prstGeom>
          <a:noFill/>
          <a:ln w="9525">
            <a:noFill/>
          </a:ln>
        </p:spPr>
        <p:txBody>
          <a:bodyPr wrap="none" fromWordArt="0" anchor="t">
            <a:spAutoFit/>
          </a:bodyPr>
          <a:p>
            <a:pPr lvl="0" algn="l">
              <a:buClr>
                <a:schemeClr val="bg1"/>
              </a:buClr>
            </a:pP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二、青年时代(18</a:t>
            </a:r>
            <a:r>
              <a:rPr lang="en-US" altLang="zh-CN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58</a:t>
            </a: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-18</a:t>
            </a:r>
            <a:r>
              <a:rPr lang="en-US" altLang="zh-CN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6</a:t>
            </a: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8）</a:t>
            </a:r>
            <a:endParaRPr lang="zh-CN" altLang="en-US" sz="4400" dirty="0">
              <a:solidFill>
                <a:srgbClr val="000000"/>
              </a:solidFill>
              <a:effectLst/>
              <a:ea typeface="微软雅黑" panose="020B0503020204020204" charset="-122"/>
              <a:sym typeface="+mn-ea"/>
            </a:endParaRPr>
          </a:p>
        </p:txBody>
      </p:sp>
      <p:sp>
        <p:nvSpPr>
          <p:cNvPr id="257031" name="矩形 257030"/>
          <p:cNvSpPr/>
          <p:nvPr/>
        </p:nvSpPr>
        <p:spPr>
          <a:xfrm>
            <a:off x="4221480" y="4764723"/>
            <a:ext cx="4094480" cy="9709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altLang="zh-CN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闯荡上海滩</a:t>
            </a:r>
            <a:endParaRPr lang="zh-CN" altLang="en-US" sz="44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pull dir="lu"/>
    <p:sndAc>
      <p:stSnd>
        <p:snd r:embed="rId1" name="camera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4195" name="文本框 264194"/>
          <p:cNvSpPr txBox="1"/>
          <p:nvPr/>
        </p:nvSpPr>
        <p:spPr>
          <a:xfrm>
            <a:off x="381000" y="1752600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64196" name="文本框 264195"/>
          <p:cNvSpPr txBox="1"/>
          <p:nvPr/>
        </p:nvSpPr>
        <p:spPr>
          <a:xfrm>
            <a:off x="139065" y="929005"/>
            <a:ext cx="8991600" cy="1124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en-US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1860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郑观应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担任上海宝顺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洋行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lang="zh-CN" altLang="en-US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买办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受雇于外商并协助其在中国进行贸易活动的中间人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）。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4197" name="文本框 264196"/>
          <p:cNvSpPr txBox="1"/>
          <p:nvPr/>
        </p:nvSpPr>
        <p:spPr>
          <a:xfrm>
            <a:off x="3411220" y="2875280"/>
            <a:ext cx="24479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外资企业</a:t>
            </a:r>
            <a:endParaRPr lang="zh-CN" altLang="en-US" sz="36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381000" y="283845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3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4800" y="2129790"/>
            <a:ext cx="6192520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</a:t>
            </a:r>
            <a:r>
              <a:rPr lang="zh-CN" altLang="en-US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宝顺洋行是个什么性质的企业？</a:t>
            </a:r>
            <a:endParaRPr lang="zh-CN" altLang="en-US" dirty="0">
              <a:solidFill>
                <a:srgbClr val="000000"/>
              </a:solidFill>
              <a:ea typeface="微软雅黑" panose="020B0503020204020204" charset="-122"/>
              <a:sym typeface="+mn-ea"/>
            </a:endParaRPr>
          </a:p>
        </p:txBody>
      </p:sp>
      <p:graphicFrame>
        <p:nvGraphicFramePr>
          <p:cNvPr id="15365" name="表格 15364"/>
          <p:cNvGraphicFramePr/>
          <p:nvPr/>
        </p:nvGraphicFramePr>
        <p:xfrm>
          <a:off x="647700" y="4002405"/>
          <a:ext cx="7849235" cy="2891155"/>
        </p:xfrm>
        <a:graphic>
          <a:graphicData uri="http://schemas.openxmlformats.org/drawingml/2006/table">
            <a:tbl>
              <a:tblPr/>
              <a:tblGrid>
                <a:gridCol w="1598930"/>
                <a:gridCol w="1817370"/>
                <a:gridCol w="1090295"/>
                <a:gridCol w="3342640"/>
              </a:tblGrid>
              <a:tr h="57975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时间　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地点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国籍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企业名称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721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1843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上海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英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墨海书馆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848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1845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广州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英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柯拜船坞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594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1845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宁波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美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美华书院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5851" name="文本框 35850"/>
          <p:cNvSpPr txBox="1"/>
          <p:nvPr/>
        </p:nvSpPr>
        <p:spPr>
          <a:xfrm>
            <a:off x="1325880" y="2875280"/>
            <a:ext cx="60807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变动之二：外资企业的出现</a:t>
            </a:r>
            <a:endParaRPr lang="zh-CN" altLang="en-US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7" grpId="0"/>
      <p:bldP spid="358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4195" name="文本框 264194"/>
          <p:cNvSpPr txBox="1"/>
          <p:nvPr/>
        </p:nvSpPr>
        <p:spPr>
          <a:xfrm>
            <a:off x="381000" y="1752600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64196" name="文本框 264195"/>
          <p:cNvSpPr txBox="1"/>
          <p:nvPr/>
        </p:nvSpPr>
        <p:spPr>
          <a:xfrm>
            <a:off x="152400" y="990600"/>
            <a:ext cx="8991600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en-US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1860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郑观应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听到了一个令人难以置信的消息，皇帝出逃到承德。</a:t>
            </a:r>
            <a:r>
              <a:rPr lang="en-US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1861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年，一股来自南方的势力围困了上海，十里洋场的人们顿时成为热锅上的蚂蚁。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4197" name="文本框 264196"/>
          <p:cNvSpPr txBox="1"/>
          <p:nvPr/>
        </p:nvSpPr>
        <p:spPr>
          <a:xfrm>
            <a:off x="1526540" y="3763010"/>
            <a:ext cx="5937885" cy="995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1856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—1860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年：第二次鸦片战争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1851年—1864年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：太平天国运动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381000" y="345440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4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2638425"/>
            <a:ext cx="850836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</a:t>
            </a:r>
            <a:r>
              <a:rPr lang="zh-CN" altLang="en-US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1860年和1861年分别指什么历史大事？由此可见当时清政府的处境怎样？清政府是如何应对的？</a:t>
            </a:r>
            <a:endParaRPr lang="zh-CN" altLang="en-US" dirty="0">
              <a:solidFill>
                <a:srgbClr val="000000"/>
              </a:solidFill>
              <a:ea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26540" y="4916170"/>
            <a:ext cx="3133725" cy="4356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处境：内忧外患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26540" y="5509260"/>
            <a:ext cx="7348220" cy="995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应对：地主阶级开展改革自救的洋务运动，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不改变封建制度，引进西方技术。</a:t>
            </a:r>
            <a:endParaRPr lang="zh-CN" altLang="en-US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4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7" grpId="0"/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351155" y="88265"/>
          <a:ext cx="8594090" cy="68345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585"/>
                <a:gridCol w="7596505"/>
              </a:tblGrid>
              <a:tr h="57912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</a:rPr>
                        <a:t>洋务运动</a:t>
                      </a:r>
                      <a:endParaRPr lang="zh-CN" altLang="en-US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时间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背景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6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人物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口号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296481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内容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57031" name="矩形 257030"/>
          <p:cNvSpPr/>
          <p:nvPr/>
        </p:nvSpPr>
        <p:spPr>
          <a:xfrm>
            <a:off x="1447165" y="649923"/>
            <a:ext cx="479044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世纪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60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——90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endParaRPr lang="zh-CN" altLang="en-US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7165" y="2111693"/>
            <a:ext cx="74980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奕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䜣、曾国藩、李鸿章、左宗棠、张之洞</a:t>
            </a:r>
            <a:endParaRPr lang="zh-CN" altLang="en-US" sz="32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343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2900680"/>
            <a:ext cx="6780530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自强（前期）；求富（后期）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1399540"/>
            <a:ext cx="2680335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内忧外患  →  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4051300" y="1381125"/>
            <a:ext cx="1347470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目的：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5398770" y="1381125"/>
            <a:ext cx="4030345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维护封建统治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31" grpId="0"/>
      <p:bldP spid="5" grpId="0"/>
      <p:bldP spid="14343" grpId="0" bldLvl="0" animBg="1" autoUpdateAnimBg="0"/>
      <p:bldP spid="6" grpId="0" bldLvl="0" animBg="1" autoUpdateAnimBg="0"/>
      <p:bldP spid="3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9" name="图片 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9695" y="5715"/>
            <a:ext cx="9088120" cy="68465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Rectangle 1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848985" y="3101340"/>
            <a:ext cx="2368550" cy="559490"/>
          </a:xfrm>
          <a:prstGeom prst="roundRect">
            <a:avLst/>
          </a:prstGeom>
          <a:solidFill>
            <a:schemeClr val="tx2"/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80238" tIns="40119" rIns="80238" bIns="40119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江南制造总局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3" name="AutoShape 31"/>
          <p:cNvSpPr/>
          <p:nvPr/>
        </p:nvSpPr>
        <p:spPr>
          <a:xfrm>
            <a:off x="3689747" y="3664744"/>
            <a:ext cx="142875" cy="120254"/>
          </a:xfrm>
          <a:prstGeom prst="flowChartConnector">
            <a:avLst/>
          </a:prstGeom>
          <a:solidFill>
            <a:srgbClr val="C6260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80238" tIns="40119" rIns="80238" bIns="40119" anchor="ctr"/>
          <a:p>
            <a:endParaRPr lang="zh-CN" altLang="zh-CN" sz="2100" dirty="0">
              <a:latin typeface="Arial" panose="020B0604020202020204" pitchFamily="34" charset="0"/>
            </a:endParaRPr>
          </a:p>
        </p:txBody>
      </p:sp>
      <p:sp>
        <p:nvSpPr>
          <p:cNvPr id="15" name="AutoShape 31"/>
          <p:cNvSpPr/>
          <p:nvPr/>
        </p:nvSpPr>
        <p:spPr>
          <a:xfrm>
            <a:off x="4572000" y="3540919"/>
            <a:ext cx="144066" cy="120254"/>
          </a:xfrm>
          <a:prstGeom prst="flowChartConnector">
            <a:avLst/>
          </a:prstGeom>
          <a:solidFill>
            <a:srgbClr val="C6260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80238" tIns="40119" rIns="80238" bIns="40119" anchor="ctr"/>
          <a:p>
            <a:endParaRPr lang="zh-CN" altLang="zh-CN" sz="2100" dirty="0">
              <a:latin typeface="Arial" panose="020B0604020202020204" pitchFamily="34" charset="0"/>
            </a:endParaRPr>
          </a:p>
        </p:txBody>
      </p:sp>
      <p:sp>
        <p:nvSpPr>
          <p:cNvPr id="17" name="AutoShape 31"/>
          <p:cNvSpPr/>
          <p:nvPr/>
        </p:nvSpPr>
        <p:spPr>
          <a:xfrm>
            <a:off x="4211241" y="4755356"/>
            <a:ext cx="144065" cy="120254"/>
          </a:xfrm>
          <a:prstGeom prst="flowChartConnector">
            <a:avLst/>
          </a:prstGeom>
          <a:solidFill>
            <a:srgbClr val="C6260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lIns="80238" tIns="40119" rIns="80238" bIns="40119" anchor="ctr"/>
          <a:p>
            <a:endParaRPr lang="zh-CN" altLang="zh-CN" sz="2100" dirty="0">
              <a:latin typeface="Arial" panose="020B0604020202020204" pitchFamily="34" charset="0"/>
            </a:endParaRPr>
          </a:p>
        </p:txBody>
      </p:sp>
      <p:sp>
        <p:nvSpPr>
          <p:cNvPr id="2" name="Rectangle 1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564505" y="2384425"/>
            <a:ext cx="2368550" cy="565776"/>
          </a:xfrm>
          <a:prstGeom prst="roundRect">
            <a:avLst/>
          </a:prstGeom>
          <a:solidFill>
            <a:schemeClr val="tx2"/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80238" tIns="40119" rIns="80238" bIns="40119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轮船招商局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" name="Rectangle 1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059045" y="1525270"/>
            <a:ext cx="2368550" cy="565776"/>
          </a:xfrm>
          <a:prstGeom prst="roundRect">
            <a:avLst/>
          </a:prstGeom>
          <a:solidFill>
            <a:schemeClr val="tx2"/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80238" tIns="40119" rIns="80238" bIns="40119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北洋舰队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" name="Rectangle 1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348865" y="5715"/>
            <a:ext cx="4944110" cy="565778"/>
          </a:xfrm>
          <a:prstGeom prst="roundRect">
            <a:avLst/>
          </a:prstGeom>
          <a:solidFill>
            <a:schemeClr val="tx2"/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80238" tIns="40119" rIns="80238" bIns="40119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京师同文馆、派遣留学生出国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" name="Rectangle 1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45110" y="1544955"/>
            <a:ext cx="4592955" cy="565778"/>
          </a:xfrm>
          <a:prstGeom prst="roundRect">
            <a:avLst/>
          </a:prstGeom>
          <a:solidFill>
            <a:schemeClr val="tx2"/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80238" tIns="40119" rIns="80238" bIns="40119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洋务运动的结果？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7" name="Rectangle 1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45110" y="2145665"/>
            <a:ext cx="4592955" cy="1043593"/>
          </a:xfrm>
          <a:prstGeom prst="roundRect">
            <a:avLst/>
          </a:prstGeom>
          <a:solidFill>
            <a:schemeClr val="tx2"/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80238" tIns="40119" rIns="80238" bIns="40119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甲午中日战争中国战败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标志洋务运动的破产。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bldLvl="0" animBg="1"/>
      <p:bldP spid="7" grpId="1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351155" y="88265"/>
          <a:ext cx="8594090" cy="66528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585"/>
                <a:gridCol w="7596505"/>
              </a:tblGrid>
              <a:tr h="57912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</a:rPr>
                        <a:t>洋务运动</a:t>
                      </a:r>
                      <a:endParaRPr lang="zh-CN" altLang="en-US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时间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背景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6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人物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口号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20421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0">
                          <a:solidFill>
                            <a:srgbClr val="000000"/>
                          </a:solidFill>
                        </a:rPr>
                        <a:t>内容</a:t>
                      </a:r>
                      <a:endParaRPr lang="zh-CN" altLang="en-US" sz="3200" b="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1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创办军事工业</a:t>
                      </a:r>
                      <a:endParaRPr lang="zh-CN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2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</a:t>
                      </a:r>
                      <a:r>
                        <a:rPr lang="zh-CN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创办民用工业</a:t>
                      </a:r>
                      <a:endParaRPr lang="zh-CN" altLang="zh-CN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3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、筹划海防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4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、近代教育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  <a:tr h="10668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管理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形式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57031" name="矩形 257030"/>
          <p:cNvSpPr/>
          <p:nvPr/>
        </p:nvSpPr>
        <p:spPr>
          <a:xfrm>
            <a:off x="1447165" y="649923"/>
            <a:ext cx="479044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世纪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60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——90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endParaRPr lang="zh-CN" altLang="en-US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7165" y="2111693"/>
            <a:ext cx="74980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奕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䜣、曾国藩、李鸿章、左宗棠、张之洞</a:t>
            </a:r>
            <a:endParaRPr lang="zh-CN" altLang="en-US" sz="32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343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2842895"/>
            <a:ext cx="54660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自强（前期）；求富（后期）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5876290"/>
            <a:ext cx="14020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官办；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370965" y="1323340"/>
            <a:ext cx="2680335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内忧外患  →  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3975100" y="1304925"/>
            <a:ext cx="1347470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目的：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5322570" y="1304925"/>
            <a:ext cx="4030345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维护封建统治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70965" y="2955925"/>
            <a:ext cx="5542280" cy="175006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651760" y="5876290"/>
            <a:ext cx="3840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官督商办和官商合办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bldLvl="0" animBg="1"/>
      <p:bldP spid="14" grpId="1" bldLvl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351155" y="88265"/>
          <a:ext cx="8594090" cy="65271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585"/>
                <a:gridCol w="7596505"/>
              </a:tblGrid>
              <a:tr h="57912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1">
                          <a:solidFill>
                            <a:srgbClr val="000000"/>
                          </a:solidFill>
                        </a:rPr>
                        <a:t>洋务运动</a:t>
                      </a:r>
                      <a:endParaRPr lang="zh-CN" altLang="en-US" sz="32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时间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背景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6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人物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7410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口号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20421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0">
                          <a:solidFill>
                            <a:srgbClr val="000000"/>
                          </a:solidFill>
                        </a:rPr>
                        <a:t>内容</a:t>
                      </a:r>
                      <a:endParaRPr lang="zh-CN" altLang="en-US" sz="3200" b="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1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</a:t>
                      </a:r>
                      <a:r>
                        <a:rPr 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创办军事工业</a:t>
                      </a:r>
                      <a:endParaRPr lang="zh-CN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2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</a:t>
                      </a:r>
                      <a:r>
                        <a:rPr lang="zh-CN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创办民用工业</a:t>
                      </a:r>
                      <a:endParaRPr lang="zh-CN" altLang="zh-CN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3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、筹划海防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4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、近代教育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  <a:tr h="9410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管理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形式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57031" name="矩形 257030"/>
          <p:cNvSpPr/>
          <p:nvPr/>
        </p:nvSpPr>
        <p:spPr>
          <a:xfrm>
            <a:off x="1447165" y="649923"/>
            <a:ext cx="479044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世纪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60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——90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endParaRPr lang="zh-CN" altLang="en-US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7165" y="2111693"/>
            <a:ext cx="74980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奕</a:t>
            </a:r>
            <a:r>
              <a:rPr lang="zh-CN" altLang="en-US" sz="32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䜣、曾国藩、李鸿章、左宗棠、张之洞</a:t>
            </a:r>
            <a:endParaRPr lang="zh-CN" altLang="en-US" sz="32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343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2842895"/>
            <a:ext cx="54660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自强（前期）；求富（后期）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5876290"/>
            <a:ext cx="50596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官办；官督商办和官商合办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370965" y="1323340"/>
            <a:ext cx="2680335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内忧外患  →  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3975100" y="1304925"/>
            <a:ext cx="1347470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目的：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5322570" y="1304925"/>
            <a:ext cx="4030345" cy="7308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维护封建统治</a:t>
            </a: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9945" y="908685"/>
            <a:ext cx="4305300" cy="5654040"/>
          </a:xfrm>
          <a:prstGeom prst="rect">
            <a:avLst/>
          </a:prstGeom>
        </p:spPr>
      </p:pic>
      <p:sp>
        <p:nvSpPr>
          <p:cNvPr id="35851" name="文本框 35850"/>
          <p:cNvSpPr txBox="1"/>
          <p:nvPr/>
        </p:nvSpPr>
        <p:spPr>
          <a:xfrm>
            <a:off x="5247005" y="3618230"/>
            <a:ext cx="343535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变动之三：</a:t>
            </a:r>
            <a:endParaRPr lang="zh-CN" altLang="en-US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洋务企业的出现</a:t>
            </a:r>
            <a:endParaRPr lang="zh-CN" altLang="en-US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4196" name="文本框 264195"/>
          <p:cNvSpPr txBox="1"/>
          <p:nvPr/>
        </p:nvSpPr>
        <p:spPr>
          <a:xfrm>
            <a:off x="76200" y="2230755"/>
            <a:ext cx="8991600" cy="9036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zh-CN" altLang="en-US" sz="44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中国近代化的开端</a:t>
            </a:r>
            <a:endParaRPr lang="zh-CN" altLang="en-US" sz="44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2133600" y="1030605"/>
            <a:ext cx="48768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洋务运动</a:t>
            </a:r>
            <a:endParaRPr lang="zh-CN" altLang="en-US" sz="40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77900" y="3550285"/>
            <a:ext cx="7209155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近代化：指农业社会向</a:t>
            </a:r>
            <a:r>
              <a:rPr lang="zh-CN" altLang="en-US" sz="3600" b="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工业社会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的变迁过程，核心是经济的工业化、政治的民主化和思想的理性化。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351155" y="12065"/>
          <a:ext cx="8610600" cy="67900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9490"/>
                <a:gridCol w="7611110"/>
              </a:tblGrid>
              <a:tr h="554355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洋务运动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5537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时间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800" b="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19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世纪</a:t>
                      </a: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60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年代</a:t>
                      </a: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——90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年代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8039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人物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Arial" panose="020B0604020202020204" pitchFamily="34" charset="0"/>
                        </a:rPr>
                        <a:t>奕</a:t>
                      </a:r>
                      <a:r>
                        <a:rPr lang="zh-CN" altLang="en-US" sz="2800" b="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Arial" panose="020B0604020202020204" pitchFamily="34" charset="0"/>
                        </a:rPr>
                        <a:t>䜣、曾国藩、李鸿章、左宗棠、张之洞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Arial" panose="020B0604020202020204" pitchFamily="34" charset="0"/>
                      </a:endParaRPr>
                    </a:p>
                  </a:txBody>
                  <a:tcPr anchor="ctr" anchorCtr="0"/>
                </a:tc>
              </a:tr>
              <a:tr h="5537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背景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内忧外患  →  目的：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维护封建统治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8483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口号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自强（前期）；求富（后期）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1644650">
                <a:tc>
                  <a:txBody>
                    <a:bodyPr/>
                    <a:p>
                      <a:pPr algn="ctr">
                        <a:lnSpc>
                          <a:spcPct val="90000"/>
                        </a:lnSpc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1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</a:t>
                      </a:r>
                      <a:r>
                        <a:rPr 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创办军事工业 → 管理形式：官办</a:t>
                      </a:r>
                      <a:endParaRPr lang="zh-CN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2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</a:t>
                      </a:r>
                      <a:r>
                        <a:rPr lang="zh-CN" alt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创办民用工业</a:t>
                      </a:r>
                      <a:r>
                        <a:rPr lang="zh-CN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 → 管理形式：官督商办</a:t>
                      </a:r>
                      <a:endParaRPr lang="zh-CN" altLang="zh-CN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3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、筹划海防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微软雅黑" panose="020B0503020204020204" charset="-122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4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微软雅黑" panose="020B0503020204020204" charset="-122"/>
                        </a:rPr>
                        <a:t>、近代教育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  <a:tr h="23183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作用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10000"/>
                        </a:lnSpc>
                        <a:buNone/>
                      </a:pPr>
                      <a:endParaRPr lang="zh-CN" altLang="en-US" sz="2800" b="0">
                        <a:solidFill>
                          <a:srgbClr val="000000"/>
                        </a:solidFill>
                        <a:cs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57031" name="矩形 257030"/>
          <p:cNvSpPr/>
          <p:nvPr/>
        </p:nvSpPr>
        <p:spPr>
          <a:xfrm>
            <a:off x="1447165" y="649923"/>
            <a:ext cx="3098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endParaRPr lang="zh-CN" altLang="en-US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 Box 7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1447165" y="2112010"/>
            <a:ext cx="30988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>
              <a:lnSpc>
                <a:spcPct val="130000"/>
              </a:lnSpc>
              <a:spcBef>
                <a:spcPct val="50000"/>
              </a:spcBef>
            </a:pPr>
            <a:endParaRPr lang="zh-CN" altLang="en-US" sz="32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37945" y="4541520"/>
            <a:ext cx="727011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00000"/>
              </a:lnSpc>
              <a:buNone/>
            </a:pPr>
            <a:r>
              <a:rPr lang="en-US" altLang="zh-CN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、开启了中国近代化进程。</a:t>
            </a:r>
            <a:endParaRPr lang="zh-CN" altLang="en-US" b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lnSpc>
                <a:spcPct val="100000"/>
              </a:lnSpc>
              <a:buNone/>
            </a:pPr>
            <a:r>
              <a:rPr lang="en-US" altLang="zh-CN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、引进西方科学技术，培养了一批科技人才。</a:t>
            </a:r>
            <a:endParaRPr lang="zh-CN" altLang="en-US" b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lnSpc>
                <a:spcPct val="100000"/>
              </a:lnSpc>
              <a:buNone/>
            </a:pPr>
            <a:r>
              <a:rPr lang="en-US" altLang="zh-CN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、抵制外国的经济侵略。</a:t>
            </a:r>
            <a:endParaRPr lang="zh-CN" altLang="en-US" b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00000"/>
              </a:lnSpc>
              <a:buNone/>
            </a:pPr>
            <a:r>
              <a:rPr lang="en-US" altLang="zh-CN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</a:t>
            </a:r>
            <a:r>
              <a:rPr lang="zh-CN" altLang="en-US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、推动本国封建经济的瓦解。</a:t>
            </a:r>
            <a:endParaRPr lang="zh-CN" altLang="en-US" b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00000"/>
              </a:lnSpc>
              <a:buNone/>
            </a:pPr>
            <a:r>
              <a:rPr lang="en-US" altLang="zh-CN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b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、客观上刺激了中国资本主义的发展。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90" name="矩形 37"/>
          <p:cNvSpPr/>
          <p:nvPr/>
        </p:nvSpPr>
        <p:spPr>
          <a:xfrm>
            <a:off x="158750" y="1104900"/>
            <a:ext cx="8613140" cy="32708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西人立国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r>
              <a:rPr lang="zh-CN" altLang="en-US" sz="32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论政于议院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z="3200" b="0" dirty="0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君民一体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，上下同心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……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此其</a:t>
            </a:r>
            <a:r>
              <a:rPr lang="zh-CN" altLang="en-US" sz="32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体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也。轮船、火炮、洋枪、水雷、铁路、电线，此其</a:t>
            </a:r>
            <a:r>
              <a:rPr lang="zh-CN" altLang="en-US" sz="32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用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也。中国</a:t>
            </a:r>
            <a:r>
              <a:rPr lang="zh-CN" altLang="en-US" sz="32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遗其体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而</a:t>
            </a:r>
            <a:r>
              <a:rPr lang="zh-CN" altLang="en-US" sz="32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求其用</a:t>
            </a:r>
            <a:r>
              <a:rPr lang="zh-CN" altLang="en-US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，无论竭蹶趋步，常不相及；就令铁舰成行，铁路四达，果足恃欤</a:t>
            </a:r>
            <a:r>
              <a:rPr lang="en-US" altLang="zh-CN" sz="3200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?      </a:t>
            </a:r>
            <a:endParaRPr lang="en-US" altLang="zh-CN" sz="3200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lnSpc>
                <a:spcPct val="110000"/>
              </a:lnSpc>
            </a:pPr>
            <a:r>
              <a:rPr lang="en-US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郑观应（</a:t>
            </a:r>
            <a:r>
              <a:rPr lang="en-US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P42</a:t>
            </a:r>
            <a:r>
              <a:rPr lang="zh-CN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学思之窗</a:t>
            </a:r>
            <a:r>
              <a:rPr lang="zh-CN" alt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altLang="en-US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381000" y="345440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5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1000" y="4451985"/>
            <a:ext cx="850836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思考：郑观应</a:t>
            </a:r>
            <a:r>
              <a:rPr lang="zh-CN" altLang="en-US" dirty="0">
                <a:solidFill>
                  <a:srgbClr val="000000"/>
                </a:solidFill>
                <a:ea typeface="微软雅黑" panose="020B0503020204020204" charset="-122"/>
                <a:sym typeface="+mn-ea"/>
              </a:rPr>
              <a:t>对洋务运动持何态度？是否有道理？为什么？</a:t>
            </a:r>
            <a:endParaRPr lang="zh-CN" altLang="en-US" dirty="0">
              <a:solidFill>
                <a:srgbClr val="000000"/>
              </a:solidFill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98930" y="5105400"/>
            <a:ext cx="6685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32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中国落后的最根本：封建制度的落后</a:t>
            </a:r>
            <a:endParaRPr lang="zh-CN" altLang="en-US" sz="32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9415" y="5765165"/>
            <a:ext cx="828421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局限性：洋务运动未能使中国富强，未能维护清王朝统治。</a:t>
            </a:r>
            <a:endParaRPr lang="zh-CN" altLang="en-US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7028" name="矩形 257027"/>
          <p:cNvSpPr/>
          <p:nvPr/>
        </p:nvSpPr>
        <p:spPr>
          <a:xfrm>
            <a:off x="1914525" y="1577975"/>
            <a:ext cx="531558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fromWordArt="0" anchor="t">
            <a:spAutoFit/>
          </a:bodyPr>
          <a:p>
            <a:pPr lvl="0" algn="dist">
              <a:buClr>
                <a:schemeClr val="bg1"/>
              </a:buClr>
            </a:pPr>
            <a:r>
              <a:rPr lang="zh-CN" altLang="en-US" sz="60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郑观应年谱</a:t>
            </a:r>
            <a:endParaRPr lang="zh-CN" altLang="en-US" sz="6000" dirty="0">
              <a:solidFill>
                <a:srgbClr val="000000"/>
              </a:solidFill>
              <a:effectLst/>
              <a:ea typeface="微软雅黑" panose="020B0503020204020204" charset="-122"/>
              <a:sym typeface="+mn-ea"/>
            </a:endParaRPr>
          </a:p>
        </p:txBody>
      </p:sp>
      <p:sp>
        <p:nvSpPr>
          <p:cNvPr id="257030" name="矩形 257029"/>
          <p:cNvSpPr/>
          <p:nvPr/>
        </p:nvSpPr>
        <p:spPr>
          <a:xfrm>
            <a:off x="1194435" y="3429000"/>
            <a:ext cx="6950710" cy="768350"/>
          </a:xfrm>
          <a:prstGeom prst="rect">
            <a:avLst/>
          </a:prstGeom>
          <a:noFill/>
          <a:ln w="9525">
            <a:noFill/>
          </a:ln>
        </p:spPr>
        <p:txBody>
          <a:bodyPr wrap="none" fromWordArt="0" anchor="t">
            <a:spAutoFit/>
          </a:bodyPr>
          <a:p>
            <a:pPr lvl="0" algn="l">
              <a:buClr>
                <a:schemeClr val="bg1"/>
              </a:buClr>
            </a:pP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三、中年时代(18</a:t>
            </a:r>
            <a:r>
              <a:rPr lang="en-US" altLang="zh-CN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68</a:t>
            </a: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-18</a:t>
            </a:r>
            <a:r>
              <a:rPr 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94</a:t>
            </a: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）</a:t>
            </a:r>
            <a:endParaRPr lang="zh-CN" altLang="en-US" sz="4400" dirty="0">
              <a:solidFill>
                <a:srgbClr val="000000"/>
              </a:solidFill>
              <a:effectLst/>
              <a:ea typeface="微软雅黑" panose="020B0503020204020204" charset="-122"/>
              <a:sym typeface="+mn-ea"/>
            </a:endParaRPr>
          </a:p>
        </p:txBody>
      </p:sp>
      <p:sp>
        <p:nvSpPr>
          <p:cNvPr id="257031" name="矩形 257030"/>
          <p:cNvSpPr/>
          <p:nvPr/>
        </p:nvSpPr>
        <p:spPr>
          <a:xfrm>
            <a:off x="4221480" y="4765040"/>
            <a:ext cx="4072890" cy="970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altLang="zh-CN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4400" dirty="0">
                <a:solidFill>
                  <a:srgbClr val="000000"/>
                </a:solidFill>
                <a:effectLst/>
                <a:ea typeface="微软雅黑" panose="020B0503020204020204" charset="-122"/>
                <a:sym typeface="+mn-ea"/>
              </a:rPr>
              <a:t>商界精英</a:t>
            </a:r>
            <a:endParaRPr lang="zh-CN" altLang="en-US" sz="44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med">
    <p:pull dir="lu"/>
    <p:sndAc>
      <p:stSnd>
        <p:snd r:embed="rId1" name="camera.wav"/>
      </p:stSnd>
    </p:sndAc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4435" name="文本框 274434"/>
          <p:cNvSpPr txBox="1"/>
          <p:nvPr/>
        </p:nvSpPr>
        <p:spPr>
          <a:xfrm>
            <a:off x="381000" y="1752600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 b="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381000" y="283845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6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64196" name="文本框 264195"/>
          <p:cNvSpPr txBox="1"/>
          <p:nvPr/>
        </p:nvSpPr>
        <p:spPr>
          <a:xfrm>
            <a:off x="152400" y="990600"/>
            <a:ext cx="8991600" cy="1210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1868年宝顺洋行停业</a:t>
            </a:r>
            <a:r>
              <a:rPr 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r>
              <a:rPr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郑观应</a:t>
            </a:r>
            <a:r>
              <a:rPr 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联</a:t>
            </a:r>
            <a:r>
              <a:rPr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合唐廷枢、郭甘章等</a:t>
            </a:r>
            <a:r>
              <a:rPr 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共同</a:t>
            </a:r>
            <a:r>
              <a:rPr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出资合伙经营公正轮船公司。</a:t>
            </a:r>
            <a:endParaRPr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2499360"/>
            <a:ext cx="850836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思考：</a:t>
            </a:r>
            <a:r>
              <a:rPr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公正轮船公司属于什么性质？</a:t>
            </a:r>
            <a:r>
              <a:rPr 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其与洋务企业有什么不同</a:t>
            </a:r>
            <a:r>
              <a:rPr lang="en-US" altLang="zh-CN" b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?</a:t>
            </a:r>
            <a:endParaRPr lang="en-US" altLang="zh-CN" b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5851" name="文本框 35850"/>
          <p:cNvSpPr txBox="1"/>
          <p:nvPr/>
        </p:nvSpPr>
        <p:spPr>
          <a:xfrm>
            <a:off x="571500" y="3707765"/>
            <a:ext cx="70554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变动之四：</a:t>
            </a:r>
            <a:r>
              <a:rPr lang="zh-CN" altLang="en-US" sz="36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民族资本主义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的出现</a:t>
            </a:r>
            <a:endParaRPr lang="zh-CN" altLang="en-US" sz="36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84835" y="4553585"/>
            <a:ext cx="8126730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民族资本主义：半殖民地半封建的中国土生土长的资本主义，不同于官办的洋务企业，但都采用机器大生产。</a:t>
            </a:r>
            <a:endParaRPr lang="zh-CN" altLang="en-US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1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197485" y="88265"/>
          <a:ext cx="8747760" cy="59620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8870"/>
                <a:gridCol w="7628890"/>
              </a:tblGrid>
              <a:tr h="57912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民族资本主义</a:t>
                      </a:r>
                      <a:r>
                        <a:rPr lang="zh-CN" altLang="en-US" sz="32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的出现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7816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时间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19964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0">
                          <a:solidFill>
                            <a:srgbClr val="000000"/>
                          </a:solidFill>
                          <a:sym typeface="+mn-ea"/>
                        </a:rPr>
                        <a:t>条件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26047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特点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57031" name="矩形 257030"/>
          <p:cNvSpPr/>
          <p:nvPr/>
        </p:nvSpPr>
        <p:spPr>
          <a:xfrm>
            <a:off x="1944370" y="691833"/>
            <a:ext cx="357124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世纪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60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、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70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endParaRPr lang="zh-CN" altLang="en-US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9375" y="1854200"/>
            <a:ext cx="7595870" cy="1522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zh-CN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</a:t>
            </a:r>
            <a:r>
              <a:rPr lang="zh-CN" altLang="en-US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、自然经济的逐渐瓦解，为其提供了条件；</a:t>
            </a:r>
            <a:endParaRPr lang="zh-CN" altLang="en-US" sz="30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zh-CN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</a:t>
            </a:r>
            <a:r>
              <a:rPr lang="zh-CN" altLang="en-US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、受外商企业的刺激；</a:t>
            </a:r>
            <a:endParaRPr lang="zh-CN" altLang="en-US" sz="30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zh-CN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3</a:t>
            </a:r>
            <a:r>
              <a:rPr lang="zh-CN" altLang="en-US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、洋务运动的诱导。</a:t>
            </a:r>
            <a:endParaRPr lang="zh-CN" altLang="en-US" sz="30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31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8" name="Text Box 8"/>
          <p:cNvSpPr txBox="1"/>
          <p:nvPr/>
        </p:nvSpPr>
        <p:spPr>
          <a:xfrm>
            <a:off x="763588" y="5511800"/>
            <a:ext cx="936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spcBef>
                <a:spcPct val="50000"/>
              </a:spcBef>
              <a:buClrTx/>
              <a:buSzPct val="85000"/>
            </a:pPr>
            <a:endParaRPr lang="zh-CN" altLang="zh-CN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2099" name="AutoShape 9"/>
          <p:cNvSpPr/>
          <p:nvPr/>
        </p:nvSpPr>
        <p:spPr>
          <a:xfrm>
            <a:off x="1268413" y="5943600"/>
            <a:ext cx="914400" cy="609600"/>
          </a:xfrm>
          <a:prstGeom prst="cloudCallout">
            <a:avLst>
              <a:gd name="adj1" fmla="val -60417"/>
              <a:gd name="adj2" fmla="val 47398"/>
            </a:avLst>
          </a:prstGeom>
          <a:noFill/>
          <a:ln w="9525">
            <a:noFill/>
          </a:ln>
        </p:spPr>
        <p:txBody>
          <a:bodyPr/>
          <a:p>
            <a:pPr marL="342900" indent="-342900" algn="ctr">
              <a:spcBef>
                <a:spcPct val="20000"/>
              </a:spcBef>
              <a:buClrTx/>
              <a:buSzPct val="85000"/>
            </a:pPr>
            <a:endParaRPr lang="zh-CN" altLang="zh-CN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2100" name="Rectangle 10"/>
          <p:cNvSpPr/>
          <p:nvPr/>
        </p:nvSpPr>
        <p:spPr>
          <a:xfrm>
            <a:off x="1339850" y="5943600"/>
            <a:ext cx="91440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>
              <a:buClrTx/>
            </a:pPr>
            <a:endParaRPr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2101" name="AutoShape 11"/>
          <p:cNvSpPr/>
          <p:nvPr/>
        </p:nvSpPr>
        <p:spPr>
          <a:xfrm>
            <a:off x="908050" y="5872163"/>
            <a:ext cx="792163" cy="647700"/>
          </a:xfrm>
          <a:prstGeom prst="cloudCallout">
            <a:avLst>
              <a:gd name="adj1" fmla="val -63028"/>
              <a:gd name="adj2" fmla="val 48773"/>
            </a:avLst>
          </a:prstGeom>
          <a:noFill/>
          <a:ln w="9525">
            <a:noFill/>
          </a:ln>
        </p:spPr>
        <p:txBody>
          <a:bodyPr/>
          <a:p>
            <a:pPr marL="342900" indent="-342900" algn="ctr">
              <a:spcBef>
                <a:spcPct val="20000"/>
              </a:spcBef>
              <a:buClrTx/>
              <a:buSzPct val="85000"/>
            </a:pPr>
            <a:endParaRPr lang="zh-CN" altLang="zh-CN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2102" name="Text Box 12"/>
          <p:cNvSpPr txBox="1"/>
          <p:nvPr/>
        </p:nvSpPr>
        <p:spPr>
          <a:xfrm>
            <a:off x="3336925" y="349408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ClrTx/>
            </a:pPr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2106" name="Picture 19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700" y="0"/>
            <a:ext cx="43561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2108" name="Rectangle 22"/>
          <p:cNvSpPr/>
          <p:nvPr/>
        </p:nvSpPr>
        <p:spPr>
          <a:xfrm>
            <a:off x="4585970" y="5350510"/>
            <a:ext cx="44100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zh-CN" altLang="en-US" dirty="0">
                <a:solidFill>
                  <a:srgbClr val="000000"/>
                </a:solidFill>
                <a:sym typeface="+mn-ea"/>
              </a:rPr>
              <a:t>思考：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</a:rPr>
              <a:t>民族工业有何特点？</a:t>
            </a:r>
            <a:endParaRPr lang="zh-CN" altLang="en-US" sz="2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64196" name="文本框 264195"/>
          <p:cNvSpPr txBox="1"/>
          <p:nvPr/>
        </p:nvSpPr>
        <p:spPr>
          <a:xfrm>
            <a:off x="4585970" y="881380"/>
            <a:ext cx="4267835" cy="40093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b="0" noProof="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郑观应联合唐廷枢、郭甘章等人在上海创办了“公正轮船公司”，但因为公司资金少、规模小、技术力量薄弱 ，只有两条小船，在和外国公司的竞争过程中处于不利地位。</a:t>
            </a:r>
            <a:endParaRPr lang="zh-CN" altLang="en-US" b="0" noProof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58050" name="文本框 258049"/>
          <p:cNvSpPr txBox="1"/>
          <p:nvPr/>
        </p:nvSpPr>
        <p:spPr>
          <a:xfrm>
            <a:off x="4662170" y="236220"/>
            <a:ext cx="4876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镜头</a:t>
            </a:r>
            <a:r>
              <a:rPr lang="en-US" altLang="zh-CN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7</a:t>
            </a:r>
            <a:r>
              <a:rPr lang="zh-CN" altLang="en-US" sz="3600" b="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：</a:t>
            </a:r>
            <a:endParaRPr lang="zh-CN" altLang="en-US" sz="3600" b="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Rectangle 22"/>
          <p:cNvSpPr/>
          <p:nvPr/>
        </p:nvSpPr>
        <p:spPr>
          <a:xfrm>
            <a:off x="2183130" y="1320800"/>
            <a:ext cx="1616710" cy="52197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buClrTx/>
            </a:pPr>
            <a:r>
              <a:rPr lang="zh-CN" altLang="zh-CN" sz="2800" dirty="0">
                <a:solidFill>
                  <a:schemeClr val="accent3"/>
                </a:solidFill>
                <a:latin typeface="Arial" panose="020B0604020202020204" pitchFamily="34" charset="0"/>
              </a:rPr>
              <a:t>面粉厂</a:t>
            </a:r>
            <a:endParaRPr lang="zh-CN" altLang="zh-CN" sz="2800" dirty="0">
              <a:solidFill>
                <a:schemeClr val="accent3"/>
              </a:solidFill>
              <a:latin typeface="Arial" panose="020B0604020202020204" pitchFamily="34" charset="0"/>
            </a:endParaRPr>
          </a:p>
        </p:txBody>
      </p:sp>
      <p:sp>
        <p:nvSpPr>
          <p:cNvPr id="3" name="Rectangle 22"/>
          <p:cNvSpPr/>
          <p:nvPr/>
        </p:nvSpPr>
        <p:spPr>
          <a:xfrm>
            <a:off x="2253615" y="2463800"/>
            <a:ext cx="1983740" cy="52197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buClrTx/>
            </a:pPr>
            <a:r>
              <a:rPr lang="zh-CN" altLang="zh-CN" sz="2800" dirty="0">
                <a:solidFill>
                  <a:schemeClr val="accent3"/>
                </a:solidFill>
                <a:latin typeface="Arial" panose="020B0604020202020204" pitchFamily="34" charset="0"/>
              </a:rPr>
              <a:t>船舶零配件</a:t>
            </a:r>
            <a:endParaRPr lang="zh-CN" altLang="zh-CN" sz="2800" dirty="0">
              <a:solidFill>
                <a:schemeClr val="accent3"/>
              </a:solidFill>
              <a:latin typeface="Arial" panose="020B0604020202020204" pitchFamily="34" charset="0"/>
            </a:endParaRPr>
          </a:p>
        </p:txBody>
      </p:sp>
      <p:sp>
        <p:nvSpPr>
          <p:cNvPr id="4" name="Rectangle 22"/>
          <p:cNvSpPr/>
          <p:nvPr/>
        </p:nvSpPr>
        <p:spPr>
          <a:xfrm>
            <a:off x="575945" y="4260215"/>
            <a:ext cx="3661410" cy="138366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buClrTx/>
            </a:pPr>
            <a:r>
              <a:rPr lang="zh-CN" altLang="zh-CN" sz="2800" dirty="0">
                <a:solidFill>
                  <a:schemeClr val="accent3"/>
                </a:solidFill>
                <a:latin typeface="Arial" panose="020B0604020202020204" pitchFamily="34" charset="0"/>
              </a:rPr>
              <a:t>被当地官府和顽固势力视为异端，1881年南海知县曾下令封闭。</a:t>
            </a:r>
            <a:endParaRPr lang="zh-CN" altLang="zh-CN" sz="2800" dirty="0">
              <a:solidFill>
                <a:schemeClr val="accent3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197485" y="88265"/>
          <a:ext cx="8747760" cy="62953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8870"/>
                <a:gridCol w="7628890"/>
              </a:tblGrid>
              <a:tr h="57912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民族资本主义</a:t>
                      </a:r>
                      <a:r>
                        <a:rPr lang="zh-CN" altLang="en-US" sz="32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的出现</a:t>
                      </a:r>
                      <a:endParaRPr lang="zh-CN" altLang="en-US" sz="32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7816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sym typeface="+mn-ea"/>
                        </a:rPr>
                        <a:t>时间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19964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 b="0">
                          <a:solidFill>
                            <a:srgbClr val="000000"/>
                          </a:solidFill>
                          <a:sym typeface="+mn-ea"/>
                        </a:rPr>
                        <a:t>条件</a:t>
                      </a:r>
                      <a:endParaRPr lang="zh-CN" altLang="en-US" sz="3200" b="0">
                        <a:solidFill>
                          <a:srgbClr val="000000"/>
                        </a:solidFill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  <a:tr h="29381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</a:rPr>
                        <a:t>特点</a:t>
                      </a:r>
                      <a:endParaRPr lang="zh-CN" altLang="en-US" sz="3200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257031" name="矩形 257030"/>
          <p:cNvSpPr/>
          <p:nvPr/>
        </p:nvSpPr>
        <p:spPr>
          <a:xfrm>
            <a:off x="1944370" y="691833"/>
            <a:ext cx="3571240" cy="730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19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世纪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60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、</a:t>
            </a:r>
            <a:r>
              <a:rPr lang="en-US" altLang="zh-CN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70</a:t>
            </a:r>
            <a:r>
              <a:rPr lang="zh-CN" altLang="en-US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微软雅黑" panose="020B0503020204020204" charset="-122"/>
                <a:sym typeface="+mn-ea"/>
              </a:rPr>
              <a:t>年代</a:t>
            </a:r>
            <a:endParaRPr lang="zh-CN" altLang="en-US" sz="3200" dirty="0">
              <a:solidFill>
                <a:srgbClr val="000000"/>
              </a:solidFill>
              <a:effectLst/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9375" y="1854200"/>
            <a:ext cx="7595870" cy="1522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zh-CN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1</a:t>
            </a:r>
            <a:r>
              <a:rPr lang="zh-CN" altLang="en-US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、自然经济的逐渐瓦解，为其提供了条件；</a:t>
            </a:r>
            <a:endParaRPr lang="zh-CN" altLang="en-US" sz="30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zh-CN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2</a:t>
            </a:r>
            <a:r>
              <a:rPr lang="zh-CN" altLang="en-US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、受外商企业的刺激；</a:t>
            </a:r>
            <a:endParaRPr lang="zh-CN" altLang="en-US" sz="30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altLang="zh-CN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3</a:t>
            </a:r>
            <a:r>
              <a:rPr lang="zh-CN" altLang="en-US" sz="300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、洋务运动的诱导。</a:t>
            </a:r>
            <a:endParaRPr lang="zh-CN" altLang="en-US" sz="300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4114" name="文本框 174113"/>
          <p:cNvSpPr txBox="1"/>
          <p:nvPr/>
        </p:nvSpPr>
        <p:spPr>
          <a:xfrm>
            <a:off x="1358265" y="3441700"/>
            <a:ext cx="728218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行业、区域分布不平衡（轻工业、东南沿海）</a:t>
            </a:r>
            <a:endParaRPr lang="zh-CN" altLang="en-US" sz="32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74115" name="文本框 174114"/>
          <p:cNvSpPr txBox="1"/>
          <p:nvPr/>
        </p:nvSpPr>
        <p:spPr>
          <a:xfrm>
            <a:off x="1349375" y="4518025"/>
            <a:ext cx="72828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32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资金少、规模小、技术力量薄弱</a:t>
            </a:r>
            <a:endParaRPr lang="zh-CN" altLang="en-US" sz="32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4117" name="矩形 174116"/>
          <p:cNvSpPr/>
          <p:nvPr/>
        </p:nvSpPr>
        <p:spPr>
          <a:xfrm>
            <a:off x="1349375" y="5101590"/>
            <a:ext cx="744664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Tx/>
            </a:pPr>
            <a:r>
              <a:rPr lang="en-US" altLang="en-US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32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受外国资本主义与本国封建主义的双重压迫</a:t>
            </a:r>
            <a:endParaRPr lang="zh-CN" altLang="en-US" sz="32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7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7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4" grpId="0"/>
      <p:bldP spid="174115" grpId="0"/>
      <p:bldP spid="1741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197485" y="88265"/>
          <a:ext cx="8843010" cy="6471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0935"/>
                <a:gridCol w="7712075"/>
              </a:tblGrid>
              <a:tr h="51816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民族资本主义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的出现</a:t>
                      </a:r>
                      <a:endParaRPr lang="zh-CN" altLang="en-US" sz="2800" b="1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/>
                </a:tc>
              </a:tr>
              <a:tr h="63944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时间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19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世纪</a:t>
                      </a:r>
                      <a:r>
                        <a:rPr lang="en-US" altLang="zh-CN" sz="28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60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</a:t>
                      </a:r>
                      <a:r>
                        <a:rPr lang="en-US" altLang="zh-CN" sz="28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70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年代</a:t>
                      </a:r>
                      <a:endParaRPr lang="zh-CN" altLang="en-US" sz="2800" b="1" dirty="0"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17303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条件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70000"/>
                        </a:lnSpc>
                        <a:spcBef>
                          <a:spcPct val="50000"/>
                        </a:spcBef>
                      </a:pPr>
                      <a:r>
                        <a:rPr lang="en-US" altLang="zh-CN" sz="28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Arial" panose="020B0604020202020204" pitchFamily="34" charset="0"/>
                        </a:rPr>
                        <a:t>1</a:t>
                      </a:r>
                      <a:r>
                        <a:rPr lang="zh-CN" altLang="en-US" sz="28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Arial" panose="020B0604020202020204" pitchFamily="34" charset="0"/>
                        </a:rPr>
                        <a:t>、自然经济的逐渐瓦解，为其提供了条件；</a:t>
                      </a:r>
                      <a:endParaRPr lang="zh-CN" altLang="en-US" sz="28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70000"/>
                        </a:lnSpc>
                        <a:spcBef>
                          <a:spcPct val="50000"/>
                        </a:spcBef>
                      </a:pPr>
                      <a:r>
                        <a:rPr lang="en-US" altLang="zh-CN" sz="28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Arial" panose="020B0604020202020204" pitchFamily="34" charset="0"/>
                        </a:rPr>
                        <a:t>2</a:t>
                      </a:r>
                      <a:r>
                        <a:rPr lang="zh-CN" altLang="en-US" sz="28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Arial" panose="020B0604020202020204" pitchFamily="34" charset="0"/>
                        </a:rPr>
                        <a:t>、受外商企业的刺激；</a:t>
                      </a:r>
                      <a:endParaRPr lang="zh-CN" altLang="en-US" sz="2800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70000"/>
                        </a:lnSpc>
                        <a:spcBef>
                          <a:spcPct val="50000"/>
                        </a:spcBef>
                      </a:pPr>
                      <a:r>
                        <a:rPr lang="en-US" altLang="zh-CN" sz="28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Arial" panose="020B0604020202020204" pitchFamily="34" charset="0"/>
                        </a:rPr>
                        <a:t>3</a:t>
                      </a:r>
                      <a:r>
                        <a:rPr lang="zh-CN" altLang="en-US" sz="2800" dirty="0" smtClea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Arial" panose="020B0604020202020204" pitchFamily="34" charset="0"/>
                        </a:rPr>
                        <a:t>、受洋务运动的诱导。</a:t>
                      </a:r>
                      <a:endParaRPr lang="zh-CN" altLang="en-US" sz="2800" b="1" dirty="0" smtClea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Arial" panose="020B0604020202020204" pitchFamily="34" charset="0"/>
                      </a:endParaRPr>
                    </a:p>
                  </a:txBody>
                  <a:tcPr anchor="ctr" anchorCtr="0"/>
                </a:tc>
              </a:tr>
              <a:tr h="185293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特点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ClrTx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1</a:t>
                      </a: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行业、区域分布不平衡（轻工业、东南沿海）</a:t>
                      </a:r>
                      <a:endParaRPr lang="zh-CN" altLang="en-US" sz="2800" dirty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  <a:p>
                      <a:pPr>
                        <a:buClrTx/>
                      </a:pPr>
                      <a:r>
                        <a:rPr lang="en-US" altLang="zh-CN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2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</a:t>
                      </a: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资金少、规模小、技术力量薄弱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  <a:sym typeface="+mn-ea"/>
                      </a:endParaRPr>
                    </a:p>
                    <a:p>
                      <a:pPr>
                        <a:buClrTx/>
                      </a:pPr>
                      <a:r>
                        <a:rPr lang="en-US" altLang="en-US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3</a:t>
                      </a:r>
                      <a:r>
                        <a:rPr lang="zh-CN" altLang="en-US" sz="2800" dirty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+mn-ea"/>
                        </a:rPr>
                        <a:t>、受外国资本主义与本国封建主义的双重压迫</a:t>
                      </a: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  <a:tr h="17303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影响</a:t>
                      </a:r>
                      <a:endParaRPr lang="zh-CN" altLang="en-US" sz="280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lnSpc>
                          <a:spcPct val="130000"/>
                        </a:lnSpc>
                        <a:buClrTx/>
                        <a:buNone/>
                      </a:pPr>
                      <a:endParaRPr lang="zh-CN" altLang="en-US" sz="28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501775" y="5481320"/>
            <a:ext cx="72828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抵制了列强的经济侵略，推动了中国近代化。</a:t>
            </a:r>
            <a:endParaRPr lang="zh-CN" altLang="en-US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3" name="图片 1" descr="41dD+sG7pTL"/>
          <p:cNvPicPr>
            <a:picLocks noChangeAspect="1"/>
          </p:cNvPicPr>
          <p:nvPr/>
        </p:nvPicPr>
        <p:blipFill>
          <a:blip r:embed="rId1"/>
          <a:srcRect l="1199" t="1631" r="294" b="740"/>
          <a:stretch>
            <a:fillRect/>
          </a:stretch>
        </p:blipFill>
        <p:spPr>
          <a:xfrm>
            <a:off x="323850" y="1351915"/>
            <a:ext cx="3170555" cy="46208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TextBox 52"/>
          <p:cNvSpPr/>
          <p:nvPr/>
        </p:nvSpPr>
        <p:spPr>
          <a:xfrm>
            <a:off x="3570605" y="1372870"/>
            <a:ext cx="4838700" cy="4742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0C0C0C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作为洋行买办，他是最早接触西方文明的中国人之一；投身洋务，他是洋务运动的骨干力量；投资近代企业，他是中国第一批实业救国者。他著书立说，揭露外来侵略者的罪行；号召中国商人与洋人商战；阐述改革变法的思想，是维新运动的思想先导。</a:t>
            </a:r>
            <a:endParaRPr lang="zh-CN" altLang="en-US" sz="2800" dirty="0">
              <a:solidFill>
                <a:srgbClr val="0070C0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677" name="标题 1"/>
          <p:cNvSpPr>
            <a:spLocks noGrp="1"/>
          </p:cNvSpPr>
          <p:nvPr>
            <p:ph type="title"/>
          </p:nvPr>
        </p:nvSpPr>
        <p:spPr>
          <a:xfrm>
            <a:off x="19050" y="420688"/>
            <a:ext cx="7886700" cy="11049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l" eaLnBrk="1" hangingPunct="1"/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charset="-122"/>
              </a:rPr>
              <a:t>推荐书目</a:t>
            </a:r>
            <a:endParaRPr lang="zh-CN" altLang="en-US" sz="3200" b="1" dirty="0">
              <a:solidFill>
                <a:srgbClr val="000000"/>
              </a:solidFill>
              <a:latin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00860" y="712470"/>
            <a:ext cx="73520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0" noProof="0" dirty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刘圣宜</a:t>
            </a:r>
            <a:r>
              <a:rPr lang="en-US" altLang="zh-CN" b="0" noProof="0" dirty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</a:t>
            </a:r>
            <a:r>
              <a:rPr lang="zh-CN" altLang="en-US" b="0" noProof="0" dirty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近代强国之路的探索者</a:t>
            </a:r>
            <a:r>
              <a:rPr lang="en-US" altLang="zh-CN" b="0" noProof="0" dirty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</a:t>
            </a:r>
            <a:r>
              <a:rPr lang="zh-CN" altLang="en-US" b="0" noProof="0" dirty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郑观应</a:t>
            </a:r>
            <a:r>
              <a:rPr lang="en-US" altLang="zh-CN" b="0" noProof="0" dirty="0">
                <a:solidFill>
                  <a:srgbClr val="0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》</a:t>
            </a:r>
            <a:endParaRPr lang="en-US" altLang="zh-CN" b="0" noProof="0" dirty="0"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advTm="5000">
    <p:cover dir="ld"/>
  </p:transition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2820</Words>
  <Application>WPS 演示</Application>
  <PresentationFormat>在屏幕上显示</PresentationFormat>
  <Paragraphs>434</Paragraphs>
  <Slides>26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</vt:lpstr>
      <vt:lpstr>宋体</vt:lpstr>
      <vt:lpstr>Wingdings</vt:lpstr>
      <vt:lpstr>黑体</vt:lpstr>
      <vt:lpstr>微软雅黑</vt:lpstr>
      <vt:lpstr>方正大黑简体</vt:lpstr>
      <vt:lpstr>Arial Black</vt:lpstr>
      <vt:lpstr>Times New Roman</vt:lpstr>
      <vt:lpstr>Arial Unicode MS</vt:lpstr>
      <vt:lpstr>Verdana</vt:lpstr>
      <vt:lpstr>诗情画意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推荐书目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嘉泳</cp:lastModifiedBy>
  <cp:revision>191</cp:revision>
  <dcterms:created xsi:type="dcterms:W3CDTF">2019-03-08T11:59:00Z</dcterms:created>
  <dcterms:modified xsi:type="dcterms:W3CDTF">2019-03-13T05:43:41Z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NXTAG2">
    <vt:lpwstr>0008005c080000000000010250300207a1000400038000</vt:lpwstr>
  </property>
  <property fmtid="{D5CDD505-2E9C-101B-9397-08002B2CF9AE}" pid="4" name="KSOProductBuildVer">
    <vt:lpwstr>2052-11.1.0.8214</vt:lpwstr>
  </property>
</Properties>
</file>