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18"/>
  </p:notesMasterIdLst>
  <p:sldIdLst>
    <p:sldId id="323" r:id="rId5"/>
    <p:sldId id="314" r:id="rId6"/>
    <p:sldId id="315" r:id="rId7"/>
    <p:sldId id="262" r:id="rId8"/>
    <p:sldId id="276" r:id="rId9"/>
    <p:sldId id="292" r:id="rId10"/>
    <p:sldId id="277" r:id="rId11"/>
    <p:sldId id="275" r:id="rId12"/>
    <p:sldId id="293" r:id="rId13"/>
    <p:sldId id="261" r:id="rId14"/>
    <p:sldId id="274" r:id="rId15"/>
    <p:sldId id="284" r:id="rId16"/>
    <p:sldId id="278" r:id="rId17"/>
    <p:sldId id="269" r:id="rId19"/>
    <p:sldId id="312" r:id="rId20"/>
    <p:sldId id="270" r:id="rId21"/>
    <p:sldId id="257" r:id="rId22"/>
    <p:sldId id="326" r:id="rId23"/>
    <p:sldId id="328" r:id="rId24"/>
    <p:sldId id="327" r:id="rId25"/>
    <p:sldId id="324" r:id="rId26"/>
    <p:sldId id="287" r:id="rId27"/>
    <p:sldId id="295" r:id="rId28"/>
    <p:sldId id="296" r:id="rId29"/>
    <p:sldId id="297" r:id="rId30"/>
    <p:sldId id="298" r:id="rId31"/>
    <p:sldId id="299" r:id="rId32"/>
    <p:sldId id="300" r:id="rId33"/>
    <p:sldId id="316" r:id="rId34"/>
    <p:sldId id="317" r:id="rId35"/>
    <p:sldId id="318" r:id="rId36"/>
    <p:sldId id="319" r:id="rId3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FF00"/>
    <a:srgbClr val="FF66FF"/>
    <a:srgbClr val="000000"/>
    <a:srgbClr val="0000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0025"/>
    <p:restoredTop sz="94660"/>
  </p:normalViewPr>
  <p:slideViewPr>
    <p:cSldViewPr showGuides="1">
      <p:cViewPr varScale="1">
        <p:scale>
          <a:sx n="68" d="100"/>
          <a:sy n="68" d="100"/>
        </p:scale>
        <p:origin x="126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0" Type="http://schemas.openxmlformats.org/officeDocument/2006/relationships/tableStyles" Target="tableStyles.xml"/><Relationship Id="rId4" Type="http://schemas.openxmlformats.org/officeDocument/2006/relationships/slideMaster" Target="slideMasters/slideMaster3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notesMaster" Target="notesMasters/notesMaster1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6B49173-0CFE-409D-A93A-2714D4549C0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048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048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>
                <a:latin typeface="Tahoma" panose="020B0604030504040204" pitchFamily="34" charset="0"/>
              </a:rPr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饥饿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——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断粮、衔着骨头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……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甜蜜蜜的肉味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……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引得他要发疯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恶劣的</a:t>
            </a:r>
            <a:r>
              <a:rPr lang="zh-CN" altLang="en-US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天气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——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雨雪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野兽的威胁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——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狼嚎、交织成危险的网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,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遇病狼         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体力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——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迟钝麻木、灵魂和肉体分开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……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充满幻想和梦境疲倦像涨潮一样涌来把他淹没   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伤病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——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脚破得没有一处是好肉，用手和膝盖支着爬来爬去，膝盖和脚一样鲜血淋漓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对峙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zhì</a:t>
            </a:r>
            <a:endParaRPr lang="en-US" altLang="zh-CN" b="1" dirty="0">
              <a:latin typeface="Arial" panose="020B0604020202020204" pitchFamily="34" charset="0"/>
              <a:ea typeface="黑体" panose="02010609060101010101" pitchFamily="49" charset="-122"/>
              <a:sym typeface="+mn-ea"/>
            </a:endParaRPr>
          </a:p>
          <a:p>
            <a:r>
              <a:rPr lang="zh-CN" altLang="en-US" b="1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人：用手和膝盖支着爬来爬去；步子很软，很不稳；吃沼泽中的浆果，鲦鱼，喝热水；继续爬，继续晕，辗转不停的爬</a:t>
            </a:r>
            <a:endParaRPr lang="zh-CN" altLang="en-US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endParaRPr lang="zh-CN" altLang="en-US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b="1" dirty="0">
                <a:latin typeface="Arial" panose="020B0604020202020204" pitchFamily="34" charset="0"/>
                <a:ea typeface="黑体" panose="02010609060101010101" pitchFamily="49" charset="-122"/>
              </a:rPr>
              <a:t>狼：</a:t>
            </a:r>
            <a:r>
              <a:rPr lang="zh-CN" altLang="en-US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用舌头舐着自己的牙床；一样又软又不稳；用饥渴的眼光瞪着他；始终跟在他的后面；一路跛着</a:t>
            </a:r>
            <a:endParaRPr lang="zh-CN" altLang="en-US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endParaRPr lang="zh-CN" altLang="en-US" b="1" dirty="0">
              <a:latin typeface="Arial" panose="020B0604020202020204" pitchFamily="34" charset="0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人：</a:t>
            </a:r>
            <a:r>
              <a:rPr lang="zh-CN" altLang="en-US" b="1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极其小心地让自己镇静下去；竭力和昏迷作斗争；抓住狼的牙床抵住狼的咽喉，吸狼血</a:t>
            </a:r>
            <a:endParaRPr lang="zh-CN" altLang="en-US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endParaRPr lang="en-US" altLang="zh-CN"/>
          </a:p>
          <a:p>
            <a:r>
              <a:rPr lang="zh-CN" altLang="en-US"/>
              <a:t>狼：</a:t>
            </a:r>
            <a:r>
              <a:rPr lang="zh-CN" altLang="en-US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一呼一吸的喘着气，一慢慢的向他逼近；有舌头顺着他的手舐去；狼牙轻轻的扣在他手上，；尽最后一点力量咬进去</a:t>
            </a:r>
            <a:endParaRPr lang="zh-CN" altLang="en-US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这是一个细节描写。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无力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”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的狼，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无力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”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的手，形象地写出了人与狼当时筋疲力尽的境况；而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慢慢地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”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一下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”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却又写出了人的计谋、智慧，预示了人的最终获胜</a:t>
            </a:r>
            <a:r>
              <a:rPr lang="en-US" altLang="zh-CN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.</a:t>
            </a:r>
            <a:endParaRPr lang="en-US" altLang="zh-CN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789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>
                <a:latin typeface="Tahoma" panose="020B0604030504040204" pitchFamily="34" charset="0"/>
              </a:rPr>
            </a:fld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</a:t>
            </a:r>
            <a:r>
              <a:rPr lang="zh-CN" altLang="zh-CN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这里是细节描写，一个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“</a:t>
            </a:r>
            <a:r>
              <a:rPr lang="zh-CN" altLang="zh-CN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嚼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”</a:t>
            </a:r>
            <a:r>
              <a:rPr lang="zh-CN" altLang="zh-CN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字，写出了他咬的力度，而咬碎的有骨头，也有自己的牙，说明他意志坚强。</a:t>
            </a:r>
            <a:endParaRPr lang="zh-CN" altLang="en-US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主人公没有名字，用意在于用他象征整个人类。</a:t>
            </a:r>
            <a:endParaRPr lang="zh-CN" altLang="en-US" b="1" dirty="0">
              <a:solidFill>
                <a:srgbClr val="FFFF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/>
          </a:p>
          <a:p>
            <a:r>
              <a:rPr lang="zh-CN" altLang="en-US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象征险恶的自然环境与自然力量。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鹿皮口袋应是淘金者装金子用的，主人公早已丢弃，但比尔居然到死也不放弃，最后只剩一堆有红有白、被啃得精光的骸骨与之相伴。这一种辛酸而残酷的讽刺，正说明了金钱在赤裸裸的大自然中一钱不值，它的存在是对人性的玷污与拖累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4"/>
          <p:cNvSpPr/>
          <p:nvPr/>
        </p:nvSpPr>
        <p:spPr>
          <a:xfrm>
            <a:off x="285750" y="2803525"/>
            <a:ext cx="1588" cy="30353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1588" h="1912">
                <a:moveTo>
                  <a:pt x="0" y="0"/>
                </a:move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0"/>
                </a:lnTo>
                <a:close/>
              </a:path>
            </a:pathLst>
          </a:custGeom>
          <a:solidFill>
            <a:srgbClr val="6BBA27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D4FB16D-D4E7-4623-94F9-4C325EDFBAA3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7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84DCB5-F57A-4CCB-B4DB-1C254B78115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84DCB5-F57A-4CCB-B4DB-1C254B78115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84DCB5-F57A-4CCB-B4DB-1C254B78115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84DCB5-F57A-4CCB-B4DB-1C254B78115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84DCB5-F57A-4CCB-B4DB-1C254B78115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84DCB5-F57A-4CCB-B4DB-1C254B78115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84DCB5-F57A-4CCB-B4DB-1C254B78115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84DCB5-F57A-4CCB-B4DB-1C254B78115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84DCB5-F57A-4CCB-B4DB-1C254B78115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84DCB5-F57A-4CCB-B4DB-1C254B78115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BBE9A25-26C6-45EF-A415-0A938BDACE56}" type="slidenum">
              <a:rPr kumimoji="1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BBE9A25-26C6-45EF-A415-0A938BDACE56}" type="slidenum">
              <a:rPr kumimoji="1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BBE9A25-26C6-45EF-A415-0A938BDACE56}" type="slidenum">
              <a:rPr kumimoji="1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BBE9A25-26C6-45EF-A415-0A938BDACE56}" type="slidenum">
              <a:rPr kumimoji="1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BBE9A25-26C6-45EF-A415-0A938BDACE56}" type="slidenum">
              <a:rPr kumimoji="1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BBE9A25-26C6-45EF-A415-0A938BDACE56}" type="slidenum">
              <a:rPr kumimoji="1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BBE9A25-26C6-45EF-A415-0A938BDACE56}" type="slidenum">
              <a:rPr kumimoji="1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BBE9A25-26C6-45EF-A415-0A938BDACE56}" type="slidenum">
              <a:rPr kumimoji="1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BBE9A25-26C6-45EF-A415-0A938BDACE56}" type="slidenum">
              <a:rPr kumimoji="1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BBE9A25-26C6-45EF-A415-0A938BDACE56}" type="slidenum">
              <a:rPr kumimoji="1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BBE9A25-26C6-45EF-A415-0A938BDACE56}" type="slidenum">
              <a:rPr kumimoji="1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reeform 4"/>
          <p:cNvSpPr/>
          <p:nvPr/>
        </p:nvSpPr>
        <p:spPr>
          <a:xfrm>
            <a:off x="285750" y="2803525"/>
            <a:ext cx="1588" cy="30353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0" y="0"/>
              </a:cxn>
              <a:cxn ang="0">
                <a:pos x="0" y="0"/>
              </a:cxn>
            </a:cxnLst>
            <a:pathLst>
              <a:path w="1588" h="1912">
                <a:moveTo>
                  <a:pt x="0" y="0"/>
                </a:move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0"/>
                </a:lnTo>
                <a:close/>
              </a:path>
            </a:pathLst>
          </a:custGeom>
          <a:solidFill>
            <a:srgbClr val="6BBA27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E5FDC18-B543-4B2E-B6DE-4DFD975AF082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7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F7CDC33-5290-40A1-82B4-A9DCD2F8B2AA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F7CDC33-5290-40A1-82B4-A9DCD2F8B2AA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F7CDC33-5290-40A1-82B4-A9DCD2F8B2AA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F7CDC33-5290-40A1-82B4-A9DCD2F8B2AA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F7CDC33-5290-40A1-82B4-A9DCD2F8B2AA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F7CDC33-5290-40A1-82B4-A9DCD2F8B2AA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F7CDC33-5290-40A1-82B4-A9DCD2F8B2AA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F7CDC33-5290-40A1-82B4-A9DCD2F8B2AA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F7CDC33-5290-40A1-82B4-A9DCD2F8B2AA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F7CDC33-5290-40A1-82B4-A9DCD2F8B2AA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400">
                <a:effectLst>
                  <a:outerShdw blurRad="38100" dist="38100" dir="2700000" algn="tl">
                    <a:srgbClr val="010199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ctr">
              <a:defRPr sz="1400">
                <a:effectLst>
                  <a:outerShdw blurRad="38100" dist="38100" dir="2700000" algn="tl">
                    <a:srgbClr val="010199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400">
                <a:effectLst>
                  <a:outerShdw blurRad="38100" dist="38100" dir="2700000" algn="tl">
                    <a:srgbClr val="010199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84DCB5-F57A-4CCB-B4DB-1C254B781159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10199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10199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10199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10199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10199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10199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10199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10199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10199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Rectangle 3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kumimoji="1"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kumimoji="1"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kumimoji="1" sz="1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BBE9A25-26C6-45EF-A415-0A938BDACE56}" type="slidenum">
              <a:rPr kumimoji="1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ctr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F7CDC33-5290-40A1-82B4-A9DCD2F8B2AA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10199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10199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10199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10199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10199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10199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10199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10199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10199"/>
            </a:outerShdw>
          </a:effectLst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pic>
        <p:nvPicPr>
          <p:cNvPr id="7170" name="图片 1" descr="6f0dcf15jw1dqfgxhzzp8j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27313" y="0"/>
            <a:ext cx="316865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Text Box 3"/>
          <p:cNvSpPr txBox="1"/>
          <p:nvPr/>
        </p:nvSpPr>
        <p:spPr>
          <a:xfrm>
            <a:off x="395288" y="188913"/>
            <a:ext cx="8534400" cy="6494462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en-US" altLang="zh-CN" sz="2800" b="1" dirty="0">
                <a:solidFill>
                  <a:srgbClr val="003300"/>
                </a:solidFill>
                <a:latin typeface="Arial" panose="020B0604020202020204" pitchFamily="34" charset="0"/>
              </a:rPr>
              <a:t>      </a:t>
            </a:r>
            <a:r>
              <a:rPr lang="zh-CN" altLang="en-US" b="1" dirty="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我们一步一步走下去，踏踏实实地去走，永不抗拒生命交给我们的重负，才是一个勇者。到了蓦然回首的那一瞬间，生命必然给我们公平的答案和又一次乍喜的心情。                                                </a:t>
            </a:r>
            <a:endParaRPr lang="zh-CN" altLang="en-US" b="1" dirty="0">
              <a:solidFill>
                <a:srgbClr val="00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algn="r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en-US" altLang="zh-CN" b="1" dirty="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--------</a:t>
            </a:r>
            <a:r>
              <a:rPr lang="zh-CN" altLang="en-US" b="1" dirty="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 毛  </a:t>
            </a:r>
            <a:endParaRPr lang="zh-CN" altLang="en-US" b="1" dirty="0">
              <a:solidFill>
                <a:srgbClr val="00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b="1" dirty="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每一朵花，只能开一次，只能享受一个季节的热烈的或者温柔的生命。我们又何尝不一样？我们只能来一次，只能有一个名字。</a:t>
            </a:r>
            <a:endParaRPr lang="zh-CN" altLang="en-US" b="1" dirty="0">
              <a:solidFill>
                <a:srgbClr val="00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b="1" dirty="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我总觉得，生命本身应该有一种意义，我们绝不是白白来一场的。                                         </a:t>
            </a:r>
            <a:endParaRPr lang="zh-CN" altLang="en-US" b="1" dirty="0">
              <a:solidFill>
                <a:srgbClr val="00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algn="r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en-US" altLang="zh-CN" b="1" dirty="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------</a:t>
            </a:r>
            <a:r>
              <a:rPr lang="zh-CN" altLang="en-US" b="1" dirty="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席慕蓉 </a:t>
            </a:r>
            <a:endParaRPr lang="zh-CN" altLang="en-US" b="1" dirty="0">
              <a:solidFill>
                <a:srgbClr val="00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7827" name="Text Box 5"/>
          <p:cNvSpPr txBox="1">
            <a:spLocks noChangeArrowheads="1"/>
          </p:cNvSpPr>
          <p:nvPr/>
        </p:nvSpPr>
        <p:spPr bwMode="auto">
          <a:xfrm>
            <a:off x="0" y="0"/>
            <a:ext cx="8031163" cy="7415213"/>
          </a:xfrm>
          <a:prstGeom prst="rect">
            <a:avLst/>
          </a:prstGeom>
          <a:solidFill>
            <a:schemeClr val="accent4">
              <a:lumMod val="1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zh-CN" altLang="zh-CN" sz="28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    </a:t>
            </a:r>
            <a:r>
              <a:rPr kumimoji="0" lang="zh-CN" altLang="en-US" sz="48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热爱生命</a:t>
            </a:r>
            <a:r>
              <a:rPr kumimoji="0" lang="zh-CN" altLang="en-US" sz="28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汪国真</a:t>
            </a:r>
            <a:endParaRPr kumimoji="0" lang="zh-CN" altLang="en-US" sz="4800" b="1" kern="1200" cap="none" spc="0" normalizeH="0" baseline="0" noProof="0" dirty="0">
              <a:solidFill>
                <a:srgbClr val="FFFF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我不去想是否能够成功</a:t>
            </a:r>
            <a:b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</a:br>
            <a: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既然选择了远方</a:t>
            </a:r>
            <a:b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</a:br>
            <a: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便只顾风雨兼程</a:t>
            </a:r>
            <a:b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</a:br>
            <a:endParaRPr kumimoji="0" lang="zh-CN" altLang="en-US" sz="3600" b="1" kern="1200" cap="none" spc="0" normalizeH="0" baseline="0" noProof="0" dirty="0">
              <a:solidFill>
                <a:srgbClr val="FFFF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我不去想身后会不会袭来寒风冷雨</a:t>
            </a:r>
            <a:b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</a:br>
            <a: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既然目标是地平线</a:t>
            </a:r>
            <a:b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</a:br>
            <a: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留给世界的只能是背影</a:t>
            </a:r>
            <a:b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</a:br>
            <a:b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</a:br>
            <a: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我不去想未来是平坦还是泥泞</a:t>
            </a:r>
            <a:b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</a:br>
            <a: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只要热爱生命</a:t>
            </a:r>
            <a:b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</a:br>
            <a: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一切，都在意料之中</a:t>
            </a:r>
            <a:br>
              <a:rPr kumimoji="0" lang="zh-CN" altLang="en-US" sz="3600" b="1" kern="1200" cap="none" spc="0" normalizeH="0" baseline="0" noProof="0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  <a:cs typeface="+mn-cs"/>
              </a:rPr>
            </a:br>
            <a:endParaRPr kumimoji="0" lang="zh-CN" altLang="en-US" sz="3600" kern="1200" cap="none" spc="0" normalizeH="0" baseline="0" noProof="0" dirty="0">
              <a:solidFill>
                <a:srgbClr val="FFFF00"/>
              </a:solidFill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2" name="Picture 4" descr="rasm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88" y="692150"/>
            <a:ext cx="5257800" cy="6165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3" name="Text Box 5"/>
          <p:cNvSpPr txBox="1"/>
          <p:nvPr/>
        </p:nvSpPr>
        <p:spPr>
          <a:xfrm>
            <a:off x="7034213" y="1222375"/>
            <a:ext cx="458787" cy="92075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endParaRPr lang="" altLang="zh-CN" sz="1800" dirty="0">
              <a:latin typeface="Arial" panose="020B0604020202020204" pitchFamily="34" charset="0"/>
            </a:endParaRPr>
          </a:p>
        </p:txBody>
      </p:sp>
      <p:sp>
        <p:nvSpPr>
          <p:cNvPr id="10244" name="Text Box 9"/>
          <p:cNvSpPr txBox="1"/>
          <p:nvPr/>
        </p:nvSpPr>
        <p:spPr>
          <a:xfrm>
            <a:off x="6208713" y="6381750"/>
            <a:ext cx="2349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endParaRPr lang="" altLang="zh-CN" sz="1800" dirty="0">
              <a:latin typeface="Arial" panose="020B0604020202020204" pitchFamily="34" charset="0"/>
            </a:endParaRP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5943600" y="5013325"/>
            <a:ext cx="32004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杰克</a:t>
            </a:r>
            <a:r>
              <a:rPr kumimoji="0" lang="en-US" altLang="zh-CN" sz="28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/>
                <a:ea typeface="隶书" panose="02010509060101010101" pitchFamily="49" charset="-122"/>
                <a:cs typeface="+mn-cs"/>
              </a:rPr>
              <a:t>·</a:t>
            </a:r>
            <a:r>
              <a:rPr kumimoji="0" lang="zh-CN" altLang="en-US" sz="28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伦敦</a:t>
            </a:r>
            <a:endParaRPr kumimoji="0" lang="zh-CN" altLang="en-US" sz="2800" b="1" kern="1200" cap="none" spc="0" normalizeH="0" baseline="0" noProof="0">
              <a:solidFill>
                <a:srgbClr val="FF33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1266" name="Text Box 2"/>
          <p:cNvSpPr txBox="1"/>
          <p:nvPr/>
        </p:nvSpPr>
        <p:spPr>
          <a:xfrm>
            <a:off x="0" y="476250"/>
            <a:ext cx="9144000" cy="6134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两年前看到一篇动物哲理短文让我记忆深刻。故事是这样的：一只山羊不小心掉进一口枯井里，井很深，山羊竭尽全力也无法脱离困境，它不停地呼救却无济于事。几天过去了，山羊已经精疲力尽，只能闭着双眼等待厄运降临。忽然，一阵嘈杂的声音传来，一群人带着铁制工具来到井边，山羊顿时看到一线生的希望，用仅有的一丝微弱叫声以示求救，可是来不及了，井外铲土的声音淹没了一切，土掉在山羊身上时，它只能无助地哀鸣，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2290" name="Text Box 2"/>
          <p:cNvSpPr txBox="1"/>
          <p:nvPr/>
        </p:nvSpPr>
        <p:spPr>
          <a:xfrm>
            <a:off x="0" y="476250"/>
            <a:ext cx="9144000" cy="5692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70000"/>
              </a:lnSpc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不一会儿土堆埋没半个身体，山羊忽然不作声了。它用劲抖落背上的灰土，奋力将四蹄抽了出来，接着每落下一把土，山羊都把它结结实实地踩在脚下。枯井里的土越填越高，山羊离井口越来越近，它抖擞精神跳出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死亡陷阱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，从容地走向大自然。 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3314" name="Text Box 2"/>
          <p:cNvSpPr txBox="1"/>
          <p:nvPr/>
        </p:nvSpPr>
        <p:spPr>
          <a:xfrm>
            <a:off x="684213" y="476250"/>
            <a:ext cx="8064500" cy="6070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40000"/>
              </a:lnSpc>
              <a:spcBef>
                <a:spcPct val="50000"/>
              </a:spcBef>
              <a:buClrTx/>
              <a:buSzPct val="100000"/>
              <a:buNone/>
            </a:pPr>
            <a:r>
              <a:rPr lang="en-US" altLang="zh-CN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山羊在濒临绝境中。凭着自己的力量与机智摆脱了死神，的确令人叹服。无论是人或动物。一种与生俱来的求生欲望在危急时刻就会焕发巨大原始潜能，创造生命的奇迹，所谓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急中生智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”“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绝处逢生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，这是逆境中求得生存的本能。 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Text Box 2"/>
          <p:cNvSpPr txBox="1"/>
          <p:nvPr/>
        </p:nvSpPr>
        <p:spPr>
          <a:xfrm>
            <a:off x="0" y="404813"/>
            <a:ext cx="8893175" cy="60213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Tx/>
              <a:buSzPct val="100000"/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作者简介： 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Tx/>
              <a:buSzPct val="100000"/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杰克</a:t>
            </a:r>
            <a:r>
              <a:rPr lang="en-US" altLang="zh-CN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伦敦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，美国著名的小说家。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Tx/>
              <a:buSzPct val="100000"/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1876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日生于美国加利福尼亚圣弗朗西斯科。被父亲遗弃后由母亲和继父伦敦在加利福尼亚的奥克兰抚养长大，</a:t>
            </a:r>
            <a:r>
              <a:rPr lang="zh-CN" altLang="en-US" sz="3600" b="1" dirty="0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并随继父姓伦敦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14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岁时因贫困辍学，开始冒险活动。他乘单桅小帆船在圣弗朗西斯科湾探险，曾充当水手去过日本，当过白坐火车到处流浪的无业游民，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Text Box 2"/>
          <p:cNvSpPr txBox="1"/>
          <p:nvPr/>
        </p:nvSpPr>
        <p:spPr>
          <a:xfrm>
            <a:off x="0" y="404813"/>
            <a:ext cx="8893175" cy="66786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Tx/>
              <a:buSzPct val="100000"/>
              <a:buNone/>
            </a:pP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岁时在一年内学完中学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年课程，然后进入伯克利的加利福尼亚大学。一年后离开学校， </a:t>
            </a:r>
            <a:r>
              <a:rPr lang="zh-CN" altLang="en-US" sz="4000" b="1" dirty="0">
                <a:solidFill>
                  <a:srgbClr val="FF5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参加</a:t>
            </a:r>
            <a:r>
              <a:rPr lang="en-US" altLang="zh-CN" sz="4000" b="1" dirty="0">
                <a:solidFill>
                  <a:srgbClr val="FF5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1897</a:t>
            </a:r>
            <a:r>
              <a:rPr lang="zh-CN" altLang="en-US" sz="4000" b="1" dirty="0">
                <a:solidFill>
                  <a:srgbClr val="FF5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年的克朗代克河的淘金热。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但在第二年返回时，依然两手空空并找不到工作，于是决心以写作谋生。他研读各种杂志， 为自己制订写作日程表，撰写十四行诗、民歌、笑话、轶事、惊 险故事和恐怖故事，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ClrTx/>
              <a:buSzPct val="100000"/>
              <a:buNone/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0" y="723900"/>
            <a:ext cx="9144000" cy="5584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美国著名的小说家</a:t>
            </a: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，他一生共创作了约</a:t>
            </a:r>
            <a:r>
              <a:rPr kumimoji="0" lang="en-US" altLang="zh-CN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50</a:t>
            </a: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卷作品，其中</a:t>
            </a:r>
            <a:r>
              <a:rPr kumimoji="0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最为著名</a:t>
            </a: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的有</a:t>
            </a:r>
            <a:r>
              <a:rPr kumimoji="0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荒野的呼唤</a:t>
            </a:r>
            <a:r>
              <a:rPr kumimoji="0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</a:t>
            </a:r>
            <a:r>
              <a:rPr kumimoji="0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海狼</a:t>
            </a:r>
            <a:r>
              <a:rPr kumimoji="0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</a:t>
            </a:r>
            <a:r>
              <a:rPr kumimoji="0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白牙</a:t>
            </a:r>
            <a:r>
              <a:rPr kumimoji="0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</a:t>
            </a:r>
            <a:r>
              <a:rPr kumimoji="0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马丁</a:t>
            </a:r>
            <a:r>
              <a:rPr kumimoji="0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/>
                <a:ea typeface="黑体" panose="02010609060101010101" pitchFamily="49" charset="-122"/>
                <a:cs typeface="+mn-cs"/>
              </a:rPr>
              <a:t>·</a:t>
            </a:r>
            <a:r>
              <a:rPr kumimoji="0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伊登</a:t>
            </a:r>
            <a:r>
              <a:rPr kumimoji="0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和一系列优秀短篇小说</a:t>
            </a:r>
            <a:r>
              <a:rPr kumimoji="0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老头子同盟</a:t>
            </a:r>
            <a:r>
              <a:rPr kumimoji="0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</a:t>
            </a:r>
            <a:r>
              <a:rPr kumimoji="0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北方的奥德赛</a:t>
            </a:r>
            <a:r>
              <a:rPr kumimoji="0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</a:t>
            </a:r>
            <a:r>
              <a:rPr kumimoji="0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马普希的房子</a:t>
            </a:r>
            <a:r>
              <a:rPr kumimoji="0" lang="en-US" altLang="zh-CN" sz="3600" b="1" kern="1200" cap="none" spc="0" normalizeH="0" baseline="0" noProof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等。</a:t>
            </a:r>
            <a:endParaRPr kumimoji="0" lang="zh-CN" altLang="en-US" sz="3600" b="1" kern="1200" cap="none" spc="0" normalizeH="0" baseline="0" noProof="0">
              <a:effectLst>
                <a:outerShdw blurRad="38100" dist="38100" dir="2700000" algn="tl">
                  <a:srgbClr val="010199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杰克</a:t>
            </a:r>
            <a:r>
              <a:rPr kumimoji="0" lang="en-US" altLang="zh-CN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Arial" panose="020B0604020202020204"/>
                <a:ea typeface="黑体" panose="02010609060101010101" pitchFamily="49" charset="-122"/>
                <a:cs typeface="+mn-cs"/>
              </a:rPr>
              <a:t>·</a:t>
            </a: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伦敦是一个自幼当童工，漂泊在海上，跋涉在雪原，而后半工半读才取得成就的作家。</a:t>
            </a:r>
            <a:r>
              <a:rPr kumimoji="0" lang="en-US" altLang="zh-CN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热爱生命</a:t>
            </a:r>
            <a:r>
              <a:rPr kumimoji="0" lang="en-US" altLang="zh-CN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就曾受到列宁的赞赏，直到逝世的前几天，列宁的手里还捧着它。 </a:t>
            </a:r>
            <a:endParaRPr kumimoji="0" lang="zh-CN" altLang="en-US" sz="3600" b="1" kern="1200" cap="none" spc="0" normalizeH="0" baseline="0" noProof="0">
              <a:effectLst>
                <a:outerShdw blurRad="38100" dist="38100" dir="2700000" algn="tl">
                  <a:srgbClr val="010199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838200" y="0"/>
            <a:ext cx="2805113" cy="8239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杰克</a:t>
            </a: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panose="020B0604020202020204"/>
                <a:ea typeface="黑体" panose="02010609060101010101" pitchFamily="49" charset="-122"/>
                <a:cs typeface="+mn-cs"/>
              </a:rPr>
              <a:t>·</a:t>
            </a:r>
            <a:r>
              <a:rPr kumimoji="0" lang="zh-CN" altLang="en-US" sz="4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伦敦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charRg st="6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>
                                            <p:txEl>
                                              <p:charRg st="6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>
                                            <p:txEl>
                                              <p:charRg st="6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charRg st="105" end="1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2">
                                            <p:txEl>
                                              <p:charRg st="105" end="17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2">
                                            <p:txEl>
                                              <p:charRg st="105" end="17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410" name="Picture 2" descr="2006112208422028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6088" y="476250"/>
            <a:ext cx="72009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1" name="Text Box 3"/>
          <p:cNvSpPr txBox="1"/>
          <p:nvPr/>
        </p:nvSpPr>
        <p:spPr>
          <a:xfrm>
            <a:off x="7667625" y="2708275"/>
            <a:ext cx="936625" cy="3990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29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岁时的杰克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伦敦 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4" name="Picture 2" descr="07011005073288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0"/>
            <a:ext cx="7056438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Text Box 2"/>
          <p:cNvSpPr txBox="1"/>
          <p:nvPr/>
        </p:nvSpPr>
        <p:spPr>
          <a:xfrm>
            <a:off x="323850" y="476250"/>
            <a:ext cx="8496300" cy="4400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学习目标： 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．了解美国著名作家杰克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伦敦的有关常识。 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．欣赏文学作品，从中感悟人生，培养积极的人生态度，珍爱生命。 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．体会小说心理描写的特点，把握主人公的心理变化过程。 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3"/>
          <p:cNvSpPr/>
          <p:nvPr/>
        </p:nvSpPr>
        <p:spPr>
          <a:xfrm>
            <a:off x="2990850" y="27432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endParaRPr lang="zh-CN" altLang="en-US" sz="1800" dirty="0"/>
          </a:p>
        </p:txBody>
      </p:sp>
      <p:sp>
        <p:nvSpPr>
          <p:cNvPr id="21507" name="Text Box 4"/>
          <p:cNvSpPr txBox="1"/>
          <p:nvPr/>
        </p:nvSpPr>
        <p:spPr>
          <a:xfrm>
            <a:off x="323850" y="692150"/>
            <a:ext cx="57150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4800" b="1" dirty="0">
                <a:latin typeface="黑体" panose="02010609060101010101" pitchFamily="49" charset="-122"/>
                <a:ea typeface="黑体" panose="02010609060101010101" pitchFamily="49" charset="-122"/>
              </a:rPr>
              <a:t>注音注释</a:t>
            </a:r>
            <a:endParaRPr lang="zh-CN" altLang="en-US" sz="4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5" name="Text Box 5"/>
          <p:cNvSpPr txBox="1"/>
          <p:nvPr/>
        </p:nvSpPr>
        <p:spPr>
          <a:xfrm>
            <a:off x="0" y="1916113"/>
            <a:ext cx="9144000" cy="2986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210000"/>
              </a:lnSpc>
              <a:spcBef>
                <a:spcPct val="50000"/>
              </a:spcBef>
              <a:buClrTx/>
              <a:buSzPct val="100000"/>
              <a:buNone/>
            </a:pPr>
            <a:r>
              <a:rPr lang="zh-CN" altLang="en-US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骸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骨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á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i  </a:t>
            </a:r>
            <a:r>
              <a:rPr lang="zh-CN" altLang="en-US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鲦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鱼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ti</a:t>
            </a: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á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o  </a:t>
            </a:r>
            <a:r>
              <a:rPr lang="zh-CN" altLang="en-US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窒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息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zh</a:t>
            </a: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ì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耷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拉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dā  </a:t>
            </a:r>
            <a:endParaRPr lang="en-US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210000"/>
              </a:lnSpc>
              <a:spcBef>
                <a:spcPct val="50000"/>
              </a:spcBef>
              <a:buClrTx/>
              <a:buSzPct val="100000"/>
              <a:buNone/>
            </a:pPr>
            <a:r>
              <a:rPr lang="zh-CN" altLang="en-US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黏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膜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ni</a:t>
            </a: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á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n   </a:t>
            </a:r>
            <a:r>
              <a:rPr lang="zh-CN" altLang="en-US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提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防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dī   </a:t>
            </a:r>
            <a:r>
              <a:rPr lang="zh-CN" altLang="en-US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舐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sh</a:t>
            </a:r>
            <a:r>
              <a:rPr lang="en-US" altLang="zh-CN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ì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跛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bǒ  </a:t>
            </a:r>
            <a:endParaRPr lang="en-US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85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charRg st="29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485">
                                            <p:txEl>
                                              <p:charRg st="29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Rectangle 3"/>
          <p:cNvSpPr>
            <a:spLocks noGrp="1"/>
          </p:cNvSpPr>
          <p:nvPr>
            <p:ph idx="1"/>
          </p:nvPr>
        </p:nvSpPr>
        <p:spPr>
          <a:xfrm>
            <a:off x="1547813" y="692150"/>
            <a:ext cx="8229600" cy="4114800"/>
          </a:xfrm>
          <a:ln/>
        </p:spPr>
        <p:txBody>
          <a:bodyPr vert="horz" wrap="square" lIns="91440" tIns="45720" rIns="91440" bIns="45720" anchor="t"/>
          <a:lstStyle/>
          <a:p>
            <a:pPr eaLnBrk="1" hangingPunct="1">
              <a:buNone/>
            </a:pPr>
            <a:r>
              <a:rPr lang="zh-CN" altLang="en-US" sz="40700" b="1" dirty="0">
                <a:effectLst/>
              </a:rPr>
              <a:t>巉</a:t>
            </a:r>
            <a:endParaRPr lang="zh-CN" altLang="en-US" sz="40700" b="1" dirty="0">
              <a:effectLst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228600" y="463550"/>
            <a:ext cx="8686800" cy="61341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巉岩</a:t>
            </a:r>
            <a:r>
              <a:rPr kumimoji="1" lang="en-US" altLang="zh-CN" sz="36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ch</a:t>
            </a:r>
            <a:r>
              <a:rPr kumimoji="1" lang="en-US" altLang="zh-CN" sz="36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/>
                <a:ea typeface="黑体" panose="02010609060101010101" pitchFamily="49" charset="-122"/>
                <a:cs typeface="+mn-cs"/>
              </a:rPr>
              <a:t>á</a:t>
            </a:r>
            <a:r>
              <a:rPr kumimoji="1" lang="en-US" altLang="zh-CN" sz="36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n</a:t>
            </a:r>
            <a:r>
              <a:rPr kumimoji="1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：高而险的山岩                </a:t>
            </a:r>
            <a:endParaRPr kumimoji="1" lang="zh-CN" altLang="en-US" sz="3600" b="1" kern="1200" cap="none" spc="0" normalizeH="0" baseline="0" noProof="0">
              <a:effectLst>
                <a:outerShdw blurRad="38100" dist="38100" dir="2700000" algn="tl">
                  <a:srgbClr val="010199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踉跄</a:t>
            </a:r>
            <a:r>
              <a:rPr kumimoji="1" lang="en-US" altLang="zh-CN" sz="36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li</a:t>
            </a:r>
            <a:r>
              <a:rPr kumimoji="1" lang="en-US" altLang="zh-CN" sz="36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/>
                <a:ea typeface="黑体" panose="02010609060101010101" pitchFamily="49" charset="-122"/>
                <a:cs typeface="+mn-cs"/>
              </a:rPr>
              <a:t>à</a:t>
            </a:r>
            <a:r>
              <a:rPr kumimoji="1" lang="en-US" altLang="zh-CN" sz="36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ng qi</a:t>
            </a:r>
            <a:r>
              <a:rPr kumimoji="1" lang="en-US" altLang="zh-CN" sz="36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/>
                <a:ea typeface="黑体" panose="02010609060101010101" pitchFamily="49" charset="-122"/>
                <a:cs typeface="+mn-cs"/>
              </a:rPr>
              <a:t>à</a:t>
            </a:r>
            <a:r>
              <a:rPr kumimoji="1" lang="en-US" altLang="zh-CN" sz="36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ng</a:t>
            </a:r>
            <a:r>
              <a:rPr kumimoji="1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：走路不稳的样子。</a:t>
            </a:r>
            <a:endParaRPr kumimoji="1" lang="zh-CN" altLang="en-US" sz="3600" b="1" kern="1200" cap="none" spc="0" normalizeH="0" baseline="0" noProof="0">
              <a:effectLst>
                <a:outerShdw blurRad="38100" dist="38100" dir="2700000" algn="tl">
                  <a:srgbClr val="010199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辗转：</a:t>
            </a:r>
            <a:r>
              <a:rPr kumimoji="1" lang="en-US" altLang="zh-CN" sz="36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zhǎn</a:t>
            </a:r>
            <a:r>
              <a:rPr kumimoji="1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kumimoji="1" lang="en-US" altLang="zh-CN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1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）（身体）翻来覆去。</a:t>
            </a:r>
            <a:endParaRPr kumimoji="1" lang="zh-CN" altLang="en-US" sz="3600" b="1" kern="1200" cap="none" spc="0" normalizeH="0" baseline="0" noProof="0">
              <a:effectLst>
                <a:outerShdw blurRad="38100" dist="38100" dir="2700000" algn="tl">
                  <a:srgbClr val="010199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kumimoji="1" lang="en-US" altLang="zh-CN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1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）经过许多人的手或经过许多地方。</a:t>
            </a:r>
            <a:endParaRPr kumimoji="1" lang="zh-CN" altLang="en-US" sz="3600" b="1" kern="1200" cap="none" spc="0" normalizeH="0" baseline="0" noProof="0">
              <a:effectLst>
                <a:outerShdw blurRad="38100" dist="38100" dir="2700000" algn="tl">
                  <a:srgbClr val="010199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吹毛求疵</a:t>
            </a:r>
            <a:r>
              <a:rPr kumimoji="1" lang="en-US" altLang="zh-CN" sz="36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cī</a:t>
            </a:r>
            <a:r>
              <a:rPr kumimoji="1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：故意挑毛病，找差错。疵：缺点，毛病。</a:t>
            </a:r>
            <a:endParaRPr kumimoji="1" lang="zh-CN" altLang="en-US" sz="3600" b="1" kern="1200" cap="none" spc="0" normalizeH="0" baseline="0" noProof="0">
              <a:effectLst>
                <a:outerShdw blurRad="38100" dist="38100" dir="2700000" algn="tl">
                  <a:srgbClr val="010199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奄奄一息</a:t>
            </a:r>
            <a:r>
              <a:rPr kumimoji="1" lang="en-US" altLang="zh-CN" sz="36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yǎn</a:t>
            </a:r>
            <a:r>
              <a:rPr kumimoji="1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：形容气息微弱。   </a:t>
            </a:r>
            <a:endParaRPr kumimoji="1" lang="zh-CN" altLang="en-US" sz="3600" b="1" kern="1200" cap="none" spc="0" normalizeH="0" baseline="0" noProof="0">
              <a:effectLst>
                <a:outerShdw blurRad="38100" dist="38100" dir="2700000" algn="tl">
                  <a:srgbClr val="010199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海市蜃楼</a:t>
            </a:r>
            <a:r>
              <a:rPr kumimoji="1" lang="en-US" altLang="zh-CN" sz="36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sh</a:t>
            </a:r>
            <a:r>
              <a:rPr kumimoji="1" lang="en-US" altLang="zh-CN" sz="36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/>
                <a:ea typeface="黑体" panose="02010609060101010101" pitchFamily="49" charset="-122"/>
                <a:cs typeface="+mn-cs"/>
              </a:rPr>
              <a:t>è</a:t>
            </a:r>
            <a:r>
              <a:rPr kumimoji="1" lang="en-US" altLang="zh-CN" sz="36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n</a:t>
            </a:r>
            <a:r>
              <a:rPr kumimoji="1" lang="zh-CN" altLang="en-US" sz="36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：比喻虚无缥缈的事物。 </a:t>
            </a:r>
            <a:endParaRPr kumimoji="1" lang="zh-CN" altLang="en-US" sz="3600" b="1" kern="1200" cap="none" spc="0" normalizeH="0" baseline="0" noProof="0">
              <a:effectLst>
                <a:outerShdw blurRad="38100" dist="38100" dir="2700000" algn="tl">
                  <a:srgbClr val="010199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06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30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506">
                                            <p:txEl>
                                              <p:charRg st="30" end="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53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506">
                                            <p:txEl>
                                              <p:charRg st="53" end="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73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506">
                                            <p:txEl>
                                              <p:charRg st="73" end="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92" end="1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506">
                                            <p:txEl>
                                              <p:charRg st="92" end="1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118" end="1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506">
                                            <p:txEl>
                                              <p:charRg st="118" end="1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137" end="1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506">
                                            <p:txEl>
                                              <p:charRg st="137" end="1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Text Box 6"/>
          <p:cNvSpPr txBox="1"/>
          <p:nvPr/>
        </p:nvSpPr>
        <p:spPr>
          <a:xfrm>
            <a:off x="395288" y="1557338"/>
            <a:ext cx="8351837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理清文章思路，把握文章结构</a:t>
            </a:r>
            <a:endParaRPr lang="zh-CN" altLang="en-US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　　　</a:t>
            </a:r>
            <a:endParaRPr lang="zh-CN" altLang="en-US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Text Box 6"/>
          <p:cNvSpPr txBox="1"/>
          <p:nvPr/>
        </p:nvSpPr>
        <p:spPr>
          <a:xfrm>
            <a:off x="0" y="0"/>
            <a:ext cx="8839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2400" dirty="0">
              <a:solidFill>
                <a:srgbClr val="000000"/>
              </a:solidFill>
            </a:endParaRPr>
          </a:p>
        </p:txBody>
      </p:sp>
      <p:graphicFrame>
        <p:nvGraphicFramePr>
          <p:cNvPr id="7285" name="Group 117"/>
          <p:cNvGraphicFramePr>
            <a:graphicFrameLocks noGrp="1"/>
          </p:cNvGraphicFramePr>
          <p:nvPr/>
        </p:nvGraphicFramePr>
        <p:xfrm>
          <a:off x="0" y="644525"/>
          <a:ext cx="9144000" cy="6213475"/>
        </p:xfrm>
        <a:graphic>
          <a:graphicData uri="http://schemas.openxmlformats.org/drawingml/2006/table">
            <a:tbl>
              <a:tblPr/>
              <a:tblGrid>
                <a:gridCol w="1576388"/>
                <a:gridCol w="1812925"/>
                <a:gridCol w="1181100"/>
                <a:gridCol w="1576387"/>
                <a:gridCol w="1025525"/>
                <a:gridCol w="1971675"/>
              </a:tblGrid>
              <a:tr h="966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作</a:t>
                      </a: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</a:t>
                      </a: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者</a:t>
                      </a:r>
                      <a:r>
                        <a:rPr kumimoji="1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endParaRPr kumimoji="1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国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家</a:t>
                      </a: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体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裁</a:t>
                      </a: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1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主人公</a:t>
                      </a: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身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份</a:t>
                      </a: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</a:tr>
              <a:tr h="23669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简述主人公的经历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（故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事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的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情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节）</a:t>
                      </a: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14049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故事的高潮部分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703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主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  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题</a:t>
                      </a: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</a:tbl>
          </a:graphicData>
        </a:graphic>
      </p:graphicFrame>
      <p:sp>
        <p:nvSpPr>
          <p:cNvPr id="25633" name="Text Box 90"/>
          <p:cNvSpPr txBox="1"/>
          <p:nvPr/>
        </p:nvSpPr>
        <p:spPr>
          <a:xfrm>
            <a:off x="4327525" y="64976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2400" dirty="0">
              <a:solidFill>
                <a:srgbClr val="000000"/>
              </a:solidFill>
            </a:endParaRPr>
          </a:p>
        </p:txBody>
      </p:sp>
      <p:sp>
        <p:nvSpPr>
          <p:cNvPr id="25634" name="Text Box 91"/>
          <p:cNvSpPr txBox="1"/>
          <p:nvPr/>
        </p:nvSpPr>
        <p:spPr>
          <a:xfrm>
            <a:off x="1143000" y="0"/>
            <a:ext cx="5867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b="1" dirty="0">
                <a:solidFill>
                  <a:srgbClr val="000000"/>
                </a:solidFill>
                <a:ea typeface="黑体" panose="02010609060101010101" pitchFamily="49" charset="-122"/>
              </a:rPr>
              <a:t>《</a:t>
            </a:r>
            <a:r>
              <a:rPr lang="zh-CN" altLang="en-US" b="1" dirty="0">
                <a:solidFill>
                  <a:srgbClr val="000000"/>
                </a:solidFill>
                <a:ea typeface="黑体" panose="02010609060101010101" pitchFamily="49" charset="-122"/>
              </a:rPr>
              <a:t>热爱生命</a:t>
            </a:r>
            <a:r>
              <a:rPr lang="en-US" altLang="zh-CN" b="1" dirty="0">
                <a:solidFill>
                  <a:srgbClr val="000000"/>
                </a:solidFill>
                <a:ea typeface="黑体" panose="02010609060101010101" pitchFamily="49" charset="-122"/>
              </a:rPr>
              <a:t>》</a:t>
            </a:r>
            <a:r>
              <a:rPr lang="zh-CN" altLang="en-US" b="1" dirty="0">
                <a:solidFill>
                  <a:srgbClr val="000000"/>
                </a:solidFill>
                <a:ea typeface="黑体" panose="02010609060101010101" pitchFamily="49" charset="-122"/>
              </a:rPr>
              <a:t>基本信息积累表</a:t>
            </a:r>
            <a:r>
              <a:rPr lang="zh-CN" altLang="en-US" b="1" dirty="0">
                <a:solidFill>
                  <a:srgbClr val="000000"/>
                </a:solidFill>
              </a:rPr>
              <a:t> </a:t>
            </a:r>
            <a:endParaRPr lang="zh-CN" altLang="en-US" b="1" dirty="0">
              <a:solidFill>
                <a:srgbClr val="000000"/>
              </a:solidFill>
            </a:endParaRPr>
          </a:p>
        </p:txBody>
      </p:sp>
      <p:sp>
        <p:nvSpPr>
          <p:cNvPr id="25635" name="Text Box 94"/>
          <p:cNvSpPr txBox="1"/>
          <p:nvPr/>
        </p:nvSpPr>
        <p:spPr>
          <a:xfrm>
            <a:off x="5394325" y="26876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2400" dirty="0">
              <a:solidFill>
                <a:srgbClr val="000000"/>
              </a:solidFill>
            </a:endParaRPr>
          </a:p>
        </p:txBody>
      </p:sp>
      <p:sp>
        <p:nvSpPr>
          <p:cNvPr id="7263" name="Text Box 95"/>
          <p:cNvSpPr txBox="1"/>
          <p:nvPr/>
        </p:nvSpPr>
        <p:spPr>
          <a:xfrm>
            <a:off x="1524000" y="838200"/>
            <a:ext cx="1981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杰克</a:t>
            </a:r>
            <a:r>
              <a:rPr lang="en-US" altLang="zh-CN" b="1" dirty="0">
                <a:solidFill>
                  <a:srgbClr val="FF0000"/>
                </a:solidFill>
              </a:rPr>
              <a:t>·</a:t>
            </a:r>
            <a:r>
              <a:rPr lang="zh-CN" altLang="en-US" b="1" dirty="0">
                <a:solidFill>
                  <a:srgbClr val="FF0000"/>
                </a:solidFill>
              </a:rPr>
              <a:t>伦敦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7270" name="Text Box 102"/>
          <p:cNvSpPr txBox="1"/>
          <p:nvPr/>
        </p:nvSpPr>
        <p:spPr>
          <a:xfrm>
            <a:off x="4800600" y="838200"/>
            <a:ext cx="1371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美国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7271" name="Text Box 103"/>
          <p:cNvSpPr txBox="1"/>
          <p:nvPr/>
        </p:nvSpPr>
        <p:spPr>
          <a:xfrm>
            <a:off x="7315200" y="838200"/>
            <a:ext cx="1828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短篇小说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7277" name="Text Box 109"/>
          <p:cNvSpPr txBox="1"/>
          <p:nvPr/>
        </p:nvSpPr>
        <p:spPr>
          <a:xfrm>
            <a:off x="1676400" y="1676400"/>
            <a:ext cx="1676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他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7278" name="Text Box 110"/>
          <p:cNvSpPr txBox="1"/>
          <p:nvPr/>
        </p:nvSpPr>
        <p:spPr>
          <a:xfrm>
            <a:off x="4724400" y="1676400"/>
            <a:ext cx="4419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美国西部的淘金者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7279" name="Text Box 111"/>
          <p:cNvSpPr txBox="1"/>
          <p:nvPr/>
        </p:nvSpPr>
        <p:spPr>
          <a:xfrm>
            <a:off x="1752600" y="2514600"/>
            <a:ext cx="739140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solidFill>
                  <a:srgbClr val="3333CC"/>
                </a:solidFill>
                <a:latin typeface="宋体" panose="02010600030101010101" pitchFamily="2" charset="-122"/>
              </a:rPr>
              <a:t>淘金者虽身陷绝境，但以顽强的意志，战胜饥饿、寒冷、病痛和病狼，终于获得解救，</a:t>
            </a:r>
            <a:r>
              <a:rPr lang="zh-CN" altLang="en-US" b="1" dirty="0">
                <a:solidFill>
                  <a:srgbClr val="3333CC"/>
                </a:solidFill>
              </a:rPr>
              <a:t> </a:t>
            </a:r>
            <a:endParaRPr lang="zh-CN" altLang="en-US" b="1" dirty="0">
              <a:solidFill>
                <a:srgbClr val="3333CC"/>
              </a:solidFill>
            </a:endParaRPr>
          </a:p>
        </p:txBody>
      </p:sp>
      <p:sp>
        <p:nvSpPr>
          <p:cNvPr id="7282" name="Text Box 114"/>
          <p:cNvSpPr txBox="1"/>
          <p:nvPr/>
        </p:nvSpPr>
        <p:spPr>
          <a:xfrm>
            <a:off x="1981200" y="4800600"/>
            <a:ext cx="6858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solidFill>
                  <a:srgbClr val="3333CC"/>
                </a:solidFill>
              </a:rPr>
              <a:t>最后五段文字</a:t>
            </a:r>
            <a:endParaRPr lang="zh-CN" altLang="en-US" b="1" dirty="0">
              <a:solidFill>
                <a:srgbClr val="3333CC"/>
              </a:solidFill>
            </a:endParaRPr>
          </a:p>
        </p:txBody>
      </p:sp>
      <p:sp>
        <p:nvSpPr>
          <p:cNvPr id="7286" name="Text Box 118"/>
          <p:cNvSpPr txBox="1"/>
          <p:nvPr/>
        </p:nvSpPr>
        <p:spPr>
          <a:xfrm>
            <a:off x="2133600" y="6096000"/>
            <a:ext cx="5334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对生命的热爱。</a:t>
            </a:r>
            <a:r>
              <a:rPr lang="zh-CN" altLang="en-US" sz="2400" dirty="0">
                <a:solidFill>
                  <a:srgbClr val="000000"/>
                </a:solidFill>
              </a:rPr>
              <a:t> </a:t>
            </a:r>
            <a:endParaRPr lang="zh-CN" altLang="en-US" sz="2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7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63" grpId="0"/>
      <p:bldP spid="7270" grpId="0"/>
      <p:bldP spid="7271" grpId="0"/>
      <p:bldP spid="7277" grpId="0"/>
      <p:bldP spid="7278" grpId="0"/>
      <p:bldP spid="7279" grpId="0"/>
      <p:bldP spid="7282" grpId="0"/>
      <p:bldP spid="728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Text Box 2"/>
          <p:cNvSpPr txBox="1"/>
          <p:nvPr/>
        </p:nvSpPr>
        <p:spPr>
          <a:xfrm>
            <a:off x="0" y="333375"/>
            <a:ext cx="89646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en-US" altLang="zh-CN" sz="3600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3600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初读课文，概括故事情节。 </a:t>
            </a:r>
            <a:endParaRPr lang="zh-CN" altLang="en-US" sz="3600" b="1" dirty="0">
              <a:solidFill>
                <a:srgbClr val="FFFF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7" name="Text Box 3"/>
          <p:cNvSpPr txBox="1"/>
          <p:nvPr/>
        </p:nvSpPr>
        <p:spPr>
          <a:xfrm>
            <a:off x="395288" y="1341438"/>
            <a:ext cx="8208962" cy="5035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50000"/>
              </a:spcBef>
              <a:buClrTx/>
              <a:buSzPct val="100000"/>
              <a:buNone/>
            </a:pPr>
            <a:r>
              <a:rPr lang="en-US" altLang="zh-CN" sz="36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这篇小说通过一个受伤的淘金者在唯一的同伴抛弃他之后，孤零零地一个人在草原上拼命寻求生路，他以热爱生命的巨大内在力量和坚强的耐心、意志，维持了生命，战胜了病狼，并最终被科考队员营救的故事。</a:t>
            </a:r>
            <a:endParaRPr lang="zh-CN" altLang="en-US" sz="3600" b="1" dirty="0">
              <a:solidFill>
                <a:srgbClr val="FFFF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2292" name="Text Box 4"/>
          <p:cNvSpPr txBox="1"/>
          <p:nvPr/>
        </p:nvSpPr>
        <p:spPr>
          <a:xfrm>
            <a:off x="323850" y="333375"/>
            <a:ext cx="882015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r>
              <a:rPr lang="zh-CN" altLang="en-US" sz="6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饥饿 寒冷 体衰 伤病 </a:t>
            </a:r>
            <a:r>
              <a:rPr lang="zh-CN" altLang="en-US" sz="6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狼</a:t>
            </a:r>
            <a:endParaRPr lang="zh-CN" altLang="en-US" sz="6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95288" y="1700213"/>
            <a:ext cx="8497888" cy="4111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</a:t>
            </a:r>
            <a:r>
              <a:rPr kumimoji="0" lang="en-US" altLang="zh-CN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Arial" panose="020B0604020202020204"/>
                <a:ea typeface="黑体" panose="02010609060101010101" pitchFamily="49" charset="-122"/>
                <a:cs typeface="+mn-cs"/>
              </a:rPr>
              <a:t>“</a:t>
            </a:r>
            <a:r>
              <a:rPr kumimoji="0" lang="zh-CN" altLang="en-US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他</a:t>
            </a:r>
            <a:r>
              <a:rPr kumimoji="0" lang="zh-CN" altLang="en-US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Arial" panose="020B0604020202020204"/>
                <a:ea typeface="黑体" panose="02010609060101010101" pitchFamily="49" charset="-122"/>
                <a:cs typeface="+mn-cs"/>
              </a:rPr>
              <a:t>”</a:t>
            </a:r>
            <a:r>
              <a:rPr kumimoji="0" lang="zh-CN" altLang="en-US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被朋友抛弃后，在茫茫荒原上面临着</a:t>
            </a:r>
            <a:r>
              <a:rPr kumimoji="0" lang="en-US" altLang="zh-CN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____</a:t>
            </a:r>
            <a:r>
              <a:rPr kumimoji="0" lang="zh-CN" altLang="en-US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</a:t>
            </a:r>
            <a:r>
              <a:rPr kumimoji="0" lang="en-US" altLang="zh-CN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____</a:t>
            </a:r>
            <a:r>
              <a:rPr kumimoji="0" lang="zh-CN" altLang="en-US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</a:t>
            </a:r>
            <a:r>
              <a:rPr kumimoji="0" lang="en-US" altLang="zh-CN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____</a:t>
            </a:r>
            <a:r>
              <a:rPr kumimoji="0" lang="zh-CN" altLang="en-US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</a:t>
            </a:r>
            <a:r>
              <a:rPr kumimoji="0" lang="en-US" altLang="zh-CN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____</a:t>
            </a:r>
            <a:r>
              <a:rPr kumimoji="0" lang="zh-CN" altLang="en-US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生死考验。</a:t>
            </a:r>
            <a:r>
              <a:rPr kumimoji="0" lang="zh-CN" altLang="en-US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Arial" panose="020B0604020202020204"/>
                <a:ea typeface="黑体" panose="02010609060101010101" pitchFamily="49" charset="-122"/>
                <a:cs typeface="+mn-cs"/>
              </a:rPr>
              <a:t>“</a:t>
            </a:r>
            <a:r>
              <a:rPr kumimoji="0" lang="zh-CN" altLang="en-US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他</a:t>
            </a:r>
            <a:r>
              <a:rPr kumimoji="0" lang="zh-CN" altLang="en-US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Arial" panose="020B0604020202020204"/>
                <a:ea typeface="黑体" panose="02010609060101010101" pitchFamily="49" charset="-122"/>
                <a:cs typeface="+mn-cs"/>
              </a:rPr>
              <a:t>”</a:t>
            </a:r>
            <a:r>
              <a:rPr kumimoji="0" lang="zh-CN" altLang="en-US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曾经因产生的幻觉而激动，遇到</a:t>
            </a:r>
            <a:r>
              <a:rPr kumimoji="0" lang="en-US" altLang="zh-CN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________</a:t>
            </a:r>
            <a:r>
              <a:rPr kumimoji="0" lang="zh-CN" altLang="en-US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时，</a:t>
            </a:r>
            <a:r>
              <a:rPr kumimoji="0" lang="zh-CN" altLang="en-US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Arial" panose="020B0604020202020204"/>
                <a:ea typeface="黑体" panose="02010609060101010101" pitchFamily="49" charset="-122"/>
                <a:cs typeface="+mn-cs"/>
              </a:rPr>
              <a:t>“</a:t>
            </a:r>
            <a:r>
              <a:rPr kumimoji="0" lang="zh-CN" altLang="en-US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他</a:t>
            </a:r>
            <a:r>
              <a:rPr kumimoji="0" lang="zh-CN" altLang="en-US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Arial" panose="020B0604020202020204"/>
                <a:ea typeface="黑体" panose="02010609060101010101" pitchFamily="49" charset="-122"/>
                <a:cs typeface="+mn-cs"/>
              </a:rPr>
              <a:t>”</a:t>
            </a:r>
            <a:r>
              <a:rPr kumimoji="0" lang="zh-CN" altLang="en-US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历尽艰险，终于用</a:t>
            </a:r>
            <a:r>
              <a:rPr kumimoji="0" lang="en-US" altLang="zh-CN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________</a:t>
            </a:r>
            <a:r>
              <a:rPr kumimoji="0" lang="zh-CN" altLang="en-US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，战胜了对方</a:t>
            </a:r>
            <a:r>
              <a:rPr kumimoji="0" lang="en-US" altLang="zh-CN" sz="4400" b="1" kern="1200" cap="none" spc="0" normalizeH="0" baseline="0" noProof="0">
                <a:solidFill>
                  <a:srgbClr val="FFFFFF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.</a:t>
            </a:r>
            <a:endParaRPr kumimoji="0" lang="en-US" altLang="zh-CN" sz="4400" b="1" kern="1200" cap="none" spc="0" normalizeH="0" baseline="0" noProof="0">
              <a:solidFill>
                <a:srgbClr val="FFFFFF"/>
              </a:solidFill>
              <a:effectLst>
                <a:outerShdw blurRad="38100" dist="38100" dir="2700000" algn="tl">
                  <a:srgbClr val="010199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018" name="Text Box 2"/>
          <p:cNvSpPr txBox="1"/>
          <p:nvPr/>
        </p:nvSpPr>
        <p:spPr>
          <a:xfrm>
            <a:off x="1187450" y="549275"/>
            <a:ext cx="6985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饥饿觅食（</a:t>
            </a:r>
            <a:r>
              <a:rPr lang="zh-CN" altLang="en-US" sz="3600" b="1" dirty="0">
                <a:solidFill>
                  <a:schemeClr val="folHlink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狼嚎、恐惧、矛盾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）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6019" name="Line 3"/>
          <p:cNvSpPr/>
          <p:nvPr/>
        </p:nvSpPr>
        <p:spPr>
          <a:xfrm>
            <a:off x="3563938" y="1125538"/>
            <a:ext cx="0" cy="5032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86020" name="Text Box 4"/>
          <p:cNvSpPr txBox="1"/>
          <p:nvPr/>
        </p:nvSpPr>
        <p:spPr>
          <a:xfrm>
            <a:off x="1166813" y="1628775"/>
            <a:ext cx="76898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产生幻觉（</a:t>
            </a:r>
            <a:r>
              <a:rPr lang="zh-CN" altLang="en-US" sz="3600" b="1" dirty="0">
                <a:solidFill>
                  <a:schemeClr val="folHlink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遇大船、激动、麻木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）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6021" name="Line 5"/>
          <p:cNvSpPr/>
          <p:nvPr/>
        </p:nvSpPr>
        <p:spPr>
          <a:xfrm flipH="1">
            <a:off x="3563938" y="2133600"/>
            <a:ext cx="0" cy="6477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86022" name="Text Box 6"/>
          <p:cNvSpPr txBox="1"/>
          <p:nvPr/>
        </p:nvSpPr>
        <p:spPr>
          <a:xfrm>
            <a:off x="1187450" y="2781300"/>
            <a:ext cx="51117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遇病狼（</a:t>
            </a:r>
            <a:r>
              <a:rPr lang="zh-CN" altLang="en-US" sz="3600" b="1" dirty="0">
                <a:solidFill>
                  <a:schemeClr val="folHlink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冷静、沉着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）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6023" name="Line 7"/>
          <p:cNvSpPr/>
          <p:nvPr/>
        </p:nvSpPr>
        <p:spPr>
          <a:xfrm flipH="1">
            <a:off x="3563938" y="3500438"/>
            <a:ext cx="0" cy="64928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86024" name="Text Box 8"/>
          <p:cNvSpPr txBox="1"/>
          <p:nvPr/>
        </p:nvSpPr>
        <p:spPr>
          <a:xfrm>
            <a:off x="1384300" y="4221163"/>
            <a:ext cx="64103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与狼决斗（</a:t>
            </a:r>
            <a:r>
              <a:rPr lang="zh-CN" altLang="en-US" sz="3600" b="1" dirty="0">
                <a:solidFill>
                  <a:schemeClr val="folHlink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超越极限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）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6025" name="Line 9"/>
          <p:cNvSpPr/>
          <p:nvPr/>
        </p:nvSpPr>
        <p:spPr>
          <a:xfrm>
            <a:off x="3563938" y="4868863"/>
            <a:ext cx="0" cy="6477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86026" name="Text Box 10"/>
          <p:cNvSpPr txBox="1"/>
          <p:nvPr/>
        </p:nvSpPr>
        <p:spPr>
          <a:xfrm>
            <a:off x="2411413" y="5445125"/>
            <a:ext cx="30670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战胜病狼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6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8" grpId="0"/>
      <p:bldP spid="86020" grpId="0"/>
      <p:bldP spid="86022" grpId="0"/>
      <p:bldP spid="86024" grpId="0"/>
      <p:bldP spid="860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9698" name="Text Box 2"/>
          <p:cNvSpPr txBox="1"/>
          <p:nvPr/>
        </p:nvSpPr>
        <p:spPr>
          <a:xfrm>
            <a:off x="539750" y="404813"/>
            <a:ext cx="7920038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小说的故事情节 </a:t>
            </a:r>
            <a:endParaRPr lang="zh-CN" altLang="en-US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39" name="Text Box 3"/>
          <p:cNvSpPr txBox="1"/>
          <p:nvPr/>
        </p:nvSpPr>
        <p:spPr>
          <a:xfrm>
            <a:off x="539750" y="1268413"/>
            <a:ext cx="8604250" cy="228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．故事的</a:t>
            </a:r>
            <a:r>
              <a:rPr lang="zh-CN" altLang="en-US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开端</a:t>
            </a:r>
            <a:endParaRPr lang="zh-CN" altLang="en-US" sz="36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主人公被同伴抛弃后面临的种种困难。 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700" name="Text Box 4"/>
          <p:cNvSpPr txBox="1"/>
          <p:nvPr/>
        </p:nvSpPr>
        <p:spPr>
          <a:xfrm>
            <a:off x="611188" y="292417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endParaRPr lang="" altLang="zh-CN" sz="1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41" name="Text Box 5"/>
          <p:cNvSpPr txBox="1"/>
          <p:nvPr/>
        </p:nvSpPr>
        <p:spPr>
          <a:xfrm>
            <a:off x="468313" y="3068638"/>
            <a:ext cx="8351837" cy="228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．故事的</a:t>
            </a:r>
            <a:r>
              <a:rPr lang="zh-CN" altLang="en-US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发展</a:t>
            </a:r>
            <a:endParaRPr lang="zh-CN" altLang="en-US" sz="36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主人公在死亡线上的挣扎。 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42" name="Text Box 6"/>
          <p:cNvSpPr txBox="1"/>
          <p:nvPr/>
        </p:nvSpPr>
        <p:spPr>
          <a:xfrm>
            <a:off x="468313" y="4941888"/>
            <a:ext cx="8280400" cy="228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  <a:r>
              <a:rPr lang="zh-CN" altLang="en-US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故事的高潮和结局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  主人公战胜了狼并获救。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1" grpId="0"/>
      <p:bldP spid="3994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Text Box 2"/>
          <p:cNvSpPr txBox="1"/>
          <p:nvPr/>
        </p:nvSpPr>
        <p:spPr>
          <a:xfrm>
            <a:off x="179388" y="1139825"/>
            <a:ext cx="8640762" cy="3508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ClrTx/>
              <a:buSzPct val="100000"/>
              <a:buNone/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思考：    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ClrTx/>
              <a:buSzPct val="100000"/>
              <a:buNone/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   小说的主人公在茫茫荒原上面临着哪些生死考验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他为什么能超越极限、战胜病狼而顽强地生存下来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70" name="Text Box 2"/>
          <p:cNvSpPr txBox="1"/>
          <p:nvPr/>
        </p:nvSpPr>
        <p:spPr>
          <a:xfrm>
            <a:off x="34925" y="836613"/>
            <a:ext cx="8964613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饥饿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断粮、衔着骨头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</a:rPr>
              <a:t>……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甜蜜蜜的肉味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</a:rPr>
              <a:t>……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引得他要发疯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8371" name="Rectangle 3"/>
          <p:cNvSpPr/>
          <p:nvPr/>
        </p:nvSpPr>
        <p:spPr>
          <a:xfrm>
            <a:off x="0" y="2133600"/>
            <a:ext cx="3852863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恶劣的</a:t>
            </a:r>
            <a:r>
              <a:rPr lang="zh-CN" altLang="en-US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天气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雨雪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8372" name="Rectangle 4"/>
          <p:cNvSpPr/>
          <p:nvPr/>
        </p:nvSpPr>
        <p:spPr>
          <a:xfrm>
            <a:off x="0" y="3789363"/>
            <a:ext cx="91440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体力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迟钝麻木、灵魂和肉体分开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</a:rPr>
              <a:t>……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充满幻想和梦境疲倦像涨潮一样涌来把他淹没   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8373" name="Rectangle 5"/>
          <p:cNvSpPr/>
          <p:nvPr/>
        </p:nvSpPr>
        <p:spPr>
          <a:xfrm>
            <a:off x="0" y="5373688"/>
            <a:ext cx="85693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伤病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脚破得没有一处是好肉，用手和膝盖支着爬来爬去，膝盖和脚一样鲜血淋漓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8374" name="Rectangle 6"/>
          <p:cNvSpPr/>
          <p:nvPr/>
        </p:nvSpPr>
        <p:spPr>
          <a:xfrm>
            <a:off x="0" y="2924175"/>
            <a:ext cx="9144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野兽的威胁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狼嚎、交织成危险的网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遇病狼         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51" name="Text Box 7"/>
          <p:cNvSpPr txBox="1"/>
          <p:nvPr/>
        </p:nvSpPr>
        <p:spPr>
          <a:xfrm>
            <a:off x="250825" y="84138"/>
            <a:ext cx="4260850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r>
              <a:rPr lang="zh-CN" altLang="en-US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恶劣的生存环境：</a:t>
            </a:r>
            <a:endParaRPr lang="zh-CN" altLang="en-US" sz="40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8371" grpId="0"/>
      <p:bldP spid="58372" grpId="0"/>
      <p:bldP spid="58373" grpId="0"/>
      <p:bldP spid="5837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Text Box 2"/>
          <p:cNvSpPr txBox="1"/>
          <p:nvPr/>
        </p:nvSpPr>
        <p:spPr>
          <a:xfrm>
            <a:off x="2195513" y="404813"/>
            <a:ext cx="52562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人狼的对峙（身体状况）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9395" name="Text Box 3"/>
          <p:cNvSpPr txBox="1"/>
          <p:nvPr/>
        </p:nvSpPr>
        <p:spPr>
          <a:xfrm>
            <a:off x="1331913" y="1268413"/>
            <a:ext cx="1008062" cy="650875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人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9396" name="Text Box 4"/>
          <p:cNvSpPr txBox="1"/>
          <p:nvPr/>
        </p:nvSpPr>
        <p:spPr>
          <a:xfrm>
            <a:off x="6084888" y="1196975"/>
            <a:ext cx="792162" cy="650875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狼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9397" name="Text Box 5"/>
          <p:cNvSpPr txBox="1"/>
          <p:nvPr/>
        </p:nvSpPr>
        <p:spPr>
          <a:xfrm>
            <a:off x="468313" y="2708275"/>
            <a:ext cx="2808287" cy="228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身体极度的虚弱和僵硬，没有痛苦的感觉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2774" name="Text Box 6"/>
          <p:cNvSpPr txBox="1"/>
          <p:nvPr/>
        </p:nvSpPr>
        <p:spPr>
          <a:xfrm>
            <a:off x="4140200" y="2349500"/>
            <a:ext cx="45354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endParaRPr lang="" altLang="zh-CN" sz="3600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9399" name="Text Box 7"/>
          <p:cNvSpPr txBox="1"/>
          <p:nvPr/>
        </p:nvSpPr>
        <p:spPr>
          <a:xfrm>
            <a:off x="3924300" y="1916113"/>
            <a:ext cx="489585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双耳不像别的狼那样竖得笔挺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9400" name="Text Box 8"/>
          <p:cNvSpPr txBox="1"/>
          <p:nvPr/>
        </p:nvSpPr>
        <p:spPr>
          <a:xfrm>
            <a:off x="3924300" y="3141663"/>
            <a:ext cx="4824413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眼睛昏昏的，满布血丝，脑袋耷拉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9401" name="Text Box 9"/>
          <p:cNvSpPr txBox="1"/>
          <p:nvPr/>
        </p:nvSpPr>
        <p:spPr>
          <a:xfrm>
            <a:off x="3995738" y="4508500"/>
            <a:ext cx="42481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吸鼻子，咳嗽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2778" name="Text Box 10"/>
          <p:cNvSpPr txBox="1"/>
          <p:nvPr/>
        </p:nvSpPr>
        <p:spPr>
          <a:xfrm>
            <a:off x="3506788" y="5949950"/>
            <a:ext cx="56372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endParaRPr lang="" altLang="zh-CN" sz="3600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9403" name="Text Box 11"/>
          <p:cNvSpPr txBox="1"/>
          <p:nvPr/>
        </p:nvSpPr>
        <p:spPr>
          <a:xfrm>
            <a:off x="3851275" y="5229225"/>
            <a:ext cx="5292725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舌头暗黄，蒙上粗糙的、半干的粘膜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animBg="1"/>
      <p:bldP spid="59396" grpId="0" animBg="1"/>
      <p:bldP spid="59397" grpId="0"/>
      <p:bldP spid="59399" grpId="0"/>
      <p:bldP spid="59400" grpId="0"/>
      <p:bldP spid="59401" grpId="0"/>
      <p:bldP spid="5940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Text Box 2"/>
          <p:cNvSpPr txBox="1"/>
          <p:nvPr/>
        </p:nvSpPr>
        <p:spPr>
          <a:xfrm>
            <a:off x="2195513" y="404813"/>
            <a:ext cx="54006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人狼的对峙（相互较量）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3795" name="Text Box 3"/>
          <p:cNvSpPr txBox="1"/>
          <p:nvPr/>
        </p:nvSpPr>
        <p:spPr>
          <a:xfrm>
            <a:off x="1116013" y="1196975"/>
            <a:ext cx="936625" cy="650875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人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3796" name="Text Box 4"/>
          <p:cNvSpPr txBox="1"/>
          <p:nvPr/>
        </p:nvSpPr>
        <p:spPr>
          <a:xfrm>
            <a:off x="6011863" y="1196975"/>
            <a:ext cx="936625" cy="650875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狼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0421" name="Text Box 5"/>
          <p:cNvSpPr txBox="1"/>
          <p:nvPr/>
        </p:nvSpPr>
        <p:spPr>
          <a:xfrm>
            <a:off x="395288" y="1916113"/>
            <a:ext cx="3311525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用手和膝盖支着爬来爬去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0422" name="Text Box 6"/>
          <p:cNvSpPr txBox="1"/>
          <p:nvPr/>
        </p:nvSpPr>
        <p:spPr>
          <a:xfrm>
            <a:off x="323850" y="4005263"/>
            <a:ext cx="403225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吃沼泽中的浆果，鲦鱼，喝热水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0423" name="Text Box 7"/>
          <p:cNvSpPr txBox="1"/>
          <p:nvPr/>
        </p:nvSpPr>
        <p:spPr>
          <a:xfrm>
            <a:off x="323850" y="5229225"/>
            <a:ext cx="3959225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继续爬，继续晕，辗转不停的爬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0424" name="Text Box 8"/>
          <p:cNvSpPr txBox="1"/>
          <p:nvPr/>
        </p:nvSpPr>
        <p:spPr>
          <a:xfrm>
            <a:off x="4787900" y="1916113"/>
            <a:ext cx="360045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用舌头舐着自己的牙床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0425" name="Text Box 9"/>
          <p:cNvSpPr txBox="1"/>
          <p:nvPr/>
        </p:nvSpPr>
        <p:spPr>
          <a:xfrm>
            <a:off x="4643438" y="4221163"/>
            <a:ext cx="45005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用饥渴的眼光瞪着他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0426" name="Text Box 10"/>
          <p:cNvSpPr txBox="1"/>
          <p:nvPr/>
        </p:nvSpPr>
        <p:spPr>
          <a:xfrm>
            <a:off x="4572000" y="5157788"/>
            <a:ext cx="42497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始终跟在他的后面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0427" name="Text Box 11"/>
          <p:cNvSpPr txBox="1"/>
          <p:nvPr/>
        </p:nvSpPr>
        <p:spPr>
          <a:xfrm>
            <a:off x="4716463" y="5805488"/>
            <a:ext cx="31686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一路跛着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0428" name="Text Box 12"/>
          <p:cNvSpPr txBox="1"/>
          <p:nvPr/>
        </p:nvSpPr>
        <p:spPr>
          <a:xfrm>
            <a:off x="323850" y="3284538"/>
            <a:ext cx="38877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步子很软，很不稳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0429" name="Text Box 13"/>
          <p:cNvSpPr txBox="1"/>
          <p:nvPr/>
        </p:nvSpPr>
        <p:spPr>
          <a:xfrm>
            <a:off x="4787900" y="3213100"/>
            <a:ext cx="38163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一样又软又不稳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0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0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5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60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1" grpId="0"/>
      <p:bldP spid="60422" grpId="0"/>
      <p:bldP spid="60423" grpId="0"/>
      <p:bldP spid="60424" grpId="0"/>
      <p:bldP spid="60425" grpId="0"/>
      <p:bldP spid="60426" grpId="0"/>
      <p:bldP spid="60427" grpId="0"/>
      <p:bldP spid="60428" grpId="0"/>
      <p:bldP spid="6042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Text Box 2"/>
          <p:cNvSpPr txBox="1"/>
          <p:nvPr/>
        </p:nvSpPr>
        <p:spPr>
          <a:xfrm>
            <a:off x="1908175" y="0"/>
            <a:ext cx="48244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人狼对峙（殊死搏斗）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4819" name="Text Box 3"/>
          <p:cNvSpPr txBox="1"/>
          <p:nvPr/>
        </p:nvSpPr>
        <p:spPr>
          <a:xfrm>
            <a:off x="1258888" y="981075"/>
            <a:ext cx="936625" cy="650875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人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4820" name="Text Box 4"/>
          <p:cNvSpPr txBox="1"/>
          <p:nvPr/>
        </p:nvSpPr>
        <p:spPr>
          <a:xfrm>
            <a:off x="6227763" y="908050"/>
            <a:ext cx="1008062" cy="650875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狼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1445" name="Text Box 5"/>
          <p:cNvSpPr txBox="1"/>
          <p:nvPr/>
        </p:nvSpPr>
        <p:spPr>
          <a:xfrm>
            <a:off x="0" y="1628775"/>
            <a:ext cx="3887788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极其小心地让自己镇静下去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1446" name="Text Box 6"/>
          <p:cNvSpPr txBox="1"/>
          <p:nvPr/>
        </p:nvSpPr>
        <p:spPr>
          <a:xfrm>
            <a:off x="0" y="2997200"/>
            <a:ext cx="38877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竭力和昏迷作斗争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1447" name="Text Box 7"/>
          <p:cNvSpPr txBox="1"/>
          <p:nvPr/>
        </p:nvSpPr>
        <p:spPr>
          <a:xfrm>
            <a:off x="0" y="3716338"/>
            <a:ext cx="41036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抓住狼的牙床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1448" name="Text Box 8"/>
          <p:cNvSpPr txBox="1"/>
          <p:nvPr/>
        </p:nvSpPr>
        <p:spPr>
          <a:xfrm>
            <a:off x="0" y="4508500"/>
            <a:ext cx="4572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全身重压在狼的身上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1449" name="Text Box 9"/>
          <p:cNvSpPr txBox="1"/>
          <p:nvPr/>
        </p:nvSpPr>
        <p:spPr>
          <a:xfrm>
            <a:off x="0" y="5229225"/>
            <a:ext cx="47879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抵住狼的咽喉，吸狼血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1450" name="Text Box 10"/>
          <p:cNvSpPr txBox="1"/>
          <p:nvPr/>
        </p:nvSpPr>
        <p:spPr>
          <a:xfrm>
            <a:off x="4284663" y="1628775"/>
            <a:ext cx="4859337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一呼一吸的喘着气，一慢慢的向他逼近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1451" name="Text Box 11"/>
          <p:cNvSpPr txBox="1"/>
          <p:nvPr/>
        </p:nvSpPr>
        <p:spPr>
          <a:xfrm>
            <a:off x="4284663" y="3141663"/>
            <a:ext cx="48593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有舌头顺着他的手舐去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1452" name="Text Box 12"/>
          <p:cNvSpPr txBox="1"/>
          <p:nvPr/>
        </p:nvSpPr>
        <p:spPr>
          <a:xfrm>
            <a:off x="4284663" y="3860800"/>
            <a:ext cx="52562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狼牙轻轻的扣在他手上</a:t>
            </a:r>
            <a:r>
              <a:rPr lang="zh-CN" altLang="en-US" sz="18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</a:t>
            </a:r>
            <a:endParaRPr lang="zh-CN" altLang="en-US" sz="18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1453" name="Rectangle 13"/>
          <p:cNvSpPr/>
          <p:nvPr/>
        </p:nvSpPr>
        <p:spPr>
          <a:xfrm>
            <a:off x="4387850" y="4581525"/>
            <a:ext cx="4772025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尽最后一点力量咬进去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1454" name="Text Box 14"/>
          <p:cNvSpPr txBox="1"/>
          <p:nvPr/>
        </p:nvSpPr>
        <p:spPr>
          <a:xfrm>
            <a:off x="900113" y="6021388"/>
            <a:ext cx="1511300" cy="7016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4000" b="1" dirty="0">
                <a:solidFill>
                  <a:srgbClr val="FF33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胜利</a:t>
            </a:r>
            <a:endParaRPr lang="zh-CN" altLang="en-US" sz="4000" b="1" dirty="0">
              <a:solidFill>
                <a:srgbClr val="FF3399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1455" name="Text Box 15"/>
          <p:cNvSpPr txBox="1"/>
          <p:nvPr/>
        </p:nvSpPr>
        <p:spPr>
          <a:xfrm>
            <a:off x="6011863" y="6021388"/>
            <a:ext cx="1368425" cy="7016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4000" b="1" dirty="0">
                <a:solidFill>
                  <a:srgbClr val="FF33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失败</a:t>
            </a:r>
            <a:endParaRPr lang="zh-CN" altLang="en-US" sz="4000" b="1" dirty="0">
              <a:solidFill>
                <a:srgbClr val="FF3399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"/>
                                        <p:tgtEl>
                                          <p:spTgt spid="61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"/>
                                        <p:tgtEl>
                                          <p:spTgt spid="61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500"/>
                                        <p:tgtEl>
                                          <p:spTgt spid="61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2" dur="500"/>
                                        <p:tgtEl>
                                          <p:spTgt spid="61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61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1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1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5" grpId="0"/>
      <p:bldP spid="61446" grpId="0"/>
      <p:bldP spid="61447" grpId="0"/>
      <p:bldP spid="61448" grpId="0"/>
      <p:bldP spid="61449" grpId="0"/>
      <p:bldP spid="61450" grpId="0"/>
      <p:bldP spid="61451" grpId="0"/>
      <p:bldP spid="61452" grpId="0"/>
      <p:bldP spid="61453" grpId="0"/>
      <p:bldP spid="61454" grpId="0" animBg="1"/>
      <p:bldP spid="6145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6" name="Text Box 2"/>
          <p:cNvSpPr txBox="1">
            <a:spLocks noGrp="1" noChangeArrowheads="1"/>
          </p:cNvSpPr>
          <p:nvPr>
            <p:ph type="title"/>
          </p:nvPr>
        </p:nvSpPr>
        <p:spPr>
          <a:xfrm>
            <a:off x="395288" y="1196975"/>
            <a:ext cx="8540750" cy="1143000"/>
          </a:xfrm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800" b="1" i="0" u="none" strike="noStrike" kern="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坚韧顽强，不畏艰难险阻 、对生命热爱的</a:t>
            </a:r>
            <a:endParaRPr kumimoji="1" lang="zh-CN" altLang="en-US" sz="4800" b="1" i="0" u="none" strike="noStrike" kern="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10199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  <p:sp>
        <p:nvSpPr>
          <p:cNvPr id="35843" name="WordArt 3"/>
          <p:cNvSpPr>
            <a:spLocks noTextEdit="1"/>
          </p:cNvSpPr>
          <p:nvPr/>
        </p:nvSpPr>
        <p:spPr>
          <a:xfrm>
            <a:off x="2484438" y="3141663"/>
            <a:ext cx="4437062" cy="206375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00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硬汉精神</a:t>
            </a:r>
            <a:endParaRPr lang="zh-CN" altLang="en-US" sz="3600">
              <a:ln w="9525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4" name="Text Box 2"/>
          <p:cNvSpPr txBox="1"/>
          <p:nvPr/>
        </p:nvSpPr>
        <p:spPr>
          <a:xfrm>
            <a:off x="323850" y="4652963"/>
            <a:ext cx="882015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r>
              <a:rPr lang="en-US" altLang="zh-CN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这是一个细节描写。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无力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的狼，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无力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的手，形象地写出了人与狼当时筋疲力尽的境况；而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慢慢地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一下</a:t>
            </a:r>
            <a:r>
              <a:rPr lang="zh-CN" altLang="en-US" b="1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却又写出了人的计谋、智慧，预示了人的最终获胜</a:t>
            </a:r>
            <a:r>
              <a:rPr lang="en-US" altLang="zh-CN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250825" y="260350"/>
            <a:ext cx="8497888" cy="4111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zh-CN" altLang="zh-CN" sz="4400" b="1" kern="1200" cap="none" spc="0" normalizeH="0" baseline="0" noProof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品味精彩词句，可以采用作批注的方法</a:t>
            </a:r>
            <a:endParaRPr kumimoji="0" lang="zh-CN" altLang="en-US" sz="4400" b="1" kern="1200" cap="none" spc="0" normalizeH="0" baseline="0" noProof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zh-CN" altLang="en-US" sz="44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</a:t>
            </a:r>
            <a:r>
              <a:rPr kumimoji="0" lang="zh-CN" altLang="zh-CN" sz="44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于是，慢慢地，就在狼无力地挣扎着，他的手无力地掐着的时候，他的另一只手已经慢慢摸过来，一</a:t>
            </a:r>
            <a:r>
              <a:rPr kumimoji="0" lang="zh-CN" altLang="en-US" sz="44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下</a:t>
            </a:r>
            <a:r>
              <a:rPr kumimoji="0" lang="zh-CN" altLang="zh-CN" sz="44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把狼抓住。</a:t>
            </a:r>
            <a:endParaRPr kumimoji="0" lang="zh-CN" altLang="en-US" sz="4400" b="1" kern="1200" cap="none" spc="0" normalizeH="0" baseline="0" noProof="0">
              <a:effectLst>
                <a:outerShdw blurRad="38100" dist="38100" dir="2700000" algn="tl">
                  <a:srgbClr val="010199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0898" name="Text Box 2"/>
          <p:cNvSpPr txBox="1"/>
          <p:nvPr/>
        </p:nvSpPr>
        <p:spPr>
          <a:xfrm>
            <a:off x="323850" y="3213100"/>
            <a:ext cx="8820150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r>
              <a:rPr lang="en-US" altLang="zh-CN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zh-CN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这里是细节描写，一个</a:t>
            </a:r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zh-CN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嚼</a:t>
            </a:r>
            <a:r>
              <a:rPr lang="zh-CN" altLang="en-US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zh-CN" sz="40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字，写出了他咬的力度，而咬碎的有骨头，也有自己的牙，说明他意志坚强。</a:t>
            </a:r>
            <a:endParaRPr lang="zh-CN" altLang="en-US" sz="40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250825" y="260350"/>
            <a:ext cx="8497888" cy="21018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en-US" altLang="zh-CN" sz="44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zh-CN" sz="4400" b="1" kern="1200" cap="none" spc="0" normalizeH="0" baseline="0" noProof="0">
                <a:effectLst>
                  <a:outerShdw blurRad="38100" dist="38100" dir="2700000" algn="tl">
                    <a:srgbClr val="010199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他咬紧骨头，使劲地嚼。有时他咬碎了一点骨头，有时却咬碎了自己的牙。</a:t>
            </a:r>
            <a:endParaRPr kumimoji="0" lang="zh-CN" altLang="en-US" sz="4400" b="1" kern="1200" cap="none" spc="0" normalizeH="0" baseline="0" noProof="0">
              <a:effectLst>
                <a:outerShdw blurRad="38100" dist="38100" dir="2700000" algn="tl">
                  <a:srgbClr val="010199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2" name="Text Box 2"/>
          <p:cNvSpPr txBox="1"/>
          <p:nvPr/>
        </p:nvSpPr>
        <p:spPr>
          <a:xfrm>
            <a:off x="215900" y="3141663"/>
            <a:ext cx="8820150" cy="34782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en-US" altLang="zh-CN" sz="40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40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这个人</a:t>
            </a:r>
            <a:r>
              <a:rPr lang="zh-CN" altLang="en-US" sz="40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en-US" altLang="zh-CN" sz="40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endParaRPr lang="en-US" altLang="zh-CN" sz="4000" b="1" dirty="0">
              <a:solidFill>
                <a:schemeClr val="tx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endParaRPr lang="en-US" altLang="zh-CN" sz="4000" b="1" dirty="0">
              <a:solidFill>
                <a:schemeClr val="tx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40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40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狼</a:t>
            </a:r>
            <a:r>
              <a:rPr lang="zh-CN" altLang="en-US" sz="40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en-US" altLang="zh-CN" sz="40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endParaRPr lang="en-US" altLang="zh-CN" sz="4000" b="1" dirty="0">
              <a:solidFill>
                <a:schemeClr val="tx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en-US" altLang="zh-CN" sz="40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   </a:t>
            </a:r>
            <a:r>
              <a:rPr lang="zh-CN" altLang="en-US" sz="40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象征险恶的自然环境与自然力量。</a:t>
            </a:r>
            <a:endParaRPr lang="zh-CN" altLang="en-US" sz="40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39" name="Rectangle 3"/>
          <p:cNvSpPr/>
          <p:nvPr/>
        </p:nvSpPr>
        <p:spPr>
          <a:xfrm>
            <a:off x="323850" y="549275"/>
            <a:ext cx="8064500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r>
              <a:rPr lang="zh-CN" altLang="en-US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小说的象征意味非常浓厚，这是西方许多文学作品的艺术特点。请揣摩文中显著的象征物的隐喻。</a:t>
            </a:r>
            <a:endParaRPr lang="zh-CN" altLang="en-US" sz="36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40" name="矩形 3"/>
          <p:cNvSpPr/>
          <p:nvPr/>
        </p:nvSpPr>
        <p:spPr>
          <a:xfrm>
            <a:off x="2484438" y="3636963"/>
            <a:ext cx="6750050" cy="13223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zh-CN" altLang="en-US" sz="4000" b="1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主人公没有名字，用意在于用他象征整个人类。</a:t>
            </a:r>
            <a:endParaRPr lang="zh-CN" altLang="en-US" sz="4000" b="1" dirty="0">
              <a:solidFill>
                <a:srgbClr val="FFFF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Text Box 2"/>
          <p:cNvSpPr txBox="1"/>
          <p:nvPr/>
        </p:nvSpPr>
        <p:spPr>
          <a:xfrm>
            <a:off x="250825" y="485775"/>
            <a:ext cx="9131300" cy="11906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小说中关于鹿皮袋、比尔骸骨描写的作用。 </a:t>
            </a:r>
            <a:b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2947" name="Text Box 3"/>
          <p:cNvSpPr txBox="1"/>
          <p:nvPr/>
        </p:nvSpPr>
        <p:spPr>
          <a:xfrm>
            <a:off x="468313" y="1557338"/>
            <a:ext cx="8280400" cy="4486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/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/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/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Pct val="100000"/>
              <a:buNone/>
            </a:pPr>
            <a:r>
              <a:rPr lang="en-US" altLang="zh-CN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鹿皮口袋应是淘金者装金子用的，主人公早已丢弃，但比尔居然到死也不放弃，最后只剩一堆有红有白、被啃得精光的骸骨与之相伴。这一种辛酸而残酷的讽刺，正说明了金钱在赤裸裸的大自然中一钱不值，它的存在是对人性的玷污与拖累。 </a:t>
            </a:r>
            <a:endParaRPr lang="zh-CN" altLang="en-US" sz="36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ClrTx/>
              <a:buSzPct val="100000"/>
              <a:buNone/>
            </a:pPr>
            <a:endParaRPr lang="en-US" altLang="zh-CN" sz="360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/>
    </p:bldLst>
  </p:timing>
</p:sld>
</file>

<file path=ppt/theme/theme1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0</TotalTime>
  <Words>3142</Words>
  <Application>WPS 演示</Application>
  <PresentationFormat>On-screen Show (4:3)</PresentationFormat>
  <Paragraphs>232</Paragraphs>
  <Slides>32</Slides>
  <Notes>2</Notes>
  <HiddenSlides>5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32</vt:i4>
      </vt:variant>
    </vt:vector>
  </HeadingPairs>
  <TitlesOfParts>
    <vt:vector size="49" baseType="lpstr">
      <vt:lpstr>Arial</vt:lpstr>
      <vt:lpstr>宋体</vt:lpstr>
      <vt:lpstr>Wingdings</vt:lpstr>
      <vt:lpstr>Tahoma</vt:lpstr>
      <vt:lpstr>Calibri</vt:lpstr>
      <vt:lpstr>Times New Roman</vt:lpstr>
      <vt:lpstr>黑体</vt:lpstr>
      <vt:lpstr>楷体_GB2312</vt:lpstr>
      <vt:lpstr>隶书</vt:lpstr>
      <vt:lpstr>Arial</vt:lpstr>
      <vt:lpstr>Times New Roman</vt:lpstr>
      <vt:lpstr>微软雅黑</vt:lpstr>
      <vt:lpstr>Arial Unicode MS</vt:lpstr>
      <vt:lpstr>新宋体</vt:lpstr>
      <vt:lpstr>Ocean</vt:lpstr>
      <vt:lpstr>默认设计模板</vt:lpstr>
      <vt:lpstr>1_Ocean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xyz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外语学校</dc:creator>
  <cp:lastModifiedBy>577570579</cp:lastModifiedBy>
  <cp:revision>73</cp:revision>
  <dcterms:created xsi:type="dcterms:W3CDTF">2005-01-03T08:42:36Z</dcterms:created>
  <dcterms:modified xsi:type="dcterms:W3CDTF">2018-03-04T14:12:24Z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2052-10.1.0.7023</vt:lpwstr>
  </property>
</Properties>
</file>