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317" r:id="rId2"/>
    <p:sldId id="366" r:id="rId3"/>
    <p:sldId id="320" r:id="rId4"/>
    <p:sldId id="368" r:id="rId5"/>
    <p:sldId id="367" r:id="rId6"/>
    <p:sldId id="369" r:id="rId7"/>
    <p:sldId id="370" r:id="rId8"/>
    <p:sldId id="371" r:id="rId9"/>
    <p:sldId id="373" r:id="rId10"/>
    <p:sldId id="374" r:id="rId11"/>
    <p:sldId id="375" r:id="rId12"/>
    <p:sldId id="372" r:id="rId13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17"/>
            <p14:sldId id="366"/>
            <p14:sldId id="320"/>
            <p14:sldId id="368"/>
            <p14:sldId id="367"/>
            <p14:sldId id="369"/>
            <p14:sldId id="370"/>
            <p14:sldId id="371"/>
            <p14:sldId id="373"/>
            <p14:sldId id="374"/>
            <p14:sldId id="375"/>
            <p14:sldId id="3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5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  <a:t>2020/9/2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</a:p>
          <a:p>
            <a:pPr>
              <a:defRPr/>
            </a:pPr>
            <a:r>
              <a:rPr lang="zh-CN" altLang="en-US" smtClean="0"/>
              <a:t>二级</a:t>
            </a:r>
          </a:p>
          <a:p>
            <a:pPr>
              <a:defRPr/>
            </a:pPr>
            <a:r>
              <a:rPr lang="zh-CN" altLang="en-US" smtClean="0"/>
              <a:t>三级</a:t>
            </a:r>
          </a:p>
          <a:p>
            <a:pPr>
              <a:defRPr/>
            </a:pPr>
            <a:r>
              <a:rPr lang="zh-CN" altLang="en-US" smtClean="0"/>
              <a:t>四级</a:t>
            </a:r>
          </a:p>
          <a:p>
            <a:pPr>
              <a:defRPr/>
            </a:pPr>
            <a:r>
              <a:rPr lang="zh-CN" altLang="en-US" smtClean="0"/>
              <a:t>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86075209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1544" y="2660688"/>
            <a:ext cx="7571304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欢迎新同学，请按学号入座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9150" y="2393512"/>
            <a:ext cx="3973780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 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002_吉多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173" y="877973"/>
            <a:ext cx="1788584" cy="268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591645" y="3707766"/>
            <a:ext cx="795487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拥有一个强大的标准库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，提供了</a:t>
            </a: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管理、</a:t>
            </a: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通信、文本处理</a:t>
            </a: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数据库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接口、图形系统、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XML 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处理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等额外的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功能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社区提供了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**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大量的第三方模块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**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，使用方式与标准库类似，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它们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功能覆盖 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科学计算、人工智能、机器学习、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Web 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开发、数据库接口、</a:t>
            </a: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形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多个领域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2300334" y="877973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33578" y="3116590"/>
            <a:ext cx="20732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吉多·范罗苏姆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Guido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van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Rossum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12432" y="4656672"/>
            <a:ext cx="7654660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属于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解释型语言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，程序执行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无需编译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，以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文本方式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存储，执行时需要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解释器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，逐句解释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14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程序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文件扩展名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sz="14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，是文本文件，可使用任意文本编辑软件做程序开发</a:t>
            </a:r>
            <a:endParaRPr kumimoji="1" lang="zh-CN" altLang="en-US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1221391" y="1611878"/>
            <a:ext cx="4330460" cy="2796222"/>
          </a:xfrm>
          <a:prstGeom prst="roundRect">
            <a:avLst>
              <a:gd name="adj" fmla="val 5133"/>
            </a:avLst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lvl="0" defTabSz="914400" eaLnBrk="1" hangingPunct="1">
              <a:lnSpc>
                <a:spcPct val="128000"/>
              </a:lnSpc>
            </a:pPr>
            <a:r>
              <a:rPr lang="en-US" altLang="zh-CN" sz="1600" i="1" dirty="0" err="1" smtClean="0">
                <a:solidFill>
                  <a:srgbClr val="66D9EF"/>
                </a:solidFill>
              </a:rPr>
              <a:t>def</a:t>
            </a:r>
            <a:r>
              <a:rPr lang="en-US" altLang="zh-CN" sz="1600" i="1" dirty="0" smtClean="0">
                <a:solidFill>
                  <a:srgbClr val="66D9EF"/>
                </a:solidFill>
              </a:rPr>
              <a:t> </a:t>
            </a:r>
            <a:r>
              <a:rPr lang="en-US" altLang="zh-CN" sz="1600" dirty="0">
                <a:solidFill>
                  <a:srgbClr val="A6E22E"/>
                </a:solidFill>
              </a:rPr>
              <a:t>login</a:t>
            </a:r>
            <a:r>
              <a:rPr lang="en-US" altLang="zh-CN" sz="1600" dirty="0">
                <a:solidFill>
                  <a:schemeClr val="bg1"/>
                </a:solidFill>
              </a:rPr>
              <a:t>()</a:t>
            </a:r>
            <a:r>
              <a:rPr lang="en-US" altLang="zh-CN" sz="1600" dirty="0">
                <a:solidFill>
                  <a:srgbClr val="F92672"/>
                </a:solidFill>
              </a:rPr>
              <a:t>:</a:t>
            </a:r>
            <a:br>
              <a:rPr lang="en-US" altLang="zh-CN" sz="1600" dirty="0">
                <a:solidFill>
                  <a:srgbClr val="F92672"/>
                </a:solidFill>
              </a:rPr>
            </a:br>
            <a:r>
              <a:rPr lang="en-US" altLang="zh-CN" sz="1600" dirty="0">
                <a:solidFill>
                  <a:srgbClr val="F92672"/>
                </a:solidFill>
              </a:rPr>
              <a:t>    </a:t>
            </a:r>
            <a:r>
              <a:rPr lang="en-US" altLang="zh-CN" sz="1600" dirty="0">
                <a:solidFill>
                  <a:schemeClr val="bg1"/>
                </a:solidFill>
              </a:rPr>
              <a:t>password</a:t>
            </a:r>
            <a:r>
              <a:rPr lang="en-US" altLang="zh-CN" sz="1600" dirty="0">
                <a:solidFill>
                  <a:srgbClr val="F92672"/>
                </a:solidFill>
              </a:rPr>
              <a:t>=</a:t>
            </a:r>
            <a:r>
              <a:rPr lang="en-US" altLang="zh-CN" sz="1600" dirty="0">
                <a:solidFill>
                  <a:srgbClr val="66D9EF"/>
                </a:solidFill>
              </a:rPr>
              <a:t>input</a:t>
            </a:r>
            <a:r>
              <a:rPr lang="en-US" altLang="zh-CN" sz="1600" dirty="0">
                <a:solidFill>
                  <a:schemeClr val="bg1"/>
                </a:solidFill>
              </a:rPr>
              <a:t>(</a:t>
            </a:r>
            <a:r>
              <a:rPr lang="en-US" altLang="zh-CN" sz="1600" dirty="0">
                <a:solidFill>
                  <a:srgbClr val="E6DB74"/>
                </a:solidFill>
              </a:rPr>
              <a:t>"Password:"</a:t>
            </a:r>
            <a:r>
              <a:rPr lang="en-US" altLang="zh-CN" sz="1600" dirty="0">
                <a:solidFill>
                  <a:schemeClr val="bg1"/>
                </a:solidFill>
              </a:rPr>
              <a:t>)</a:t>
            </a:r>
            <a:r>
              <a:rPr lang="en-US" altLang="zh-CN" sz="1600" dirty="0"/>
              <a:t/>
            </a:r>
            <a:br>
              <a:rPr lang="en-US" altLang="zh-CN" sz="1600" dirty="0"/>
            </a:br>
            <a:r>
              <a:rPr lang="en-US" altLang="zh-CN" sz="1600" dirty="0"/>
              <a:t>    </a:t>
            </a:r>
            <a:r>
              <a:rPr lang="en-US" altLang="zh-CN" sz="1600" i="1" dirty="0">
                <a:solidFill>
                  <a:srgbClr val="66D9EF"/>
                </a:solidFill>
              </a:rPr>
              <a:t>if </a:t>
            </a:r>
            <a:r>
              <a:rPr lang="en-US" altLang="zh-CN" sz="1600" dirty="0">
                <a:solidFill>
                  <a:schemeClr val="bg1"/>
                </a:solidFill>
              </a:rPr>
              <a:t>password</a:t>
            </a:r>
            <a:r>
              <a:rPr lang="en-US" altLang="zh-CN" sz="1600" dirty="0">
                <a:solidFill>
                  <a:srgbClr val="F92672"/>
                </a:solidFill>
              </a:rPr>
              <a:t>==</a:t>
            </a:r>
            <a:r>
              <a:rPr lang="en-US" altLang="zh-CN" sz="1600" dirty="0">
                <a:solidFill>
                  <a:srgbClr val="E6DB74"/>
                </a:solidFill>
              </a:rPr>
              <a:t>'123'</a:t>
            </a:r>
            <a:r>
              <a:rPr lang="en-US" altLang="zh-CN" sz="1600" dirty="0">
                <a:solidFill>
                  <a:srgbClr val="F92672"/>
                </a:solidFill>
              </a:rPr>
              <a:t>:</a:t>
            </a:r>
            <a:br>
              <a:rPr lang="en-US" altLang="zh-CN" sz="1600" dirty="0">
                <a:solidFill>
                  <a:srgbClr val="F92672"/>
                </a:solidFill>
              </a:rPr>
            </a:br>
            <a:r>
              <a:rPr lang="en-US" altLang="zh-CN" sz="1600" dirty="0">
                <a:solidFill>
                  <a:srgbClr val="F92672"/>
                </a:solidFill>
              </a:rPr>
              <a:t>        </a:t>
            </a:r>
            <a:r>
              <a:rPr lang="en-US" altLang="zh-CN" sz="1600" dirty="0">
                <a:solidFill>
                  <a:srgbClr val="66D9EF"/>
                </a:solidFill>
              </a:rPr>
              <a:t>print</a:t>
            </a:r>
            <a:r>
              <a:rPr lang="en-US" altLang="zh-CN" sz="1600" dirty="0">
                <a:solidFill>
                  <a:schemeClr val="bg1"/>
                </a:solidFill>
              </a:rPr>
              <a:t>(</a:t>
            </a:r>
            <a:r>
              <a:rPr lang="en-US" altLang="zh-CN" sz="1600" dirty="0">
                <a:solidFill>
                  <a:srgbClr val="E6DB74"/>
                </a:solidFill>
              </a:rPr>
              <a:t>'login success!'</a:t>
            </a:r>
            <a:r>
              <a:rPr lang="en-US" altLang="zh-CN" sz="1600" dirty="0">
                <a:solidFill>
                  <a:schemeClr val="bg1"/>
                </a:solidFill>
              </a:rPr>
              <a:t>)</a:t>
            </a:r>
            <a:r>
              <a:rPr lang="en-US" altLang="zh-CN" sz="1600" dirty="0"/>
              <a:t/>
            </a:r>
            <a:br>
              <a:rPr lang="en-US" altLang="zh-CN" sz="1600" dirty="0"/>
            </a:br>
            <a:r>
              <a:rPr lang="en-US" altLang="zh-CN" sz="1600" dirty="0"/>
              <a:t>    </a:t>
            </a:r>
            <a:r>
              <a:rPr lang="en-US" altLang="zh-CN" sz="1600" i="1" dirty="0">
                <a:solidFill>
                  <a:srgbClr val="66D9EF"/>
                </a:solidFill>
              </a:rPr>
              <a:t>else</a:t>
            </a:r>
            <a:r>
              <a:rPr lang="en-US" altLang="zh-CN" sz="1600" dirty="0">
                <a:solidFill>
                  <a:srgbClr val="F92672"/>
                </a:solidFill>
              </a:rPr>
              <a:t>:</a:t>
            </a:r>
            <a:br>
              <a:rPr lang="en-US" altLang="zh-CN" sz="1600" dirty="0">
                <a:solidFill>
                  <a:srgbClr val="F92672"/>
                </a:solidFill>
              </a:rPr>
            </a:br>
            <a:r>
              <a:rPr lang="en-US" altLang="zh-CN" sz="1600" dirty="0">
                <a:solidFill>
                  <a:srgbClr val="F92672"/>
                </a:solidFill>
              </a:rPr>
              <a:t>        </a:t>
            </a:r>
            <a:r>
              <a:rPr lang="en-US" altLang="zh-CN" sz="1600" dirty="0">
                <a:solidFill>
                  <a:srgbClr val="66D9EF"/>
                </a:solidFill>
              </a:rPr>
              <a:t>print</a:t>
            </a:r>
            <a:r>
              <a:rPr lang="en-US" altLang="zh-CN" sz="1600" dirty="0">
                <a:solidFill>
                  <a:schemeClr val="bg1"/>
                </a:solidFill>
              </a:rPr>
              <a:t>(</a:t>
            </a:r>
            <a:r>
              <a:rPr lang="en-US" altLang="zh-CN" sz="1600" dirty="0">
                <a:solidFill>
                  <a:srgbClr val="E6DB74"/>
                </a:solidFill>
              </a:rPr>
              <a:t>'wrong password or invalid input!'</a:t>
            </a:r>
            <a:r>
              <a:rPr lang="en-US" altLang="zh-CN" sz="1600" dirty="0">
                <a:solidFill>
                  <a:schemeClr val="bg1"/>
                </a:solidFill>
              </a:rPr>
              <a:t>)</a:t>
            </a:r>
            <a:r>
              <a:rPr lang="en-US" altLang="zh-CN" sz="1600" dirty="0"/>
              <a:t/>
            </a:r>
            <a:br>
              <a:rPr lang="en-US" altLang="zh-CN" sz="1600" dirty="0"/>
            </a:br>
            <a:r>
              <a:rPr lang="en-US" altLang="zh-CN" sz="1600" dirty="0"/>
              <a:t>        </a:t>
            </a:r>
            <a:r>
              <a:rPr lang="en-US" altLang="zh-CN" sz="1600" dirty="0">
                <a:solidFill>
                  <a:srgbClr val="66D9EF"/>
                </a:solidFill>
              </a:rPr>
              <a:t>login</a:t>
            </a:r>
            <a:r>
              <a:rPr lang="en-US" altLang="zh-CN" sz="1600" dirty="0" smtClean="0">
                <a:solidFill>
                  <a:schemeClr val="bg1"/>
                </a:solidFill>
              </a:rPr>
              <a:t>()</a:t>
            </a:r>
            <a:r>
              <a:rPr lang="en-US" altLang="zh-CN" sz="1600" dirty="0"/>
              <a:t/>
            </a:r>
            <a:br>
              <a:rPr lang="en-US" altLang="zh-CN" sz="1600" dirty="0"/>
            </a:br>
            <a:r>
              <a:rPr lang="en-US" altLang="zh-CN" sz="1600" dirty="0">
                <a:solidFill>
                  <a:srgbClr val="66D9EF"/>
                </a:solidFill>
              </a:rPr>
              <a:t>login</a:t>
            </a:r>
            <a:r>
              <a:rPr lang="en-US" altLang="zh-CN" sz="1600" dirty="0" smtClean="0">
                <a:solidFill>
                  <a:schemeClr val="bg1"/>
                </a:solidFill>
              </a:rPr>
              <a:t>()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宋体" panose="02010600030101010101" pitchFamily="2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712432" y="935811"/>
            <a:ext cx="24213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 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程序代码：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609562" y="1175448"/>
            <a:ext cx="4387420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运行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终端：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win+R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– 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cmd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 xx.py</a:t>
            </a: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Ide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集成开发环境，如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pycharm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、海龟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</a:t>
            </a:r>
            <a:r>
              <a:rPr lang="en-US" altLang="zh-CN" b="1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文件，运行</a:t>
            </a:r>
            <a:endParaRPr lang="zh-CN" altLang="zh-CN" dirty="0">
              <a:solidFill>
                <a:srgbClr val="0070C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609562" y="1175448"/>
            <a:ext cx="327596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交互式运行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终端：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win+R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– 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cmd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ipython</a:t>
            </a: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</a:p>
          <a:p>
            <a:pPr>
              <a:lnSpc>
                <a:spcPct val="150000"/>
              </a:lnSpc>
            </a:pPr>
            <a:endParaRPr kumimoji="1"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kumimoji="1"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退出：</a:t>
            </a:r>
            <a:r>
              <a:rPr kumimoji="1"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quit()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97419" y="959793"/>
            <a:ext cx="668163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程序临时存储数据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kumimoji="1"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变量声明：</a:t>
            </a:r>
            <a:endParaRPr kumimoji="1"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变量名 </a:t>
            </a:r>
            <a:r>
              <a:rPr kumimoji="1"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数据，如 </a:t>
            </a:r>
            <a:r>
              <a:rPr kumimoji="1"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 “</a:t>
            </a: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曹操</a:t>
            </a:r>
            <a:r>
              <a:rPr kumimoji="1"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554931" y="3251538"/>
            <a:ext cx="3623621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变量命名规则：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数字、字母、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不能以数字开头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不能使用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的关键字</a:t>
            </a:r>
            <a:endParaRPr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区分大小写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3775393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判断变量名是否合法？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fromNo12</a:t>
            </a:r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from#12</a:t>
            </a:r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my_Boolean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my-Boolean</a:t>
            </a: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Obj2</a:t>
            </a:r>
          </a:p>
          <a:p>
            <a:r>
              <a:rPr lang="en-US" altLang="zh-CN" sz="2800" dirty="0"/>
              <a:t>6</a:t>
            </a:r>
            <a:r>
              <a:rPr lang="zh-CN" altLang="zh-CN" sz="2800" dirty="0" smtClean="0"/>
              <a:t>、</a:t>
            </a:r>
            <a:r>
              <a:rPr lang="en-US" altLang="zh-CN" sz="2800" dirty="0" smtClean="0"/>
              <a:t>2ndObj</a:t>
            </a:r>
          </a:p>
          <a:p>
            <a:r>
              <a:rPr lang="en-US" altLang="zh-CN" sz="2800" dirty="0"/>
              <a:t>7</a:t>
            </a:r>
            <a:r>
              <a:rPr lang="zh-CN" altLang="zh-CN" sz="2800" dirty="0" smtClean="0"/>
              <a:t>、</a:t>
            </a:r>
            <a:r>
              <a:rPr lang="en-US" altLang="zh-CN" sz="2800" dirty="0" err="1" smtClean="0"/>
              <a:t>myInt</a:t>
            </a:r>
            <a:endParaRPr lang="en-US" altLang="zh-CN" sz="2800" dirty="0" smtClean="0"/>
          </a:p>
          <a:p>
            <a:r>
              <a:rPr lang="en-US" altLang="zh-CN" sz="2800" dirty="0" smtClean="0"/>
              <a:t>8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My_tExt</a:t>
            </a:r>
            <a:endParaRPr lang="en-US" altLang="zh-CN" sz="2800" dirty="0" smtClean="0"/>
          </a:p>
          <a:p>
            <a:r>
              <a:rPr lang="en-US" altLang="zh-CN" sz="2800" dirty="0"/>
              <a:t>9</a:t>
            </a:r>
            <a:r>
              <a:rPr lang="zh-CN" altLang="zh-CN" sz="2800" dirty="0" smtClean="0"/>
              <a:t>、</a:t>
            </a:r>
            <a:r>
              <a:rPr lang="en-US" altLang="zh-CN" sz="2800" dirty="0"/>
              <a:t>_</a:t>
            </a:r>
            <a:r>
              <a:rPr lang="en-US" altLang="zh-CN" sz="2800" dirty="0" smtClean="0"/>
              <a:t>test</a:t>
            </a:r>
          </a:p>
          <a:p>
            <a:r>
              <a:rPr lang="en-US" altLang="zh-CN" sz="2800" dirty="0" smtClean="0"/>
              <a:t>10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test!32</a:t>
            </a:r>
            <a:endParaRPr lang="zh-CN" altLang="zh-CN" sz="2800" dirty="0"/>
          </a:p>
        </p:txBody>
      </p:sp>
      <p:sp>
        <p:nvSpPr>
          <p:cNvPr id="4" name="文本框 2"/>
          <p:cNvSpPr txBox="1"/>
          <p:nvPr/>
        </p:nvSpPr>
        <p:spPr>
          <a:xfrm>
            <a:off x="5134891" y="1947111"/>
            <a:ext cx="255929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11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haha</a:t>
            </a:r>
            <a:r>
              <a:rPr lang="en-US" altLang="zh-CN" sz="2800" dirty="0" smtClean="0"/>
              <a:t>(da)</a:t>
            </a:r>
            <a:r>
              <a:rPr lang="en-US" altLang="zh-CN" sz="2800" dirty="0" err="1" smtClean="0"/>
              <a:t>tt</a:t>
            </a:r>
            <a:endParaRPr lang="en-US" altLang="zh-CN" sz="2800" dirty="0" smtClean="0"/>
          </a:p>
          <a:p>
            <a:r>
              <a:rPr lang="en-US" altLang="zh-CN" sz="2800" dirty="0" smtClean="0"/>
              <a:t>12</a:t>
            </a:r>
            <a:r>
              <a:rPr lang="zh-CN" altLang="zh-CN" sz="2800" dirty="0" smtClean="0"/>
              <a:t>、</a:t>
            </a:r>
            <a:r>
              <a:rPr lang="en-US" altLang="zh-CN" sz="2800" dirty="0" err="1" smtClean="0"/>
              <a:t>jack_rose</a:t>
            </a:r>
            <a:endParaRPr lang="en-US" altLang="zh-CN" sz="2800" dirty="0" smtClean="0"/>
          </a:p>
          <a:p>
            <a:r>
              <a:rPr lang="en-US" altLang="zh-CN" sz="2800" dirty="0" smtClean="0"/>
              <a:t>13</a:t>
            </a:r>
            <a:r>
              <a:rPr lang="zh-CN" altLang="en-US" sz="2800" dirty="0" smtClean="0"/>
              <a:t>、</a:t>
            </a:r>
            <a:r>
              <a:rPr lang="en-US" altLang="zh-CN" sz="2800" dirty="0" err="1" smtClean="0"/>
              <a:t>jack&amp;rose</a:t>
            </a:r>
            <a:endParaRPr lang="en-US" altLang="zh-CN" sz="2800" dirty="0" smtClean="0"/>
          </a:p>
          <a:p>
            <a:r>
              <a:rPr lang="en-US" altLang="zh-CN" sz="2800" dirty="0" smtClean="0"/>
              <a:t>14</a:t>
            </a:r>
            <a:r>
              <a:rPr lang="zh-CN" altLang="zh-CN" sz="2800" dirty="0" smtClean="0"/>
              <a:t>、</a:t>
            </a:r>
            <a:r>
              <a:rPr lang="en-US" altLang="zh-CN" sz="2800" dirty="0" smtClean="0"/>
              <a:t>GUI</a:t>
            </a:r>
          </a:p>
          <a:p>
            <a:r>
              <a:rPr lang="en-US" altLang="zh-CN" sz="2800" dirty="0" smtClean="0"/>
              <a:t>15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G.U.I</a:t>
            </a:r>
            <a:endParaRPr lang="zh-CN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97419" y="959793"/>
            <a:ext cx="24689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变量名 </a:t>
            </a:r>
            <a:r>
              <a:rPr kumimoji="1"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482351" y="1696270"/>
            <a:ext cx="696290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 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5.5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15.6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字符串、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如“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”、‘</a:t>
            </a:r>
            <a:r>
              <a:rPr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’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布尔值   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True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False</a:t>
            </a:r>
            <a:endParaRPr lang="en-US" altLang="zh-CN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97419" y="1624027"/>
            <a:ext cx="5673348" cy="662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变量调用：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调用变量名等同调用变量值</a:t>
            </a:r>
            <a:endParaRPr kumimoji="1" lang="zh-CN" altLang="en-US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520429" y="2438981"/>
            <a:ext cx="6288901" cy="662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变量释放：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程序运行结束，从内存释放变量</a:t>
            </a:r>
            <a:endParaRPr kumimoji="1" lang="zh-CN" altLang="en-US" sz="1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26483" y="961473"/>
            <a:ext cx="5973057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调用变量干什么？</a:t>
            </a:r>
            <a:endParaRPr kumimoji="1" lang="zh-CN" altLang="en-US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212746" y="1784439"/>
            <a:ext cx="7732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算术运算</a:t>
            </a:r>
            <a:endParaRPr kumimoji="1"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、*、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//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（除、求商）、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（除、求余数）、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幂运算</a:t>
            </a:r>
            <a:endParaRPr kumimoji="1" lang="zh-CN" altLang="en-US" sz="2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244378" y="3058274"/>
            <a:ext cx="7732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比较运算</a:t>
            </a:r>
            <a:endParaRPr kumimoji="1" lang="en-US" altLang="zh-CN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&gt;=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&lt;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&lt;=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!=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（不等于）、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==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（等于）</a:t>
            </a:r>
            <a:endParaRPr kumimoji="1" lang="zh-CN" altLang="en-US" sz="2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377539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练习：声明变量并赋值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：小明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年龄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：18 岁</a:t>
            </a: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性别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：是男生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：1.75 米</a:t>
            </a: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：75.0 公斤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319</Words>
  <Application>Microsoft Office PowerPoint</Application>
  <PresentationFormat>全屏显示(4:3)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lenovo</cp:lastModifiedBy>
  <cp:revision>89</cp:revision>
  <dcterms:created xsi:type="dcterms:W3CDTF">2015-04-23T13:51:00Z</dcterms:created>
  <dcterms:modified xsi:type="dcterms:W3CDTF">2020-09-02T04:44:48Z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