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8"/>
  </p:notesMasterIdLst>
  <p:sldIdLst>
    <p:sldId id="348" r:id="rId2"/>
    <p:sldId id="600" r:id="rId3"/>
    <p:sldId id="425" r:id="rId4"/>
    <p:sldId id="601" r:id="rId5"/>
    <p:sldId id="602" r:id="rId6"/>
    <p:sldId id="603" r:id="rId7"/>
    <p:sldId id="604" r:id="rId8"/>
    <p:sldId id="605" r:id="rId9"/>
    <p:sldId id="606" r:id="rId10"/>
    <p:sldId id="607" r:id="rId11"/>
    <p:sldId id="608" r:id="rId12"/>
    <p:sldId id="609" r:id="rId13"/>
    <p:sldId id="610" r:id="rId14"/>
    <p:sldId id="611" r:id="rId15"/>
    <p:sldId id="501" r:id="rId16"/>
    <p:sldId id="612" r:id="rId17"/>
    <p:sldId id="613" r:id="rId18"/>
    <p:sldId id="614" r:id="rId19"/>
    <p:sldId id="615" r:id="rId20"/>
    <p:sldId id="411" r:id="rId21"/>
    <p:sldId id="617" r:id="rId22"/>
    <p:sldId id="527" r:id="rId23"/>
    <p:sldId id="618" r:id="rId24"/>
    <p:sldId id="619" r:id="rId25"/>
    <p:sldId id="620" r:id="rId26"/>
    <p:sldId id="616" r:id="rId27"/>
    <p:sldId id="621" r:id="rId28"/>
    <p:sldId id="622" r:id="rId29"/>
    <p:sldId id="623" r:id="rId30"/>
    <p:sldId id="624" r:id="rId31"/>
    <p:sldId id="625" r:id="rId32"/>
    <p:sldId id="626" r:id="rId33"/>
    <p:sldId id="627" r:id="rId34"/>
    <p:sldId id="629" r:id="rId35"/>
    <p:sldId id="630" r:id="rId36"/>
    <p:sldId id="631" r:id="rId37"/>
    <p:sldId id="628" r:id="rId38"/>
    <p:sldId id="632" r:id="rId39"/>
    <p:sldId id="633" r:id="rId40"/>
    <p:sldId id="634" r:id="rId41"/>
    <p:sldId id="636" r:id="rId42"/>
    <p:sldId id="637" r:id="rId43"/>
    <p:sldId id="638" r:id="rId44"/>
    <p:sldId id="635" r:id="rId45"/>
    <p:sldId id="639" r:id="rId46"/>
    <p:sldId id="640" r:id="rId47"/>
    <p:sldId id="641" r:id="rId48"/>
    <p:sldId id="646" r:id="rId49"/>
    <p:sldId id="642" r:id="rId50"/>
    <p:sldId id="643" r:id="rId51"/>
    <p:sldId id="644" r:id="rId52"/>
    <p:sldId id="645" r:id="rId53"/>
    <p:sldId id="647" r:id="rId54"/>
    <p:sldId id="648" r:id="rId55"/>
    <p:sldId id="649" r:id="rId56"/>
    <p:sldId id="650" r:id="rId57"/>
    <p:sldId id="651" r:id="rId58"/>
    <p:sldId id="653" r:id="rId59"/>
    <p:sldId id="654" r:id="rId60"/>
    <p:sldId id="655" r:id="rId61"/>
    <p:sldId id="656" r:id="rId62"/>
    <p:sldId id="652" r:id="rId63"/>
    <p:sldId id="657" r:id="rId64"/>
    <p:sldId id="658" r:id="rId65"/>
    <p:sldId id="659" r:id="rId66"/>
    <p:sldId id="660" r:id="rId67"/>
    <p:sldId id="661" r:id="rId68"/>
    <p:sldId id="662" r:id="rId69"/>
    <p:sldId id="663" r:id="rId70"/>
    <p:sldId id="664" r:id="rId71"/>
    <p:sldId id="665" r:id="rId72"/>
    <p:sldId id="666" r:id="rId73"/>
    <p:sldId id="667" r:id="rId74"/>
    <p:sldId id="668" r:id="rId75"/>
    <p:sldId id="669" r:id="rId76"/>
    <p:sldId id="670" r:id="rId77"/>
    <p:sldId id="672" r:id="rId78"/>
    <p:sldId id="671" r:id="rId79"/>
    <p:sldId id="673" r:id="rId80"/>
    <p:sldId id="674" r:id="rId81"/>
    <p:sldId id="675" r:id="rId82"/>
    <p:sldId id="676" r:id="rId83"/>
    <p:sldId id="678" r:id="rId84"/>
    <p:sldId id="677" r:id="rId85"/>
    <p:sldId id="679" r:id="rId86"/>
    <p:sldId id="680" r:id="rId87"/>
    <p:sldId id="681" r:id="rId88"/>
    <p:sldId id="682" r:id="rId89"/>
    <p:sldId id="714" r:id="rId90"/>
    <p:sldId id="683" r:id="rId91"/>
    <p:sldId id="689" r:id="rId92"/>
    <p:sldId id="688" r:id="rId93"/>
    <p:sldId id="690" r:id="rId94"/>
    <p:sldId id="691" r:id="rId95"/>
    <p:sldId id="538" r:id="rId96"/>
    <p:sldId id="698" r:id="rId97"/>
    <p:sldId id="699" r:id="rId98"/>
    <p:sldId id="701" r:id="rId99"/>
    <p:sldId id="687" r:id="rId100"/>
    <p:sldId id="692" r:id="rId101"/>
    <p:sldId id="693" r:id="rId102"/>
    <p:sldId id="694" r:id="rId103"/>
    <p:sldId id="695" r:id="rId104"/>
    <p:sldId id="696" r:id="rId105"/>
    <p:sldId id="702" r:id="rId106"/>
    <p:sldId id="703" r:id="rId107"/>
    <p:sldId id="704" r:id="rId108"/>
    <p:sldId id="705" r:id="rId109"/>
    <p:sldId id="706" r:id="rId110"/>
    <p:sldId id="707" r:id="rId111"/>
    <p:sldId id="708" r:id="rId112"/>
    <p:sldId id="709" r:id="rId113"/>
    <p:sldId id="710" r:id="rId114"/>
    <p:sldId id="711" r:id="rId115"/>
    <p:sldId id="712" r:id="rId116"/>
    <p:sldId id="713" r:id="rId117"/>
  </p:sldIdLst>
  <p:sldSz cx="24371300" cy="13716000"/>
  <p:notesSz cx="6858000" cy="9144000"/>
  <p:defaultTextStyle>
    <a:defPPr>
      <a:defRPr lang="zh-CN"/>
    </a:defPPr>
    <a:lvl1pPr marL="0" algn="l" defTabSz="1827794" rtl="0" eaLnBrk="1" latinLnBrk="0" hangingPunct="1">
      <a:defRPr sz="3599" kern="1200">
        <a:solidFill>
          <a:schemeClr val="tx1"/>
        </a:solidFill>
        <a:latin typeface="+mn-lt"/>
        <a:ea typeface="+mn-ea"/>
        <a:cs typeface="+mn-cs"/>
      </a:defRPr>
    </a:lvl1pPr>
    <a:lvl2pPr marL="913898" algn="l" defTabSz="1827794" rtl="0" eaLnBrk="1" latinLnBrk="0" hangingPunct="1">
      <a:defRPr sz="3599" kern="1200">
        <a:solidFill>
          <a:schemeClr val="tx1"/>
        </a:solidFill>
        <a:latin typeface="+mn-lt"/>
        <a:ea typeface="+mn-ea"/>
        <a:cs typeface="+mn-cs"/>
      </a:defRPr>
    </a:lvl2pPr>
    <a:lvl3pPr marL="1827794" algn="l" defTabSz="1827794" rtl="0" eaLnBrk="1" latinLnBrk="0" hangingPunct="1">
      <a:defRPr sz="3599" kern="1200">
        <a:solidFill>
          <a:schemeClr val="tx1"/>
        </a:solidFill>
        <a:latin typeface="+mn-lt"/>
        <a:ea typeface="+mn-ea"/>
        <a:cs typeface="+mn-cs"/>
      </a:defRPr>
    </a:lvl3pPr>
    <a:lvl4pPr marL="2741690" algn="l" defTabSz="1827794" rtl="0" eaLnBrk="1" latinLnBrk="0" hangingPunct="1">
      <a:defRPr sz="3599" kern="1200">
        <a:solidFill>
          <a:schemeClr val="tx1"/>
        </a:solidFill>
        <a:latin typeface="+mn-lt"/>
        <a:ea typeface="+mn-ea"/>
        <a:cs typeface="+mn-cs"/>
      </a:defRPr>
    </a:lvl4pPr>
    <a:lvl5pPr marL="3655588" algn="l" defTabSz="1827794" rtl="0" eaLnBrk="1" latinLnBrk="0" hangingPunct="1">
      <a:defRPr sz="3599" kern="1200">
        <a:solidFill>
          <a:schemeClr val="tx1"/>
        </a:solidFill>
        <a:latin typeface="+mn-lt"/>
        <a:ea typeface="+mn-ea"/>
        <a:cs typeface="+mn-cs"/>
      </a:defRPr>
    </a:lvl5pPr>
    <a:lvl6pPr marL="4569484" algn="l" defTabSz="1827794" rtl="0" eaLnBrk="1" latinLnBrk="0" hangingPunct="1">
      <a:defRPr sz="3599" kern="1200">
        <a:solidFill>
          <a:schemeClr val="tx1"/>
        </a:solidFill>
        <a:latin typeface="+mn-lt"/>
        <a:ea typeface="+mn-ea"/>
        <a:cs typeface="+mn-cs"/>
      </a:defRPr>
    </a:lvl6pPr>
    <a:lvl7pPr marL="5483380" algn="l" defTabSz="1827794" rtl="0" eaLnBrk="1" latinLnBrk="0" hangingPunct="1">
      <a:defRPr sz="3599" kern="1200">
        <a:solidFill>
          <a:schemeClr val="tx1"/>
        </a:solidFill>
        <a:latin typeface="+mn-lt"/>
        <a:ea typeface="+mn-ea"/>
        <a:cs typeface="+mn-cs"/>
      </a:defRPr>
    </a:lvl7pPr>
    <a:lvl8pPr marL="6397276" algn="l" defTabSz="1827794" rtl="0" eaLnBrk="1" latinLnBrk="0" hangingPunct="1">
      <a:defRPr sz="3599" kern="1200">
        <a:solidFill>
          <a:schemeClr val="tx1"/>
        </a:solidFill>
        <a:latin typeface="+mn-lt"/>
        <a:ea typeface="+mn-ea"/>
        <a:cs typeface="+mn-cs"/>
      </a:defRPr>
    </a:lvl8pPr>
    <a:lvl9pPr marL="7311174" algn="l" defTabSz="1827794" rtl="0" eaLnBrk="1" latinLnBrk="0" hangingPunct="1">
      <a:defRPr sz="3599" kern="1200">
        <a:solidFill>
          <a:schemeClr val="tx1"/>
        </a:solidFill>
        <a:latin typeface="+mn-lt"/>
        <a:ea typeface="+mn-ea"/>
        <a:cs typeface="+mn-cs"/>
      </a:defRPr>
    </a:lvl9pPr>
  </p:defaultTextStyle>
  <p:extLst>
    <p:ext uri="{EFAFB233-063F-42B5-8137-9DF3F51BA10A}">
      <p15:sldGuideLst xmlns="" xmlns:p15="http://schemas.microsoft.com/office/powerpoint/2012/main">
        <p15:guide id="1" pos="6179" userDrawn="1">
          <p15:clr>
            <a:srgbClr val="A4A3A4"/>
          </p15:clr>
        </p15:guide>
        <p15:guide id="2" orient="horz" pos="4365" userDrawn="1">
          <p15:clr>
            <a:srgbClr val="A4A3A4"/>
          </p15:clr>
        </p15:guide>
        <p15:guide id="3" pos="100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70BA"/>
    <a:srgbClr val="0BA29A"/>
    <a:srgbClr val="28A8E3"/>
    <a:srgbClr val="FDEEF4"/>
    <a:srgbClr val="2A5CAA"/>
    <a:srgbClr val="FF6600"/>
    <a:srgbClr val="2F93BF"/>
    <a:srgbClr val="F0831D"/>
    <a:srgbClr val="E60000"/>
    <a:srgbClr val="0E6E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67" autoAdjust="0"/>
    <p:restoredTop sz="94628" autoAdjust="0"/>
  </p:normalViewPr>
  <p:slideViewPr>
    <p:cSldViewPr snapToGrid="0">
      <p:cViewPr varScale="1">
        <p:scale>
          <a:sx n="25" d="100"/>
          <a:sy n="25" d="100"/>
        </p:scale>
        <p:origin x="-765" y="-82"/>
      </p:cViewPr>
      <p:guideLst>
        <p:guide orient="horz" pos="4365"/>
        <p:guide pos="6179"/>
        <p:guide pos="100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image" Target="../media/image7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7.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84.wmf"/><Relationship Id="rId1" Type="http://schemas.openxmlformats.org/officeDocument/2006/relationships/image" Target="../media/image83.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86.wmf"/><Relationship Id="rId1" Type="http://schemas.openxmlformats.org/officeDocument/2006/relationships/image" Target="../media/image8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BE8F9-DD4C-420F-B822-5F9516183D59}" type="datetimeFigureOut">
              <a:rPr lang="zh-CN" altLang="en-US" smtClean="0"/>
              <a:t>2018/4/27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C9766-99A4-4D25-82C7-20A961BE5922}" type="slidenum">
              <a:rPr lang="zh-CN" altLang="en-US" smtClean="0"/>
              <a:t>‹#›</a:t>
            </a:fld>
            <a:endParaRPr lang="zh-CN" altLang="en-US"/>
          </a:p>
        </p:txBody>
      </p:sp>
    </p:spTree>
    <p:extLst>
      <p:ext uri="{BB962C8B-B14F-4D97-AF65-F5344CB8AC3E}">
        <p14:creationId xmlns:p14="http://schemas.microsoft.com/office/powerpoint/2010/main" val="29778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15</a:t>
            </a:fld>
            <a:endParaRPr lang="zh-CN" altLang="en-US"/>
          </a:p>
        </p:txBody>
      </p:sp>
    </p:spTree>
    <p:extLst>
      <p:ext uri="{BB962C8B-B14F-4D97-AF65-F5344CB8AC3E}">
        <p14:creationId xmlns:p14="http://schemas.microsoft.com/office/powerpoint/2010/main" val="3494122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16</a:t>
            </a:fld>
            <a:endParaRPr lang="zh-CN" altLang="en-US"/>
          </a:p>
        </p:txBody>
      </p:sp>
    </p:spTree>
    <p:extLst>
      <p:ext uri="{BB962C8B-B14F-4D97-AF65-F5344CB8AC3E}">
        <p14:creationId xmlns:p14="http://schemas.microsoft.com/office/powerpoint/2010/main" val="178106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17</a:t>
            </a:fld>
            <a:endParaRPr lang="zh-CN" altLang="en-US"/>
          </a:p>
        </p:txBody>
      </p:sp>
    </p:spTree>
    <p:extLst>
      <p:ext uri="{BB962C8B-B14F-4D97-AF65-F5344CB8AC3E}">
        <p14:creationId xmlns:p14="http://schemas.microsoft.com/office/powerpoint/2010/main" val="219802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18</a:t>
            </a:fld>
            <a:endParaRPr lang="zh-CN" altLang="en-US"/>
          </a:p>
        </p:txBody>
      </p:sp>
    </p:spTree>
    <p:extLst>
      <p:ext uri="{BB962C8B-B14F-4D97-AF65-F5344CB8AC3E}">
        <p14:creationId xmlns:p14="http://schemas.microsoft.com/office/powerpoint/2010/main" val="2342860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19</a:t>
            </a:fld>
            <a:endParaRPr lang="zh-CN" altLang="en-US"/>
          </a:p>
        </p:txBody>
      </p:sp>
    </p:spTree>
    <p:extLst>
      <p:ext uri="{BB962C8B-B14F-4D97-AF65-F5344CB8AC3E}">
        <p14:creationId xmlns:p14="http://schemas.microsoft.com/office/powerpoint/2010/main" val="2569590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26</a:t>
            </a:fld>
            <a:endParaRPr lang="zh-CN" altLang="en-US"/>
          </a:p>
        </p:txBody>
      </p:sp>
    </p:spTree>
    <p:extLst>
      <p:ext uri="{BB962C8B-B14F-4D97-AF65-F5344CB8AC3E}">
        <p14:creationId xmlns:p14="http://schemas.microsoft.com/office/powerpoint/2010/main" val="416553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27</a:t>
            </a:fld>
            <a:endParaRPr lang="zh-CN" altLang="en-US"/>
          </a:p>
        </p:txBody>
      </p:sp>
    </p:spTree>
    <p:extLst>
      <p:ext uri="{BB962C8B-B14F-4D97-AF65-F5344CB8AC3E}">
        <p14:creationId xmlns:p14="http://schemas.microsoft.com/office/powerpoint/2010/main" val="1870676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28</a:t>
            </a:fld>
            <a:endParaRPr lang="zh-CN" altLang="en-US"/>
          </a:p>
        </p:txBody>
      </p:sp>
    </p:spTree>
    <p:extLst>
      <p:ext uri="{BB962C8B-B14F-4D97-AF65-F5344CB8AC3E}">
        <p14:creationId xmlns:p14="http://schemas.microsoft.com/office/powerpoint/2010/main" val="371498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29</a:t>
            </a:fld>
            <a:endParaRPr lang="zh-CN" altLang="en-US"/>
          </a:p>
        </p:txBody>
      </p:sp>
    </p:spTree>
    <p:extLst>
      <p:ext uri="{BB962C8B-B14F-4D97-AF65-F5344CB8AC3E}">
        <p14:creationId xmlns:p14="http://schemas.microsoft.com/office/powerpoint/2010/main" val="984392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30</a:t>
            </a:fld>
            <a:endParaRPr lang="zh-CN" altLang="en-US"/>
          </a:p>
        </p:txBody>
      </p:sp>
    </p:spTree>
    <p:extLst>
      <p:ext uri="{BB962C8B-B14F-4D97-AF65-F5344CB8AC3E}">
        <p14:creationId xmlns:p14="http://schemas.microsoft.com/office/powerpoint/2010/main" val="1283028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31</a:t>
            </a:fld>
            <a:endParaRPr lang="zh-CN" altLang="en-US"/>
          </a:p>
        </p:txBody>
      </p:sp>
    </p:spTree>
    <p:extLst>
      <p:ext uri="{BB962C8B-B14F-4D97-AF65-F5344CB8AC3E}">
        <p14:creationId xmlns:p14="http://schemas.microsoft.com/office/powerpoint/2010/main" val="1272201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32</a:t>
            </a:fld>
            <a:endParaRPr lang="zh-CN" altLang="en-US"/>
          </a:p>
        </p:txBody>
      </p:sp>
    </p:spTree>
    <p:extLst>
      <p:ext uri="{BB962C8B-B14F-4D97-AF65-F5344CB8AC3E}">
        <p14:creationId xmlns:p14="http://schemas.microsoft.com/office/powerpoint/2010/main" val="1214154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33</a:t>
            </a:fld>
            <a:endParaRPr lang="zh-CN" altLang="en-US"/>
          </a:p>
        </p:txBody>
      </p:sp>
    </p:spTree>
    <p:extLst>
      <p:ext uri="{BB962C8B-B14F-4D97-AF65-F5344CB8AC3E}">
        <p14:creationId xmlns:p14="http://schemas.microsoft.com/office/powerpoint/2010/main" val="705403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37</a:t>
            </a:fld>
            <a:endParaRPr lang="zh-CN" altLang="en-US"/>
          </a:p>
        </p:txBody>
      </p:sp>
    </p:spTree>
    <p:extLst>
      <p:ext uri="{BB962C8B-B14F-4D97-AF65-F5344CB8AC3E}">
        <p14:creationId xmlns:p14="http://schemas.microsoft.com/office/powerpoint/2010/main" val="2093236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38</a:t>
            </a:fld>
            <a:endParaRPr lang="zh-CN" altLang="en-US"/>
          </a:p>
        </p:txBody>
      </p:sp>
    </p:spTree>
    <p:extLst>
      <p:ext uri="{BB962C8B-B14F-4D97-AF65-F5344CB8AC3E}">
        <p14:creationId xmlns:p14="http://schemas.microsoft.com/office/powerpoint/2010/main" val="10127657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39</a:t>
            </a:fld>
            <a:endParaRPr lang="zh-CN" altLang="en-US"/>
          </a:p>
        </p:txBody>
      </p:sp>
    </p:spTree>
    <p:extLst>
      <p:ext uri="{BB962C8B-B14F-4D97-AF65-F5344CB8AC3E}">
        <p14:creationId xmlns:p14="http://schemas.microsoft.com/office/powerpoint/2010/main" val="2948480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40</a:t>
            </a:fld>
            <a:endParaRPr lang="zh-CN" altLang="en-US"/>
          </a:p>
        </p:txBody>
      </p:sp>
    </p:spTree>
    <p:extLst>
      <p:ext uri="{BB962C8B-B14F-4D97-AF65-F5344CB8AC3E}">
        <p14:creationId xmlns:p14="http://schemas.microsoft.com/office/powerpoint/2010/main" val="2754378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44</a:t>
            </a:fld>
            <a:endParaRPr lang="zh-CN" altLang="en-US"/>
          </a:p>
        </p:txBody>
      </p:sp>
    </p:spTree>
    <p:extLst>
      <p:ext uri="{BB962C8B-B14F-4D97-AF65-F5344CB8AC3E}">
        <p14:creationId xmlns:p14="http://schemas.microsoft.com/office/powerpoint/2010/main" val="153052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45</a:t>
            </a:fld>
            <a:endParaRPr lang="zh-CN" altLang="en-US"/>
          </a:p>
        </p:txBody>
      </p:sp>
    </p:spTree>
    <p:extLst>
      <p:ext uri="{BB962C8B-B14F-4D97-AF65-F5344CB8AC3E}">
        <p14:creationId xmlns:p14="http://schemas.microsoft.com/office/powerpoint/2010/main" val="41634375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46</a:t>
            </a:fld>
            <a:endParaRPr lang="zh-CN" altLang="en-US"/>
          </a:p>
        </p:txBody>
      </p:sp>
    </p:spTree>
    <p:extLst>
      <p:ext uri="{BB962C8B-B14F-4D97-AF65-F5344CB8AC3E}">
        <p14:creationId xmlns:p14="http://schemas.microsoft.com/office/powerpoint/2010/main" val="313227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47</a:t>
            </a:fld>
            <a:endParaRPr lang="zh-CN" altLang="en-US"/>
          </a:p>
        </p:txBody>
      </p:sp>
    </p:spTree>
    <p:extLst>
      <p:ext uri="{BB962C8B-B14F-4D97-AF65-F5344CB8AC3E}">
        <p14:creationId xmlns:p14="http://schemas.microsoft.com/office/powerpoint/2010/main" val="3102196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48</a:t>
            </a:fld>
            <a:endParaRPr lang="zh-CN" altLang="en-US"/>
          </a:p>
        </p:txBody>
      </p:sp>
    </p:spTree>
    <p:extLst>
      <p:ext uri="{BB962C8B-B14F-4D97-AF65-F5344CB8AC3E}">
        <p14:creationId xmlns:p14="http://schemas.microsoft.com/office/powerpoint/2010/main" val="20821052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49</a:t>
            </a:fld>
            <a:endParaRPr lang="zh-CN" altLang="en-US"/>
          </a:p>
        </p:txBody>
      </p:sp>
    </p:spTree>
    <p:extLst>
      <p:ext uri="{BB962C8B-B14F-4D97-AF65-F5344CB8AC3E}">
        <p14:creationId xmlns:p14="http://schemas.microsoft.com/office/powerpoint/2010/main" val="117044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50</a:t>
            </a:fld>
            <a:endParaRPr lang="zh-CN" altLang="en-US"/>
          </a:p>
        </p:txBody>
      </p:sp>
    </p:spTree>
    <p:extLst>
      <p:ext uri="{BB962C8B-B14F-4D97-AF65-F5344CB8AC3E}">
        <p14:creationId xmlns:p14="http://schemas.microsoft.com/office/powerpoint/2010/main" val="9493398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51</a:t>
            </a:fld>
            <a:endParaRPr lang="zh-CN" altLang="en-US"/>
          </a:p>
        </p:txBody>
      </p:sp>
    </p:spTree>
    <p:extLst>
      <p:ext uri="{BB962C8B-B14F-4D97-AF65-F5344CB8AC3E}">
        <p14:creationId xmlns:p14="http://schemas.microsoft.com/office/powerpoint/2010/main" val="18372483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52</a:t>
            </a:fld>
            <a:endParaRPr lang="zh-CN" altLang="en-US"/>
          </a:p>
        </p:txBody>
      </p:sp>
    </p:spTree>
    <p:extLst>
      <p:ext uri="{BB962C8B-B14F-4D97-AF65-F5344CB8AC3E}">
        <p14:creationId xmlns:p14="http://schemas.microsoft.com/office/powerpoint/2010/main" val="10261783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53</a:t>
            </a:fld>
            <a:endParaRPr lang="zh-CN" altLang="en-US"/>
          </a:p>
        </p:txBody>
      </p:sp>
    </p:spTree>
    <p:extLst>
      <p:ext uri="{BB962C8B-B14F-4D97-AF65-F5344CB8AC3E}">
        <p14:creationId xmlns:p14="http://schemas.microsoft.com/office/powerpoint/2010/main" val="1356638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54</a:t>
            </a:fld>
            <a:endParaRPr lang="zh-CN" altLang="en-US"/>
          </a:p>
        </p:txBody>
      </p:sp>
    </p:spTree>
    <p:extLst>
      <p:ext uri="{BB962C8B-B14F-4D97-AF65-F5344CB8AC3E}">
        <p14:creationId xmlns:p14="http://schemas.microsoft.com/office/powerpoint/2010/main" val="23577256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55</a:t>
            </a:fld>
            <a:endParaRPr lang="zh-CN" altLang="en-US"/>
          </a:p>
        </p:txBody>
      </p:sp>
    </p:spTree>
    <p:extLst>
      <p:ext uri="{BB962C8B-B14F-4D97-AF65-F5344CB8AC3E}">
        <p14:creationId xmlns:p14="http://schemas.microsoft.com/office/powerpoint/2010/main" val="13302231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56</a:t>
            </a:fld>
            <a:endParaRPr lang="zh-CN" altLang="en-US"/>
          </a:p>
        </p:txBody>
      </p:sp>
    </p:spTree>
    <p:extLst>
      <p:ext uri="{BB962C8B-B14F-4D97-AF65-F5344CB8AC3E}">
        <p14:creationId xmlns:p14="http://schemas.microsoft.com/office/powerpoint/2010/main" val="24295874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57</a:t>
            </a:fld>
            <a:endParaRPr lang="zh-CN" altLang="en-US"/>
          </a:p>
        </p:txBody>
      </p:sp>
    </p:spTree>
    <p:extLst>
      <p:ext uri="{BB962C8B-B14F-4D97-AF65-F5344CB8AC3E}">
        <p14:creationId xmlns:p14="http://schemas.microsoft.com/office/powerpoint/2010/main" val="32853823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62</a:t>
            </a:fld>
            <a:endParaRPr lang="zh-CN" altLang="en-US"/>
          </a:p>
        </p:txBody>
      </p:sp>
    </p:spTree>
    <p:extLst>
      <p:ext uri="{BB962C8B-B14F-4D97-AF65-F5344CB8AC3E}">
        <p14:creationId xmlns:p14="http://schemas.microsoft.com/office/powerpoint/2010/main" val="5972577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63</a:t>
            </a:fld>
            <a:endParaRPr lang="zh-CN" altLang="en-US"/>
          </a:p>
        </p:txBody>
      </p:sp>
    </p:spTree>
    <p:extLst>
      <p:ext uri="{BB962C8B-B14F-4D97-AF65-F5344CB8AC3E}">
        <p14:creationId xmlns:p14="http://schemas.microsoft.com/office/powerpoint/2010/main" val="15506893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73</a:t>
            </a:fld>
            <a:endParaRPr lang="zh-CN" altLang="en-US"/>
          </a:p>
        </p:txBody>
      </p:sp>
    </p:spTree>
    <p:extLst>
      <p:ext uri="{BB962C8B-B14F-4D97-AF65-F5344CB8AC3E}">
        <p14:creationId xmlns:p14="http://schemas.microsoft.com/office/powerpoint/2010/main" val="19556353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74</a:t>
            </a:fld>
            <a:endParaRPr lang="zh-CN" altLang="en-US"/>
          </a:p>
        </p:txBody>
      </p:sp>
    </p:spTree>
    <p:extLst>
      <p:ext uri="{BB962C8B-B14F-4D97-AF65-F5344CB8AC3E}">
        <p14:creationId xmlns:p14="http://schemas.microsoft.com/office/powerpoint/2010/main" val="1186233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75</a:t>
            </a:fld>
            <a:endParaRPr lang="zh-CN" altLang="en-US"/>
          </a:p>
        </p:txBody>
      </p:sp>
    </p:spTree>
    <p:extLst>
      <p:ext uri="{BB962C8B-B14F-4D97-AF65-F5344CB8AC3E}">
        <p14:creationId xmlns:p14="http://schemas.microsoft.com/office/powerpoint/2010/main" val="3170068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76</a:t>
            </a:fld>
            <a:endParaRPr lang="zh-CN" altLang="en-US"/>
          </a:p>
        </p:txBody>
      </p:sp>
    </p:spTree>
    <p:extLst>
      <p:ext uri="{BB962C8B-B14F-4D97-AF65-F5344CB8AC3E}">
        <p14:creationId xmlns:p14="http://schemas.microsoft.com/office/powerpoint/2010/main" val="6271943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78</a:t>
            </a:fld>
            <a:endParaRPr lang="zh-CN" altLang="en-US"/>
          </a:p>
        </p:txBody>
      </p:sp>
    </p:spTree>
    <p:extLst>
      <p:ext uri="{BB962C8B-B14F-4D97-AF65-F5344CB8AC3E}">
        <p14:creationId xmlns:p14="http://schemas.microsoft.com/office/powerpoint/2010/main" val="13146811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79</a:t>
            </a:fld>
            <a:endParaRPr lang="zh-CN" altLang="en-US"/>
          </a:p>
        </p:txBody>
      </p:sp>
    </p:spTree>
    <p:extLst>
      <p:ext uri="{BB962C8B-B14F-4D97-AF65-F5344CB8AC3E}">
        <p14:creationId xmlns:p14="http://schemas.microsoft.com/office/powerpoint/2010/main" val="19601453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80</a:t>
            </a:fld>
            <a:endParaRPr lang="zh-CN" altLang="en-US"/>
          </a:p>
        </p:txBody>
      </p:sp>
    </p:spTree>
    <p:extLst>
      <p:ext uri="{BB962C8B-B14F-4D97-AF65-F5344CB8AC3E}">
        <p14:creationId xmlns:p14="http://schemas.microsoft.com/office/powerpoint/2010/main" val="9188063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81</a:t>
            </a:fld>
            <a:endParaRPr lang="zh-CN" altLang="en-US"/>
          </a:p>
        </p:txBody>
      </p:sp>
    </p:spTree>
    <p:extLst>
      <p:ext uri="{BB962C8B-B14F-4D97-AF65-F5344CB8AC3E}">
        <p14:creationId xmlns:p14="http://schemas.microsoft.com/office/powerpoint/2010/main" val="20200608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82</a:t>
            </a:fld>
            <a:endParaRPr lang="zh-CN" altLang="en-US"/>
          </a:p>
        </p:txBody>
      </p:sp>
    </p:spTree>
    <p:extLst>
      <p:ext uri="{BB962C8B-B14F-4D97-AF65-F5344CB8AC3E}">
        <p14:creationId xmlns:p14="http://schemas.microsoft.com/office/powerpoint/2010/main" val="14014777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84</a:t>
            </a:fld>
            <a:endParaRPr lang="zh-CN" altLang="en-US"/>
          </a:p>
        </p:txBody>
      </p:sp>
    </p:spTree>
    <p:extLst>
      <p:ext uri="{BB962C8B-B14F-4D97-AF65-F5344CB8AC3E}">
        <p14:creationId xmlns:p14="http://schemas.microsoft.com/office/powerpoint/2010/main" val="19894307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85</a:t>
            </a:fld>
            <a:endParaRPr lang="zh-CN" altLang="en-US"/>
          </a:p>
        </p:txBody>
      </p:sp>
    </p:spTree>
    <p:extLst>
      <p:ext uri="{BB962C8B-B14F-4D97-AF65-F5344CB8AC3E}">
        <p14:creationId xmlns:p14="http://schemas.microsoft.com/office/powerpoint/2010/main" val="32127894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86</a:t>
            </a:fld>
            <a:endParaRPr lang="zh-CN" altLang="en-US"/>
          </a:p>
        </p:txBody>
      </p:sp>
    </p:spTree>
    <p:extLst>
      <p:ext uri="{BB962C8B-B14F-4D97-AF65-F5344CB8AC3E}">
        <p14:creationId xmlns:p14="http://schemas.microsoft.com/office/powerpoint/2010/main" val="42483240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87</a:t>
            </a:fld>
            <a:endParaRPr lang="zh-CN" altLang="en-US"/>
          </a:p>
        </p:txBody>
      </p:sp>
    </p:spTree>
    <p:extLst>
      <p:ext uri="{BB962C8B-B14F-4D97-AF65-F5344CB8AC3E}">
        <p14:creationId xmlns:p14="http://schemas.microsoft.com/office/powerpoint/2010/main" val="236044130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88</a:t>
            </a:fld>
            <a:endParaRPr lang="zh-CN" altLang="en-US"/>
          </a:p>
        </p:txBody>
      </p:sp>
    </p:spTree>
    <p:extLst>
      <p:ext uri="{BB962C8B-B14F-4D97-AF65-F5344CB8AC3E}">
        <p14:creationId xmlns:p14="http://schemas.microsoft.com/office/powerpoint/2010/main" val="13039316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89</a:t>
            </a:fld>
            <a:endParaRPr lang="zh-CN" altLang="en-US"/>
          </a:p>
        </p:txBody>
      </p:sp>
    </p:spTree>
    <p:extLst>
      <p:ext uri="{BB962C8B-B14F-4D97-AF65-F5344CB8AC3E}">
        <p14:creationId xmlns:p14="http://schemas.microsoft.com/office/powerpoint/2010/main" val="3866925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90</a:t>
            </a:fld>
            <a:endParaRPr lang="zh-CN" altLang="en-US"/>
          </a:p>
        </p:txBody>
      </p:sp>
    </p:spTree>
    <p:extLst>
      <p:ext uri="{BB962C8B-B14F-4D97-AF65-F5344CB8AC3E}">
        <p14:creationId xmlns:p14="http://schemas.microsoft.com/office/powerpoint/2010/main" val="3866925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91</a:t>
            </a:fld>
            <a:endParaRPr lang="zh-CN" altLang="en-US"/>
          </a:p>
        </p:txBody>
      </p:sp>
    </p:spTree>
    <p:extLst>
      <p:ext uri="{BB962C8B-B14F-4D97-AF65-F5344CB8AC3E}">
        <p14:creationId xmlns:p14="http://schemas.microsoft.com/office/powerpoint/2010/main" val="29750622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92</a:t>
            </a:fld>
            <a:endParaRPr lang="zh-CN" altLang="en-US"/>
          </a:p>
        </p:txBody>
      </p:sp>
    </p:spTree>
    <p:extLst>
      <p:ext uri="{BB962C8B-B14F-4D97-AF65-F5344CB8AC3E}">
        <p14:creationId xmlns:p14="http://schemas.microsoft.com/office/powerpoint/2010/main" val="25218439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93</a:t>
            </a:fld>
            <a:endParaRPr lang="zh-CN" altLang="en-US"/>
          </a:p>
        </p:txBody>
      </p:sp>
    </p:spTree>
    <p:extLst>
      <p:ext uri="{BB962C8B-B14F-4D97-AF65-F5344CB8AC3E}">
        <p14:creationId xmlns:p14="http://schemas.microsoft.com/office/powerpoint/2010/main" val="34127177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94</a:t>
            </a:fld>
            <a:endParaRPr lang="zh-CN" altLang="en-US"/>
          </a:p>
        </p:txBody>
      </p:sp>
    </p:spTree>
    <p:extLst>
      <p:ext uri="{BB962C8B-B14F-4D97-AF65-F5344CB8AC3E}">
        <p14:creationId xmlns:p14="http://schemas.microsoft.com/office/powerpoint/2010/main" val="11069705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99</a:t>
            </a:fld>
            <a:endParaRPr lang="zh-CN" altLang="en-US"/>
          </a:p>
        </p:txBody>
      </p:sp>
    </p:spTree>
    <p:extLst>
      <p:ext uri="{BB962C8B-B14F-4D97-AF65-F5344CB8AC3E}">
        <p14:creationId xmlns:p14="http://schemas.microsoft.com/office/powerpoint/2010/main" val="42602598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100</a:t>
            </a:fld>
            <a:endParaRPr lang="zh-CN" altLang="en-US"/>
          </a:p>
        </p:txBody>
      </p:sp>
    </p:spTree>
    <p:extLst>
      <p:ext uri="{BB962C8B-B14F-4D97-AF65-F5344CB8AC3E}">
        <p14:creationId xmlns:p14="http://schemas.microsoft.com/office/powerpoint/2010/main" val="34447136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101</a:t>
            </a:fld>
            <a:endParaRPr lang="zh-CN" altLang="en-US"/>
          </a:p>
        </p:txBody>
      </p:sp>
    </p:spTree>
    <p:extLst>
      <p:ext uri="{BB962C8B-B14F-4D97-AF65-F5344CB8AC3E}">
        <p14:creationId xmlns:p14="http://schemas.microsoft.com/office/powerpoint/2010/main" val="22816978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102</a:t>
            </a:fld>
            <a:endParaRPr lang="zh-CN" altLang="en-US"/>
          </a:p>
        </p:txBody>
      </p:sp>
    </p:spTree>
    <p:extLst>
      <p:ext uri="{BB962C8B-B14F-4D97-AF65-F5344CB8AC3E}">
        <p14:creationId xmlns:p14="http://schemas.microsoft.com/office/powerpoint/2010/main" val="17391632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103</a:t>
            </a:fld>
            <a:endParaRPr lang="zh-CN" altLang="en-US"/>
          </a:p>
        </p:txBody>
      </p:sp>
    </p:spTree>
    <p:extLst>
      <p:ext uri="{BB962C8B-B14F-4D97-AF65-F5344CB8AC3E}">
        <p14:creationId xmlns:p14="http://schemas.microsoft.com/office/powerpoint/2010/main" val="339275943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104</a:t>
            </a:fld>
            <a:endParaRPr lang="zh-CN" altLang="en-US"/>
          </a:p>
        </p:txBody>
      </p:sp>
    </p:spTree>
    <p:extLst>
      <p:ext uri="{BB962C8B-B14F-4D97-AF65-F5344CB8AC3E}">
        <p14:creationId xmlns:p14="http://schemas.microsoft.com/office/powerpoint/2010/main" val="31374383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105</a:t>
            </a:fld>
            <a:endParaRPr lang="zh-CN" altLang="en-US"/>
          </a:p>
        </p:txBody>
      </p:sp>
    </p:spTree>
    <p:extLst>
      <p:ext uri="{BB962C8B-B14F-4D97-AF65-F5344CB8AC3E}">
        <p14:creationId xmlns:p14="http://schemas.microsoft.com/office/powerpoint/2010/main" val="79860191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109</a:t>
            </a:fld>
            <a:endParaRPr lang="zh-CN" altLang="en-US"/>
          </a:p>
        </p:txBody>
      </p:sp>
    </p:spTree>
    <p:extLst>
      <p:ext uri="{BB962C8B-B14F-4D97-AF65-F5344CB8AC3E}">
        <p14:creationId xmlns:p14="http://schemas.microsoft.com/office/powerpoint/2010/main" val="377563065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110</a:t>
            </a:fld>
            <a:endParaRPr lang="zh-CN" altLang="en-US"/>
          </a:p>
        </p:txBody>
      </p:sp>
    </p:spTree>
    <p:extLst>
      <p:ext uri="{BB962C8B-B14F-4D97-AF65-F5344CB8AC3E}">
        <p14:creationId xmlns:p14="http://schemas.microsoft.com/office/powerpoint/2010/main" val="19814112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111</a:t>
            </a:fld>
            <a:endParaRPr lang="zh-CN" altLang="en-US"/>
          </a:p>
        </p:txBody>
      </p:sp>
    </p:spTree>
    <p:extLst>
      <p:ext uri="{BB962C8B-B14F-4D97-AF65-F5344CB8AC3E}">
        <p14:creationId xmlns:p14="http://schemas.microsoft.com/office/powerpoint/2010/main" val="308474570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112</a:t>
            </a:fld>
            <a:endParaRPr lang="zh-CN" altLang="en-US"/>
          </a:p>
        </p:txBody>
      </p:sp>
    </p:spTree>
    <p:extLst>
      <p:ext uri="{BB962C8B-B14F-4D97-AF65-F5344CB8AC3E}">
        <p14:creationId xmlns:p14="http://schemas.microsoft.com/office/powerpoint/2010/main" val="41438558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45C9766-99A4-4D25-82C7-20A961BE5922}" type="slidenum">
              <a:rPr lang="zh-CN" altLang="en-US" smtClean="0"/>
              <a:t>113</a:t>
            </a:fld>
            <a:endParaRPr lang="zh-CN" altLang="en-US"/>
          </a:p>
        </p:txBody>
      </p:sp>
    </p:spTree>
    <p:extLst>
      <p:ext uri="{BB962C8B-B14F-4D97-AF65-F5344CB8AC3E}">
        <p14:creationId xmlns:p14="http://schemas.microsoft.com/office/powerpoint/2010/main" val="6396775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背景色-2">
    <p:spTree>
      <p:nvGrpSpPr>
        <p:cNvPr id="1" name=""/>
        <p:cNvGrpSpPr/>
        <p:nvPr/>
      </p:nvGrpSpPr>
      <p:grpSpPr>
        <a:xfrm>
          <a:off x="0" y="0"/>
          <a:ext cx="0" cy="0"/>
          <a:chOff x="0" y="0"/>
          <a:chExt cx="0" cy="0"/>
        </a:xfrm>
      </p:grpSpPr>
      <p:sp>
        <p:nvSpPr>
          <p:cNvPr id="6" name="矩形 5"/>
          <p:cNvSpPr/>
          <p:nvPr userDrawn="1"/>
        </p:nvSpPr>
        <p:spPr>
          <a:xfrm>
            <a:off x="0" y="0"/>
            <a:ext cx="24368126"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7"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59" y="682638"/>
            <a:ext cx="21963199"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41" tIns="45570" rIns="91141" bIns="45570" numCol="1" rtlCol="0" anchor="t" anchorCtr="0" compatLnSpc="1"/>
          <a:lstStyle/>
          <a:p>
            <a:pPr marL="0" marR="0" indent="0" algn="l" defTabSz="910770"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a:ln>
                <a:noFill/>
              </a:ln>
              <a:solidFill>
                <a:schemeClr val="tx1"/>
              </a:solidFill>
              <a:effectLst/>
              <a:latin typeface="Arial" pitchFamily="34" charset="0"/>
              <a:ea typeface="宋体" pitchFamily="2" charset="-122"/>
            </a:endParaRPr>
          </a:p>
        </p:txBody>
      </p:sp>
      <p:grpSp>
        <p:nvGrpSpPr>
          <p:cNvPr id="8" name="组合 7">
            <a:extLst>
              <a:ext uri="{FF2B5EF4-FFF2-40B4-BE49-F238E27FC236}">
                <a16:creationId xmlns="" xmlns:a16="http://schemas.microsoft.com/office/drawing/2014/main" id="{F8913F16-3A7A-4846-82FC-C10DDE1D4128}"/>
              </a:ext>
            </a:extLst>
          </p:cNvPr>
          <p:cNvGrpSpPr/>
          <p:nvPr userDrawn="1"/>
        </p:nvGrpSpPr>
        <p:grpSpPr>
          <a:xfrm>
            <a:off x="20297985" y="12227798"/>
            <a:ext cx="3105741" cy="1084775"/>
            <a:chOff x="20297985" y="12560306"/>
            <a:chExt cx="3105741" cy="1084775"/>
          </a:xfrm>
        </p:grpSpPr>
        <p:pic>
          <p:nvPicPr>
            <p:cNvPr id="9" name="图片 8">
              <a:hlinkClick r:id="" action="ppaction://hlinkshowjump?jump=previousslide"/>
              <a:extLst>
                <a:ext uri="{FF2B5EF4-FFF2-40B4-BE49-F238E27FC236}">
                  <a16:creationId xmlns="" xmlns:a16="http://schemas.microsoft.com/office/drawing/2014/main" id="{C06B79B9-D23A-4609-BD72-E5FB3982026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97985" y="12560306"/>
              <a:ext cx="1084775" cy="1084775"/>
            </a:xfrm>
            <a:prstGeom prst="rect">
              <a:avLst/>
            </a:prstGeom>
          </p:spPr>
        </p:pic>
        <p:pic>
          <p:nvPicPr>
            <p:cNvPr id="10" name="图片 9">
              <a:hlinkClick r:id="" action="ppaction://hlinkshowjump?jump=nextslide"/>
              <a:extLst>
                <a:ext uri="{FF2B5EF4-FFF2-40B4-BE49-F238E27FC236}">
                  <a16:creationId xmlns="" xmlns:a16="http://schemas.microsoft.com/office/drawing/2014/main" id="{A2131A03-518C-4513-A897-D8EA4BE9E2E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flipH="1">
              <a:off x="22318951" y="12560306"/>
              <a:ext cx="1084775" cy="1084775"/>
            </a:xfrm>
            <a:prstGeom prst="rect">
              <a:avLst/>
            </a:prstGeom>
          </p:spPr>
        </p:pic>
        <p:pic>
          <p:nvPicPr>
            <p:cNvPr id="11" name="27 Imagen">
              <a:extLst>
                <a:ext uri="{FF2B5EF4-FFF2-40B4-BE49-F238E27FC236}">
                  <a16:creationId xmlns="" xmlns:a16="http://schemas.microsoft.com/office/drawing/2014/main" id="{F287E26F-65F8-47DD-8406-E5E0D4C80586}"/>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1354551" y="12672968"/>
              <a:ext cx="1030447" cy="859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extBox 15">
            <a:extLst>
              <a:ext uri="{FF2B5EF4-FFF2-40B4-BE49-F238E27FC236}">
                <a16:creationId xmlns="" xmlns:a16="http://schemas.microsoft.com/office/drawing/2014/main" id="{880B14DB-7B0D-4EAE-930B-DD12F35A6C9C}"/>
              </a:ext>
            </a:extLst>
          </p:cNvPr>
          <p:cNvSpPr txBox="1"/>
          <p:nvPr userDrawn="1"/>
        </p:nvSpPr>
        <p:spPr>
          <a:xfrm>
            <a:off x="21485177" y="12388348"/>
            <a:ext cx="717642" cy="646331"/>
          </a:xfrm>
          <a:prstGeom prst="rect">
            <a:avLst/>
          </a:prstGeom>
          <a:noFill/>
        </p:spPr>
        <p:txBody>
          <a:bodyPr wrap="square" rtlCol="0" anchor="ctr">
            <a:spAutoFit/>
          </a:bodyPr>
          <a:lstStyle/>
          <a:p>
            <a:pPr algn="ctr" defTabSz="1827530"/>
            <a:fld id="{2EEF1883-7A0E-4F66-9932-E581691AD397}" type="slidenum">
              <a:rPr lang="zh-CN" altLang="en-US" sz="2800" b="1" smtClean="0">
                <a:solidFill>
                  <a:prstClr val="white"/>
                </a:solidFill>
                <a:latin typeface="+mn-lt"/>
                <a:ea typeface="Arial Unicode MS" panose="020B0604020202020204" pitchFamily="34" charset="-122"/>
                <a:cs typeface="Arial Unicode MS" panose="020B0604020202020204" pitchFamily="34" charset="-122"/>
              </a:rPr>
              <a:pPr algn="ctr" defTabSz="1827530"/>
              <a:t>‹#›</a:t>
            </a:fld>
            <a:r>
              <a:rPr lang="zh-CN" altLang="en-US" sz="3600" b="0" dirty="0">
                <a:solidFill>
                  <a:prstClr val="white"/>
                </a:solidFill>
                <a:latin typeface="+mn-lt"/>
                <a:ea typeface="Arial Unicode MS" panose="020B0604020202020204" pitchFamily="34" charset="-122"/>
                <a:cs typeface="Arial Unicode MS" panose="020B0604020202020204" pitchFamily="34" charset="-122"/>
              </a:rPr>
              <a:t> </a:t>
            </a:r>
          </a:p>
        </p:txBody>
      </p:sp>
    </p:spTree>
    <p:extLst>
      <p:ext uri="{BB962C8B-B14F-4D97-AF65-F5344CB8AC3E}">
        <p14:creationId xmlns:p14="http://schemas.microsoft.com/office/powerpoint/2010/main" val="145161567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66387EB0-18EC-48BA-AC0B-117B9E8ACD1A}"/>
              </a:ext>
            </a:extLst>
          </p:cNvPr>
          <p:cNvSpPr>
            <a:spLocks noGrp="1"/>
          </p:cNvSpPr>
          <p:nvPr>
            <p:ph type="title"/>
          </p:nvPr>
        </p:nvSpPr>
        <p:spPr>
          <a:xfrm>
            <a:off x="1675527" y="730253"/>
            <a:ext cx="21020246" cy="2651126"/>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13F3AD17-3A4F-4828-B0A0-3DF5237EFFA2}"/>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56B6CFE-DEF4-4BD3-AC1A-7FF3FB6B2D8D}"/>
              </a:ext>
            </a:extLst>
          </p:cNvPr>
          <p:cNvSpPr>
            <a:spLocks noGrp="1"/>
          </p:cNvSpPr>
          <p:nvPr>
            <p:ph type="dt" sz="half" idx="2"/>
          </p:nvPr>
        </p:nvSpPr>
        <p:spPr>
          <a:xfrm>
            <a:off x="1675527" y="12712703"/>
            <a:ext cx="5483543" cy="730250"/>
          </a:xfrm>
          <a:prstGeom prst="rect">
            <a:avLst/>
          </a:prstGeom>
        </p:spPr>
        <p:txBody>
          <a:bodyPr vert="horz" lIns="91440" tIns="45720" rIns="91440" bIns="45720" rtlCol="0" anchor="ctr"/>
          <a:lstStyle>
            <a:lvl1pPr algn="l">
              <a:defRPr sz="2399">
                <a:solidFill>
                  <a:schemeClr val="tx1">
                    <a:tint val="75000"/>
                  </a:schemeClr>
                </a:solidFill>
              </a:defRPr>
            </a:lvl1pPr>
          </a:lstStyle>
          <a:p>
            <a:fld id="{61460D39-2C98-4455-9DD4-248B8CB60956}" type="datetimeFigureOut">
              <a:rPr lang="zh-CN" altLang="en-US" smtClean="0"/>
              <a:t>2018/4/27</a:t>
            </a:fld>
            <a:endParaRPr lang="zh-CN" altLang="en-US"/>
          </a:p>
        </p:txBody>
      </p:sp>
      <p:sp>
        <p:nvSpPr>
          <p:cNvPr id="5" name="页脚占位符 4">
            <a:extLst>
              <a:ext uri="{FF2B5EF4-FFF2-40B4-BE49-F238E27FC236}">
                <a16:creationId xmlns="" xmlns:a16="http://schemas.microsoft.com/office/drawing/2014/main" id="{77F285BC-32D9-4AA1-B4D3-51B3F93A814E}"/>
              </a:ext>
            </a:extLst>
          </p:cNvPr>
          <p:cNvSpPr>
            <a:spLocks noGrp="1"/>
          </p:cNvSpPr>
          <p:nvPr>
            <p:ph type="ftr" sz="quarter" idx="3"/>
          </p:nvPr>
        </p:nvSpPr>
        <p:spPr>
          <a:xfrm>
            <a:off x="8072993" y="12712703"/>
            <a:ext cx="8225314" cy="730250"/>
          </a:xfrm>
          <a:prstGeom prst="rect">
            <a:avLst/>
          </a:prstGeom>
        </p:spPr>
        <p:txBody>
          <a:bodyPr vert="horz" lIns="91440" tIns="45720" rIns="91440" bIns="45720" rtlCol="0" anchor="ctr"/>
          <a:lstStyle>
            <a:lvl1pPr algn="ctr">
              <a:defRPr sz="2399">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15ACE612-8A6B-4DCC-B89F-EBEDF2A3AE34}"/>
              </a:ext>
            </a:extLst>
          </p:cNvPr>
          <p:cNvSpPr>
            <a:spLocks noGrp="1"/>
          </p:cNvSpPr>
          <p:nvPr>
            <p:ph type="sldNum" sz="quarter" idx="4"/>
          </p:nvPr>
        </p:nvSpPr>
        <p:spPr>
          <a:xfrm>
            <a:off x="17212230" y="12712703"/>
            <a:ext cx="5483543" cy="730250"/>
          </a:xfrm>
          <a:prstGeom prst="rect">
            <a:avLst/>
          </a:prstGeom>
        </p:spPr>
        <p:txBody>
          <a:bodyPr vert="horz" lIns="91440" tIns="45720" rIns="91440" bIns="45720" rtlCol="0" anchor="ctr"/>
          <a:lstStyle>
            <a:lvl1pPr algn="r">
              <a:defRPr sz="2399">
                <a:solidFill>
                  <a:schemeClr val="tx1">
                    <a:tint val="75000"/>
                  </a:schemeClr>
                </a:solidFill>
              </a:defRPr>
            </a:lvl1pPr>
          </a:lstStyle>
          <a:p>
            <a:fld id="{945DE5F3-FD8B-43AF-85DA-AC723A004E80}" type="slidenum">
              <a:rPr lang="zh-CN" altLang="en-US" smtClean="0"/>
              <a:t>‹#›</a:t>
            </a:fld>
            <a:endParaRPr lang="zh-CN" altLang="en-US"/>
          </a:p>
        </p:txBody>
      </p:sp>
    </p:spTree>
    <p:extLst>
      <p:ext uri="{BB962C8B-B14F-4D97-AF65-F5344CB8AC3E}">
        <p14:creationId xmlns:p14="http://schemas.microsoft.com/office/powerpoint/2010/main" val="3432546175"/>
      </p:ext>
    </p:extLst>
  </p:cSld>
  <p:clrMap bg1="lt1" tx1="dk1" bg2="lt2" tx2="dk2" accent1="accent1" accent2="accent2" accent3="accent3" accent4="accent4" accent5="accent5" accent6="accent6" hlink="hlink" folHlink="folHlink"/>
  <p:sldLayoutIdLst>
    <p:sldLayoutId id="2147483734" r:id="rId1"/>
  </p:sldLayoutIdLst>
  <p:txStyles>
    <p:titleStyle>
      <a:lvl1pPr algn="l" defTabSz="1827886" rtl="0" eaLnBrk="1" latinLnBrk="0" hangingPunct="1">
        <a:lnSpc>
          <a:spcPct val="90000"/>
        </a:lnSpc>
        <a:spcBef>
          <a:spcPct val="0"/>
        </a:spcBef>
        <a:buNone/>
        <a:defRPr sz="8796" kern="1200">
          <a:solidFill>
            <a:schemeClr val="tx1"/>
          </a:solidFill>
          <a:latin typeface="+mj-lt"/>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chemeClr val="tx1"/>
          </a:solidFill>
          <a:latin typeface="+mn-lt"/>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chemeClr val="tx1"/>
          </a:solidFill>
          <a:latin typeface="+mn-lt"/>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chemeClr val="tx1"/>
          </a:solidFill>
          <a:latin typeface="+mn-lt"/>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zh-CN"/>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53.xml"/><Relationship Id="rId3" Type="http://schemas.openxmlformats.org/officeDocument/2006/relationships/slide" Target="slide15.xml"/><Relationship Id="rId7" Type="http://schemas.openxmlformats.org/officeDocument/2006/relationships/slide" Target="slide37.xml"/><Relationship Id="rId12" Type="http://schemas.openxmlformats.org/officeDocument/2006/relationships/slide" Target="slide49.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2.xml"/><Relationship Id="rId11" Type="http://schemas.openxmlformats.org/officeDocument/2006/relationships/slide" Target="slide10.xml"/><Relationship Id="rId5" Type="http://schemas.openxmlformats.org/officeDocument/2006/relationships/slide" Target="slide30.xml"/><Relationship Id="rId15" Type="http://schemas.openxmlformats.org/officeDocument/2006/relationships/slide" Target="slide63.xml"/><Relationship Id="rId10" Type="http://schemas.openxmlformats.org/officeDocument/2006/relationships/slide" Target="slide7.xml"/><Relationship Id="rId4" Type="http://schemas.openxmlformats.org/officeDocument/2006/relationships/slide" Target="slide26.xml"/><Relationship Id="rId9" Type="http://schemas.openxmlformats.org/officeDocument/2006/relationships/slide" Target="slide48.xml"/><Relationship Id="rId14" Type="http://schemas.openxmlformats.org/officeDocument/2006/relationships/slide" Target="slide6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3.png"/><Relationship Id="rId7" Type="http://schemas.openxmlformats.org/officeDocument/2006/relationships/image" Target="../media/image8.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e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10.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8.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image" Target="../media/image17.wmf"/><Relationship Id="rId4" Type="http://schemas.openxmlformats.org/officeDocument/2006/relationships/oleObject" Target="../embeddings/oleObject4.bin"/><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2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slide" Target="slide1.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29.png"/><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29.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1.png"/></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5.png"/><Relationship Id="rId4" Type="http://schemas.openxmlformats.org/officeDocument/2006/relationships/image" Target="../media/image29.png"/></Relationships>
</file>

<file path=ppt/slides/_rels/slide5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29.png"/></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29.png"/></Relationships>
</file>

<file path=ppt/slides/_rels/slide6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8" Type="http://schemas.openxmlformats.org/officeDocument/2006/relationships/slide" Target="slide99.xml"/><Relationship Id="rId3" Type="http://schemas.openxmlformats.org/officeDocument/2006/relationships/slide" Target="slide73.xml"/><Relationship Id="rId7" Type="http://schemas.openxmlformats.org/officeDocument/2006/relationships/slide" Target="slide8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65.xml"/><Relationship Id="rId5" Type="http://schemas.openxmlformats.org/officeDocument/2006/relationships/slide" Target="slide84.xml"/><Relationship Id="rId10" Type="http://schemas.openxmlformats.org/officeDocument/2006/relationships/slide" Target="slide109.xml"/><Relationship Id="rId4" Type="http://schemas.openxmlformats.org/officeDocument/2006/relationships/slide" Target="slide78.xml"/><Relationship Id="rId9" Type="http://schemas.openxmlformats.org/officeDocument/2006/relationships/slide" Target="slide104.xml"/></Relationships>
</file>

<file path=ppt/slides/_rels/slide6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6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8.png"/><Relationship Id="rId4" Type="http://schemas.openxmlformats.org/officeDocument/2006/relationships/image" Target="../media/image57.png"/></Relationships>
</file>

<file path=ppt/slides/_rels/slide69.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image" Target="../media/image3.png"/><Relationship Id="rId7"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59.wmf"/><Relationship Id="rId5" Type="http://schemas.openxmlformats.org/officeDocument/2006/relationships/oleObject" Target="../embeddings/oleObject6.bin"/><Relationship Id="rId4" Type="http://schemas.openxmlformats.org/officeDocument/2006/relationships/image" Target="../media/image56.png"/></Relationships>
</file>

<file path=ppt/slides/_rels/slide7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2.png"/><Relationship Id="rId4" Type="http://schemas.openxmlformats.org/officeDocument/2006/relationships/image" Target="../media/image61.png"/></Relationships>
</file>

<file path=ppt/slides/_rels/slide7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7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8" Type="http://schemas.openxmlformats.org/officeDocument/2006/relationships/image" Target="../media/image72.wmf"/><Relationship Id="rId3" Type="http://schemas.openxmlformats.org/officeDocument/2006/relationships/notesSlide" Target="../notesSlides/notesSlide47.xml"/><Relationship Id="rId7" Type="http://schemas.openxmlformats.org/officeDocument/2006/relationships/oleObject" Target="../embeddings/oleObject9.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71.wmf"/><Relationship Id="rId5" Type="http://schemas.openxmlformats.org/officeDocument/2006/relationships/oleObject" Target="../embeddings/oleObject8.bin"/><Relationship Id="rId10" Type="http://schemas.openxmlformats.org/officeDocument/2006/relationships/image" Target="../media/image73.wmf"/><Relationship Id="rId4" Type="http://schemas.openxmlformats.org/officeDocument/2006/relationships/image" Target="../media/image3.png"/><Relationship Id="rId9" Type="http://schemas.openxmlformats.org/officeDocument/2006/relationships/oleObject" Target="../embeddings/oleObject10.bin"/></Relationships>
</file>

<file path=ppt/slides/_rels/slide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9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75.wmf"/><Relationship Id="rId5" Type="http://schemas.openxmlformats.org/officeDocument/2006/relationships/oleObject" Target="../embeddings/oleObject11.bin"/><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76.wmf"/><Relationship Id="rId5" Type="http://schemas.openxmlformats.org/officeDocument/2006/relationships/oleObject" Target="../embeddings/oleObject12.bin"/><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77.wmf"/><Relationship Id="rId5" Type="http://schemas.openxmlformats.org/officeDocument/2006/relationships/oleObject" Target="../embeddings/oleObject13.bin"/><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5" Type="http://schemas.openxmlformats.org/officeDocument/2006/relationships/image" Target="../media/image80.png"/><Relationship Id="rId4" Type="http://schemas.openxmlformats.org/officeDocument/2006/relationships/image" Target="../media/image29.png"/></Relationships>
</file>

<file path=ppt/slides/_rels/slide9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5" Type="http://schemas.openxmlformats.org/officeDocument/2006/relationships/image" Target="../media/image81.png"/><Relationship Id="rId4" Type="http://schemas.openxmlformats.org/officeDocument/2006/relationships/image" Target="../media/image29.png"/></Relationships>
</file>

<file path=ppt/slides/_rels/slide9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82.png"/></Relationships>
</file>

<file path=ppt/slides/_rels/slide1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82.png"/></Relationships>
</file>

<file path=ppt/slides/_rels/slide101.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notesSlide" Target="../notesSlides/notesSlide56.xml"/><Relationship Id="rId7" Type="http://schemas.openxmlformats.org/officeDocument/2006/relationships/image" Target="../media/image83.wmf"/><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oleObject" Target="../embeddings/oleObject14.bin"/><Relationship Id="rId5" Type="http://schemas.openxmlformats.org/officeDocument/2006/relationships/image" Target="../media/image82.png"/><Relationship Id="rId4" Type="http://schemas.openxmlformats.org/officeDocument/2006/relationships/image" Target="../media/image3.png"/><Relationship Id="rId9" Type="http://schemas.openxmlformats.org/officeDocument/2006/relationships/image" Target="../media/image84.wmf"/></Relationships>
</file>

<file path=ppt/slides/_rels/slide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xml"/><Relationship Id="rId4" Type="http://schemas.openxmlformats.org/officeDocument/2006/relationships/image" Target="../media/image82.png"/></Relationships>
</file>

<file path=ppt/slides/_rels/slide103.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notesSlide" Target="../notesSlides/notesSlide58.xml"/><Relationship Id="rId7" Type="http://schemas.openxmlformats.org/officeDocument/2006/relationships/image" Target="../media/image85.wmf"/><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oleObject" Target="../embeddings/oleObject16.bin"/><Relationship Id="rId5" Type="http://schemas.openxmlformats.org/officeDocument/2006/relationships/image" Target="../media/image82.png"/><Relationship Id="rId4" Type="http://schemas.openxmlformats.org/officeDocument/2006/relationships/image" Target="../media/image3.png"/><Relationship Id="rId9" Type="http://schemas.openxmlformats.org/officeDocument/2006/relationships/image" Target="../media/image86.wmf"/></Relationships>
</file>

<file path=ppt/slides/_rels/slide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xml"/><Relationship Id="rId4" Type="http://schemas.openxmlformats.org/officeDocument/2006/relationships/image" Target="../media/image87.png"/></Relationships>
</file>

<file path=ppt/slides/_rels/slide10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xml"/><Relationship Id="rId4" Type="http://schemas.openxmlformats.org/officeDocument/2006/relationships/image" Target="../media/image87.png"/></Relationships>
</file>

<file path=ppt/slides/_rels/slide10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07.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79.png"/><Relationship Id="rId7" Type="http://schemas.openxmlformats.org/officeDocument/2006/relationships/image" Target="../media/image90.png"/><Relationship Id="rId2" Type="http://schemas.openxmlformats.org/officeDocument/2006/relationships/image" Target="../media/image78.png"/><Relationship Id="rId1" Type="http://schemas.openxmlformats.org/officeDocument/2006/relationships/slideLayout" Target="../slideLayouts/slideLayout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29.png"/></Relationships>
</file>

<file path=ppt/slides/_rels/slide108.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78.pn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1.xml"/><Relationship Id="rId6" Type="http://schemas.openxmlformats.org/officeDocument/2006/relationships/image" Target="../media/image92.png"/><Relationship Id="rId5" Type="http://schemas.openxmlformats.org/officeDocument/2006/relationships/image" Target="../media/image29.png"/><Relationship Id="rId4" Type="http://schemas.openxmlformats.org/officeDocument/2006/relationships/image" Target="../media/image79.png"/><Relationship Id="rId9" Type="http://schemas.openxmlformats.org/officeDocument/2006/relationships/image" Target="../media/image95.png"/></Relationships>
</file>

<file path=ppt/slides/_rels/slide10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1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96.png"/></Relationships>
</file>

<file path=ppt/slides/_rels/slide11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9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11142" y="4340629"/>
            <a:ext cx="2697188" cy="4591273"/>
          </a:xfrm>
          <a:prstGeom prst="rect">
            <a:avLst/>
          </a:prstGeom>
        </p:spPr>
      </p:pic>
      <p:sp>
        <p:nvSpPr>
          <p:cNvPr id="6" name="矩形 5">
            <a:extLst>
              <a:ext uri="{FF2B5EF4-FFF2-40B4-BE49-F238E27FC236}">
                <a16:creationId xmlns="" xmlns:a16="http://schemas.microsoft.com/office/drawing/2014/main" id="{037EC38E-21B6-4B70-B7D0-7EF1E23E3893}"/>
              </a:ext>
            </a:extLst>
          </p:cNvPr>
          <p:cNvSpPr/>
          <p:nvPr/>
        </p:nvSpPr>
        <p:spPr>
          <a:xfrm>
            <a:off x="6550956" y="1148953"/>
            <a:ext cx="11157221" cy="953338"/>
          </a:xfrm>
          <a:prstGeom prst="rect">
            <a:avLst/>
          </a:prstGeom>
        </p:spPr>
        <p:txBody>
          <a:bodyPr wrap="none">
            <a:spAutoFit/>
          </a:bodyPr>
          <a:lstStyle/>
          <a:p>
            <a:pPr algn="ctr" defTabSz="1825681"/>
            <a:r>
              <a:rPr lang="zh-CN" altLang="en-US" sz="5595" b="1" dirty="0">
                <a:solidFill>
                  <a:prstClr val="black"/>
                </a:solidFill>
                <a:ea typeface="黑体" panose="02010609060101010101" pitchFamily="49" charset="-122"/>
                <a:sym typeface="+mn-lt"/>
              </a:rPr>
              <a:t>第</a:t>
            </a:r>
            <a:r>
              <a:rPr lang="en-US" altLang="zh-CN" sz="5595" b="1" dirty="0">
                <a:solidFill>
                  <a:prstClr val="black"/>
                </a:solidFill>
                <a:ea typeface="宋体" panose="02010600030101010101" pitchFamily="2" charset="-122"/>
                <a:sym typeface="+mn-lt"/>
              </a:rPr>
              <a:t>28</a:t>
            </a:r>
            <a:r>
              <a:rPr lang="zh-CN" altLang="en-US" sz="5595" b="1" dirty="0">
                <a:solidFill>
                  <a:prstClr val="black"/>
                </a:solidFill>
                <a:ea typeface="黑体" panose="02010609060101010101" pitchFamily="49" charset="-122"/>
                <a:sym typeface="+mn-lt"/>
              </a:rPr>
              <a:t>课  乙醇和乙酸   基本营养物质</a:t>
            </a:r>
            <a:endParaRPr lang="en-US" altLang="zh-CN" sz="5595" b="1" dirty="0">
              <a:solidFill>
                <a:prstClr val="black"/>
              </a:solidFill>
              <a:ea typeface="黑体" panose="02010609060101010101" pitchFamily="49" charset="-122"/>
              <a:sym typeface="+mn-lt"/>
            </a:endParaRPr>
          </a:p>
        </p:txBody>
      </p:sp>
      <p:sp>
        <p:nvSpPr>
          <p:cNvPr id="8" name="TextBox 2">
            <a:extLst>
              <a:ext uri="{FF2B5EF4-FFF2-40B4-BE49-F238E27FC236}">
                <a16:creationId xmlns="" xmlns:a16="http://schemas.microsoft.com/office/drawing/2014/main" id="{4D21E7D7-1802-4F6C-8010-98620AC1B615}"/>
              </a:ext>
            </a:extLst>
          </p:cNvPr>
          <p:cNvSpPr txBox="1"/>
          <p:nvPr/>
        </p:nvSpPr>
        <p:spPr>
          <a:xfrm>
            <a:off x="2143194" y="2751955"/>
            <a:ext cx="10734316" cy="861133"/>
          </a:xfrm>
          <a:prstGeom prst="rect">
            <a:avLst/>
          </a:prstGeom>
          <a:noFill/>
        </p:spPr>
        <p:txBody>
          <a:bodyPr wrap="square" rtlCol="0">
            <a:spAutoFit/>
          </a:bodyPr>
          <a:lstStyle/>
          <a:p>
            <a:pPr defTabSz="1825681"/>
            <a:r>
              <a:rPr lang="zh-CN" altLang="en-US" sz="4996" b="1" dirty="0">
                <a:solidFill>
                  <a:srgbClr val="FF0000"/>
                </a:solidFill>
                <a:ea typeface="黑体" panose="02010609060101010101" pitchFamily="49" charset="-122"/>
                <a:sym typeface="+mn-lt"/>
              </a:rPr>
              <a:t>普查讲</a:t>
            </a:r>
            <a:r>
              <a:rPr lang="en-US" altLang="zh-CN" sz="4996" b="1" dirty="0">
                <a:solidFill>
                  <a:srgbClr val="FF0000"/>
                </a:solidFill>
                <a:ea typeface="黑体" panose="02010609060101010101" pitchFamily="49" charset="-122"/>
                <a:sym typeface="+mn-lt"/>
              </a:rPr>
              <a:t>28</a:t>
            </a:r>
            <a:r>
              <a:rPr lang="en-US" altLang="zh-CN" sz="4996" b="1" dirty="0">
                <a:solidFill>
                  <a:srgbClr val="FF0000"/>
                </a:solidFill>
                <a:ea typeface="黑体" panose="02010609060101010101" pitchFamily="49" charset="-122"/>
                <a:cs typeface="Times New Roman" panose="02020603050405020304" pitchFamily="18" charset="0"/>
                <a:sym typeface="+mn-lt"/>
              </a:rPr>
              <a:t>Ⅰ</a:t>
            </a:r>
            <a:endParaRPr lang="zh-CN" altLang="en-US" sz="4996" b="1" dirty="0">
              <a:solidFill>
                <a:srgbClr val="FF0000"/>
              </a:solidFill>
              <a:ea typeface="楷体" panose="02010609060101010101" pitchFamily="49" charset="-122"/>
              <a:sym typeface="+mn-lt"/>
            </a:endParaRPr>
          </a:p>
        </p:txBody>
      </p:sp>
      <p:sp>
        <p:nvSpPr>
          <p:cNvPr id="10" name="TextBox 4">
            <a:extLst>
              <a:ext uri="{FF2B5EF4-FFF2-40B4-BE49-F238E27FC236}">
                <a16:creationId xmlns="" xmlns:a16="http://schemas.microsoft.com/office/drawing/2014/main" id="{E626FF52-D304-4978-B1F3-8D6AA1026F79}"/>
              </a:ext>
            </a:extLst>
          </p:cNvPr>
          <p:cNvSpPr txBox="1"/>
          <p:nvPr/>
        </p:nvSpPr>
        <p:spPr>
          <a:xfrm>
            <a:off x="2911778" y="4527796"/>
            <a:ext cx="4671000"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一张图学透</a:t>
            </a:r>
          </a:p>
        </p:txBody>
      </p:sp>
      <p:sp>
        <p:nvSpPr>
          <p:cNvPr id="11" name="TextBox 5">
            <a:extLst>
              <a:ext uri="{FF2B5EF4-FFF2-40B4-BE49-F238E27FC236}">
                <a16:creationId xmlns="" xmlns:a16="http://schemas.microsoft.com/office/drawing/2014/main" id="{2E44AC73-FFCF-4C74-8F74-D7A138C68F68}"/>
              </a:ext>
            </a:extLst>
          </p:cNvPr>
          <p:cNvSpPr txBox="1"/>
          <p:nvPr/>
        </p:nvSpPr>
        <p:spPr>
          <a:xfrm>
            <a:off x="2939848" y="7666024"/>
            <a:ext cx="4014362"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四组题讲透</a:t>
            </a:r>
          </a:p>
        </p:txBody>
      </p:sp>
      <p:sp>
        <p:nvSpPr>
          <p:cNvPr id="15" name="TextBox 9">
            <a:extLst>
              <a:ext uri="{FF2B5EF4-FFF2-40B4-BE49-F238E27FC236}">
                <a16:creationId xmlns="" xmlns:a16="http://schemas.microsoft.com/office/drawing/2014/main" id="{A863F48F-585E-4464-AC10-7D219D8118AF}"/>
              </a:ext>
            </a:extLst>
          </p:cNvPr>
          <p:cNvSpPr txBox="1"/>
          <p:nvPr/>
        </p:nvSpPr>
        <p:spPr>
          <a:xfrm>
            <a:off x="6802038"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3" action="ppaction://hlinksldjump"/>
              </a:rPr>
              <a:t>第（</a:t>
            </a:r>
            <a:r>
              <a:rPr lang="en-US" altLang="zh-CN" sz="4996" b="1" dirty="0">
                <a:solidFill>
                  <a:prstClr val="black"/>
                </a:solidFill>
                <a:ea typeface="楷体" panose="02010609060101010101" pitchFamily="49" charset="-122"/>
                <a:sym typeface="+mn-lt"/>
                <a:hlinkClick r:id="rId3" action="ppaction://hlinksldjump"/>
              </a:rPr>
              <a:t>1</a:t>
            </a:r>
            <a:r>
              <a:rPr lang="zh-CN" altLang="en-US" sz="4996" b="1" dirty="0">
                <a:solidFill>
                  <a:prstClr val="black"/>
                </a:solidFill>
                <a:ea typeface="楷体" panose="02010609060101010101" pitchFamily="49" charset="-122"/>
                <a:sym typeface="+mn-lt"/>
                <a:hlinkClick r:id="rId3" action="ppaction://hlinksldjump"/>
              </a:rPr>
              <a:t>）题</a:t>
            </a:r>
            <a:endParaRPr lang="zh-CN" altLang="en-US" sz="4996" b="1" dirty="0">
              <a:solidFill>
                <a:prstClr val="black"/>
              </a:solidFill>
              <a:ea typeface="楷体" panose="02010609060101010101" pitchFamily="49" charset="-122"/>
              <a:sym typeface="+mn-lt"/>
            </a:endParaRPr>
          </a:p>
        </p:txBody>
      </p:sp>
      <p:sp>
        <p:nvSpPr>
          <p:cNvPr id="24" name="页脚占位符 11">
            <a:extLst>
              <a:ext uri="{FF2B5EF4-FFF2-40B4-BE49-F238E27FC236}">
                <a16:creationId xmlns="" xmlns:a16="http://schemas.microsoft.com/office/drawing/2014/main" id="{3E44532C-B318-4710-8695-7E0FDB3937A0}"/>
              </a:ext>
            </a:extLst>
          </p:cNvPr>
          <p:cNvSpPr txBox="1">
            <a:spLocks/>
          </p:cNvSpPr>
          <p:nvPr/>
        </p:nvSpPr>
        <p:spPr>
          <a:xfrm>
            <a:off x="21770272" y="5913984"/>
            <a:ext cx="2283010" cy="159489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4996" dirty="0">
                <a:solidFill>
                  <a:prstClr val="black"/>
                </a:solidFill>
                <a:latin typeface="+mn-lt"/>
                <a:ea typeface="宋体" panose="02010600030101010101" pitchFamily="2" charset="-122"/>
                <a:sym typeface="+mn-lt"/>
              </a:rPr>
              <a:t>目录</a:t>
            </a:r>
            <a:endParaRPr lang="en-US" altLang="zh-CN" sz="4996" dirty="0">
              <a:solidFill>
                <a:prstClr val="black"/>
              </a:solidFill>
              <a:latin typeface="+mn-lt"/>
              <a:ea typeface="宋体" panose="02010600030101010101" pitchFamily="2" charset="-122"/>
              <a:sym typeface="+mn-lt"/>
            </a:endParaRPr>
          </a:p>
        </p:txBody>
      </p:sp>
      <p:sp>
        <p:nvSpPr>
          <p:cNvPr id="25" name="TextBox 7">
            <a:extLst>
              <a:ext uri="{FF2B5EF4-FFF2-40B4-BE49-F238E27FC236}">
                <a16:creationId xmlns="" xmlns:a16="http://schemas.microsoft.com/office/drawing/2014/main" id="{1A5A2E15-8CBB-4E73-BCB7-341406D2CDD5}"/>
              </a:ext>
            </a:extLst>
          </p:cNvPr>
          <p:cNvSpPr txBox="1"/>
          <p:nvPr/>
        </p:nvSpPr>
        <p:spPr>
          <a:xfrm>
            <a:off x="10523491"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4" action="ppaction://hlinksldjump"/>
              </a:rPr>
              <a:t>第（</a:t>
            </a:r>
            <a:r>
              <a:rPr lang="en-US" altLang="zh-CN" sz="4996" b="1" dirty="0">
                <a:solidFill>
                  <a:prstClr val="black"/>
                </a:solidFill>
                <a:ea typeface="楷体" panose="02010609060101010101" pitchFamily="49" charset="-122"/>
                <a:sym typeface="+mn-lt"/>
                <a:hlinkClick r:id="rId4" action="ppaction://hlinksldjump"/>
              </a:rPr>
              <a:t>2</a:t>
            </a:r>
            <a:r>
              <a:rPr lang="zh-CN" altLang="en-US" sz="4996" b="1" dirty="0">
                <a:solidFill>
                  <a:prstClr val="black"/>
                </a:solidFill>
                <a:ea typeface="楷体" panose="02010609060101010101" pitchFamily="49" charset="-122"/>
                <a:sym typeface="+mn-lt"/>
                <a:hlinkClick r:id="rId4" action="ppaction://hlinksldjump"/>
              </a:rPr>
              <a:t>）题</a:t>
            </a:r>
            <a:endParaRPr lang="zh-CN" altLang="en-US" sz="4996" b="1" dirty="0">
              <a:solidFill>
                <a:prstClr val="black"/>
              </a:solidFill>
              <a:ea typeface="楷体" panose="02010609060101010101" pitchFamily="49" charset="-122"/>
              <a:sym typeface="+mn-lt"/>
            </a:endParaRPr>
          </a:p>
        </p:txBody>
      </p:sp>
      <p:sp>
        <p:nvSpPr>
          <p:cNvPr id="23" name="TextBox 7">
            <a:extLst>
              <a:ext uri="{FF2B5EF4-FFF2-40B4-BE49-F238E27FC236}">
                <a16:creationId xmlns="" xmlns:a16="http://schemas.microsoft.com/office/drawing/2014/main" id="{936BCE89-8A46-4975-9741-5640D7F02320}"/>
              </a:ext>
            </a:extLst>
          </p:cNvPr>
          <p:cNvSpPr txBox="1"/>
          <p:nvPr/>
        </p:nvSpPr>
        <p:spPr>
          <a:xfrm>
            <a:off x="14244945"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5" action="ppaction://hlinksldjump"/>
              </a:rPr>
              <a:t>第（</a:t>
            </a:r>
            <a:r>
              <a:rPr lang="en-US" altLang="zh-CN" sz="4996" b="1" dirty="0">
                <a:solidFill>
                  <a:prstClr val="black"/>
                </a:solidFill>
                <a:ea typeface="楷体" panose="02010609060101010101" pitchFamily="49" charset="-122"/>
                <a:sym typeface="+mn-lt"/>
                <a:hlinkClick r:id="rId5" action="ppaction://hlinksldjump"/>
              </a:rPr>
              <a:t>3</a:t>
            </a:r>
            <a:r>
              <a:rPr lang="zh-CN" altLang="en-US" sz="4996" b="1" dirty="0">
                <a:solidFill>
                  <a:prstClr val="black"/>
                </a:solidFill>
                <a:ea typeface="楷体" panose="02010609060101010101" pitchFamily="49" charset="-122"/>
                <a:sym typeface="+mn-lt"/>
                <a:hlinkClick r:id="rId5" action="ppaction://hlinksldjump"/>
              </a:rPr>
              <a:t>）题</a:t>
            </a:r>
            <a:endParaRPr lang="zh-CN" altLang="en-US" sz="4996" b="1" dirty="0">
              <a:solidFill>
                <a:prstClr val="black"/>
              </a:solidFill>
              <a:ea typeface="楷体" panose="02010609060101010101" pitchFamily="49" charset="-122"/>
              <a:sym typeface="+mn-lt"/>
            </a:endParaRPr>
          </a:p>
        </p:txBody>
      </p:sp>
      <p:sp>
        <p:nvSpPr>
          <p:cNvPr id="31" name="TextBox 4">
            <a:extLst>
              <a:ext uri="{FF2B5EF4-FFF2-40B4-BE49-F238E27FC236}">
                <a16:creationId xmlns="" xmlns:a16="http://schemas.microsoft.com/office/drawing/2014/main" id="{E626FF52-D304-4978-B1F3-8D6AA1026F79}"/>
              </a:ext>
            </a:extLst>
          </p:cNvPr>
          <p:cNvSpPr txBox="1"/>
          <p:nvPr/>
        </p:nvSpPr>
        <p:spPr>
          <a:xfrm>
            <a:off x="7236172" y="4521027"/>
            <a:ext cx="1745903"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6" action="ppaction://hlinksldjump"/>
              </a:rPr>
              <a:t>乙醇</a:t>
            </a:r>
            <a:endParaRPr lang="zh-CN" altLang="en-US" sz="4996" b="1" dirty="0">
              <a:solidFill>
                <a:prstClr val="black"/>
              </a:solidFill>
              <a:ea typeface="宋体" panose="02010600030101010101" pitchFamily="2" charset="-122"/>
              <a:sym typeface="+mn-lt"/>
            </a:endParaRPr>
          </a:p>
        </p:txBody>
      </p:sp>
      <p:sp>
        <p:nvSpPr>
          <p:cNvPr id="14" name="TextBox 9">
            <a:extLst>
              <a:ext uri="{FF2B5EF4-FFF2-40B4-BE49-F238E27FC236}">
                <a16:creationId xmlns="" xmlns:a16="http://schemas.microsoft.com/office/drawing/2014/main" id="{F3B3A7BB-2651-43A3-8FE4-60BE3EFF3201}"/>
              </a:ext>
            </a:extLst>
          </p:cNvPr>
          <p:cNvSpPr txBox="1"/>
          <p:nvPr/>
        </p:nvSpPr>
        <p:spPr>
          <a:xfrm>
            <a:off x="6768983"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7" action="ppaction://hlinksldjump"/>
              </a:rPr>
              <a:t>第（</a:t>
            </a:r>
            <a:r>
              <a:rPr lang="en-US" altLang="zh-CN" sz="4996" b="1" dirty="0">
                <a:solidFill>
                  <a:prstClr val="black"/>
                </a:solidFill>
                <a:ea typeface="楷体" panose="02010609060101010101" pitchFamily="49" charset="-122"/>
                <a:sym typeface="+mn-lt"/>
                <a:hlinkClick r:id="rId7" action="ppaction://hlinksldjump"/>
              </a:rPr>
              <a:t>4</a:t>
            </a:r>
            <a:r>
              <a:rPr lang="zh-CN" altLang="en-US" sz="4996" b="1" dirty="0">
                <a:solidFill>
                  <a:prstClr val="black"/>
                </a:solidFill>
                <a:ea typeface="楷体" panose="02010609060101010101" pitchFamily="49" charset="-122"/>
                <a:sym typeface="+mn-lt"/>
                <a:hlinkClick r:id="rId7" action="ppaction://hlinksldjump"/>
              </a:rPr>
              <a:t>）题</a:t>
            </a:r>
            <a:endParaRPr lang="zh-CN" altLang="en-US" sz="4996" b="1" dirty="0">
              <a:solidFill>
                <a:prstClr val="black"/>
              </a:solidFill>
              <a:ea typeface="楷体" panose="02010609060101010101" pitchFamily="49" charset="-122"/>
              <a:sym typeface="+mn-lt"/>
            </a:endParaRPr>
          </a:p>
        </p:txBody>
      </p:sp>
      <p:sp>
        <p:nvSpPr>
          <p:cNvPr id="16" name="TextBox 7">
            <a:extLst>
              <a:ext uri="{FF2B5EF4-FFF2-40B4-BE49-F238E27FC236}">
                <a16:creationId xmlns="" xmlns:a16="http://schemas.microsoft.com/office/drawing/2014/main" id="{C22FF335-08D6-4C0A-BE56-4CA5D8C832F5}"/>
              </a:ext>
            </a:extLst>
          </p:cNvPr>
          <p:cNvSpPr txBox="1"/>
          <p:nvPr/>
        </p:nvSpPr>
        <p:spPr>
          <a:xfrm>
            <a:off x="10490436"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8" action="ppaction://hlinksldjump"/>
              </a:rPr>
              <a:t>第（</a:t>
            </a:r>
            <a:r>
              <a:rPr lang="en-US" altLang="zh-CN" sz="4996" b="1" dirty="0">
                <a:solidFill>
                  <a:prstClr val="black"/>
                </a:solidFill>
                <a:ea typeface="楷体" panose="02010609060101010101" pitchFamily="49" charset="-122"/>
                <a:sym typeface="+mn-lt"/>
                <a:hlinkClick r:id="rId8" action="ppaction://hlinksldjump"/>
              </a:rPr>
              <a:t>5</a:t>
            </a:r>
            <a:r>
              <a:rPr lang="zh-CN" altLang="en-US" sz="4996" b="1" dirty="0">
                <a:solidFill>
                  <a:prstClr val="black"/>
                </a:solidFill>
                <a:ea typeface="楷体" panose="02010609060101010101" pitchFamily="49" charset="-122"/>
                <a:sym typeface="+mn-lt"/>
                <a:hlinkClick r:id="rId8" action="ppaction://hlinksldjump"/>
              </a:rPr>
              <a:t>）题</a:t>
            </a:r>
            <a:endParaRPr lang="zh-CN" altLang="en-US" sz="4996" b="1" dirty="0">
              <a:solidFill>
                <a:prstClr val="black"/>
              </a:solidFill>
              <a:ea typeface="楷体" panose="02010609060101010101" pitchFamily="49" charset="-122"/>
              <a:sym typeface="+mn-lt"/>
            </a:endParaRPr>
          </a:p>
        </p:txBody>
      </p:sp>
      <p:sp>
        <p:nvSpPr>
          <p:cNvPr id="17" name="TextBox 7">
            <a:extLst>
              <a:ext uri="{FF2B5EF4-FFF2-40B4-BE49-F238E27FC236}">
                <a16:creationId xmlns="" xmlns:a16="http://schemas.microsoft.com/office/drawing/2014/main" id="{261338A1-6410-4728-9CEC-AA3A42DC9E36}"/>
              </a:ext>
            </a:extLst>
          </p:cNvPr>
          <p:cNvSpPr txBox="1"/>
          <p:nvPr/>
        </p:nvSpPr>
        <p:spPr>
          <a:xfrm>
            <a:off x="14211890"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9" action="ppaction://hlinksldjump"/>
              </a:rPr>
              <a:t>第（</a:t>
            </a:r>
            <a:r>
              <a:rPr lang="en-US" altLang="zh-CN" sz="4996" b="1" dirty="0">
                <a:solidFill>
                  <a:prstClr val="black"/>
                </a:solidFill>
                <a:ea typeface="楷体" panose="02010609060101010101" pitchFamily="49" charset="-122"/>
                <a:sym typeface="+mn-lt"/>
                <a:hlinkClick r:id="rId9" action="ppaction://hlinksldjump"/>
              </a:rPr>
              <a:t>6</a:t>
            </a:r>
            <a:r>
              <a:rPr lang="zh-CN" altLang="en-US" sz="4996" b="1" dirty="0">
                <a:solidFill>
                  <a:prstClr val="black"/>
                </a:solidFill>
                <a:ea typeface="楷体" panose="02010609060101010101" pitchFamily="49" charset="-122"/>
                <a:sym typeface="+mn-lt"/>
                <a:hlinkClick r:id="rId9" action="ppaction://hlinksldjump"/>
              </a:rPr>
              <a:t>）题</a:t>
            </a:r>
            <a:endParaRPr lang="zh-CN" altLang="en-US" sz="4996" b="1" dirty="0">
              <a:solidFill>
                <a:prstClr val="black"/>
              </a:solidFill>
              <a:ea typeface="楷体" panose="02010609060101010101" pitchFamily="49" charset="-122"/>
              <a:sym typeface="+mn-lt"/>
            </a:endParaRPr>
          </a:p>
        </p:txBody>
      </p:sp>
      <p:sp>
        <p:nvSpPr>
          <p:cNvPr id="19" name="TextBox 4">
            <a:extLst>
              <a:ext uri="{FF2B5EF4-FFF2-40B4-BE49-F238E27FC236}">
                <a16:creationId xmlns="" xmlns:a16="http://schemas.microsoft.com/office/drawing/2014/main" id="{7B2251CB-B0F4-4051-A3B3-FB16E4C25FA0}"/>
              </a:ext>
            </a:extLst>
          </p:cNvPr>
          <p:cNvSpPr txBox="1"/>
          <p:nvPr/>
        </p:nvSpPr>
        <p:spPr>
          <a:xfrm>
            <a:off x="9584429" y="4541537"/>
            <a:ext cx="1745903"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10" action="ppaction://hlinksldjump"/>
              </a:rPr>
              <a:t>乙酸</a:t>
            </a:r>
            <a:endParaRPr lang="zh-CN" altLang="en-US" sz="4996" b="1" dirty="0">
              <a:solidFill>
                <a:prstClr val="black"/>
              </a:solidFill>
              <a:ea typeface="宋体" panose="02010600030101010101" pitchFamily="2" charset="-122"/>
              <a:sym typeface="+mn-lt"/>
            </a:endParaRPr>
          </a:p>
        </p:txBody>
      </p:sp>
      <p:sp>
        <p:nvSpPr>
          <p:cNvPr id="20" name="TextBox 4">
            <a:extLst>
              <a:ext uri="{FF2B5EF4-FFF2-40B4-BE49-F238E27FC236}">
                <a16:creationId xmlns="" xmlns:a16="http://schemas.microsoft.com/office/drawing/2014/main" id="{AA622046-C97F-4F10-A3A9-238928D90B8A}"/>
              </a:ext>
            </a:extLst>
          </p:cNvPr>
          <p:cNvSpPr txBox="1"/>
          <p:nvPr/>
        </p:nvSpPr>
        <p:spPr>
          <a:xfrm>
            <a:off x="11932686" y="4527795"/>
            <a:ext cx="5595954"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11" action="ppaction://hlinksldjump"/>
              </a:rPr>
              <a:t>乙酸乙酯的制备</a:t>
            </a:r>
            <a:endParaRPr lang="zh-CN" altLang="en-US" sz="4996" b="1" dirty="0">
              <a:solidFill>
                <a:prstClr val="black"/>
              </a:solidFill>
              <a:ea typeface="宋体" panose="02010600030101010101" pitchFamily="2" charset="-122"/>
              <a:sym typeface="+mn-lt"/>
            </a:endParaRPr>
          </a:p>
        </p:txBody>
      </p:sp>
      <p:sp>
        <p:nvSpPr>
          <p:cNvPr id="21" name="TextBox 9">
            <a:extLst>
              <a:ext uri="{FF2B5EF4-FFF2-40B4-BE49-F238E27FC236}">
                <a16:creationId xmlns="" xmlns:a16="http://schemas.microsoft.com/office/drawing/2014/main" id="{4DFBEF27-26B7-42E0-A02F-B1908D913276}"/>
              </a:ext>
            </a:extLst>
          </p:cNvPr>
          <p:cNvSpPr txBox="1"/>
          <p:nvPr/>
        </p:nvSpPr>
        <p:spPr>
          <a:xfrm>
            <a:off x="6802038" y="1016431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12" action="ppaction://hlinksldjump"/>
              </a:rPr>
              <a:t>第（</a:t>
            </a:r>
            <a:r>
              <a:rPr lang="en-US" altLang="zh-CN" sz="4996" b="1" dirty="0">
                <a:solidFill>
                  <a:prstClr val="black"/>
                </a:solidFill>
                <a:ea typeface="楷体" panose="02010609060101010101" pitchFamily="49" charset="-122"/>
                <a:sym typeface="+mn-lt"/>
                <a:hlinkClick r:id="rId12" action="ppaction://hlinksldjump"/>
              </a:rPr>
              <a:t>7</a:t>
            </a:r>
            <a:r>
              <a:rPr lang="zh-CN" altLang="en-US" sz="4996" b="1" dirty="0">
                <a:solidFill>
                  <a:prstClr val="black"/>
                </a:solidFill>
                <a:ea typeface="楷体" panose="02010609060101010101" pitchFamily="49" charset="-122"/>
                <a:sym typeface="+mn-lt"/>
                <a:hlinkClick r:id="rId12" action="ppaction://hlinksldjump"/>
              </a:rPr>
              <a:t>）题</a:t>
            </a:r>
            <a:endParaRPr lang="zh-CN" altLang="en-US" sz="4996" b="1" dirty="0">
              <a:solidFill>
                <a:prstClr val="black"/>
              </a:solidFill>
              <a:ea typeface="楷体" panose="02010609060101010101" pitchFamily="49" charset="-122"/>
              <a:sym typeface="+mn-lt"/>
            </a:endParaRPr>
          </a:p>
        </p:txBody>
      </p:sp>
      <p:sp>
        <p:nvSpPr>
          <p:cNvPr id="22" name="TextBox 7">
            <a:extLst>
              <a:ext uri="{FF2B5EF4-FFF2-40B4-BE49-F238E27FC236}">
                <a16:creationId xmlns="" xmlns:a16="http://schemas.microsoft.com/office/drawing/2014/main" id="{1879D6AB-3B1D-41F3-B8D5-2BD88343DF37}"/>
              </a:ext>
            </a:extLst>
          </p:cNvPr>
          <p:cNvSpPr txBox="1"/>
          <p:nvPr/>
        </p:nvSpPr>
        <p:spPr>
          <a:xfrm>
            <a:off x="10523491" y="1016431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13" action="ppaction://hlinksldjump"/>
              </a:rPr>
              <a:t>第（</a:t>
            </a:r>
            <a:r>
              <a:rPr lang="en-US" altLang="zh-CN" sz="4996" b="1" dirty="0">
                <a:solidFill>
                  <a:prstClr val="black"/>
                </a:solidFill>
                <a:ea typeface="楷体" panose="02010609060101010101" pitchFamily="49" charset="-122"/>
                <a:sym typeface="+mn-lt"/>
                <a:hlinkClick r:id="rId13" action="ppaction://hlinksldjump"/>
              </a:rPr>
              <a:t>8</a:t>
            </a:r>
            <a:r>
              <a:rPr lang="zh-CN" altLang="en-US" sz="4996" b="1" dirty="0">
                <a:solidFill>
                  <a:prstClr val="black"/>
                </a:solidFill>
                <a:ea typeface="楷体" panose="02010609060101010101" pitchFamily="49" charset="-122"/>
                <a:sym typeface="+mn-lt"/>
                <a:hlinkClick r:id="rId13" action="ppaction://hlinksldjump"/>
              </a:rPr>
              <a:t>）题</a:t>
            </a:r>
            <a:endParaRPr lang="zh-CN" altLang="en-US" sz="4996" b="1" dirty="0">
              <a:solidFill>
                <a:prstClr val="black"/>
              </a:solidFill>
              <a:ea typeface="楷体" panose="02010609060101010101" pitchFamily="49" charset="-122"/>
              <a:sym typeface="+mn-lt"/>
            </a:endParaRPr>
          </a:p>
        </p:txBody>
      </p:sp>
      <p:sp>
        <p:nvSpPr>
          <p:cNvPr id="27" name="TextBox 7">
            <a:extLst>
              <a:ext uri="{FF2B5EF4-FFF2-40B4-BE49-F238E27FC236}">
                <a16:creationId xmlns="" xmlns:a16="http://schemas.microsoft.com/office/drawing/2014/main" id="{613EBE73-198D-4375-8635-817603A1376D}"/>
              </a:ext>
            </a:extLst>
          </p:cNvPr>
          <p:cNvSpPr txBox="1"/>
          <p:nvPr/>
        </p:nvSpPr>
        <p:spPr>
          <a:xfrm>
            <a:off x="14244945" y="1016431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14" action="ppaction://hlinksldjump"/>
              </a:rPr>
              <a:t>第（</a:t>
            </a:r>
            <a:r>
              <a:rPr lang="en-US" altLang="zh-CN" sz="4996" b="1" dirty="0">
                <a:solidFill>
                  <a:prstClr val="black"/>
                </a:solidFill>
                <a:ea typeface="楷体" panose="02010609060101010101" pitchFamily="49" charset="-122"/>
                <a:sym typeface="+mn-lt"/>
                <a:hlinkClick r:id="rId14" action="ppaction://hlinksldjump"/>
              </a:rPr>
              <a:t>9</a:t>
            </a:r>
            <a:r>
              <a:rPr lang="zh-CN" altLang="en-US" sz="4996" b="1" dirty="0">
                <a:solidFill>
                  <a:prstClr val="black"/>
                </a:solidFill>
                <a:ea typeface="楷体" panose="02010609060101010101" pitchFamily="49" charset="-122"/>
                <a:sym typeface="+mn-lt"/>
                <a:hlinkClick r:id="rId14" action="ppaction://hlinksldjump"/>
              </a:rPr>
              <a:t>）题</a:t>
            </a:r>
            <a:endParaRPr lang="zh-CN" altLang="en-US" sz="4996" b="1" dirty="0">
              <a:solidFill>
                <a:prstClr val="black"/>
              </a:solidFill>
              <a:ea typeface="楷体" panose="02010609060101010101" pitchFamily="49" charset="-122"/>
              <a:sym typeface="+mn-lt"/>
            </a:endParaRPr>
          </a:p>
        </p:txBody>
      </p:sp>
      <p:sp>
        <p:nvSpPr>
          <p:cNvPr id="28" name="TextBox 7">
            <a:extLst>
              <a:ext uri="{FF2B5EF4-FFF2-40B4-BE49-F238E27FC236}">
                <a16:creationId xmlns="" xmlns:a16="http://schemas.microsoft.com/office/drawing/2014/main" id="{ED18C0E6-A11C-4FAF-A288-4B1D748A408D}"/>
              </a:ext>
            </a:extLst>
          </p:cNvPr>
          <p:cNvSpPr txBox="1"/>
          <p:nvPr/>
        </p:nvSpPr>
        <p:spPr>
          <a:xfrm>
            <a:off x="6835093" y="11426594"/>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15" action="ppaction://hlinksldjump"/>
              </a:rPr>
              <a:t>第（</a:t>
            </a:r>
            <a:r>
              <a:rPr lang="en-US" altLang="zh-CN" sz="4996" b="1" dirty="0">
                <a:solidFill>
                  <a:prstClr val="black"/>
                </a:solidFill>
                <a:ea typeface="楷体" panose="02010609060101010101" pitchFamily="49" charset="-122"/>
                <a:sym typeface="+mn-lt"/>
                <a:hlinkClick r:id="rId15" action="ppaction://hlinksldjump"/>
              </a:rPr>
              <a:t>10</a:t>
            </a:r>
            <a:r>
              <a:rPr lang="zh-CN" altLang="en-US" sz="4996" b="1" dirty="0">
                <a:solidFill>
                  <a:prstClr val="black"/>
                </a:solidFill>
                <a:ea typeface="楷体" panose="02010609060101010101" pitchFamily="49" charset="-122"/>
                <a:sym typeface="+mn-lt"/>
                <a:hlinkClick r:id="rId15" action="ppaction://hlinksldjump"/>
              </a:rPr>
              <a:t>）题</a:t>
            </a:r>
            <a:endParaRPr lang="zh-CN" altLang="en-US" sz="4996" b="1" dirty="0">
              <a:solidFill>
                <a:prstClr val="black"/>
              </a:solidFill>
              <a:ea typeface="楷体" panose="02010609060101010101" pitchFamily="49" charset="-122"/>
              <a:sym typeface="+mn-lt"/>
            </a:endParaRPr>
          </a:p>
        </p:txBody>
      </p:sp>
    </p:spTree>
    <p:extLst>
      <p:ext uri="{BB962C8B-B14F-4D97-AF65-F5344CB8AC3E}">
        <p14:creationId xmlns:p14="http://schemas.microsoft.com/office/powerpoint/2010/main" val="4050541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乙醇</a:t>
              </a:r>
            </a:p>
          </p:txBody>
        </p:sp>
      </p:grpSp>
      <p:grpSp>
        <p:nvGrpSpPr>
          <p:cNvPr id="12" name="组合 11">
            <a:extLst>
              <a:ext uri="{FF2B5EF4-FFF2-40B4-BE49-F238E27FC236}">
                <a16:creationId xmlns="" xmlns:a16="http://schemas.microsoft.com/office/drawing/2014/main" id="{CE5F58C0-EC2B-4E38-89AF-6A04C9A9A8D4}"/>
              </a:ext>
            </a:extLst>
          </p:cNvPr>
          <p:cNvGrpSpPr/>
          <p:nvPr/>
        </p:nvGrpSpPr>
        <p:grpSpPr>
          <a:xfrm>
            <a:off x="7893496" y="2603280"/>
            <a:ext cx="5126392" cy="6722522"/>
            <a:chOff x="6819196" y="3826423"/>
            <a:chExt cx="5126392" cy="6722522"/>
          </a:xfrm>
        </p:grpSpPr>
        <p:pic>
          <p:nvPicPr>
            <p:cNvPr id="5" name="图片 4">
              <a:extLst>
                <a:ext uri="{FF2B5EF4-FFF2-40B4-BE49-F238E27FC236}">
                  <a16:creationId xmlns="" xmlns:a16="http://schemas.microsoft.com/office/drawing/2014/main" id="{C12278AD-AE8F-4AD3-89A3-45391976E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328713">
              <a:off x="5404643" y="6930377"/>
              <a:ext cx="5033121" cy="2204015"/>
            </a:xfrm>
            <a:prstGeom prst="rect">
              <a:avLst/>
            </a:prstGeom>
          </p:spPr>
        </p:pic>
        <p:grpSp>
          <p:nvGrpSpPr>
            <p:cNvPr id="11" name="组合 10">
              <a:extLst>
                <a:ext uri="{FF2B5EF4-FFF2-40B4-BE49-F238E27FC236}">
                  <a16:creationId xmlns="" xmlns:a16="http://schemas.microsoft.com/office/drawing/2014/main" id="{E3F46D4D-131D-44DB-B25B-CD80D6B1A76E}"/>
                </a:ext>
              </a:extLst>
            </p:cNvPr>
            <p:cNvGrpSpPr/>
            <p:nvPr/>
          </p:nvGrpSpPr>
          <p:grpSpPr>
            <a:xfrm>
              <a:off x="7487574" y="3826423"/>
              <a:ext cx="4458014" cy="2722871"/>
              <a:chOff x="7917581" y="3538348"/>
              <a:chExt cx="4458014" cy="2722871"/>
            </a:xfrm>
          </p:grpSpPr>
          <p:pic>
            <p:nvPicPr>
              <p:cNvPr id="10" name="图片 9" descr="图片包含 天空, 风筝, 放飞, 墙壁&#10;&#10;已生成极高可信度的说明">
                <a:extLst>
                  <a:ext uri="{FF2B5EF4-FFF2-40B4-BE49-F238E27FC236}">
                    <a16:creationId xmlns="" xmlns:a16="http://schemas.microsoft.com/office/drawing/2014/main" id="{FCA56B5F-87ED-462A-BCE5-4F81869CFE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7581" y="3538348"/>
                <a:ext cx="4458014" cy="2722871"/>
              </a:xfrm>
              <a:prstGeom prst="rect">
                <a:avLst/>
              </a:prstGeom>
            </p:spPr>
          </p:pic>
          <p:sp>
            <p:nvSpPr>
              <p:cNvPr id="47" name="矩形 46">
                <a:extLst>
                  <a:ext uri="{FF2B5EF4-FFF2-40B4-BE49-F238E27FC236}">
                    <a16:creationId xmlns="" xmlns:a16="http://schemas.microsoft.com/office/drawing/2014/main" id="{01F8E726-58E5-4E69-BEE4-98BB89969F9D}"/>
                  </a:ext>
                </a:extLst>
              </p:cNvPr>
              <p:cNvSpPr/>
              <p:nvPr/>
            </p:nvSpPr>
            <p:spPr>
              <a:xfrm>
                <a:off x="8727835" y="3951094"/>
                <a:ext cx="2869739" cy="1737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可简写为</a:t>
                </a:r>
                <a:r>
                  <a:rPr lang="en-US" altLang="zh-CN" sz="4800" b="1" dirty="0">
                    <a:solidFill>
                      <a:srgbClr val="2A5CAA"/>
                    </a:solidFill>
                    <a:ea typeface="楷体" panose="02010609060101010101" pitchFamily="49" charset="-122"/>
                  </a:rPr>
                  <a:t>C</a:t>
                </a:r>
                <a:r>
                  <a:rPr lang="en-US" altLang="zh-CN" sz="4800" b="1" baseline="-25000" dirty="0">
                    <a:solidFill>
                      <a:srgbClr val="2A5CAA"/>
                    </a:solidFill>
                    <a:ea typeface="楷体" panose="02010609060101010101" pitchFamily="49" charset="-122"/>
                  </a:rPr>
                  <a:t>2</a:t>
                </a:r>
                <a:r>
                  <a:rPr lang="en-US" altLang="zh-CN" sz="4800" b="1" dirty="0">
                    <a:solidFill>
                      <a:srgbClr val="2A5CAA"/>
                    </a:solidFill>
                    <a:ea typeface="楷体" panose="02010609060101010101" pitchFamily="49" charset="-122"/>
                  </a:rPr>
                  <a:t>H</a:t>
                </a:r>
                <a:r>
                  <a:rPr lang="en-US" altLang="zh-CN" sz="4800" b="1" baseline="-25000" dirty="0">
                    <a:solidFill>
                      <a:srgbClr val="2A5CAA"/>
                    </a:solidFill>
                    <a:ea typeface="楷体" panose="02010609060101010101" pitchFamily="49" charset="-122"/>
                  </a:rPr>
                  <a:t>5</a:t>
                </a:r>
                <a:r>
                  <a:rPr lang="en-US" altLang="zh-CN" sz="4800" b="1" dirty="0">
                    <a:solidFill>
                      <a:srgbClr val="2A5CAA"/>
                    </a:solidFill>
                    <a:ea typeface="楷体" panose="02010609060101010101" pitchFamily="49" charset="-122"/>
                  </a:rPr>
                  <a:t>OH</a:t>
                </a:r>
                <a:endParaRPr lang="zh-CN" altLang="en-US" sz="4800" b="1" dirty="0">
                  <a:solidFill>
                    <a:srgbClr val="2A5CAA"/>
                  </a:solidFill>
                  <a:ea typeface="楷体" panose="02010609060101010101" pitchFamily="49" charset="-122"/>
                </a:endParaRPr>
              </a:p>
            </p:txBody>
          </p:sp>
        </p:grpSp>
      </p:grpSp>
      <p:sp>
        <p:nvSpPr>
          <p:cNvPr id="3" name="矩形: 圆角 2">
            <a:extLst>
              <a:ext uri="{FF2B5EF4-FFF2-40B4-BE49-F238E27FC236}">
                <a16:creationId xmlns="" xmlns:a16="http://schemas.microsoft.com/office/drawing/2014/main" id="{2B74697A-47E4-4148-9504-AFB83F0D7FBF}"/>
              </a:ext>
            </a:extLst>
          </p:cNvPr>
          <p:cNvSpPr/>
          <p:nvPr/>
        </p:nvSpPr>
        <p:spPr>
          <a:xfrm>
            <a:off x="2771326" y="2532501"/>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2789347" y="3940070"/>
            <a:ext cx="357992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组成与结构</a:t>
            </a:r>
          </a:p>
        </p:txBody>
      </p:sp>
      <p:grpSp>
        <p:nvGrpSpPr>
          <p:cNvPr id="68" name="组合 67">
            <a:extLst>
              <a:ext uri="{FF2B5EF4-FFF2-40B4-BE49-F238E27FC236}">
                <a16:creationId xmlns="" xmlns:a16="http://schemas.microsoft.com/office/drawing/2014/main" id="{E587B90E-4D7B-49CE-B3E4-718A6D22F6BA}"/>
              </a:ext>
            </a:extLst>
          </p:cNvPr>
          <p:cNvGrpSpPr/>
          <p:nvPr/>
        </p:nvGrpSpPr>
        <p:grpSpPr>
          <a:xfrm>
            <a:off x="2738681" y="5222093"/>
            <a:ext cx="2641865" cy="3260665"/>
            <a:chOff x="3369301" y="4623004"/>
            <a:chExt cx="2641865" cy="3260665"/>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3411817" y="4623004"/>
              <a:ext cx="2345962" cy="1744803"/>
              <a:chOff x="6177556" y="3942218"/>
              <a:chExt cx="2345962" cy="1744803"/>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分子式</a:t>
                </a:r>
              </a:p>
            </p:txBody>
          </p:sp>
        </p:grpSp>
        <p:sp>
          <p:nvSpPr>
            <p:cNvPr id="62" name="TextBox 4">
              <a:extLst>
                <a:ext uri="{FF2B5EF4-FFF2-40B4-BE49-F238E27FC236}">
                  <a16:creationId xmlns="" xmlns:a16="http://schemas.microsoft.com/office/drawing/2014/main" id="{2B30C9C0-7F7F-4863-B7E9-0D93BA025C94}"/>
                </a:ext>
              </a:extLst>
            </p:cNvPr>
            <p:cNvSpPr txBox="1"/>
            <p:nvPr/>
          </p:nvSpPr>
          <p:spPr>
            <a:xfrm>
              <a:off x="3369301" y="6960339"/>
              <a:ext cx="2641865"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_______</a:t>
              </a:r>
              <a:endParaRPr lang="zh-CN" altLang="en-US" sz="5400" b="1" dirty="0">
                <a:solidFill>
                  <a:prstClr val="black"/>
                </a:solidFill>
                <a:ea typeface="宋体" panose="02010600030101010101" pitchFamily="2" charset="-122"/>
                <a:sym typeface="+mn-lt"/>
              </a:endParaRPr>
            </a:p>
          </p:txBody>
        </p:sp>
      </p:grpSp>
      <p:grpSp>
        <p:nvGrpSpPr>
          <p:cNvPr id="70" name="组合 69">
            <a:extLst>
              <a:ext uri="{FF2B5EF4-FFF2-40B4-BE49-F238E27FC236}">
                <a16:creationId xmlns="" xmlns:a16="http://schemas.microsoft.com/office/drawing/2014/main" id="{7FC0575D-21BC-4E1C-A629-66982762A967}"/>
              </a:ext>
            </a:extLst>
          </p:cNvPr>
          <p:cNvGrpSpPr/>
          <p:nvPr/>
        </p:nvGrpSpPr>
        <p:grpSpPr>
          <a:xfrm>
            <a:off x="17544398" y="5222093"/>
            <a:ext cx="3832716" cy="5872078"/>
            <a:chOff x="17544398" y="4623004"/>
            <a:chExt cx="3832716" cy="5872078"/>
          </a:xfrm>
        </p:grpSpPr>
        <p:grpSp>
          <p:nvGrpSpPr>
            <p:cNvPr id="59" name="组合 58">
              <a:extLst>
                <a:ext uri="{FF2B5EF4-FFF2-40B4-BE49-F238E27FC236}">
                  <a16:creationId xmlns="" xmlns:a16="http://schemas.microsoft.com/office/drawing/2014/main" id="{C728CE55-1755-4091-88C5-33F765DFFB73}"/>
                </a:ext>
              </a:extLst>
            </p:cNvPr>
            <p:cNvGrpSpPr/>
            <p:nvPr/>
          </p:nvGrpSpPr>
          <p:grpSpPr>
            <a:xfrm>
              <a:off x="18112163" y="4623004"/>
              <a:ext cx="2697187" cy="1744803"/>
              <a:chOff x="15445380" y="4479970"/>
              <a:chExt cx="2697187" cy="1744803"/>
            </a:xfrm>
          </p:grpSpPr>
          <p:sp>
            <p:nvSpPr>
              <p:cNvPr id="60" name="椭圆 59">
                <a:extLst>
                  <a:ext uri="{FF2B5EF4-FFF2-40B4-BE49-F238E27FC236}">
                    <a16:creationId xmlns="" xmlns:a16="http://schemas.microsoft.com/office/drawing/2014/main" id="{7113B08D-5C39-4F62-B3DE-FAC8703EC1D8}"/>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61" name="矩形: 圆角 60">
                <a:extLst>
                  <a:ext uri="{FF2B5EF4-FFF2-40B4-BE49-F238E27FC236}">
                    <a16:creationId xmlns="" xmlns:a16="http://schemas.microsoft.com/office/drawing/2014/main" id="{78C18F90-89E6-4DF3-89F1-7745FE860F73}"/>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比例模型</a:t>
                </a:r>
              </a:p>
            </p:txBody>
          </p:sp>
        </p:grpSp>
        <p:pic>
          <p:nvPicPr>
            <p:cNvPr id="17" name="图片 16">
              <a:extLst>
                <a:ext uri="{FF2B5EF4-FFF2-40B4-BE49-F238E27FC236}">
                  <a16:creationId xmlns="" xmlns:a16="http://schemas.microsoft.com/office/drawing/2014/main" id="{7CA9BDA4-4599-4AD6-9917-276484F103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44398" y="7812189"/>
              <a:ext cx="3832716" cy="2682893"/>
            </a:xfrm>
            <a:prstGeom prst="rect">
              <a:avLst/>
            </a:prstGeom>
          </p:spPr>
        </p:pic>
      </p:grpSp>
      <p:grpSp>
        <p:nvGrpSpPr>
          <p:cNvPr id="67" name="组合 66">
            <a:extLst>
              <a:ext uri="{FF2B5EF4-FFF2-40B4-BE49-F238E27FC236}">
                <a16:creationId xmlns="" xmlns:a16="http://schemas.microsoft.com/office/drawing/2014/main" id="{D2C24D7E-6C7F-4B45-9570-C1CE30FA3A93}"/>
              </a:ext>
            </a:extLst>
          </p:cNvPr>
          <p:cNvGrpSpPr/>
          <p:nvPr/>
        </p:nvGrpSpPr>
        <p:grpSpPr>
          <a:xfrm>
            <a:off x="5487921" y="5222093"/>
            <a:ext cx="3770138" cy="5304816"/>
            <a:chOff x="6335957" y="4623004"/>
            <a:chExt cx="3770138" cy="5304816"/>
          </a:xfrm>
        </p:grpSpPr>
        <p:grpSp>
          <p:nvGrpSpPr>
            <p:cNvPr id="49" name="组合 48">
              <a:extLst>
                <a:ext uri="{FF2B5EF4-FFF2-40B4-BE49-F238E27FC236}">
                  <a16:creationId xmlns="" xmlns:a16="http://schemas.microsoft.com/office/drawing/2014/main" id="{424DD451-9341-4B90-9882-5E6B2BD4B4B0}"/>
                </a:ext>
              </a:extLst>
            </p:cNvPr>
            <p:cNvGrpSpPr/>
            <p:nvPr/>
          </p:nvGrpSpPr>
          <p:grpSpPr>
            <a:xfrm>
              <a:off x="6954424" y="4623004"/>
              <a:ext cx="2345962" cy="1744803"/>
              <a:chOff x="6177556" y="3942218"/>
              <a:chExt cx="2345962" cy="1744803"/>
            </a:xfrm>
          </p:grpSpPr>
          <p:sp>
            <p:nvSpPr>
              <p:cNvPr id="50" name="椭圆 49">
                <a:extLst>
                  <a:ext uri="{FF2B5EF4-FFF2-40B4-BE49-F238E27FC236}">
                    <a16:creationId xmlns="" xmlns:a16="http://schemas.microsoft.com/office/drawing/2014/main" id="{0E4D0D04-D8E4-472A-A718-C7CBDEA61A54}"/>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51" name="矩形: 圆角 50">
                <a:extLst>
                  <a:ext uri="{FF2B5EF4-FFF2-40B4-BE49-F238E27FC236}">
                    <a16:creationId xmlns="" xmlns:a16="http://schemas.microsoft.com/office/drawing/2014/main" id="{C8923CDE-4B47-46E3-8DA9-0AC97644873A}"/>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结构式</a:t>
                </a:r>
              </a:p>
            </p:txBody>
          </p:sp>
        </p:grpSp>
        <p:pic>
          <p:nvPicPr>
            <p:cNvPr id="63" name="图片 62">
              <a:extLst>
                <a:ext uri="{FF2B5EF4-FFF2-40B4-BE49-F238E27FC236}">
                  <a16:creationId xmlns="" xmlns:a16="http://schemas.microsoft.com/office/drawing/2014/main" id="{55E62AA3-0618-4F29-A8DB-44034CDA1E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35957" y="7265573"/>
              <a:ext cx="3770138" cy="2662247"/>
            </a:xfrm>
            <a:prstGeom prst="rect">
              <a:avLst/>
            </a:prstGeom>
          </p:spPr>
        </p:pic>
      </p:grpSp>
      <p:grpSp>
        <p:nvGrpSpPr>
          <p:cNvPr id="2" name="组合 1">
            <a:extLst>
              <a:ext uri="{FF2B5EF4-FFF2-40B4-BE49-F238E27FC236}">
                <a16:creationId xmlns="" xmlns:a16="http://schemas.microsoft.com/office/drawing/2014/main" id="{795F9957-1D3A-47D7-AFE1-C8CFB4F20BA7}"/>
              </a:ext>
            </a:extLst>
          </p:cNvPr>
          <p:cNvGrpSpPr/>
          <p:nvPr/>
        </p:nvGrpSpPr>
        <p:grpSpPr>
          <a:xfrm>
            <a:off x="9857596" y="5222093"/>
            <a:ext cx="3770137" cy="3260665"/>
            <a:chOff x="9826065" y="4213101"/>
            <a:chExt cx="3770137" cy="3260665"/>
          </a:xfrm>
        </p:grpSpPr>
        <p:grpSp>
          <p:nvGrpSpPr>
            <p:cNvPr id="52" name="组合 51">
              <a:extLst>
                <a:ext uri="{FF2B5EF4-FFF2-40B4-BE49-F238E27FC236}">
                  <a16:creationId xmlns="" xmlns:a16="http://schemas.microsoft.com/office/drawing/2014/main" id="{9572A415-25A5-4BB4-B3C9-11BA5C6331B1}"/>
                </a:ext>
              </a:extLst>
            </p:cNvPr>
            <p:cNvGrpSpPr/>
            <p:nvPr/>
          </p:nvGrpSpPr>
          <p:grpSpPr>
            <a:xfrm>
              <a:off x="10438622" y="4213101"/>
              <a:ext cx="2545023" cy="1744803"/>
              <a:chOff x="6078025" y="3942218"/>
              <a:chExt cx="2545023" cy="1744803"/>
            </a:xfrm>
          </p:grpSpPr>
          <p:sp>
            <p:nvSpPr>
              <p:cNvPr id="53" name="椭圆 52">
                <a:extLst>
                  <a:ext uri="{FF2B5EF4-FFF2-40B4-BE49-F238E27FC236}">
                    <a16:creationId xmlns="" xmlns:a16="http://schemas.microsoft.com/office/drawing/2014/main" id="{5456E366-51D8-43FA-A5AD-03E39F0C41E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54" name="矩形: 圆角 53">
                <a:extLst>
                  <a:ext uri="{FF2B5EF4-FFF2-40B4-BE49-F238E27FC236}">
                    <a16:creationId xmlns="" xmlns:a16="http://schemas.microsoft.com/office/drawing/2014/main" id="{462B8D0A-969C-456F-BBB7-7FF6B1B01E6C}"/>
                  </a:ext>
                </a:extLst>
              </p:cNvPr>
              <p:cNvSpPr/>
              <p:nvPr/>
            </p:nvSpPr>
            <p:spPr>
              <a:xfrm>
                <a:off x="6078025" y="4895021"/>
                <a:ext cx="254502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结构简式</a:t>
                </a:r>
              </a:p>
            </p:txBody>
          </p:sp>
        </p:grpSp>
        <p:sp>
          <p:nvSpPr>
            <p:cNvPr id="55" name="TextBox 4">
              <a:extLst>
                <a:ext uri="{FF2B5EF4-FFF2-40B4-BE49-F238E27FC236}">
                  <a16:creationId xmlns="" xmlns:a16="http://schemas.microsoft.com/office/drawing/2014/main" id="{DCBA7086-F5F5-4CFE-8E93-330BE55E653A}"/>
                </a:ext>
              </a:extLst>
            </p:cNvPr>
            <p:cNvSpPr txBox="1"/>
            <p:nvPr/>
          </p:nvSpPr>
          <p:spPr>
            <a:xfrm>
              <a:off x="9826065" y="6550436"/>
              <a:ext cx="3770137"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3</a:t>
              </a:r>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OH</a:t>
              </a:r>
              <a:endParaRPr lang="zh-CN" altLang="en-US" sz="5400" b="1" dirty="0">
                <a:solidFill>
                  <a:prstClr val="black"/>
                </a:solidFill>
                <a:ea typeface="宋体" panose="02010600030101010101" pitchFamily="2" charset="-122"/>
                <a:sym typeface="+mn-lt"/>
              </a:endParaRPr>
            </a:p>
          </p:txBody>
        </p:sp>
      </p:grpSp>
      <p:grpSp>
        <p:nvGrpSpPr>
          <p:cNvPr id="4" name="组合 3">
            <a:extLst>
              <a:ext uri="{FF2B5EF4-FFF2-40B4-BE49-F238E27FC236}">
                <a16:creationId xmlns="" xmlns:a16="http://schemas.microsoft.com/office/drawing/2014/main" id="{FF580DDC-1D03-41C6-8329-B87BB9257327}"/>
              </a:ext>
            </a:extLst>
          </p:cNvPr>
          <p:cNvGrpSpPr/>
          <p:nvPr/>
        </p:nvGrpSpPr>
        <p:grpSpPr>
          <a:xfrm>
            <a:off x="13550758" y="5222093"/>
            <a:ext cx="3770137" cy="4080842"/>
            <a:chOff x="13393103" y="4213101"/>
            <a:chExt cx="3770137" cy="4080842"/>
          </a:xfrm>
        </p:grpSpPr>
        <p:grpSp>
          <p:nvGrpSpPr>
            <p:cNvPr id="15" name="组合 14">
              <a:extLst>
                <a:ext uri="{FF2B5EF4-FFF2-40B4-BE49-F238E27FC236}">
                  <a16:creationId xmlns="" xmlns:a16="http://schemas.microsoft.com/office/drawing/2014/main" id="{D9AB777E-8987-473C-ACAA-B334A2B6C1E8}"/>
                </a:ext>
              </a:extLst>
            </p:cNvPr>
            <p:cNvGrpSpPr/>
            <p:nvPr/>
          </p:nvGrpSpPr>
          <p:grpSpPr>
            <a:xfrm>
              <a:off x="13929578" y="4213101"/>
              <a:ext cx="2697187" cy="1744803"/>
              <a:chOff x="15445380" y="4479970"/>
              <a:chExt cx="2697187" cy="1744803"/>
            </a:xfrm>
          </p:grpSpPr>
          <p:sp>
            <p:nvSpPr>
              <p:cNvPr id="56" name="椭圆 55">
                <a:extLst>
                  <a:ext uri="{FF2B5EF4-FFF2-40B4-BE49-F238E27FC236}">
                    <a16:creationId xmlns="" xmlns:a16="http://schemas.microsoft.com/office/drawing/2014/main" id="{4644C6DA-334B-42EF-9B07-A186A3EF85E0}"/>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57" name="矩形: 圆角 56">
                <a:extLst>
                  <a:ext uri="{FF2B5EF4-FFF2-40B4-BE49-F238E27FC236}">
                    <a16:creationId xmlns="" xmlns:a16="http://schemas.microsoft.com/office/drawing/2014/main" id="{56ABF3BA-80B4-479F-9204-65F69E20C650}"/>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官能团</a:t>
                </a:r>
              </a:p>
            </p:txBody>
          </p:sp>
        </p:grpSp>
        <p:sp>
          <p:nvSpPr>
            <p:cNvPr id="58" name="TextBox 4">
              <a:extLst>
                <a:ext uri="{FF2B5EF4-FFF2-40B4-BE49-F238E27FC236}">
                  <a16:creationId xmlns="" xmlns:a16="http://schemas.microsoft.com/office/drawing/2014/main" id="{C74A626F-7461-4AD9-879D-62959943E7EF}"/>
                </a:ext>
              </a:extLst>
            </p:cNvPr>
            <p:cNvSpPr txBox="1"/>
            <p:nvPr/>
          </p:nvSpPr>
          <p:spPr>
            <a:xfrm>
              <a:off x="13393103" y="6539617"/>
              <a:ext cx="3770137" cy="1754326"/>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______</a:t>
              </a:r>
            </a:p>
            <a:p>
              <a:pPr algn="ctr" defTabSz="1825681"/>
              <a:r>
                <a:rPr lang="zh-CN" altLang="en-US" sz="5400" b="1" dirty="0">
                  <a:solidFill>
                    <a:prstClr val="black"/>
                  </a:solidFill>
                  <a:ea typeface="宋体" panose="02010600030101010101" pitchFamily="2" charset="-122"/>
                  <a:sym typeface="+mn-lt"/>
                </a:rPr>
                <a:t>（</a:t>
              </a:r>
              <a:r>
                <a:rPr lang="en-US" altLang="zh-CN" sz="5400" b="1" dirty="0">
                  <a:solidFill>
                    <a:prstClr val="black"/>
                  </a:solidFill>
                  <a:ea typeface="宋体" panose="02010600030101010101" pitchFamily="2" charset="-122"/>
                  <a:sym typeface="+mn-lt"/>
                </a:rPr>
                <a:t>—OH</a:t>
              </a:r>
              <a:r>
                <a:rPr lang="zh-CN" altLang="en-US" sz="5400" b="1" dirty="0">
                  <a:solidFill>
                    <a:prstClr val="black"/>
                  </a:solidFill>
                  <a:ea typeface="宋体" panose="02010600030101010101" pitchFamily="2" charset="-122"/>
                  <a:sym typeface="+mn-lt"/>
                </a:rPr>
                <a:t>）</a:t>
              </a:r>
            </a:p>
          </p:txBody>
        </p:sp>
      </p:grpSp>
      <p:sp>
        <p:nvSpPr>
          <p:cNvPr id="7" name="矩形 6">
            <a:extLst>
              <a:ext uri="{FF2B5EF4-FFF2-40B4-BE49-F238E27FC236}">
                <a16:creationId xmlns="" xmlns:a16="http://schemas.microsoft.com/office/drawing/2014/main" id="{D33F08BC-5F08-4B29-88C8-DC4A2306EBBD}"/>
              </a:ext>
            </a:extLst>
          </p:cNvPr>
          <p:cNvSpPr/>
          <p:nvPr/>
        </p:nvSpPr>
        <p:spPr>
          <a:xfrm>
            <a:off x="2875849" y="7402997"/>
            <a:ext cx="2223686" cy="923330"/>
          </a:xfrm>
          <a:prstGeom prst="rect">
            <a:avLst/>
          </a:prstGeom>
        </p:spPr>
        <p:txBody>
          <a:bodyPr wrap="none">
            <a:spAutoFit/>
          </a:bodyPr>
          <a:lstStyle/>
          <a:p>
            <a:pPr lvl="0" algn="ctr" defTabSz="1825681"/>
            <a:r>
              <a:rPr lang="en-US" altLang="zh-CN" sz="5400" b="1" dirty="0">
                <a:solidFill>
                  <a:srgbClr val="FF0000"/>
                </a:solidFill>
                <a:ea typeface="宋体" panose="02010600030101010101" pitchFamily="2" charset="-122"/>
                <a:sym typeface="+mn-lt"/>
              </a:rPr>
              <a:t>C</a:t>
            </a:r>
            <a:r>
              <a:rPr lang="en-US" altLang="zh-CN" sz="5400" b="1" baseline="-25000" dirty="0">
                <a:solidFill>
                  <a:srgbClr val="FF0000"/>
                </a:solidFill>
                <a:ea typeface="宋体" panose="02010600030101010101" pitchFamily="2" charset="-122"/>
                <a:sym typeface="+mn-lt"/>
              </a:rPr>
              <a:t>2</a:t>
            </a:r>
            <a:r>
              <a:rPr lang="en-US" altLang="zh-CN" sz="5400" b="1" dirty="0">
                <a:solidFill>
                  <a:srgbClr val="FF0000"/>
                </a:solidFill>
                <a:ea typeface="宋体" panose="02010600030101010101" pitchFamily="2" charset="-122"/>
                <a:sym typeface="+mn-lt"/>
              </a:rPr>
              <a:t>H</a:t>
            </a:r>
            <a:r>
              <a:rPr lang="en-US" altLang="zh-CN" sz="5400" b="1" baseline="-25000" dirty="0">
                <a:solidFill>
                  <a:srgbClr val="FF0000"/>
                </a:solidFill>
                <a:ea typeface="宋体" panose="02010600030101010101" pitchFamily="2" charset="-122"/>
                <a:sym typeface="+mn-lt"/>
              </a:rPr>
              <a:t>6</a:t>
            </a:r>
            <a:r>
              <a:rPr lang="en-US" altLang="zh-CN" sz="5400" b="1" dirty="0">
                <a:solidFill>
                  <a:srgbClr val="FF0000"/>
                </a:solidFill>
                <a:ea typeface="宋体" panose="02010600030101010101" pitchFamily="2" charset="-122"/>
                <a:sym typeface="+mn-lt"/>
              </a:rPr>
              <a:t>O</a:t>
            </a:r>
            <a:endParaRPr lang="zh-CN" altLang="en-US" sz="5400" b="1" dirty="0">
              <a:solidFill>
                <a:srgbClr val="FF0000"/>
              </a:solidFill>
              <a:ea typeface="宋体" panose="02010600030101010101" pitchFamily="2" charset="-122"/>
              <a:sym typeface="+mn-lt"/>
            </a:endParaRPr>
          </a:p>
        </p:txBody>
      </p:sp>
      <p:sp>
        <p:nvSpPr>
          <p:cNvPr id="16" name="矩形 15">
            <a:extLst>
              <a:ext uri="{FF2B5EF4-FFF2-40B4-BE49-F238E27FC236}">
                <a16:creationId xmlns="" xmlns:a16="http://schemas.microsoft.com/office/drawing/2014/main" id="{694459CD-C465-472D-9EE6-CA39F0BFBCC5}"/>
              </a:ext>
            </a:extLst>
          </p:cNvPr>
          <p:cNvSpPr/>
          <p:nvPr/>
        </p:nvSpPr>
        <p:spPr>
          <a:xfrm>
            <a:off x="14654205" y="7500434"/>
            <a:ext cx="1576072" cy="923330"/>
          </a:xfrm>
          <a:prstGeom prst="rect">
            <a:avLst/>
          </a:prstGeom>
        </p:spPr>
        <p:txBody>
          <a:bodyPr wrap="none">
            <a:spAutoFit/>
          </a:bodyPr>
          <a:lstStyle/>
          <a:p>
            <a:pPr lvl="0" algn="ctr" defTabSz="1825681"/>
            <a:r>
              <a:rPr lang="zh-CN" altLang="en-US" sz="5400" b="1" dirty="0">
                <a:solidFill>
                  <a:srgbClr val="FF0000"/>
                </a:solidFill>
                <a:ea typeface="宋体" panose="02010600030101010101" pitchFamily="2" charset="-122"/>
                <a:sym typeface="+mn-lt"/>
              </a:rPr>
              <a:t>羟基</a:t>
            </a:r>
            <a:endParaRPr lang="en-US" altLang="zh-CN" sz="5400" b="1" dirty="0">
              <a:solidFill>
                <a:srgbClr val="FF0000"/>
              </a:solidFill>
              <a:ea typeface="宋体" panose="02010600030101010101" pitchFamily="2" charset="-122"/>
              <a:sym typeface="+mn-lt"/>
            </a:endParaRPr>
          </a:p>
        </p:txBody>
      </p:sp>
    </p:spTree>
    <p:extLst>
      <p:ext uri="{BB962C8B-B14F-4D97-AF65-F5344CB8AC3E}">
        <p14:creationId xmlns:p14="http://schemas.microsoft.com/office/powerpoint/2010/main" val="242663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2771326" y="2311784"/>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乙醇</a:t>
            </a:r>
          </a:p>
        </p:txBody>
      </p:sp>
      <p:grpSp>
        <p:nvGrpSpPr>
          <p:cNvPr id="71" name="组合 70">
            <a:extLst>
              <a:ext uri="{FF2B5EF4-FFF2-40B4-BE49-F238E27FC236}">
                <a16:creationId xmlns="" xmlns:a16="http://schemas.microsoft.com/office/drawing/2014/main" id="{5402EF21-480B-4A1B-BC93-C8984828DDB0}"/>
              </a:ext>
            </a:extLst>
          </p:cNvPr>
          <p:cNvGrpSpPr/>
          <p:nvPr/>
        </p:nvGrpSpPr>
        <p:grpSpPr>
          <a:xfrm>
            <a:off x="2771326" y="3781857"/>
            <a:ext cx="17849971" cy="3985706"/>
            <a:chOff x="2789348" y="11555326"/>
            <a:chExt cx="16521054" cy="3985706"/>
          </a:xfrm>
        </p:grpSpPr>
        <p:sp>
          <p:nvSpPr>
            <p:cNvPr id="82" name="任意多边形: 形状 81">
              <a:extLst>
                <a:ext uri="{FF2B5EF4-FFF2-40B4-BE49-F238E27FC236}">
                  <a16:creationId xmlns="" xmlns:a16="http://schemas.microsoft.com/office/drawing/2014/main" id="{70B7BA16-C0BE-45A0-ABCD-88D98EE74C83}"/>
                </a:ext>
              </a:extLst>
            </p:cNvPr>
            <p:cNvSpPr/>
            <p:nvPr/>
          </p:nvSpPr>
          <p:spPr>
            <a:xfrm>
              <a:off x="2789348" y="11747547"/>
              <a:ext cx="298533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物理性质</a:t>
              </a:r>
            </a:p>
          </p:txBody>
        </p:sp>
        <p:sp>
          <p:nvSpPr>
            <p:cNvPr id="83" name="TextBox 4">
              <a:extLst>
                <a:ext uri="{FF2B5EF4-FFF2-40B4-BE49-F238E27FC236}">
                  <a16:creationId xmlns="" xmlns:a16="http://schemas.microsoft.com/office/drawing/2014/main" id="{445EA167-B3DD-4D61-8A6D-5E056E7E2E4B}"/>
                </a:ext>
              </a:extLst>
            </p:cNvPr>
            <p:cNvSpPr txBox="1"/>
            <p:nvPr/>
          </p:nvSpPr>
          <p:spPr>
            <a:xfrm>
              <a:off x="5998187" y="11555326"/>
              <a:ext cx="13312215" cy="3985706"/>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乙醇俗称</a:t>
              </a:r>
              <a:r>
                <a:rPr lang="en-US" altLang="zh-CN" sz="5400" b="1" dirty="0">
                  <a:solidFill>
                    <a:prstClr val="black"/>
                  </a:solidFill>
                  <a:ea typeface="宋体" panose="02010600030101010101" pitchFamily="2" charset="-122"/>
                  <a:sym typeface="+mn-lt"/>
                </a:rPr>
                <a:t>_____</a:t>
              </a:r>
              <a:r>
                <a:rPr lang="zh-CN" altLang="en-US" sz="5400" b="1" dirty="0">
                  <a:solidFill>
                    <a:prstClr val="black"/>
                  </a:solidFill>
                  <a:ea typeface="宋体" panose="02010600030101010101" pitchFamily="2" charset="-122"/>
                  <a:sym typeface="+mn-lt"/>
                </a:rPr>
                <a:t>，是</a:t>
              </a:r>
              <a:r>
                <a:rPr lang="en-US" altLang="zh-CN" sz="5400" b="1" dirty="0">
                  <a:solidFill>
                    <a:prstClr val="black"/>
                  </a:solidFill>
                  <a:ea typeface="宋体" panose="02010600030101010101" pitchFamily="2" charset="-122"/>
                  <a:sym typeface="+mn-lt"/>
                </a:rPr>
                <a:t>_____</a:t>
              </a:r>
              <a:r>
                <a:rPr lang="zh-CN" altLang="en-US" sz="5400" b="1" dirty="0">
                  <a:solidFill>
                    <a:prstClr val="black"/>
                  </a:solidFill>
                  <a:ea typeface="宋体" panose="02010600030101010101" pitchFamily="2" charset="-122"/>
                  <a:sym typeface="+mn-lt"/>
                </a:rPr>
                <a:t>、有特殊香味的液体，密度比水的</a:t>
              </a:r>
              <a:r>
                <a:rPr lang="en-US" altLang="zh-CN" sz="5400" b="1" dirty="0">
                  <a:solidFill>
                    <a:prstClr val="black"/>
                  </a:solidFill>
                  <a:ea typeface="宋体" panose="02010600030101010101" pitchFamily="2" charset="-122"/>
                  <a:sym typeface="+mn-lt"/>
                </a:rPr>
                <a:t>___</a:t>
              </a:r>
              <a:r>
                <a:rPr lang="zh-CN" altLang="en-US" sz="5400" b="1" dirty="0">
                  <a:solidFill>
                    <a:prstClr val="black"/>
                  </a:solidFill>
                  <a:ea typeface="宋体" panose="02010600030101010101" pitchFamily="2" charset="-122"/>
                  <a:sym typeface="+mn-lt"/>
                </a:rPr>
                <a:t>，熔点为</a:t>
              </a:r>
              <a:r>
                <a:rPr lang="en-US" altLang="zh-CN" sz="5400" b="1" dirty="0">
                  <a:solidFill>
                    <a:prstClr val="black"/>
                  </a:solidFill>
                  <a:ea typeface="宋体" panose="02010600030101010101" pitchFamily="2" charset="-122"/>
                  <a:sym typeface="+mn-lt"/>
                </a:rPr>
                <a:t>-117.3℃</a:t>
              </a:r>
              <a:r>
                <a:rPr lang="zh-CN" altLang="en-US" sz="5400" b="1" dirty="0">
                  <a:solidFill>
                    <a:prstClr val="black"/>
                  </a:solidFill>
                  <a:ea typeface="宋体" panose="02010600030101010101" pitchFamily="2" charset="-122"/>
                  <a:sym typeface="+mn-lt"/>
                </a:rPr>
                <a:t>，沸点为</a:t>
              </a:r>
              <a:r>
                <a:rPr lang="en-US" altLang="zh-CN" sz="5400" b="1" dirty="0">
                  <a:solidFill>
                    <a:prstClr val="black"/>
                  </a:solidFill>
                  <a:ea typeface="宋体" panose="02010600030101010101" pitchFamily="2" charset="-122"/>
                  <a:sym typeface="+mn-lt"/>
                </a:rPr>
                <a:t>78.5℃</a:t>
              </a:r>
              <a:r>
                <a:rPr lang="zh-CN" altLang="en-US" sz="5400" b="1" dirty="0">
                  <a:solidFill>
                    <a:prstClr val="black"/>
                  </a:solidFill>
                  <a:ea typeface="宋体" panose="02010600030101010101" pitchFamily="2" charset="-122"/>
                  <a:sym typeface="+mn-lt"/>
                </a:rPr>
                <a:t>，易</a:t>
              </a:r>
              <a:r>
                <a:rPr lang="en-US" altLang="zh-CN" sz="5400" b="1" dirty="0">
                  <a:solidFill>
                    <a:prstClr val="black"/>
                  </a:solidFill>
                  <a:ea typeface="宋体" panose="02010600030101010101" pitchFamily="2" charset="-122"/>
                  <a:sym typeface="+mn-lt"/>
                </a:rPr>
                <a:t>_____</a:t>
              </a:r>
              <a:r>
                <a:rPr lang="zh-CN" altLang="en-US" sz="5400" b="1" dirty="0">
                  <a:solidFill>
                    <a:prstClr val="black"/>
                  </a:solidFill>
                  <a:ea typeface="宋体" panose="02010600030101010101" pitchFamily="2" charset="-122"/>
                  <a:sym typeface="+mn-lt"/>
                </a:rPr>
                <a:t>，能与水以</a:t>
              </a:r>
              <a:r>
                <a:rPr lang="en-US" altLang="zh-CN" sz="5400" b="1" dirty="0">
                  <a:solidFill>
                    <a:prstClr val="black"/>
                  </a:solidFill>
                  <a:ea typeface="宋体" panose="02010600030101010101" pitchFamily="2" charset="-122"/>
                  <a:sym typeface="+mn-lt"/>
                </a:rPr>
                <a:t>______</a:t>
              </a:r>
              <a:r>
                <a:rPr lang="zh-CN" altLang="en-US" sz="5400" b="1" dirty="0">
                  <a:solidFill>
                    <a:prstClr val="black"/>
                  </a:solidFill>
                  <a:ea typeface="宋体" panose="02010600030101010101" pitchFamily="2" charset="-122"/>
                  <a:sym typeface="+mn-lt"/>
                </a:rPr>
                <a:t>互溶，能够溶解多种有机物和无机物</a:t>
              </a:r>
            </a:p>
          </p:txBody>
        </p:sp>
      </p:grpSp>
      <p:grpSp>
        <p:nvGrpSpPr>
          <p:cNvPr id="64" name="组合 63">
            <a:extLst>
              <a:ext uri="{FF2B5EF4-FFF2-40B4-BE49-F238E27FC236}">
                <a16:creationId xmlns="" xmlns:a16="http://schemas.microsoft.com/office/drawing/2014/main" id="{BB7C71A8-8695-43BA-82EA-8F4BEA98A16C}"/>
              </a:ext>
            </a:extLst>
          </p:cNvPr>
          <p:cNvGrpSpPr/>
          <p:nvPr/>
        </p:nvGrpSpPr>
        <p:grpSpPr>
          <a:xfrm>
            <a:off x="5248739" y="5981777"/>
            <a:ext cx="8038918" cy="5662805"/>
            <a:chOff x="6009418" y="1340148"/>
            <a:chExt cx="8038918" cy="5662805"/>
          </a:xfrm>
        </p:grpSpPr>
        <p:grpSp>
          <p:nvGrpSpPr>
            <p:cNvPr id="73" name="组合 72">
              <a:extLst>
                <a:ext uri="{FF2B5EF4-FFF2-40B4-BE49-F238E27FC236}">
                  <a16:creationId xmlns="" xmlns:a16="http://schemas.microsoft.com/office/drawing/2014/main" id="{44947AF8-8A46-4A1D-9420-89C72508B33A}"/>
                </a:ext>
              </a:extLst>
            </p:cNvPr>
            <p:cNvGrpSpPr/>
            <p:nvPr/>
          </p:nvGrpSpPr>
          <p:grpSpPr>
            <a:xfrm>
              <a:off x="6009418" y="3190792"/>
              <a:ext cx="6241452" cy="3812161"/>
              <a:chOff x="6439425" y="2902717"/>
              <a:chExt cx="6241452" cy="3812161"/>
            </a:xfrm>
          </p:grpSpPr>
          <p:pic>
            <p:nvPicPr>
              <p:cNvPr id="74" name="图片 73" descr="图片包含 天空, 风筝, 放飞, 墙壁&#10;&#10;已生成极高可信度的说明">
                <a:extLst>
                  <a:ext uri="{FF2B5EF4-FFF2-40B4-BE49-F238E27FC236}">
                    <a16:creationId xmlns="" xmlns:a16="http://schemas.microsoft.com/office/drawing/2014/main" id="{80F12576-44DA-4498-8D57-596AD1395F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9425" y="2902717"/>
                <a:ext cx="6241452" cy="3812161"/>
              </a:xfrm>
              <a:prstGeom prst="rect">
                <a:avLst/>
              </a:prstGeom>
            </p:spPr>
          </p:pic>
          <p:sp>
            <p:nvSpPr>
              <p:cNvPr id="75" name="矩形 74">
                <a:extLst>
                  <a:ext uri="{FF2B5EF4-FFF2-40B4-BE49-F238E27FC236}">
                    <a16:creationId xmlns="" xmlns:a16="http://schemas.microsoft.com/office/drawing/2014/main" id="{AC2510B0-BCF7-48DF-8481-D9A075D6C16C}"/>
                  </a:ext>
                </a:extLst>
              </p:cNvPr>
              <p:cNvSpPr/>
              <p:nvPr/>
            </p:nvSpPr>
            <p:spPr>
              <a:xfrm>
                <a:off x="7428963" y="3951094"/>
                <a:ext cx="4168611" cy="1737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不能用分液法分离水、乙醇的混合物</a:t>
                </a:r>
              </a:p>
            </p:txBody>
          </p:sp>
        </p:grpSp>
        <p:pic>
          <p:nvPicPr>
            <p:cNvPr id="72" name="图片 71">
              <a:extLst>
                <a:ext uri="{FF2B5EF4-FFF2-40B4-BE49-F238E27FC236}">
                  <a16:creationId xmlns="" xmlns:a16="http://schemas.microsoft.com/office/drawing/2014/main" id="{DE6FDD62-B4FF-46A2-BC74-C3A9F520E9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740924" flipH="1">
              <a:off x="10429768" y="2754701"/>
              <a:ext cx="5033121" cy="2204015"/>
            </a:xfrm>
            <a:prstGeom prst="rect">
              <a:avLst/>
            </a:prstGeom>
          </p:spPr>
        </p:pic>
      </p:grpSp>
      <p:sp>
        <p:nvSpPr>
          <p:cNvPr id="4" name="矩形 3">
            <a:extLst>
              <a:ext uri="{FF2B5EF4-FFF2-40B4-BE49-F238E27FC236}">
                <a16:creationId xmlns="" xmlns:a16="http://schemas.microsoft.com/office/drawing/2014/main" id="{A34AE878-2B38-4DFA-86C7-CA3E94E4F240}"/>
              </a:ext>
            </a:extLst>
          </p:cNvPr>
          <p:cNvSpPr/>
          <p:nvPr/>
        </p:nvSpPr>
        <p:spPr>
          <a:xfrm>
            <a:off x="9203187" y="3818282"/>
            <a:ext cx="1576072"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酒精</a:t>
            </a:r>
            <a:endParaRPr lang="zh-CN" altLang="en-US" dirty="0"/>
          </a:p>
        </p:txBody>
      </p:sp>
      <p:sp>
        <p:nvSpPr>
          <p:cNvPr id="6" name="矩形 5">
            <a:extLst>
              <a:ext uri="{FF2B5EF4-FFF2-40B4-BE49-F238E27FC236}">
                <a16:creationId xmlns="" xmlns:a16="http://schemas.microsoft.com/office/drawing/2014/main" id="{5C5A855F-D321-4C3F-BFD8-96D59CAEF0DB}"/>
              </a:ext>
            </a:extLst>
          </p:cNvPr>
          <p:cNvSpPr/>
          <p:nvPr/>
        </p:nvSpPr>
        <p:spPr>
          <a:xfrm>
            <a:off x="12168097" y="3818282"/>
            <a:ext cx="1576072"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无色</a:t>
            </a:r>
            <a:endParaRPr lang="zh-CN" altLang="en-US" dirty="0"/>
          </a:p>
        </p:txBody>
      </p:sp>
      <p:sp>
        <p:nvSpPr>
          <p:cNvPr id="8" name="矩形 7">
            <a:extLst>
              <a:ext uri="{FF2B5EF4-FFF2-40B4-BE49-F238E27FC236}">
                <a16:creationId xmlns="" xmlns:a16="http://schemas.microsoft.com/office/drawing/2014/main" id="{6515DA12-20C5-4BD9-B941-96E7327F5BC2}"/>
              </a:ext>
            </a:extLst>
          </p:cNvPr>
          <p:cNvSpPr/>
          <p:nvPr/>
        </p:nvSpPr>
        <p:spPr>
          <a:xfrm>
            <a:off x="9898890" y="4829466"/>
            <a:ext cx="880369"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小</a:t>
            </a:r>
            <a:endParaRPr lang="zh-CN" altLang="en-US" dirty="0"/>
          </a:p>
        </p:txBody>
      </p:sp>
      <p:sp>
        <p:nvSpPr>
          <p:cNvPr id="10" name="矩形 9">
            <a:extLst>
              <a:ext uri="{FF2B5EF4-FFF2-40B4-BE49-F238E27FC236}">
                <a16:creationId xmlns="" xmlns:a16="http://schemas.microsoft.com/office/drawing/2014/main" id="{8E7C4FEE-F983-4767-ADA6-12D1000895F6}"/>
              </a:ext>
            </a:extLst>
          </p:cNvPr>
          <p:cNvSpPr/>
          <p:nvPr/>
        </p:nvSpPr>
        <p:spPr>
          <a:xfrm>
            <a:off x="9809163" y="5804226"/>
            <a:ext cx="1576072"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挥发</a:t>
            </a:r>
            <a:endParaRPr lang="zh-CN" altLang="en-US" dirty="0"/>
          </a:p>
        </p:txBody>
      </p:sp>
      <p:sp>
        <p:nvSpPr>
          <p:cNvPr id="12" name="矩形 11">
            <a:extLst>
              <a:ext uri="{FF2B5EF4-FFF2-40B4-BE49-F238E27FC236}">
                <a16:creationId xmlns="" xmlns:a16="http://schemas.microsoft.com/office/drawing/2014/main" id="{F93DDE03-B325-4B57-A386-D6B647165F6D}"/>
              </a:ext>
            </a:extLst>
          </p:cNvPr>
          <p:cNvSpPr/>
          <p:nvPr/>
        </p:nvSpPr>
        <p:spPr>
          <a:xfrm>
            <a:off x="14721961" y="5804226"/>
            <a:ext cx="2271776"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任意比</a:t>
            </a:r>
            <a:endParaRPr lang="zh-CN" altLang="en-US" dirty="0"/>
          </a:p>
        </p:txBody>
      </p:sp>
    </p:spTree>
    <p:extLst>
      <p:ext uri="{BB962C8B-B14F-4D97-AF65-F5344CB8AC3E}">
        <p14:creationId xmlns:p14="http://schemas.microsoft.com/office/powerpoint/2010/main" val="52195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2771326" y="2059536"/>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乙醇</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771326" y="3206926"/>
            <a:ext cx="3225470"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化学性质</a:t>
            </a:r>
          </a:p>
        </p:txBody>
      </p:sp>
      <p:grpSp>
        <p:nvGrpSpPr>
          <p:cNvPr id="64" name="组合 63">
            <a:extLst>
              <a:ext uri="{FF2B5EF4-FFF2-40B4-BE49-F238E27FC236}">
                <a16:creationId xmlns="" xmlns:a16="http://schemas.microsoft.com/office/drawing/2014/main" id="{BB7C71A8-8695-43BA-82EA-8F4BEA98A16C}"/>
              </a:ext>
            </a:extLst>
          </p:cNvPr>
          <p:cNvGrpSpPr/>
          <p:nvPr/>
        </p:nvGrpSpPr>
        <p:grpSpPr>
          <a:xfrm>
            <a:off x="11656574" y="-95675"/>
            <a:ext cx="9596613" cy="6786284"/>
            <a:chOff x="-2015074" y="873530"/>
            <a:chExt cx="9596613" cy="6786284"/>
          </a:xfrm>
        </p:grpSpPr>
        <p:grpSp>
          <p:nvGrpSpPr>
            <p:cNvPr id="73" name="组合 72">
              <a:extLst>
                <a:ext uri="{FF2B5EF4-FFF2-40B4-BE49-F238E27FC236}">
                  <a16:creationId xmlns="" xmlns:a16="http://schemas.microsoft.com/office/drawing/2014/main" id="{44947AF8-8A46-4A1D-9420-89C72508B33A}"/>
                </a:ext>
              </a:extLst>
            </p:cNvPr>
            <p:cNvGrpSpPr/>
            <p:nvPr/>
          </p:nvGrpSpPr>
          <p:grpSpPr>
            <a:xfrm>
              <a:off x="-2015074" y="873530"/>
              <a:ext cx="9596613" cy="5861430"/>
              <a:chOff x="-1585067" y="585455"/>
              <a:chExt cx="9596613" cy="5861430"/>
            </a:xfrm>
          </p:grpSpPr>
          <p:pic>
            <p:nvPicPr>
              <p:cNvPr id="74" name="图片 73" descr="图片包含 天空, 风筝, 放飞, 墙壁&#10;&#10;已生成极高可信度的说明">
                <a:extLst>
                  <a:ext uri="{FF2B5EF4-FFF2-40B4-BE49-F238E27FC236}">
                    <a16:creationId xmlns="" xmlns:a16="http://schemas.microsoft.com/office/drawing/2014/main" id="{80F12576-44DA-4498-8D57-596AD1395F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5067" y="585455"/>
                <a:ext cx="9596613" cy="5861430"/>
              </a:xfrm>
              <a:prstGeom prst="rect">
                <a:avLst/>
              </a:prstGeom>
            </p:spPr>
          </p:pic>
          <p:sp>
            <p:nvSpPr>
              <p:cNvPr id="75" name="矩形 74">
                <a:extLst>
                  <a:ext uri="{FF2B5EF4-FFF2-40B4-BE49-F238E27FC236}">
                    <a16:creationId xmlns="" xmlns:a16="http://schemas.microsoft.com/office/drawing/2014/main" id="{AC2510B0-BCF7-48DF-8481-D9A075D6C16C}"/>
                  </a:ext>
                </a:extLst>
              </p:cNvPr>
              <p:cNvSpPr/>
              <p:nvPr/>
            </p:nvSpPr>
            <p:spPr>
              <a:xfrm>
                <a:off x="-113397" y="2528581"/>
                <a:ext cx="6578653" cy="1737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比水与金属钠反应平缓很多，说明乙醇羟基中的氢原子不如水分子中的氢原子活泼</a:t>
                </a:r>
              </a:p>
            </p:txBody>
          </p:sp>
        </p:grpSp>
        <p:pic>
          <p:nvPicPr>
            <p:cNvPr id="72" name="图片 71">
              <a:extLst>
                <a:ext uri="{FF2B5EF4-FFF2-40B4-BE49-F238E27FC236}">
                  <a16:creationId xmlns="" xmlns:a16="http://schemas.microsoft.com/office/drawing/2014/main" id="{DE6FDD62-B4FF-46A2-BC74-C3A9F520E9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8571196">
              <a:off x="4664139" y="5455799"/>
              <a:ext cx="615533" cy="2204015"/>
            </a:xfrm>
            <a:prstGeom prst="rect">
              <a:avLst/>
            </a:prstGeom>
          </p:spPr>
        </p:pic>
      </p:grpSp>
      <p:grpSp>
        <p:nvGrpSpPr>
          <p:cNvPr id="30" name="组合 29">
            <a:extLst>
              <a:ext uri="{FF2B5EF4-FFF2-40B4-BE49-F238E27FC236}">
                <a16:creationId xmlns="" xmlns:a16="http://schemas.microsoft.com/office/drawing/2014/main" id="{F1F2C18F-D8C4-4CF4-946D-20B71091B6CA}"/>
              </a:ext>
            </a:extLst>
          </p:cNvPr>
          <p:cNvGrpSpPr/>
          <p:nvPr/>
        </p:nvGrpSpPr>
        <p:grpSpPr>
          <a:xfrm>
            <a:off x="3395321" y="4418619"/>
            <a:ext cx="5226392" cy="792000"/>
            <a:chOff x="6954537" y="3942218"/>
            <a:chExt cx="5226392" cy="792000"/>
          </a:xfrm>
        </p:grpSpPr>
        <p:sp>
          <p:nvSpPr>
            <p:cNvPr id="32" name="椭圆 31">
              <a:extLst>
                <a:ext uri="{FF2B5EF4-FFF2-40B4-BE49-F238E27FC236}">
                  <a16:creationId xmlns="" xmlns:a16="http://schemas.microsoft.com/office/drawing/2014/main" id="{8D6F354F-FDCC-4664-9D7D-37DE2F0BF33E}"/>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33" name="矩形: 圆角 32">
              <a:extLst>
                <a:ext uri="{FF2B5EF4-FFF2-40B4-BE49-F238E27FC236}">
                  <a16:creationId xmlns="" xmlns:a16="http://schemas.microsoft.com/office/drawing/2014/main" id="{8AECE7B6-9040-4D8D-88C4-474B2CC1A717}"/>
                </a:ext>
              </a:extLst>
            </p:cNvPr>
            <p:cNvSpPr/>
            <p:nvPr/>
          </p:nvSpPr>
          <p:spPr>
            <a:xfrm>
              <a:off x="8083995" y="3942218"/>
              <a:ext cx="4096934"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与金属钠反应</a:t>
              </a:r>
            </a:p>
          </p:txBody>
        </p:sp>
      </p:grpSp>
      <p:grpSp>
        <p:nvGrpSpPr>
          <p:cNvPr id="35" name="组合 34">
            <a:extLst>
              <a:ext uri="{FF2B5EF4-FFF2-40B4-BE49-F238E27FC236}">
                <a16:creationId xmlns="" xmlns:a16="http://schemas.microsoft.com/office/drawing/2014/main" id="{CD7FCAD7-6888-41BB-8C19-E2E3B177EC53}"/>
              </a:ext>
            </a:extLst>
          </p:cNvPr>
          <p:cNvGrpSpPr/>
          <p:nvPr/>
        </p:nvGrpSpPr>
        <p:grpSpPr>
          <a:xfrm>
            <a:off x="3411817" y="8109382"/>
            <a:ext cx="3941734" cy="792000"/>
            <a:chOff x="6954537" y="3942218"/>
            <a:chExt cx="3941734" cy="792000"/>
          </a:xfrm>
        </p:grpSpPr>
        <p:sp>
          <p:nvSpPr>
            <p:cNvPr id="37" name="椭圆 36">
              <a:extLst>
                <a:ext uri="{FF2B5EF4-FFF2-40B4-BE49-F238E27FC236}">
                  <a16:creationId xmlns="" xmlns:a16="http://schemas.microsoft.com/office/drawing/2014/main" id="{C6BFD00A-204F-4AA0-9D31-924EECBB2FF3}"/>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8" name="矩形: 圆角 37">
              <a:extLst>
                <a:ext uri="{FF2B5EF4-FFF2-40B4-BE49-F238E27FC236}">
                  <a16:creationId xmlns="" xmlns:a16="http://schemas.microsoft.com/office/drawing/2014/main" id="{9E1A987D-6DEF-4C51-A7A4-45F015ACAE6A}"/>
                </a:ext>
              </a:extLst>
            </p:cNvPr>
            <p:cNvSpPr/>
            <p:nvPr/>
          </p:nvSpPr>
          <p:spPr>
            <a:xfrm>
              <a:off x="8199085" y="3942218"/>
              <a:ext cx="269718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graphicFrame>
        <p:nvGraphicFramePr>
          <p:cNvPr id="2" name="对象 1">
            <a:extLst>
              <a:ext uri="{FF2B5EF4-FFF2-40B4-BE49-F238E27FC236}">
                <a16:creationId xmlns="" xmlns:a16="http://schemas.microsoft.com/office/drawing/2014/main" id="{F0066103-9522-4F5C-A77A-CA834C77CB5A}"/>
              </a:ext>
            </a:extLst>
          </p:cNvPr>
          <p:cNvGraphicFramePr>
            <a:graphicFrameLocks noChangeAspect="1"/>
          </p:cNvGraphicFramePr>
          <p:nvPr>
            <p:extLst>
              <p:ext uri="{D42A27DB-BD31-4B8C-83A1-F6EECF244321}">
                <p14:modId xmlns:p14="http://schemas.microsoft.com/office/powerpoint/2010/main" val="1076313652"/>
              </p:ext>
            </p:extLst>
          </p:nvPr>
        </p:nvGraphicFramePr>
        <p:xfrm>
          <a:off x="2903538" y="6095750"/>
          <a:ext cx="16803359" cy="1352800"/>
        </p:xfrm>
        <a:graphic>
          <a:graphicData uri="http://schemas.openxmlformats.org/presentationml/2006/ole">
            <mc:AlternateContent xmlns:mc="http://schemas.openxmlformats.org/markup-compatibility/2006">
              <mc:Choice xmlns:v="urn:schemas-microsoft-com:vml" Requires="v">
                <p:oleObj spid="_x0000_s24889" name="Equation" r:id="rId6" imgW="2997000" imgH="241200" progId="Equation.DSMT4">
                  <p:embed/>
                </p:oleObj>
              </mc:Choice>
              <mc:Fallback>
                <p:oleObj name="Equation" r:id="rId6" imgW="2997000" imgH="241200" progId="Equation.DSMT4">
                  <p:embed/>
                  <p:pic>
                    <p:nvPicPr>
                      <p:cNvPr id="0" name=""/>
                      <p:cNvPicPr/>
                      <p:nvPr/>
                    </p:nvPicPr>
                    <p:blipFill>
                      <a:blip r:embed="rId7"/>
                      <a:stretch>
                        <a:fillRect/>
                      </a:stretch>
                    </p:blipFill>
                    <p:spPr>
                      <a:xfrm>
                        <a:off x="2903538" y="6095750"/>
                        <a:ext cx="16803359" cy="1352800"/>
                      </a:xfrm>
                      <a:prstGeom prst="rect">
                        <a:avLst/>
                      </a:prstGeom>
                    </p:spPr>
                  </p:pic>
                </p:oleObj>
              </mc:Fallback>
            </mc:AlternateContent>
          </a:graphicData>
        </a:graphic>
      </p:graphicFrame>
      <p:grpSp>
        <p:nvGrpSpPr>
          <p:cNvPr id="4" name="组合 3">
            <a:extLst>
              <a:ext uri="{FF2B5EF4-FFF2-40B4-BE49-F238E27FC236}">
                <a16:creationId xmlns="" xmlns:a16="http://schemas.microsoft.com/office/drawing/2014/main" id="{E949AEFC-32C4-4CF2-9441-A46989B3B101}"/>
              </a:ext>
            </a:extLst>
          </p:cNvPr>
          <p:cNvGrpSpPr/>
          <p:nvPr/>
        </p:nvGrpSpPr>
        <p:grpSpPr>
          <a:xfrm>
            <a:off x="3395321" y="9751042"/>
            <a:ext cx="17671784" cy="1516063"/>
            <a:chOff x="3349758" y="9198425"/>
            <a:chExt cx="17671784" cy="1516063"/>
          </a:xfrm>
        </p:grpSpPr>
        <p:sp>
          <p:nvSpPr>
            <p:cNvPr id="39" name="TextBox 4">
              <a:extLst>
                <a:ext uri="{FF2B5EF4-FFF2-40B4-BE49-F238E27FC236}">
                  <a16:creationId xmlns="" xmlns:a16="http://schemas.microsoft.com/office/drawing/2014/main" id="{F122B1AF-CBED-408B-832E-12A8E2250B57}"/>
                </a:ext>
              </a:extLst>
            </p:cNvPr>
            <p:cNvSpPr txBox="1"/>
            <p:nvPr/>
          </p:nvSpPr>
          <p:spPr>
            <a:xfrm>
              <a:off x="3349758" y="9459398"/>
              <a:ext cx="2194586" cy="994118"/>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燃烧</a:t>
              </a:r>
            </a:p>
          </p:txBody>
        </p:sp>
        <p:graphicFrame>
          <p:nvGraphicFramePr>
            <p:cNvPr id="40" name="对象 39">
              <a:extLst>
                <a:ext uri="{FF2B5EF4-FFF2-40B4-BE49-F238E27FC236}">
                  <a16:creationId xmlns="" xmlns:a16="http://schemas.microsoft.com/office/drawing/2014/main" id="{72751ED8-1C48-4C7E-8707-CA8C10AD53DB}"/>
                </a:ext>
              </a:extLst>
            </p:cNvPr>
            <p:cNvGraphicFramePr>
              <a:graphicFrameLocks noChangeAspect="1"/>
            </p:cNvGraphicFramePr>
            <p:nvPr>
              <p:extLst>
                <p:ext uri="{D42A27DB-BD31-4B8C-83A1-F6EECF244321}">
                  <p14:modId xmlns:p14="http://schemas.microsoft.com/office/powerpoint/2010/main" val="3647365887"/>
                </p:ext>
              </p:extLst>
            </p:nvPr>
          </p:nvGraphicFramePr>
          <p:xfrm>
            <a:off x="5787892" y="9198425"/>
            <a:ext cx="15233650" cy="1516063"/>
          </p:xfrm>
          <a:graphic>
            <a:graphicData uri="http://schemas.openxmlformats.org/presentationml/2006/ole">
              <mc:AlternateContent xmlns:mc="http://schemas.openxmlformats.org/markup-compatibility/2006">
                <mc:Choice xmlns:v="urn:schemas-microsoft-com:vml" Requires="v">
                  <p:oleObj spid="_x0000_s24890" name="Equation" r:id="rId8" imgW="2552400" imgH="253800" progId="Equation.DSMT4">
                    <p:embed/>
                  </p:oleObj>
                </mc:Choice>
                <mc:Fallback>
                  <p:oleObj name="Equation" r:id="rId8" imgW="2552400" imgH="253800" progId="Equation.DSMT4">
                    <p:embed/>
                    <p:pic>
                      <p:nvPicPr>
                        <p:cNvPr id="2" name="对象 1">
                          <a:extLst>
                            <a:ext uri="{FF2B5EF4-FFF2-40B4-BE49-F238E27FC236}">
                              <a16:creationId xmlns="" xmlns:a16="http://schemas.microsoft.com/office/drawing/2014/main" id="{F0066103-9522-4F5C-A77A-CA834C77CB5A}"/>
                            </a:ext>
                          </a:extLst>
                        </p:cNvPr>
                        <p:cNvPicPr/>
                        <p:nvPr/>
                      </p:nvPicPr>
                      <p:blipFill>
                        <a:blip r:embed="rId9"/>
                        <a:stretch>
                          <a:fillRect/>
                        </a:stretch>
                      </p:blipFill>
                      <p:spPr>
                        <a:xfrm>
                          <a:off x="5787892" y="9198425"/>
                          <a:ext cx="15233650" cy="1516063"/>
                        </a:xfrm>
                        <a:prstGeom prst="rect">
                          <a:avLst/>
                        </a:prstGeom>
                      </p:spPr>
                    </p:pic>
                  </p:oleObj>
                </mc:Fallback>
              </mc:AlternateContent>
            </a:graphicData>
          </a:graphic>
        </p:graphicFrame>
      </p:grpSp>
      <p:sp>
        <p:nvSpPr>
          <p:cNvPr id="5" name="矩形 4">
            <a:extLst>
              <a:ext uri="{FF2B5EF4-FFF2-40B4-BE49-F238E27FC236}">
                <a16:creationId xmlns="" xmlns:a16="http://schemas.microsoft.com/office/drawing/2014/main" id="{330D9B4A-8C31-4855-99AE-92109A6F5F97}"/>
              </a:ext>
            </a:extLst>
          </p:cNvPr>
          <p:cNvSpPr/>
          <p:nvPr/>
        </p:nvSpPr>
        <p:spPr>
          <a:xfrm>
            <a:off x="17878230" y="6225975"/>
            <a:ext cx="1039067" cy="1015663"/>
          </a:xfrm>
          <a:prstGeom prst="rect">
            <a:avLst/>
          </a:prstGeom>
        </p:spPr>
        <p:txBody>
          <a:bodyPr wrap="none">
            <a:spAutoFit/>
          </a:bodyPr>
          <a:lstStyle/>
          <a:p>
            <a:r>
              <a:rPr lang="en-US" altLang="zh-CN" sz="6000" b="1" dirty="0">
                <a:solidFill>
                  <a:srgbClr val="FF0000"/>
                </a:solidFill>
                <a:ea typeface="宋体" panose="02010600030101010101" pitchFamily="2" charset="-122"/>
                <a:sym typeface="+mn-lt"/>
              </a:rPr>
              <a:t>H</a:t>
            </a:r>
            <a:r>
              <a:rPr lang="en-US" altLang="zh-CN" sz="6000" b="1" baseline="-25000" dirty="0">
                <a:solidFill>
                  <a:srgbClr val="FF0000"/>
                </a:solidFill>
                <a:ea typeface="宋体" panose="02010600030101010101" pitchFamily="2" charset="-122"/>
                <a:sym typeface="+mn-lt"/>
              </a:rPr>
              <a:t>2</a:t>
            </a:r>
            <a:endParaRPr lang="zh-CN" altLang="en-US" sz="5400" baseline="-25000" dirty="0"/>
          </a:p>
        </p:txBody>
      </p:sp>
    </p:spTree>
    <p:extLst>
      <p:ext uri="{BB962C8B-B14F-4D97-AF65-F5344CB8AC3E}">
        <p14:creationId xmlns:p14="http://schemas.microsoft.com/office/powerpoint/2010/main" val="334501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乙醇</a:t>
              </a:r>
            </a:p>
          </p:txBody>
        </p:sp>
      </p:grpSp>
      <p:sp>
        <p:nvSpPr>
          <p:cNvPr id="82" name="任意多边形: 形状 81">
            <a:extLst>
              <a:ext uri="{FF2B5EF4-FFF2-40B4-BE49-F238E27FC236}">
                <a16:creationId xmlns="" xmlns:a16="http://schemas.microsoft.com/office/drawing/2014/main" id="{70B7BA16-C0BE-45A0-ABCD-88D98EE74C83}"/>
              </a:ext>
            </a:extLst>
          </p:cNvPr>
          <p:cNvSpPr/>
          <p:nvPr/>
        </p:nvSpPr>
        <p:spPr>
          <a:xfrm>
            <a:off x="5848715" y="2289752"/>
            <a:ext cx="3225470"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化学性质</a:t>
            </a:r>
          </a:p>
        </p:txBody>
      </p:sp>
      <p:grpSp>
        <p:nvGrpSpPr>
          <p:cNvPr id="64" name="组合 63">
            <a:extLst>
              <a:ext uri="{FF2B5EF4-FFF2-40B4-BE49-F238E27FC236}">
                <a16:creationId xmlns="" xmlns:a16="http://schemas.microsoft.com/office/drawing/2014/main" id="{BB7C71A8-8695-43BA-82EA-8F4BEA98A16C}"/>
              </a:ext>
            </a:extLst>
          </p:cNvPr>
          <p:cNvGrpSpPr/>
          <p:nvPr/>
        </p:nvGrpSpPr>
        <p:grpSpPr>
          <a:xfrm>
            <a:off x="4108237" y="5515297"/>
            <a:ext cx="15722378" cy="7501810"/>
            <a:chOff x="1919865" y="-860307"/>
            <a:chExt cx="15722378" cy="7501810"/>
          </a:xfrm>
        </p:grpSpPr>
        <p:pic>
          <p:nvPicPr>
            <p:cNvPr id="74" name="图片 73">
              <a:extLst>
                <a:ext uri="{FF2B5EF4-FFF2-40B4-BE49-F238E27FC236}">
                  <a16:creationId xmlns="" xmlns:a16="http://schemas.microsoft.com/office/drawing/2014/main" id="{80F12576-44DA-4498-8D57-596AD1395F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19865" y="636497"/>
              <a:ext cx="14926238" cy="6005006"/>
            </a:xfrm>
            <a:prstGeom prst="rect">
              <a:avLst/>
            </a:prstGeom>
          </p:spPr>
        </p:pic>
        <p:pic>
          <p:nvPicPr>
            <p:cNvPr id="72" name="图片 71">
              <a:extLst>
                <a:ext uri="{FF2B5EF4-FFF2-40B4-BE49-F238E27FC236}">
                  <a16:creationId xmlns="" xmlns:a16="http://schemas.microsoft.com/office/drawing/2014/main" id="{DE6FDD62-B4FF-46A2-BC74-C3A9F520E9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860883">
              <a:off x="16621309" y="-860307"/>
              <a:ext cx="1020934" cy="3655619"/>
            </a:xfrm>
            <a:prstGeom prst="rect">
              <a:avLst/>
            </a:prstGeom>
          </p:spPr>
        </p:pic>
      </p:grpSp>
      <p:grpSp>
        <p:nvGrpSpPr>
          <p:cNvPr id="6" name="组合 5">
            <a:extLst>
              <a:ext uri="{FF2B5EF4-FFF2-40B4-BE49-F238E27FC236}">
                <a16:creationId xmlns="" xmlns:a16="http://schemas.microsoft.com/office/drawing/2014/main" id="{F5AD0559-FEEA-4E22-802B-BBD19E6794A3}"/>
              </a:ext>
            </a:extLst>
          </p:cNvPr>
          <p:cNvGrpSpPr/>
          <p:nvPr/>
        </p:nvGrpSpPr>
        <p:grpSpPr>
          <a:xfrm>
            <a:off x="2863689" y="3711352"/>
            <a:ext cx="19305749" cy="2968848"/>
            <a:chOff x="2863689" y="3711352"/>
            <a:chExt cx="19305749" cy="2968848"/>
          </a:xfrm>
        </p:grpSpPr>
        <p:grpSp>
          <p:nvGrpSpPr>
            <p:cNvPr id="35" name="组合 34">
              <a:extLst>
                <a:ext uri="{FF2B5EF4-FFF2-40B4-BE49-F238E27FC236}">
                  <a16:creationId xmlns="" xmlns:a16="http://schemas.microsoft.com/office/drawing/2014/main" id="{CD7FCAD7-6888-41BB-8C19-E2E3B177EC53}"/>
                </a:ext>
              </a:extLst>
            </p:cNvPr>
            <p:cNvGrpSpPr/>
            <p:nvPr/>
          </p:nvGrpSpPr>
          <p:grpSpPr>
            <a:xfrm>
              <a:off x="2863689" y="3711352"/>
              <a:ext cx="3941734" cy="792000"/>
              <a:chOff x="6954537" y="3942218"/>
              <a:chExt cx="3941734" cy="792000"/>
            </a:xfrm>
          </p:grpSpPr>
          <p:sp>
            <p:nvSpPr>
              <p:cNvPr id="37" name="椭圆 36">
                <a:extLst>
                  <a:ext uri="{FF2B5EF4-FFF2-40B4-BE49-F238E27FC236}">
                    <a16:creationId xmlns="" xmlns:a16="http://schemas.microsoft.com/office/drawing/2014/main" id="{C6BFD00A-204F-4AA0-9D31-924EECBB2FF3}"/>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8" name="矩形: 圆角 37">
                <a:extLst>
                  <a:ext uri="{FF2B5EF4-FFF2-40B4-BE49-F238E27FC236}">
                    <a16:creationId xmlns="" xmlns:a16="http://schemas.microsoft.com/office/drawing/2014/main" id="{9E1A987D-6DEF-4C51-A7A4-45F015ACAE6A}"/>
                  </a:ext>
                </a:extLst>
              </p:cNvPr>
              <p:cNvSpPr/>
              <p:nvPr/>
            </p:nvSpPr>
            <p:spPr>
              <a:xfrm>
                <a:off x="8199085" y="3942218"/>
                <a:ext cx="269718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sp>
          <p:nvSpPr>
            <p:cNvPr id="39" name="TextBox 4">
              <a:extLst>
                <a:ext uri="{FF2B5EF4-FFF2-40B4-BE49-F238E27FC236}">
                  <a16:creationId xmlns="" xmlns:a16="http://schemas.microsoft.com/office/drawing/2014/main" id="{F122B1AF-CBED-408B-832E-12A8E2250B57}"/>
                </a:ext>
              </a:extLst>
            </p:cNvPr>
            <p:cNvSpPr txBox="1"/>
            <p:nvPr/>
          </p:nvSpPr>
          <p:spPr>
            <a:xfrm>
              <a:off x="2863689" y="4865052"/>
              <a:ext cx="5970053"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催化氧化（脱氢）</a:t>
              </a:r>
            </a:p>
          </p:txBody>
        </p:sp>
        <p:graphicFrame>
          <p:nvGraphicFramePr>
            <p:cNvPr id="5" name="对象 4">
              <a:extLst>
                <a:ext uri="{FF2B5EF4-FFF2-40B4-BE49-F238E27FC236}">
                  <a16:creationId xmlns="" xmlns:a16="http://schemas.microsoft.com/office/drawing/2014/main" id="{6D3078C5-7A20-451A-BA8C-6B333CFD3AE2}"/>
                </a:ext>
              </a:extLst>
            </p:cNvPr>
            <p:cNvGraphicFramePr>
              <a:graphicFrameLocks noChangeAspect="1"/>
            </p:cNvGraphicFramePr>
            <p:nvPr>
              <p:extLst>
                <p:ext uri="{D42A27DB-BD31-4B8C-83A1-F6EECF244321}">
                  <p14:modId xmlns:p14="http://schemas.microsoft.com/office/powerpoint/2010/main" val="2556110039"/>
                </p:ext>
              </p:extLst>
            </p:nvPr>
          </p:nvGraphicFramePr>
          <p:xfrm>
            <a:off x="7880350" y="4410075"/>
            <a:ext cx="14289088" cy="2270125"/>
          </p:xfrm>
          <a:graphic>
            <a:graphicData uri="http://schemas.openxmlformats.org/presentationml/2006/ole">
              <mc:AlternateContent xmlns:mc="http://schemas.openxmlformats.org/markup-compatibility/2006">
                <mc:Choice xmlns:v="urn:schemas-microsoft-com:vml" Requires="v">
                  <p:oleObj spid="_x0000_s25760" name="CS ChemDraw Drawing" r:id="rId6" imgW="5178557" imgH="822960" progId="ChemDraw.Document.6.0">
                    <p:embed/>
                  </p:oleObj>
                </mc:Choice>
                <mc:Fallback>
                  <p:oleObj name="CS ChemDraw Drawing" r:id="rId6" imgW="5178557" imgH="822960" progId="ChemDraw.Document.6.0">
                    <p:embed/>
                    <p:pic>
                      <p:nvPicPr>
                        <p:cNvPr id="0" name=""/>
                        <p:cNvPicPr/>
                        <p:nvPr/>
                      </p:nvPicPr>
                      <p:blipFill>
                        <a:blip r:embed="rId7"/>
                        <a:stretch>
                          <a:fillRect/>
                        </a:stretch>
                      </p:blipFill>
                      <p:spPr>
                        <a:xfrm>
                          <a:off x="7880350" y="4410075"/>
                          <a:ext cx="14289088" cy="2270125"/>
                        </a:xfrm>
                        <a:prstGeom prst="rect">
                          <a:avLst/>
                        </a:prstGeom>
                      </p:spPr>
                    </p:pic>
                  </p:oleObj>
                </mc:Fallback>
              </mc:AlternateContent>
            </a:graphicData>
          </a:graphic>
        </p:graphicFrame>
      </p:grpSp>
      <p:sp>
        <p:nvSpPr>
          <p:cNvPr id="29" name="矩形: 圆角 2">
            <a:extLst>
              <a:ext uri="{FF2B5EF4-FFF2-40B4-BE49-F238E27FC236}">
                <a16:creationId xmlns="" xmlns:a16="http://schemas.microsoft.com/office/drawing/2014/main" id="{2B74697A-47E4-4148-9504-AFB83F0D7FBF}"/>
              </a:ext>
            </a:extLst>
          </p:cNvPr>
          <p:cNvSpPr/>
          <p:nvPr/>
        </p:nvSpPr>
        <p:spPr>
          <a:xfrm>
            <a:off x="2771326" y="2311784"/>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乙醇</a:t>
            </a:r>
          </a:p>
        </p:txBody>
      </p:sp>
    </p:spTree>
    <p:extLst>
      <p:ext uri="{BB962C8B-B14F-4D97-AF65-F5344CB8AC3E}">
        <p14:creationId xmlns:p14="http://schemas.microsoft.com/office/powerpoint/2010/main" val="372462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乙醇</a:t>
              </a:r>
            </a:p>
          </p:txBody>
        </p:sp>
      </p:grpSp>
      <p:sp>
        <p:nvSpPr>
          <p:cNvPr id="82" name="任意多边形: 形状 81">
            <a:extLst>
              <a:ext uri="{FF2B5EF4-FFF2-40B4-BE49-F238E27FC236}">
                <a16:creationId xmlns="" xmlns:a16="http://schemas.microsoft.com/office/drawing/2014/main" id="{70B7BA16-C0BE-45A0-ABCD-88D98EE74C83}"/>
              </a:ext>
            </a:extLst>
          </p:cNvPr>
          <p:cNvSpPr/>
          <p:nvPr/>
        </p:nvSpPr>
        <p:spPr>
          <a:xfrm>
            <a:off x="5013120" y="1989646"/>
            <a:ext cx="3225470"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化学性质</a:t>
            </a:r>
          </a:p>
        </p:txBody>
      </p:sp>
      <p:grpSp>
        <p:nvGrpSpPr>
          <p:cNvPr id="6" name="组合 5">
            <a:extLst>
              <a:ext uri="{FF2B5EF4-FFF2-40B4-BE49-F238E27FC236}">
                <a16:creationId xmlns="" xmlns:a16="http://schemas.microsoft.com/office/drawing/2014/main" id="{F5AD0559-FEEA-4E22-802B-BBD19E6794A3}"/>
              </a:ext>
            </a:extLst>
          </p:cNvPr>
          <p:cNvGrpSpPr/>
          <p:nvPr/>
        </p:nvGrpSpPr>
        <p:grpSpPr>
          <a:xfrm>
            <a:off x="2016426" y="3051760"/>
            <a:ext cx="12790954" cy="893899"/>
            <a:chOff x="2863689" y="3660402"/>
            <a:chExt cx="12790954" cy="893899"/>
          </a:xfrm>
        </p:grpSpPr>
        <p:grpSp>
          <p:nvGrpSpPr>
            <p:cNvPr id="35" name="组合 34">
              <a:extLst>
                <a:ext uri="{FF2B5EF4-FFF2-40B4-BE49-F238E27FC236}">
                  <a16:creationId xmlns="" xmlns:a16="http://schemas.microsoft.com/office/drawing/2014/main" id="{CD7FCAD7-6888-41BB-8C19-E2E3B177EC53}"/>
                </a:ext>
              </a:extLst>
            </p:cNvPr>
            <p:cNvGrpSpPr/>
            <p:nvPr/>
          </p:nvGrpSpPr>
          <p:grpSpPr>
            <a:xfrm>
              <a:off x="2863689" y="3711352"/>
              <a:ext cx="3941734" cy="792000"/>
              <a:chOff x="6954537" y="3942218"/>
              <a:chExt cx="3941734" cy="792000"/>
            </a:xfrm>
          </p:grpSpPr>
          <p:sp>
            <p:nvSpPr>
              <p:cNvPr id="37" name="椭圆 36">
                <a:extLst>
                  <a:ext uri="{FF2B5EF4-FFF2-40B4-BE49-F238E27FC236}">
                    <a16:creationId xmlns="" xmlns:a16="http://schemas.microsoft.com/office/drawing/2014/main" id="{C6BFD00A-204F-4AA0-9D31-924EECBB2FF3}"/>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8" name="矩形: 圆角 37">
                <a:extLst>
                  <a:ext uri="{FF2B5EF4-FFF2-40B4-BE49-F238E27FC236}">
                    <a16:creationId xmlns="" xmlns:a16="http://schemas.microsoft.com/office/drawing/2014/main" id="{9E1A987D-6DEF-4C51-A7A4-45F015ACAE6A}"/>
                  </a:ext>
                </a:extLst>
              </p:cNvPr>
              <p:cNvSpPr/>
              <p:nvPr/>
            </p:nvSpPr>
            <p:spPr>
              <a:xfrm>
                <a:off x="8199085" y="3942218"/>
                <a:ext cx="269718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sp>
          <p:nvSpPr>
            <p:cNvPr id="39" name="TextBox 4">
              <a:extLst>
                <a:ext uri="{FF2B5EF4-FFF2-40B4-BE49-F238E27FC236}">
                  <a16:creationId xmlns="" xmlns:a16="http://schemas.microsoft.com/office/drawing/2014/main" id="{F122B1AF-CBED-408B-832E-12A8E2250B57}"/>
                </a:ext>
              </a:extLst>
            </p:cNvPr>
            <p:cNvSpPr txBox="1"/>
            <p:nvPr/>
          </p:nvSpPr>
          <p:spPr>
            <a:xfrm>
              <a:off x="7257970" y="3660402"/>
              <a:ext cx="8396673"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被强氧化剂直接氧化成</a:t>
              </a:r>
              <a:r>
                <a:rPr lang="en-US" altLang="zh-CN" sz="4800" b="1" dirty="0">
                  <a:solidFill>
                    <a:prstClr val="black"/>
                  </a:solidFill>
                  <a:ea typeface="宋体" panose="02010600030101010101" pitchFamily="2" charset="-122"/>
                  <a:sym typeface="+mn-lt"/>
                </a:rPr>
                <a:t>______</a:t>
              </a:r>
              <a:endParaRPr lang="zh-CN" altLang="en-US" sz="4800" b="1" dirty="0">
                <a:solidFill>
                  <a:prstClr val="black"/>
                </a:solidFill>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D4E4EDA9-E354-40EF-A9D5-FF53CC1F82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8797" y="4411651"/>
            <a:ext cx="7552284" cy="4651199"/>
          </a:xfrm>
          <a:prstGeom prst="rect">
            <a:avLst/>
          </a:prstGeom>
        </p:spPr>
      </p:pic>
      <p:grpSp>
        <p:nvGrpSpPr>
          <p:cNvPr id="8" name="组合 7">
            <a:extLst>
              <a:ext uri="{FF2B5EF4-FFF2-40B4-BE49-F238E27FC236}">
                <a16:creationId xmlns="" xmlns:a16="http://schemas.microsoft.com/office/drawing/2014/main" id="{DF0F02A4-FF5A-4833-9ACF-3C6FD4761E3F}"/>
              </a:ext>
            </a:extLst>
          </p:cNvPr>
          <p:cNvGrpSpPr/>
          <p:nvPr/>
        </p:nvGrpSpPr>
        <p:grpSpPr>
          <a:xfrm>
            <a:off x="9204382" y="4068147"/>
            <a:ext cx="12610589" cy="4994703"/>
            <a:chOff x="10253447" y="6454673"/>
            <a:chExt cx="12610589" cy="4994703"/>
          </a:xfrm>
        </p:grpSpPr>
        <p:pic>
          <p:nvPicPr>
            <p:cNvPr id="7" name="图片 6">
              <a:extLst>
                <a:ext uri="{FF2B5EF4-FFF2-40B4-BE49-F238E27FC236}">
                  <a16:creationId xmlns="" xmlns:a16="http://schemas.microsoft.com/office/drawing/2014/main" id="{AF5325E9-8A36-4D83-BD57-28E81BE9F4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53447" y="6454673"/>
              <a:ext cx="12610589" cy="4994703"/>
            </a:xfrm>
            <a:prstGeom prst="rect">
              <a:avLst/>
            </a:prstGeom>
          </p:spPr>
        </p:pic>
        <p:sp>
          <p:nvSpPr>
            <p:cNvPr id="29" name="矩形 28">
              <a:extLst>
                <a:ext uri="{FF2B5EF4-FFF2-40B4-BE49-F238E27FC236}">
                  <a16:creationId xmlns="" xmlns:a16="http://schemas.microsoft.com/office/drawing/2014/main" id="{EE7D538B-DAA0-43E6-B660-9CE3FEF24B01}"/>
                </a:ext>
              </a:extLst>
            </p:cNvPr>
            <p:cNvSpPr/>
            <p:nvPr/>
          </p:nvSpPr>
          <p:spPr>
            <a:xfrm>
              <a:off x="10691444" y="6689256"/>
              <a:ext cx="11674561" cy="3790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4400" b="1" dirty="0">
                  <a:solidFill>
                    <a:srgbClr val="2A5CAA"/>
                  </a:solidFill>
                  <a:ea typeface="楷体" panose="02010609060101010101" pitchFamily="49" charset="-122"/>
                </a:rPr>
                <a:t>该过程伴随着明显的颜色变化：</a:t>
              </a:r>
              <a:r>
                <a:rPr lang="en-US" altLang="zh-CN" sz="4400" b="1" dirty="0">
                  <a:solidFill>
                    <a:srgbClr val="2A5CAA"/>
                  </a:solidFill>
                  <a:ea typeface="楷体" panose="02010609060101010101" pitchFamily="49" charset="-122"/>
                </a:rPr>
                <a:t>2K</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Cr</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O</a:t>
              </a:r>
              <a:r>
                <a:rPr lang="en-US" altLang="zh-CN" sz="4400" b="1" baseline="-25000" dirty="0">
                  <a:solidFill>
                    <a:srgbClr val="2A5CAA"/>
                  </a:solidFill>
                  <a:ea typeface="楷体" panose="02010609060101010101" pitchFamily="49" charset="-122"/>
                </a:rPr>
                <a:t>7</a:t>
              </a:r>
            </a:p>
            <a:p>
              <a:pPr>
                <a:lnSpc>
                  <a:spcPct val="120000"/>
                </a:lnSpc>
              </a:pPr>
              <a:r>
                <a:rPr lang="zh-CN" altLang="en-US" sz="4400" b="1" dirty="0">
                  <a:solidFill>
                    <a:srgbClr val="2A5CAA"/>
                  </a:solidFill>
                  <a:ea typeface="楷体" panose="02010609060101010101" pitchFamily="49" charset="-122"/>
                </a:rPr>
                <a:t>（橙色）</a:t>
              </a:r>
              <a:r>
                <a:rPr lang="en-US" altLang="zh-CN" sz="4400" b="1" dirty="0">
                  <a:solidFill>
                    <a:srgbClr val="2A5CAA"/>
                  </a:solidFill>
                  <a:ea typeface="楷体" panose="02010609060101010101" pitchFamily="49" charset="-122"/>
                </a:rPr>
                <a:t>+3CH</a:t>
              </a:r>
              <a:r>
                <a:rPr lang="en-US" altLang="zh-CN" sz="4400" b="1" baseline="-25000" dirty="0">
                  <a:solidFill>
                    <a:srgbClr val="2A5CAA"/>
                  </a:solidFill>
                  <a:ea typeface="楷体" panose="02010609060101010101" pitchFamily="49" charset="-122"/>
                </a:rPr>
                <a:t>3</a:t>
              </a:r>
              <a:r>
                <a:rPr lang="en-US" altLang="zh-CN" sz="4400" b="1" dirty="0">
                  <a:solidFill>
                    <a:srgbClr val="2A5CAA"/>
                  </a:solidFill>
                  <a:ea typeface="楷体" panose="02010609060101010101" pitchFamily="49" charset="-122"/>
                </a:rPr>
                <a:t>CH</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OH+8H</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SO</a:t>
              </a:r>
              <a:r>
                <a:rPr lang="en-US" altLang="zh-CN" sz="4400" b="1" baseline="-25000" dirty="0">
                  <a:solidFill>
                    <a:srgbClr val="2A5CAA"/>
                  </a:solidFill>
                  <a:ea typeface="楷体" panose="02010609060101010101" pitchFamily="49" charset="-122"/>
                </a:rPr>
                <a:t>4</a:t>
              </a:r>
              <a:r>
                <a:rPr lang="en-US" altLang="zh-CN" sz="4400" b="1" dirty="0">
                  <a:solidFill>
                    <a:srgbClr val="2A5CAA"/>
                  </a:solidFill>
                  <a:ea typeface="楷体" panose="02010609060101010101" pitchFamily="49" charset="-122"/>
                </a:rPr>
                <a:t> ══ 2K</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SO</a:t>
              </a:r>
              <a:r>
                <a:rPr lang="en-US" altLang="zh-CN" sz="4400" b="1" baseline="-25000" dirty="0">
                  <a:solidFill>
                    <a:srgbClr val="2A5CAA"/>
                  </a:solidFill>
                  <a:ea typeface="楷体" panose="02010609060101010101" pitchFamily="49" charset="-122"/>
                </a:rPr>
                <a:t>4</a:t>
              </a:r>
              <a:r>
                <a:rPr lang="en-US" altLang="zh-CN" sz="4400" b="1" dirty="0">
                  <a:solidFill>
                    <a:srgbClr val="2A5CAA"/>
                  </a:solidFill>
                  <a:ea typeface="楷体" panose="02010609060101010101" pitchFamily="49" charset="-122"/>
                </a:rPr>
                <a:t>+3CH</a:t>
              </a:r>
              <a:r>
                <a:rPr lang="en-US" altLang="zh-CN" sz="4400" b="1" baseline="-25000" dirty="0">
                  <a:solidFill>
                    <a:srgbClr val="2A5CAA"/>
                  </a:solidFill>
                  <a:ea typeface="楷体" panose="02010609060101010101" pitchFamily="49" charset="-122"/>
                </a:rPr>
                <a:t>3</a:t>
              </a:r>
              <a:r>
                <a:rPr lang="en-US" altLang="zh-CN" sz="4400" b="1" dirty="0">
                  <a:solidFill>
                    <a:srgbClr val="2A5CAA"/>
                  </a:solidFill>
                  <a:ea typeface="楷体" panose="02010609060101010101" pitchFamily="49" charset="-122"/>
                </a:rPr>
                <a:t>COOH+2Cr</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(SO</a:t>
              </a:r>
              <a:r>
                <a:rPr lang="en-US" altLang="zh-CN" sz="4400" b="1" baseline="-25000" dirty="0">
                  <a:solidFill>
                    <a:srgbClr val="2A5CAA"/>
                  </a:solidFill>
                  <a:ea typeface="楷体" panose="02010609060101010101" pitchFamily="49" charset="-122"/>
                </a:rPr>
                <a:t>4</a:t>
              </a:r>
              <a:r>
                <a:rPr lang="en-US" altLang="zh-CN" sz="4400" b="1" dirty="0">
                  <a:solidFill>
                    <a:srgbClr val="2A5CAA"/>
                  </a:solidFill>
                  <a:ea typeface="楷体" panose="02010609060101010101" pitchFamily="49" charset="-122"/>
                </a:rPr>
                <a:t>)</a:t>
              </a:r>
              <a:r>
                <a:rPr lang="en-US" altLang="zh-CN" sz="4400" b="1" baseline="-25000" dirty="0">
                  <a:solidFill>
                    <a:srgbClr val="2A5CAA"/>
                  </a:solidFill>
                  <a:ea typeface="楷体" panose="02010609060101010101" pitchFamily="49" charset="-122"/>
                </a:rPr>
                <a:t>3</a:t>
              </a:r>
              <a:r>
                <a:rPr lang="zh-CN" altLang="en-US" sz="4400" b="1" dirty="0">
                  <a:solidFill>
                    <a:srgbClr val="2A5CAA"/>
                  </a:solidFill>
                  <a:ea typeface="楷体" panose="02010609060101010101" pitchFamily="49" charset="-122"/>
                </a:rPr>
                <a:t>（绿色）</a:t>
              </a:r>
              <a:r>
                <a:rPr lang="en-US" altLang="zh-CN" sz="4400" b="1" dirty="0">
                  <a:solidFill>
                    <a:srgbClr val="2A5CAA"/>
                  </a:solidFill>
                  <a:ea typeface="楷体" panose="02010609060101010101" pitchFamily="49" charset="-122"/>
                </a:rPr>
                <a:t>+11H</a:t>
              </a:r>
              <a:r>
                <a:rPr lang="en-US" altLang="zh-CN" sz="4400" b="1" baseline="-25000" dirty="0">
                  <a:solidFill>
                    <a:srgbClr val="2A5CAA"/>
                  </a:solidFill>
                  <a:ea typeface="楷体" panose="02010609060101010101" pitchFamily="49" charset="-122"/>
                </a:rPr>
                <a:t>2</a:t>
              </a:r>
              <a:r>
                <a:rPr lang="en-US" altLang="zh-CN" sz="4400" b="1" dirty="0">
                  <a:solidFill>
                    <a:srgbClr val="2A5CAA"/>
                  </a:solidFill>
                  <a:ea typeface="楷体" panose="02010609060101010101" pitchFamily="49" charset="-122"/>
                </a:rPr>
                <a:t>O</a:t>
              </a:r>
              <a:r>
                <a:rPr lang="zh-CN" altLang="en-US" sz="4400" b="1" dirty="0">
                  <a:solidFill>
                    <a:srgbClr val="2A5CAA"/>
                  </a:solidFill>
                  <a:ea typeface="楷体" panose="02010609060101010101" pitchFamily="49" charset="-122"/>
                </a:rPr>
                <a:t>，该反应常用来判断司机是否酒后驾车</a:t>
              </a:r>
            </a:p>
          </p:txBody>
        </p:sp>
      </p:grpSp>
      <p:sp>
        <p:nvSpPr>
          <p:cNvPr id="30" name="任意多边形: 形状 29">
            <a:extLst>
              <a:ext uri="{FF2B5EF4-FFF2-40B4-BE49-F238E27FC236}">
                <a16:creationId xmlns="" xmlns:a16="http://schemas.microsoft.com/office/drawing/2014/main" id="{1CB4BAB8-9D62-4E8F-9ED2-EFBD3B39AD58}"/>
              </a:ext>
            </a:extLst>
          </p:cNvPr>
          <p:cNvSpPr/>
          <p:nvPr/>
        </p:nvSpPr>
        <p:spPr>
          <a:xfrm>
            <a:off x="2245126" y="10709067"/>
            <a:ext cx="1916971"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用途</a:t>
            </a:r>
          </a:p>
        </p:txBody>
      </p:sp>
      <p:grpSp>
        <p:nvGrpSpPr>
          <p:cNvPr id="31" name="组合 30">
            <a:extLst>
              <a:ext uri="{FF2B5EF4-FFF2-40B4-BE49-F238E27FC236}">
                <a16:creationId xmlns="" xmlns:a16="http://schemas.microsoft.com/office/drawing/2014/main" id="{EBD3E922-0255-419F-AB6D-E53E64DB1472}"/>
              </a:ext>
            </a:extLst>
          </p:cNvPr>
          <p:cNvGrpSpPr/>
          <p:nvPr/>
        </p:nvGrpSpPr>
        <p:grpSpPr>
          <a:xfrm>
            <a:off x="4636211" y="9569612"/>
            <a:ext cx="15657757" cy="3129401"/>
            <a:chOff x="0" y="0"/>
            <a:chExt cx="4161106" cy="951230"/>
          </a:xfrm>
        </p:grpSpPr>
        <p:cxnSp>
          <p:nvCxnSpPr>
            <p:cNvPr id="32" name="直接连接符 31">
              <a:extLst>
                <a:ext uri="{FF2B5EF4-FFF2-40B4-BE49-F238E27FC236}">
                  <a16:creationId xmlns="" xmlns:a16="http://schemas.microsoft.com/office/drawing/2014/main" id="{C0D1F39E-FE28-497E-90A6-EA374171BDFE}"/>
                </a:ext>
              </a:extLst>
            </p:cNvPr>
            <p:cNvCxnSpPr/>
            <p:nvPr/>
          </p:nvCxnSpPr>
          <p:spPr>
            <a:xfrm>
              <a:off x="518160" y="480060"/>
              <a:ext cx="433705" cy="0"/>
            </a:xfrm>
            <a:prstGeom prst="line">
              <a:avLst/>
            </a:prstGeom>
            <a:ln/>
          </p:spPr>
          <p:style>
            <a:lnRef idx="2">
              <a:schemeClr val="accent2"/>
            </a:lnRef>
            <a:fillRef idx="1">
              <a:schemeClr val="lt1"/>
            </a:fillRef>
            <a:effectRef idx="0">
              <a:schemeClr val="accent2"/>
            </a:effectRef>
            <a:fontRef idx="minor">
              <a:schemeClr val="dk1"/>
            </a:fontRef>
          </p:style>
        </p:cxnSp>
        <p:cxnSp>
          <p:nvCxnSpPr>
            <p:cNvPr id="33" name="直接连接符 32">
              <a:extLst>
                <a:ext uri="{FF2B5EF4-FFF2-40B4-BE49-F238E27FC236}">
                  <a16:creationId xmlns="" xmlns:a16="http://schemas.microsoft.com/office/drawing/2014/main" id="{DE6AF6DF-48A4-4C99-9231-4D4B390DB9FB}"/>
                </a:ext>
              </a:extLst>
            </p:cNvPr>
            <p:cNvCxnSpPr/>
            <p:nvPr/>
          </p:nvCxnSpPr>
          <p:spPr>
            <a:xfrm>
              <a:off x="739140" y="144780"/>
              <a:ext cx="5862" cy="679450"/>
            </a:xfrm>
            <a:prstGeom prst="line">
              <a:avLst/>
            </a:prstGeom>
            <a:ln/>
          </p:spPr>
          <p:style>
            <a:lnRef idx="2">
              <a:schemeClr val="accent2"/>
            </a:lnRef>
            <a:fillRef idx="1">
              <a:schemeClr val="lt1"/>
            </a:fillRef>
            <a:effectRef idx="0">
              <a:schemeClr val="accent2"/>
            </a:effectRef>
            <a:fontRef idx="minor">
              <a:schemeClr val="dk1"/>
            </a:fontRef>
          </p:style>
        </p:cxnSp>
        <p:cxnSp>
          <p:nvCxnSpPr>
            <p:cNvPr id="34" name="直接连接符 33">
              <a:extLst>
                <a:ext uri="{FF2B5EF4-FFF2-40B4-BE49-F238E27FC236}">
                  <a16:creationId xmlns="" xmlns:a16="http://schemas.microsoft.com/office/drawing/2014/main" id="{E77F4F4D-8E77-4D5D-AECF-881BD037DA79}"/>
                </a:ext>
              </a:extLst>
            </p:cNvPr>
            <p:cNvCxnSpPr/>
            <p:nvPr/>
          </p:nvCxnSpPr>
          <p:spPr>
            <a:xfrm>
              <a:off x="739140" y="144780"/>
              <a:ext cx="205105" cy="0"/>
            </a:xfrm>
            <a:prstGeom prst="line">
              <a:avLst/>
            </a:prstGeom>
            <a:ln/>
          </p:spPr>
          <p:style>
            <a:lnRef idx="2">
              <a:schemeClr val="accent2"/>
            </a:lnRef>
            <a:fillRef idx="1">
              <a:schemeClr val="lt1"/>
            </a:fillRef>
            <a:effectRef idx="0">
              <a:schemeClr val="accent2"/>
            </a:effectRef>
            <a:fontRef idx="minor">
              <a:schemeClr val="dk1"/>
            </a:fontRef>
          </p:style>
        </p:cxnSp>
        <p:cxnSp>
          <p:nvCxnSpPr>
            <p:cNvPr id="36" name="直接连接符 35">
              <a:extLst>
                <a:ext uri="{FF2B5EF4-FFF2-40B4-BE49-F238E27FC236}">
                  <a16:creationId xmlns="" xmlns:a16="http://schemas.microsoft.com/office/drawing/2014/main" id="{41D860A2-322F-4324-9F5F-2A166B101A84}"/>
                </a:ext>
              </a:extLst>
            </p:cNvPr>
            <p:cNvCxnSpPr/>
            <p:nvPr/>
          </p:nvCxnSpPr>
          <p:spPr>
            <a:xfrm>
              <a:off x="739140" y="822960"/>
              <a:ext cx="210820" cy="0"/>
            </a:xfrm>
            <a:prstGeom prst="line">
              <a:avLst/>
            </a:prstGeom>
            <a:ln/>
          </p:spPr>
          <p:style>
            <a:lnRef idx="2">
              <a:schemeClr val="accent2"/>
            </a:lnRef>
            <a:fillRef idx="1">
              <a:schemeClr val="lt1"/>
            </a:fillRef>
            <a:effectRef idx="0">
              <a:schemeClr val="accent2"/>
            </a:effectRef>
            <a:fontRef idx="minor">
              <a:schemeClr val="dk1"/>
            </a:fontRef>
          </p:style>
        </p:cxnSp>
        <p:sp>
          <p:nvSpPr>
            <p:cNvPr id="40" name="文本框 4">
              <a:extLst>
                <a:ext uri="{FF2B5EF4-FFF2-40B4-BE49-F238E27FC236}">
                  <a16:creationId xmlns="" xmlns:a16="http://schemas.microsoft.com/office/drawing/2014/main" id="{A3C15D87-1B2E-4A5A-904E-2DE47D3BC8FE}"/>
                </a:ext>
              </a:extLst>
            </p:cNvPr>
            <p:cNvSpPr txBox="1"/>
            <p:nvPr/>
          </p:nvSpPr>
          <p:spPr>
            <a:xfrm>
              <a:off x="937260" y="350520"/>
              <a:ext cx="2297430" cy="257810"/>
            </a:xfrm>
            <a:prstGeom prst="rect">
              <a:avLst/>
            </a:prstGeom>
            <a:ln/>
          </p:spPr>
          <p:style>
            <a:lnRef idx="2">
              <a:schemeClr val="accent2"/>
            </a:lnRef>
            <a:fillRef idx="1">
              <a:schemeClr val="lt1"/>
            </a:fillRef>
            <a:effectRef idx="0">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4400" b="1" kern="100">
                  <a:effectLst/>
                  <a:ea typeface="楷体" panose="02010609060101010101" pitchFamily="49" charset="-122"/>
                  <a:cs typeface="Times New Roman" panose="02020603050405020304" pitchFamily="18" charset="0"/>
                </a:rPr>
                <a:t>用作燃料、饮料、化工原料</a:t>
              </a:r>
              <a:endParaRPr lang="zh-CN" sz="4400" b="1" kern="100">
                <a:effectLst/>
                <a:ea typeface="黑体" panose="02010609060101010101" pitchFamily="49" charset="-122"/>
                <a:cs typeface="Times New Roman" panose="02020603050405020304" pitchFamily="18" charset="0"/>
              </a:endParaRPr>
            </a:p>
          </p:txBody>
        </p:sp>
        <p:sp>
          <p:nvSpPr>
            <p:cNvPr id="41" name="文本框 1">
              <a:extLst>
                <a:ext uri="{FF2B5EF4-FFF2-40B4-BE49-F238E27FC236}">
                  <a16:creationId xmlns="" xmlns:a16="http://schemas.microsoft.com/office/drawing/2014/main" id="{F94003B8-41AF-41EA-8F26-0AC3AA8DB9BE}"/>
                </a:ext>
              </a:extLst>
            </p:cNvPr>
            <p:cNvSpPr txBox="1"/>
            <p:nvPr/>
          </p:nvSpPr>
          <p:spPr>
            <a:xfrm>
              <a:off x="937260" y="0"/>
              <a:ext cx="1044219" cy="257810"/>
            </a:xfrm>
            <a:prstGeom prst="rect">
              <a:avLst/>
            </a:prstGeom>
            <a:ln/>
          </p:spPr>
          <p:style>
            <a:lnRef idx="2">
              <a:schemeClr val="accent2"/>
            </a:lnRef>
            <a:fillRef idx="1">
              <a:schemeClr val="lt1"/>
            </a:fillRef>
            <a:effectRef idx="0">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4400" b="1" kern="100" dirty="0">
                  <a:effectLst/>
                  <a:ea typeface="楷体" panose="02010609060101010101" pitchFamily="49" charset="-122"/>
                  <a:cs typeface="Times New Roman" panose="02020603050405020304" pitchFamily="18" charset="0"/>
                </a:rPr>
                <a:t>常用的溶剂</a:t>
              </a:r>
              <a:endParaRPr lang="zh-CN" sz="4400" b="1" kern="100" dirty="0">
                <a:effectLst/>
                <a:ea typeface="黑体" panose="02010609060101010101" pitchFamily="49" charset="-122"/>
                <a:cs typeface="Times New Roman" panose="02020603050405020304" pitchFamily="18" charset="0"/>
              </a:endParaRPr>
            </a:p>
          </p:txBody>
        </p:sp>
        <p:sp>
          <p:nvSpPr>
            <p:cNvPr id="42" name="文本框 5">
              <a:extLst>
                <a:ext uri="{FF2B5EF4-FFF2-40B4-BE49-F238E27FC236}">
                  <a16:creationId xmlns="" xmlns:a16="http://schemas.microsoft.com/office/drawing/2014/main" id="{F8975888-3497-49AF-AE30-EDB6ADDC8252}"/>
                </a:ext>
              </a:extLst>
            </p:cNvPr>
            <p:cNvSpPr txBox="1"/>
            <p:nvPr/>
          </p:nvSpPr>
          <p:spPr>
            <a:xfrm>
              <a:off x="937260" y="693420"/>
              <a:ext cx="3223846" cy="257810"/>
            </a:xfrm>
            <a:prstGeom prst="rect">
              <a:avLst/>
            </a:prstGeom>
            <a:ln/>
          </p:spPr>
          <p:style>
            <a:lnRef idx="2">
              <a:schemeClr val="accent2"/>
            </a:lnRef>
            <a:fillRef idx="1">
              <a:schemeClr val="lt1"/>
            </a:fillRef>
            <a:effectRef idx="0">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4400" b="1" kern="100" dirty="0">
                  <a:effectLst/>
                  <a:ea typeface="楷体" panose="02010609060101010101" pitchFamily="49" charset="-122"/>
                  <a:cs typeface="Times New Roman" panose="02020603050405020304" pitchFamily="18" charset="0"/>
                </a:rPr>
                <a:t>体积分数为</a:t>
              </a:r>
              <a:r>
                <a:rPr lang="en-US" altLang="zh-CN" sz="4400" b="1" kern="100" dirty="0">
                  <a:effectLst/>
                  <a:ea typeface="楷体" panose="02010609060101010101" pitchFamily="49" charset="-122"/>
                  <a:cs typeface="Times New Roman" panose="02020603050405020304" pitchFamily="18" charset="0"/>
                </a:rPr>
                <a:t>_____</a:t>
              </a:r>
              <a:r>
                <a:rPr lang="zh-CN" sz="4400" b="1" kern="100" dirty="0">
                  <a:effectLst/>
                  <a:ea typeface="楷体" panose="02010609060101010101" pitchFamily="49" charset="-122"/>
                  <a:cs typeface="Times New Roman" panose="02020603050405020304" pitchFamily="18" charset="0"/>
                </a:rPr>
                <a:t>的乙醇溶液常用作医用酒精</a:t>
              </a:r>
              <a:endParaRPr lang="zh-CN" sz="4400" b="1" kern="100" dirty="0">
                <a:effectLst/>
                <a:ea typeface="黑体" panose="02010609060101010101" pitchFamily="49" charset="-122"/>
                <a:cs typeface="Times New Roman" panose="02020603050405020304" pitchFamily="18" charset="0"/>
              </a:endParaRPr>
            </a:p>
          </p:txBody>
        </p:sp>
        <p:sp>
          <p:nvSpPr>
            <p:cNvPr id="44" name="椭圆 43">
              <a:extLst>
                <a:ext uri="{FF2B5EF4-FFF2-40B4-BE49-F238E27FC236}">
                  <a16:creationId xmlns="" xmlns:a16="http://schemas.microsoft.com/office/drawing/2014/main" id="{B437A0F2-9D43-4DB6-88ED-E496B9C6F490}"/>
                </a:ext>
              </a:extLst>
            </p:cNvPr>
            <p:cNvSpPr/>
            <p:nvPr/>
          </p:nvSpPr>
          <p:spPr>
            <a:xfrm>
              <a:off x="0" y="350520"/>
              <a:ext cx="521677" cy="257810"/>
            </a:xfrm>
            <a:prstGeom prst="ellipse">
              <a:avLst/>
            </a:prstGeom>
            <a:ln/>
          </p:spPr>
          <p:style>
            <a:lnRef idx="2">
              <a:schemeClr val="accent2"/>
            </a:lnRef>
            <a:fillRef idx="1">
              <a:schemeClr val="lt1"/>
            </a:fillRef>
            <a:effectRef idx="0">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zh-CN" altLang="zh-CN" sz="4400" b="1" kern="100" dirty="0">
                  <a:ea typeface="楷体" panose="02010609060101010101" pitchFamily="49" charset="-122"/>
                  <a:cs typeface="Times New Roman" panose="02020603050405020304" pitchFamily="18" charset="0"/>
                </a:rPr>
                <a:t>乙醇</a:t>
              </a:r>
              <a:endParaRPr lang="zh-CN" altLang="zh-CN" sz="4400" b="1" kern="100" dirty="0">
                <a:ea typeface="黑体" panose="02010609060101010101" pitchFamily="49" charset="-122"/>
                <a:cs typeface="Times New Roman" panose="02020603050405020304" pitchFamily="18" charset="0"/>
              </a:endParaRPr>
            </a:p>
          </p:txBody>
        </p:sp>
      </p:grpSp>
      <p:sp>
        <p:nvSpPr>
          <p:cNvPr id="43" name="矩形: 圆角 2">
            <a:extLst>
              <a:ext uri="{FF2B5EF4-FFF2-40B4-BE49-F238E27FC236}">
                <a16:creationId xmlns="" xmlns:a16="http://schemas.microsoft.com/office/drawing/2014/main" id="{2B74697A-47E4-4148-9504-AFB83F0D7FBF}"/>
              </a:ext>
            </a:extLst>
          </p:cNvPr>
          <p:cNvSpPr/>
          <p:nvPr/>
        </p:nvSpPr>
        <p:spPr>
          <a:xfrm>
            <a:off x="2117545" y="1983868"/>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乙醇</a:t>
            </a:r>
          </a:p>
        </p:txBody>
      </p:sp>
      <p:sp>
        <p:nvSpPr>
          <p:cNvPr id="4" name="矩形 3">
            <a:extLst>
              <a:ext uri="{FF2B5EF4-FFF2-40B4-BE49-F238E27FC236}">
                <a16:creationId xmlns="" xmlns:a16="http://schemas.microsoft.com/office/drawing/2014/main" id="{77E64E56-C11E-4AF5-9153-E108006B0FE4}"/>
              </a:ext>
            </a:extLst>
          </p:cNvPr>
          <p:cNvSpPr/>
          <p:nvPr/>
        </p:nvSpPr>
        <p:spPr>
          <a:xfrm>
            <a:off x="12806305" y="3114662"/>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乙酸</a:t>
            </a:r>
            <a:endParaRPr lang="zh-CN" altLang="en-US" dirty="0">
              <a:solidFill>
                <a:srgbClr val="FF0000"/>
              </a:solidFill>
            </a:endParaRPr>
          </a:p>
        </p:txBody>
      </p:sp>
      <p:sp>
        <p:nvSpPr>
          <p:cNvPr id="9" name="矩形 8">
            <a:extLst>
              <a:ext uri="{FF2B5EF4-FFF2-40B4-BE49-F238E27FC236}">
                <a16:creationId xmlns="" xmlns:a16="http://schemas.microsoft.com/office/drawing/2014/main" id="{E0EE799B-98BE-409E-A479-F384B899D580}"/>
              </a:ext>
            </a:extLst>
          </p:cNvPr>
          <p:cNvSpPr/>
          <p:nvPr/>
        </p:nvSpPr>
        <p:spPr>
          <a:xfrm>
            <a:off x="11082216" y="11890214"/>
            <a:ext cx="1314784" cy="769441"/>
          </a:xfrm>
          <a:prstGeom prst="rect">
            <a:avLst/>
          </a:prstGeom>
        </p:spPr>
        <p:txBody>
          <a:bodyPr wrap="none">
            <a:spAutoFit/>
          </a:bodyPr>
          <a:lstStyle/>
          <a:p>
            <a:r>
              <a:rPr lang="en-US" altLang="zh-CN" sz="4400" b="1" kern="100" dirty="0">
                <a:solidFill>
                  <a:srgbClr val="FF0000"/>
                </a:solidFill>
                <a:ea typeface="楷体" panose="02010609060101010101" pitchFamily="49" charset="-122"/>
                <a:cs typeface="Times New Roman" panose="02020603050405020304" pitchFamily="18" charset="0"/>
              </a:rPr>
              <a:t>75</a:t>
            </a:r>
            <a:r>
              <a:rPr lang="zh-CN" altLang="en-US" sz="4400" b="1" kern="100" dirty="0">
                <a:solidFill>
                  <a:srgbClr val="FF0000"/>
                </a:solidFill>
                <a:ea typeface="楷体" panose="02010609060101010101" pitchFamily="49" charset="-122"/>
                <a:cs typeface="Times New Roman" panose="02020603050405020304" pitchFamily="18" charset="0"/>
              </a:rPr>
              <a:t>％</a:t>
            </a:r>
            <a:endParaRPr lang="zh-CN" altLang="en-US" dirty="0">
              <a:solidFill>
                <a:srgbClr val="FF0000"/>
              </a:solidFill>
            </a:endParaRPr>
          </a:p>
        </p:txBody>
      </p:sp>
    </p:spTree>
    <p:extLst>
      <p:ext uri="{BB962C8B-B14F-4D97-AF65-F5344CB8AC3E}">
        <p14:creationId xmlns:p14="http://schemas.microsoft.com/office/powerpoint/2010/main" val="582758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4"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1813029" y="2093913"/>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4690234" y="2093336"/>
            <a:ext cx="357992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组成与结构</a:t>
            </a:r>
          </a:p>
        </p:txBody>
      </p:sp>
      <p:grpSp>
        <p:nvGrpSpPr>
          <p:cNvPr id="68" name="组合 67">
            <a:extLst>
              <a:ext uri="{FF2B5EF4-FFF2-40B4-BE49-F238E27FC236}">
                <a16:creationId xmlns="" xmlns:a16="http://schemas.microsoft.com/office/drawing/2014/main" id="{E587B90E-4D7B-49CE-B3E4-718A6D22F6BA}"/>
              </a:ext>
            </a:extLst>
          </p:cNvPr>
          <p:cNvGrpSpPr/>
          <p:nvPr/>
        </p:nvGrpSpPr>
        <p:grpSpPr>
          <a:xfrm>
            <a:off x="2536160" y="3942951"/>
            <a:ext cx="6902808" cy="923330"/>
            <a:chOff x="4188798" y="4491674"/>
            <a:chExt cx="6902808" cy="923330"/>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4188798" y="4623004"/>
              <a:ext cx="3570228" cy="792000"/>
              <a:chOff x="6954537" y="3942218"/>
              <a:chExt cx="3570228" cy="792000"/>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8178803" y="3942218"/>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分子式</a:t>
                </a:r>
              </a:p>
            </p:txBody>
          </p:sp>
        </p:grpSp>
        <p:sp>
          <p:nvSpPr>
            <p:cNvPr id="62" name="TextBox 4">
              <a:extLst>
                <a:ext uri="{FF2B5EF4-FFF2-40B4-BE49-F238E27FC236}">
                  <a16:creationId xmlns="" xmlns:a16="http://schemas.microsoft.com/office/drawing/2014/main" id="{2B30C9C0-7F7F-4863-B7E9-0D93BA025C94}"/>
                </a:ext>
              </a:extLst>
            </p:cNvPr>
            <p:cNvSpPr txBox="1"/>
            <p:nvPr/>
          </p:nvSpPr>
          <p:spPr>
            <a:xfrm>
              <a:off x="8191292" y="4491674"/>
              <a:ext cx="2900314"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_______</a:t>
              </a:r>
              <a:endParaRPr lang="zh-CN" altLang="en-US" sz="5400" b="1" dirty="0">
                <a:solidFill>
                  <a:prstClr val="black"/>
                </a:solidFill>
                <a:ea typeface="宋体" panose="02010600030101010101" pitchFamily="2" charset="-122"/>
                <a:sym typeface="+mn-lt"/>
              </a:endParaRPr>
            </a:p>
          </p:txBody>
        </p:sp>
      </p:grpSp>
      <p:grpSp>
        <p:nvGrpSpPr>
          <p:cNvPr id="70" name="组合 69">
            <a:extLst>
              <a:ext uri="{FF2B5EF4-FFF2-40B4-BE49-F238E27FC236}">
                <a16:creationId xmlns="" xmlns:a16="http://schemas.microsoft.com/office/drawing/2014/main" id="{7FC0575D-21BC-4E1C-A629-66982762A967}"/>
              </a:ext>
            </a:extLst>
          </p:cNvPr>
          <p:cNvGrpSpPr/>
          <p:nvPr/>
        </p:nvGrpSpPr>
        <p:grpSpPr>
          <a:xfrm>
            <a:off x="11393650" y="8078315"/>
            <a:ext cx="8577638" cy="2682893"/>
            <a:chOff x="19064756" y="4073557"/>
            <a:chExt cx="8577638" cy="2682893"/>
          </a:xfrm>
        </p:grpSpPr>
        <p:grpSp>
          <p:nvGrpSpPr>
            <p:cNvPr id="59" name="组合 58">
              <a:extLst>
                <a:ext uri="{FF2B5EF4-FFF2-40B4-BE49-F238E27FC236}">
                  <a16:creationId xmlns="" xmlns:a16="http://schemas.microsoft.com/office/drawing/2014/main" id="{C728CE55-1755-4091-88C5-33F765DFFB73}"/>
                </a:ext>
              </a:extLst>
            </p:cNvPr>
            <p:cNvGrpSpPr/>
            <p:nvPr/>
          </p:nvGrpSpPr>
          <p:grpSpPr>
            <a:xfrm>
              <a:off x="19064756" y="4623004"/>
              <a:ext cx="3829386" cy="857665"/>
              <a:chOff x="16397973" y="4479970"/>
              <a:chExt cx="3829386" cy="857665"/>
            </a:xfrm>
          </p:grpSpPr>
          <p:sp>
            <p:nvSpPr>
              <p:cNvPr id="60" name="椭圆 59">
                <a:extLst>
                  <a:ext uri="{FF2B5EF4-FFF2-40B4-BE49-F238E27FC236}">
                    <a16:creationId xmlns="" xmlns:a16="http://schemas.microsoft.com/office/drawing/2014/main" id="{7113B08D-5C39-4F62-B3DE-FAC8703EC1D8}"/>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6</a:t>
                </a:r>
                <a:endParaRPr lang="zh-CN" altLang="en-US" sz="5400" spc="-150" dirty="0">
                  <a:solidFill>
                    <a:sysClr val="windowText" lastClr="000000"/>
                  </a:solidFill>
                </a:endParaRPr>
              </a:p>
            </p:txBody>
          </p:sp>
          <p:sp>
            <p:nvSpPr>
              <p:cNvPr id="61" name="矩形: 圆角 60">
                <a:extLst>
                  <a:ext uri="{FF2B5EF4-FFF2-40B4-BE49-F238E27FC236}">
                    <a16:creationId xmlns="" xmlns:a16="http://schemas.microsoft.com/office/drawing/2014/main" id="{78C18F90-89E6-4DF3-89F1-7745FE860F73}"/>
                  </a:ext>
                </a:extLst>
              </p:cNvPr>
              <p:cNvSpPr/>
              <p:nvPr/>
            </p:nvSpPr>
            <p:spPr>
              <a:xfrm>
                <a:off x="17530172" y="4545635"/>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比例模型</a:t>
                </a:r>
              </a:p>
            </p:txBody>
          </p:sp>
        </p:grpSp>
        <p:pic>
          <p:nvPicPr>
            <p:cNvPr id="17" name="图片 16">
              <a:extLst>
                <a:ext uri="{FF2B5EF4-FFF2-40B4-BE49-F238E27FC236}">
                  <a16:creationId xmlns="" xmlns:a16="http://schemas.microsoft.com/office/drawing/2014/main" id="{7CA9BDA4-4599-4AD6-9917-276484F103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17427" y="4073557"/>
              <a:ext cx="3424967" cy="2682893"/>
            </a:xfrm>
            <a:prstGeom prst="rect">
              <a:avLst/>
            </a:prstGeom>
          </p:spPr>
        </p:pic>
      </p:grpSp>
      <p:grpSp>
        <p:nvGrpSpPr>
          <p:cNvPr id="2" name="组合 1">
            <a:extLst>
              <a:ext uri="{FF2B5EF4-FFF2-40B4-BE49-F238E27FC236}">
                <a16:creationId xmlns="" xmlns:a16="http://schemas.microsoft.com/office/drawing/2014/main" id="{795F9957-1D3A-47D7-AFE1-C8CFB4F20BA7}"/>
              </a:ext>
            </a:extLst>
          </p:cNvPr>
          <p:cNvGrpSpPr/>
          <p:nvPr/>
        </p:nvGrpSpPr>
        <p:grpSpPr>
          <a:xfrm>
            <a:off x="11449958" y="3942951"/>
            <a:ext cx="7481649" cy="923330"/>
            <a:chOff x="11315134" y="4147436"/>
            <a:chExt cx="7481649" cy="923330"/>
          </a:xfrm>
        </p:grpSpPr>
        <p:grpSp>
          <p:nvGrpSpPr>
            <p:cNvPr id="52" name="组合 51">
              <a:extLst>
                <a:ext uri="{FF2B5EF4-FFF2-40B4-BE49-F238E27FC236}">
                  <a16:creationId xmlns="" xmlns:a16="http://schemas.microsoft.com/office/drawing/2014/main" id="{9572A415-25A5-4BB4-B3C9-11BA5C6331B1}"/>
                </a:ext>
              </a:extLst>
            </p:cNvPr>
            <p:cNvGrpSpPr/>
            <p:nvPr/>
          </p:nvGrpSpPr>
          <p:grpSpPr>
            <a:xfrm>
              <a:off x="11315134" y="4213101"/>
              <a:ext cx="3620914" cy="792000"/>
              <a:chOff x="6954537" y="3942218"/>
              <a:chExt cx="3620914" cy="792000"/>
            </a:xfrm>
          </p:grpSpPr>
          <p:sp>
            <p:nvSpPr>
              <p:cNvPr id="53" name="椭圆 52">
                <a:extLst>
                  <a:ext uri="{FF2B5EF4-FFF2-40B4-BE49-F238E27FC236}">
                    <a16:creationId xmlns="" xmlns:a16="http://schemas.microsoft.com/office/drawing/2014/main" id="{5456E366-51D8-43FA-A5AD-03E39F0C41E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54" name="矩形: 圆角 53">
                <a:extLst>
                  <a:ext uri="{FF2B5EF4-FFF2-40B4-BE49-F238E27FC236}">
                    <a16:creationId xmlns="" xmlns:a16="http://schemas.microsoft.com/office/drawing/2014/main" id="{462B8D0A-969C-456F-BBB7-7FF6B1B01E6C}"/>
                  </a:ext>
                </a:extLst>
              </p:cNvPr>
              <p:cNvSpPr/>
              <p:nvPr/>
            </p:nvSpPr>
            <p:spPr>
              <a:xfrm>
                <a:off x="8030428" y="3942218"/>
                <a:ext cx="254502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结构简式</a:t>
                </a:r>
              </a:p>
            </p:txBody>
          </p:sp>
        </p:grpSp>
        <p:sp>
          <p:nvSpPr>
            <p:cNvPr id="55" name="TextBox 4">
              <a:extLst>
                <a:ext uri="{FF2B5EF4-FFF2-40B4-BE49-F238E27FC236}">
                  <a16:creationId xmlns="" xmlns:a16="http://schemas.microsoft.com/office/drawing/2014/main" id="{DCBA7086-F5F5-4CFE-8E93-330BE55E653A}"/>
                </a:ext>
              </a:extLst>
            </p:cNvPr>
            <p:cNvSpPr txBox="1"/>
            <p:nvPr/>
          </p:nvSpPr>
          <p:spPr>
            <a:xfrm>
              <a:off x="15026646" y="4147436"/>
              <a:ext cx="3770137"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__________</a:t>
              </a:r>
              <a:endParaRPr lang="zh-CN" altLang="en-US" sz="5400" b="1" dirty="0">
                <a:solidFill>
                  <a:prstClr val="black"/>
                </a:solidFill>
                <a:ea typeface="宋体" panose="02010600030101010101" pitchFamily="2" charset="-122"/>
                <a:sym typeface="+mn-lt"/>
              </a:endParaRPr>
            </a:p>
          </p:txBody>
        </p:sp>
      </p:grpSp>
      <p:grpSp>
        <p:nvGrpSpPr>
          <p:cNvPr id="4" name="组合 3">
            <a:extLst>
              <a:ext uri="{FF2B5EF4-FFF2-40B4-BE49-F238E27FC236}">
                <a16:creationId xmlns="" xmlns:a16="http://schemas.microsoft.com/office/drawing/2014/main" id="{FF580DDC-1D03-41C6-8329-B87BB9257327}"/>
              </a:ext>
            </a:extLst>
          </p:cNvPr>
          <p:cNvGrpSpPr/>
          <p:nvPr/>
        </p:nvGrpSpPr>
        <p:grpSpPr>
          <a:xfrm>
            <a:off x="11393650" y="6180640"/>
            <a:ext cx="9637551" cy="923330"/>
            <a:chOff x="13991719" y="4176364"/>
            <a:chExt cx="9637551" cy="923330"/>
          </a:xfrm>
        </p:grpSpPr>
        <p:grpSp>
          <p:nvGrpSpPr>
            <p:cNvPr id="15" name="组合 14">
              <a:extLst>
                <a:ext uri="{FF2B5EF4-FFF2-40B4-BE49-F238E27FC236}">
                  <a16:creationId xmlns="" xmlns:a16="http://schemas.microsoft.com/office/drawing/2014/main" id="{D9AB777E-8987-473C-ACAA-B334A2B6C1E8}"/>
                </a:ext>
              </a:extLst>
            </p:cNvPr>
            <p:cNvGrpSpPr/>
            <p:nvPr/>
          </p:nvGrpSpPr>
          <p:grpSpPr>
            <a:xfrm>
              <a:off x="13991719" y="4213101"/>
              <a:ext cx="3829386" cy="792000"/>
              <a:chOff x="15507521" y="4479970"/>
              <a:chExt cx="3829386" cy="792000"/>
            </a:xfrm>
          </p:grpSpPr>
          <p:sp>
            <p:nvSpPr>
              <p:cNvPr id="56" name="椭圆 55">
                <a:extLst>
                  <a:ext uri="{FF2B5EF4-FFF2-40B4-BE49-F238E27FC236}">
                    <a16:creationId xmlns="" xmlns:a16="http://schemas.microsoft.com/office/drawing/2014/main" id="{4644C6DA-334B-42EF-9B07-A186A3EF85E0}"/>
                  </a:ext>
                </a:extLst>
              </p:cNvPr>
              <p:cNvSpPr>
                <a:spLocks noChangeAspect="1"/>
              </p:cNvSpPr>
              <p:nvPr/>
            </p:nvSpPr>
            <p:spPr>
              <a:xfrm>
                <a:off x="15507521"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57" name="矩形: 圆角 56">
                <a:extLst>
                  <a:ext uri="{FF2B5EF4-FFF2-40B4-BE49-F238E27FC236}">
                    <a16:creationId xmlns="" xmlns:a16="http://schemas.microsoft.com/office/drawing/2014/main" id="{56ABF3BA-80B4-479F-9204-65F69E20C650}"/>
                  </a:ext>
                </a:extLst>
              </p:cNvPr>
              <p:cNvSpPr/>
              <p:nvPr/>
            </p:nvSpPr>
            <p:spPr>
              <a:xfrm>
                <a:off x="16639720" y="447997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官能团</a:t>
                </a:r>
              </a:p>
            </p:txBody>
          </p:sp>
        </p:grpSp>
        <p:sp>
          <p:nvSpPr>
            <p:cNvPr id="58" name="TextBox 4">
              <a:extLst>
                <a:ext uri="{FF2B5EF4-FFF2-40B4-BE49-F238E27FC236}">
                  <a16:creationId xmlns="" xmlns:a16="http://schemas.microsoft.com/office/drawing/2014/main" id="{C74A626F-7461-4AD9-879D-62959943E7EF}"/>
                </a:ext>
              </a:extLst>
            </p:cNvPr>
            <p:cNvSpPr txBox="1"/>
            <p:nvPr/>
          </p:nvSpPr>
          <p:spPr>
            <a:xfrm>
              <a:off x="18084478" y="4176364"/>
              <a:ext cx="5544792" cy="923330"/>
            </a:xfrm>
            <a:prstGeom prst="rect">
              <a:avLst/>
            </a:prstGeom>
            <a:noFill/>
          </p:spPr>
          <p:txBody>
            <a:bodyPr wrap="square" rtlCol="0">
              <a:spAutoFit/>
            </a:bodyPr>
            <a:lstStyle/>
            <a:p>
              <a:pPr defTabSz="1825681"/>
              <a:r>
                <a:rPr lang="zh-CN" altLang="en-US" sz="5400" b="1" dirty="0">
                  <a:solidFill>
                    <a:prstClr val="black"/>
                  </a:solidFill>
                  <a:ea typeface="宋体" panose="02010600030101010101" pitchFamily="2" charset="-122"/>
                  <a:sym typeface="+mn-lt"/>
                </a:rPr>
                <a:t>羧基（</a:t>
              </a:r>
              <a:r>
                <a:rPr lang="en-US" altLang="zh-CN" sz="5400" b="1" dirty="0">
                  <a:solidFill>
                    <a:prstClr val="black"/>
                  </a:solidFill>
                  <a:ea typeface="宋体" panose="02010600030101010101" pitchFamily="2" charset="-122"/>
                  <a:sym typeface="+mn-lt"/>
                </a:rPr>
                <a:t>—COOH</a:t>
              </a:r>
              <a:r>
                <a:rPr lang="zh-CN" altLang="en-US" sz="5400" b="1" dirty="0">
                  <a:solidFill>
                    <a:prstClr val="black"/>
                  </a:solidFill>
                  <a:ea typeface="宋体" panose="02010600030101010101" pitchFamily="2" charset="-122"/>
                  <a:sym typeface="+mn-lt"/>
                </a:rPr>
                <a:t>）</a:t>
              </a:r>
            </a:p>
          </p:txBody>
        </p:sp>
      </p:grpSp>
      <p:grpSp>
        <p:nvGrpSpPr>
          <p:cNvPr id="46" name="组合 45">
            <a:extLst>
              <a:ext uri="{FF2B5EF4-FFF2-40B4-BE49-F238E27FC236}">
                <a16:creationId xmlns="" xmlns:a16="http://schemas.microsoft.com/office/drawing/2014/main" id="{4FC988EF-26CE-4C4F-92BA-C320E287A544}"/>
              </a:ext>
            </a:extLst>
          </p:cNvPr>
          <p:cNvGrpSpPr/>
          <p:nvPr/>
        </p:nvGrpSpPr>
        <p:grpSpPr>
          <a:xfrm>
            <a:off x="2619817" y="8627762"/>
            <a:ext cx="7124837" cy="923330"/>
            <a:chOff x="10494827" y="3377025"/>
            <a:chExt cx="7124837" cy="923330"/>
          </a:xfrm>
        </p:grpSpPr>
        <p:grpSp>
          <p:nvGrpSpPr>
            <p:cNvPr id="64" name="组合 63">
              <a:extLst>
                <a:ext uri="{FF2B5EF4-FFF2-40B4-BE49-F238E27FC236}">
                  <a16:creationId xmlns="" xmlns:a16="http://schemas.microsoft.com/office/drawing/2014/main" id="{33296CEE-118C-44BB-BE21-6A65F5FE754B}"/>
                </a:ext>
              </a:extLst>
            </p:cNvPr>
            <p:cNvGrpSpPr/>
            <p:nvPr/>
          </p:nvGrpSpPr>
          <p:grpSpPr>
            <a:xfrm>
              <a:off x="10494827" y="3442690"/>
              <a:ext cx="3684622" cy="794707"/>
              <a:chOff x="6134230" y="3171807"/>
              <a:chExt cx="3684622" cy="794707"/>
            </a:xfrm>
          </p:grpSpPr>
          <p:sp>
            <p:nvSpPr>
              <p:cNvPr id="66" name="椭圆 65">
                <a:extLst>
                  <a:ext uri="{FF2B5EF4-FFF2-40B4-BE49-F238E27FC236}">
                    <a16:creationId xmlns="" xmlns:a16="http://schemas.microsoft.com/office/drawing/2014/main" id="{56F97130-59F0-4B3D-8EC4-3A3707455911}"/>
                  </a:ext>
                </a:extLst>
              </p:cNvPr>
              <p:cNvSpPr>
                <a:spLocks noChangeAspect="1"/>
              </p:cNvSpPr>
              <p:nvPr/>
            </p:nvSpPr>
            <p:spPr>
              <a:xfrm>
                <a:off x="6134230" y="3174514"/>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69" name="矩形: 圆角 68">
                <a:extLst>
                  <a:ext uri="{FF2B5EF4-FFF2-40B4-BE49-F238E27FC236}">
                    <a16:creationId xmlns="" xmlns:a16="http://schemas.microsoft.com/office/drawing/2014/main" id="{93CB5CA5-71AA-43C5-860D-02FD82C3135E}"/>
                  </a:ext>
                </a:extLst>
              </p:cNvPr>
              <p:cNvSpPr/>
              <p:nvPr/>
            </p:nvSpPr>
            <p:spPr>
              <a:xfrm>
                <a:off x="7273829" y="3171807"/>
                <a:ext cx="254502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最简式</a:t>
                </a:r>
              </a:p>
            </p:txBody>
          </p:sp>
        </p:grpSp>
        <p:sp>
          <p:nvSpPr>
            <p:cNvPr id="65" name="TextBox 4">
              <a:extLst>
                <a:ext uri="{FF2B5EF4-FFF2-40B4-BE49-F238E27FC236}">
                  <a16:creationId xmlns="" xmlns:a16="http://schemas.microsoft.com/office/drawing/2014/main" id="{44F17EC8-5914-4F2F-B32F-704FC678B110}"/>
                </a:ext>
              </a:extLst>
            </p:cNvPr>
            <p:cNvSpPr txBox="1"/>
            <p:nvPr/>
          </p:nvSpPr>
          <p:spPr>
            <a:xfrm>
              <a:off x="13849527" y="3377025"/>
              <a:ext cx="3770137"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O</a:t>
              </a:r>
              <a:endParaRPr lang="zh-CN" altLang="en-US" sz="5400" b="1" dirty="0">
                <a:solidFill>
                  <a:prstClr val="black"/>
                </a:solidFill>
                <a:ea typeface="宋体" panose="02010600030101010101" pitchFamily="2" charset="-122"/>
                <a:sym typeface="+mn-lt"/>
              </a:endParaRPr>
            </a:p>
          </p:txBody>
        </p:sp>
      </p:grpSp>
      <p:grpSp>
        <p:nvGrpSpPr>
          <p:cNvPr id="5" name="组合 4"/>
          <p:cNvGrpSpPr/>
          <p:nvPr/>
        </p:nvGrpSpPr>
        <p:grpSpPr>
          <a:xfrm>
            <a:off x="2557707" y="5905400"/>
            <a:ext cx="7463371" cy="2193804"/>
            <a:chOff x="2557707" y="5905400"/>
            <a:chExt cx="7463371" cy="2193804"/>
          </a:xfrm>
        </p:grpSpPr>
        <p:grpSp>
          <p:nvGrpSpPr>
            <p:cNvPr id="49" name="组合 48">
              <a:extLst>
                <a:ext uri="{FF2B5EF4-FFF2-40B4-BE49-F238E27FC236}">
                  <a16:creationId xmlns="" xmlns:a16="http://schemas.microsoft.com/office/drawing/2014/main" id="{424DD451-9341-4B90-9882-5E6B2BD4B4B0}"/>
                </a:ext>
              </a:extLst>
            </p:cNvPr>
            <p:cNvGrpSpPr/>
            <p:nvPr/>
          </p:nvGrpSpPr>
          <p:grpSpPr>
            <a:xfrm>
              <a:off x="2557707" y="6180200"/>
              <a:ext cx="3547671" cy="829177"/>
              <a:chOff x="6954537" y="3905041"/>
              <a:chExt cx="3547671" cy="829177"/>
            </a:xfrm>
          </p:grpSpPr>
          <p:sp>
            <p:nvSpPr>
              <p:cNvPr id="50" name="椭圆 49">
                <a:extLst>
                  <a:ext uri="{FF2B5EF4-FFF2-40B4-BE49-F238E27FC236}">
                    <a16:creationId xmlns="" xmlns:a16="http://schemas.microsoft.com/office/drawing/2014/main" id="{0E4D0D04-D8E4-472A-A718-C7CBDEA61A54}"/>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51" name="矩形: 圆角 50">
                <a:extLst>
                  <a:ext uri="{FF2B5EF4-FFF2-40B4-BE49-F238E27FC236}">
                    <a16:creationId xmlns="" xmlns:a16="http://schemas.microsoft.com/office/drawing/2014/main" id="{C8923CDE-4B47-46E3-8DA9-0AC97644873A}"/>
                  </a:ext>
                </a:extLst>
              </p:cNvPr>
              <p:cNvSpPr/>
              <p:nvPr/>
            </p:nvSpPr>
            <p:spPr>
              <a:xfrm>
                <a:off x="8156246" y="390504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结构式</a:t>
                </a:r>
              </a:p>
            </p:txBody>
          </p:sp>
        </p:grpSp>
        <p:pic>
          <p:nvPicPr>
            <p:cNvPr id="48130" name="Picture 2"/>
            <p:cNvPicPr>
              <a:picLocks noChangeAspect="1" noChangeArrowheads="1"/>
            </p:cNvPicPr>
            <p:nvPr/>
          </p:nvPicPr>
          <p:blipFill>
            <a:blip r:embed="rId4">
              <a:clrChange>
                <a:clrFrom>
                  <a:srgbClr val="FFFDDF"/>
                </a:clrFrom>
                <a:clrTo>
                  <a:srgbClr val="FFFDDF">
                    <a:alpha val="0"/>
                  </a:srgbClr>
                </a:clrTo>
              </a:clrChange>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573671" y="5905400"/>
              <a:ext cx="3447407" cy="2193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8" name="矩形 7">
            <a:extLst>
              <a:ext uri="{FF2B5EF4-FFF2-40B4-BE49-F238E27FC236}">
                <a16:creationId xmlns="" xmlns:a16="http://schemas.microsoft.com/office/drawing/2014/main" id="{5F4D80AB-C25F-45E4-A4A9-8487D5F0A11F}"/>
              </a:ext>
            </a:extLst>
          </p:cNvPr>
          <p:cNvSpPr/>
          <p:nvPr/>
        </p:nvSpPr>
        <p:spPr>
          <a:xfrm>
            <a:off x="6770163" y="3872821"/>
            <a:ext cx="2454518" cy="923330"/>
          </a:xfrm>
          <a:prstGeom prst="rect">
            <a:avLst/>
          </a:prstGeom>
        </p:spPr>
        <p:txBody>
          <a:bodyPr wrap="none">
            <a:spAutoFit/>
          </a:bodyPr>
          <a:lstStyle/>
          <a:p>
            <a:pPr lvl="0" algn="ctr" defTabSz="1825681"/>
            <a:r>
              <a:rPr lang="en-US" altLang="zh-CN" sz="5400" b="1" dirty="0">
                <a:solidFill>
                  <a:srgbClr val="FF0000"/>
                </a:solidFill>
                <a:ea typeface="宋体" panose="02010600030101010101" pitchFamily="2" charset="-122"/>
                <a:sym typeface="+mn-lt"/>
              </a:rPr>
              <a:t>C</a:t>
            </a:r>
            <a:r>
              <a:rPr lang="en-US" altLang="zh-CN" sz="5400" b="1" baseline="-25000" dirty="0">
                <a:solidFill>
                  <a:srgbClr val="FF0000"/>
                </a:solidFill>
                <a:ea typeface="宋体" panose="02010600030101010101" pitchFamily="2" charset="-122"/>
                <a:sym typeface="+mn-lt"/>
              </a:rPr>
              <a:t>2</a:t>
            </a:r>
            <a:r>
              <a:rPr lang="en-US" altLang="zh-CN" sz="5400" b="1" dirty="0">
                <a:solidFill>
                  <a:srgbClr val="FF0000"/>
                </a:solidFill>
                <a:ea typeface="宋体" panose="02010600030101010101" pitchFamily="2" charset="-122"/>
                <a:sym typeface="+mn-lt"/>
              </a:rPr>
              <a:t>H</a:t>
            </a:r>
            <a:r>
              <a:rPr lang="en-US" altLang="zh-CN" sz="5400" b="1" baseline="-25000" dirty="0">
                <a:solidFill>
                  <a:srgbClr val="FF0000"/>
                </a:solidFill>
                <a:ea typeface="宋体" panose="02010600030101010101" pitchFamily="2" charset="-122"/>
                <a:sym typeface="+mn-lt"/>
              </a:rPr>
              <a:t>4</a:t>
            </a:r>
            <a:r>
              <a:rPr lang="en-US" altLang="zh-CN" sz="5400" b="1" dirty="0">
                <a:solidFill>
                  <a:srgbClr val="FF0000"/>
                </a:solidFill>
                <a:ea typeface="宋体" panose="02010600030101010101" pitchFamily="2" charset="-122"/>
                <a:sym typeface="+mn-lt"/>
              </a:rPr>
              <a:t>O</a:t>
            </a:r>
            <a:r>
              <a:rPr lang="en-US" altLang="zh-CN" sz="5400" b="1" baseline="-25000" dirty="0">
                <a:solidFill>
                  <a:srgbClr val="FF0000"/>
                </a:solidFill>
                <a:ea typeface="宋体" panose="02010600030101010101" pitchFamily="2" charset="-122"/>
                <a:sym typeface="+mn-lt"/>
              </a:rPr>
              <a:t>2</a:t>
            </a:r>
            <a:endParaRPr lang="zh-CN" altLang="en-US" sz="5400" b="1" baseline="-25000" dirty="0">
              <a:solidFill>
                <a:srgbClr val="FF0000"/>
              </a:solidFill>
              <a:ea typeface="宋体" panose="02010600030101010101" pitchFamily="2" charset="-122"/>
              <a:sym typeface="+mn-lt"/>
            </a:endParaRPr>
          </a:p>
        </p:txBody>
      </p:sp>
      <p:sp>
        <p:nvSpPr>
          <p:cNvPr id="11" name="矩形 10">
            <a:extLst>
              <a:ext uri="{FF2B5EF4-FFF2-40B4-BE49-F238E27FC236}">
                <a16:creationId xmlns="" xmlns:a16="http://schemas.microsoft.com/office/drawing/2014/main" id="{1D6F950C-A630-4473-8DC9-E0BADFE4149B}"/>
              </a:ext>
            </a:extLst>
          </p:cNvPr>
          <p:cNvSpPr/>
          <p:nvPr/>
        </p:nvSpPr>
        <p:spPr>
          <a:xfrm>
            <a:off x="15152379" y="3872821"/>
            <a:ext cx="3570208" cy="923330"/>
          </a:xfrm>
          <a:prstGeom prst="rect">
            <a:avLst/>
          </a:prstGeom>
        </p:spPr>
        <p:txBody>
          <a:bodyPr wrap="none">
            <a:spAutoFit/>
          </a:bodyPr>
          <a:lstStyle/>
          <a:p>
            <a:pPr lvl="0" algn="ctr" defTabSz="1825681"/>
            <a:r>
              <a:rPr lang="en-US" altLang="zh-CN" sz="5400" b="1" dirty="0">
                <a:solidFill>
                  <a:srgbClr val="FF0000"/>
                </a:solidFill>
                <a:ea typeface="宋体" panose="02010600030101010101" pitchFamily="2" charset="-122"/>
                <a:sym typeface="+mn-lt"/>
              </a:rPr>
              <a:t>CH</a:t>
            </a:r>
            <a:r>
              <a:rPr lang="en-US" altLang="zh-CN" sz="5400" b="1" baseline="-25000" dirty="0">
                <a:solidFill>
                  <a:srgbClr val="FF0000"/>
                </a:solidFill>
                <a:ea typeface="宋体" panose="02010600030101010101" pitchFamily="2" charset="-122"/>
                <a:sym typeface="+mn-lt"/>
              </a:rPr>
              <a:t>3</a:t>
            </a:r>
            <a:r>
              <a:rPr lang="en-US" altLang="zh-CN" sz="5400" b="1" dirty="0">
                <a:solidFill>
                  <a:srgbClr val="FF0000"/>
                </a:solidFill>
                <a:ea typeface="宋体" panose="02010600030101010101" pitchFamily="2" charset="-122"/>
                <a:sym typeface="+mn-lt"/>
              </a:rPr>
              <a:t>COOH</a:t>
            </a:r>
            <a:endParaRPr lang="zh-CN" altLang="en-US" sz="5400" b="1" dirty="0">
              <a:solidFill>
                <a:srgbClr val="FF0000"/>
              </a:solidFill>
              <a:ea typeface="宋体" panose="02010600030101010101" pitchFamily="2" charset="-122"/>
              <a:sym typeface="+mn-lt"/>
            </a:endParaRPr>
          </a:p>
        </p:txBody>
      </p:sp>
    </p:spTree>
    <p:extLst>
      <p:ext uri="{BB962C8B-B14F-4D97-AF65-F5344CB8AC3E}">
        <p14:creationId xmlns:p14="http://schemas.microsoft.com/office/powerpoint/2010/main" val="222695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2771326" y="2311784"/>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a:t>
            </a:r>
          </a:p>
        </p:txBody>
      </p:sp>
      <p:grpSp>
        <p:nvGrpSpPr>
          <p:cNvPr id="71" name="组合 70">
            <a:extLst>
              <a:ext uri="{FF2B5EF4-FFF2-40B4-BE49-F238E27FC236}">
                <a16:creationId xmlns="" xmlns:a16="http://schemas.microsoft.com/office/drawing/2014/main" id="{5402EF21-480B-4A1B-BC93-C8984828DDB0}"/>
              </a:ext>
            </a:extLst>
          </p:cNvPr>
          <p:cNvGrpSpPr/>
          <p:nvPr/>
        </p:nvGrpSpPr>
        <p:grpSpPr>
          <a:xfrm>
            <a:off x="2771326" y="5363745"/>
            <a:ext cx="17849971" cy="3083921"/>
            <a:chOff x="2789348" y="11555326"/>
            <a:chExt cx="16521054" cy="3083921"/>
          </a:xfrm>
        </p:grpSpPr>
        <p:sp>
          <p:nvSpPr>
            <p:cNvPr id="82" name="任意多边形: 形状 81">
              <a:extLst>
                <a:ext uri="{FF2B5EF4-FFF2-40B4-BE49-F238E27FC236}">
                  <a16:creationId xmlns="" xmlns:a16="http://schemas.microsoft.com/office/drawing/2014/main" id="{70B7BA16-C0BE-45A0-ABCD-88D98EE74C83}"/>
                </a:ext>
              </a:extLst>
            </p:cNvPr>
            <p:cNvSpPr/>
            <p:nvPr/>
          </p:nvSpPr>
          <p:spPr>
            <a:xfrm>
              <a:off x="2789348" y="11747547"/>
              <a:ext cx="298533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物理性质</a:t>
              </a:r>
            </a:p>
          </p:txBody>
        </p:sp>
        <p:sp>
          <p:nvSpPr>
            <p:cNvPr id="83" name="TextBox 4">
              <a:extLst>
                <a:ext uri="{FF2B5EF4-FFF2-40B4-BE49-F238E27FC236}">
                  <a16:creationId xmlns="" xmlns:a16="http://schemas.microsoft.com/office/drawing/2014/main" id="{445EA167-B3DD-4D61-8A6D-5E056E7E2E4B}"/>
                </a:ext>
              </a:extLst>
            </p:cNvPr>
            <p:cNvSpPr txBox="1"/>
            <p:nvPr/>
          </p:nvSpPr>
          <p:spPr>
            <a:xfrm>
              <a:off x="5998187" y="11555326"/>
              <a:ext cx="13312215" cy="3083921"/>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乙酸俗称</a:t>
              </a:r>
              <a:r>
                <a:rPr lang="en-US" altLang="zh-CN" sz="5400" b="1" dirty="0">
                  <a:solidFill>
                    <a:prstClr val="black"/>
                  </a:solidFill>
                  <a:ea typeface="宋体" panose="02010600030101010101" pitchFamily="2" charset="-122"/>
                  <a:sym typeface="+mn-lt"/>
                </a:rPr>
                <a:t>_____</a:t>
              </a:r>
              <a:r>
                <a:rPr lang="zh-CN" altLang="en-US" sz="5400" b="1" dirty="0">
                  <a:solidFill>
                    <a:prstClr val="black"/>
                  </a:solidFill>
                  <a:ea typeface="宋体" panose="02010600030101010101" pitchFamily="2" charset="-122"/>
                  <a:sym typeface="+mn-lt"/>
                </a:rPr>
                <a:t>，是食醋的主要成分</a:t>
              </a:r>
              <a:r>
                <a:rPr lang="en-US" altLang="zh-CN" sz="5400" b="1" dirty="0">
                  <a:solidFill>
                    <a:prstClr val="black"/>
                  </a:solidFill>
                  <a:ea typeface="宋体" panose="02010600030101010101" pitchFamily="2" charset="-122"/>
                  <a:sym typeface="+mn-lt"/>
                </a:rPr>
                <a:t>;</a:t>
              </a:r>
              <a:r>
                <a:rPr lang="zh-CN" altLang="en-US" sz="5400" b="1" dirty="0">
                  <a:solidFill>
                    <a:prstClr val="black"/>
                  </a:solidFill>
                  <a:ea typeface="宋体" panose="02010600030101010101" pitchFamily="2" charset="-122"/>
                  <a:sym typeface="+mn-lt"/>
                </a:rPr>
                <a:t>有强烈刺激性气味的无色液体，沸点为</a:t>
              </a:r>
              <a:r>
                <a:rPr lang="en-US" altLang="zh-CN" sz="5400" b="1" dirty="0">
                  <a:solidFill>
                    <a:prstClr val="black"/>
                  </a:solidFill>
                  <a:ea typeface="宋体" panose="02010600030101010101" pitchFamily="2" charset="-122"/>
                  <a:sym typeface="+mn-lt"/>
                </a:rPr>
                <a:t>117.9℃</a:t>
              </a:r>
              <a:r>
                <a:rPr lang="zh-CN" altLang="en-US" sz="5400" b="1" dirty="0">
                  <a:solidFill>
                    <a:prstClr val="black"/>
                  </a:solidFill>
                  <a:ea typeface="宋体" panose="02010600030101010101" pitchFamily="2" charset="-122"/>
                  <a:sym typeface="+mn-lt"/>
                </a:rPr>
                <a:t>，熔点为</a:t>
              </a:r>
              <a:r>
                <a:rPr lang="en-US" altLang="zh-CN" sz="5400" b="1" dirty="0">
                  <a:solidFill>
                    <a:prstClr val="black"/>
                  </a:solidFill>
                  <a:ea typeface="宋体" panose="02010600030101010101" pitchFamily="2" charset="-122"/>
                  <a:sym typeface="+mn-lt"/>
                </a:rPr>
                <a:t>16.6℃</a:t>
              </a:r>
              <a:r>
                <a:rPr lang="zh-CN" altLang="en-US" sz="5400" b="1" dirty="0">
                  <a:solidFill>
                    <a:prstClr val="black"/>
                  </a:solidFill>
                  <a:ea typeface="宋体" panose="02010600030101010101" pitchFamily="2" charset="-122"/>
                  <a:sym typeface="+mn-lt"/>
                </a:rPr>
                <a:t>，易挥发，易溶于水和乙醇</a:t>
              </a:r>
            </a:p>
          </p:txBody>
        </p:sp>
      </p:grpSp>
      <p:grpSp>
        <p:nvGrpSpPr>
          <p:cNvPr id="64" name="组合 63">
            <a:extLst>
              <a:ext uri="{FF2B5EF4-FFF2-40B4-BE49-F238E27FC236}">
                <a16:creationId xmlns="" xmlns:a16="http://schemas.microsoft.com/office/drawing/2014/main" id="{BB7C71A8-8695-43BA-82EA-8F4BEA98A16C}"/>
              </a:ext>
            </a:extLst>
          </p:cNvPr>
          <p:cNvGrpSpPr/>
          <p:nvPr/>
        </p:nvGrpSpPr>
        <p:grpSpPr>
          <a:xfrm>
            <a:off x="5945689" y="7687523"/>
            <a:ext cx="7885112" cy="4791328"/>
            <a:chOff x="6009418" y="2211625"/>
            <a:chExt cx="7885112" cy="4791328"/>
          </a:xfrm>
        </p:grpSpPr>
        <p:grpSp>
          <p:nvGrpSpPr>
            <p:cNvPr id="73" name="组合 72">
              <a:extLst>
                <a:ext uri="{FF2B5EF4-FFF2-40B4-BE49-F238E27FC236}">
                  <a16:creationId xmlns="" xmlns:a16="http://schemas.microsoft.com/office/drawing/2014/main" id="{44947AF8-8A46-4A1D-9420-89C72508B33A}"/>
                </a:ext>
              </a:extLst>
            </p:cNvPr>
            <p:cNvGrpSpPr/>
            <p:nvPr/>
          </p:nvGrpSpPr>
          <p:grpSpPr>
            <a:xfrm>
              <a:off x="6009418" y="3190792"/>
              <a:ext cx="6241452" cy="3812161"/>
              <a:chOff x="6439425" y="2902717"/>
              <a:chExt cx="6241452" cy="3812161"/>
            </a:xfrm>
          </p:grpSpPr>
          <p:pic>
            <p:nvPicPr>
              <p:cNvPr id="74" name="图片 73" descr="图片包含 天空, 风筝, 放飞, 墙壁&#10;&#10;已生成极高可信度的说明">
                <a:extLst>
                  <a:ext uri="{FF2B5EF4-FFF2-40B4-BE49-F238E27FC236}">
                    <a16:creationId xmlns="" xmlns:a16="http://schemas.microsoft.com/office/drawing/2014/main" id="{80F12576-44DA-4498-8D57-596AD1395F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9425" y="2902717"/>
                <a:ext cx="6241452" cy="3812161"/>
              </a:xfrm>
              <a:prstGeom prst="rect">
                <a:avLst/>
              </a:prstGeom>
            </p:spPr>
          </p:pic>
          <p:sp>
            <p:nvSpPr>
              <p:cNvPr id="75" name="矩形 74">
                <a:extLst>
                  <a:ext uri="{FF2B5EF4-FFF2-40B4-BE49-F238E27FC236}">
                    <a16:creationId xmlns="" xmlns:a16="http://schemas.microsoft.com/office/drawing/2014/main" id="{AC2510B0-BCF7-48DF-8481-D9A075D6C16C}"/>
                  </a:ext>
                </a:extLst>
              </p:cNvPr>
              <p:cNvSpPr/>
              <p:nvPr/>
            </p:nvSpPr>
            <p:spPr>
              <a:xfrm>
                <a:off x="7428963" y="3951094"/>
                <a:ext cx="4168611" cy="1737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不能用分液法分离水、乙醇、乙酸的混合物</a:t>
                </a:r>
              </a:p>
            </p:txBody>
          </p:sp>
        </p:grpSp>
        <p:pic>
          <p:nvPicPr>
            <p:cNvPr id="72" name="图片 71">
              <a:extLst>
                <a:ext uri="{FF2B5EF4-FFF2-40B4-BE49-F238E27FC236}">
                  <a16:creationId xmlns="" xmlns:a16="http://schemas.microsoft.com/office/drawing/2014/main" id="{DE6FDD62-B4FF-46A2-BC74-C3A9F520E9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740924" flipH="1">
              <a:off x="10970221" y="2931919"/>
              <a:ext cx="3644604" cy="2204015"/>
            </a:xfrm>
            <a:prstGeom prst="rect">
              <a:avLst/>
            </a:prstGeom>
          </p:spPr>
        </p:pic>
      </p:grpSp>
      <p:grpSp>
        <p:nvGrpSpPr>
          <p:cNvPr id="29" name="组合 28">
            <a:extLst>
              <a:ext uri="{FF2B5EF4-FFF2-40B4-BE49-F238E27FC236}">
                <a16:creationId xmlns="" xmlns:a16="http://schemas.microsoft.com/office/drawing/2014/main" id="{4918CB53-2A7A-45B1-8274-5BF86598C9A3}"/>
              </a:ext>
            </a:extLst>
          </p:cNvPr>
          <p:cNvGrpSpPr/>
          <p:nvPr/>
        </p:nvGrpSpPr>
        <p:grpSpPr>
          <a:xfrm>
            <a:off x="9412190" y="1326408"/>
            <a:ext cx="8508630" cy="5133336"/>
            <a:chOff x="3742240" y="3190792"/>
            <a:chExt cx="8508630" cy="5133336"/>
          </a:xfrm>
        </p:grpSpPr>
        <p:grpSp>
          <p:nvGrpSpPr>
            <p:cNvPr id="30" name="组合 29">
              <a:extLst>
                <a:ext uri="{FF2B5EF4-FFF2-40B4-BE49-F238E27FC236}">
                  <a16:creationId xmlns="" xmlns:a16="http://schemas.microsoft.com/office/drawing/2014/main" id="{7F7C6227-DBBA-4076-B6D7-DE54FD7F35AE}"/>
                </a:ext>
              </a:extLst>
            </p:cNvPr>
            <p:cNvGrpSpPr/>
            <p:nvPr/>
          </p:nvGrpSpPr>
          <p:grpSpPr>
            <a:xfrm>
              <a:off x="6009418" y="3190792"/>
              <a:ext cx="6241452" cy="3812161"/>
              <a:chOff x="6439425" y="2902717"/>
              <a:chExt cx="6241452" cy="3812161"/>
            </a:xfrm>
          </p:grpSpPr>
          <p:pic>
            <p:nvPicPr>
              <p:cNvPr id="32" name="图片 31" descr="图片包含 天空, 风筝, 放飞, 墙壁&#10;&#10;已生成极高可信度的说明">
                <a:extLst>
                  <a:ext uri="{FF2B5EF4-FFF2-40B4-BE49-F238E27FC236}">
                    <a16:creationId xmlns="" xmlns:a16="http://schemas.microsoft.com/office/drawing/2014/main" id="{13F13356-226E-4A7C-A293-2A06E11862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9425" y="2902717"/>
                <a:ext cx="6241452" cy="3812161"/>
              </a:xfrm>
              <a:prstGeom prst="rect">
                <a:avLst/>
              </a:prstGeom>
            </p:spPr>
          </p:pic>
          <p:sp>
            <p:nvSpPr>
              <p:cNvPr id="33" name="矩形 32">
                <a:extLst>
                  <a:ext uri="{FF2B5EF4-FFF2-40B4-BE49-F238E27FC236}">
                    <a16:creationId xmlns="" xmlns:a16="http://schemas.microsoft.com/office/drawing/2014/main" id="{8802B58C-9487-4FE6-900E-C12AFBA80EC1}"/>
                  </a:ext>
                </a:extLst>
              </p:cNvPr>
              <p:cNvSpPr/>
              <p:nvPr/>
            </p:nvSpPr>
            <p:spPr>
              <a:xfrm>
                <a:off x="7428963" y="3951094"/>
                <a:ext cx="4168611" cy="1737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纯净的乙酸又称为冰醋酸</a:t>
                </a:r>
              </a:p>
            </p:txBody>
          </p:sp>
        </p:grpSp>
        <p:pic>
          <p:nvPicPr>
            <p:cNvPr id="31" name="图片 30">
              <a:extLst>
                <a:ext uri="{FF2B5EF4-FFF2-40B4-BE49-F238E27FC236}">
                  <a16:creationId xmlns="" xmlns:a16="http://schemas.microsoft.com/office/drawing/2014/main" id="{8D8CAEAC-9909-45CB-BA4B-8350F1FEEF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735558" flipH="1">
              <a:off x="2588888" y="4966760"/>
              <a:ext cx="4510720" cy="2204015"/>
            </a:xfrm>
            <a:prstGeom prst="rect">
              <a:avLst/>
            </a:prstGeom>
          </p:spPr>
        </p:pic>
      </p:grpSp>
      <p:sp>
        <p:nvSpPr>
          <p:cNvPr id="5" name="矩形 4">
            <a:extLst>
              <a:ext uri="{FF2B5EF4-FFF2-40B4-BE49-F238E27FC236}">
                <a16:creationId xmlns="" xmlns:a16="http://schemas.microsoft.com/office/drawing/2014/main" id="{E1872337-89AB-46D5-A13B-2CD043D77EEE}"/>
              </a:ext>
            </a:extLst>
          </p:cNvPr>
          <p:cNvSpPr/>
          <p:nvPr/>
        </p:nvSpPr>
        <p:spPr>
          <a:xfrm>
            <a:off x="9184106" y="5424636"/>
            <a:ext cx="1576072"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醋酸</a:t>
            </a:r>
            <a:endParaRPr lang="zh-CN" altLang="en-US" dirty="0"/>
          </a:p>
        </p:txBody>
      </p:sp>
    </p:spTree>
    <p:extLst>
      <p:ext uri="{BB962C8B-B14F-4D97-AF65-F5344CB8AC3E}">
        <p14:creationId xmlns:p14="http://schemas.microsoft.com/office/powerpoint/2010/main" val="318235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1813029" y="2093913"/>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4690234" y="2093336"/>
            <a:ext cx="357992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化学性质</a:t>
            </a:r>
          </a:p>
        </p:txBody>
      </p:sp>
      <p:grpSp>
        <p:nvGrpSpPr>
          <p:cNvPr id="68" name="组合 67">
            <a:extLst>
              <a:ext uri="{FF2B5EF4-FFF2-40B4-BE49-F238E27FC236}">
                <a16:creationId xmlns="" xmlns:a16="http://schemas.microsoft.com/office/drawing/2014/main" id="{E587B90E-4D7B-49CE-B3E4-718A6D22F6BA}"/>
              </a:ext>
            </a:extLst>
          </p:cNvPr>
          <p:cNvGrpSpPr/>
          <p:nvPr/>
        </p:nvGrpSpPr>
        <p:grpSpPr>
          <a:xfrm>
            <a:off x="2536160" y="3974482"/>
            <a:ext cx="18137777" cy="1999715"/>
            <a:chOff x="4188798" y="4523205"/>
            <a:chExt cx="18137777" cy="1999715"/>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4188798" y="4623004"/>
              <a:ext cx="4994402" cy="792000"/>
              <a:chOff x="6954537" y="3942218"/>
              <a:chExt cx="4994402" cy="792000"/>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8178802" y="3942218"/>
                <a:ext cx="377013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具有酸的通性</a:t>
                </a:r>
              </a:p>
            </p:txBody>
          </p:sp>
        </p:grpSp>
        <p:sp>
          <p:nvSpPr>
            <p:cNvPr id="62" name="TextBox 4">
              <a:extLst>
                <a:ext uri="{FF2B5EF4-FFF2-40B4-BE49-F238E27FC236}">
                  <a16:creationId xmlns="" xmlns:a16="http://schemas.microsoft.com/office/drawing/2014/main" id="{2B30C9C0-7F7F-4863-B7E9-0D93BA025C94}"/>
                </a:ext>
              </a:extLst>
            </p:cNvPr>
            <p:cNvSpPr txBox="1"/>
            <p:nvPr/>
          </p:nvSpPr>
          <p:spPr>
            <a:xfrm>
              <a:off x="9387121" y="4523205"/>
              <a:ext cx="12939454" cy="1999715"/>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5400" b="1" dirty="0">
                  <a:solidFill>
                    <a:prstClr val="black"/>
                  </a:solidFill>
                  <a:ea typeface="宋体" panose="02010600030101010101" pitchFamily="2" charset="-122"/>
                  <a:sym typeface="+mn-lt"/>
                </a:rPr>
                <a:t>能使紫色石蕊溶液变红；</a:t>
              </a:r>
              <a:endParaRPr lang="en-US" altLang="zh-CN" sz="5400" b="1" dirty="0">
                <a:solidFill>
                  <a:prstClr val="black"/>
                </a:solidFill>
                <a:ea typeface="宋体" panose="02010600030101010101" pitchFamily="2" charset="-122"/>
                <a:sym typeface="+mn-lt"/>
              </a:endParaRPr>
            </a:p>
            <a:p>
              <a:pPr marL="685800" indent="-685800" defTabSz="1825681">
                <a:lnSpc>
                  <a:spcPct val="120000"/>
                </a:lnSpc>
                <a:buFont typeface="Arial" panose="020B0604020202020204" pitchFamily="34" charset="0"/>
                <a:buChar char="•"/>
              </a:pPr>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3</a:t>
              </a:r>
              <a:r>
                <a:rPr lang="en-US" altLang="zh-CN" sz="5400" b="1" dirty="0">
                  <a:solidFill>
                    <a:prstClr val="black"/>
                  </a:solidFill>
                  <a:ea typeface="宋体" panose="02010600030101010101" pitchFamily="2" charset="-122"/>
                  <a:sym typeface="+mn-lt"/>
                </a:rPr>
                <a:t>COOH </a:t>
              </a:r>
              <a:r>
                <a:rPr lang="en-US" altLang="zh-CN" sz="5400" b="1" dirty="0">
                  <a:solidFill>
                    <a:prstClr val="black"/>
                  </a:solidFill>
                  <a:ea typeface="MS PMincho" panose="02020600040205080304" pitchFamily="18" charset="-128"/>
                  <a:sym typeface="+mn-lt"/>
                </a:rPr>
                <a:t>⇌ CH</a:t>
              </a:r>
              <a:r>
                <a:rPr lang="en-US" altLang="zh-CN" sz="5400" b="1" baseline="-25000" dirty="0">
                  <a:solidFill>
                    <a:prstClr val="black"/>
                  </a:solidFill>
                  <a:ea typeface="MS PMincho" panose="02020600040205080304" pitchFamily="18" charset="-128"/>
                  <a:sym typeface="+mn-lt"/>
                </a:rPr>
                <a:t>3</a:t>
              </a:r>
              <a:r>
                <a:rPr lang="en-US" altLang="zh-CN" sz="5400" b="1" dirty="0">
                  <a:solidFill>
                    <a:prstClr val="black"/>
                  </a:solidFill>
                  <a:ea typeface="MS PMincho" panose="02020600040205080304" pitchFamily="18" charset="-128"/>
                  <a:sym typeface="+mn-lt"/>
                </a:rPr>
                <a:t>COO</a:t>
              </a:r>
              <a:r>
                <a:rPr lang="en-US" altLang="zh-CN" sz="5400" b="1" baseline="30000" dirty="0">
                  <a:solidFill>
                    <a:prstClr val="black"/>
                  </a:solidFill>
                  <a:ea typeface="MS PMincho" panose="02020600040205080304" pitchFamily="18" charset="-128"/>
                  <a:sym typeface="+mn-lt"/>
                </a:rPr>
                <a:t>-</a:t>
              </a:r>
              <a:r>
                <a:rPr lang="en-US" altLang="zh-CN" sz="5400" b="1" dirty="0">
                  <a:solidFill>
                    <a:prstClr val="black"/>
                  </a:solidFill>
                  <a:ea typeface="MS PMincho" panose="02020600040205080304" pitchFamily="18" charset="-128"/>
                  <a:sym typeface="+mn-lt"/>
                </a:rPr>
                <a:t>+H</a:t>
              </a:r>
              <a:r>
                <a:rPr lang="en-US" altLang="zh-CN" sz="5400" b="1" baseline="30000" dirty="0">
                  <a:solidFill>
                    <a:prstClr val="black"/>
                  </a:solidFill>
                  <a:ea typeface="MS PMincho" panose="02020600040205080304" pitchFamily="18" charset="-128"/>
                  <a:sym typeface="+mn-lt"/>
                </a:rPr>
                <a:t>+</a:t>
              </a:r>
              <a:endParaRPr lang="zh-CN" altLang="en-US" sz="5400" b="1" baseline="30000" dirty="0">
                <a:solidFill>
                  <a:prstClr val="black"/>
                </a:solidFill>
                <a:ea typeface="宋体" panose="02010600030101010101" pitchFamily="2" charset="-122"/>
                <a:sym typeface="+mn-lt"/>
              </a:endParaRPr>
            </a:p>
          </p:txBody>
        </p:sp>
      </p:grpSp>
      <p:grpSp>
        <p:nvGrpSpPr>
          <p:cNvPr id="12" name="组合 11">
            <a:extLst>
              <a:ext uri="{FF2B5EF4-FFF2-40B4-BE49-F238E27FC236}">
                <a16:creationId xmlns="" xmlns:a16="http://schemas.microsoft.com/office/drawing/2014/main" id="{D4135D82-0414-4A48-9BF3-DF17FB54B247}"/>
              </a:ext>
            </a:extLst>
          </p:cNvPr>
          <p:cNvGrpSpPr/>
          <p:nvPr/>
        </p:nvGrpSpPr>
        <p:grpSpPr>
          <a:xfrm>
            <a:off x="2521747" y="6131852"/>
            <a:ext cx="18083259" cy="1260000"/>
            <a:chOff x="2521747" y="6131852"/>
            <a:chExt cx="18083259" cy="1260000"/>
          </a:xfrm>
        </p:grpSpPr>
        <p:grpSp>
          <p:nvGrpSpPr>
            <p:cNvPr id="71" name="组合 70">
              <a:extLst>
                <a:ext uri="{FF2B5EF4-FFF2-40B4-BE49-F238E27FC236}">
                  <a16:creationId xmlns="" xmlns:a16="http://schemas.microsoft.com/office/drawing/2014/main" id="{D635CF00-8089-475C-A5FB-CB32C9AFB13D}"/>
                </a:ext>
              </a:extLst>
            </p:cNvPr>
            <p:cNvGrpSpPr/>
            <p:nvPr/>
          </p:nvGrpSpPr>
          <p:grpSpPr>
            <a:xfrm>
              <a:off x="2521747" y="6365852"/>
              <a:ext cx="5748408" cy="792000"/>
              <a:chOff x="6954537" y="3942218"/>
              <a:chExt cx="5748408" cy="792000"/>
            </a:xfrm>
          </p:grpSpPr>
          <p:sp>
            <p:nvSpPr>
              <p:cNvPr id="72" name="椭圆 71">
                <a:extLst>
                  <a:ext uri="{FF2B5EF4-FFF2-40B4-BE49-F238E27FC236}">
                    <a16:creationId xmlns="" xmlns:a16="http://schemas.microsoft.com/office/drawing/2014/main" id="{AC94AF6E-4ED1-4176-800F-876DD0AFB7FF}"/>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 xmlns:a16="http://schemas.microsoft.com/office/drawing/2014/main" id="{5B242DF7-3650-4628-99A6-3031E6EC4E93}"/>
                  </a:ext>
                </a:extLst>
              </p:cNvPr>
              <p:cNvSpPr/>
              <p:nvPr/>
            </p:nvSpPr>
            <p:spPr>
              <a:xfrm>
                <a:off x="8199084" y="3942218"/>
                <a:ext cx="450386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r>
                  <a:rPr lang="en-US" altLang="zh-CN" sz="4400" b="1" dirty="0">
                    <a:solidFill>
                      <a:srgbClr val="FF0000"/>
                    </a:solidFill>
                    <a:latin typeface="黑体" panose="02010609060101010101" pitchFamily="49" charset="-122"/>
                    <a:ea typeface="黑体" panose="02010609060101010101" pitchFamily="49" charset="-122"/>
                  </a:rPr>
                  <a:t>—</a:t>
                </a:r>
                <a:r>
                  <a:rPr lang="zh-CN" altLang="en-US" sz="4400" b="1" dirty="0">
                    <a:solidFill>
                      <a:srgbClr val="FF0000"/>
                    </a:solidFill>
                    <a:latin typeface="黑体" panose="02010609060101010101" pitchFamily="49" charset="-122"/>
                    <a:ea typeface="黑体" panose="02010609060101010101" pitchFamily="49" charset="-122"/>
                  </a:rPr>
                  <a:t>燃烧</a:t>
                </a:r>
              </a:p>
            </p:txBody>
          </p:sp>
        </p:grpSp>
        <p:graphicFrame>
          <p:nvGraphicFramePr>
            <p:cNvPr id="76" name="对象 75">
              <a:extLst>
                <a:ext uri="{FF2B5EF4-FFF2-40B4-BE49-F238E27FC236}">
                  <a16:creationId xmlns="" xmlns:a16="http://schemas.microsoft.com/office/drawing/2014/main" id="{F3D922B7-6326-4DA2-8ADD-342BAD9F8FFE}"/>
                </a:ext>
              </a:extLst>
            </p:cNvPr>
            <p:cNvGraphicFramePr>
              <a:graphicFrameLocks noChangeAspect="1"/>
            </p:cNvGraphicFramePr>
            <p:nvPr>
              <p:extLst>
                <p:ext uri="{D42A27DB-BD31-4B8C-83A1-F6EECF244321}">
                  <p14:modId xmlns:p14="http://schemas.microsoft.com/office/powerpoint/2010/main" val="2420258807"/>
                </p:ext>
              </p:extLst>
            </p:nvPr>
          </p:nvGraphicFramePr>
          <p:xfrm>
            <a:off x="8573659" y="6131852"/>
            <a:ext cx="12031347" cy="1260000"/>
          </p:xfrm>
          <a:graphic>
            <a:graphicData uri="http://schemas.openxmlformats.org/presentationml/2006/ole">
              <mc:AlternateContent xmlns:mc="http://schemas.openxmlformats.org/markup-compatibility/2006">
                <mc:Choice xmlns:v="urn:schemas-microsoft-com:vml" Requires="v">
                  <p:oleObj spid="_x0000_s26917" name="Equation" r:id="rId4" imgW="2425680" imgH="253800" progId="Equation.DSMT4">
                    <p:embed/>
                  </p:oleObj>
                </mc:Choice>
                <mc:Fallback>
                  <p:oleObj name="Equation" r:id="rId4" imgW="2425680" imgH="253800" progId="Equation.DSMT4">
                    <p:embed/>
                    <p:pic>
                      <p:nvPicPr>
                        <p:cNvPr id="40" name="对象 39">
                          <a:extLst>
                            <a:ext uri="{FF2B5EF4-FFF2-40B4-BE49-F238E27FC236}">
                              <a16:creationId xmlns="" xmlns:a16="http://schemas.microsoft.com/office/drawing/2014/main" id="{72751ED8-1C48-4C7E-8707-CA8C10AD53DB}"/>
                            </a:ext>
                          </a:extLst>
                        </p:cNvPr>
                        <p:cNvPicPr/>
                        <p:nvPr/>
                      </p:nvPicPr>
                      <p:blipFill>
                        <a:blip r:embed="rId5"/>
                        <a:stretch>
                          <a:fillRect/>
                        </a:stretch>
                      </p:blipFill>
                      <p:spPr>
                        <a:xfrm>
                          <a:off x="8573659" y="6131852"/>
                          <a:ext cx="12031347" cy="1260000"/>
                        </a:xfrm>
                        <a:prstGeom prst="rect">
                          <a:avLst/>
                        </a:prstGeom>
                      </p:spPr>
                    </p:pic>
                  </p:oleObj>
                </mc:Fallback>
              </mc:AlternateContent>
            </a:graphicData>
          </a:graphic>
        </p:graphicFrame>
      </p:grpSp>
      <p:grpSp>
        <p:nvGrpSpPr>
          <p:cNvPr id="16" name="组合 15">
            <a:extLst>
              <a:ext uri="{FF2B5EF4-FFF2-40B4-BE49-F238E27FC236}">
                <a16:creationId xmlns="" xmlns:a16="http://schemas.microsoft.com/office/drawing/2014/main" id="{E521E4B1-AAA6-40EC-A575-019BEA13CE74}"/>
              </a:ext>
            </a:extLst>
          </p:cNvPr>
          <p:cNvGrpSpPr/>
          <p:nvPr/>
        </p:nvGrpSpPr>
        <p:grpSpPr>
          <a:xfrm>
            <a:off x="2496456" y="8104276"/>
            <a:ext cx="18755668" cy="2399617"/>
            <a:chOff x="2496456" y="8104276"/>
            <a:chExt cx="18755668" cy="2399617"/>
          </a:xfrm>
        </p:grpSpPr>
        <p:grpSp>
          <p:nvGrpSpPr>
            <p:cNvPr id="46" name="组合 45">
              <a:extLst>
                <a:ext uri="{FF2B5EF4-FFF2-40B4-BE49-F238E27FC236}">
                  <a16:creationId xmlns="" xmlns:a16="http://schemas.microsoft.com/office/drawing/2014/main" id="{4FC988EF-26CE-4C4F-92BA-C320E287A544}"/>
                </a:ext>
              </a:extLst>
            </p:cNvPr>
            <p:cNvGrpSpPr/>
            <p:nvPr/>
          </p:nvGrpSpPr>
          <p:grpSpPr>
            <a:xfrm>
              <a:off x="2496456" y="8104276"/>
              <a:ext cx="13805089" cy="923330"/>
              <a:chOff x="10494827" y="3442690"/>
              <a:chExt cx="13805089" cy="923330"/>
            </a:xfrm>
          </p:grpSpPr>
          <p:grpSp>
            <p:nvGrpSpPr>
              <p:cNvPr id="64" name="组合 63">
                <a:extLst>
                  <a:ext uri="{FF2B5EF4-FFF2-40B4-BE49-F238E27FC236}">
                    <a16:creationId xmlns="" xmlns:a16="http://schemas.microsoft.com/office/drawing/2014/main" id="{33296CEE-118C-44BB-BE21-6A65F5FE754B}"/>
                  </a:ext>
                </a:extLst>
              </p:cNvPr>
              <p:cNvGrpSpPr/>
              <p:nvPr/>
            </p:nvGrpSpPr>
            <p:grpSpPr>
              <a:xfrm>
                <a:off x="10494827" y="3442690"/>
                <a:ext cx="3684622" cy="794707"/>
                <a:chOff x="6134230" y="3171807"/>
                <a:chExt cx="3684622" cy="794707"/>
              </a:xfrm>
            </p:grpSpPr>
            <p:sp>
              <p:nvSpPr>
                <p:cNvPr id="66" name="椭圆 65">
                  <a:extLst>
                    <a:ext uri="{FF2B5EF4-FFF2-40B4-BE49-F238E27FC236}">
                      <a16:creationId xmlns="" xmlns:a16="http://schemas.microsoft.com/office/drawing/2014/main" id="{56F97130-59F0-4B3D-8EC4-3A3707455911}"/>
                    </a:ext>
                  </a:extLst>
                </p:cNvPr>
                <p:cNvSpPr>
                  <a:spLocks noChangeAspect="1"/>
                </p:cNvSpPr>
                <p:nvPr/>
              </p:nvSpPr>
              <p:spPr>
                <a:xfrm>
                  <a:off x="6134230" y="3174514"/>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69" name="矩形: 圆角 68">
                  <a:extLst>
                    <a:ext uri="{FF2B5EF4-FFF2-40B4-BE49-F238E27FC236}">
                      <a16:creationId xmlns="" xmlns:a16="http://schemas.microsoft.com/office/drawing/2014/main" id="{93CB5CA5-71AA-43C5-860D-02FD82C3135E}"/>
                    </a:ext>
                  </a:extLst>
                </p:cNvPr>
                <p:cNvSpPr/>
                <p:nvPr/>
              </p:nvSpPr>
              <p:spPr>
                <a:xfrm>
                  <a:off x="7273829" y="3171807"/>
                  <a:ext cx="254502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酯化反应</a:t>
                  </a:r>
                </a:p>
              </p:txBody>
            </p:sp>
          </p:grpSp>
          <p:sp>
            <p:nvSpPr>
              <p:cNvPr id="65" name="TextBox 4">
                <a:extLst>
                  <a:ext uri="{FF2B5EF4-FFF2-40B4-BE49-F238E27FC236}">
                    <a16:creationId xmlns="" xmlns:a16="http://schemas.microsoft.com/office/drawing/2014/main" id="{44F17EC8-5914-4F2F-B32F-704FC678B110}"/>
                  </a:ext>
                </a:extLst>
              </p:cNvPr>
              <p:cNvSpPr txBox="1"/>
              <p:nvPr/>
            </p:nvSpPr>
            <p:spPr>
              <a:xfrm>
                <a:off x="14755229" y="3442690"/>
                <a:ext cx="9544687" cy="923330"/>
              </a:xfrm>
              <a:prstGeom prst="rect">
                <a:avLst/>
              </a:prstGeom>
              <a:noFill/>
            </p:spPr>
            <p:txBody>
              <a:bodyPr wrap="square" rtlCol="0">
                <a:spAutoFit/>
              </a:bodyPr>
              <a:lstStyle/>
              <a:p>
                <a:pPr defTabSz="1825681"/>
                <a:r>
                  <a:rPr lang="zh-CN" altLang="en-US" sz="5400" b="1" dirty="0">
                    <a:solidFill>
                      <a:prstClr val="black"/>
                    </a:solidFill>
                    <a:ea typeface="宋体" panose="02010600030101010101" pitchFamily="2" charset="-122"/>
                    <a:sym typeface="+mn-lt"/>
                  </a:rPr>
                  <a:t>酸和醇反应生成酯和水的反应</a:t>
                </a:r>
              </a:p>
            </p:txBody>
          </p:sp>
        </p:grpSp>
        <p:graphicFrame>
          <p:nvGraphicFramePr>
            <p:cNvPr id="82" name="对象 81">
              <a:extLst>
                <a:ext uri="{FF2B5EF4-FFF2-40B4-BE49-F238E27FC236}">
                  <a16:creationId xmlns="" xmlns:a16="http://schemas.microsoft.com/office/drawing/2014/main" id="{09FEA913-9FFD-4183-ADF0-9FF657371E31}"/>
                </a:ext>
              </a:extLst>
            </p:cNvPr>
            <p:cNvGraphicFramePr>
              <a:graphicFrameLocks noChangeAspect="1"/>
            </p:cNvGraphicFramePr>
            <p:nvPr>
              <p:extLst>
                <p:ext uri="{D42A27DB-BD31-4B8C-83A1-F6EECF244321}">
                  <p14:modId xmlns:p14="http://schemas.microsoft.com/office/powerpoint/2010/main" val="4277366123"/>
                </p:ext>
              </p:extLst>
            </p:nvPr>
          </p:nvGraphicFramePr>
          <p:xfrm>
            <a:off x="2984762" y="9181506"/>
            <a:ext cx="18267362" cy="1322387"/>
          </p:xfrm>
          <a:graphic>
            <a:graphicData uri="http://schemas.openxmlformats.org/presentationml/2006/ole">
              <mc:AlternateContent xmlns:mc="http://schemas.openxmlformats.org/markup-compatibility/2006">
                <mc:Choice xmlns:v="urn:schemas-microsoft-com:vml" Requires="v">
                  <p:oleObj spid="_x0000_s26918" name="Equation" r:id="rId6" imgW="3682800" imgH="266400" progId="Equation.DSMT4">
                    <p:embed/>
                  </p:oleObj>
                </mc:Choice>
                <mc:Fallback>
                  <p:oleObj name="Equation" r:id="rId6" imgW="3682800" imgH="266400" progId="Equation.DSMT4">
                    <p:embed/>
                    <p:pic>
                      <p:nvPicPr>
                        <p:cNvPr id="76" name="对象 75">
                          <a:extLst>
                            <a:ext uri="{FF2B5EF4-FFF2-40B4-BE49-F238E27FC236}">
                              <a16:creationId xmlns="" xmlns:a16="http://schemas.microsoft.com/office/drawing/2014/main" id="{F3D922B7-6326-4DA2-8ADD-342BAD9F8FFE}"/>
                            </a:ext>
                          </a:extLst>
                        </p:cNvPr>
                        <p:cNvPicPr/>
                        <p:nvPr/>
                      </p:nvPicPr>
                      <p:blipFill>
                        <a:blip r:embed="rId7"/>
                        <a:stretch>
                          <a:fillRect/>
                        </a:stretch>
                      </p:blipFill>
                      <p:spPr>
                        <a:xfrm>
                          <a:off x="2984762" y="9181506"/>
                          <a:ext cx="18267362" cy="1322387"/>
                        </a:xfrm>
                        <a:prstGeom prst="rect">
                          <a:avLst/>
                        </a:prstGeom>
                      </p:spPr>
                    </p:pic>
                  </p:oleObj>
                </mc:Fallback>
              </mc:AlternateContent>
            </a:graphicData>
          </a:graphic>
        </p:graphicFrame>
      </p:grpSp>
      <p:grpSp>
        <p:nvGrpSpPr>
          <p:cNvPr id="18" name="组合 17">
            <a:extLst>
              <a:ext uri="{FF2B5EF4-FFF2-40B4-BE49-F238E27FC236}">
                <a16:creationId xmlns="" xmlns:a16="http://schemas.microsoft.com/office/drawing/2014/main" id="{39F946E7-7757-46AE-8AF2-10FB71563D95}"/>
              </a:ext>
            </a:extLst>
          </p:cNvPr>
          <p:cNvGrpSpPr/>
          <p:nvPr/>
        </p:nvGrpSpPr>
        <p:grpSpPr>
          <a:xfrm>
            <a:off x="1813029" y="10994049"/>
            <a:ext cx="18791977" cy="830997"/>
            <a:chOff x="1813029" y="10710270"/>
            <a:chExt cx="18791977" cy="830997"/>
          </a:xfrm>
        </p:grpSpPr>
        <p:sp>
          <p:nvSpPr>
            <p:cNvPr id="83" name="任意多边形: 形状 82">
              <a:extLst>
                <a:ext uri="{FF2B5EF4-FFF2-40B4-BE49-F238E27FC236}">
                  <a16:creationId xmlns="" xmlns:a16="http://schemas.microsoft.com/office/drawing/2014/main" id="{AD78EADD-D87A-4CB3-9B14-AC958C883A6C}"/>
                </a:ext>
              </a:extLst>
            </p:cNvPr>
            <p:cNvSpPr/>
            <p:nvPr/>
          </p:nvSpPr>
          <p:spPr>
            <a:xfrm>
              <a:off x="1813029" y="10729768"/>
              <a:ext cx="194739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用途</a:t>
              </a:r>
            </a:p>
          </p:txBody>
        </p:sp>
        <p:sp>
          <p:nvSpPr>
            <p:cNvPr id="84" name="TextBox 4">
              <a:extLst>
                <a:ext uri="{FF2B5EF4-FFF2-40B4-BE49-F238E27FC236}">
                  <a16:creationId xmlns="" xmlns:a16="http://schemas.microsoft.com/office/drawing/2014/main" id="{724C5A47-3211-4CFF-907C-6341CE70AEDE}"/>
                </a:ext>
              </a:extLst>
            </p:cNvPr>
            <p:cNvSpPr txBox="1"/>
            <p:nvPr/>
          </p:nvSpPr>
          <p:spPr>
            <a:xfrm>
              <a:off x="3985160" y="10710270"/>
              <a:ext cx="16619846" cy="830997"/>
            </a:xfrm>
            <a:prstGeom prst="rect">
              <a:avLst/>
            </a:prstGeom>
            <a:noFill/>
          </p:spPr>
          <p:txBody>
            <a:bodyPr wrap="square" rtlCol="0">
              <a:spAutoFit/>
            </a:bodyPr>
            <a:lstStyle/>
            <a:p>
              <a:pPr defTabSz="1825681"/>
              <a:r>
                <a:rPr lang="zh-CN" altLang="en-US" sz="4800" b="1" dirty="0">
                  <a:solidFill>
                    <a:prstClr val="black"/>
                  </a:solidFill>
                  <a:ea typeface="宋体" panose="02010600030101010101" pitchFamily="2" charset="-122"/>
                  <a:sym typeface="+mn-lt"/>
                </a:rPr>
                <a:t>乙酸是重要的化工原料，用于生产醋酸纤维，香料、染料等</a:t>
              </a:r>
            </a:p>
          </p:txBody>
        </p:sp>
      </p:grpSp>
      <p:grpSp>
        <p:nvGrpSpPr>
          <p:cNvPr id="85" name="组合 84">
            <a:extLst>
              <a:ext uri="{FF2B5EF4-FFF2-40B4-BE49-F238E27FC236}">
                <a16:creationId xmlns="" xmlns:a16="http://schemas.microsoft.com/office/drawing/2014/main" id="{B7AA9770-1875-4A01-B963-96258092D9E3}"/>
              </a:ext>
            </a:extLst>
          </p:cNvPr>
          <p:cNvGrpSpPr/>
          <p:nvPr/>
        </p:nvGrpSpPr>
        <p:grpSpPr>
          <a:xfrm>
            <a:off x="6684562" y="1509767"/>
            <a:ext cx="11004348" cy="2825216"/>
            <a:chOff x="3519197" y="4239169"/>
            <a:chExt cx="11004348" cy="2825216"/>
          </a:xfrm>
        </p:grpSpPr>
        <p:grpSp>
          <p:nvGrpSpPr>
            <p:cNvPr id="86" name="组合 85">
              <a:extLst>
                <a:ext uri="{FF2B5EF4-FFF2-40B4-BE49-F238E27FC236}">
                  <a16:creationId xmlns="" xmlns:a16="http://schemas.microsoft.com/office/drawing/2014/main" id="{6BDCF731-A291-4337-B93A-308AB2042346}"/>
                </a:ext>
              </a:extLst>
            </p:cNvPr>
            <p:cNvGrpSpPr/>
            <p:nvPr/>
          </p:nvGrpSpPr>
          <p:grpSpPr>
            <a:xfrm>
              <a:off x="6009418" y="4239169"/>
              <a:ext cx="8514127" cy="2763784"/>
              <a:chOff x="6439425" y="3951094"/>
              <a:chExt cx="8514127" cy="2763784"/>
            </a:xfrm>
          </p:grpSpPr>
          <p:pic>
            <p:nvPicPr>
              <p:cNvPr id="88" name="图片 87" descr="图片包含 天空, 风筝, 放飞, 墙壁&#10;&#10;已生成极高可信度的说明">
                <a:extLst>
                  <a:ext uri="{FF2B5EF4-FFF2-40B4-BE49-F238E27FC236}">
                    <a16:creationId xmlns="" xmlns:a16="http://schemas.microsoft.com/office/drawing/2014/main" id="{8A1A4147-E890-4E5B-A0AB-3F856EF76CB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39425" y="3951094"/>
                <a:ext cx="8514127" cy="2763784"/>
              </a:xfrm>
              <a:prstGeom prst="rect">
                <a:avLst/>
              </a:prstGeom>
            </p:spPr>
          </p:pic>
          <p:sp>
            <p:nvSpPr>
              <p:cNvPr id="89" name="矩形 88">
                <a:extLst>
                  <a:ext uri="{FF2B5EF4-FFF2-40B4-BE49-F238E27FC236}">
                    <a16:creationId xmlns="" xmlns:a16="http://schemas.microsoft.com/office/drawing/2014/main" id="{AF3F8B83-88E9-4A7C-9A55-33D44E667D0C}"/>
                  </a:ext>
                </a:extLst>
              </p:cNvPr>
              <p:cNvSpPr/>
              <p:nvPr/>
            </p:nvSpPr>
            <p:spPr>
              <a:xfrm>
                <a:off x="7366722" y="4652100"/>
                <a:ext cx="6640900" cy="1250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酸性</a:t>
                </a:r>
                <a:r>
                  <a:rPr lang="en-US" altLang="zh-CN" sz="4800" b="1" dirty="0">
                    <a:solidFill>
                      <a:srgbClr val="2A5CAA"/>
                    </a:solidFill>
                    <a:ea typeface="楷体" panose="02010609060101010101" pitchFamily="49" charset="-122"/>
                  </a:rPr>
                  <a:t>CH</a:t>
                </a:r>
                <a:r>
                  <a:rPr lang="en-US" altLang="zh-CN" sz="4800" b="1" baseline="-25000" dirty="0">
                    <a:solidFill>
                      <a:srgbClr val="2A5CAA"/>
                    </a:solidFill>
                    <a:ea typeface="楷体" panose="02010609060101010101" pitchFamily="49" charset="-122"/>
                  </a:rPr>
                  <a:t>3</a:t>
                </a:r>
                <a:r>
                  <a:rPr lang="en-US" altLang="zh-CN" sz="4800" b="1" dirty="0">
                    <a:solidFill>
                      <a:srgbClr val="2A5CAA"/>
                    </a:solidFill>
                    <a:ea typeface="楷体" panose="02010609060101010101" pitchFamily="49" charset="-122"/>
                  </a:rPr>
                  <a:t>COOH&gt;H</a:t>
                </a:r>
                <a:r>
                  <a:rPr lang="en-US" altLang="zh-CN" sz="4800" b="1" baseline="-25000" dirty="0">
                    <a:solidFill>
                      <a:srgbClr val="2A5CAA"/>
                    </a:solidFill>
                    <a:ea typeface="楷体" panose="02010609060101010101" pitchFamily="49" charset="-122"/>
                  </a:rPr>
                  <a:t>2</a:t>
                </a:r>
                <a:r>
                  <a:rPr lang="en-US" altLang="zh-CN" sz="4800" b="1" dirty="0">
                    <a:solidFill>
                      <a:srgbClr val="2A5CAA"/>
                    </a:solidFill>
                    <a:ea typeface="楷体" panose="02010609060101010101" pitchFamily="49" charset="-122"/>
                  </a:rPr>
                  <a:t>CO</a:t>
                </a:r>
                <a:r>
                  <a:rPr lang="en-US" altLang="zh-CN" sz="4800" b="1" baseline="-25000" dirty="0">
                    <a:solidFill>
                      <a:srgbClr val="2A5CAA"/>
                    </a:solidFill>
                    <a:ea typeface="楷体" panose="02010609060101010101" pitchFamily="49" charset="-122"/>
                  </a:rPr>
                  <a:t>3</a:t>
                </a:r>
                <a:endParaRPr lang="zh-CN" altLang="en-US" sz="4800" b="1" baseline="-25000" dirty="0">
                  <a:solidFill>
                    <a:srgbClr val="2A5CAA"/>
                  </a:solidFill>
                  <a:ea typeface="楷体" panose="02010609060101010101" pitchFamily="49" charset="-122"/>
                </a:endParaRPr>
              </a:p>
            </p:txBody>
          </p:sp>
        </p:grpSp>
        <p:pic>
          <p:nvPicPr>
            <p:cNvPr id="87" name="图片 86">
              <a:extLst>
                <a:ext uri="{FF2B5EF4-FFF2-40B4-BE49-F238E27FC236}">
                  <a16:creationId xmlns="" xmlns:a16="http://schemas.microsoft.com/office/drawing/2014/main" id="{F98A8FA2-7B48-4949-8B2C-56106E2BE69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9041049" flipH="1">
              <a:off x="3519197" y="5267944"/>
              <a:ext cx="3676582" cy="1796441"/>
            </a:xfrm>
            <a:prstGeom prst="rect">
              <a:avLst/>
            </a:prstGeom>
          </p:spPr>
        </p:pic>
      </p:grpSp>
    </p:spTree>
    <p:extLst>
      <p:ext uri="{BB962C8B-B14F-4D97-AF65-F5344CB8AC3E}">
        <p14:creationId xmlns:p14="http://schemas.microsoft.com/office/powerpoint/2010/main" val="2822966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乙酸乙酯的制备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8589222" y="805030"/>
            <a:ext cx="5470640"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乙酸乙酯的制备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1335132" y="1878344"/>
            <a:ext cx="501218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乙酸乙酯的制备</a:t>
            </a:r>
          </a:p>
        </p:txBody>
      </p:sp>
      <p:grpSp>
        <p:nvGrpSpPr>
          <p:cNvPr id="71" name="组合 70">
            <a:extLst>
              <a:ext uri="{FF2B5EF4-FFF2-40B4-BE49-F238E27FC236}">
                <a16:creationId xmlns="" xmlns:a16="http://schemas.microsoft.com/office/drawing/2014/main" id="{D635CF00-8089-475C-A5FB-CB32C9AFB13D}"/>
              </a:ext>
            </a:extLst>
          </p:cNvPr>
          <p:cNvGrpSpPr/>
          <p:nvPr/>
        </p:nvGrpSpPr>
        <p:grpSpPr>
          <a:xfrm>
            <a:off x="2557707" y="5029266"/>
            <a:ext cx="4631370" cy="792000"/>
            <a:chOff x="6954537" y="3942218"/>
            <a:chExt cx="4631370" cy="792000"/>
          </a:xfrm>
        </p:grpSpPr>
        <p:sp>
          <p:nvSpPr>
            <p:cNvPr id="72" name="椭圆 71">
              <a:extLst>
                <a:ext uri="{FF2B5EF4-FFF2-40B4-BE49-F238E27FC236}">
                  <a16:creationId xmlns="" xmlns:a16="http://schemas.microsoft.com/office/drawing/2014/main" id="{AC94AF6E-4ED1-4176-800F-876DD0AFB7FF}"/>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 xmlns:a16="http://schemas.microsoft.com/office/drawing/2014/main" id="{5B242DF7-3650-4628-99A6-3031E6EC4E93}"/>
                </a:ext>
              </a:extLst>
            </p:cNvPr>
            <p:cNvSpPr/>
            <p:nvPr/>
          </p:nvSpPr>
          <p:spPr>
            <a:xfrm>
              <a:off x="8199085" y="3942218"/>
              <a:ext cx="338682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装置及操作</a:t>
              </a:r>
            </a:p>
          </p:txBody>
        </p:sp>
      </p:grpSp>
      <p:grpSp>
        <p:nvGrpSpPr>
          <p:cNvPr id="85" name="组合 84">
            <a:extLst>
              <a:ext uri="{FF2B5EF4-FFF2-40B4-BE49-F238E27FC236}">
                <a16:creationId xmlns="" xmlns:a16="http://schemas.microsoft.com/office/drawing/2014/main" id="{B7AA9770-1875-4A01-B963-96258092D9E3}"/>
              </a:ext>
            </a:extLst>
          </p:cNvPr>
          <p:cNvGrpSpPr/>
          <p:nvPr/>
        </p:nvGrpSpPr>
        <p:grpSpPr>
          <a:xfrm>
            <a:off x="13239406" y="697099"/>
            <a:ext cx="10753200" cy="2814947"/>
            <a:chOff x="2695434" y="4496650"/>
            <a:chExt cx="10753200" cy="2814947"/>
          </a:xfrm>
        </p:grpSpPr>
        <p:grpSp>
          <p:nvGrpSpPr>
            <p:cNvPr id="86" name="组合 85">
              <a:extLst>
                <a:ext uri="{FF2B5EF4-FFF2-40B4-BE49-F238E27FC236}">
                  <a16:creationId xmlns="" xmlns:a16="http://schemas.microsoft.com/office/drawing/2014/main" id="{6BDCF731-A291-4337-B93A-308AB2042346}"/>
                </a:ext>
              </a:extLst>
            </p:cNvPr>
            <p:cNvGrpSpPr/>
            <p:nvPr/>
          </p:nvGrpSpPr>
          <p:grpSpPr>
            <a:xfrm>
              <a:off x="4776894" y="4496650"/>
              <a:ext cx="8671740" cy="2814947"/>
              <a:chOff x="5206901" y="4208575"/>
              <a:chExt cx="8671740" cy="2814947"/>
            </a:xfrm>
          </p:grpSpPr>
          <p:pic>
            <p:nvPicPr>
              <p:cNvPr id="88" name="图片 87" descr="图片包含 天空, 风筝, 放飞, 墙壁&#10;&#10;已生成极高可信度的说明">
                <a:extLst>
                  <a:ext uri="{FF2B5EF4-FFF2-40B4-BE49-F238E27FC236}">
                    <a16:creationId xmlns="" xmlns:a16="http://schemas.microsoft.com/office/drawing/2014/main" id="{8A1A4147-E890-4E5B-A0AB-3F856EF76C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6901" y="4208575"/>
                <a:ext cx="8671740" cy="2814947"/>
              </a:xfrm>
              <a:prstGeom prst="rect">
                <a:avLst/>
              </a:prstGeom>
            </p:spPr>
          </p:pic>
          <p:sp>
            <p:nvSpPr>
              <p:cNvPr id="89" name="矩形 88">
                <a:extLst>
                  <a:ext uri="{FF2B5EF4-FFF2-40B4-BE49-F238E27FC236}">
                    <a16:creationId xmlns="" xmlns:a16="http://schemas.microsoft.com/office/drawing/2014/main" id="{AF3F8B83-88E9-4A7C-9A55-33D44E667D0C}"/>
                  </a:ext>
                </a:extLst>
              </p:cNvPr>
              <p:cNvSpPr/>
              <p:nvPr/>
            </p:nvSpPr>
            <p:spPr>
              <a:xfrm>
                <a:off x="6173998" y="4703474"/>
                <a:ext cx="6914836" cy="1673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反应类型：取代（酯化）反应</a:t>
                </a:r>
              </a:p>
              <a:p>
                <a:pPr algn="just"/>
                <a:r>
                  <a:rPr lang="zh-CN" altLang="en-US" sz="4000" b="1" dirty="0">
                    <a:solidFill>
                      <a:srgbClr val="2A5CAA"/>
                    </a:solidFill>
                    <a:ea typeface="楷体" panose="02010609060101010101" pitchFamily="49" charset="-122"/>
                  </a:rPr>
                  <a:t>反应规律：酸脱羟基醇脱氢</a:t>
                </a:r>
              </a:p>
            </p:txBody>
          </p:sp>
        </p:grpSp>
        <p:pic>
          <p:nvPicPr>
            <p:cNvPr id="87" name="图片 86">
              <a:extLst>
                <a:ext uri="{FF2B5EF4-FFF2-40B4-BE49-F238E27FC236}">
                  <a16:creationId xmlns="" xmlns:a16="http://schemas.microsoft.com/office/drawing/2014/main" id="{F98A8FA2-7B48-4949-8B2C-56106E2BE6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9041049" flipH="1">
              <a:off x="2695434" y="5033751"/>
              <a:ext cx="3122963" cy="2020536"/>
            </a:xfrm>
            <a:prstGeom prst="rect">
              <a:avLst/>
            </a:prstGeom>
          </p:spPr>
        </p:pic>
      </p:grpSp>
      <p:grpSp>
        <p:nvGrpSpPr>
          <p:cNvPr id="5" name="组合 4">
            <a:extLst>
              <a:ext uri="{FF2B5EF4-FFF2-40B4-BE49-F238E27FC236}">
                <a16:creationId xmlns="" xmlns:a16="http://schemas.microsoft.com/office/drawing/2014/main" id="{ED9C383C-793A-4B73-9C9E-69F4827C2917}"/>
              </a:ext>
            </a:extLst>
          </p:cNvPr>
          <p:cNvGrpSpPr/>
          <p:nvPr/>
        </p:nvGrpSpPr>
        <p:grpSpPr>
          <a:xfrm>
            <a:off x="2557707" y="2670344"/>
            <a:ext cx="17907033" cy="1800000"/>
            <a:chOff x="2557707" y="2670344"/>
            <a:chExt cx="17907033" cy="1800000"/>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2557707" y="3284861"/>
              <a:ext cx="3092116" cy="792000"/>
              <a:chOff x="6954537" y="3942218"/>
              <a:chExt cx="3092116" cy="792000"/>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8178802" y="3942218"/>
                <a:ext cx="186785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原理</a:t>
                </a:r>
              </a:p>
            </p:txBody>
          </p:sp>
        </p:grpSp>
        <p:pic>
          <p:nvPicPr>
            <p:cNvPr id="4" name="图片 3" descr="图片包含 物体&#10;&#10;已生成极高可信度的说明">
              <a:extLst>
                <a:ext uri="{FF2B5EF4-FFF2-40B4-BE49-F238E27FC236}">
                  <a16:creationId xmlns="" xmlns:a16="http://schemas.microsoft.com/office/drawing/2014/main" id="{71B1C534-87AD-4329-A2A3-800AB8E667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9750" y="2670344"/>
              <a:ext cx="14624990" cy="1800000"/>
            </a:xfrm>
            <a:prstGeom prst="rect">
              <a:avLst/>
            </a:prstGeom>
          </p:spPr>
        </p:pic>
      </p:grpSp>
      <p:pic>
        <p:nvPicPr>
          <p:cNvPr id="7" name="图片 6">
            <a:extLst>
              <a:ext uri="{FF2B5EF4-FFF2-40B4-BE49-F238E27FC236}">
                <a16:creationId xmlns="" xmlns:a16="http://schemas.microsoft.com/office/drawing/2014/main" id="{A94D9290-60C2-4724-918C-F81A6E7A92E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88391" y="4583723"/>
            <a:ext cx="7107441" cy="8220154"/>
          </a:xfrm>
          <a:prstGeom prst="rect">
            <a:avLst/>
          </a:prstGeom>
        </p:spPr>
      </p:pic>
      <p:grpSp>
        <p:nvGrpSpPr>
          <p:cNvPr id="19" name="组合 18">
            <a:extLst>
              <a:ext uri="{FF2B5EF4-FFF2-40B4-BE49-F238E27FC236}">
                <a16:creationId xmlns="" xmlns:a16="http://schemas.microsoft.com/office/drawing/2014/main" id="{FA7F4DF0-22B0-4F9E-9AB0-056A56A32B93}"/>
              </a:ext>
            </a:extLst>
          </p:cNvPr>
          <p:cNvGrpSpPr/>
          <p:nvPr/>
        </p:nvGrpSpPr>
        <p:grpSpPr>
          <a:xfrm>
            <a:off x="3349707" y="6421103"/>
            <a:ext cx="12237780" cy="6145397"/>
            <a:chOff x="3349707" y="6421103"/>
            <a:chExt cx="12237780" cy="6145397"/>
          </a:xfrm>
        </p:grpSpPr>
        <p:sp>
          <p:nvSpPr>
            <p:cNvPr id="8" name="矩形 7">
              <a:extLst>
                <a:ext uri="{FF2B5EF4-FFF2-40B4-BE49-F238E27FC236}">
                  <a16:creationId xmlns="" xmlns:a16="http://schemas.microsoft.com/office/drawing/2014/main" id="{60A2D663-ACF6-4AF6-8975-135B18EB1EF3}"/>
                </a:ext>
              </a:extLst>
            </p:cNvPr>
            <p:cNvSpPr/>
            <p:nvPr/>
          </p:nvSpPr>
          <p:spPr>
            <a:xfrm>
              <a:off x="3349707" y="6421103"/>
              <a:ext cx="9182530" cy="6145397"/>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t"/>
            <a:lstStyle/>
            <a:p>
              <a:pPr>
                <a:lnSpc>
                  <a:spcPct val="120000"/>
                </a:lnSpc>
              </a:pPr>
              <a:r>
                <a:rPr lang="zh-CN" altLang="en-US" sz="4800" b="1" dirty="0">
                  <a:latin typeface="楷体" panose="02010609060101010101" pitchFamily="49" charset="-122"/>
                  <a:ea typeface="楷体" panose="02010609060101010101" pitchFamily="49" charset="-122"/>
                </a:rPr>
                <a:t>加液顺序：乙醇</a:t>
              </a:r>
              <a:r>
                <a:rPr lang="zh-CN" altLang="en-US" sz="4800" b="1" dirty="0">
                  <a:solidFill>
                    <a:srgbClr val="FF0000"/>
                  </a:solidFill>
                  <a:latin typeface="楷体" panose="02010609060101010101" pitchFamily="49" charset="-122"/>
                  <a:ea typeface="楷体" panose="02010609060101010101" pitchFamily="49" charset="-122"/>
                </a:rPr>
                <a:t>→</a:t>
              </a:r>
              <a:r>
                <a:rPr lang="zh-CN" altLang="en-US" sz="4800" b="1" dirty="0">
                  <a:latin typeface="楷体" panose="02010609060101010101" pitchFamily="49" charset="-122"/>
                  <a:ea typeface="楷体" panose="02010609060101010101" pitchFamily="49" charset="-122"/>
                </a:rPr>
                <a:t>浓硫酸</a:t>
              </a:r>
              <a:r>
                <a:rPr lang="zh-CN" altLang="en-US" sz="4800" b="1" dirty="0">
                  <a:solidFill>
                    <a:srgbClr val="FF0000"/>
                  </a:solidFill>
                  <a:latin typeface="楷体" panose="02010609060101010101" pitchFamily="49" charset="-122"/>
                  <a:ea typeface="楷体" panose="02010609060101010101" pitchFamily="49" charset="-122"/>
                </a:rPr>
                <a:t>→</a:t>
              </a:r>
              <a:r>
                <a:rPr lang="zh-CN" altLang="en-US" sz="4800" b="1" dirty="0">
                  <a:latin typeface="楷体" panose="02010609060101010101" pitchFamily="49" charset="-122"/>
                  <a:ea typeface="楷体" panose="02010609060101010101" pitchFamily="49" charset="-122"/>
                </a:rPr>
                <a:t>乙酸</a:t>
              </a:r>
              <a:endParaRPr lang="en-US" altLang="zh-CN" sz="4800" b="1" dirty="0">
                <a:latin typeface="楷体" panose="02010609060101010101" pitchFamily="49" charset="-122"/>
                <a:ea typeface="楷体" panose="02010609060101010101" pitchFamily="49" charset="-122"/>
              </a:endParaRPr>
            </a:p>
            <a:p>
              <a:pPr>
                <a:lnSpc>
                  <a:spcPct val="120000"/>
                </a:lnSpc>
              </a:pPr>
              <a:r>
                <a:rPr lang="en-US" altLang="zh-CN" sz="4800" b="1" dirty="0">
                  <a:solidFill>
                    <a:srgbClr val="FF0000"/>
                  </a:solidFill>
                  <a:latin typeface="楷体" panose="02010609060101010101" pitchFamily="49" charset="-122"/>
                  <a:ea typeface="楷体" panose="02010609060101010101" pitchFamily="49" charset="-122"/>
                </a:rPr>
                <a:t>                  ↓</a:t>
              </a:r>
            </a:p>
            <a:p>
              <a:pPr>
                <a:lnSpc>
                  <a:spcPct val="120000"/>
                </a:lnSpc>
              </a:pPr>
              <a:r>
                <a:rPr lang="zh-CN" altLang="en-US" sz="4800" b="1" dirty="0">
                  <a:latin typeface="楷体" panose="02010609060101010101" pitchFamily="49" charset="-122"/>
                  <a:ea typeface="楷体" panose="02010609060101010101" pitchFamily="49" charset="-122"/>
                </a:rPr>
                <a:t>作用：作</a:t>
              </a:r>
              <a:r>
                <a:rPr lang="en-US" altLang="zh-CN" sz="4800" b="1" dirty="0">
                  <a:latin typeface="楷体" panose="02010609060101010101" pitchFamily="49" charset="-122"/>
                  <a:ea typeface="楷体" panose="02010609060101010101" pitchFamily="49" charset="-122"/>
                </a:rPr>
                <a:t>_______</a:t>
              </a:r>
              <a:r>
                <a:rPr lang="zh-CN" altLang="en-US" sz="4800" b="1" dirty="0">
                  <a:latin typeface="楷体" panose="02010609060101010101" pitchFamily="49" charset="-122"/>
                  <a:ea typeface="楷体" panose="02010609060101010101" pitchFamily="49" charset="-122"/>
                </a:rPr>
                <a:t>，加快反应速率；</a:t>
              </a:r>
              <a:endParaRPr lang="en-US" altLang="zh-CN" sz="4800" b="1" dirty="0">
                <a:latin typeface="楷体" panose="02010609060101010101" pitchFamily="49" charset="-122"/>
                <a:ea typeface="楷体" panose="02010609060101010101" pitchFamily="49" charset="-122"/>
              </a:endParaRPr>
            </a:p>
            <a:p>
              <a:pPr>
                <a:lnSpc>
                  <a:spcPct val="120000"/>
                </a:lnSpc>
              </a:pPr>
              <a:r>
                <a:rPr lang="zh-CN" altLang="en-US" sz="4800" b="1" dirty="0">
                  <a:latin typeface="楷体" panose="02010609060101010101" pitchFamily="49" charset="-122"/>
                  <a:ea typeface="楷体" panose="02010609060101010101" pitchFamily="49" charset="-122"/>
                </a:rPr>
                <a:t>作吸水剂，吸收生成的水，提高产率</a:t>
              </a:r>
              <a:endParaRPr lang="en-US" altLang="zh-CN" sz="4800" b="1" dirty="0">
                <a:latin typeface="楷体" panose="02010609060101010101" pitchFamily="49" charset="-122"/>
                <a:ea typeface="楷体" panose="02010609060101010101" pitchFamily="49" charset="-122"/>
              </a:endParaRPr>
            </a:p>
            <a:p>
              <a:pPr>
                <a:lnSpc>
                  <a:spcPct val="120000"/>
                </a:lnSpc>
              </a:pPr>
              <a:r>
                <a:rPr lang="zh-CN" altLang="en-US" sz="4800" b="1" dirty="0">
                  <a:latin typeface="楷体" panose="02010609060101010101" pitchFamily="49" charset="-122"/>
                  <a:ea typeface="楷体" panose="02010609060101010101" pitchFamily="49" charset="-122"/>
                </a:rPr>
                <a:t>用量：不能过多，会使有机物炭化</a:t>
              </a:r>
            </a:p>
            <a:p>
              <a:pPr>
                <a:lnSpc>
                  <a:spcPct val="120000"/>
                </a:lnSpc>
              </a:pPr>
              <a:endParaRPr lang="zh-CN" altLang="en-US" sz="4800" b="1" dirty="0">
                <a:latin typeface="楷体" panose="02010609060101010101" pitchFamily="49" charset="-122"/>
                <a:ea typeface="楷体" panose="02010609060101010101" pitchFamily="49" charset="-122"/>
              </a:endParaRPr>
            </a:p>
          </p:txBody>
        </p:sp>
        <p:cxnSp>
          <p:nvCxnSpPr>
            <p:cNvPr id="17" name="直接连接符 16">
              <a:extLst>
                <a:ext uri="{FF2B5EF4-FFF2-40B4-BE49-F238E27FC236}">
                  <a16:creationId xmlns="" xmlns:a16="http://schemas.microsoft.com/office/drawing/2014/main" id="{4E1AA963-4DC5-4400-BCB6-2DF2346535BA}"/>
                </a:ext>
              </a:extLst>
            </p:cNvPr>
            <p:cNvCxnSpPr/>
            <p:nvPr/>
          </p:nvCxnSpPr>
          <p:spPr>
            <a:xfrm flipH="1">
              <a:off x="12532237" y="8861072"/>
              <a:ext cx="3055250" cy="0"/>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sp>
        <p:nvSpPr>
          <p:cNvPr id="6" name="矩形 5">
            <a:extLst>
              <a:ext uri="{FF2B5EF4-FFF2-40B4-BE49-F238E27FC236}">
                <a16:creationId xmlns="" xmlns:a16="http://schemas.microsoft.com/office/drawing/2014/main" id="{6C21A8B4-08F2-4DE5-A519-D924066207B4}"/>
              </a:ext>
            </a:extLst>
          </p:cNvPr>
          <p:cNvSpPr/>
          <p:nvPr/>
        </p:nvSpPr>
        <p:spPr>
          <a:xfrm>
            <a:off x="5984162" y="8138868"/>
            <a:ext cx="2040943" cy="830997"/>
          </a:xfrm>
          <a:prstGeom prst="rect">
            <a:avLst/>
          </a:prstGeom>
        </p:spPr>
        <p:txBody>
          <a:bodyPr wrap="none">
            <a:spAutoFit/>
          </a:bodyPr>
          <a:lstStyle/>
          <a:p>
            <a:r>
              <a:rPr lang="zh-CN" altLang="en-US" sz="4800" b="1" dirty="0">
                <a:solidFill>
                  <a:srgbClr val="FF0000"/>
                </a:solidFill>
                <a:latin typeface="楷体" panose="02010609060101010101" pitchFamily="49" charset="-122"/>
                <a:ea typeface="楷体" panose="02010609060101010101" pitchFamily="49" charset="-122"/>
              </a:rPr>
              <a:t>催化剂</a:t>
            </a:r>
            <a:endParaRPr lang="zh-CN" altLang="en-US" dirty="0">
              <a:solidFill>
                <a:srgbClr val="FF0000"/>
              </a:solidFill>
            </a:endParaRPr>
          </a:p>
        </p:txBody>
      </p:sp>
    </p:spTree>
    <p:extLst>
      <p:ext uri="{BB962C8B-B14F-4D97-AF65-F5344CB8AC3E}">
        <p14:creationId xmlns:p14="http://schemas.microsoft.com/office/powerpoint/2010/main" val="211377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乙酸乙酯的制备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383123" y="1098954"/>
            <a:ext cx="5470640"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乙酸乙酯的制备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1335132" y="2136496"/>
            <a:ext cx="501218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乙酸乙酯的制备</a:t>
            </a:r>
          </a:p>
        </p:txBody>
      </p:sp>
      <p:grpSp>
        <p:nvGrpSpPr>
          <p:cNvPr id="71" name="组合 70">
            <a:extLst>
              <a:ext uri="{FF2B5EF4-FFF2-40B4-BE49-F238E27FC236}">
                <a16:creationId xmlns="" xmlns:a16="http://schemas.microsoft.com/office/drawing/2014/main" id="{D635CF00-8089-475C-A5FB-CB32C9AFB13D}"/>
              </a:ext>
            </a:extLst>
          </p:cNvPr>
          <p:cNvGrpSpPr/>
          <p:nvPr/>
        </p:nvGrpSpPr>
        <p:grpSpPr>
          <a:xfrm>
            <a:off x="2557707" y="3257875"/>
            <a:ext cx="4631370" cy="792000"/>
            <a:chOff x="6954537" y="3942218"/>
            <a:chExt cx="4631370" cy="792000"/>
          </a:xfrm>
        </p:grpSpPr>
        <p:sp>
          <p:nvSpPr>
            <p:cNvPr id="72" name="椭圆 71">
              <a:extLst>
                <a:ext uri="{FF2B5EF4-FFF2-40B4-BE49-F238E27FC236}">
                  <a16:creationId xmlns="" xmlns:a16="http://schemas.microsoft.com/office/drawing/2014/main" id="{AC94AF6E-4ED1-4176-800F-876DD0AFB7FF}"/>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 xmlns:a16="http://schemas.microsoft.com/office/drawing/2014/main" id="{5B242DF7-3650-4628-99A6-3031E6EC4E93}"/>
                </a:ext>
              </a:extLst>
            </p:cNvPr>
            <p:cNvSpPr/>
            <p:nvPr/>
          </p:nvSpPr>
          <p:spPr>
            <a:xfrm>
              <a:off x="8199085" y="3942218"/>
              <a:ext cx="338682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装置及操作</a:t>
              </a:r>
            </a:p>
          </p:txBody>
        </p:sp>
      </p:grpSp>
      <p:pic>
        <p:nvPicPr>
          <p:cNvPr id="7" name="图片 6">
            <a:extLst>
              <a:ext uri="{FF2B5EF4-FFF2-40B4-BE49-F238E27FC236}">
                <a16:creationId xmlns="" xmlns:a16="http://schemas.microsoft.com/office/drawing/2014/main" id="{A94D9290-60C2-4724-918C-F81A6E7A92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88962" y="2131166"/>
            <a:ext cx="8844877" cy="10229596"/>
          </a:xfrm>
          <a:prstGeom prst="rect">
            <a:avLst/>
          </a:prstGeom>
        </p:spPr>
      </p:pic>
      <p:grpSp>
        <p:nvGrpSpPr>
          <p:cNvPr id="19" name="组合 18">
            <a:extLst>
              <a:ext uri="{FF2B5EF4-FFF2-40B4-BE49-F238E27FC236}">
                <a16:creationId xmlns="" xmlns:a16="http://schemas.microsoft.com/office/drawing/2014/main" id="{FA7F4DF0-22B0-4F9E-9AB0-056A56A32B93}"/>
              </a:ext>
            </a:extLst>
          </p:cNvPr>
          <p:cNvGrpSpPr/>
          <p:nvPr/>
        </p:nvGrpSpPr>
        <p:grpSpPr>
          <a:xfrm>
            <a:off x="2602438" y="4841021"/>
            <a:ext cx="11979467" cy="3001924"/>
            <a:chOff x="4617013" y="7088859"/>
            <a:chExt cx="11979467" cy="3001924"/>
          </a:xfrm>
        </p:grpSpPr>
        <p:sp>
          <p:nvSpPr>
            <p:cNvPr id="8" name="矩形 7">
              <a:extLst>
                <a:ext uri="{FF2B5EF4-FFF2-40B4-BE49-F238E27FC236}">
                  <a16:creationId xmlns="" xmlns:a16="http://schemas.microsoft.com/office/drawing/2014/main" id="{60A2D663-ACF6-4AF6-8975-135B18EB1EF3}"/>
                </a:ext>
              </a:extLst>
            </p:cNvPr>
            <p:cNvSpPr/>
            <p:nvPr/>
          </p:nvSpPr>
          <p:spPr>
            <a:xfrm>
              <a:off x="4617013" y="7088859"/>
              <a:ext cx="7286581" cy="9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latin typeface="楷体" panose="02010609060101010101" pitchFamily="49" charset="-122"/>
                  <a:ea typeface="楷体" panose="02010609060101010101" pitchFamily="49" charset="-122"/>
                </a:rPr>
                <a:t>沸石（碎瓷片）防止暴沸</a:t>
              </a:r>
            </a:p>
          </p:txBody>
        </p:sp>
        <p:cxnSp>
          <p:nvCxnSpPr>
            <p:cNvPr id="17" name="直接连接符 16">
              <a:extLst>
                <a:ext uri="{FF2B5EF4-FFF2-40B4-BE49-F238E27FC236}">
                  <a16:creationId xmlns="" xmlns:a16="http://schemas.microsoft.com/office/drawing/2014/main" id="{4E1AA963-4DC5-4400-BCB6-2DF2346535BA}"/>
                </a:ext>
              </a:extLst>
            </p:cNvPr>
            <p:cNvCxnSpPr>
              <a:cxnSpLocks/>
              <a:endCxn id="8" idx="3"/>
            </p:cNvCxnSpPr>
            <p:nvPr/>
          </p:nvCxnSpPr>
          <p:spPr>
            <a:xfrm flipH="1" flipV="1">
              <a:off x="11903594" y="7538859"/>
              <a:ext cx="4692886" cy="2551924"/>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grpSp>
        <p:nvGrpSpPr>
          <p:cNvPr id="34" name="组合 33">
            <a:extLst>
              <a:ext uri="{FF2B5EF4-FFF2-40B4-BE49-F238E27FC236}">
                <a16:creationId xmlns="" xmlns:a16="http://schemas.microsoft.com/office/drawing/2014/main" id="{BF8277CB-0608-4FF9-8B0A-D5CCDC3CBE4D}"/>
              </a:ext>
            </a:extLst>
          </p:cNvPr>
          <p:cNvGrpSpPr/>
          <p:nvPr/>
        </p:nvGrpSpPr>
        <p:grpSpPr>
          <a:xfrm>
            <a:off x="2631979" y="6689256"/>
            <a:ext cx="11820763" cy="1800000"/>
            <a:chOff x="4617013" y="7088859"/>
            <a:chExt cx="11820763" cy="1800000"/>
          </a:xfrm>
        </p:grpSpPr>
        <p:sp>
          <p:nvSpPr>
            <p:cNvPr id="35" name="矩形 34">
              <a:extLst>
                <a:ext uri="{FF2B5EF4-FFF2-40B4-BE49-F238E27FC236}">
                  <a16:creationId xmlns="" xmlns:a16="http://schemas.microsoft.com/office/drawing/2014/main" id="{F3575FCE-1C04-4B53-938F-AA02906A49C0}"/>
                </a:ext>
              </a:extLst>
            </p:cNvPr>
            <p:cNvSpPr/>
            <p:nvPr/>
          </p:nvSpPr>
          <p:spPr>
            <a:xfrm>
              <a:off x="4617013" y="7088859"/>
              <a:ext cx="7286581" cy="18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latin typeface="楷体" panose="02010609060101010101" pitchFamily="49" charset="-122"/>
                  <a:ea typeface="楷体" panose="02010609060101010101" pitchFamily="49" charset="-122"/>
                </a:rPr>
                <a:t>加热：提高反应速率，提高转化率</a:t>
              </a:r>
            </a:p>
          </p:txBody>
        </p:sp>
        <p:cxnSp>
          <p:nvCxnSpPr>
            <p:cNvPr id="36" name="直接连接符 35">
              <a:extLst>
                <a:ext uri="{FF2B5EF4-FFF2-40B4-BE49-F238E27FC236}">
                  <a16:creationId xmlns="" xmlns:a16="http://schemas.microsoft.com/office/drawing/2014/main" id="{24E9B074-B7FA-42F3-A4F5-7D57A66F159F}"/>
                </a:ext>
              </a:extLst>
            </p:cNvPr>
            <p:cNvCxnSpPr>
              <a:cxnSpLocks/>
              <a:endCxn id="35" idx="3"/>
            </p:cNvCxnSpPr>
            <p:nvPr/>
          </p:nvCxnSpPr>
          <p:spPr>
            <a:xfrm flipH="1" flipV="1">
              <a:off x="11903594" y="7988859"/>
              <a:ext cx="4534182" cy="703689"/>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grpSp>
        <p:nvGrpSpPr>
          <p:cNvPr id="15" name="组合 14">
            <a:extLst>
              <a:ext uri="{FF2B5EF4-FFF2-40B4-BE49-F238E27FC236}">
                <a16:creationId xmlns="" xmlns:a16="http://schemas.microsoft.com/office/drawing/2014/main" id="{D4E2B5BE-D7EB-4015-88BC-8AF0EF173833}"/>
              </a:ext>
            </a:extLst>
          </p:cNvPr>
          <p:cNvGrpSpPr/>
          <p:nvPr/>
        </p:nvGrpSpPr>
        <p:grpSpPr>
          <a:xfrm>
            <a:off x="2631979" y="8080310"/>
            <a:ext cx="13070476" cy="3146543"/>
            <a:chOff x="2631979" y="8080310"/>
            <a:chExt cx="13070476" cy="3146543"/>
          </a:xfrm>
        </p:grpSpPr>
        <p:grpSp>
          <p:nvGrpSpPr>
            <p:cNvPr id="38" name="组合 37">
              <a:extLst>
                <a:ext uri="{FF2B5EF4-FFF2-40B4-BE49-F238E27FC236}">
                  <a16:creationId xmlns="" xmlns:a16="http://schemas.microsoft.com/office/drawing/2014/main" id="{65D0DF98-E875-48FD-80CA-65CC9DBB7CC8}"/>
                </a:ext>
              </a:extLst>
            </p:cNvPr>
            <p:cNvGrpSpPr/>
            <p:nvPr/>
          </p:nvGrpSpPr>
          <p:grpSpPr>
            <a:xfrm>
              <a:off x="2631979" y="9426853"/>
              <a:ext cx="13070476" cy="1800000"/>
              <a:chOff x="4617013" y="7088859"/>
              <a:chExt cx="13070476" cy="1800000"/>
            </a:xfrm>
          </p:grpSpPr>
          <p:sp>
            <p:nvSpPr>
              <p:cNvPr id="39" name="矩形 38">
                <a:extLst>
                  <a:ext uri="{FF2B5EF4-FFF2-40B4-BE49-F238E27FC236}">
                    <a16:creationId xmlns="" xmlns:a16="http://schemas.microsoft.com/office/drawing/2014/main" id="{C69688B5-B8A5-4DA1-944F-90B6101EB773}"/>
                  </a:ext>
                </a:extLst>
              </p:cNvPr>
              <p:cNvSpPr/>
              <p:nvPr/>
            </p:nvSpPr>
            <p:spPr>
              <a:xfrm>
                <a:off x="4617013" y="7088859"/>
                <a:ext cx="7286581" cy="18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ea typeface="楷体" panose="02010609060101010101" pitchFamily="49" charset="-122"/>
                  </a:rPr>
                  <a:t>试管倾斜</a:t>
                </a:r>
                <a:r>
                  <a:rPr lang="en-US" altLang="zh-CN" sz="4800" b="1" dirty="0">
                    <a:ea typeface="楷体" panose="02010609060101010101" pitchFamily="49" charset="-122"/>
                  </a:rPr>
                  <a:t>45°</a:t>
                </a:r>
                <a:r>
                  <a:rPr lang="zh-CN" altLang="en-US" sz="4800" b="1" dirty="0">
                    <a:ea typeface="楷体" panose="02010609060101010101" pitchFamily="49" charset="-122"/>
                  </a:rPr>
                  <a:t>，增大受热面积</a:t>
                </a:r>
              </a:p>
            </p:txBody>
          </p:sp>
          <p:cxnSp>
            <p:nvCxnSpPr>
              <p:cNvPr id="40" name="直接连接符 39">
                <a:extLst>
                  <a:ext uri="{FF2B5EF4-FFF2-40B4-BE49-F238E27FC236}">
                    <a16:creationId xmlns="" xmlns:a16="http://schemas.microsoft.com/office/drawing/2014/main" id="{F7BE3826-CAB4-4E4B-86BD-DBB21E9F4B34}"/>
                  </a:ext>
                </a:extLst>
              </p:cNvPr>
              <p:cNvCxnSpPr>
                <a:cxnSpLocks/>
                <a:endCxn id="39" idx="3"/>
              </p:cNvCxnSpPr>
              <p:nvPr/>
            </p:nvCxnSpPr>
            <p:spPr>
              <a:xfrm flipH="1">
                <a:off x="11903594" y="7988859"/>
                <a:ext cx="5783895" cy="0"/>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cxnSp>
          <p:nvCxnSpPr>
            <p:cNvPr id="12" name="直接连接符 11">
              <a:extLst>
                <a:ext uri="{FF2B5EF4-FFF2-40B4-BE49-F238E27FC236}">
                  <a16:creationId xmlns="" xmlns:a16="http://schemas.microsoft.com/office/drawing/2014/main" id="{D0D1D2BE-F9BA-4855-99B3-18F873761C91}"/>
                </a:ext>
              </a:extLst>
            </p:cNvPr>
            <p:cNvCxnSpPr/>
            <p:nvPr/>
          </p:nvCxnSpPr>
          <p:spPr>
            <a:xfrm flipV="1">
              <a:off x="15670924" y="8080310"/>
              <a:ext cx="31531" cy="2246544"/>
            </a:xfrm>
            <a:prstGeom prst="line">
              <a:avLst/>
            </a:prstGeom>
            <a:ln w="57150">
              <a:solidFill>
                <a:srgbClr val="F0831D"/>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8839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乙酸乙酯的制备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383123" y="1098954"/>
            <a:ext cx="5470640"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乙酸乙酯的制备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1335132" y="2136496"/>
            <a:ext cx="501218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乙酸乙酯的制备</a:t>
            </a:r>
          </a:p>
        </p:txBody>
      </p:sp>
      <p:grpSp>
        <p:nvGrpSpPr>
          <p:cNvPr id="71" name="组合 70">
            <a:extLst>
              <a:ext uri="{FF2B5EF4-FFF2-40B4-BE49-F238E27FC236}">
                <a16:creationId xmlns="" xmlns:a16="http://schemas.microsoft.com/office/drawing/2014/main" id="{D635CF00-8089-475C-A5FB-CB32C9AFB13D}"/>
              </a:ext>
            </a:extLst>
          </p:cNvPr>
          <p:cNvGrpSpPr/>
          <p:nvPr/>
        </p:nvGrpSpPr>
        <p:grpSpPr>
          <a:xfrm>
            <a:off x="2557707" y="3257875"/>
            <a:ext cx="4631370" cy="792000"/>
            <a:chOff x="6954537" y="3942218"/>
            <a:chExt cx="4631370" cy="792000"/>
          </a:xfrm>
        </p:grpSpPr>
        <p:sp>
          <p:nvSpPr>
            <p:cNvPr id="72" name="椭圆 71">
              <a:extLst>
                <a:ext uri="{FF2B5EF4-FFF2-40B4-BE49-F238E27FC236}">
                  <a16:creationId xmlns="" xmlns:a16="http://schemas.microsoft.com/office/drawing/2014/main" id="{AC94AF6E-4ED1-4176-800F-876DD0AFB7FF}"/>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 xmlns:a16="http://schemas.microsoft.com/office/drawing/2014/main" id="{5B242DF7-3650-4628-99A6-3031E6EC4E93}"/>
                </a:ext>
              </a:extLst>
            </p:cNvPr>
            <p:cNvSpPr/>
            <p:nvPr/>
          </p:nvSpPr>
          <p:spPr>
            <a:xfrm>
              <a:off x="8199085" y="3942218"/>
              <a:ext cx="338682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装置及操作</a:t>
              </a:r>
            </a:p>
          </p:txBody>
        </p:sp>
      </p:grpSp>
      <p:pic>
        <p:nvPicPr>
          <p:cNvPr id="7" name="图片 6">
            <a:extLst>
              <a:ext uri="{FF2B5EF4-FFF2-40B4-BE49-F238E27FC236}">
                <a16:creationId xmlns="" xmlns:a16="http://schemas.microsoft.com/office/drawing/2014/main" id="{A94D9290-60C2-4724-918C-F81A6E7A92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0650" y="4326002"/>
            <a:ext cx="7194308" cy="8320620"/>
          </a:xfrm>
          <a:prstGeom prst="rect">
            <a:avLst/>
          </a:prstGeom>
        </p:spPr>
      </p:pic>
      <p:grpSp>
        <p:nvGrpSpPr>
          <p:cNvPr id="19" name="组合 18">
            <a:extLst>
              <a:ext uri="{FF2B5EF4-FFF2-40B4-BE49-F238E27FC236}">
                <a16:creationId xmlns="" xmlns:a16="http://schemas.microsoft.com/office/drawing/2014/main" id="{FA7F4DF0-22B0-4F9E-9AB0-056A56A32B93}"/>
              </a:ext>
            </a:extLst>
          </p:cNvPr>
          <p:cNvGrpSpPr/>
          <p:nvPr/>
        </p:nvGrpSpPr>
        <p:grpSpPr>
          <a:xfrm>
            <a:off x="8926929" y="3446478"/>
            <a:ext cx="11131474" cy="3679536"/>
            <a:chOff x="772120" y="7088859"/>
            <a:chExt cx="11131474" cy="3679536"/>
          </a:xfrm>
        </p:grpSpPr>
        <p:sp>
          <p:nvSpPr>
            <p:cNvPr id="8" name="矩形 7">
              <a:extLst>
                <a:ext uri="{FF2B5EF4-FFF2-40B4-BE49-F238E27FC236}">
                  <a16:creationId xmlns="" xmlns:a16="http://schemas.microsoft.com/office/drawing/2014/main" id="{60A2D663-ACF6-4AF6-8975-135B18EB1EF3}"/>
                </a:ext>
              </a:extLst>
            </p:cNvPr>
            <p:cNvSpPr/>
            <p:nvPr/>
          </p:nvSpPr>
          <p:spPr>
            <a:xfrm>
              <a:off x="4617013" y="7088859"/>
              <a:ext cx="7286581" cy="9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latin typeface="楷体" panose="02010609060101010101" pitchFamily="49" charset="-122"/>
                  <a:ea typeface="楷体" panose="02010609060101010101" pitchFamily="49" charset="-122"/>
                </a:rPr>
                <a:t>导气兼冷凝、回流</a:t>
              </a:r>
            </a:p>
          </p:txBody>
        </p:sp>
        <p:cxnSp>
          <p:nvCxnSpPr>
            <p:cNvPr id="17" name="直接连接符 16">
              <a:extLst>
                <a:ext uri="{FF2B5EF4-FFF2-40B4-BE49-F238E27FC236}">
                  <a16:creationId xmlns="" xmlns:a16="http://schemas.microsoft.com/office/drawing/2014/main" id="{4E1AA963-4DC5-4400-BCB6-2DF2346535BA}"/>
                </a:ext>
              </a:extLst>
            </p:cNvPr>
            <p:cNvCxnSpPr>
              <a:cxnSpLocks/>
              <a:endCxn id="8" idx="1"/>
            </p:cNvCxnSpPr>
            <p:nvPr/>
          </p:nvCxnSpPr>
          <p:spPr>
            <a:xfrm flipV="1">
              <a:off x="772120" y="7538859"/>
              <a:ext cx="3844893" cy="3229536"/>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grpSp>
        <p:nvGrpSpPr>
          <p:cNvPr id="34" name="组合 33">
            <a:extLst>
              <a:ext uri="{FF2B5EF4-FFF2-40B4-BE49-F238E27FC236}">
                <a16:creationId xmlns="" xmlns:a16="http://schemas.microsoft.com/office/drawing/2014/main" id="{BF8277CB-0608-4FF9-8B0A-D5CCDC3CBE4D}"/>
              </a:ext>
            </a:extLst>
          </p:cNvPr>
          <p:cNvGrpSpPr/>
          <p:nvPr/>
        </p:nvGrpSpPr>
        <p:grpSpPr>
          <a:xfrm>
            <a:off x="9407978" y="5627367"/>
            <a:ext cx="10613783" cy="4477676"/>
            <a:chOff x="1289811" y="7088859"/>
            <a:chExt cx="10613783" cy="4477676"/>
          </a:xfrm>
        </p:grpSpPr>
        <p:sp>
          <p:nvSpPr>
            <p:cNvPr id="35" name="矩形 34">
              <a:extLst>
                <a:ext uri="{FF2B5EF4-FFF2-40B4-BE49-F238E27FC236}">
                  <a16:creationId xmlns="" xmlns:a16="http://schemas.microsoft.com/office/drawing/2014/main" id="{F3575FCE-1C04-4B53-938F-AA02906A49C0}"/>
                </a:ext>
              </a:extLst>
            </p:cNvPr>
            <p:cNvSpPr/>
            <p:nvPr/>
          </p:nvSpPr>
          <p:spPr>
            <a:xfrm>
              <a:off x="4617013" y="7088859"/>
              <a:ext cx="7286581" cy="18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latin typeface="楷体" panose="02010609060101010101" pitchFamily="49" charset="-122"/>
                  <a:ea typeface="楷体" panose="02010609060101010101" pitchFamily="49" charset="-122"/>
                </a:rPr>
                <a:t>导管末端不要插入液面以下，防止倒吸</a:t>
              </a:r>
            </a:p>
          </p:txBody>
        </p:sp>
        <p:cxnSp>
          <p:nvCxnSpPr>
            <p:cNvPr id="36" name="直接连接符 35">
              <a:extLst>
                <a:ext uri="{FF2B5EF4-FFF2-40B4-BE49-F238E27FC236}">
                  <a16:creationId xmlns="" xmlns:a16="http://schemas.microsoft.com/office/drawing/2014/main" id="{24E9B074-B7FA-42F3-A4F5-7D57A66F159F}"/>
                </a:ext>
              </a:extLst>
            </p:cNvPr>
            <p:cNvCxnSpPr>
              <a:cxnSpLocks/>
              <a:endCxn id="35" idx="1"/>
            </p:cNvCxnSpPr>
            <p:nvPr/>
          </p:nvCxnSpPr>
          <p:spPr>
            <a:xfrm flipV="1">
              <a:off x="1289811" y="7988859"/>
              <a:ext cx="3327202" cy="3577676"/>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grpSp>
        <p:nvGrpSpPr>
          <p:cNvPr id="38" name="组合 37">
            <a:extLst>
              <a:ext uri="{FF2B5EF4-FFF2-40B4-BE49-F238E27FC236}">
                <a16:creationId xmlns="" xmlns:a16="http://schemas.microsoft.com/office/drawing/2014/main" id="{65D0DF98-E875-48FD-80CA-65CC9DBB7CC8}"/>
              </a:ext>
            </a:extLst>
          </p:cNvPr>
          <p:cNvGrpSpPr/>
          <p:nvPr/>
        </p:nvGrpSpPr>
        <p:grpSpPr>
          <a:xfrm>
            <a:off x="9407978" y="8305043"/>
            <a:ext cx="10650425" cy="3600000"/>
            <a:chOff x="1253169" y="6861011"/>
            <a:chExt cx="10650425" cy="3600000"/>
          </a:xfrm>
        </p:grpSpPr>
        <p:sp>
          <p:nvSpPr>
            <p:cNvPr id="39" name="矩形 38">
              <a:extLst>
                <a:ext uri="{FF2B5EF4-FFF2-40B4-BE49-F238E27FC236}">
                  <a16:creationId xmlns="" xmlns:a16="http://schemas.microsoft.com/office/drawing/2014/main" id="{C69688B5-B8A5-4DA1-944F-90B6101EB773}"/>
                </a:ext>
              </a:extLst>
            </p:cNvPr>
            <p:cNvSpPr/>
            <p:nvPr/>
          </p:nvSpPr>
          <p:spPr>
            <a:xfrm>
              <a:off x="4617013" y="6861011"/>
              <a:ext cx="7286581" cy="3600000"/>
            </a:xfrm>
            <a:prstGeom prst="rect">
              <a:avLst/>
            </a:prstGeom>
            <a:ln w="57150">
              <a:prstDash val="sysDash"/>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ea typeface="楷体" panose="02010609060101010101" pitchFamily="49" charset="-122"/>
                </a:rPr>
                <a:t>饱和</a:t>
              </a:r>
              <a:r>
                <a:rPr lang="en-US" altLang="zh-CN" sz="4800" b="1" dirty="0">
                  <a:ea typeface="楷体" panose="02010609060101010101" pitchFamily="49" charset="-122"/>
                </a:rPr>
                <a:t>Na</a:t>
              </a:r>
              <a:r>
                <a:rPr lang="en-US" altLang="zh-CN" sz="4800" b="1" baseline="-25000" dirty="0">
                  <a:ea typeface="楷体" panose="02010609060101010101" pitchFamily="49" charset="-122"/>
                </a:rPr>
                <a:t>2</a:t>
              </a:r>
              <a:r>
                <a:rPr lang="en-US" altLang="zh-CN" sz="4800" b="1" dirty="0">
                  <a:ea typeface="楷体" panose="02010609060101010101" pitchFamily="49" charset="-122"/>
                </a:rPr>
                <a:t>CO</a:t>
              </a:r>
              <a:r>
                <a:rPr lang="en-US" altLang="zh-CN" sz="4800" b="1" baseline="-25000" dirty="0">
                  <a:ea typeface="楷体" panose="02010609060101010101" pitchFamily="49" charset="-122"/>
                </a:rPr>
                <a:t>3</a:t>
              </a:r>
              <a:r>
                <a:rPr lang="zh-CN" altLang="en-US" sz="4800" b="1" dirty="0">
                  <a:ea typeface="楷体" panose="02010609060101010101" pitchFamily="49" charset="-122"/>
                </a:rPr>
                <a:t>溶液：</a:t>
              </a:r>
            </a:p>
            <a:p>
              <a:pPr marL="685800" indent="-685800">
                <a:lnSpc>
                  <a:spcPct val="120000"/>
                </a:lnSpc>
                <a:buFont typeface="Arial" panose="020B0604020202020204" pitchFamily="34" charset="0"/>
                <a:buChar char="•"/>
              </a:pPr>
              <a:r>
                <a:rPr lang="zh-CN" altLang="en-US" sz="4800" b="1" dirty="0">
                  <a:ea typeface="楷体" panose="02010609060101010101" pitchFamily="49" charset="-122"/>
                </a:rPr>
                <a:t>溶解乙醇</a:t>
              </a:r>
              <a:endParaRPr lang="en-US" altLang="zh-CN" sz="4800" b="1" dirty="0">
                <a:ea typeface="楷体" panose="02010609060101010101" pitchFamily="49" charset="-122"/>
              </a:endParaRPr>
            </a:p>
            <a:p>
              <a:pPr marL="685800" indent="-685800">
                <a:lnSpc>
                  <a:spcPct val="120000"/>
                </a:lnSpc>
                <a:buFont typeface="Arial" panose="020B0604020202020204" pitchFamily="34" charset="0"/>
                <a:buChar char="•"/>
              </a:pPr>
              <a:r>
                <a:rPr lang="en-US" altLang="zh-CN" sz="4800" b="1" dirty="0">
                  <a:ea typeface="楷体" panose="02010609060101010101" pitchFamily="49" charset="-122"/>
                </a:rPr>
                <a:t>__________________</a:t>
              </a:r>
              <a:endParaRPr lang="zh-CN" altLang="en-US" sz="4800" b="1" dirty="0">
                <a:ea typeface="楷体" panose="02010609060101010101" pitchFamily="49" charset="-122"/>
              </a:endParaRPr>
            </a:p>
            <a:p>
              <a:pPr marL="685800" indent="-685800">
                <a:lnSpc>
                  <a:spcPct val="120000"/>
                </a:lnSpc>
                <a:buFont typeface="Arial" panose="020B0604020202020204" pitchFamily="34" charset="0"/>
                <a:buChar char="•"/>
              </a:pPr>
              <a:r>
                <a:rPr lang="zh-CN" altLang="en-US" sz="4800" b="1" dirty="0">
                  <a:ea typeface="楷体" panose="02010609060101010101" pitchFamily="49" charset="-122"/>
                </a:rPr>
                <a:t>减少乙酸乙酯的溶解</a:t>
              </a:r>
            </a:p>
          </p:txBody>
        </p:sp>
        <p:cxnSp>
          <p:nvCxnSpPr>
            <p:cNvPr id="40" name="直接连接符 39">
              <a:extLst>
                <a:ext uri="{FF2B5EF4-FFF2-40B4-BE49-F238E27FC236}">
                  <a16:creationId xmlns="" xmlns:a16="http://schemas.microsoft.com/office/drawing/2014/main" id="{F7BE3826-CAB4-4E4B-86BD-DBB21E9F4B34}"/>
                </a:ext>
              </a:extLst>
            </p:cNvPr>
            <p:cNvCxnSpPr>
              <a:cxnSpLocks/>
              <a:endCxn id="39" idx="1"/>
            </p:cNvCxnSpPr>
            <p:nvPr/>
          </p:nvCxnSpPr>
          <p:spPr>
            <a:xfrm flipV="1">
              <a:off x="1253169" y="8661011"/>
              <a:ext cx="3363844" cy="804696"/>
            </a:xfrm>
            <a:prstGeom prst="line">
              <a:avLst/>
            </a:prstGeom>
            <a:ln w="57150">
              <a:solidFill>
                <a:srgbClr val="F0831D"/>
              </a:solidFill>
              <a:tailEnd type="oval"/>
            </a:ln>
          </p:spPr>
          <p:style>
            <a:lnRef idx="1">
              <a:schemeClr val="accent2"/>
            </a:lnRef>
            <a:fillRef idx="0">
              <a:schemeClr val="accent2"/>
            </a:fillRef>
            <a:effectRef idx="0">
              <a:schemeClr val="accent2"/>
            </a:effectRef>
            <a:fontRef idx="minor">
              <a:schemeClr val="tx1"/>
            </a:fontRef>
          </p:style>
        </p:cxnSp>
      </p:grpSp>
      <p:sp>
        <p:nvSpPr>
          <p:cNvPr id="4" name="矩形 3">
            <a:extLst>
              <a:ext uri="{FF2B5EF4-FFF2-40B4-BE49-F238E27FC236}">
                <a16:creationId xmlns="" xmlns:a16="http://schemas.microsoft.com/office/drawing/2014/main" id="{659728C1-91CE-43E3-93A8-19A51A17E0A3}"/>
              </a:ext>
            </a:extLst>
          </p:cNvPr>
          <p:cNvSpPr/>
          <p:nvPr/>
        </p:nvSpPr>
        <p:spPr>
          <a:xfrm>
            <a:off x="13411656" y="10105043"/>
            <a:ext cx="5968301" cy="893899"/>
          </a:xfrm>
          <a:prstGeom prst="rect">
            <a:avLst/>
          </a:prstGeom>
        </p:spPr>
        <p:txBody>
          <a:bodyPr wrap="none">
            <a:spAutoFit/>
          </a:bodyPr>
          <a:lstStyle/>
          <a:p>
            <a:pPr lvl="0">
              <a:lnSpc>
                <a:spcPct val="120000"/>
              </a:lnSpc>
            </a:pPr>
            <a:r>
              <a:rPr lang="zh-CN" altLang="en-US" sz="4800" b="1" dirty="0">
                <a:solidFill>
                  <a:srgbClr val="FF0000"/>
                </a:solidFill>
                <a:ea typeface="楷体" panose="02010609060101010101" pitchFamily="49" charset="-122"/>
              </a:rPr>
              <a:t>吸收挥发出来的乙酸</a:t>
            </a:r>
          </a:p>
        </p:txBody>
      </p:sp>
    </p:spTree>
    <p:extLst>
      <p:ext uri="{BB962C8B-B14F-4D97-AF65-F5344CB8AC3E}">
        <p14:creationId xmlns:p14="http://schemas.microsoft.com/office/powerpoint/2010/main" val="158238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乙酸乙酯的制备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383123" y="1098954"/>
            <a:ext cx="5470640"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乙酸乙酯的制备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1276542" y="2836613"/>
            <a:ext cx="501218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乙酸乙酯的制备</a:t>
            </a:r>
          </a:p>
        </p:txBody>
      </p:sp>
      <p:grpSp>
        <p:nvGrpSpPr>
          <p:cNvPr id="2" name="组合 1">
            <a:extLst>
              <a:ext uri="{FF2B5EF4-FFF2-40B4-BE49-F238E27FC236}">
                <a16:creationId xmlns="" xmlns:a16="http://schemas.microsoft.com/office/drawing/2014/main" id="{C79B5FB8-B5F5-4EFD-9DB3-C58E3C6B80DE}"/>
              </a:ext>
            </a:extLst>
          </p:cNvPr>
          <p:cNvGrpSpPr/>
          <p:nvPr/>
        </p:nvGrpSpPr>
        <p:grpSpPr>
          <a:xfrm>
            <a:off x="2962492" y="4530813"/>
            <a:ext cx="17154308" cy="3070576"/>
            <a:chOff x="2962492" y="4530813"/>
            <a:chExt cx="17154308" cy="3070576"/>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2962492" y="4530813"/>
              <a:ext cx="3921452" cy="792000"/>
              <a:chOff x="6954537" y="3942218"/>
              <a:chExt cx="3921452" cy="792000"/>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8178802" y="3942218"/>
                <a:ext cx="2697187" cy="760208"/>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实验现象</a:t>
                </a:r>
              </a:p>
            </p:txBody>
          </p:sp>
        </p:grpSp>
        <p:sp>
          <p:nvSpPr>
            <p:cNvPr id="33" name="TextBox 4">
              <a:extLst>
                <a:ext uri="{FF2B5EF4-FFF2-40B4-BE49-F238E27FC236}">
                  <a16:creationId xmlns="" xmlns:a16="http://schemas.microsoft.com/office/drawing/2014/main" id="{50A21E8C-8EEF-4402-B115-976A626694AD}"/>
                </a:ext>
              </a:extLst>
            </p:cNvPr>
            <p:cNvSpPr txBox="1"/>
            <p:nvPr/>
          </p:nvSpPr>
          <p:spPr>
            <a:xfrm>
              <a:off x="4186757" y="5610075"/>
              <a:ext cx="15930043" cy="1991314"/>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在饱和碳酸钠溶液液面上有透明油状液体产生，并可闻到香味</a:t>
              </a:r>
            </a:p>
          </p:txBody>
        </p:sp>
      </p:grpSp>
      <p:grpSp>
        <p:nvGrpSpPr>
          <p:cNvPr id="35" name="组合 34">
            <a:extLst>
              <a:ext uri="{FF2B5EF4-FFF2-40B4-BE49-F238E27FC236}">
                <a16:creationId xmlns="" xmlns:a16="http://schemas.microsoft.com/office/drawing/2014/main" id="{540871A4-4452-4E29-BAF0-2B249172B784}"/>
              </a:ext>
            </a:extLst>
          </p:cNvPr>
          <p:cNvGrpSpPr/>
          <p:nvPr/>
        </p:nvGrpSpPr>
        <p:grpSpPr>
          <a:xfrm>
            <a:off x="2984762" y="8508115"/>
            <a:ext cx="17154308" cy="3196700"/>
            <a:chOff x="2962492" y="4530813"/>
            <a:chExt cx="17154308" cy="3196700"/>
          </a:xfrm>
        </p:grpSpPr>
        <p:grpSp>
          <p:nvGrpSpPr>
            <p:cNvPr id="36" name="组合 35">
              <a:extLst>
                <a:ext uri="{FF2B5EF4-FFF2-40B4-BE49-F238E27FC236}">
                  <a16:creationId xmlns="" xmlns:a16="http://schemas.microsoft.com/office/drawing/2014/main" id="{DA5D8ADB-ABB9-4A6C-A68E-385B38234EB2}"/>
                </a:ext>
              </a:extLst>
            </p:cNvPr>
            <p:cNvGrpSpPr/>
            <p:nvPr/>
          </p:nvGrpSpPr>
          <p:grpSpPr>
            <a:xfrm>
              <a:off x="2962492" y="4530813"/>
              <a:ext cx="3921452" cy="792000"/>
              <a:chOff x="6954537" y="3942218"/>
              <a:chExt cx="3921452" cy="792000"/>
            </a:xfrm>
          </p:grpSpPr>
          <p:sp>
            <p:nvSpPr>
              <p:cNvPr id="38" name="椭圆 37">
                <a:extLst>
                  <a:ext uri="{FF2B5EF4-FFF2-40B4-BE49-F238E27FC236}">
                    <a16:creationId xmlns="" xmlns:a16="http://schemas.microsoft.com/office/drawing/2014/main" id="{C6ED699D-5883-41EA-A90F-0B596B26910E}"/>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39" name="矩形: 圆角 38">
                <a:extLst>
                  <a:ext uri="{FF2B5EF4-FFF2-40B4-BE49-F238E27FC236}">
                    <a16:creationId xmlns="" xmlns:a16="http://schemas.microsoft.com/office/drawing/2014/main" id="{3AC297A3-4564-497D-9421-9DDDA5E2B560}"/>
                  </a:ext>
                </a:extLst>
              </p:cNvPr>
              <p:cNvSpPr/>
              <p:nvPr/>
            </p:nvSpPr>
            <p:spPr>
              <a:xfrm>
                <a:off x="8178802" y="3942218"/>
                <a:ext cx="2697187" cy="760208"/>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反应特点</a:t>
                </a:r>
              </a:p>
            </p:txBody>
          </p:sp>
        </p:grpSp>
        <p:sp>
          <p:nvSpPr>
            <p:cNvPr id="37" name="TextBox 4">
              <a:extLst>
                <a:ext uri="{FF2B5EF4-FFF2-40B4-BE49-F238E27FC236}">
                  <a16:creationId xmlns="" xmlns:a16="http://schemas.microsoft.com/office/drawing/2014/main" id="{FC7A8076-89B2-498F-ACFB-1B7D5B01A7FB}"/>
                </a:ext>
              </a:extLst>
            </p:cNvPr>
            <p:cNvSpPr txBox="1"/>
            <p:nvPr/>
          </p:nvSpPr>
          <p:spPr>
            <a:xfrm>
              <a:off x="4186757" y="5736199"/>
              <a:ext cx="15930043" cy="1991314"/>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5400" b="1" dirty="0">
                  <a:solidFill>
                    <a:prstClr val="black"/>
                  </a:solidFill>
                  <a:ea typeface="宋体" panose="02010600030101010101" pitchFamily="2" charset="-122"/>
                  <a:sym typeface="+mn-lt"/>
                </a:rPr>
                <a:t>反应进行缓慢</a:t>
              </a:r>
            </a:p>
            <a:p>
              <a:pPr marL="685800" indent="-685800" defTabSz="1825681">
                <a:lnSpc>
                  <a:spcPct val="120000"/>
                </a:lnSpc>
                <a:buFont typeface="Arial" panose="020B0604020202020204" pitchFamily="34" charset="0"/>
                <a:buChar char="•"/>
              </a:pPr>
              <a:r>
                <a:rPr lang="zh-CN" altLang="en-US" sz="5400" b="1" dirty="0">
                  <a:solidFill>
                    <a:prstClr val="black"/>
                  </a:solidFill>
                  <a:ea typeface="宋体" panose="02010600030101010101" pitchFamily="2" charset="-122"/>
                  <a:sym typeface="+mn-lt"/>
                </a:rPr>
                <a:t>反应是可逆的，乙酸乙酯产率较低</a:t>
              </a:r>
            </a:p>
          </p:txBody>
        </p:sp>
      </p:grpSp>
    </p:spTree>
    <p:extLst>
      <p:ext uri="{BB962C8B-B14F-4D97-AF65-F5344CB8AC3E}">
        <p14:creationId xmlns:p14="http://schemas.microsoft.com/office/powerpoint/2010/main" val="658083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乙酸乙酯的制备</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383123" y="1098954"/>
            <a:ext cx="5470640"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乙酸乙酯的制备</a:t>
            </a:r>
          </a:p>
        </p:txBody>
      </p:sp>
      <p:sp>
        <p:nvSpPr>
          <p:cNvPr id="48" name="任意多边形: 形状 47">
            <a:extLst>
              <a:ext uri="{FF2B5EF4-FFF2-40B4-BE49-F238E27FC236}">
                <a16:creationId xmlns="" xmlns:a16="http://schemas.microsoft.com/office/drawing/2014/main" id="{0E9E4FA5-AD52-49A8-A7B3-1CDEA24323DA}"/>
              </a:ext>
            </a:extLst>
          </p:cNvPr>
          <p:cNvSpPr/>
          <p:nvPr/>
        </p:nvSpPr>
        <p:spPr>
          <a:xfrm>
            <a:off x="1276542" y="2584365"/>
            <a:ext cx="501218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乙酸乙酯的水解</a:t>
            </a:r>
          </a:p>
        </p:txBody>
      </p:sp>
      <p:sp>
        <p:nvSpPr>
          <p:cNvPr id="29" name="TextBox 4">
            <a:extLst>
              <a:ext uri="{FF2B5EF4-FFF2-40B4-BE49-F238E27FC236}">
                <a16:creationId xmlns="" xmlns:a16="http://schemas.microsoft.com/office/drawing/2014/main" id="{099B9AEC-0262-45F6-86F8-13DC90735D75}"/>
              </a:ext>
            </a:extLst>
          </p:cNvPr>
          <p:cNvSpPr txBox="1"/>
          <p:nvPr/>
        </p:nvSpPr>
        <p:spPr>
          <a:xfrm>
            <a:off x="3241037" y="3861929"/>
            <a:ext cx="15930043" cy="994118"/>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乙酸乙酯在酸性或者碱性条件下均可发生水解反应</a:t>
            </a:r>
          </a:p>
        </p:txBody>
      </p:sp>
      <p:grpSp>
        <p:nvGrpSpPr>
          <p:cNvPr id="10" name="组合 9">
            <a:extLst>
              <a:ext uri="{FF2B5EF4-FFF2-40B4-BE49-F238E27FC236}">
                <a16:creationId xmlns="" xmlns:a16="http://schemas.microsoft.com/office/drawing/2014/main" id="{AA79D90B-8AB1-4105-B109-D64264872099}"/>
              </a:ext>
            </a:extLst>
          </p:cNvPr>
          <p:cNvGrpSpPr/>
          <p:nvPr/>
        </p:nvGrpSpPr>
        <p:grpSpPr>
          <a:xfrm>
            <a:off x="2962492" y="5382150"/>
            <a:ext cx="16645153" cy="2884233"/>
            <a:chOff x="2962492" y="5382150"/>
            <a:chExt cx="16645153" cy="2884233"/>
          </a:xfrm>
        </p:grpSpPr>
        <p:grpSp>
          <p:nvGrpSpPr>
            <p:cNvPr id="14" name="组合 13">
              <a:extLst>
                <a:ext uri="{FF2B5EF4-FFF2-40B4-BE49-F238E27FC236}">
                  <a16:creationId xmlns="" xmlns:a16="http://schemas.microsoft.com/office/drawing/2014/main" id="{3A62F430-971D-4D1E-9DD8-968767A9D967}"/>
                </a:ext>
              </a:extLst>
            </p:cNvPr>
            <p:cNvGrpSpPr/>
            <p:nvPr/>
          </p:nvGrpSpPr>
          <p:grpSpPr>
            <a:xfrm>
              <a:off x="2962492" y="5382150"/>
              <a:ext cx="3921452" cy="792000"/>
              <a:chOff x="6954537" y="3942218"/>
              <a:chExt cx="3921452" cy="792000"/>
            </a:xfrm>
          </p:grpSpPr>
          <p:sp>
            <p:nvSpPr>
              <p:cNvPr id="9" name="椭圆 8">
                <a:extLst>
                  <a:ext uri="{FF2B5EF4-FFF2-40B4-BE49-F238E27FC236}">
                    <a16:creationId xmlns="" xmlns:a16="http://schemas.microsoft.com/office/drawing/2014/main"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 xmlns:a16="http://schemas.microsoft.com/office/drawing/2014/main" id="{C54924F6-3C21-4746-98B7-68E79086A228}"/>
                  </a:ext>
                </a:extLst>
              </p:cNvPr>
              <p:cNvSpPr/>
              <p:nvPr/>
            </p:nvSpPr>
            <p:spPr>
              <a:xfrm>
                <a:off x="8178802" y="3942218"/>
                <a:ext cx="2697187" cy="760208"/>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酸性条件</a:t>
                </a:r>
              </a:p>
            </p:txBody>
          </p:sp>
        </p:grpSp>
        <p:pic>
          <p:nvPicPr>
            <p:cNvPr id="6" name="图片 5" descr="图片包含 物体&#10;&#10;已生成极高可信度的说明">
              <a:extLst>
                <a:ext uri="{FF2B5EF4-FFF2-40B4-BE49-F238E27FC236}">
                  <a16:creationId xmlns="" xmlns:a16="http://schemas.microsoft.com/office/drawing/2014/main" id="{14D76A12-172A-407B-8DDC-CDD399A82D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0298" y="6466383"/>
              <a:ext cx="15347347" cy="1800000"/>
            </a:xfrm>
            <a:prstGeom prst="rect">
              <a:avLst/>
            </a:prstGeom>
          </p:spPr>
        </p:pic>
      </p:grpSp>
      <p:grpSp>
        <p:nvGrpSpPr>
          <p:cNvPr id="11" name="组合 10">
            <a:extLst>
              <a:ext uri="{FF2B5EF4-FFF2-40B4-BE49-F238E27FC236}">
                <a16:creationId xmlns="" xmlns:a16="http://schemas.microsoft.com/office/drawing/2014/main" id="{1AAA11BA-3A07-49A7-9C40-A2467B729360}"/>
              </a:ext>
            </a:extLst>
          </p:cNvPr>
          <p:cNvGrpSpPr/>
          <p:nvPr/>
        </p:nvGrpSpPr>
        <p:grpSpPr>
          <a:xfrm>
            <a:off x="2962492" y="8662376"/>
            <a:ext cx="17565946" cy="2654343"/>
            <a:chOff x="2962492" y="8662376"/>
            <a:chExt cx="17565946" cy="2654343"/>
          </a:xfrm>
        </p:grpSpPr>
        <p:grpSp>
          <p:nvGrpSpPr>
            <p:cNvPr id="36" name="组合 35">
              <a:extLst>
                <a:ext uri="{FF2B5EF4-FFF2-40B4-BE49-F238E27FC236}">
                  <a16:creationId xmlns="" xmlns:a16="http://schemas.microsoft.com/office/drawing/2014/main" id="{DA5D8ADB-ABB9-4A6C-A68E-385B38234EB2}"/>
                </a:ext>
              </a:extLst>
            </p:cNvPr>
            <p:cNvGrpSpPr/>
            <p:nvPr/>
          </p:nvGrpSpPr>
          <p:grpSpPr>
            <a:xfrm>
              <a:off x="2962492" y="8662376"/>
              <a:ext cx="3921452" cy="792000"/>
              <a:chOff x="6954537" y="3942218"/>
              <a:chExt cx="3921452" cy="792000"/>
            </a:xfrm>
          </p:grpSpPr>
          <p:sp>
            <p:nvSpPr>
              <p:cNvPr id="38" name="椭圆 37">
                <a:extLst>
                  <a:ext uri="{FF2B5EF4-FFF2-40B4-BE49-F238E27FC236}">
                    <a16:creationId xmlns="" xmlns:a16="http://schemas.microsoft.com/office/drawing/2014/main" id="{C6ED699D-5883-41EA-A90F-0B596B26910E}"/>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9" name="矩形: 圆角 38">
                <a:extLst>
                  <a:ext uri="{FF2B5EF4-FFF2-40B4-BE49-F238E27FC236}">
                    <a16:creationId xmlns="" xmlns:a16="http://schemas.microsoft.com/office/drawing/2014/main" id="{3AC297A3-4564-497D-9421-9DDDA5E2B560}"/>
                  </a:ext>
                </a:extLst>
              </p:cNvPr>
              <p:cNvSpPr/>
              <p:nvPr/>
            </p:nvSpPr>
            <p:spPr>
              <a:xfrm>
                <a:off x="8178802" y="3942218"/>
                <a:ext cx="2697187" cy="760208"/>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碱性条件</a:t>
                </a:r>
              </a:p>
            </p:txBody>
          </p:sp>
        </p:grpSp>
        <p:pic>
          <p:nvPicPr>
            <p:cNvPr id="8" name="图片 7">
              <a:extLst>
                <a:ext uri="{FF2B5EF4-FFF2-40B4-BE49-F238E27FC236}">
                  <a16:creationId xmlns="" xmlns:a16="http://schemas.microsoft.com/office/drawing/2014/main" id="{3131336C-3E48-4F84-82E0-67D9D5ED64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0298" y="9876719"/>
              <a:ext cx="16268140" cy="1440000"/>
            </a:xfrm>
            <a:prstGeom prst="rect">
              <a:avLst/>
            </a:prstGeom>
          </p:spPr>
        </p:pic>
      </p:grpSp>
      <p:grpSp>
        <p:nvGrpSpPr>
          <p:cNvPr id="34" name="组合 33">
            <a:extLst>
              <a:ext uri="{FF2B5EF4-FFF2-40B4-BE49-F238E27FC236}">
                <a16:creationId xmlns="" xmlns:a16="http://schemas.microsoft.com/office/drawing/2014/main" id="{7F3C47F3-A579-49C6-B2DB-E1E7359E4B7F}"/>
              </a:ext>
            </a:extLst>
          </p:cNvPr>
          <p:cNvGrpSpPr/>
          <p:nvPr/>
        </p:nvGrpSpPr>
        <p:grpSpPr>
          <a:xfrm>
            <a:off x="11334004" y="4602069"/>
            <a:ext cx="10703153" cy="2352162"/>
            <a:chOff x="3188267" y="4428355"/>
            <a:chExt cx="10673216" cy="2352162"/>
          </a:xfrm>
        </p:grpSpPr>
        <p:grpSp>
          <p:nvGrpSpPr>
            <p:cNvPr id="40" name="组合 39">
              <a:extLst>
                <a:ext uri="{FF2B5EF4-FFF2-40B4-BE49-F238E27FC236}">
                  <a16:creationId xmlns="" xmlns:a16="http://schemas.microsoft.com/office/drawing/2014/main" id="{D2916A11-AD1F-4141-8A8E-E2E163BBBBE0}"/>
                </a:ext>
              </a:extLst>
            </p:cNvPr>
            <p:cNvGrpSpPr/>
            <p:nvPr/>
          </p:nvGrpSpPr>
          <p:grpSpPr>
            <a:xfrm>
              <a:off x="6009418" y="4428355"/>
              <a:ext cx="7852065" cy="2352162"/>
              <a:chOff x="6439425" y="4140280"/>
              <a:chExt cx="7852065" cy="2352162"/>
            </a:xfrm>
          </p:grpSpPr>
          <p:pic>
            <p:nvPicPr>
              <p:cNvPr id="42" name="图片 41" descr="图片包含 天空, 风筝, 放飞, 墙壁&#10;&#10;已生成极高可信度的说明">
                <a:extLst>
                  <a:ext uri="{FF2B5EF4-FFF2-40B4-BE49-F238E27FC236}">
                    <a16:creationId xmlns="" xmlns:a16="http://schemas.microsoft.com/office/drawing/2014/main" id="{4F87CC9A-BF74-477B-A07A-8D4B37DEDC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39425" y="4140280"/>
                <a:ext cx="7852065" cy="2352162"/>
              </a:xfrm>
              <a:prstGeom prst="rect">
                <a:avLst/>
              </a:prstGeom>
            </p:spPr>
          </p:pic>
          <p:sp>
            <p:nvSpPr>
              <p:cNvPr id="43" name="矩形 42">
                <a:extLst>
                  <a:ext uri="{FF2B5EF4-FFF2-40B4-BE49-F238E27FC236}">
                    <a16:creationId xmlns="" xmlns:a16="http://schemas.microsoft.com/office/drawing/2014/main" id="{929836BD-39E4-4C29-8325-DF7B7B434580}"/>
                  </a:ext>
                </a:extLst>
              </p:cNvPr>
              <p:cNvSpPr/>
              <p:nvPr/>
            </p:nvSpPr>
            <p:spPr>
              <a:xfrm>
                <a:off x="7103858" y="4567361"/>
                <a:ext cx="6367736" cy="1250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可逆反应，水解不彻底</a:t>
                </a:r>
                <a:endParaRPr lang="zh-CN" altLang="en-US" sz="4800" b="1" baseline="-25000" dirty="0">
                  <a:solidFill>
                    <a:srgbClr val="2A5CAA"/>
                  </a:solidFill>
                  <a:ea typeface="楷体" panose="02010609060101010101" pitchFamily="49" charset="-122"/>
                </a:endParaRPr>
              </a:p>
            </p:txBody>
          </p:sp>
        </p:grpSp>
        <p:pic>
          <p:nvPicPr>
            <p:cNvPr id="41" name="图片 40">
              <a:extLst>
                <a:ext uri="{FF2B5EF4-FFF2-40B4-BE49-F238E27FC236}">
                  <a16:creationId xmlns="" xmlns:a16="http://schemas.microsoft.com/office/drawing/2014/main" id="{917E0837-196F-4C17-9220-4AD9D78E64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9041049" flipH="1">
              <a:off x="3188267" y="4541470"/>
              <a:ext cx="3853452" cy="1882863"/>
            </a:xfrm>
            <a:prstGeom prst="rect">
              <a:avLst/>
            </a:prstGeom>
          </p:spPr>
        </p:pic>
      </p:grpSp>
      <p:grpSp>
        <p:nvGrpSpPr>
          <p:cNvPr id="44" name="组合 43">
            <a:extLst>
              <a:ext uri="{FF2B5EF4-FFF2-40B4-BE49-F238E27FC236}">
                <a16:creationId xmlns="" xmlns:a16="http://schemas.microsoft.com/office/drawing/2014/main" id="{EBF1A8F5-DC51-4710-821C-6BF7AA9A6433}"/>
              </a:ext>
            </a:extLst>
          </p:cNvPr>
          <p:cNvGrpSpPr/>
          <p:nvPr/>
        </p:nvGrpSpPr>
        <p:grpSpPr>
          <a:xfrm>
            <a:off x="10213374" y="8085368"/>
            <a:ext cx="11638920" cy="2457924"/>
            <a:chOff x="2651489" y="4428355"/>
            <a:chExt cx="11606365" cy="2457924"/>
          </a:xfrm>
        </p:grpSpPr>
        <p:grpSp>
          <p:nvGrpSpPr>
            <p:cNvPr id="45" name="组合 44">
              <a:extLst>
                <a:ext uri="{FF2B5EF4-FFF2-40B4-BE49-F238E27FC236}">
                  <a16:creationId xmlns="" xmlns:a16="http://schemas.microsoft.com/office/drawing/2014/main" id="{2AB99BFA-A177-41D9-839E-A4CCFCBF57C2}"/>
                </a:ext>
              </a:extLst>
            </p:cNvPr>
            <p:cNvGrpSpPr/>
            <p:nvPr/>
          </p:nvGrpSpPr>
          <p:grpSpPr>
            <a:xfrm>
              <a:off x="6009418" y="4428355"/>
              <a:ext cx="8248436" cy="2352162"/>
              <a:chOff x="6439425" y="4140280"/>
              <a:chExt cx="8248436" cy="2352162"/>
            </a:xfrm>
          </p:grpSpPr>
          <p:pic>
            <p:nvPicPr>
              <p:cNvPr id="47" name="图片 46" descr="图片包含 天空, 风筝, 放飞, 墙壁&#10;&#10;已生成极高可信度的说明">
                <a:extLst>
                  <a:ext uri="{FF2B5EF4-FFF2-40B4-BE49-F238E27FC236}">
                    <a16:creationId xmlns="" xmlns:a16="http://schemas.microsoft.com/office/drawing/2014/main" id="{AC662896-F531-4B36-B1C3-3F6E5C4896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39425" y="4140280"/>
                <a:ext cx="8248436" cy="2352162"/>
              </a:xfrm>
              <a:prstGeom prst="rect">
                <a:avLst/>
              </a:prstGeom>
            </p:spPr>
          </p:pic>
          <p:sp>
            <p:nvSpPr>
              <p:cNvPr id="49" name="矩形 48">
                <a:extLst>
                  <a:ext uri="{FF2B5EF4-FFF2-40B4-BE49-F238E27FC236}">
                    <a16:creationId xmlns="" xmlns:a16="http://schemas.microsoft.com/office/drawing/2014/main" id="{72D8EED7-E966-4659-B82B-7D5F80AD806B}"/>
                  </a:ext>
                </a:extLst>
              </p:cNvPr>
              <p:cNvSpPr/>
              <p:nvPr/>
            </p:nvSpPr>
            <p:spPr>
              <a:xfrm>
                <a:off x="7103858" y="4567361"/>
                <a:ext cx="6948454" cy="1250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不可逆反应，水解更彻底</a:t>
                </a:r>
                <a:endParaRPr lang="zh-CN" altLang="en-US" sz="4800" b="1" baseline="-25000" dirty="0">
                  <a:solidFill>
                    <a:srgbClr val="2A5CAA"/>
                  </a:solidFill>
                  <a:ea typeface="楷体" panose="02010609060101010101" pitchFamily="49" charset="-122"/>
                </a:endParaRPr>
              </a:p>
            </p:txBody>
          </p:sp>
        </p:grpSp>
        <p:pic>
          <p:nvPicPr>
            <p:cNvPr id="46" name="图片 45">
              <a:extLst>
                <a:ext uri="{FF2B5EF4-FFF2-40B4-BE49-F238E27FC236}">
                  <a16:creationId xmlns="" xmlns:a16="http://schemas.microsoft.com/office/drawing/2014/main" id="{BBACE95B-2CB5-4A00-B0CC-D717C45AC8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9041049" flipH="1">
              <a:off x="2651489" y="4682264"/>
              <a:ext cx="4510720" cy="2204015"/>
            </a:xfrm>
            <a:prstGeom prst="rect">
              <a:avLst/>
            </a:prstGeom>
          </p:spPr>
        </p:pic>
      </p:grpSp>
    </p:spTree>
    <p:extLst>
      <p:ext uri="{BB962C8B-B14F-4D97-AF65-F5344CB8AC3E}">
        <p14:creationId xmlns:p14="http://schemas.microsoft.com/office/powerpoint/2010/main" val="386718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8982035" cy="996381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 </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下列有关乙醇的结构与性质说法正确的是</a:t>
            </a:r>
            <a:r>
              <a:rPr lang="en-US" altLang="zh-CN" sz="5397" b="1" spc="130" dirty="0">
                <a:solidFill>
                  <a:prstClr val="black"/>
                </a:solidFill>
                <a:cs typeface="Times New Roman" panose="02020603050405020304" pitchFamily="18" charset="0"/>
                <a:sym typeface="+mn-lt"/>
              </a:rPr>
              <a:t>_________</a:t>
            </a:r>
            <a:r>
              <a:rPr lang="zh-CN" altLang="en-US" sz="5397" b="1" spc="130" dirty="0">
                <a:solidFill>
                  <a:prstClr val="black"/>
                </a:solidFill>
                <a:cs typeface="Times New Roman" panose="02020603050405020304" pitchFamily="18" charset="0"/>
                <a:sym typeface="+mn-lt"/>
              </a:rPr>
              <a:t>（填序号）。</a:t>
            </a:r>
          </a:p>
          <a:p>
            <a:pPr algn="just" defTabSz="1826616">
              <a:lnSpc>
                <a:spcPct val="120000"/>
              </a:lnSpc>
            </a:pPr>
            <a:r>
              <a:rPr lang="zh-CN" altLang="en-US" sz="5397" b="1" spc="130" dirty="0">
                <a:solidFill>
                  <a:prstClr val="black"/>
                </a:solidFill>
                <a:cs typeface="Times New Roman" panose="02020603050405020304" pitchFamily="18" charset="0"/>
                <a:sym typeface="+mn-lt"/>
              </a:rPr>
              <a:t>①乙醇和二甲醚（</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）互为同系物</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2017.04</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5397" b="1" spc="130" dirty="0">
                <a:solidFill>
                  <a:prstClr val="black"/>
                </a:solidFill>
                <a:cs typeface="Times New Roman" panose="02020603050405020304" pitchFamily="18" charset="0"/>
                <a:sym typeface="+mn-lt"/>
              </a:rPr>
              <a:t>②乙醇室温下在水中的溶解度大于溴乙烷</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397" b="1" spc="130" dirty="0">
                <a:solidFill>
                  <a:prstClr val="black"/>
                </a:solidFill>
                <a:cs typeface="Times New Roman" panose="02020603050405020304" pitchFamily="18" charset="0"/>
                <a:sym typeface="+mn-lt"/>
              </a:rPr>
              <a:t>③乙醇在</a:t>
            </a:r>
            <a:r>
              <a:rPr lang="en-US" altLang="zh-CN" sz="5397" b="1" spc="130" dirty="0">
                <a:solidFill>
                  <a:prstClr val="black"/>
                </a:solidFill>
                <a:cs typeface="Times New Roman" panose="02020603050405020304" pitchFamily="18" charset="0"/>
                <a:sym typeface="+mn-lt"/>
              </a:rPr>
              <a:t>Cu</a:t>
            </a:r>
            <a:r>
              <a:rPr lang="zh-CN" altLang="en-US" sz="5397" b="1" spc="130" dirty="0">
                <a:solidFill>
                  <a:prstClr val="black"/>
                </a:solidFill>
                <a:cs typeface="Times New Roman" panose="02020603050405020304" pitchFamily="18" charset="0"/>
                <a:sym typeface="+mn-lt"/>
              </a:rPr>
              <a:t>催化下和</a:t>
            </a:r>
            <a:r>
              <a:rPr lang="en-US" altLang="zh-CN" sz="5397" b="1" spc="130" dirty="0">
                <a:solidFill>
                  <a:prstClr val="black"/>
                </a:solidFill>
                <a:cs typeface="Times New Roman" panose="02020603050405020304" pitchFamily="18" charset="0"/>
                <a:sym typeface="+mn-lt"/>
              </a:rPr>
              <a:t>O</a:t>
            </a:r>
            <a:r>
              <a:rPr lang="en-US" altLang="zh-CN" sz="5397" b="1" spc="130" baseline="-2500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反应时只有羟基的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a:p>
            <a:pPr algn="just" defTabSz="1826616">
              <a:lnSpc>
                <a:spcPct val="120000"/>
              </a:lnSpc>
            </a:pPr>
            <a:r>
              <a:rPr lang="zh-CN" altLang="en-US" sz="5397" b="1" spc="130" dirty="0">
                <a:solidFill>
                  <a:prstClr val="black"/>
                </a:solidFill>
                <a:cs typeface="Times New Roman" panose="02020603050405020304" pitchFamily="18" charset="0"/>
                <a:sym typeface="+mn-lt"/>
              </a:rPr>
              <a:t>④乙醇结构中有</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，所以乙醇溶解于水可以电离出</a:t>
            </a:r>
            <a:r>
              <a:rPr lang="en-US" altLang="zh-CN" sz="5397" b="1" spc="130" dirty="0">
                <a:solidFill>
                  <a:prstClr val="black"/>
                </a:solidFill>
                <a:cs typeface="Times New Roman" panose="02020603050405020304" pitchFamily="18" charset="0"/>
                <a:sym typeface="+mn-lt"/>
              </a:rPr>
              <a:t>OH</a:t>
            </a:r>
            <a:r>
              <a:rPr lang="en-US" altLang="zh-CN" sz="5397" b="1" spc="130" baseline="30000" dirty="0">
                <a:solidFill>
                  <a:prstClr val="black"/>
                </a:solidFill>
                <a:cs typeface="Times New Roman" panose="02020603050405020304" pitchFamily="18" charset="0"/>
                <a:sym typeface="+mn-lt"/>
              </a:rPr>
              <a:t>-</a:t>
            </a:r>
            <a:r>
              <a:rPr lang="zh-CN" altLang="en-US" sz="5397" b="1" spc="130" dirty="0">
                <a:solidFill>
                  <a:prstClr val="black"/>
                </a:solidFill>
                <a:cs typeface="Times New Roman" panose="02020603050405020304" pitchFamily="18" charset="0"/>
                <a:sym typeface="+mn-lt"/>
              </a:rPr>
              <a:t>而显碱性</a:t>
            </a:r>
          </a:p>
          <a:p>
            <a:pPr algn="just" defTabSz="1826616">
              <a:lnSpc>
                <a:spcPct val="120000"/>
              </a:lnSpc>
            </a:pPr>
            <a:r>
              <a:rPr lang="zh-CN" altLang="en-US" sz="5397" b="1" spc="130" dirty="0">
                <a:solidFill>
                  <a:prstClr val="black"/>
                </a:solidFill>
                <a:cs typeface="Times New Roman" panose="02020603050405020304" pitchFamily="18" charset="0"/>
                <a:sym typeface="+mn-lt"/>
              </a:rPr>
              <a:t>⑤乙醇和水都可与金属钠反应产生可燃性气体，说明乙醇分子中的氢与水分子中的氢具有相同的活性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endParaRPr lang="en-US" altLang="zh-CN" sz="5397" b="1" spc="130" baseline="-25000" dirty="0">
              <a:solidFill>
                <a:srgbClr val="FF0000"/>
              </a:solidFill>
              <a:ea typeface="楷体" panose="02010609060101010101" pitchFamily="49" charset="-122"/>
              <a:cs typeface="Times New Roman" panose="02020603050405020304" pitchFamily="18" charset="0"/>
              <a:sym typeface="+mn-lt"/>
            </a:endParaRPr>
          </a:p>
        </p:txBody>
      </p:sp>
    </p:spTree>
    <p:extLst>
      <p:ext uri="{BB962C8B-B14F-4D97-AF65-F5344CB8AC3E}">
        <p14:creationId xmlns:p14="http://schemas.microsoft.com/office/powerpoint/2010/main" val="4622937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8982035" cy="199035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①乙醇和二甲醚（</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）互为同系物</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2017.04</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4260032"/>
            <a:ext cx="18286315" cy="4081117"/>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乙醇和二甲醚的分子式相同，都为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zh-CN" altLang="en-US" sz="5400" b="1" spc="130" dirty="0">
                <a:solidFill>
                  <a:srgbClr val="2A5CAA"/>
                </a:solidFill>
                <a:ea typeface="楷体" panose="02010609060101010101" pitchFamily="49" charset="-122"/>
                <a:cs typeface="Times New Roman" panose="02020603050405020304" pitchFamily="18" charset="0"/>
                <a:sym typeface="+mn-lt"/>
              </a:rPr>
              <a:t>，结构不同，互为同分异构体。同系物是指结构相似，在组成上相差一个或多个</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原子团的物质，因此乙醇和二甲醚不互为同系物，而是同分异构体，故①错误。</a:t>
            </a:r>
          </a:p>
        </p:txBody>
      </p:sp>
      <p:sp>
        <p:nvSpPr>
          <p:cNvPr id="3" name="矩形 2">
            <a:extLst>
              <a:ext uri="{FF2B5EF4-FFF2-40B4-BE49-F238E27FC236}">
                <a16:creationId xmlns="" xmlns:a16="http://schemas.microsoft.com/office/drawing/2014/main" id="{EEAC7F50-55E9-4ADC-8319-BA8D0BBDCFD4}"/>
              </a:ext>
            </a:extLst>
          </p:cNvPr>
          <p:cNvSpPr/>
          <p:nvPr/>
        </p:nvSpPr>
        <p:spPr>
          <a:xfrm>
            <a:off x="2104171" y="8519047"/>
            <a:ext cx="18286315" cy="993670"/>
          </a:xfrm>
          <a:prstGeom prst="rect">
            <a:avLst/>
          </a:prstGeom>
        </p:spPr>
        <p:txBody>
          <a:bodyPr wrap="square">
            <a:spAutoFit/>
          </a:bodyPr>
          <a:lstStyle/>
          <a:p>
            <a:pPr lvl="0" algn="just" defTabSz="1826616">
              <a:lnSpc>
                <a:spcPct val="120000"/>
              </a:lnSpc>
            </a:pPr>
            <a:r>
              <a:rPr lang="zh-CN" altLang="en-US" sz="5397" b="1" spc="130" dirty="0">
                <a:solidFill>
                  <a:prstClr val="black"/>
                </a:solidFill>
                <a:cs typeface="Times New Roman" panose="02020603050405020304" pitchFamily="18" charset="0"/>
                <a:sym typeface="+mn-lt"/>
              </a:rPr>
              <a:t>②乙醇室温下在水中的溶解度大于溴乙烷</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p:txBody>
      </p:sp>
      <p:sp>
        <p:nvSpPr>
          <p:cNvPr id="5" name="矩形 4">
            <a:extLst>
              <a:ext uri="{FF2B5EF4-FFF2-40B4-BE49-F238E27FC236}">
                <a16:creationId xmlns="" xmlns:a16="http://schemas.microsoft.com/office/drawing/2014/main" id="{871EE857-C012-4537-9C7C-CC4D6495B9F6}"/>
              </a:ext>
            </a:extLst>
          </p:cNvPr>
          <p:cNvSpPr/>
          <p:nvPr/>
        </p:nvSpPr>
        <p:spPr>
          <a:xfrm>
            <a:off x="2552689" y="9898981"/>
            <a:ext cx="18300500" cy="2585323"/>
          </a:xfrm>
          <a:prstGeom prst="rect">
            <a:avLst/>
          </a:prstGeom>
        </p:spPr>
        <p:txBody>
          <a:bodyPr wrap="square">
            <a:spAutoFit/>
          </a:bodyPr>
          <a:lstStyle/>
          <a:p>
            <a:r>
              <a:rPr lang="zh-CN" altLang="en-US" sz="5400" b="1" spc="130" dirty="0">
                <a:solidFill>
                  <a:srgbClr val="2A5CAA"/>
                </a:solidFill>
                <a:ea typeface="楷体" panose="02010609060101010101" pitchFamily="49" charset="-122"/>
                <a:cs typeface="Times New Roman" panose="02020603050405020304" pitchFamily="18" charset="0"/>
                <a:sym typeface="+mn-lt"/>
              </a:rPr>
              <a:t>乙醇中含有羟基，羟基是亲水基，因此乙醇易溶于水，而溴乙烷不溶于水，因此乙醇室温下在水中的溶解度大于溴乙烷，故②正确。</a:t>
            </a:r>
            <a:endParaRPr lang="zh-CN" altLang="en-US" dirty="0"/>
          </a:p>
        </p:txBody>
      </p:sp>
    </p:spTree>
    <p:extLst>
      <p:ext uri="{BB962C8B-B14F-4D97-AF65-F5344CB8AC3E}">
        <p14:creationId xmlns:p14="http://schemas.microsoft.com/office/powerpoint/2010/main" val="323279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8982035" cy="993670"/>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③乙醇在</a:t>
            </a:r>
            <a:r>
              <a:rPr lang="en-US" altLang="zh-CN" sz="5397" b="1" spc="130" dirty="0">
                <a:solidFill>
                  <a:prstClr val="black"/>
                </a:solidFill>
                <a:cs typeface="Times New Roman" panose="02020603050405020304" pitchFamily="18" charset="0"/>
                <a:sym typeface="+mn-lt"/>
              </a:rPr>
              <a:t>Cu</a:t>
            </a:r>
            <a:r>
              <a:rPr lang="zh-CN" altLang="en-US" sz="5397" b="1" spc="130" dirty="0">
                <a:solidFill>
                  <a:prstClr val="black"/>
                </a:solidFill>
                <a:cs typeface="Times New Roman" panose="02020603050405020304" pitchFamily="18" charset="0"/>
                <a:sym typeface="+mn-lt"/>
              </a:rPr>
              <a:t>催化下和</a:t>
            </a:r>
            <a:r>
              <a:rPr lang="en-US" altLang="zh-CN" sz="5397" b="1" spc="130" dirty="0">
                <a:solidFill>
                  <a:prstClr val="black"/>
                </a:solidFill>
                <a:cs typeface="Times New Roman" panose="02020603050405020304" pitchFamily="18" charset="0"/>
                <a:sym typeface="+mn-lt"/>
              </a:rPr>
              <a:t>O</a:t>
            </a:r>
            <a:r>
              <a:rPr lang="en-US" altLang="zh-CN" sz="5397" b="1" spc="130" baseline="-2500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反应时只有羟基的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3302338"/>
            <a:ext cx="18286315" cy="3985706"/>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乙醇在</a:t>
            </a:r>
            <a:r>
              <a:rPr lang="en-US" altLang="zh-CN" sz="5400" b="1" spc="130" dirty="0">
                <a:solidFill>
                  <a:srgbClr val="2A5CAA"/>
                </a:solidFill>
                <a:ea typeface="楷体" panose="02010609060101010101" pitchFamily="49" charset="-122"/>
                <a:cs typeface="Times New Roman" panose="02020603050405020304" pitchFamily="18" charset="0"/>
                <a:sym typeface="+mn-lt"/>
              </a:rPr>
              <a:t>Cu</a:t>
            </a:r>
            <a:r>
              <a:rPr lang="zh-CN" altLang="en-US" sz="5400" b="1" spc="130" dirty="0">
                <a:solidFill>
                  <a:srgbClr val="2A5CAA"/>
                </a:solidFill>
                <a:ea typeface="楷体" panose="02010609060101010101" pitchFamily="49" charset="-122"/>
                <a:cs typeface="Times New Roman" panose="02020603050405020304" pitchFamily="18" charset="0"/>
                <a:sym typeface="+mn-lt"/>
              </a:rPr>
              <a:t>作催化剂的条件下加热生成乙醛，这属于乙醇的催化氧化反应，该过程中羟基的</a:t>
            </a:r>
            <a:r>
              <a:rPr lang="en-US" altLang="zh-CN" sz="5400" b="1" spc="130" dirty="0">
                <a:solidFill>
                  <a:srgbClr val="2A5CAA"/>
                </a:solidFill>
                <a:ea typeface="楷体" panose="02010609060101010101" pitchFamily="49" charset="-122"/>
                <a:cs typeface="Times New Roman" panose="02020603050405020304" pitchFamily="18" charset="0"/>
                <a:sym typeface="+mn-lt"/>
              </a:rPr>
              <a:t>O—H</a:t>
            </a:r>
            <a:r>
              <a:rPr lang="zh-CN" altLang="en-US" sz="5400" b="1" spc="130" dirty="0">
                <a:solidFill>
                  <a:srgbClr val="2A5CAA"/>
                </a:solidFill>
                <a:ea typeface="楷体" panose="02010609060101010101" pitchFamily="49" charset="-122"/>
                <a:cs typeface="Times New Roman" panose="02020603050405020304" pitchFamily="18" charset="0"/>
                <a:sym typeface="+mn-lt"/>
              </a:rPr>
              <a:t>键断裂，同时与羟基相连的碳原子上的</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zh-CN" altLang="en-US" sz="5400" b="1" spc="130" dirty="0">
                <a:solidFill>
                  <a:srgbClr val="2A5CAA"/>
                </a:solidFill>
                <a:ea typeface="楷体" panose="02010609060101010101" pitchFamily="49" charset="-122"/>
                <a:cs typeface="Times New Roman" panose="02020603050405020304" pitchFamily="18" charset="0"/>
                <a:sym typeface="+mn-lt"/>
              </a:rPr>
              <a:t>键断裂，从而形成了醛基中的碳氧双键，故③错误。</a:t>
            </a:r>
          </a:p>
        </p:txBody>
      </p:sp>
      <p:sp>
        <p:nvSpPr>
          <p:cNvPr id="3" name="矩形 2">
            <a:extLst>
              <a:ext uri="{FF2B5EF4-FFF2-40B4-BE49-F238E27FC236}">
                <a16:creationId xmlns="" xmlns:a16="http://schemas.microsoft.com/office/drawing/2014/main" id="{8F3C1246-5089-452F-88AE-9649E1660EED}"/>
              </a:ext>
            </a:extLst>
          </p:cNvPr>
          <p:cNvSpPr/>
          <p:nvPr/>
        </p:nvSpPr>
        <p:spPr>
          <a:xfrm>
            <a:off x="2104170" y="7485841"/>
            <a:ext cx="18982035" cy="2085699"/>
          </a:xfrm>
          <a:prstGeom prst="rect">
            <a:avLst/>
          </a:prstGeom>
        </p:spPr>
        <p:txBody>
          <a:bodyPr wrap="square">
            <a:spAutoFit/>
          </a:bodyPr>
          <a:lstStyle/>
          <a:p>
            <a:pPr lvl="0" algn="just" defTabSz="1826616">
              <a:lnSpc>
                <a:spcPct val="120000"/>
              </a:lnSpc>
            </a:pPr>
            <a:r>
              <a:rPr lang="zh-CN" altLang="en-US" sz="5397" b="1" spc="130" dirty="0">
                <a:solidFill>
                  <a:prstClr val="black"/>
                </a:solidFill>
                <a:cs typeface="Times New Roman" panose="02020603050405020304" pitchFamily="18" charset="0"/>
                <a:sym typeface="+mn-lt"/>
              </a:rPr>
              <a:t>④乙醇结构中有</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，所以乙醇溶解于水可以电离出</a:t>
            </a:r>
            <a:r>
              <a:rPr lang="en-US" altLang="zh-CN" sz="5397" b="1" spc="130" dirty="0">
                <a:solidFill>
                  <a:prstClr val="black"/>
                </a:solidFill>
                <a:cs typeface="Times New Roman" panose="02020603050405020304" pitchFamily="18" charset="0"/>
                <a:sym typeface="+mn-lt"/>
              </a:rPr>
              <a:t>OH</a:t>
            </a:r>
            <a:r>
              <a:rPr lang="en-US" altLang="zh-CN" sz="5397" b="1" spc="130" baseline="30000" dirty="0">
                <a:solidFill>
                  <a:prstClr val="black"/>
                </a:solidFill>
                <a:cs typeface="Times New Roman" panose="02020603050405020304" pitchFamily="18" charset="0"/>
                <a:sym typeface="+mn-lt"/>
              </a:rPr>
              <a:t>-</a:t>
            </a:r>
            <a:r>
              <a:rPr lang="zh-CN" altLang="en-US" sz="5397" b="1" spc="130" dirty="0">
                <a:solidFill>
                  <a:prstClr val="black"/>
                </a:solidFill>
                <a:cs typeface="Times New Roman" panose="02020603050405020304" pitchFamily="18" charset="0"/>
                <a:sym typeface="+mn-lt"/>
              </a:rPr>
              <a:t>而显碱性</a:t>
            </a:r>
          </a:p>
        </p:txBody>
      </p:sp>
      <p:sp>
        <p:nvSpPr>
          <p:cNvPr id="5" name="矩形 4">
            <a:extLst>
              <a:ext uri="{FF2B5EF4-FFF2-40B4-BE49-F238E27FC236}">
                <a16:creationId xmlns="" xmlns:a16="http://schemas.microsoft.com/office/drawing/2014/main" id="{64CF2277-BADA-4EF1-9EF7-E4ED8D4067A6}"/>
              </a:ext>
            </a:extLst>
          </p:cNvPr>
          <p:cNvSpPr/>
          <p:nvPr/>
        </p:nvSpPr>
        <p:spPr>
          <a:xfrm>
            <a:off x="2552688" y="9751798"/>
            <a:ext cx="18286315" cy="2585323"/>
          </a:xfrm>
          <a:prstGeom prst="rect">
            <a:avLst/>
          </a:prstGeom>
        </p:spPr>
        <p:txBody>
          <a:bodyPr wrap="square">
            <a:spAutoFit/>
          </a:bodyPr>
          <a:lstStyle/>
          <a:p>
            <a:r>
              <a:rPr lang="zh-CN" altLang="en-US" sz="5400" b="1" spc="130" dirty="0">
                <a:solidFill>
                  <a:srgbClr val="2A5CAA"/>
                </a:solidFill>
                <a:ea typeface="楷体" panose="02010609060101010101" pitchFamily="49" charset="-122"/>
                <a:cs typeface="Times New Roman" panose="02020603050405020304" pitchFamily="18" charset="0"/>
                <a:sym typeface="+mn-lt"/>
              </a:rPr>
              <a:t>乙醇结构中有</a:t>
            </a:r>
            <a:r>
              <a:rPr lang="en-US" altLang="zh-CN" sz="5400" b="1" spc="130" dirty="0">
                <a:solidFill>
                  <a:srgbClr val="2A5CAA"/>
                </a:solidFill>
                <a:ea typeface="楷体" panose="02010609060101010101" pitchFamily="49" charset="-122"/>
                <a:cs typeface="Times New Roman" panose="02020603050405020304" pitchFamily="18" charset="0"/>
                <a:sym typeface="+mn-lt"/>
              </a:rPr>
              <a:t>—OH</a:t>
            </a:r>
            <a:r>
              <a:rPr lang="zh-CN" altLang="en-US" sz="5400" b="1" spc="130" dirty="0">
                <a:solidFill>
                  <a:srgbClr val="2A5CAA"/>
                </a:solidFill>
                <a:ea typeface="楷体" panose="02010609060101010101" pitchFamily="49" charset="-122"/>
                <a:cs typeface="Times New Roman" panose="02020603050405020304" pitchFamily="18" charset="0"/>
                <a:sym typeface="+mn-lt"/>
              </a:rPr>
              <a:t>，但是乙醇属于非电解质，溶解于水中不会电离出</a:t>
            </a:r>
            <a:r>
              <a:rPr lang="en-US" altLang="zh-CN" sz="5400" b="1" spc="130" dirty="0">
                <a:solidFill>
                  <a:srgbClr val="2A5CAA"/>
                </a:solidFill>
                <a:ea typeface="楷体" panose="02010609060101010101" pitchFamily="49" charset="-122"/>
                <a:cs typeface="Times New Roman" panose="02020603050405020304" pitchFamily="18" charset="0"/>
                <a:sym typeface="+mn-lt"/>
              </a:rPr>
              <a:t>OH</a:t>
            </a:r>
            <a:r>
              <a:rPr lang="en-US" altLang="zh-CN" sz="5400" b="1" spc="130" baseline="30000" dirty="0">
                <a:solidFill>
                  <a:srgbClr val="2A5CAA"/>
                </a:solidFill>
                <a:ea typeface="楷体" panose="02010609060101010101" pitchFamily="49" charset="-122"/>
                <a:cs typeface="Times New Roman" panose="02020603050405020304" pitchFamily="18" charset="0"/>
                <a:sym typeface="+mn-lt"/>
              </a:rPr>
              <a:t>-</a:t>
            </a:r>
            <a:r>
              <a:rPr lang="zh-CN" altLang="en-US" sz="5400" b="1" spc="130" dirty="0">
                <a:solidFill>
                  <a:srgbClr val="2A5CAA"/>
                </a:solidFill>
                <a:ea typeface="楷体" panose="02010609060101010101" pitchFamily="49" charset="-122"/>
                <a:cs typeface="Times New Roman" panose="02020603050405020304" pitchFamily="18" charset="0"/>
                <a:sym typeface="+mn-lt"/>
              </a:rPr>
              <a:t>而显碱性，应注意区分“根”与“基”，故④错误。</a:t>
            </a:r>
            <a:endParaRPr lang="zh-CN" altLang="en-US" dirty="0"/>
          </a:p>
        </p:txBody>
      </p:sp>
    </p:spTree>
    <p:extLst>
      <p:ext uri="{BB962C8B-B14F-4D97-AF65-F5344CB8AC3E}">
        <p14:creationId xmlns:p14="http://schemas.microsoft.com/office/powerpoint/2010/main" val="3330529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045083" y="2751789"/>
            <a:ext cx="18982035" cy="199035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⑤乙醇和水都可与金属钠反应产生可燃性气体，说明乙醇分子中的氢与水分子中的氢具有相同的活性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endParaRPr lang="en-US" altLang="zh-CN" sz="5397" b="1" spc="130" baseline="-25000" dirty="0">
              <a:solidFill>
                <a:srgbClr val="FF0000"/>
              </a:solidFill>
              <a:ea typeface="楷体" panose="02010609060101010101" pitchFamily="49" charset="-122"/>
              <a:cs typeface="Times New Roman" panose="02020603050405020304" pitchFamily="18" charset="0"/>
              <a:sym typeface="+mn-lt"/>
            </a:endParaRP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5868516"/>
            <a:ext cx="18286315" cy="3083921"/>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乙醇和水都可与金属钠反应产生</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，但钠与水反应比与乙醇反应更剧烈，说明水分子中的氢比乙醇分子中的氢更活泼，故⑤错误。</a:t>
            </a:r>
          </a:p>
        </p:txBody>
      </p:sp>
    </p:spTree>
    <p:extLst>
      <p:ext uri="{BB962C8B-B14F-4D97-AF65-F5344CB8AC3E}">
        <p14:creationId xmlns:p14="http://schemas.microsoft.com/office/powerpoint/2010/main" val="230463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8982035" cy="996381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 </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下列有关乙醇的结构与性质说法正确的是</a:t>
            </a:r>
            <a:r>
              <a:rPr lang="en-US" altLang="zh-CN" sz="5397" b="1" spc="130" dirty="0">
                <a:solidFill>
                  <a:prstClr val="black"/>
                </a:solidFill>
                <a:cs typeface="Times New Roman" panose="02020603050405020304" pitchFamily="18" charset="0"/>
                <a:sym typeface="+mn-lt"/>
              </a:rPr>
              <a:t>_________</a:t>
            </a:r>
            <a:r>
              <a:rPr lang="zh-CN" altLang="en-US" sz="5397" b="1" spc="130" dirty="0">
                <a:solidFill>
                  <a:prstClr val="black"/>
                </a:solidFill>
                <a:cs typeface="Times New Roman" panose="02020603050405020304" pitchFamily="18" charset="0"/>
                <a:sym typeface="+mn-lt"/>
              </a:rPr>
              <a:t>（填序号）。</a:t>
            </a:r>
          </a:p>
          <a:p>
            <a:pPr algn="just" defTabSz="1826616">
              <a:lnSpc>
                <a:spcPct val="120000"/>
              </a:lnSpc>
            </a:pPr>
            <a:r>
              <a:rPr lang="zh-CN" altLang="en-US" sz="5397" b="1" spc="130" dirty="0">
                <a:solidFill>
                  <a:prstClr val="black"/>
                </a:solidFill>
                <a:cs typeface="Times New Roman" panose="02020603050405020304" pitchFamily="18" charset="0"/>
                <a:sym typeface="+mn-lt"/>
              </a:rPr>
              <a:t>①乙醇和二甲醚（</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）互为同系物</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2017.04</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5397" b="1" spc="130" dirty="0">
                <a:solidFill>
                  <a:prstClr val="black"/>
                </a:solidFill>
                <a:cs typeface="Times New Roman" panose="02020603050405020304" pitchFamily="18" charset="0"/>
                <a:sym typeface="+mn-lt"/>
              </a:rPr>
              <a:t>②乙醇室温下在水中的溶解度大于溴乙烷</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397" b="1" spc="130" dirty="0">
                <a:solidFill>
                  <a:prstClr val="black"/>
                </a:solidFill>
                <a:cs typeface="Times New Roman" panose="02020603050405020304" pitchFamily="18" charset="0"/>
                <a:sym typeface="+mn-lt"/>
              </a:rPr>
              <a:t>③乙醇在</a:t>
            </a:r>
            <a:r>
              <a:rPr lang="en-US" altLang="zh-CN" sz="5397" b="1" spc="130" dirty="0">
                <a:solidFill>
                  <a:prstClr val="black"/>
                </a:solidFill>
                <a:cs typeface="Times New Roman" panose="02020603050405020304" pitchFamily="18" charset="0"/>
                <a:sym typeface="+mn-lt"/>
              </a:rPr>
              <a:t>Cu</a:t>
            </a:r>
            <a:r>
              <a:rPr lang="zh-CN" altLang="en-US" sz="5397" b="1" spc="130" dirty="0">
                <a:solidFill>
                  <a:prstClr val="black"/>
                </a:solidFill>
                <a:cs typeface="Times New Roman" panose="02020603050405020304" pitchFamily="18" charset="0"/>
                <a:sym typeface="+mn-lt"/>
              </a:rPr>
              <a:t>催化下和</a:t>
            </a:r>
            <a:r>
              <a:rPr lang="en-US" altLang="zh-CN" sz="5397" b="1" spc="130" dirty="0">
                <a:solidFill>
                  <a:prstClr val="black"/>
                </a:solidFill>
                <a:cs typeface="Times New Roman" panose="02020603050405020304" pitchFamily="18" charset="0"/>
                <a:sym typeface="+mn-lt"/>
              </a:rPr>
              <a:t>O</a:t>
            </a:r>
            <a:r>
              <a:rPr lang="en-US" altLang="zh-CN" sz="5397" b="1" spc="130" baseline="-2500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反应时只有羟基的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a:p>
            <a:pPr algn="just" defTabSz="1826616">
              <a:lnSpc>
                <a:spcPct val="120000"/>
              </a:lnSpc>
            </a:pPr>
            <a:r>
              <a:rPr lang="zh-CN" altLang="en-US" sz="5397" b="1" spc="130" dirty="0">
                <a:solidFill>
                  <a:prstClr val="black"/>
                </a:solidFill>
                <a:cs typeface="Times New Roman" panose="02020603050405020304" pitchFamily="18" charset="0"/>
                <a:sym typeface="+mn-lt"/>
              </a:rPr>
              <a:t>④乙醇结构中有</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，所以乙醇溶解于水可以电离出</a:t>
            </a:r>
            <a:r>
              <a:rPr lang="en-US" altLang="zh-CN" sz="5397" b="1" spc="130" dirty="0">
                <a:solidFill>
                  <a:prstClr val="black"/>
                </a:solidFill>
                <a:cs typeface="Times New Roman" panose="02020603050405020304" pitchFamily="18" charset="0"/>
                <a:sym typeface="+mn-lt"/>
              </a:rPr>
              <a:t>OH</a:t>
            </a:r>
            <a:r>
              <a:rPr lang="en-US" altLang="zh-CN" sz="5397" b="1" spc="130" baseline="30000" dirty="0">
                <a:solidFill>
                  <a:prstClr val="black"/>
                </a:solidFill>
                <a:cs typeface="Times New Roman" panose="02020603050405020304" pitchFamily="18" charset="0"/>
                <a:sym typeface="+mn-lt"/>
              </a:rPr>
              <a:t>-</a:t>
            </a:r>
            <a:r>
              <a:rPr lang="zh-CN" altLang="en-US" sz="5397" b="1" spc="130" dirty="0">
                <a:solidFill>
                  <a:prstClr val="black"/>
                </a:solidFill>
                <a:cs typeface="Times New Roman" panose="02020603050405020304" pitchFamily="18" charset="0"/>
                <a:sym typeface="+mn-lt"/>
              </a:rPr>
              <a:t>而显碱性</a:t>
            </a:r>
          </a:p>
          <a:p>
            <a:pPr algn="just" defTabSz="1826616">
              <a:lnSpc>
                <a:spcPct val="120000"/>
              </a:lnSpc>
            </a:pPr>
            <a:r>
              <a:rPr lang="zh-CN" altLang="en-US" sz="5397" b="1" spc="130" dirty="0">
                <a:solidFill>
                  <a:prstClr val="black"/>
                </a:solidFill>
                <a:cs typeface="Times New Roman" panose="02020603050405020304" pitchFamily="18" charset="0"/>
                <a:sym typeface="+mn-lt"/>
              </a:rPr>
              <a:t>⑤乙醇和水都可与金属钠反应产生可燃性气体，说明乙醇分子中的氢与水分子中的氢具有相同的活性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endParaRPr lang="en-US" altLang="zh-CN" sz="5397" b="1" spc="130" baseline="-25000" dirty="0">
              <a:solidFill>
                <a:srgbClr val="FF0000"/>
              </a:solidFill>
              <a:ea typeface="楷体" panose="02010609060101010101" pitchFamily="49" charset="-122"/>
              <a:cs typeface="Times New Roman" panose="02020603050405020304" pitchFamily="18" charset="0"/>
              <a:sym typeface="+mn-lt"/>
            </a:endParaRPr>
          </a:p>
        </p:txBody>
      </p:sp>
      <p:sp>
        <p:nvSpPr>
          <p:cNvPr id="20" name="文本框 19">
            <a:extLst>
              <a:ext uri="{FF2B5EF4-FFF2-40B4-BE49-F238E27FC236}">
                <a16:creationId xmlns="" xmlns:a16="http://schemas.microsoft.com/office/drawing/2014/main" id="{AED14DEF-3589-4EAD-92C9-947A68115DAD}"/>
              </a:ext>
            </a:extLst>
          </p:cNvPr>
          <p:cNvSpPr txBox="1"/>
          <p:nvPr/>
        </p:nvSpPr>
        <p:spPr>
          <a:xfrm>
            <a:off x="5351696" y="2774156"/>
            <a:ext cx="1111202" cy="1200329"/>
          </a:xfrm>
          <a:prstGeom prst="rect">
            <a:avLst/>
          </a:prstGeom>
          <a:noFill/>
        </p:spPr>
        <p:txBody>
          <a:bodyPr wrap="none" rtlCol="0">
            <a:spAutoFit/>
          </a:bodyPr>
          <a:lstStyle/>
          <a:p>
            <a:r>
              <a:rPr lang="en-US" altLang="zh-CN" sz="7200" b="1" dirty="0">
                <a:solidFill>
                  <a:srgbClr val="FF0000"/>
                </a:solidFill>
              </a:rPr>
              <a:t>②</a:t>
            </a:r>
            <a:endParaRPr lang="zh-CN" altLang="en-US" sz="7200" b="1" dirty="0">
              <a:solidFill>
                <a:srgbClr val="FF0000"/>
              </a:solidFill>
            </a:endParaRPr>
          </a:p>
        </p:txBody>
      </p:sp>
    </p:spTree>
    <p:extLst>
      <p:ext uri="{BB962C8B-B14F-4D97-AF65-F5344CB8AC3E}">
        <p14:creationId xmlns:p14="http://schemas.microsoft.com/office/powerpoint/2010/main" val="351436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小提示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P216</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694" y="29763"/>
            <a:ext cx="4451471"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6683179" y="1462806"/>
            <a:ext cx="11004937"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“氢氧根”与“羟基”的对比分析</a:t>
            </a:r>
          </a:p>
        </p:txBody>
      </p:sp>
      <p:pic>
        <p:nvPicPr>
          <p:cNvPr id="4" name="图片 3" descr="图片包含 物体&#10;&#10;已生成极高可信度的说明">
            <a:extLst>
              <a:ext uri="{FF2B5EF4-FFF2-40B4-BE49-F238E27FC236}">
                <a16:creationId xmlns="" xmlns:a16="http://schemas.microsoft.com/office/drawing/2014/main" id="{EC07DC7B-4650-4E83-AC7C-9DD44613EF50}"/>
              </a:ext>
            </a:extLst>
          </p:cNvPr>
          <p:cNvPicPr>
            <a:picLocks noChangeAspect="1"/>
          </p:cNvPicPr>
          <p:nvPr/>
        </p:nvPicPr>
        <p:blipFill rotWithShape="1">
          <a:blip r:embed="rId4">
            <a:extLst>
              <a:ext uri="{28A0092B-C50C-407E-A947-70E740481C1C}">
                <a14:useLocalDpi xmlns:a14="http://schemas.microsoft.com/office/drawing/2010/main" val="0"/>
              </a:ext>
            </a:extLst>
          </a:blip>
          <a:srcRect b="49790"/>
          <a:stretch/>
        </p:blipFill>
        <p:spPr>
          <a:xfrm>
            <a:off x="2282020" y="4589814"/>
            <a:ext cx="19242196" cy="7200000"/>
          </a:xfrm>
          <a:prstGeom prst="rect">
            <a:avLst/>
          </a:prstGeom>
        </p:spPr>
      </p:pic>
      <p:sp>
        <p:nvSpPr>
          <p:cNvPr id="33" name="矩形 32">
            <a:extLst>
              <a:ext uri="{FF2B5EF4-FFF2-40B4-BE49-F238E27FC236}">
                <a16:creationId xmlns="" xmlns:a16="http://schemas.microsoft.com/office/drawing/2014/main" id="{11906848-D736-4DC5-8277-CC6F0A937DD9}"/>
              </a:ext>
            </a:extLst>
          </p:cNvPr>
          <p:cNvSpPr/>
          <p:nvPr/>
        </p:nvSpPr>
        <p:spPr>
          <a:xfrm>
            <a:off x="4179470" y="3539954"/>
            <a:ext cx="4442243" cy="830997"/>
          </a:xfrm>
          <a:prstGeom prst="rect">
            <a:avLst/>
          </a:prstGeom>
        </p:spPr>
        <p:txBody>
          <a:bodyPr wrap="none">
            <a:spAutoFit/>
          </a:bodyPr>
          <a:lstStyle/>
          <a:p>
            <a:pPr algn="ctr" defTabSz="1826594"/>
            <a:r>
              <a:rPr lang="zh-CN" altLang="en-US" sz="4800" b="1" dirty="0">
                <a:solidFill>
                  <a:srgbClr val="2A5CAA"/>
                </a:solidFill>
                <a:ea typeface="黑体" panose="02010609060101010101" pitchFamily="49" charset="-122"/>
                <a:sym typeface="+mn-lt"/>
              </a:rPr>
              <a:t>氢氧根（</a:t>
            </a:r>
            <a:r>
              <a:rPr lang="en-US" altLang="zh-CN" sz="4800" b="1" dirty="0">
                <a:solidFill>
                  <a:srgbClr val="2A5CAA"/>
                </a:solidFill>
                <a:ea typeface="黑体" panose="02010609060101010101" pitchFamily="49" charset="-122"/>
                <a:sym typeface="+mn-lt"/>
              </a:rPr>
              <a:t>OH</a:t>
            </a:r>
            <a:r>
              <a:rPr lang="en-US" altLang="zh-CN" sz="4800" b="1" baseline="30000" dirty="0">
                <a:solidFill>
                  <a:srgbClr val="2A5CAA"/>
                </a:solidFill>
                <a:ea typeface="黑体" panose="02010609060101010101" pitchFamily="49" charset="-122"/>
                <a:sym typeface="+mn-lt"/>
              </a:rPr>
              <a:t>-</a:t>
            </a:r>
            <a:r>
              <a:rPr lang="zh-CN" altLang="en-US" sz="4800" b="1" dirty="0">
                <a:solidFill>
                  <a:srgbClr val="2A5CAA"/>
                </a:solidFill>
                <a:ea typeface="黑体" panose="02010609060101010101" pitchFamily="49" charset="-122"/>
                <a:sym typeface="+mn-lt"/>
              </a:rPr>
              <a:t>）</a:t>
            </a:r>
          </a:p>
        </p:txBody>
      </p:sp>
      <p:sp>
        <p:nvSpPr>
          <p:cNvPr id="34" name="矩形 33">
            <a:extLst>
              <a:ext uri="{FF2B5EF4-FFF2-40B4-BE49-F238E27FC236}">
                <a16:creationId xmlns="" xmlns:a16="http://schemas.microsoft.com/office/drawing/2014/main" id="{D831E74B-7B00-4BF9-A324-0E5B3F990F12}"/>
              </a:ext>
            </a:extLst>
          </p:cNvPr>
          <p:cNvSpPr/>
          <p:nvPr/>
        </p:nvSpPr>
        <p:spPr>
          <a:xfrm>
            <a:off x="15160601" y="3539953"/>
            <a:ext cx="4233851" cy="830997"/>
          </a:xfrm>
          <a:prstGeom prst="rect">
            <a:avLst/>
          </a:prstGeom>
        </p:spPr>
        <p:txBody>
          <a:bodyPr wrap="none">
            <a:spAutoFit/>
          </a:bodyPr>
          <a:lstStyle/>
          <a:p>
            <a:pPr algn="ctr" defTabSz="1826594"/>
            <a:r>
              <a:rPr lang="zh-CN" altLang="en-US" sz="4800" b="1" dirty="0">
                <a:solidFill>
                  <a:srgbClr val="FF0000"/>
                </a:solidFill>
                <a:ea typeface="黑体" panose="02010609060101010101" pitchFamily="49" charset="-122"/>
                <a:sym typeface="+mn-lt"/>
              </a:rPr>
              <a:t>羟基（</a:t>
            </a:r>
            <a:r>
              <a:rPr lang="en-US" altLang="zh-CN" sz="4800" b="1" dirty="0">
                <a:solidFill>
                  <a:srgbClr val="FF0000"/>
                </a:solidFill>
                <a:ea typeface="黑体" panose="02010609060101010101" pitchFamily="49" charset="-122"/>
                <a:sym typeface="+mn-lt"/>
              </a:rPr>
              <a:t>—OH</a:t>
            </a:r>
            <a:r>
              <a:rPr lang="zh-CN" altLang="en-US" sz="4800" b="1" dirty="0">
                <a:solidFill>
                  <a:srgbClr val="FF0000"/>
                </a:solidFill>
                <a:ea typeface="黑体" panose="02010609060101010101" pitchFamily="49" charset="-122"/>
                <a:sym typeface="+mn-lt"/>
              </a:rPr>
              <a:t>）</a:t>
            </a:r>
          </a:p>
        </p:txBody>
      </p:sp>
      <p:grpSp>
        <p:nvGrpSpPr>
          <p:cNvPr id="14" name="组合 13">
            <a:extLst>
              <a:ext uri="{FF2B5EF4-FFF2-40B4-BE49-F238E27FC236}">
                <a16:creationId xmlns="" xmlns:a16="http://schemas.microsoft.com/office/drawing/2014/main" id="{0798526D-245E-4B3F-8F04-78CA06360C27}"/>
              </a:ext>
            </a:extLst>
          </p:cNvPr>
          <p:cNvGrpSpPr/>
          <p:nvPr/>
        </p:nvGrpSpPr>
        <p:grpSpPr>
          <a:xfrm>
            <a:off x="4561189" y="5104066"/>
            <a:ext cx="14156865" cy="1260000"/>
            <a:chOff x="4561189" y="5041004"/>
            <a:chExt cx="14156865" cy="1260000"/>
          </a:xfrm>
        </p:grpSpPr>
        <p:sp>
          <p:nvSpPr>
            <p:cNvPr id="29" name="矩形 28">
              <a:extLst>
                <a:ext uri="{FF2B5EF4-FFF2-40B4-BE49-F238E27FC236}">
                  <a16:creationId xmlns="" xmlns:a16="http://schemas.microsoft.com/office/drawing/2014/main" id="{BAE8BC2B-DF1D-4FA5-A5E9-C8428F3BA1F4}"/>
                </a:ext>
              </a:extLst>
            </p:cNvPr>
            <p:cNvSpPr/>
            <p:nvPr/>
          </p:nvSpPr>
          <p:spPr>
            <a:xfrm>
              <a:off x="10623892" y="5255506"/>
              <a:ext cx="2040943" cy="830997"/>
            </a:xfrm>
            <a:prstGeom prst="rect">
              <a:avLst/>
            </a:prstGeom>
          </p:spPr>
          <p:txBody>
            <a:bodyPr wrap="none">
              <a:spAutoFit/>
            </a:bodyPr>
            <a:lstStyle/>
            <a:p>
              <a:pPr algn="ctr" defTabSz="1826594"/>
              <a:r>
                <a:rPr lang="zh-CN" altLang="en-US" sz="4800" b="1" dirty="0">
                  <a:solidFill>
                    <a:prstClr val="black"/>
                  </a:solidFill>
                  <a:ea typeface="黑体" panose="02010609060101010101" pitchFamily="49" charset="-122"/>
                  <a:sym typeface="+mn-lt"/>
                </a:rPr>
                <a:t>电子式</a:t>
              </a:r>
            </a:p>
          </p:txBody>
        </p:sp>
        <p:pic>
          <p:nvPicPr>
            <p:cNvPr id="7" name="图片 6">
              <a:extLst>
                <a:ext uri="{FF2B5EF4-FFF2-40B4-BE49-F238E27FC236}">
                  <a16:creationId xmlns="" xmlns:a16="http://schemas.microsoft.com/office/drawing/2014/main" id="{50CE7F0F-36D7-4D06-A584-4A650B6E6D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1189" y="5041004"/>
              <a:ext cx="3336674" cy="1260000"/>
            </a:xfrm>
            <a:prstGeom prst="rect">
              <a:avLst/>
            </a:prstGeom>
          </p:spPr>
        </p:pic>
        <p:pic>
          <p:nvPicPr>
            <p:cNvPr id="13" name="图片 12">
              <a:extLst>
                <a:ext uri="{FF2B5EF4-FFF2-40B4-BE49-F238E27FC236}">
                  <a16:creationId xmlns="" xmlns:a16="http://schemas.microsoft.com/office/drawing/2014/main" id="{BEB9703B-F114-48DF-A7CB-8BA89229FB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748046" y="5131004"/>
              <a:ext cx="2970008" cy="1080000"/>
            </a:xfrm>
            <a:prstGeom prst="rect">
              <a:avLst/>
            </a:prstGeom>
          </p:spPr>
        </p:pic>
      </p:grpSp>
      <p:grpSp>
        <p:nvGrpSpPr>
          <p:cNvPr id="16" name="组合 15">
            <a:extLst>
              <a:ext uri="{FF2B5EF4-FFF2-40B4-BE49-F238E27FC236}">
                <a16:creationId xmlns="" xmlns:a16="http://schemas.microsoft.com/office/drawing/2014/main" id="{DD3090AB-7037-4C47-8EF2-BF207C7A263D}"/>
              </a:ext>
            </a:extLst>
          </p:cNvPr>
          <p:cNvGrpSpPr/>
          <p:nvPr/>
        </p:nvGrpSpPr>
        <p:grpSpPr>
          <a:xfrm>
            <a:off x="5677071" y="7688552"/>
            <a:ext cx="12108435" cy="1002519"/>
            <a:chOff x="5677071" y="7688552"/>
            <a:chExt cx="12108435" cy="1002519"/>
          </a:xfrm>
        </p:grpSpPr>
        <p:sp>
          <p:nvSpPr>
            <p:cNvPr id="31" name="矩形 30">
              <a:extLst>
                <a:ext uri="{FF2B5EF4-FFF2-40B4-BE49-F238E27FC236}">
                  <a16:creationId xmlns="" xmlns:a16="http://schemas.microsoft.com/office/drawing/2014/main" id="{289B578C-79F2-4A36-8D0F-9BA3C21D2E61}"/>
                </a:ext>
              </a:extLst>
            </p:cNvPr>
            <p:cNvSpPr/>
            <p:nvPr/>
          </p:nvSpPr>
          <p:spPr>
            <a:xfrm>
              <a:off x="10623890" y="7774313"/>
              <a:ext cx="2040944" cy="830997"/>
            </a:xfrm>
            <a:prstGeom prst="rect">
              <a:avLst/>
            </a:prstGeom>
          </p:spPr>
          <p:txBody>
            <a:bodyPr wrap="none">
              <a:spAutoFit/>
            </a:bodyPr>
            <a:lstStyle/>
            <a:p>
              <a:pPr algn="ctr" defTabSz="1826594"/>
              <a:r>
                <a:rPr lang="zh-CN" altLang="en-US" sz="4800" b="1" dirty="0">
                  <a:solidFill>
                    <a:prstClr val="black"/>
                  </a:solidFill>
                  <a:ea typeface="黑体" panose="02010609060101010101" pitchFamily="49" charset="-122"/>
                  <a:sym typeface="+mn-lt"/>
                </a:rPr>
                <a:t>电子数</a:t>
              </a:r>
            </a:p>
          </p:txBody>
        </p:sp>
        <p:sp>
          <p:nvSpPr>
            <p:cNvPr id="35" name="矩形 34">
              <a:extLst>
                <a:ext uri="{FF2B5EF4-FFF2-40B4-BE49-F238E27FC236}">
                  <a16:creationId xmlns="" xmlns:a16="http://schemas.microsoft.com/office/drawing/2014/main" id="{5AA870EB-1D39-4B69-B05D-F54A747B7F67}"/>
                </a:ext>
              </a:extLst>
            </p:cNvPr>
            <p:cNvSpPr/>
            <p:nvPr/>
          </p:nvSpPr>
          <p:spPr>
            <a:xfrm>
              <a:off x="5677071" y="7688552"/>
              <a:ext cx="1104911" cy="1002519"/>
            </a:xfrm>
            <a:prstGeom prst="rect">
              <a:avLst/>
            </a:prstGeom>
          </p:spPr>
          <p:txBody>
            <a:bodyPr wrap="square">
              <a:spAutoFit/>
            </a:bodyPr>
            <a:lstStyle/>
            <a:p>
              <a:pPr defTabSz="1218149">
                <a:lnSpc>
                  <a:spcPct val="120000"/>
                </a:lnSpc>
              </a:pPr>
              <a:r>
                <a:rPr lang="en-US" altLang="zh-CN" sz="5400" b="1" spc="130" dirty="0">
                  <a:solidFill>
                    <a:srgbClr val="2A5CAA"/>
                  </a:solidFill>
                  <a:ea typeface="楷体" panose="02010609060101010101" pitchFamily="49" charset="-122"/>
                  <a:cs typeface="Times New Roman" panose="02020603050405020304" pitchFamily="18" charset="0"/>
                  <a:sym typeface="+mn-lt"/>
                </a:rPr>
                <a:t>10</a:t>
              </a:r>
              <a:endParaRPr lang="zh-CN" altLang="en-US" sz="5400" b="1" spc="130" dirty="0">
                <a:solidFill>
                  <a:srgbClr val="2A5CAA"/>
                </a:solidFill>
                <a:ea typeface="楷体" panose="02010609060101010101" pitchFamily="49" charset="-122"/>
                <a:cs typeface="Times New Roman" panose="02020603050405020304" pitchFamily="18" charset="0"/>
                <a:sym typeface="+mn-lt"/>
              </a:endParaRPr>
            </a:p>
          </p:txBody>
        </p:sp>
        <p:sp>
          <p:nvSpPr>
            <p:cNvPr id="36" name="矩形 35">
              <a:extLst>
                <a:ext uri="{FF2B5EF4-FFF2-40B4-BE49-F238E27FC236}">
                  <a16:creationId xmlns="" xmlns:a16="http://schemas.microsoft.com/office/drawing/2014/main" id="{29A5671A-3A34-4D06-A4FF-D31260C9402B}"/>
                </a:ext>
              </a:extLst>
            </p:cNvPr>
            <p:cNvSpPr/>
            <p:nvPr/>
          </p:nvSpPr>
          <p:spPr>
            <a:xfrm>
              <a:off x="16680595" y="7688552"/>
              <a:ext cx="1104911" cy="1002519"/>
            </a:xfrm>
            <a:prstGeom prst="rect">
              <a:avLst/>
            </a:prstGeom>
          </p:spPr>
          <p:txBody>
            <a:bodyPr wrap="square">
              <a:spAutoFit/>
            </a:bodyPr>
            <a:lstStyle/>
            <a:p>
              <a:pPr algn="ctr" defTabSz="1218149">
                <a:lnSpc>
                  <a:spcPct val="120000"/>
                </a:lnSpc>
              </a:pPr>
              <a:r>
                <a:rPr lang="en-US" altLang="zh-CN" sz="5400" b="1" spc="130" dirty="0">
                  <a:solidFill>
                    <a:srgbClr val="FF0000"/>
                  </a:solidFill>
                  <a:ea typeface="楷体" panose="02010609060101010101" pitchFamily="49" charset="-122"/>
                  <a:cs typeface="Times New Roman" panose="02020603050405020304" pitchFamily="18" charset="0"/>
                  <a:sym typeface="+mn-lt"/>
                </a:rPr>
                <a:t>9</a:t>
              </a:r>
              <a:endParaRPr lang="zh-CN" altLang="en-US" sz="5400" b="1" spc="130" dirty="0">
                <a:solidFill>
                  <a:srgbClr val="FF0000"/>
                </a:solidFill>
                <a:ea typeface="楷体" panose="02010609060101010101" pitchFamily="49" charset="-122"/>
                <a:cs typeface="Times New Roman" panose="02020603050405020304" pitchFamily="18" charset="0"/>
                <a:sym typeface="+mn-lt"/>
              </a:endParaRPr>
            </a:p>
          </p:txBody>
        </p:sp>
      </p:grpSp>
      <p:grpSp>
        <p:nvGrpSpPr>
          <p:cNvPr id="19" name="组合 18">
            <a:extLst>
              <a:ext uri="{FF2B5EF4-FFF2-40B4-BE49-F238E27FC236}">
                <a16:creationId xmlns="" xmlns:a16="http://schemas.microsoft.com/office/drawing/2014/main" id="{231E0D08-77CE-4822-B838-63F53AC58B56}"/>
              </a:ext>
            </a:extLst>
          </p:cNvPr>
          <p:cNvGrpSpPr/>
          <p:nvPr/>
        </p:nvGrpSpPr>
        <p:grpSpPr>
          <a:xfrm>
            <a:off x="5015439" y="10119846"/>
            <a:ext cx="13431698" cy="994118"/>
            <a:chOff x="5015439" y="10119846"/>
            <a:chExt cx="13431698" cy="994118"/>
          </a:xfrm>
        </p:grpSpPr>
        <p:sp>
          <p:nvSpPr>
            <p:cNvPr id="32" name="矩形 31">
              <a:extLst>
                <a:ext uri="{FF2B5EF4-FFF2-40B4-BE49-F238E27FC236}">
                  <a16:creationId xmlns="" xmlns:a16="http://schemas.microsoft.com/office/drawing/2014/main" id="{73DEF30D-E40F-4BA5-8C79-90ECB2FAD853}"/>
                </a:ext>
              </a:extLst>
            </p:cNvPr>
            <p:cNvSpPr/>
            <p:nvPr/>
          </p:nvSpPr>
          <p:spPr>
            <a:xfrm>
              <a:off x="10933269" y="10201407"/>
              <a:ext cx="1422184" cy="830997"/>
            </a:xfrm>
            <a:prstGeom prst="rect">
              <a:avLst/>
            </a:prstGeom>
          </p:spPr>
          <p:txBody>
            <a:bodyPr wrap="none">
              <a:spAutoFit/>
            </a:bodyPr>
            <a:lstStyle/>
            <a:p>
              <a:pPr algn="ctr" defTabSz="1826594"/>
              <a:r>
                <a:rPr lang="zh-CN" altLang="en-US" sz="4800" b="1" dirty="0">
                  <a:solidFill>
                    <a:prstClr val="black"/>
                  </a:solidFill>
                  <a:ea typeface="黑体" panose="02010609060101010101" pitchFamily="49" charset="-122"/>
                  <a:sym typeface="+mn-lt"/>
                </a:rPr>
                <a:t>电性</a:t>
              </a:r>
            </a:p>
          </p:txBody>
        </p:sp>
        <p:sp>
          <p:nvSpPr>
            <p:cNvPr id="37" name="矩形 36">
              <a:extLst>
                <a:ext uri="{FF2B5EF4-FFF2-40B4-BE49-F238E27FC236}">
                  <a16:creationId xmlns="" xmlns:a16="http://schemas.microsoft.com/office/drawing/2014/main" id="{EBE8745F-C9F6-49BC-99B5-C4F552FD06C0}"/>
                </a:ext>
              </a:extLst>
            </p:cNvPr>
            <p:cNvSpPr/>
            <p:nvPr/>
          </p:nvSpPr>
          <p:spPr>
            <a:xfrm>
              <a:off x="5015439" y="10119846"/>
              <a:ext cx="2428174" cy="994118"/>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带负电</a:t>
              </a:r>
            </a:p>
          </p:txBody>
        </p:sp>
        <p:sp>
          <p:nvSpPr>
            <p:cNvPr id="38" name="矩形 37">
              <a:extLst>
                <a:ext uri="{FF2B5EF4-FFF2-40B4-BE49-F238E27FC236}">
                  <a16:creationId xmlns="" xmlns:a16="http://schemas.microsoft.com/office/drawing/2014/main" id="{77833C2A-A529-46DE-9DA0-CC276DCF82DD}"/>
                </a:ext>
              </a:extLst>
            </p:cNvPr>
            <p:cNvSpPr/>
            <p:nvPr/>
          </p:nvSpPr>
          <p:spPr>
            <a:xfrm>
              <a:off x="16018963" y="10119846"/>
              <a:ext cx="2428174" cy="994118"/>
            </a:xfrm>
            <a:prstGeom prst="rect">
              <a:avLst/>
            </a:prstGeom>
          </p:spPr>
          <p:txBody>
            <a:bodyPr wrap="square">
              <a:spAutoFit/>
            </a:bodyPr>
            <a:lstStyle/>
            <a:p>
              <a:pPr defTabSz="1218149">
                <a:lnSpc>
                  <a:spcPct val="120000"/>
                </a:lnSpc>
              </a:pPr>
              <a:r>
                <a:rPr lang="zh-CN" altLang="en-US" sz="5400" b="1" spc="130" dirty="0">
                  <a:solidFill>
                    <a:srgbClr val="FF0000"/>
                  </a:solidFill>
                  <a:ea typeface="楷体" panose="02010609060101010101" pitchFamily="49" charset="-122"/>
                  <a:cs typeface="Times New Roman" panose="02020603050405020304" pitchFamily="18" charset="0"/>
                  <a:sym typeface="+mn-lt"/>
                </a:rPr>
                <a:t>电中性</a:t>
              </a:r>
            </a:p>
          </p:txBody>
        </p:sp>
      </p:grpSp>
    </p:spTree>
    <p:extLst>
      <p:ext uri="{BB962C8B-B14F-4D97-AF65-F5344CB8AC3E}">
        <p14:creationId xmlns:p14="http://schemas.microsoft.com/office/powerpoint/2010/main" val="138153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小提示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P216</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694" y="29763"/>
            <a:ext cx="4451471"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6683179" y="1462806"/>
            <a:ext cx="11004937"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“氢氧根”与“羟基”的对比分析</a:t>
            </a:r>
          </a:p>
        </p:txBody>
      </p:sp>
      <p:pic>
        <p:nvPicPr>
          <p:cNvPr id="4" name="图片 3" descr="图片包含 物体&#10;&#10;已生成极高可信度的说明">
            <a:extLst>
              <a:ext uri="{FF2B5EF4-FFF2-40B4-BE49-F238E27FC236}">
                <a16:creationId xmlns="" xmlns:a16="http://schemas.microsoft.com/office/drawing/2014/main" id="{EC07DC7B-4650-4E83-AC7C-9DD44613EF50}"/>
              </a:ext>
            </a:extLst>
          </p:cNvPr>
          <p:cNvPicPr>
            <a:picLocks noChangeAspect="1"/>
          </p:cNvPicPr>
          <p:nvPr/>
        </p:nvPicPr>
        <p:blipFill rotWithShape="1">
          <a:blip r:embed="rId4">
            <a:extLst>
              <a:ext uri="{28A0092B-C50C-407E-A947-70E740481C1C}">
                <a14:useLocalDpi xmlns:a14="http://schemas.microsoft.com/office/drawing/2010/main" val="0"/>
              </a:ext>
            </a:extLst>
          </a:blip>
          <a:srcRect t="51526" b="-532"/>
          <a:stretch/>
        </p:blipFill>
        <p:spPr>
          <a:xfrm>
            <a:off x="2308259" y="4676541"/>
            <a:ext cx="19242196" cy="7027483"/>
          </a:xfrm>
          <a:prstGeom prst="rect">
            <a:avLst/>
          </a:prstGeom>
        </p:spPr>
      </p:pic>
      <p:sp>
        <p:nvSpPr>
          <p:cNvPr id="33" name="矩形 32">
            <a:extLst>
              <a:ext uri="{FF2B5EF4-FFF2-40B4-BE49-F238E27FC236}">
                <a16:creationId xmlns="" xmlns:a16="http://schemas.microsoft.com/office/drawing/2014/main" id="{11906848-D736-4DC5-8277-CC6F0A937DD9}"/>
              </a:ext>
            </a:extLst>
          </p:cNvPr>
          <p:cNvSpPr/>
          <p:nvPr/>
        </p:nvSpPr>
        <p:spPr>
          <a:xfrm>
            <a:off x="4179470" y="3539954"/>
            <a:ext cx="4442243" cy="830997"/>
          </a:xfrm>
          <a:prstGeom prst="rect">
            <a:avLst/>
          </a:prstGeom>
        </p:spPr>
        <p:txBody>
          <a:bodyPr wrap="none">
            <a:spAutoFit/>
          </a:bodyPr>
          <a:lstStyle/>
          <a:p>
            <a:pPr algn="ctr" defTabSz="1826594"/>
            <a:r>
              <a:rPr lang="zh-CN" altLang="en-US" sz="4800" b="1" dirty="0">
                <a:solidFill>
                  <a:srgbClr val="2A5CAA"/>
                </a:solidFill>
                <a:ea typeface="黑体" panose="02010609060101010101" pitchFamily="49" charset="-122"/>
                <a:sym typeface="+mn-lt"/>
              </a:rPr>
              <a:t>氢氧根（</a:t>
            </a:r>
            <a:r>
              <a:rPr lang="en-US" altLang="zh-CN" sz="4800" b="1" dirty="0">
                <a:solidFill>
                  <a:srgbClr val="2A5CAA"/>
                </a:solidFill>
                <a:ea typeface="黑体" panose="02010609060101010101" pitchFamily="49" charset="-122"/>
                <a:sym typeface="+mn-lt"/>
              </a:rPr>
              <a:t>OH</a:t>
            </a:r>
            <a:r>
              <a:rPr lang="en-US" altLang="zh-CN" sz="4800" b="1" baseline="30000" dirty="0">
                <a:solidFill>
                  <a:srgbClr val="2A5CAA"/>
                </a:solidFill>
                <a:ea typeface="黑体" panose="02010609060101010101" pitchFamily="49" charset="-122"/>
                <a:sym typeface="+mn-lt"/>
              </a:rPr>
              <a:t>-</a:t>
            </a:r>
            <a:r>
              <a:rPr lang="zh-CN" altLang="en-US" sz="4800" b="1" dirty="0">
                <a:solidFill>
                  <a:srgbClr val="2A5CAA"/>
                </a:solidFill>
                <a:ea typeface="黑体" panose="02010609060101010101" pitchFamily="49" charset="-122"/>
                <a:sym typeface="+mn-lt"/>
              </a:rPr>
              <a:t>）</a:t>
            </a:r>
          </a:p>
        </p:txBody>
      </p:sp>
      <p:sp>
        <p:nvSpPr>
          <p:cNvPr id="34" name="矩形 33">
            <a:extLst>
              <a:ext uri="{FF2B5EF4-FFF2-40B4-BE49-F238E27FC236}">
                <a16:creationId xmlns="" xmlns:a16="http://schemas.microsoft.com/office/drawing/2014/main" id="{D831E74B-7B00-4BF9-A324-0E5B3F990F12}"/>
              </a:ext>
            </a:extLst>
          </p:cNvPr>
          <p:cNvSpPr/>
          <p:nvPr/>
        </p:nvSpPr>
        <p:spPr>
          <a:xfrm>
            <a:off x="15160601" y="3539953"/>
            <a:ext cx="4233851" cy="830997"/>
          </a:xfrm>
          <a:prstGeom prst="rect">
            <a:avLst/>
          </a:prstGeom>
        </p:spPr>
        <p:txBody>
          <a:bodyPr wrap="none">
            <a:spAutoFit/>
          </a:bodyPr>
          <a:lstStyle/>
          <a:p>
            <a:pPr algn="ctr" defTabSz="1826594"/>
            <a:r>
              <a:rPr lang="zh-CN" altLang="en-US" sz="4800" b="1" dirty="0">
                <a:solidFill>
                  <a:srgbClr val="FF0000"/>
                </a:solidFill>
                <a:ea typeface="黑体" panose="02010609060101010101" pitchFamily="49" charset="-122"/>
                <a:sym typeface="+mn-lt"/>
              </a:rPr>
              <a:t>羟基（</a:t>
            </a:r>
            <a:r>
              <a:rPr lang="en-US" altLang="zh-CN" sz="4800" b="1" dirty="0">
                <a:solidFill>
                  <a:srgbClr val="FF0000"/>
                </a:solidFill>
                <a:ea typeface="黑体" panose="02010609060101010101" pitchFamily="49" charset="-122"/>
                <a:sym typeface="+mn-lt"/>
              </a:rPr>
              <a:t>—OH</a:t>
            </a:r>
            <a:r>
              <a:rPr lang="zh-CN" altLang="en-US" sz="4800" b="1" dirty="0">
                <a:solidFill>
                  <a:srgbClr val="FF0000"/>
                </a:solidFill>
                <a:ea typeface="黑体" panose="02010609060101010101" pitchFamily="49" charset="-122"/>
                <a:sym typeface="+mn-lt"/>
              </a:rPr>
              <a:t>）</a:t>
            </a:r>
          </a:p>
        </p:txBody>
      </p:sp>
      <p:grpSp>
        <p:nvGrpSpPr>
          <p:cNvPr id="16" name="组合 15">
            <a:extLst>
              <a:ext uri="{FF2B5EF4-FFF2-40B4-BE49-F238E27FC236}">
                <a16:creationId xmlns="" xmlns:a16="http://schemas.microsoft.com/office/drawing/2014/main" id="{DD3090AB-7037-4C47-8EF2-BF207C7A263D}"/>
              </a:ext>
            </a:extLst>
          </p:cNvPr>
          <p:cNvGrpSpPr/>
          <p:nvPr/>
        </p:nvGrpSpPr>
        <p:grpSpPr>
          <a:xfrm>
            <a:off x="4939069" y="5339146"/>
            <a:ext cx="13418872" cy="1025913"/>
            <a:chOff x="4962346" y="7744755"/>
            <a:chExt cx="13418872" cy="1025913"/>
          </a:xfrm>
        </p:grpSpPr>
        <p:sp>
          <p:nvSpPr>
            <p:cNvPr id="31" name="矩形 30">
              <a:extLst>
                <a:ext uri="{FF2B5EF4-FFF2-40B4-BE49-F238E27FC236}">
                  <a16:creationId xmlns="" xmlns:a16="http://schemas.microsoft.com/office/drawing/2014/main" id="{289B578C-79F2-4A36-8D0F-9BA3C21D2E61}"/>
                </a:ext>
              </a:extLst>
            </p:cNvPr>
            <p:cNvSpPr/>
            <p:nvPr/>
          </p:nvSpPr>
          <p:spPr>
            <a:xfrm>
              <a:off x="10623890" y="7774313"/>
              <a:ext cx="2040944" cy="830997"/>
            </a:xfrm>
            <a:prstGeom prst="rect">
              <a:avLst/>
            </a:prstGeom>
          </p:spPr>
          <p:txBody>
            <a:bodyPr wrap="none">
              <a:spAutoFit/>
            </a:bodyPr>
            <a:lstStyle/>
            <a:p>
              <a:pPr algn="ctr" defTabSz="1826594"/>
              <a:r>
                <a:rPr lang="zh-CN" altLang="en-US" sz="4800" b="1" dirty="0">
                  <a:solidFill>
                    <a:prstClr val="black"/>
                  </a:solidFill>
                  <a:ea typeface="黑体" panose="02010609060101010101" pitchFamily="49" charset="-122"/>
                  <a:sym typeface="+mn-lt"/>
                </a:rPr>
                <a:t>稳定性</a:t>
              </a:r>
            </a:p>
          </p:txBody>
        </p:sp>
        <p:sp>
          <p:nvSpPr>
            <p:cNvPr id="35" name="矩形 34">
              <a:extLst>
                <a:ext uri="{FF2B5EF4-FFF2-40B4-BE49-F238E27FC236}">
                  <a16:creationId xmlns="" xmlns:a16="http://schemas.microsoft.com/office/drawing/2014/main" id="{5AA870EB-1D39-4B69-B05D-F54A747B7F67}"/>
                </a:ext>
              </a:extLst>
            </p:cNvPr>
            <p:cNvSpPr/>
            <p:nvPr/>
          </p:nvSpPr>
          <p:spPr>
            <a:xfrm>
              <a:off x="4962346" y="7776550"/>
              <a:ext cx="1853469" cy="994118"/>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稳定</a:t>
              </a:r>
            </a:p>
          </p:txBody>
        </p:sp>
        <p:sp>
          <p:nvSpPr>
            <p:cNvPr id="36" name="矩形 35">
              <a:extLst>
                <a:ext uri="{FF2B5EF4-FFF2-40B4-BE49-F238E27FC236}">
                  <a16:creationId xmlns="" xmlns:a16="http://schemas.microsoft.com/office/drawing/2014/main" id="{29A5671A-3A34-4D06-A4FF-D31260C9402B}"/>
                </a:ext>
              </a:extLst>
            </p:cNvPr>
            <p:cNvSpPr/>
            <p:nvPr/>
          </p:nvSpPr>
          <p:spPr>
            <a:xfrm>
              <a:off x="15995099" y="7744755"/>
              <a:ext cx="2386119" cy="994118"/>
            </a:xfrm>
            <a:prstGeom prst="rect">
              <a:avLst/>
            </a:prstGeom>
          </p:spPr>
          <p:txBody>
            <a:bodyPr wrap="square">
              <a:spAutoFit/>
            </a:bodyPr>
            <a:lstStyle/>
            <a:p>
              <a:pPr algn="ctr" defTabSz="1218149">
                <a:lnSpc>
                  <a:spcPct val="120000"/>
                </a:lnSpc>
              </a:pPr>
              <a:r>
                <a:rPr lang="zh-CN" altLang="en-US" sz="5400" b="1" spc="130" dirty="0">
                  <a:solidFill>
                    <a:srgbClr val="FF0000"/>
                  </a:solidFill>
                  <a:ea typeface="楷体" panose="02010609060101010101" pitchFamily="49" charset="-122"/>
                  <a:cs typeface="Times New Roman" panose="02020603050405020304" pitchFamily="18" charset="0"/>
                  <a:sym typeface="+mn-lt"/>
                </a:rPr>
                <a:t>不稳定</a:t>
              </a:r>
            </a:p>
          </p:txBody>
        </p:sp>
      </p:grpSp>
      <p:grpSp>
        <p:nvGrpSpPr>
          <p:cNvPr id="19" name="组合 18">
            <a:extLst>
              <a:ext uri="{FF2B5EF4-FFF2-40B4-BE49-F238E27FC236}">
                <a16:creationId xmlns="" xmlns:a16="http://schemas.microsoft.com/office/drawing/2014/main" id="{231E0D08-77CE-4822-B838-63F53AC58B56}"/>
              </a:ext>
            </a:extLst>
          </p:cNvPr>
          <p:cNvGrpSpPr/>
          <p:nvPr/>
        </p:nvGrpSpPr>
        <p:grpSpPr>
          <a:xfrm>
            <a:off x="2510894" y="7539418"/>
            <a:ext cx="18881030" cy="4030143"/>
            <a:chOff x="2558035" y="8914391"/>
            <a:chExt cx="18881030" cy="4030143"/>
          </a:xfrm>
        </p:grpSpPr>
        <p:sp>
          <p:nvSpPr>
            <p:cNvPr id="32" name="矩形 31">
              <a:extLst>
                <a:ext uri="{FF2B5EF4-FFF2-40B4-BE49-F238E27FC236}">
                  <a16:creationId xmlns="" xmlns:a16="http://schemas.microsoft.com/office/drawing/2014/main" id="{73DEF30D-E40F-4BA5-8C79-90ECB2FAD853}"/>
                </a:ext>
              </a:extLst>
            </p:cNvPr>
            <p:cNvSpPr/>
            <p:nvPr/>
          </p:nvSpPr>
          <p:spPr>
            <a:xfrm>
              <a:off x="11020196" y="10201406"/>
              <a:ext cx="1422184" cy="830997"/>
            </a:xfrm>
            <a:prstGeom prst="rect">
              <a:avLst/>
            </a:prstGeom>
          </p:spPr>
          <p:txBody>
            <a:bodyPr wrap="none">
              <a:spAutoFit/>
            </a:bodyPr>
            <a:lstStyle/>
            <a:p>
              <a:pPr algn="ctr" defTabSz="1826594"/>
              <a:r>
                <a:rPr lang="zh-CN" altLang="en-US" sz="4800" b="1" dirty="0">
                  <a:solidFill>
                    <a:prstClr val="black"/>
                  </a:solidFill>
                  <a:ea typeface="黑体" panose="02010609060101010101" pitchFamily="49" charset="-122"/>
                  <a:sym typeface="+mn-lt"/>
                </a:rPr>
                <a:t>存在</a:t>
              </a:r>
            </a:p>
          </p:txBody>
        </p:sp>
        <p:sp>
          <p:nvSpPr>
            <p:cNvPr id="37" name="矩形 36">
              <a:extLst>
                <a:ext uri="{FF2B5EF4-FFF2-40B4-BE49-F238E27FC236}">
                  <a16:creationId xmlns="" xmlns:a16="http://schemas.microsoft.com/office/drawing/2014/main" id="{EBE8745F-C9F6-49BC-99B5-C4F552FD06C0}"/>
                </a:ext>
              </a:extLst>
            </p:cNvPr>
            <p:cNvSpPr/>
            <p:nvPr/>
          </p:nvSpPr>
          <p:spPr>
            <a:xfrm>
              <a:off x="2558035" y="8914391"/>
              <a:ext cx="7169133" cy="3985706"/>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能独立存在于溶液或离子化合物中；如</a:t>
              </a:r>
              <a:r>
                <a:rPr lang="en-US" altLang="zh-CN" sz="5400" b="1" spc="130" dirty="0">
                  <a:solidFill>
                    <a:srgbClr val="2A5CAA"/>
                  </a:solidFill>
                  <a:ea typeface="楷体" panose="02010609060101010101" pitchFamily="49" charset="-122"/>
                  <a:cs typeface="Times New Roman" panose="02020603050405020304" pitchFamily="18" charset="0"/>
                  <a:sym typeface="+mn-lt"/>
                </a:rPr>
                <a:t>NaOH</a:t>
              </a:r>
              <a:r>
                <a:rPr lang="zh-CN" altLang="en-US" sz="5400" b="1" spc="130" dirty="0">
                  <a:solidFill>
                    <a:srgbClr val="2A5CAA"/>
                  </a:solidFill>
                  <a:ea typeface="楷体" panose="02010609060101010101" pitchFamily="49" charset="-122"/>
                  <a:cs typeface="Times New Roman" panose="02020603050405020304" pitchFamily="18" charset="0"/>
                  <a:sym typeface="+mn-lt"/>
                </a:rPr>
                <a:t>溶液和固体中均存在</a:t>
              </a:r>
            </a:p>
          </p:txBody>
        </p:sp>
        <p:sp>
          <p:nvSpPr>
            <p:cNvPr id="38" name="矩形 37">
              <a:extLst>
                <a:ext uri="{FF2B5EF4-FFF2-40B4-BE49-F238E27FC236}">
                  <a16:creationId xmlns="" xmlns:a16="http://schemas.microsoft.com/office/drawing/2014/main" id="{77833C2A-A529-46DE-9DA0-CC276DCF82DD}"/>
                </a:ext>
              </a:extLst>
            </p:cNvPr>
            <p:cNvSpPr/>
            <p:nvPr/>
          </p:nvSpPr>
          <p:spPr>
            <a:xfrm>
              <a:off x="13646581" y="8958828"/>
              <a:ext cx="7792484" cy="3985706"/>
            </a:xfrm>
            <a:prstGeom prst="rect">
              <a:avLst/>
            </a:prstGeom>
          </p:spPr>
          <p:txBody>
            <a:bodyPr wrap="square">
              <a:spAutoFit/>
            </a:bodyPr>
            <a:lstStyle/>
            <a:p>
              <a:pPr defTabSz="1218149">
                <a:lnSpc>
                  <a:spcPct val="120000"/>
                </a:lnSpc>
              </a:pPr>
              <a:r>
                <a:rPr lang="zh-CN" altLang="en-US" sz="5400" b="1" spc="130" dirty="0">
                  <a:solidFill>
                    <a:srgbClr val="FF0000"/>
                  </a:solidFill>
                  <a:ea typeface="楷体" panose="02010609060101010101" pitchFamily="49" charset="-122"/>
                  <a:cs typeface="Times New Roman" panose="02020603050405020304" pitchFamily="18" charset="0"/>
                  <a:sym typeface="+mn-lt"/>
                </a:rPr>
                <a:t>不能独立存在，必须和其他“基”或原子或原子团相结合；如</a:t>
              </a:r>
              <a:r>
                <a:rPr lang="en-US" altLang="zh-CN" sz="5400" b="1" spc="130" dirty="0">
                  <a:solidFill>
                    <a:srgbClr val="FF0000"/>
                  </a:solidFill>
                  <a:ea typeface="楷体" panose="02010609060101010101" pitchFamily="49" charset="-122"/>
                  <a:cs typeface="Times New Roman" panose="02020603050405020304" pitchFamily="18" charset="0"/>
                  <a:sym typeface="+mn-lt"/>
                </a:rPr>
                <a:t>—OH</a:t>
              </a:r>
              <a:r>
                <a:rPr lang="zh-CN" altLang="en-US" sz="5400" b="1" spc="130" dirty="0">
                  <a:solidFill>
                    <a:srgbClr val="FF0000"/>
                  </a:solidFill>
                  <a:ea typeface="楷体" panose="02010609060101010101" pitchFamily="49" charset="-122"/>
                  <a:cs typeface="Times New Roman" panose="02020603050405020304" pitchFamily="18" charset="0"/>
                  <a:sym typeface="+mn-lt"/>
                </a:rPr>
                <a:t>与</a:t>
              </a:r>
              <a:r>
                <a:rPr lang="en-US" altLang="zh-CN" sz="5400" b="1" spc="130" dirty="0">
                  <a:solidFill>
                    <a:srgbClr val="FF0000"/>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FF0000"/>
                  </a:solidFill>
                  <a:ea typeface="楷体" panose="02010609060101010101" pitchFamily="49" charset="-122"/>
                  <a:cs typeface="Times New Roman" panose="02020603050405020304" pitchFamily="18" charset="0"/>
                  <a:sym typeface="+mn-lt"/>
                </a:rPr>
                <a:t>3</a:t>
              </a:r>
              <a:r>
                <a:rPr lang="zh-CN" altLang="en-US" sz="5400" b="1" spc="130" dirty="0">
                  <a:solidFill>
                    <a:srgbClr val="FF0000"/>
                  </a:solidFill>
                  <a:ea typeface="楷体" panose="02010609060101010101" pitchFamily="49" charset="-122"/>
                  <a:cs typeface="Times New Roman" panose="02020603050405020304" pitchFamily="18" charset="0"/>
                  <a:sym typeface="+mn-lt"/>
                </a:rPr>
                <a:t>结合为</a:t>
              </a:r>
              <a:r>
                <a:rPr lang="en-US" altLang="zh-CN" sz="5400" b="1" spc="130" dirty="0">
                  <a:solidFill>
                    <a:srgbClr val="FF0000"/>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FF0000"/>
                  </a:solidFill>
                  <a:ea typeface="楷体" panose="02010609060101010101" pitchFamily="49" charset="-122"/>
                  <a:cs typeface="Times New Roman" panose="02020603050405020304" pitchFamily="18" charset="0"/>
                  <a:sym typeface="+mn-lt"/>
                </a:rPr>
                <a:t>3</a:t>
              </a:r>
              <a:r>
                <a:rPr lang="en-US" altLang="zh-CN" sz="5400" b="1" spc="130" dirty="0">
                  <a:solidFill>
                    <a:srgbClr val="FF0000"/>
                  </a:solidFill>
                  <a:ea typeface="楷体" panose="02010609060101010101" pitchFamily="49" charset="-122"/>
                  <a:cs typeface="Times New Roman" panose="02020603050405020304" pitchFamily="18" charset="0"/>
                  <a:sym typeface="+mn-lt"/>
                </a:rPr>
                <a:t>OH</a:t>
              </a:r>
              <a:endParaRPr lang="zh-CN" altLang="en-US" sz="5400" b="1" spc="130" dirty="0">
                <a:solidFill>
                  <a:srgbClr val="FF0000"/>
                </a:solidFill>
                <a:ea typeface="楷体" panose="02010609060101010101" pitchFamily="49" charset="-122"/>
                <a:cs typeface="Times New Roman" panose="02020603050405020304" pitchFamily="18" charset="0"/>
                <a:sym typeface="+mn-lt"/>
              </a:endParaRPr>
            </a:p>
          </p:txBody>
        </p:sp>
      </p:grpSp>
    </p:spTree>
    <p:extLst>
      <p:ext uri="{BB962C8B-B14F-4D97-AF65-F5344CB8AC3E}">
        <p14:creationId xmlns:p14="http://schemas.microsoft.com/office/powerpoint/2010/main" val="282666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乙醇在化学反应中的断键位置及对应的反应类型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77576"/>
            <a:ext cx="7269588" cy="4090408"/>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40672"/>
            <a:chOff x="3155655" y="7817710"/>
            <a:chExt cx="15611277" cy="1240672"/>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1089529"/>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与活泼金属反应，断①键</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45637" y="10107884"/>
            <a:ext cx="13680026" cy="1080000"/>
          </a:xfrm>
          <a:prstGeom prst="rect">
            <a:avLst/>
          </a:prstGeom>
        </p:spPr>
      </p:pic>
    </p:spTree>
    <p:extLst>
      <p:ext uri="{BB962C8B-B14F-4D97-AF65-F5344CB8AC3E}">
        <p14:creationId xmlns:p14="http://schemas.microsoft.com/office/powerpoint/2010/main" val="137131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乙醇在化学反应中的断键位置及对应的反应类型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77576"/>
            <a:ext cx="7269588" cy="4090408"/>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2</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燃烧氧化，化学键全部断裂，氧化反应</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35850" y="9810406"/>
            <a:ext cx="12444207" cy="1440000"/>
          </a:xfrm>
          <a:prstGeom prst="rect">
            <a:avLst/>
          </a:prstGeom>
        </p:spPr>
      </p:pic>
    </p:spTree>
    <p:extLst>
      <p:ext uri="{BB962C8B-B14F-4D97-AF65-F5344CB8AC3E}">
        <p14:creationId xmlns:p14="http://schemas.microsoft.com/office/powerpoint/2010/main" val="4034102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乙醇在化学反应中的断键位置及对应的反应类型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77576"/>
            <a:ext cx="7269588" cy="4090408"/>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3</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催化氧化，断①③键，氧化反应</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57954" y="9484452"/>
            <a:ext cx="12600000" cy="2710465"/>
          </a:xfrm>
          <a:prstGeom prst="rect">
            <a:avLst/>
          </a:prstGeom>
        </p:spPr>
      </p:pic>
    </p:spTree>
    <p:extLst>
      <p:ext uri="{BB962C8B-B14F-4D97-AF65-F5344CB8AC3E}">
        <p14:creationId xmlns:p14="http://schemas.microsoft.com/office/powerpoint/2010/main" val="1841281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乙醇在化学反应中的断键位置及对应的反应类型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77576"/>
            <a:ext cx="7269588" cy="4090408"/>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4</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酯化反应，断①键，取代反应</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36498" y="9442526"/>
            <a:ext cx="18651124" cy="2160000"/>
          </a:xfrm>
          <a:prstGeom prst="rect">
            <a:avLst/>
          </a:prstGeom>
        </p:spPr>
      </p:pic>
    </p:spTree>
    <p:extLst>
      <p:ext uri="{BB962C8B-B14F-4D97-AF65-F5344CB8AC3E}">
        <p14:creationId xmlns:p14="http://schemas.microsoft.com/office/powerpoint/2010/main" val="399031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0" y="1931982"/>
            <a:ext cx="19356237" cy="666336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化学与生活生产有着密切的联系，下列说法正确的是（   ）</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酒精可以代替</a:t>
            </a:r>
            <a:r>
              <a:rPr lang="en-US" altLang="zh-CN" sz="5397" b="1" spc="130" dirty="0">
                <a:solidFill>
                  <a:prstClr val="black"/>
                </a:solidFill>
                <a:cs typeface="Times New Roman" panose="02020603050405020304" pitchFamily="18" charset="0"/>
                <a:sym typeface="+mn-lt"/>
              </a:rPr>
              <a:t>CCl</a:t>
            </a:r>
            <a:r>
              <a:rPr lang="en-US" altLang="zh-CN" sz="5397" b="1" spc="130" baseline="-2500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萃取碘水中的碘单质</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2017.04</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医用消毒酒精中乙醇的浓度为</a:t>
            </a:r>
            <a:r>
              <a:rPr lang="en-US" altLang="zh-CN" sz="5397" b="1" spc="130" dirty="0">
                <a:solidFill>
                  <a:prstClr val="black"/>
                </a:solidFill>
                <a:cs typeface="Times New Roman" panose="02020603050405020304" pitchFamily="18" charset="0"/>
                <a:sym typeface="+mn-lt"/>
              </a:rPr>
              <a:t>95%</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全国新课标</a:t>
            </a:r>
            <a:r>
              <a:rPr lang="en-US" altLang="zh-CN" sz="5397" b="1" spc="130" dirty="0">
                <a:solidFill>
                  <a:srgbClr val="FF0000"/>
                </a:solidFill>
                <a:ea typeface="楷体" panose="02010609060101010101" pitchFamily="49" charset="-122"/>
                <a:cs typeface="Times New Roman" panose="02020603050405020304" pitchFamily="18" charset="0"/>
                <a:sym typeface="+mn-lt"/>
              </a:rPr>
              <a:t>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乙醇和汽油都是可再生能源，应大力推广“乙醇汽油”</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乙醇是重要的化工原料，可用来制取乙醛、乙酸等</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8668458"/>
            <a:ext cx="18286315" cy="3985706"/>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酒精不能作为萃取碘水中碘单质的萃取剂；萃取剂必备的性质是萃取的物质在萃取剂中的溶解度大于在水中的溶解度，且萃取剂和原溶剂互不相溶；酒精易溶于水，且能与水以任意比例互溶，不符合萃取剂要求，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95872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64188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化学与生活生产有着密切的联系，下列说法正确的是（   ）</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酒精可以代替</a:t>
            </a:r>
            <a:r>
              <a:rPr lang="en-US" altLang="zh-CN" sz="5397" b="1" spc="130" dirty="0">
                <a:solidFill>
                  <a:prstClr val="black"/>
                </a:solidFill>
                <a:cs typeface="Times New Roman" panose="02020603050405020304" pitchFamily="18" charset="0"/>
                <a:sym typeface="+mn-lt"/>
              </a:rPr>
              <a:t>CCl</a:t>
            </a:r>
            <a:r>
              <a:rPr lang="en-US" altLang="zh-CN" sz="5397" b="1" spc="130" baseline="-2500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萃取碘水中的碘单质</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2017﹒4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医用消毒酒精中乙醇的浓度为</a:t>
            </a:r>
            <a:r>
              <a:rPr lang="en-US" altLang="zh-CN" sz="5397" b="1" spc="130" dirty="0">
                <a:solidFill>
                  <a:prstClr val="black"/>
                </a:solidFill>
                <a:cs typeface="Times New Roman" panose="02020603050405020304" pitchFamily="18" charset="0"/>
                <a:sym typeface="+mn-lt"/>
              </a:rPr>
              <a:t>95%</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全国新课标</a:t>
            </a:r>
            <a:r>
              <a:rPr lang="en-US" altLang="zh-CN" sz="5397" b="1" spc="130" dirty="0">
                <a:solidFill>
                  <a:srgbClr val="FF0000"/>
                </a:solidFill>
                <a:ea typeface="楷体" panose="02010609060101010101" pitchFamily="49" charset="-122"/>
                <a:cs typeface="Times New Roman" panose="02020603050405020304" pitchFamily="18" charset="0"/>
                <a:sym typeface="+mn-lt"/>
              </a:rPr>
              <a:t>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乙醇和汽油都是可再生能源，应大力推广“乙醇汽油”</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乙醇是重要的化工原料，可用来制取乙醛、乙酸等</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792704"/>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医用消毒酒精通常是用体积分数为</a:t>
            </a:r>
            <a:r>
              <a:rPr lang="en-US" altLang="zh-CN" sz="5400" b="1" spc="130" dirty="0">
                <a:solidFill>
                  <a:srgbClr val="2A5CAA"/>
                </a:solidFill>
                <a:ea typeface="楷体" panose="02010609060101010101" pitchFamily="49" charset="-122"/>
                <a:cs typeface="Times New Roman" panose="02020603050405020304" pitchFamily="18" charset="0"/>
                <a:sym typeface="+mn-lt"/>
              </a:rPr>
              <a:t>75</a:t>
            </a:r>
            <a:r>
              <a:rPr lang="zh-CN" altLang="en-US" sz="5400" b="1" spc="130" dirty="0">
                <a:solidFill>
                  <a:srgbClr val="2A5CAA"/>
                </a:solidFill>
                <a:ea typeface="楷体" panose="02010609060101010101" pitchFamily="49" charset="-122"/>
                <a:cs typeface="Times New Roman" panose="02020603050405020304" pitchFamily="18" charset="0"/>
                <a:sym typeface="+mn-lt"/>
              </a:rPr>
              <a:t>％的乙醇溶液，故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107604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64188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化学与生活生产有着密切的联系，下列说法正确的是（   ）</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酒精可以代替</a:t>
            </a:r>
            <a:r>
              <a:rPr lang="en-US" altLang="zh-CN" sz="5397" b="1" spc="130" dirty="0">
                <a:solidFill>
                  <a:prstClr val="black"/>
                </a:solidFill>
                <a:cs typeface="Times New Roman" panose="02020603050405020304" pitchFamily="18" charset="0"/>
                <a:sym typeface="+mn-lt"/>
              </a:rPr>
              <a:t>CCl</a:t>
            </a:r>
            <a:r>
              <a:rPr lang="en-US" altLang="zh-CN" sz="5397" b="1" spc="130" baseline="-2500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萃取碘水中的碘单质</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2017﹒4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医用消毒酒精中乙醇的浓度为</a:t>
            </a:r>
            <a:r>
              <a:rPr lang="en-US" altLang="zh-CN" sz="5397" b="1" spc="130" dirty="0">
                <a:solidFill>
                  <a:prstClr val="black"/>
                </a:solidFill>
                <a:cs typeface="Times New Roman" panose="02020603050405020304" pitchFamily="18" charset="0"/>
                <a:sym typeface="+mn-lt"/>
              </a:rPr>
              <a:t>95%</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全国新课标</a:t>
            </a:r>
            <a:r>
              <a:rPr lang="en-US" altLang="zh-CN" sz="5397" b="1" spc="130" dirty="0">
                <a:solidFill>
                  <a:srgbClr val="FF0000"/>
                </a:solidFill>
                <a:ea typeface="楷体" panose="02010609060101010101" pitchFamily="49" charset="-122"/>
                <a:cs typeface="Times New Roman" panose="02020603050405020304" pitchFamily="18" charset="0"/>
                <a:sym typeface="+mn-lt"/>
              </a:rPr>
              <a:t>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乙醇和汽油都是可再生能源，应大力推广“乙醇汽油”</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乙醇是重要的化工原料，可用来制取乙醛、乙酸等</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147094"/>
            <a:ext cx="18286315" cy="3083921"/>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乙醇汽油是一种新型车用燃料，能减少有害气体的排放保护环境，同时可以缓解因石油资源短缺而造成的经济压力；但其中汽油属于不可再生能源，故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394745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641883"/>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化学与生活生产有着密切的联系，下列说法正确的是（   ）</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酒精可以代替</a:t>
            </a:r>
            <a:r>
              <a:rPr lang="en-US" altLang="zh-CN" sz="5397" b="1" spc="130" dirty="0">
                <a:solidFill>
                  <a:prstClr val="black"/>
                </a:solidFill>
                <a:cs typeface="Times New Roman" panose="02020603050405020304" pitchFamily="18" charset="0"/>
                <a:sym typeface="+mn-lt"/>
              </a:rPr>
              <a:t>CCl</a:t>
            </a:r>
            <a:r>
              <a:rPr lang="en-US" altLang="zh-CN" sz="5397" b="1" spc="130" baseline="-2500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萃取碘水中的碘单质</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2017﹒4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医用消毒酒精中乙醇的浓度为</a:t>
            </a:r>
            <a:r>
              <a:rPr lang="en-US" altLang="zh-CN" sz="5397" b="1" spc="130" dirty="0">
                <a:solidFill>
                  <a:prstClr val="black"/>
                </a:solidFill>
                <a:cs typeface="Times New Roman" panose="02020603050405020304" pitchFamily="18" charset="0"/>
                <a:sym typeface="+mn-lt"/>
              </a:rPr>
              <a:t>95%</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全国新课标</a:t>
            </a:r>
            <a:r>
              <a:rPr lang="en-US" altLang="zh-CN" sz="5397" b="1" spc="130" dirty="0">
                <a:solidFill>
                  <a:srgbClr val="FF0000"/>
                </a:solidFill>
                <a:ea typeface="楷体" panose="02010609060101010101" pitchFamily="49" charset="-122"/>
                <a:cs typeface="Times New Roman" panose="02020603050405020304" pitchFamily="18" charset="0"/>
                <a:sym typeface="+mn-lt"/>
              </a:rPr>
              <a:t>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乙醇和汽油都是可再生能源，应大力推广“乙醇汽油”</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乙醇是重要的化工原料，可用来制取乙醛、乙酸等</a:t>
            </a:r>
          </a:p>
        </p:txBody>
      </p:sp>
      <p:sp>
        <p:nvSpPr>
          <p:cNvPr id="15" name="矩形 14">
            <a:extLst>
              <a:ext uri="{FF2B5EF4-FFF2-40B4-BE49-F238E27FC236}">
                <a16:creationId xmlns="" xmlns:a16="http://schemas.microsoft.com/office/drawing/2014/main" id="{2BF27018-14F6-4D08-9C09-2DBA50E29EA5}"/>
              </a:ext>
            </a:extLst>
          </p:cNvPr>
          <p:cNvSpPr/>
          <p:nvPr/>
        </p:nvSpPr>
        <p:spPr>
          <a:xfrm>
            <a:off x="2739938" y="9447570"/>
            <a:ext cx="18286315" cy="2086725"/>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乙醇是一种重要的化工原料，可用来制取乙醛、乙酸等，故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20" name="文本框 19">
            <a:extLst>
              <a:ext uri="{FF2B5EF4-FFF2-40B4-BE49-F238E27FC236}">
                <a16:creationId xmlns="" xmlns:a16="http://schemas.microsoft.com/office/drawing/2014/main" id="{AED14DEF-3589-4EAD-92C9-947A68115DAD}"/>
              </a:ext>
            </a:extLst>
          </p:cNvPr>
          <p:cNvSpPr txBox="1"/>
          <p:nvPr/>
        </p:nvSpPr>
        <p:spPr>
          <a:xfrm>
            <a:off x="8416672" y="2805687"/>
            <a:ext cx="851515" cy="1200329"/>
          </a:xfrm>
          <a:prstGeom prst="rect">
            <a:avLst/>
          </a:prstGeom>
          <a:noFill/>
        </p:spPr>
        <p:txBody>
          <a:bodyPr wrap="none" rtlCol="0">
            <a:spAutoFit/>
          </a:bodyPr>
          <a:lstStyle/>
          <a:p>
            <a:r>
              <a:rPr lang="en-US" altLang="zh-CN" sz="7200" b="1" dirty="0">
                <a:solidFill>
                  <a:srgbClr val="FF0000"/>
                </a:solidFill>
              </a:rPr>
              <a:t>D</a:t>
            </a:r>
            <a:endParaRPr lang="zh-CN" altLang="en-US" sz="7200" b="1" dirty="0">
              <a:solidFill>
                <a:srgbClr val="FF0000"/>
              </a:solidFill>
            </a:endParaRPr>
          </a:p>
        </p:txBody>
      </p:sp>
    </p:spTree>
    <p:extLst>
      <p:ext uri="{BB962C8B-B14F-4D97-AF65-F5344CB8AC3E}">
        <p14:creationId xmlns:p14="http://schemas.microsoft.com/office/powerpoint/2010/main" val="108670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973769"/>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下列有关乙酸的结构与性质说法正确的是（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乙酸的分子式为</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COOH</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乙酸与甲酸甲酯（</a:t>
            </a:r>
            <a:r>
              <a:rPr lang="en-US" altLang="zh-CN" sz="5397" b="1" spc="130" dirty="0">
                <a:solidFill>
                  <a:prstClr val="black"/>
                </a:solidFill>
                <a:cs typeface="Times New Roman" panose="02020603050405020304" pitchFamily="18" charset="0"/>
                <a:sym typeface="+mn-lt"/>
              </a:rPr>
              <a:t>HCOOCH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）互为同分异构体</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2016.10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乙酸和乙醇的混合溶液可用分液漏斗进行分离</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乙酸发生酯化反应时，乙酸分子中的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p:txBody>
      </p:sp>
      <p:sp>
        <p:nvSpPr>
          <p:cNvPr id="15" name="矩形 14">
            <a:extLst>
              <a:ext uri="{FF2B5EF4-FFF2-40B4-BE49-F238E27FC236}">
                <a16:creationId xmlns="" xmlns:a16="http://schemas.microsoft.com/office/drawing/2014/main" id="{2BF27018-14F6-4D08-9C09-2DBA50E29EA5}"/>
              </a:ext>
            </a:extLst>
          </p:cNvPr>
          <p:cNvSpPr/>
          <p:nvPr/>
        </p:nvSpPr>
        <p:spPr>
          <a:xfrm>
            <a:off x="2544385" y="9792704"/>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乙酸的分子式为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，结构简式为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COOH</a:t>
            </a:r>
            <a:r>
              <a:rPr lang="zh-CN" altLang="en-US" sz="5400" b="1" spc="130" dirty="0">
                <a:solidFill>
                  <a:srgbClr val="2A5CAA"/>
                </a:solidFill>
                <a:ea typeface="楷体" panose="02010609060101010101" pitchFamily="49" charset="-122"/>
                <a:cs typeface="Times New Roman" panose="02020603050405020304" pitchFamily="18" charset="0"/>
                <a:sym typeface="+mn-lt"/>
              </a:rPr>
              <a:t>，最简式（或实验式）为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zh-CN" altLang="en-US" sz="5400" b="1" spc="130" dirty="0">
                <a:solidFill>
                  <a:srgbClr val="2A5CAA"/>
                </a:solidFill>
                <a:ea typeface="楷体" panose="02010609060101010101" pitchFamily="49" charset="-122"/>
                <a:cs typeface="Times New Roman" panose="02020603050405020304" pitchFamily="18" charset="0"/>
                <a:sym typeface="+mn-lt"/>
              </a:rPr>
              <a:t>，故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120438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973769"/>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下列有关乙酸的结构与性质说法正确的是（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乙酸的分子式为</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COOH</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乙酸与甲酸甲酯（</a:t>
            </a:r>
            <a:r>
              <a:rPr lang="en-US" altLang="zh-CN" sz="5397" b="1" spc="130" dirty="0">
                <a:solidFill>
                  <a:prstClr val="black"/>
                </a:solidFill>
                <a:cs typeface="Times New Roman" panose="02020603050405020304" pitchFamily="18" charset="0"/>
                <a:sym typeface="+mn-lt"/>
              </a:rPr>
              <a:t>HCOOCH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）互为同分异构体</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2016.10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乙酸和乙醇的混合溶液可用分液漏斗进行分离</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乙酸发生酯化反应时，乙酸分子中的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448278"/>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乙酸和甲酸甲酯分子式相同，都为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，结构不同，互为同分异构体，故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Tree>
    <p:extLst>
      <p:ext uri="{BB962C8B-B14F-4D97-AF65-F5344CB8AC3E}">
        <p14:creationId xmlns:p14="http://schemas.microsoft.com/office/powerpoint/2010/main" val="40000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973769"/>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下列有关乙酸的结构与性质说法正确的是（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乙酸的分子式为</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COOH</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乙酸与甲酸甲酯（</a:t>
            </a:r>
            <a:r>
              <a:rPr lang="en-US" altLang="zh-CN" sz="5397" b="1" spc="130" dirty="0">
                <a:solidFill>
                  <a:prstClr val="black"/>
                </a:solidFill>
                <a:cs typeface="Times New Roman" panose="02020603050405020304" pitchFamily="18" charset="0"/>
                <a:sym typeface="+mn-lt"/>
              </a:rPr>
              <a:t>HCOOCH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）互为同分异构体</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2016.10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乙酸和乙醇的混合溶液可用分液漏斗进行分离</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乙酸发生酯化反应时，乙酸分子中的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243448"/>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分液法是把两种互不相溶的液体分离开的方法，而乙酸与乙醇可以互溶，因此其混合溶液不能用分液的方法进行分离，故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38024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6973769"/>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下列有关乙酸的结构与性质说法正确的是（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乙酸的分子式为</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3</a:t>
            </a:r>
            <a:r>
              <a:rPr lang="en-US" altLang="zh-CN" sz="5397" b="1" spc="130" dirty="0">
                <a:solidFill>
                  <a:prstClr val="black"/>
                </a:solidFill>
                <a:cs typeface="Times New Roman" panose="02020603050405020304" pitchFamily="18" charset="0"/>
                <a:sym typeface="+mn-lt"/>
              </a:rPr>
              <a:t>COOH</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乙酸与甲酸甲酯（</a:t>
            </a:r>
            <a:r>
              <a:rPr lang="en-US" altLang="zh-CN" sz="5397" b="1" spc="130" dirty="0">
                <a:solidFill>
                  <a:prstClr val="black"/>
                </a:solidFill>
                <a:cs typeface="Times New Roman" panose="02020603050405020304" pitchFamily="18" charset="0"/>
                <a:sym typeface="+mn-lt"/>
              </a:rPr>
              <a:t>HCOOCH</a:t>
            </a:r>
            <a:r>
              <a:rPr lang="en-US" altLang="zh-CN" sz="5397" b="1" spc="130" baseline="-25000" dirty="0">
                <a:solidFill>
                  <a:prstClr val="black"/>
                </a:solidFill>
                <a:cs typeface="Times New Roman" panose="02020603050405020304" pitchFamily="18" charset="0"/>
                <a:sym typeface="+mn-lt"/>
              </a:rPr>
              <a:t>3</a:t>
            </a:r>
            <a:r>
              <a:rPr lang="zh-CN" altLang="en-US" sz="5397" b="1" spc="130" dirty="0">
                <a:solidFill>
                  <a:prstClr val="black"/>
                </a:solidFill>
                <a:cs typeface="Times New Roman" panose="02020603050405020304" pitchFamily="18" charset="0"/>
                <a:sym typeface="+mn-lt"/>
              </a:rPr>
              <a:t>）互为同分异构体</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2016.10 </a:t>
            </a:r>
            <a:r>
              <a:rPr lang="zh-CN" altLang="en-US" sz="5397"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乙酸和乙醇的混合溶液可用分液漏斗进行分离</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乙酸发生酯化反应时，乙酸分子中的</a:t>
            </a:r>
            <a:r>
              <a:rPr lang="en-US" altLang="zh-CN" sz="5397" b="1" spc="130" dirty="0">
                <a:solidFill>
                  <a:prstClr val="black"/>
                </a:solidFill>
                <a:cs typeface="Times New Roman" panose="02020603050405020304" pitchFamily="18" charset="0"/>
                <a:sym typeface="+mn-lt"/>
              </a:rPr>
              <a:t>O—H</a:t>
            </a:r>
            <a:r>
              <a:rPr lang="zh-CN" altLang="en-US" sz="5397" b="1" spc="130" dirty="0">
                <a:solidFill>
                  <a:prstClr val="black"/>
                </a:solidFill>
                <a:cs typeface="Times New Roman" panose="02020603050405020304" pitchFamily="18" charset="0"/>
                <a:sym typeface="+mn-lt"/>
              </a:rPr>
              <a:t>键发生断裂</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384527"/>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酯化反应的规律是“酸脱羟基醇脱氢”，因此乙酸发生酯化反应时应该是乙酸分子中的</a:t>
            </a:r>
            <a:r>
              <a:rPr lang="en-US" altLang="zh-CN" sz="5400" b="1" spc="130" dirty="0">
                <a:solidFill>
                  <a:srgbClr val="2A5CAA"/>
                </a:solidFill>
                <a:ea typeface="楷体" panose="02010609060101010101" pitchFamily="49" charset="-122"/>
                <a:cs typeface="Times New Roman" panose="02020603050405020304" pitchFamily="18" charset="0"/>
                <a:sym typeface="+mn-lt"/>
              </a:rPr>
              <a:t>C—O</a:t>
            </a:r>
            <a:r>
              <a:rPr lang="zh-CN" altLang="en-US" sz="5400" b="1" spc="130" dirty="0">
                <a:solidFill>
                  <a:srgbClr val="2A5CAA"/>
                </a:solidFill>
                <a:ea typeface="楷体" panose="02010609060101010101" pitchFamily="49" charset="-122"/>
                <a:cs typeface="Times New Roman" panose="02020603050405020304" pitchFamily="18" charset="0"/>
                <a:sym typeface="+mn-lt"/>
              </a:rPr>
              <a:t>键发生断裂，故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7" name="文本框 16">
            <a:extLst>
              <a:ext uri="{FF2B5EF4-FFF2-40B4-BE49-F238E27FC236}">
                <a16:creationId xmlns="" xmlns:a16="http://schemas.microsoft.com/office/drawing/2014/main" id="{25ACDFC9-2380-4AE5-A47C-17512819212B}"/>
              </a:ext>
            </a:extLst>
          </p:cNvPr>
          <p:cNvSpPr txBox="1"/>
          <p:nvPr/>
        </p:nvSpPr>
        <p:spPr>
          <a:xfrm>
            <a:off x="4906627" y="2837218"/>
            <a:ext cx="800219" cy="1200329"/>
          </a:xfrm>
          <a:prstGeom prst="rect">
            <a:avLst/>
          </a:prstGeom>
          <a:noFill/>
        </p:spPr>
        <p:txBody>
          <a:bodyPr wrap="none" rtlCol="0">
            <a:spAutoFit/>
          </a:bodyPr>
          <a:lstStyle/>
          <a:p>
            <a:r>
              <a:rPr lang="en-US" altLang="zh-CN" sz="7200" b="1" dirty="0">
                <a:solidFill>
                  <a:srgbClr val="FF0000"/>
                </a:solidFill>
              </a:rPr>
              <a:t>B</a:t>
            </a:r>
          </a:p>
        </p:txBody>
      </p:sp>
    </p:spTree>
    <p:extLst>
      <p:ext uri="{BB962C8B-B14F-4D97-AF65-F5344CB8AC3E}">
        <p14:creationId xmlns:p14="http://schemas.microsoft.com/office/powerpoint/2010/main" val="214413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乙酸在化学反应中的断键位置及对应的反应类型</a:t>
            </a:r>
          </a:p>
        </p:txBody>
      </p:sp>
      <p:pic>
        <p:nvPicPr>
          <p:cNvPr id="19" name="图片 18">
            <a:hlinkClick r:id="rId4" action="ppaction://hlinksldjump"/>
            <a:extLst>
              <a:ext uri="{FF2B5EF4-FFF2-40B4-BE49-F238E27FC236}">
                <a16:creationId xmlns="" xmlns:a16="http://schemas.microsoft.com/office/drawing/2014/main" id="{87197707-9F41-42B3-BDF4-83B2A3F29A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05623" y="11439592"/>
            <a:ext cx="1397176" cy="1397176"/>
          </a:xfrm>
          <a:prstGeom prst="rect">
            <a:avLst/>
          </a:prstGeom>
        </p:spPr>
      </p:pic>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93572" y="3314997"/>
            <a:ext cx="7269588" cy="3900255"/>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体现酸的通性时，断①键</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64234" y="10287884"/>
            <a:ext cx="15886093" cy="900000"/>
          </a:xfrm>
          <a:prstGeom prst="rect">
            <a:avLst/>
          </a:prstGeom>
        </p:spPr>
      </p:pic>
    </p:spTree>
    <p:extLst>
      <p:ext uri="{BB962C8B-B14F-4D97-AF65-F5344CB8AC3E}">
        <p14:creationId xmlns:p14="http://schemas.microsoft.com/office/powerpoint/2010/main" val="1308856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乙酸在化学反应中的断键位置及对应的反应类型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14997"/>
            <a:ext cx="7269588" cy="3900255"/>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2</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酯化反应时，断②键，取代反应</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52578" y="9633713"/>
            <a:ext cx="18622685" cy="2160000"/>
          </a:xfrm>
          <a:prstGeom prst="rect">
            <a:avLst/>
          </a:prstGeom>
        </p:spPr>
      </p:pic>
    </p:spTree>
    <p:extLst>
      <p:ext uri="{BB962C8B-B14F-4D97-AF65-F5344CB8AC3E}">
        <p14:creationId xmlns:p14="http://schemas.microsoft.com/office/powerpoint/2010/main" val="210077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乙酸在化学反应中的断键位置及对应的反应类型</a:t>
            </a:r>
          </a:p>
        </p:txBody>
      </p:sp>
      <p:pic>
        <p:nvPicPr>
          <p:cNvPr id="5" name="图片 4">
            <a:extLst>
              <a:ext uri="{FF2B5EF4-FFF2-40B4-BE49-F238E27FC236}">
                <a16:creationId xmlns="" xmlns:a16="http://schemas.microsoft.com/office/drawing/2014/main" id="{8C1588C7-B967-4517-A194-BC1BD48201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572" y="3314997"/>
            <a:ext cx="7269588" cy="3900255"/>
          </a:xfrm>
          <a:prstGeom prst="rect">
            <a:avLst/>
          </a:prstGeom>
        </p:spPr>
      </p:pic>
      <p:grpSp>
        <p:nvGrpSpPr>
          <p:cNvPr id="13" name="组合 12">
            <a:extLst>
              <a:ext uri="{FF2B5EF4-FFF2-40B4-BE49-F238E27FC236}">
                <a16:creationId xmlns="" xmlns:a16="http://schemas.microsoft.com/office/drawing/2014/main" id="{22CBD232-824B-45DE-A199-FA3DA387B807}"/>
              </a:ext>
            </a:extLst>
          </p:cNvPr>
          <p:cNvGrpSpPr/>
          <p:nvPr/>
        </p:nvGrpSpPr>
        <p:grpSpPr>
          <a:xfrm>
            <a:off x="3155655" y="7817710"/>
            <a:ext cx="15611277" cy="1213545"/>
            <a:chOff x="3155655" y="7817710"/>
            <a:chExt cx="15611277" cy="1213545"/>
          </a:xfrm>
        </p:grpSpPr>
        <p:grpSp>
          <p:nvGrpSpPr>
            <p:cNvPr id="12" name="组合 11">
              <a:extLst>
                <a:ext uri="{FF2B5EF4-FFF2-40B4-BE49-F238E27FC236}">
                  <a16:creationId xmlns="" xmlns:a16="http://schemas.microsoft.com/office/drawing/2014/main" id="{397F83BD-7739-49EC-846F-4E160C7693DC}"/>
                </a:ext>
              </a:extLst>
            </p:cNvPr>
            <p:cNvGrpSpPr/>
            <p:nvPr/>
          </p:nvGrpSpPr>
          <p:grpSpPr>
            <a:xfrm>
              <a:off x="3155655" y="7817710"/>
              <a:ext cx="15611277" cy="1213545"/>
              <a:chOff x="3178278" y="8932979"/>
              <a:chExt cx="15611277" cy="1213545"/>
            </a:xfrm>
          </p:grpSpPr>
          <p:pic>
            <p:nvPicPr>
              <p:cNvPr id="7" name="图片 6">
                <a:extLst>
                  <a:ext uri="{FF2B5EF4-FFF2-40B4-BE49-F238E27FC236}">
                    <a16:creationId xmlns="" xmlns:a16="http://schemas.microsoft.com/office/drawing/2014/main" id="{D98F2108-7B49-4D14-B2A6-541600F33F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8" name="椭圆 7">
                <a:extLst>
                  <a:ext uri="{FF2B5EF4-FFF2-40B4-BE49-F238E27FC236}">
                    <a16:creationId xmlns="" xmlns:a16="http://schemas.microsoft.com/office/drawing/2014/main" id="{4676FCFB-AF75-4B1B-AAA9-2815CC0207CB}"/>
                  </a:ext>
                </a:extLst>
              </p:cNvPr>
              <p:cNvSpPr>
                <a:spLocks noChangeAspect="1"/>
              </p:cNvSpPr>
              <p:nvPr/>
            </p:nvSpPr>
            <p:spPr>
              <a:xfrm>
                <a:off x="3178278" y="8932979"/>
                <a:ext cx="1152000" cy="1152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3</a:t>
                </a:r>
                <a:endParaRPr lang="zh-CN" altLang="en-US" sz="6600" b="1" dirty="0"/>
              </a:p>
            </p:txBody>
          </p:sp>
        </p:grpSp>
        <p:sp>
          <p:nvSpPr>
            <p:cNvPr id="23" name="矩形 22">
              <a:extLst>
                <a:ext uri="{FF2B5EF4-FFF2-40B4-BE49-F238E27FC236}">
                  <a16:creationId xmlns="" xmlns:a16="http://schemas.microsoft.com/office/drawing/2014/main" id="{FE67A23A-8BD6-472F-8F21-965D9596A4E9}"/>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燃烧氧化时，化学键全部断裂，氧化反应</a:t>
              </a:r>
            </a:p>
          </p:txBody>
        </p:sp>
      </p:grpSp>
      <p:pic>
        <p:nvPicPr>
          <p:cNvPr id="15" name="图片 14">
            <a:extLst>
              <a:ext uri="{FF2B5EF4-FFF2-40B4-BE49-F238E27FC236}">
                <a16:creationId xmlns="" xmlns:a16="http://schemas.microsoft.com/office/drawing/2014/main" id="{D2E527AD-A91A-4402-ABFE-D78A003158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18102" y="9723381"/>
            <a:ext cx="13535095" cy="1800000"/>
          </a:xfrm>
          <a:prstGeom prst="rect">
            <a:avLst/>
          </a:prstGeom>
        </p:spPr>
      </p:pic>
    </p:spTree>
    <p:extLst>
      <p:ext uri="{BB962C8B-B14F-4D97-AF65-F5344CB8AC3E}">
        <p14:creationId xmlns:p14="http://schemas.microsoft.com/office/powerpoint/2010/main" val="61281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638978" y="9956352"/>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该题的突破口是从不熟悉的有机物中找出我们熟悉的官能团，然后根据官能团的性质来答题。苹果酸有两种官能团羟基和羧基，都能发生酯化反应，故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grpSp>
        <p:nvGrpSpPr>
          <p:cNvPr id="2" name="组合 1"/>
          <p:cNvGrpSpPr/>
          <p:nvPr/>
        </p:nvGrpSpPr>
        <p:grpSpPr>
          <a:xfrm>
            <a:off x="2104171" y="1931982"/>
            <a:ext cx="19166744" cy="8065798"/>
            <a:chOff x="2104171" y="1931982"/>
            <a:chExt cx="19166744" cy="8065798"/>
          </a:xfrm>
        </p:grpSpPr>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806579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2014 </a:t>
              </a:r>
              <a:r>
                <a:rPr lang="zh-CN" altLang="en-US" sz="5397" b="1" spc="130" dirty="0">
                  <a:solidFill>
                    <a:srgbClr val="FF0000"/>
                  </a:solidFill>
                  <a:ea typeface="楷体" panose="02010609060101010101" pitchFamily="49" charset="-122"/>
                  <a:cs typeface="Times New Roman" panose="02020603050405020304" pitchFamily="18" charset="0"/>
                  <a:sym typeface="+mn-lt"/>
                </a:rPr>
                <a:t>山东理综，</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苹果酸的结构简式为</a:t>
              </a: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．苹果酸中能发生酯化反应的官能团有</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种</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苹果酸可与</a:t>
              </a:r>
              <a:r>
                <a:rPr lang="en-US" altLang="zh-CN" sz="5397" b="1" spc="130" dirty="0">
                  <a:solidFill>
                    <a:prstClr val="black"/>
                  </a:solidFill>
                  <a:cs typeface="Times New Roman" panose="02020603050405020304" pitchFamily="18" charset="0"/>
                  <a:sym typeface="+mn-lt"/>
                </a:rPr>
                <a:t>3 mol NaOH</a:t>
              </a:r>
              <a:r>
                <a:rPr lang="zh-CN" altLang="en-US" sz="5397" b="1" spc="130" dirty="0">
                  <a:solidFill>
                    <a:prstClr val="black"/>
                  </a:solidFill>
                  <a:cs typeface="Times New Roman" panose="02020603050405020304" pitchFamily="18" charset="0"/>
                  <a:sym typeface="+mn-lt"/>
                </a:rPr>
                <a:t>发生中和反应</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苹果酸与足量金属</a:t>
              </a:r>
              <a:r>
                <a:rPr lang="en-US" altLang="zh-CN" sz="5397" b="1" spc="130" dirty="0">
                  <a:solidFill>
                    <a:prstClr val="black"/>
                  </a:solidFill>
                  <a:cs typeface="Times New Roman" panose="02020603050405020304" pitchFamily="18" charset="0"/>
                  <a:sym typeface="+mn-lt"/>
                </a:rPr>
                <a:t>Na</a:t>
              </a:r>
              <a:r>
                <a:rPr lang="zh-CN" altLang="en-US" sz="5397" b="1" spc="130" dirty="0">
                  <a:solidFill>
                    <a:prstClr val="black"/>
                  </a:solidFill>
                  <a:cs typeface="Times New Roman" panose="02020603050405020304" pitchFamily="18" charset="0"/>
                  <a:sym typeface="+mn-lt"/>
                </a:rPr>
                <a:t>反应生成</a:t>
              </a:r>
              <a:r>
                <a:rPr lang="en-US" altLang="zh-CN" sz="5397" b="1" spc="130" dirty="0">
                  <a:solidFill>
                    <a:prstClr val="black"/>
                  </a:solidFill>
                  <a:cs typeface="Times New Roman" panose="02020603050405020304" pitchFamily="18" charset="0"/>
                  <a:sym typeface="+mn-lt"/>
                </a:rPr>
                <a:t>1 mol H</a:t>
              </a:r>
              <a:r>
                <a:rPr lang="en-US" altLang="zh-CN" sz="5397" b="1" spc="130" baseline="-25000" dirty="0">
                  <a:solidFill>
                    <a:prstClr val="black"/>
                  </a:solidFill>
                  <a:cs typeface="Times New Roman" panose="02020603050405020304" pitchFamily="18" charset="0"/>
                  <a:sym typeface="+mn-lt"/>
                </a:rPr>
                <a:t>2</a:t>
              </a:r>
              <a:r>
                <a:rPr lang="en-US" altLang="zh-CN" sz="5397" b="1" spc="130" dirty="0">
                  <a:solidFill>
                    <a:prstClr val="black"/>
                  </a:solidFill>
                  <a:cs typeface="Times New Roman" panose="02020603050405020304" pitchFamily="18" charset="0"/>
                  <a:sym typeface="+mn-lt"/>
                </a:rPr>
                <a:t> </a:t>
              </a: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与苹果酸互为同分异构体</a:t>
              </a:r>
            </a:p>
          </p:txBody>
        </p:sp>
        <p:pic>
          <p:nvPicPr>
            <p:cNvPr id="28866" name="Picture 19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54037" y="3072488"/>
              <a:ext cx="6067003" cy="1916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868" name="Picture 19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7243" y="7892414"/>
              <a:ext cx="6589283" cy="1972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2326682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552689" y="10122953"/>
            <a:ext cx="18286315" cy="3083921"/>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羧基能与</a:t>
            </a:r>
            <a:r>
              <a:rPr lang="en-US" altLang="zh-CN" sz="5400" b="1" spc="130" dirty="0">
                <a:solidFill>
                  <a:srgbClr val="2A5CAA"/>
                </a:solidFill>
                <a:ea typeface="楷体" panose="02010609060101010101" pitchFamily="49" charset="-122"/>
                <a:cs typeface="Times New Roman" panose="02020603050405020304" pitchFamily="18" charset="0"/>
                <a:sym typeface="+mn-lt"/>
              </a:rPr>
              <a:t>NaOH</a:t>
            </a:r>
            <a:r>
              <a:rPr lang="zh-CN" altLang="en-US" sz="5400" b="1" spc="130" dirty="0">
                <a:solidFill>
                  <a:srgbClr val="2A5CAA"/>
                </a:solidFill>
                <a:ea typeface="楷体" panose="02010609060101010101" pitchFamily="49" charset="-122"/>
                <a:cs typeface="Times New Roman" panose="02020603050405020304" pitchFamily="18" charset="0"/>
                <a:sym typeface="+mn-lt"/>
              </a:rPr>
              <a:t>发生反应，而醇羟基不能，</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个苹果酸分子含有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个羧基，所以</a:t>
            </a:r>
            <a:r>
              <a:rPr lang="en-US" altLang="zh-CN" sz="5400" b="1" spc="130" dirty="0">
                <a:solidFill>
                  <a:srgbClr val="2A5CAA"/>
                </a:solidFill>
                <a:ea typeface="楷体" panose="02010609060101010101" pitchFamily="49" charset="-122"/>
                <a:cs typeface="Times New Roman" panose="02020603050405020304" pitchFamily="18" charset="0"/>
                <a:sym typeface="+mn-lt"/>
              </a:rPr>
              <a:t>1 mol</a:t>
            </a:r>
            <a:r>
              <a:rPr lang="zh-CN" altLang="en-US" sz="5400" b="1" spc="130" dirty="0">
                <a:solidFill>
                  <a:srgbClr val="2A5CAA"/>
                </a:solidFill>
                <a:ea typeface="楷体" panose="02010609060101010101" pitchFamily="49" charset="-122"/>
                <a:cs typeface="Times New Roman" panose="02020603050405020304" pitchFamily="18" charset="0"/>
                <a:sym typeface="+mn-lt"/>
              </a:rPr>
              <a:t>苹果酸可与</a:t>
            </a:r>
            <a:r>
              <a:rPr lang="en-US" altLang="zh-CN" sz="5400" b="1" spc="130" dirty="0">
                <a:solidFill>
                  <a:srgbClr val="2A5CAA"/>
                </a:solidFill>
                <a:ea typeface="楷体" panose="02010609060101010101" pitchFamily="49" charset="-122"/>
                <a:cs typeface="Times New Roman" panose="02020603050405020304" pitchFamily="18" charset="0"/>
                <a:sym typeface="+mn-lt"/>
              </a:rPr>
              <a:t>2 mol NaOH</a:t>
            </a:r>
            <a:r>
              <a:rPr lang="zh-CN" altLang="en-US" sz="5400" b="1" spc="130" dirty="0">
                <a:solidFill>
                  <a:srgbClr val="2A5CAA"/>
                </a:solidFill>
                <a:ea typeface="楷体" panose="02010609060101010101" pitchFamily="49" charset="-122"/>
                <a:cs typeface="Times New Roman" panose="02020603050405020304" pitchFamily="18" charset="0"/>
                <a:sym typeface="+mn-lt"/>
              </a:rPr>
              <a:t>发生中和反应，故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grpSp>
        <p:nvGrpSpPr>
          <p:cNvPr id="17" name="组合 16"/>
          <p:cNvGrpSpPr/>
          <p:nvPr/>
        </p:nvGrpSpPr>
        <p:grpSpPr>
          <a:xfrm>
            <a:off x="2104171" y="1931982"/>
            <a:ext cx="19166744" cy="8065798"/>
            <a:chOff x="2104171" y="1931982"/>
            <a:chExt cx="19166744" cy="8065798"/>
          </a:xfrm>
        </p:grpSpPr>
        <p:sp>
          <p:nvSpPr>
            <p:cNvPr id="18" name="TextBox 1">
              <a:extLst>
                <a:ext uri="{FF2B5EF4-FFF2-40B4-BE49-F238E27FC236}">
                  <a16:creationId xmlns="" xmlns:a16="http://schemas.microsoft.com/office/drawing/2014/main" id="{8C19A468-4FEE-4E3D-B480-7EFD89C60EB8}"/>
                </a:ext>
              </a:extLst>
            </p:cNvPr>
            <p:cNvSpPr txBox="1"/>
            <p:nvPr/>
          </p:nvSpPr>
          <p:spPr>
            <a:xfrm>
              <a:off x="2104171" y="1931982"/>
              <a:ext cx="19166744" cy="806579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2014 </a:t>
              </a:r>
              <a:r>
                <a:rPr lang="zh-CN" altLang="en-US" sz="5397" b="1" spc="130" dirty="0">
                  <a:solidFill>
                    <a:srgbClr val="FF0000"/>
                  </a:solidFill>
                  <a:ea typeface="楷体" panose="02010609060101010101" pitchFamily="49" charset="-122"/>
                  <a:cs typeface="Times New Roman" panose="02020603050405020304" pitchFamily="18" charset="0"/>
                  <a:sym typeface="+mn-lt"/>
                </a:rPr>
                <a:t>山东理综，</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苹果酸的结构简式为</a:t>
              </a: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．苹果酸中能发生酯化反应的官能团有</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种</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苹果酸可与</a:t>
              </a:r>
              <a:r>
                <a:rPr lang="en-US" altLang="zh-CN" sz="5397" b="1" spc="130" dirty="0">
                  <a:solidFill>
                    <a:prstClr val="black"/>
                  </a:solidFill>
                  <a:cs typeface="Times New Roman" panose="02020603050405020304" pitchFamily="18" charset="0"/>
                  <a:sym typeface="+mn-lt"/>
                </a:rPr>
                <a:t>3 mol NaOH</a:t>
              </a:r>
              <a:r>
                <a:rPr lang="zh-CN" altLang="en-US" sz="5397" b="1" spc="130" dirty="0">
                  <a:solidFill>
                    <a:prstClr val="black"/>
                  </a:solidFill>
                  <a:cs typeface="Times New Roman" panose="02020603050405020304" pitchFamily="18" charset="0"/>
                  <a:sym typeface="+mn-lt"/>
                </a:rPr>
                <a:t>发生中和反应</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苹果酸与足量金属</a:t>
              </a:r>
              <a:r>
                <a:rPr lang="en-US" altLang="zh-CN" sz="5397" b="1" spc="130" dirty="0">
                  <a:solidFill>
                    <a:prstClr val="black"/>
                  </a:solidFill>
                  <a:cs typeface="Times New Roman" panose="02020603050405020304" pitchFamily="18" charset="0"/>
                  <a:sym typeface="+mn-lt"/>
                </a:rPr>
                <a:t>Na</a:t>
              </a:r>
              <a:r>
                <a:rPr lang="zh-CN" altLang="en-US" sz="5397" b="1" spc="130" dirty="0">
                  <a:solidFill>
                    <a:prstClr val="black"/>
                  </a:solidFill>
                  <a:cs typeface="Times New Roman" panose="02020603050405020304" pitchFamily="18" charset="0"/>
                  <a:sym typeface="+mn-lt"/>
                </a:rPr>
                <a:t>反应生成</a:t>
              </a:r>
              <a:r>
                <a:rPr lang="en-US" altLang="zh-CN" sz="5397" b="1" spc="130" dirty="0">
                  <a:solidFill>
                    <a:prstClr val="black"/>
                  </a:solidFill>
                  <a:cs typeface="Times New Roman" panose="02020603050405020304" pitchFamily="18" charset="0"/>
                  <a:sym typeface="+mn-lt"/>
                </a:rPr>
                <a:t>1 mol H</a:t>
              </a:r>
              <a:r>
                <a:rPr lang="en-US" altLang="zh-CN" sz="5397" b="1" spc="130" baseline="-25000" dirty="0">
                  <a:solidFill>
                    <a:prstClr val="black"/>
                  </a:solidFill>
                  <a:cs typeface="Times New Roman" panose="02020603050405020304" pitchFamily="18" charset="0"/>
                  <a:sym typeface="+mn-lt"/>
                </a:rPr>
                <a:t>2</a:t>
              </a:r>
              <a:r>
                <a:rPr lang="en-US" altLang="zh-CN" sz="5397" b="1" spc="130" dirty="0">
                  <a:solidFill>
                    <a:prstClr val="black"/>
                  </a:solidFill>
                  <a:cs typeface="Times New Roman" panose="02020603050405020304" pitchFamily="18" charset="0"/>
                  <a:sym typeface="+mn-lt"/>
                </a:rPr>
                <a:t> </a:t>
              </a: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与苹果酸互为同分异构体</a:t>
              </a:r>
            </a:p>
          </p:txBody>
        </p:sp>
        <p:pic>
          <p:nvPicPr>
            <p:cNvPr id="20" name="Picture 19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54037" y="3072488"/>
              <a:ext cx="6067003" cy="1916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9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7243" y="7892414"/>
              <a:ext cx="6589283" cy="1972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787979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601595" y="9283679"/>
            <a:ext cx="18286315" cy="3553089"/>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羟基和羧基都可以与</a:t>
            </a:r>
            <a:r>
              <a:rPr lang="en-US" altLang="zh-CN" sz="4800" b="1" spc="130" dirty="0">
                <a:solidFill>
                  <a:srgbClr val="2A5CAA"/>
                </a:solidFill>
                <a:ea typeface="楷体" panose="02010609060101010101" pitchFamily="49" charset="-122"/>
                <a:cs typeface="Times New Roman" panose="02020603050405020304" pitchFamily="18" charset="0"/>
                <a:sym typeface="+mn-lt"/>
              </a:rPr>
              <a:t>Na</a:t>
            </a:r>
            <a:r>
              <a:rPr lang="zh-CN" altLang="en-US" sz="4800" b="1" spc="130" dirty="0">
                <a:solidFill>
                  <a:srgbClr val="2A5CAA"/>
                </a:solidFill>
                <a:ea typeface="楷体" panose="02010609060101010101" pitchFamily="49" charset="-122"/>
                <a:cs typeface="Times New Roman" panose="02020603050405020304" pitchFamily="18" charset="0"/>
                <a:sym typeface="+mn-lt"/>
              </a:rPr>
              <a:t>反应生成氢气，其物质的量关系分别为</a:t>
            </a:r>
            <a:r>
              <a:rPr lang="en-US" altLang="zh-CN" sz="4800" b="1" i="1" spc="130" dirty="0">
                <a:solidFill>
                  <a:srgbClr val="2A5CAA"/>
                </a:solidFill>
                <a:ea typeface="楷体" panose="02010609060101010101" pitchFamily="49" charset="-122"/>
                <a:cs typeface="Times New Roman" panose="02020603050405020304" pitchFamily="18" charset="0"/>
                <a:sym typeface="+mn-lt"/>
              </a:rPr>
              <a:t>n</a:t>
            </a:r>
            <a:r>
              <a:rPr lang="en-US" altLang="zh-CN" sz="4800" b="1" spc="130" dirty="0">
                <a:solidFill>
                  <a:srgbClr val="2A5CAA"/>
                </a:solidFill>
                <a:ea typeface="楷体" panose="02010609060101010101" pitchFamily="49" charset="-122"/>
                <a:cs typeface="Times New Roman" panose="02020603050405020304" pitchFamily="18" charset="0"/>
                <a:sym typeface="+mn-lt"/>
              </a:rPr>
              <a:t>(—OH)∶</a:t>
            </a:r>
            <a:r>
              <a:rPr lang="en-US" altLang="zh-CN" sz="4800" b="1" i="1" spc="130" dirty="0">
                <a:solidFill>
                  <a:srgbClr val="2A5CAA"/>
                </a:solidFill>
                <a:ea typeface="楷体" panose="02010609060101010101" pitchFamily="49" charset="-122"/>
                <a:cs typeface="Times New Roman" panose="02020603050405020304" pitchFamily="18" charset="0"/>
                <a:sym typeface="+mn-lt"/>
              </a:rPr>
              <a:t>n</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)=2∶1</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i="1" spc="130" dirty="0">
                <a:solidFill>
                  <a:srgbClr val="2A5CAA"/>
                </a:solidFill>
                <a:ea typeface="楷体" panose="02010609060101010101" pitchFamily="49" charset="-122"/>
                <a:cs typeface="Times New Roman" panose="02020603050405020304" pitchFamily="18" charset="0"/>
                <a:sym typeface="+mn-lt"/>
              </a:rPr>
              <a:t>n</a:t>
            </a:r>
            <a:r>
              <a:rPr lang="en-US" altLang="zh-CN" sz="4800" b="1" spc="130" dirty="0">
                <a:solidFill>
                  <a:srgbClr val="2A5CAA"/>
                </a:solidFill>
                <a:ea typeface="楷体" panose="02010609060101010101" pitchFamily="49" charset="-122"/>
                <a:cs typeface="Times New Roman" panose="02020603050405020304" pitchFamily="18" charset="0"/>
                <a:sym typeface="+mn-lt"/>
              </a:rPr>
              <a:t>(—COOH)∶</a:t>
            </a:r>
            <a:r>
              <a:rPr lang="en-US" altLang="zh-CN" sz="4800" b="1" i="1" spc="130" dirty="0">
                <a:solidFill>
                  <a:srgbClr val="2A5CAA"/>
                </a:solidFill>
                <a:ea typeface="楷体" panose="02010609060101010101" pitchFamily="49" charset="-122"/>
                <a:cs typeface="Times New Roman" panose="02020603050405020304" pitchFamily="18" charset="0"/>
                <a:sym typeface="+mn-lt"/>
              </a:rPr>
              <a:t>n</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)=2∶1</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1</a:t>
            </a:r>
            <a:r>
              <a:rPr lang="zh-CN" altLang="en-US" sz="4800" b="1" spc="130" dirty="0">
                <a:solidFill>
                  <a:srgbClr val="2A5CAA"/>
                </a:solidFill>
                <a:ea typeface="楷体" panose="02010609060101010101" pitchFamily="49" charset="-122"/>
                <a:cs typeface="Times New Roman" panose="02020603050405020304" pitchFamily="18" charset="0"/>
                <a:sym typeface="+mn-lt"/>
              </a:rPr>
              <a:t>个苹果酸分子含有</a:t>
            </a:r>
            <a:r>
              <a:rPr lang="en-US" altLang="zh-CN" sz="4800" b="1" spc="130" dirty="0">
                <a:solidFill>
                  <a:srgbClr val="2A5CAA"/>
                </a:solidFill>
                <a:ea typeface="楷体" panose="02010609060101010101" pitchFamily="49" charset="-122"/>
                <a:cs typeface="Times New Roman" panose="02020603050405020304" pitchFamily="18" charset="0"/>
                <a:sym typeface="+mn-lt"/>
              </a:rPr>
              <a:t>1</a:t>
            </a:r>
            <a:r>
              <a:rPr lang="zh-CN" altLang="en-US" sz="4800" b="1" spc="130" dirty="0">
                <a:solidFill>
                  <a:srgbClr val="2A5CAA"/>
                </a:solidFill>
                <a:ea typeface="楷体" panose="02010609060101010101" pitchFamily="49" charset="-122"/>
                <a:cs typeface="Times New Roman" panose="02020603050405020304" pitchFamily="18" charset="0"/>
                <a:sym typeface="+mn-lt"/>
              </a:rPr>
              <a:t>个羟基、</a:t>
            </a:r>
            <a:r>
              <a:rPr lang="en-US" altLang="zh-CN" sz="4800" b="1" spc="13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个羧基，所以</a:t>
            </a:r>
            <a:r>
              <a:rPr lang="en-US" altLang="zh-CN" sz="4800" b="1" spc="130" dirty="0">
                <a:solidFill>
                  <a:srgbClr val="2A5CAA"/>
                </a:solidFill>
                <a:ea typeface="楷体" panose="02010609060101010101" pitchFamily="49" charset="-122"/>
                <a:cs typeface="Times New Roman" panose="02020603050405020304" pitchFamily="18" charset="0"/>
                <a:sym typeface="+mn-lt"/>
              </a:rPr>
              <a:t>1 mol</a:t>
            </a:r>
            <a:r>
              <a:rPr lang="zh-CN" altLang="en-US" sz="4800" b="1" spc="130" dirty="0">
                <a:solidFill>
                  <a:srgbClr val="2A5CAA"/>
                </a:solidFill>
                <a:ea typeface="楷体" panose="02010609060101010101" pitchFamily="49" charset="-122"/>
                <a:cs typeface="Times New Roman" panose="02020603050405020304" pitchFamily="18" charset="0"/>
                <a:sym typeface="+mn-lt"/>
              </a:rPr>
              <a:t>苹果酸与足量金属</a:t>
            </a:r>
            <a:r>
              <a:rPr lang="en-US" altLang="zh-CN" sz="4800" b="1" spc="130" dirty="0">
                <a:solidFill>
                  <a:srgbClr val="2A5CAA"/>
                </a:solidFill>
                <a:ea typeface="楷体" panose="02010609060101010101" pitchFamily="49" charset="-122"/>
                <a:cs typeface="Times New Roman" panose="02020603050405020304" pitchFamily="18" charset="0"/>
                <a:sym typeface="+mn-lt"/>
              </a:rPr>
              <a:t>Na</a:t>
            </a:r>
            <a:r>
              <a:rPr lang="zh-CN" altLang="en-US" sz="4800" b="1" spc="130" dirty="0">
                <a:solidFill>
                  <a:srgbClr val="2A5CAA"/>
                </a:solidFill>
                <a:ea typeface="楷体" panose="02010609060101010101" pitchFamily="49" charset="-122"/>
                <a:cs typeface="Times New Roman" panose="02020603050405020304" pitchFamily="18" charset="0"/>
                <a:sym typeface="+mn-lt"/>
              </a:rPr>
              <a:t>反应生成</a:t>
            </a:r>
            <a:r>
              <a:rPr lang="en-US" altLang="zh-CN" sz="4800" b="1" spc="130" dirty="0">
                <a:solidFill>
                  <a:srgbClr val="2A5CAA"/>
                </a:solidFill>
                <a:ea typeface="楷体" panose="02010609060101010101" pitchFamily="49" charset="-122"/>
                <a:cs typeface="Times New Roman" panose="02020603050405020304" pitchFamily="18" charset="0"/>
                <a:sym typeface="+mn-lt"/>
              </a:rPr>
              <a:t>1.5 mol 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，故</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r>
              <a:rPr lang="en-US" altLang="zh-CN" sz="4800" b="1" spc="130" dirty="0">
                <a:solidFill>
                  <a:srgbClr val="2A5CAA"/>
                </a:solidFill>
                <a:ea typeface="楷体" panose="02010609060101010101" pitchFamily="49" charset="-122"/>
                <a:cs typeface="Times New Roman" panose="02020603050405020304" pitchFamily="18" charset="0"/>
                <a:sym typeface="+mn-lt"/>
              </a:rPr>
              <a:t>.</a:t>
            </a:r>
            <a:endParaRPr lang="zh-CN" altLang="en-US" sz="4800" b="1" spc="130" dirty="0">
              <a:solidFill>
                <a:srgbClr val="2A5CAA"/>
              </a:solidFill>
              <a:ea typeface="楷体" panose="02010609060101010101" pitchFamily="49" charset="-122"/>
              <a:cs typeface="Times New Roman" panose="02020603050405020304" pitchFamily="18" charset="0"/>
              <a:sym typeface="+mn-lt"/>
            </a:endParaRPr>
          </a:p>
        </p:txBody>
      </p:sp>
      <p:grpSp>
        <p:nvGrpSpPr>
          <p:cNvPr id="16" name="组合 15"/>
          <p:cNvGrpSpPr/>
          <p:nvPr/>
        </p:nvGrpSpPr>
        <p:grpSpPr>
          <a:xfrm>
            <a:off x="2104171" y="1514587"/>
            <a:ext cx="19166744" cy="8065798"/>
            <a:chOff x="2104171" y="1931982"/>
            <a:chExt cx="19166744" cy="8065798"/>
          </a:xfrm>
        </p:grpSpPr>
        <p:sp>
          <p:nvSpPr>
            <p:cNvPr id="17" name="TextBox 1">
              <a:extLst>
                <a:ext uri="{FF2B5EF4-FFF2-40B4-BE49-F238E27FC236}">
                  <a16:creationId xmlns="" xmlns:a16="http://schemas.microsoft.com/office/drawing/2014/main" id="{8C19A468-4FEE-4E3D-B480-7EFD89C60EB8}"/>
                </a:ext>
              </a:extLst>
            </p:cNvPr>
            <p:cNvSpPr txBox="1"/>
            <p:nvPr/>
          </p:nvSpPr>
          <p:spPr>
            <a:xfrm>
              <a:off x="2104171" y="1931982"/>
              <a:ext cx="19166744" cy="806579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2014 </a:t>
              </a:r>
              <a:r>
                <a:rPr lang="zh-CN" altLang="en-US" sz="5397" b="1" spc="130" dirty="0">
                  <a:solidFill>
                    <a:srgbClr val="FF0000"/>
                  </a:solidFill>
                  <a:ea typeface="楷体" panose="02010609060101010101" pitchFamily="49" charset="-122"/>
                  <a:cs typeface="Times New Roman" panose="02020603050405020304" pitchFamily="18" charset="0"/>
                  <a:sym typeface="+mn-lt"/>
                </a:rPr>
                <a:t>山东理综，</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苹果酸的结构简式为</a:t>
              </a: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．苹果酸中能发生酯化反应的官能团有</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种</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苹果酸可与</a:t>
              </a:r>
              <a:r>
                <a:rPr lang="en-US" altLang="zh-CN" sz="5397" b="1" spc="130" dirty="0">
                  <a:solidFill>
                    <a:prstClr val="black"/>
                  </a:solidFill>
                  <a:cs typeface="Times New Roman" panose="02020603050405020304" pitchFamily="18" charset="0"/>
                  <a:sym typeface="+mn-lt"/>
                </a:rPr>
                <a:t>3 mol NaOH</a:t>
              </a:r>
              <a:r>
                <a:rPr lang="zh-CN" altLang="en-US" sz="5397" b="1" spc="130" dirty="0">
                  <a:solidFill>
                    <a:prstClr val="black"/>
                  </a:solidFill>
                  <a:cs typeface="Times New Roman" panose="02020603050405020304" pitchFamily="18" charset="0"/>
                  <a:sym typeface="+mn-lt"/>
                </a:rPr>
                <a:t>发生中和反应</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苹果酸与足量金属</a:t>
              </a:r>
              <a:r>
                <a:rPr lang="en-US" altLang="zh-CN" sz="5397" b="1" spc="130" dirty="0">
                  <a:solidFill>
                    <a:prstClr val="black"/>
                  </a:solidFill>
                  <a:cs typeface="Times New Roman" panose="02020603050405020304" pitchFamily="18" charset="0"/>
                  <a:sym typeface="+mn-lt"/>
                </a:rPr>
                <a:t>Na</a:t>
              </a:r>
              <a:r>
                <a:rPr lang="zh-CN" altLang="en-US" sz="5397" b="1" spc="130" dirty="0">
                  <a:solidFill>
                    <a:prstClr val="black"/>
                  </a:solidFill>
                  <a:cs typeface="Times New Roman" panose="02020603050405020304" pitchFamily="18" charset="0"/>
                  <a:sym typeface="+mn-lt"/>
                </a:rPr>
                <a:t>反应生成</a:t>
              </a:r>
              <a:r>
                <a:rPr lang="en-US" altLang="zh-CN" sz="5397" b="1" spc="130" dirty="0">
                  <a:solidFill>
                    <a:prstClr val="black"/>
                  </a:solidFill>
                  <a:cs typeface="Times New Roman" panose="02020603050405020304" pitchFamily="18" charset="0"/>
                  <a:sym typeface="+mn-lt"/>
                </a:rPr>
                <a:t>1 mol H</a:t>
              </a:r>
              <a:r>
                <a:rPr lang="en-US" altLang="zh-CN" sz="5397" b="1" spc="130" baseline="-25000" dirty="0">
                  <a:solidFill>
                    <a:prstClr val="black"/>
                  </a:solidFill>
                  <a:cs typeface="Times New Roman" panose="02020603050405020304" pitchFamily="18" charset="0"/>
                  <a:sym typeface="+mn-lt"/>
                </a:rPr>
                <a:t>2</a:t>
              </a:r>
              <a:r>
                <a:rPr lang="en-US" altLang="zh-CN" sz="5397" b="1" spc="130" dirty="0">
                  <a:solidFill>
                    <a:prstClr val="black"/>
                  </a:solidFill>
                  <a:cs typeface="Times New Roman" panose="02020603050405020304" pitchFamily="18" charset="0"/>
                  <a:sym typeface="+mn-lt"/>
                </a:rPr>
                <a:t> </a:t>
              </a: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与苹果酸互为同分异构体</a:t>
              </a:r>
            </a:p>
          </p:txBody>
        </p:sp>
        <p:pic>
          <p:nvPicPr>
            <p:cNvPr id="18" name="Picture 19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54037" y="3072488"/>
              <a:ext cx="6067003" cy="1916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7243" y="7892414"/>
              <a:ext cx="6589283" cy="1972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625596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7" name="文本框 16">
            <a:extLst>
              <a:ext uri="{FF2B5EF4-FFF2-40B4-BE49-F238E27FC236}">
                <a16:creationId xmlns="" xmlns:a16="http://schemas.microsoft.com/office/drawing/2014/main" id="{25ACDFC9-2380-4AE5-A47C-17512819212B}"/>
              </a:ext>
            </a:extLst>
          </p:cNvPr>
          <p:cNvSpPr txBox="1"/>
          <p:nvPr/>
        </p:nvSpPr>
        <p:spPr>
          <a:xfrm>
            <a:off x="15437277" y="3739148"/>
            <a:ext cx="851515" cy="1200329"/>
          </a:xfrm>
          <a:prstGeom prst="rect">
            <a:avLst/>
          </a:prstGeom>
          <a:noFill/>
        </p:spPr>
        <p:txBody>
          <a:bodyPr wrap="none" rtlCol="0">
            <a:spAutoFit/>
          </a:bodyPr>
          <a:lstStyle/>
          <a:p>
            <a:r>
              <a:rPr lang="en-US" altLang="zh-CN" sz="7200" b="1" dirty="0">
                <a:solidFill>
                  <a:srgbClr val="FF0000"/>
                </a:solidFill>
              </a:rPr>
              <a:t>A</a:t>
            </a:r>
          </a:p>
        </p:txBody>
      </p:sp>
      <p:sp>
        <p:nvSpPr>
          <p:cNvPr id="15" name="矩形 14">
            <a:extLst>
              <a:ext uri="{FF2B5EF4-FFF2-40B4-BE49-F238E27FC236}">
                <a16:creationId xmlns="" xmlns:a16="http://schemas.microsoft.com/office/drawing/2014/main" id="{2BF27018-14F6-4D08-9C09-2DBA50E29EA5}"/>
              </a:ext>
            </a:extLst>
          </p:cNvPr>
          <p:cNvSpPr/>
          <p:nvPr/>
        </p:nvSpPr>
        <p:spPr>
          <a:xfrm>
            <a:off x="2790436" y="10907250"/>
            <a:ext cx="18286315" cy="1089529"/>
          </a:xfrm>
          <a:prstGeom prst="rect">
            <a:avLst/>
          </a:prstGeom>
        </p:spPr>
        <p:txBody>
          <a:bodyPr wrap="square">
            <a:spAutoFit/>
          </a:bodyPr>
          <a:lstStyle/>
          <a:p>
            <a:pPr defTabSz="1218149">
              <a:lnSpc>
                <a:spcPct val="120000"/>
              </a:lnSpc>
            </a:pP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2A5CAA"/>
                </a:solidFill>
                <a:ea typeface="楷体" panose="02010609060101010101" pitchFamily="49" charset="-122"/>
                <a:cs typeface="Times New Roman" panose="02020603050405020304" pitchFamily="18" charset="0"/>
                <a:sym typeface="+mn-lt"/>
              </a:rPr>
              <a:t>与苹果酸是同一种物质，故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grpSp>
        <p:nvGrpSpPr>
          <p:cNvPr id="20" name="组合 19"/>
          <p:cNvGrpSpPr/>
          <p:nvPr/>
        </p:nvGrpSpPr>
        <p:grpSpPr>
          <a:xfrm>
            <a:off x="2104171" y="1931982"/>
            <a:ext cx="19166744" cy="8065798"/>
            <a:chOff x="2104171" y="1931982"/>
            <a:chExt cx="19166744" cy="8065798"/>
          </a:xfrm>
        </p:grpSpPr>
        <p:sp>
          <p:nvSpPr>
            <p:cNvPr id="21" name="TextBox 1">
              <a:extLst>
                <a:ext uri="{FF2B5EF4-FFF2-40B4-BE49-F238E27FC236}">
                  <a16:creationId xmlns="" xmlns:a16="http://schemas.microsoft.com/office/drawing/2014/main" id="{8C19A468-4FEE-4E3D-B480-7EFD89C60EB8}"/>
                </a:ext>
              </a:extLst>
            </p:cNvPr>
            <p:cNvSpPr txBox="1"/>
            <p:nvPr/>
          </p:nvSpPr>
          <p:spPr>
            <a:xfrm>
              <a:off x="2104171" y="1931982"/>
              <a:ext cx="19166744" cy="8065798"/>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4</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2014 </a:t>
              </a:r>
              <a:r>
                <a:rPr lang="zh-CN" altLang="en-US" sz="5397" b="1" spc="130" dirty="0">
                  <a:solidFill>
                    <a:srgbClr val="FF0000"/>
                  </a:solidFill>
                  <a:ea typeface="楷体" panose="02010609060101010101" pitchFamily="49" charset="-122"/>
                  <a:cs typeface="Times New Roman" panose="02020603050405020304" pitchFamily="18" charset="0"/>
                  <a:sym typeface="+mn-lt"/>
                </a:rPr>
                <a:t>山东理综，</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苹果酸的结构简式为</a:t>
              </a: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．苹果酸中能发生酯化反应的官能团有</a:t>
              </a:r>
              <a:r>
                <a:rPr lang="en-US" altLang="zh-CN" sz="5397" b="1" spc="130" dirty="0">
                  <a:solidFill>
                    <a:prstClr val="black"/>
                  </a:solidFill>
                  <a:cs typeface="Times New Roman" panose="02020603050405020304" pitchFamily="18" charset="0"/>
                  <a:sym typeface="+mn-lt"/>
                </a:rPr>
                <a:t>2</a:t>
              </a:r>
              <a:r>
                <a:rPr lang="zh-CN" altLang="en-US" sz="5397" b="1" spc="130" dirty="0">
                  <a:solidFill>
                    <a:prstClr val="black"/>
                  </a:solidFill>
                  <a:cs typeface="Times New Roman" panose="02020603050405020304" pitchFamily="18" charset="0"/>
                  <a:sym typeface="+mn-lt"/>
                </a:rPr>
                <a:t>种</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苹果酸可与</a:t>
              </a:r>
              <a:r>
                <a:rPr lang="en-US" altLang="zh-CN" sz="5397" b="1" spc="130" dirty="0">
                  <a:solidFill>
                    <a:prstClr val="black"/>
                  </a:solidFill>
                  <a:cs typeface="Times New Roman" panose="02020603050405020304" pitchFamily="18" charset="0"/>
                  <a:sym typeface="+mn-lt"/>
                </a:rPr>
                <a:t>3 mol NaOH</a:t>
              </a:r>
              <a:r>
                <a:rPr lang="zh-CN" altLang="en-US" sz="5397" b="1" spc="130" dirty="0">
                  <a:solidFill>
                    <a:prstClr val="black"/>
                  </a:solidFill>
                  <a:cs typeface="Times New Roman" panose="02020603050405020304" pitchFamily="18" charset="0"/>
                  <a:sym typeface="+mn-lt"/>
                </a:rPr>
                <a:t>发生中和反应</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 mol</a:t>
              </a:r>
              <a:r>
                <a:rPr lang="zh-CN" altLang="en-US" sz="5397" b="1" spc="130" dirty="0">
                  <a:solidFill>
                    <a:prstClr val="black"/>
                  </a:solidFill>
                  <a:cs typeface="Times New Roman" panose="02020603050405020304" pitchFamily="18" charset="0"/>
                  <a:sym typeface="+mn-lt"/>
                </a:rPr>
                <a:t>苹果酸与足量金属</a:t>
              </a:r>
              <a:r>
                <a:rPr lang="en-US" altLang="zh-CN" sz="5397" b="1" spc="130" dirty="0">
                  <a:solidFill>
                    <a:prstClr val="black"/>
                  </a:solidFill>
                  <a:cs typeface="Times New Roman" panose="02020603050405020304" pitchFamily="18" charset="0"/>
                  <a:sym typeface="+mn-lt"/>
                </a:rPr>
                <a:t>Na</a:t>
              </a:r>
              <a:r>
                <a:rPr lang="zh-CN" altLang="en-US" sz="5397" b="1" spc="130" dirty="0">
                  <a:solidFill>
                    <a:prstClr val="black"/>
                  </a:solidFill>
                  <a:cs typeface="Times New Roman" panose="02020603050405020304" pitchFamily="18" charset="0"/>
                  <a:sym typeface="+mn-lt"/>
                </a:rPr>
                <a:t>反应生成</a:t>
              </a:r>
              <a:r>
                <a:rPr lang="en-US" altLang="zh-CN" sz="5397" b="1" spc="130" dirty="0">
                  <a:solidFill>
                    <a:prstClr val="black"/>
                  </a:solidFill>
                  <a:cs typeface="Times New Roman" panose="02020603050405020304" pitchFamily="18" charset="0"/>
                  <a:sym typeface="+mn-lt"/>
                </a:rPr>
                <a:t>1 mol H</a:t>
              </a:r>
              <a:r>
                <a:rPr lang="en-US" altLang="zh-CN" sz="5397" b="1" spc="130" baseline="-25000" dirty="0">
                  <a:solidFill>
                    <a:prstClr val="black"/>
                  </a:solidFill>
                  <a:cs typeface="Times New Roman" panose="02020603050405020304" pitchFamily="18" charset="0"/>
                  <a:sym typeface="+mn-lt"/>
                </a:rPr>
                <a:t>2</a:t>
              </a:r>
              <a:r>
                <a:rPr lang="en-US" altLang="zh-CN" sz="5397" b="1" spc="130" dirty="0">
                  <a:solidFill>
                    <a:prstClr val="black"/>
                  </a:solidFill>
                  <a:cs typeface="Times New Roman" panose="02020603050405020304" pitchFamily="18" charset="0"/>
                  <a:sym typeface="+mn-lt"/>
                </a:rPr>
                <a:t> </a:t>
              </a:r>
            </a:p>
            <a:p>
              <a:pPr algn="just" defTabSz="1826616">
                <a:lnSpc>
                  <a:spcPct val="120000"/>
                </a:lnSpc>
              </a:pP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                                   </a:t>
              </a:r>
              <a:r>
                <a:rPr lang="zh-CN" altLang="en-US" sz="5397" b="1" spc="130" dirty="0">
                  <a:solidFill>
                    <a:prstClr val="black"/>
                  </a:solidFill>
                  <a:cs typeface="Times New Roman" panose="02020603050405020304" pitchFamily="18" charset="0"/>
                  <a:sym typeface="+mn-lt"/>
                </a:rPr>
                <a:t>与苹果酸互为同分异构体</a:t>
              </a:r>
            </a:p>
          </p:txBody>
        </p:sp>
        <p:pic>
          <p:nvPicPr>
            <p:cNvPr id="22" name="Picture 194"/>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54037" y="3072488"/>
              <a:ext cx="6067003" cy="1916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96"/>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7243" y="7892414"/>
              <a:ext cx="6589283" cy="1972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4" name="Picture 196"/>
          <p:cNvPicPr>
            <a:picLocks noChangeAspect="1" noChangeArrowheads="1"/>
          </p:cNvPicPr>
          <p:nvPr/>
        </p:nvPicPr>
        <p:blipFill>
          <a:blip r:embed="rId5">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56122" y="9910971"/>
            <a:ext cx="6589283" cy="1972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024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羟基氢原子活动性总结及反应中“量”的关系</a:t>
            </a:r>
          </a:p>
        </p:txBody>
      </p:sp>
      <p:pic>
        <p:nvPicPr>
          <p:cNvPr id="14" name="图片 13">
            <a:extLst>
              <a:ext uri="{FF2B5EF4-FFF2-40B4-BE49-F238E27FC236}">
                <a16:creationId xmlns="" xmlns:a16="http://schemas.microsoft.com/office/drawing/2014/main" id="{3C9F9929-C3E1-4E67-BBCF-BFA98DFD0F31}"/>
              </a:ext>
            </a:extLst>
          </p:cNvPr>
          <p:cNvPicPr>
            <a:picLocks noChangeAspect="1"/>
          </p:cNvPicPr>
          <p:nvPr/>
        </p:nvPicPr>
        <p:blipFill rotWithShape="1">
          <a:blip r:embed="rId4">
            <a:extLst>
              <a:ext uri="{28A0092B-C50C-407E-A947-70E740481C1C}">
                <a14:useLocalDpi xmlns:a14="http://schemas.microsoft.com/office/drawing/2010/main" val="0"/>
              </a:ext>
            </a:extLst>
          </a:blip>
          <a:srcRect t="9942" b="75464"/>
          <a:stretch/>
        </p:blipFill>
        <p:spPr>
          <a:xfrm>
            <a:off x="3102487" y="4824248"/>
            <a:ext cx="17459245" cy="2270235"/>
          </a:xfrm>
          <a:prstGeom prst="rect">
            <a:avLst/>
          </a:prstGeom>
        </p:spPr>
      </p:pic>
      <p:pic>
        <p:nvPicPr>
          <p:cNvPr id="21" name="图片 20">
            <a:extLst>
              <a:ext uri="{FF2B5EF4-FFF2-40B4-BE49-F238E27FC236}">
                <a16:creationId xmlns="" xmlns:a16="http://schemas.microsoft.com/office/drawing/2014/main" id="{516F54CD-CBD4-4BFC-904C-DBCAA709DD18}"/>
              </a:ext>
            </a:extLst>
          </p:cNvPr>
          <p:cNvPicPr>
            <a:picLocks noChangeAspect="1"/>
          </p:cNvPicPr>
          <p:nvPr/>
        </p:nvPicPr>
        <p:blipFill rotWithShape="1">
          <a:blip r:embed="rId4">
            <a:extLst>
              <a:ext uri="{28A0092B-C50C-407E-A947-70E740481C1C}">
                <a14:useLocalDpi xmlns:a14="http://schemas.microsoft.com/office/drawing/2010/main" val="0"/>
              </a:ext>
            </a:extLst>
          </a:blip>
          <a:srcRect b="90058"/>
          <a:stretch/>
        </p:blipFill>
        <p:spPr>
          <a:xfrm>
            <a:off x="3102487" y="3277731"/>
            <a:ext cx="17459245" cy="1546517"/>
          </a:xfrm>
          <a:prstGeom prst="rect">
            <a:avLst/>
          </a:prstGeom>
        </p:spPr>
      </p:pic>
      <p:pic>
        <p:nvPicPr>
          <p:cNvPr id="22" name="图片 21">
            <a:extLst>
              <a:ext uri="{FF2B5EF4-FFF2-40B4-BE49-F238E27FC236}">
                <a16:creationId xmlns="" xmlns:a16="http://schemas.microsoft.com/office/drawing/2014/main" id="{96ED11B5-9796-4CDC-9F3F-0C1D49BA8308}"/>
              </a:ext>
            </a:extLst>
          </p:cNvPr>
          <p:cNvPicPr>
            <a:picLocks noChangeAspect="1"/>
          </p:cNvPicPr>
          <p:nvPr/>
        </p:nvPicPr>
        <p:blipFill rotWithShape="1">
          <a:blip r:embed="rId4">
            <a:extLst>
              <a:ext uri="{28A0092B-C50C-407E-A947-70E740481C1C}">
                <a14:useLocalDpi xmlns:a14="http://schemas.microsoft.com/office/drawing/2010/main" val="0"/>
              </a:ext>
            </a:extLst>
          </a:blip>
          <a:srcRect t="24535" b="58641"/>
          <a:stretch/>
        </p:blipFill>
        <p:spPr>
          <a:xfrm>
            <a:off x="3102487" y="7094483"/>
            <a:ext cx="17459245" cy="2617076"/>
          </a:xfrm>
          <a:prstGeom prst="rect">
            <a:avLst/>
          </a:prstGeom>
        </p:spPr>
      </p:pic>
      <p:pic>
        <p:nvPicPr>
          <p:cNvPr id="24" name="图片 23">
            <a:extLst>
              <a:ext uri="{FF2B5EF4-FFF2-40B4-BE49-F238E27FC236}">
                <a16:creationId xmlns="" xmlns:a16="http://schemas.microsoft.com/office/drawing/2014/main" id="{4853E8D0-2DEE-4321-BE6E-EDDB258E6072}"/>
              </a:ext>
            </a:extLst>
          </p:cNvPr>
          <p:cNvPicPr>
            <a:picLocks noChangeAspect="1"/>
          </p:cNvPicPr>
          <p:nvPr/>
        </p:nvPicPr>
        <p:blipFill rotWithShape="1">
          <a:blip r:embed="rId4">
            <a:extLst>
              <a:ext uri="{28A0092B-C50C-407E-A947-70E740481C1C}">
                <a14:useLocalDpi xmlns:a14="http://schemas.microsoft.com/office/drawing/2010/main" val="0"/>
              </a:ext>
            </a:extLst>
          </a:blip>
          <a:srcRect t="41359" b="45935"/>
          <a:stretch/>
        </p:blipFill>
        <p:spPr>
          <a:xfrm>
            <a:off x="3102487" y="9711559"/>
            <a:ext cx="17459245" cy="1976588"/>
          </a:xfrm>
          <a:prstGeom prst="rect">
            <a:avLst/>
          </a:prstGeom>
        </p:spPr>
      </p:pic>
      <p:pic>
        <p:nvPicPr>
          <p:cNvPr id="2" name="图片 1">
            <a:extLst>
              <a:ext uri="{FF2B5EF4-FFF2-40B4-BE49-F238E27FC236}">
                <a16:creationId xmlns="" xmlns:a16="http://schemas.microsoft.com/office/drawing/2014/main" id="{2D40A39F-6174-4EC9-A8F5-919A2828242C}"/>
              </a:ext>
            </a:extLst>
          </p:cNvPr>
          <p:cNvPicPr>
            <a:picLocks noChangeAspect="1"/>
          </p:cNvPicPr>
          <p:nvPr/>
        </p:nvPicPr>
        <p:blipFill>
          <a:blip r:embed="rId5"/>
          <a:stretch>
            <a:fillRect/>
          </a:stretch>
        </p:blipFill>
        <p:spPr>
          <a:xfrm>
            <a:off x="4250747" y="11432953"/>
            <a:ext cx="1022288" cy="979693"/>
          </a:xfrm>
          <a:prstGeom prst="rect">
            <a:avLst/>
          </a:prstGeom>
        </p:spPr>
      </p:pic>
    </p:spTree>
    <p:extLst>
      <p:ext uri="{BB962C8B-B14F-4D97-AF65-F5344CB8AC3E}">
        <p14:creationId xmlns:p14="http://schemas.microsoft.com/office/powerpoint/2010/main" val="10707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羟基氢原子活动性总结及反应中“量”的关系</a:t>
            </a:r>
          </a:p>
        </p:txBody>
      </p:sp>
      <p:pic>
        <p:nvPicPr>
          <p:cNvPr id="14" name="图片 13">
            <a:extLst>
              <a:ext uri="{FF2B5EF4-FFF2-40B4-BE49-F238E27FC236}">
                <a16:creationId xmlns="" xmlns:a16="http://schemas.microsoft.com/office/drawing/2014/main" id="{3C9F9929-C3E1-4E67-BBCF-BFA98DFD0F31}"/>
              </a:ext>
            </a:extLst>
          </p:cNvPr>
          <p:cNvPicPr>
            <a:picLocks noChangeAspect="1"/>
          </p:cNvPicPr>
          <p:nvPr/>
        </p:nvPicPr>
        <p:blipFill rotWithShape="1">
          <a:blip r:embed="rId4">
            <a:extLst>
              <a:ext uri="{28A0092B-C50C-407E-A947-70E740481C1C}">
                <a14:useLocalDpi xmlns:a14="http://schemas.microsoft.com/office/drawing/2010/main" val="0"/>
              </a:ext>
            </a:extLst>
          </a:blip>
          <a:srcRect t="54067" b="36951"/>
          <a:stretch/>
        </p:blipFill>
        <p:spPr>
          <a:xfrm>
            <a:off x="3089041" y="4943602"/>
            <a:ext cx="17459245" cy="1397232"/>
          </a:xfrm>
          <a:prstGeom prst="rect">
            <a:avLst/>
          </a:prstGeom>
        </p:spPr>
      </p:pic>
      <p:pic>
        <p:nvPicPr>
          <p:cNvPr id="21" name="图片 20">
            <a:extLst>
              <a:ext uri="{FF2B5EF4-FFF2-40B4-BE49-F238E27FC236}">
                <a16:creationId xmlns="" xmlns:a16="http://schemas.microsoft.com/office/drawing/2014/main" id="{516F54CD-CBD4-4BFC-904C-DBCAA709DD18}"/>
              </a:ext>
            </a:extLst>
          </p:cNvPr>
          <p:cNvPicPr>
            <a:picLocks noChangeAspect="1"/>
          </p:cNvPicPr>
          <p:nvPr/>
        </p:nvPicPr>
        <p:blipFill rotWithShape="1">
          <a:blip r:embed="rId4">
            <a:extLst>
              <a:ext uri="{28A0092B-C50C-407E-A947-70E740481C1C}">
                <a14:useLocalDpi xmlns:a14="http://schemas.microsoft.com/office/drawing/2010/main" val="0"/>
              </a:ext>
            </a:extLst>
          </a:blip>
          <a:srcRect b="90058"/>
          <a:stretch/>
        </p:blipFill>
        <p:spPr>
          <a:xfrm>
            <a:off x="3102487" y="3277731"/>
            <a:ext cx="17459245" cy="1546517"/>
          </a:xfrm>
          <a:prstGeom prst="rect">
            <a:avLst/>
          </a:prstGeom>
        </p:spPr>
      </p:pic>
      <p:pic>
        <p:nvPicPr>
          <p:cNvPr id="13" name="图片 12">
            <a:extLst>
              <a:ext uri="{FF2B5EF4-FFF2-40B4-BE49-F238E27FC236}">
                <a16:creationId xmlns="" xmlns:a16="http://schemas.microsoft.com/office/drawing/2014/main" id="{4587B057-180C-476C-A1C6-CD9C631EF805}"/>
              </a:ext>
            </a:extLst>
          </p:cNvPr>
          <p:cNvPicPr>
            <a:picLocks noChangeAspect="1"/>
          </p:cNvPicPr>
          <p:nvPr/>
        </p:nvPicPr>
        <p:blipFill rotWithShape="1">
          <a:blip r:embed="rId4">
            <a:extLst>
              <a:ext uri="{28A0092B-C50C-407E-A947-70E740481C1C}">
                <a14:useLocalDpi xmlns:a14="http://schemas.microsoft.com/office/drawing/2010/main" val="0"/>
              </a:ext>
            </a:extLst>
          </a:blip>
          <a:srcRect t="62150" b="28965"/>
          <a:stretch/>
        </p:blipFill>
        <p:spPr>
          <a:xfrm>
            <a:off x="3089041" y="6200945"/>
            <a:ext cx="17459245" cy="1382091"/>
          </a:xfrm>
          <a:prstGeom prst="rect">
            <a:avLst/>
          </a:prstGeom>
        </p:spPr>
      </p:pic>
      <p:pic>
        <p:nvPicPr>
          <p:cNvPr id="15" name="图片 14">
            <a:extLst>
              <a:ext uri="{FF2B5EF4-FFF2-40B4-BE49-F238E27FC236}">
                <a16:creationId xmlns="" xmlns:a16="http://schemas.microsoft.com/office/drawing/2014/main" id="{486597EC-6D75-4FE0-9445-092A2AD4A281}"/>
              </a:ext>
            </a:extLst>
          </p:cNvPr>
          <p:cNvPicPr>
            <a:picLocks noChangeAspect="1"/>
          </p:cNvPicPr>
          <p:nvPr/>
        </p:nvPicPr>
        <p:blipFill rotWithShape="1">
          <a:blip r:embed="rId4">
            <a:extLst>
              <a:ext uri="{28A0092B-C50C-407E-A947-70E740481C1C}">
                <a14:useLocalDpi xmlns:a14="http://schemas.microsoft.com/office/drawing/2010/main" val="0"/>
              </a:ext>
            </a:extLst>
          </a:blip>
          <a:srcRect t="70076" b="21039"/>
          <a:stretch/>
        </p:blipFill>
        <p:spPr>
          <a:xfrm>
            <a:off x="3089041" y="7433752"/>
            <a:ext cx="17459245" cy="1382092"/>
          </a:xfrm>
          <a:prstGeom prst="rect">
            <a:avLst/>
          </a:prstGeom>
        </p:spPr>
      </p:pic>
      <p:pic>
        <p:nvPicPr>
          <p:cNvPr id="16" name="图片 15">
            <a:extLst>
              <a:ext uri="{FF2B5EF4-FFF2-40B4-BE49-F238E27FC236}">
                <a16:creationId xmlns="" xmlns:a16="http://schemas.microsoft.com/office/drawing/2014/main" id="{0F953839-8494-4DD5-815F-8C7DAB84C835}"/>
              </a:ext>
            </a:extLst>
          </p:cNvPr>
          <p:cNvPicPr>
            <a:picLocks noChangeAspect="1"/>
          </p:cNvPicPr>
          <p:nvPr/>
        </p:nvPicPr>
        <p:blipFill rotWithShape="1">
          <a:blip r:embed="rId4">
            <a:extLst>
              <a:ext uri="{28A0092B-C50C-407E-A947-70E740481C1C}">
                <a14:useLocalDpi xmlns:a14="http://schemas.microsoft.com/office/drawing/2010/main" val="0"/>
              </a:ext>
            </a:extLst>
          </a:blip>
          <a:srcRect t="79119" b="12240"/>
          <a:stretch/>
        </p:blipFill>
        <p:spPr>
          <a:xfrm>
            <a:off x="3089041" y="8818607"/>
            <a:ext cx="17459245" cy="1344145"/>
          </a:xfrm>
          <a:prstGeom prst="rect">
            <a:avLst/>
          </a:prstGeom>
        </p:spPr>
      </p:pic>
      <p:pic>
        <p:nvPicPr>
          <p:cNvPr id="17" name="图片 16">
            <a:extLst>
              <a:ext uri="{FF2B5EF4-FFF2-40B4-BE49-F238E27FC236}">
                <a16:creationId xmlns="" xmlns:a16="http://schemas.microsoft.com/office/drawing/2014/main" id="{F2D34164-73A3-4F5D-A51A-DF9B414D2E21}"/>
              </a:ext>
            </a:extLst>
          </p:cNvPr>
          <p:cNvPicPr>
            <a:picLocks noChangeAspect="1"/>
          </p:cNvPicPr>
          <p:nvPr/>
        </p:nvPicPr>
        <p:blipFill rotWithShape="1">
          <a:blip r:embed="rId4">
            <a:extLst>
              <a:ext uri="{28A0092B-C50C-407E-A947-70E740481C1C}">
                <a14:useLocalDpi xmlns:a14="http://schemas.microsoft.com/office/drawing/2010/main" val="0"/>
              </a:ext>
            </a:extLst>
          </a:blip>
          <a:srcRect t="87761" b="-2873"/>
          <a:stretch/>
        </p:blipFill>
        <p:spPr>
          <a:xfrm>
            <a:off x="3089041" y="10162751"/>
            <a:ext cx="17459245" cy="2350851"/>
          </a:xfrm>
          <a:prstGeom prst="rect">
            <a:avLst/>
          </a:prstGeom>
        </p:spPr>
      </p:pic>
    </p:spTree>
    <p:extLst>
      <p:ext uri="{BB962C8B-B14F-4D97-AF65-F5344CB8AC3E}">
        <p14:creationId xmlns:p14="http://schemas.microsoft.com/office/powerpoint/2010/main" val="377287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羟基氢原子活动性总结及反应中“量”的关系</a:t>
            </a:r>
          </a:p>
        </p:txBody>
      </p:sp>
      <p:pic>
        <p:nvPicPr>
          <p:cNvPr id="4" name="图片 3">
            <a:extLst>
              <a:ext uri="{FF2B5EF4-FFF2-40B4-BE49-F238E27FC236}">
                <a16:creationId xmlns="" xmlns:a16="http://schemas.microsoft.com/office/drawing/2014/main" id="{E57A98FE-DBF3-469E-A23F-AF1FB6B150D1}"/>
              </a:ext>
            </a:extLst>
          </p:cNvPr>
          <p:cNvPicPr>
            <a:picLocks noChangeAspect="1"/>
          </p:cNvPicPr>
          <p:nvPr/>
        </p:nvPicPr>
        <p:blipFill rotWithShape="1">
          <a:blip r:embed="rId4">
            <a:extLst>
              <a:ext uri="{28A0092B-C50C-407E-A947-70E740481C1C}">
                <a14:useLocalDpi xmlns:a14="http://schemas.microsoft.com/office/drawing/2010/main" val="0"/>
              </a:ext>
            </a:extLst>
          </a:blip>
          <a:srcRect b="56784"/>
          <a:stretch/>
        </p:blipFill>
        <p:spPr>
          <a:xfrm>
            <a:off x="2804966" y="4126845"/>
            <a:ext cx="17517611" cy="2955407"/>
          </a:xfrm>
          <a:prstGeom prst="rect">
            <a:avLst/>
          </a:prstGeom>
        </p:spPr>
      </p:pic>
      <p:sp>
        <p:nvSpPr>
          <p:cNvPr id="5" name="矩形 4">
            <a:extLst>
              <a:ext uri="{FF2B5EF4-FFF2-40B4-BE49-F238E27FC236}">
                <a16:creationId xmlns="" xmlns:a16="http://schemas.microsoft.com/office/drawing/2014/main" id="{89F0E743-8D9C-4F2C-995A-88BC6589D983}"/>
              </a:ext>
            </a:extLst>
          </p:cNvPr>
          <p:cNvSpPr/>
          <p:nvPr/>
        </p:nvSpPr>
        <p:spPr>
          <a:xfrm>
            <a:off x="4650084" y="4542720"/>
            <a:ext cx="15672493" cy="2123658"/>
          </a:xfrm>
          <a:prstGeom prst="rect">
            <a:avLst/>
          </a:prstGeom>
        </p:spPr>
        <p:txBody>
          <a:bodyPr wrap="square">
            <a:spAutoFit/>
          </a:bodyPr>
          <a:lstStyle/>
          <a:p>
            <a:r>
              <a:rPr lang="zh-CN" altLang="zh-CN" sz="4400" b="1" dirty="0">
                <a:latin typeface="Times New Roman" panose="02020603050405020304" pitchFamily="18" charset="0"/>
                <a:ea typeface="楷体" panose="02010609060101010101" pitchFamily="49" charset="-122"/>
                <a:cs typeface="Times New Roman" panose="02020603050405020304" pitchFamily="18" charset="0"/>
              </a:rPr>
              <a:t>应用羟基的活动性，可以解决有关物质类别推断的问题，也可以分析陌生有机物的性质。解决时可以从羟基与</a:t>
            </a:r>
            <a:r>
              <a:rPr lang="en-US" altLang="zh-CN" sz="4400" b="1" dirty="0">
                <a:latin typeface="Times New Roman" panose="02020603050405020304" pitchFamily="18" charset="0"/>
                <a:ea typeface="楷体" panose="02010609060101010101" pitchFamily="49" charset="-122"/>
              </a:rPr>
              <a:t>Na</a:t>
            </a:r>
            <a:r>
              <a:rPr lang="zh-CN" altLang="zh-CN" sz="44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4400" b="1" dirty="0">
                <a:latin typeface="Times New Roman" panose="02020603050405020304" pitchFamily="18" charset="0"/>
                <a:ea typeface="楷体" panose="02010609060101010101" pitchFamily="49" charset="-122"/>
              </a:rPr>
              <a:t>NaOH</a:t>
            </a:r>
            <a:r>
              <a:rPr lang="zh-CN" altLang="zh-CN" sz="44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4400" b="1" dirty="0">
                <a:latin typeface="Times New Roman" panose="02020603050405020304" pitchFamily="18" charset="0"/>
                <a:ea typeface="楷体" panose="02010609060101010101" pitchFamily="49" charset="-122"/>
              </a:rPr>
              <a:t>NaHCO</a:t>
            </a:r>
            <a:r>
              <a:rPr lang="en-US" altLang="zh-CN" sz="4400" b="1" baseline="-25000" dirty="0">
                <a:latin typeface="Times New Roman" panose="02020603050405020304" pitchFamily="18" charset="0"/>
                <a:ea typeface="楷体" panose="02010609060101010101" pitchFamily="49" charset="-122"/>
              </a:rPr>
              <a:t>3</a:t>
            </a:r>
            <a:r>
              <a:rPr lang="zh-CN" altLang="zh-CN" sz="4400" b="1" dirty="0">
                <a:latin typeface="Times New Roman" panose="02020603050405020304" pitchFamily="18" charset="0"/>
                <a:ea typeface="楷体" panose="02010609060101010101" pitchFamily="49" charset="-122"/>
                <a:cs typeface="Times New Roman" panose="02020603050405020304" pitchFamily="18" charset="0"/>
              </a:rPr>
              <a:t>的反应情况以及</a:t>
            </a:r>
            <a:r>
              <a:rPr lang="zh-CN" altLang="zh-CN" sz="4400" b="1" dirty="0">
                <a:solidFill>
                  <a:srgbClr val="2A5CAA"/>
                </a:solidFill>
                <a:latin typeface="Times New Roman" panose="02020603050405020304" pitchFamily="18" charset="0"/>
                <a:ea typeface="楷体" panose="02010609060101010101" pitchFamily="49" charset="-122"/>
                <a:cs typeface="Times New Roman" panose="02020603050405020304" pitchFamily="18" charset="0"/>
              </a:rPr>
              <a:t>量的关系</a:t>
            </a:r>
            <a:r>
              <a:rPr lang="zh-CN" altLang="zh-CN" sz="4400" b="1" dirty="0">
                <a:latin typeface="Times New Roman" panose="02020603050405020304" pitchFamily="18" charset="0"/>
                <a:ea typeface="楷体" panose="02010609060101010101" pitchFamily="49" charset="-122"/>
                <a:cs typeface="Times New Roman" panose="02020603050405020304" pitchFamily="18" charset="0"/>
              </a:rPr>
              <a:t>进行比较</a:t>
            </a:r>
            <a:endParaRPr lang="zh-CN" altLang="en-US" sz="4000" b="1" dirty="0"/>
          </a:p>
        </p:txBody>
      </p:sp>
      <p:sp>
        <p:nvSpPr>
          <p:cNvPr id="6" name="矩形 5">
            <a:extLst>
              <a:ext uri="{FF2B5EF4-FFF2-40B4-BE49-F238E27FC236}">
                <a16:creationId xmlns="" xmlns:a16="http://schemas.microsoft.com/office/drawing/2014/main" id="{263C95D8-B4AC-48B6-80D8-FDBB2FC3940D}"/>
              </a:ext>
            </a:extLst>
          </p:cNvPr>
          <p:cNvSpPr/>
          <p:nvPr/>
        </p:nvSpPr>
        <p:spPr>
          <a:xfrm>
            <a:off x="3627445" y="7691968"/>
            <a:ext cx="12185650" cy="3271601"/>
          </a:xfrm>
          <a:prstGeom prst="rect">
            <a:avLst/>
          </a:prstGeom>
        </p:spPr>
        <p:txBody>
          <a:bodyPr>
            <a:spAutoFit/>
          </a:bodyPr>
          <a:lstStyle/>
          <a:p>
            <a:pPr algn="just">
              <a:lnSpc>
                <a:spcPct val="120000"/>
              </a:lnSpc>
              <a:spcAft>
                <a:spcPts val="0"/>
              </a:spcAft>
            </a:pP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a:t>
            </a:r>
            <a:r>
              <a:rPr lang="zh-CN" altLang="zh-CN" sz="4400" b="1" kern="1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OH) : </a:t>
            </a: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(Na) : </a:t>
            </a: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(H</a:t>
            </a:r>
            <a:r>
              <a:rPr lang="en-US" altLang="zh-CN" sz="4400" b="1" kern="100" baseline="-25000" dirty="0">
                <a:latin typeface="Times New Roman" panose="02020603050405020304" pitchFamily="18" charset="0"/>
                <a:ea typeface="黑体" panose="02010609060101010101" pitchFamily="49" charset="-122"/>
                <a:cs typeface="Times New Roman" panose="02020603050405020304" pitchFamily="18" charset="0"/>
              </a:rPr>
              <a:t>2</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=2:2:1</a:t>
            </a:r>
            <a:endParaRPr lang="zh-CN" altLang="zh-CN" sz="4400" b="1" kern="100" dirty="0">
              <a:latin typeface="Cambria" panose="02040503050406030204" pitchFamily="18" charset="0"/>
              <a:ea typeface="黑体" panose="02010609060101010101" pitchFamily="49" charset="-122"/>
              <a:cs typeface="Times New Roman" panose="02020603050405020304" pitchFamily="18" charset="0"/>
            </a:endParaRPr>
          </a:p>
          <a:p>
            <a:pPr algn="just">
              <a:lnSpc>
                <a:spcPct val="120000"/>
              </a:lnSpc>
              <a:spcAft>
                <a:spcPts val="0"/>
              </a:spcAft>
            </a:pP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a:t>
            </a:r>
            <a:r>
              <a:rPr lang="zh-CN" altLang="zh-CN" sz="4400" b="1" kern="1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COOH) : </a:t>
            </a: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(Na) : </a:t>
            </a: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(H</a:t>
            </a:r>
            <a:r>
              <a:rPr lang="en-US" altLang="zh-CN" sz="4400" b="1" kern="100" baseline="-25000" dirty="0">
                <a:latin typeface="Times New Roman" panose="02020603050405020304" pitchFamily="18" charset="0"/>
                <a:ea typeface="黑体" panose="02010609060101010101" pitchFamily="49" charset="-122"/>
                <a:cs typeface="Times New Roman" panose="02020603050405020304" pitchFamily="18" charset="0"/>
              </a:rPr>
              <a:t>2</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)=2:2:1</a:t>
            </a:r>
            <a:endParaRPr lang="zh-CN" altLang="zh-CN" sz="4400" b="1" kern="100" dirty="0">
              <a:latin typeface="Cambria" panose="02040503050406030204" pitchFamily="18" charset="0"/>
              <a:ea typeface="黑体" panose="02010609060101010101" pitchFamily="49" charset="-122"/>
              <a:cs typeface="Times New Roman" panose="02020603050405020304" pitchFamily="18" charset="0"/>
            </a:endParaRPr>
          </a:p>
          <a:p>
            <a:pPr algn="just">
              <a:lnSpc>
                <a:spcPct val="120000"/>
              </a:lnSpc>
              <a:spcAft>
                <a:spcPts val="0"/>
              </a:spcAft>
            </a:pP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a:t>
            </a:r>
            <a:r>
              <a:rPr lang="zh-CN" altLang="zh-CN" sz="4400" b="1" kern="1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COOH) : </a:t>
            </a:r>
            <a:r>
              <a:rPr lang="en-US" altLang="zh-CN" sz="4400" b="1" i="1" kern="100" dirty="0">
                <a:latin typeface="Times New Roman" panose="02020603050405020304" pitchFamily="18" charset="0"/>
                <a:ea typeface="黑体" panose="02010609060101010101" pitchFamily="49" charset="-122"/>
                <a:cs typeface="Times New Roman" panose="02020603050405020304" pitchFamily="18" charset="0"/>
              </a:rPr>
              <a:t>n</a:t>
            </a:r>
            <a:r>
              <a:rPr lang="en-US" altLang="zh-CN" sz="4400" b="1" kern="100" dirty="0">
                <a:latin typeface="Times New Roman" panose="02020603050405020304" pitchFamily="18" charset="0"/>
                <a:ea typeface="黑体" panose="02010609060101010101" pitchFamily="49" charset="-122"/>
                <a:cs typeface="Times New Roman" panose="02020603050405020304" pitchFamily="18" charset="0"/>
              </a:rPr>
              <a:t> (NaOH)=1:1</a:t>
            </a:r>
            <a:endParaRPr lang="zh-CN" altLang="zh-CN" sz="4400" b="1" kern="100" dirty="0">
              <a:latin typeface="Cambria" panose="02040503050406030204" pitchFamily="18" charset="0"/>
              <a:ea typeface="黑体" panose="02010609060101010101" pitchFamily="49" charset="-122"/>
              <a:cs typeface="Times New Roman" panose="02020603050405020304" pitchFamily="18" charset="0"/>
            </a:endParaRPr>
          </a:p>
          <a:p>
            <a:pPr>
              <a:lnSpc>
                <a:spcPct val="120000"/>
              </a:lnSpc>
            </a:pPr>
            <a:r>
              <a:rPr lang="en-US" altLang="zh-CN" sz="4400" b="1" i="1" dirty="0">
                <a:latin typeface="Times New Roman" panose="02020603050405020304" pitchFamily="18" charset="0"/>
                <a:ea typeface="黑体" panose="02010609060101010101" pitchFamily="49" charset="-122"/>
              </a:rPr>
              <a:t>n</a:t>
            </a:r>
            <a:r>
              <a:rPr lang="en-US" altLang="zh-CN" sz="4400" b="1" dirty="0">
                <a:latin typeface="Times New Roman" panose="02020603050405020304" pitchFamily="18" charset="0"/>
                <a:ea typeface="黑体" panose="02010609060101010101" pitchFamily="49" charset="-122"/>
              </a:rPr>
              <a:t> (</a:t>
            </a:r>
            <a:r>
              <a:rPr lang="zh-CN" altLang="zh-CN" sz="4400" b="1"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4400" b="1" dirty="0">
                <a:latin typeface="Times New Roman" panose="02020603050405020304" pitchFamily="18" charset="0"/>
                <a:ea typeface="黑体" panose="02010609060101010101" pitchFamily="49" charset="-122"/>
              </a:rPr>
              <a:t>COOH) : </a:t>
            </a:r>
            <a:r>
              <a:rPr lang="en-US" altLang="zh-CN" sz="4400" b="1" i="1" dirty="0">
                <a:latin typeface="Times New Roman" panose="02020603050405020304" pitchFamily="18" charset="0"/>
                <a:ea typeface="黑体" panose="02010609060101010101" pitchFamily="49" charset="-122"/>
              </a:rPr>
              <a:t>n</a:t>
            </a:r>
            <a:r>
              <a:rPr lang="en-US" altLang="zh-CN" sz="4400" b="1" dirty="0">
                <a:latin typeface="Times New Roman" panose="02020603050405020304" pitchFamily="18" charset="0"/>
                <a:ea typeface="黑体" panose="02010609060101010101" pitchFamily="49" charset="-122"/>
              </a:rPr>
              <a:t> (NaHCO</a:t>
            </a:r>
            <a:r>
              <a:rPr lang="en-US" altLang="zh-CN" sz="4400" b="1" baseline="-25000" dirty="0">
                <a:latin typeface="Times New Roman" panose="02020603050405020304" pitchFamily="18" charset="0"/>
                <a:ea typeface="黑体" panose="02010609060101010101" pitchFamily="49" charset="-122"/>
              </a:rPr>
              <a:t>3</a:t>
            </a:r>
            <a:r>
              <a:rPr lang="en-US" altLang="zh-CN" sz="4400" b="1" dirty="0">
                <a:latin typeface="Times New Roman" panose="02020603050405020304" pitchFamily="18" charset="0"/>
                <a:ea typeface="黑体" panose="02010609060101010101" pitchFamily="49" charset="-122"/>
              </a:rPr>
              <a:t>) : </a:t>
            </a:r>
            <a:r>
              <a:rPr lang="en-US" altLang="zh-CN" sz="4400" b="1" i="1" dirty="0">
                <a:latin typeface="Times New Roman" panose="02020603050405020304" pitchFamily="18" charset="0"/>
                <a:ea typeface="黑体" panose="02010609060101010101" pitchFamily="49" charset="-122"/>
              </a:rPr>
              <a:t>n</a:t>
            </a:r>
            <a:r>
              <a:rPr lang="en-US" altLang="zh-CN" sz="4400" b="1" dirty="0">
                <a:latin typeface="Times New Roman" panose="02020603050405020304" pitchFamily="18" charset="0"/>
                <a:ea typeface="黑体" panose="02010609060101010101" pitchFamily="49" charset="-122"/>
              </a:rPr>
              <a:t> (CO</a:t>
            </a:r>
            <a:r>
              <a:rPr lang="en-US" altLang="zh-CN" sz="4400" b="1" baseline="-25000" dirty="0">
                <a:latin typeface="Times New Roman" panose="02020603050405020304" pitchFamily="18" charset="0"/>
                <a:ea typeface="黑体" panose="02010609060101010101" pitchFamily="49" charset="-122"/>
              </a:rPr>
              <a:t>2</a:t>
            </a:r>
            <a:r>
              <a:rPr lang="en-US" altLang="zh-CN" sz="4400" b="1" dirty="0">
                <a:latin typeface="Times New Roman" panose="02020603050405020304" pitchFamily="18" charset="0"/>
                <a:ea typeface="黑体" panose="02010609060101010101" pitchFamily="49" charset="-122"/>
              </a:rPr>
              <a:t>)=1:1:1</a:t>
            </a:r>
            <a:endParaRPr lang="zh-CN" altLang="en-US" sz="4000" b="1" dirty="0"/>
          </a:p>
        </p:txBody>
      </p:sp>
      <p:pic>
        <p:nvPicPr>
          <p:cNvPr id="13" name="图片 12">
            <a:extLst>
              <a:ext uri="{FF2B5EF4-FFF2-40B4-BE49-F238E27FC236}">
                <a16:creationId xmlns="" xmlns:a16="http://schemas.microsoft.com/office/drawing/2014/main" id="{E57A98FE-DBF3-469E-A23F-AF1FB6B150D1}"/>
              </a:ext>
            </a:extLst>
          </p:cNvPr>
          <p:cNvPicPr>
            <a:picLocks noChangeAspect="1"/>
          </p:cNvPicPr>
          <p:nvPr/>
        </p:nvPicPr>
        <p:blipFill rotWithShape="1">
          <a:blip r:embed="rId4">
            <a:extLst>
              <a:ext uri="{28A0092B-C50C-407E-A947-70E740481C1C}">
                <a14:useLocalDpi xmlns:a14="http://schemas.microsoft.com/office/drawing/2010/main" val="0"/>
              </a:ext>
            </a:extLst>
          </a:blip>
          <a:srcRect l="14355" t="42666" b="-1"/>
          <a:stretch/>
        </p:blipFill>
        <p:spPr>
          <a:xfrm>
            <a:off x="2514600" y="7082252"/>
            <a:ext cx="15003011" cy="3920876"/>
          </a:xfrm>
          <a:prstGeom prst="rect">
            <a:avLst/>
          </a:prstGeom>
        </p:spPr>
      </p:pic>
    </p:spTree>
    <p:extLst>
      <p:ext uri="{BB962C8B-B14F-4D97-AF65-F5344CB8AC3E}">
        <p14:creationId xmlns:p14="http://schemas.microsoft.com/office/powerpoint/2010/main" val="3391903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7069115"/>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5</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化学与生活生产有着密切的联系，下列说法错误的是（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可以用食醋鉴别食盐和小苏打</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用乙酸浸泡水壶中的水垢可将其清除，说明乙酸的酸性小于碳酸的酸性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在厨房可用食醋除去菜刀上的铁锈</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生活中可以用电池的“锌皮”与食醋反应制氢气</a:t>
            </a:r>
          </a:p>
        </p:txBody>
      </p:sp>
      <p:sp>
        <p:nvSpPr>
          <p:cNvPr id="15" name="矩形 14">
            <a:extLst>
              <a:ext uri="{FF2B5EF4-FFF2-40B4-BE49-F238E27FC236}">
                <a16:creationId xmlns="" xmlns:a16="http://schemas.microsoft.com/office/drawing/2014/main" id="{2BF27018-14F6-4D08-9C09-2DBA50E29EA5}"/>
              </a:ext>
            </a:extLst>
          </p:cNvPr>
          <p:cNvSpPr/>
          <p:nvPr/>
        </p:nvSpPr>
        <p:spPr>
          <a:xfrm>
            <a:off x="2702040" y="9117324"/>
            <a:ext cx="18286315" cy="3553089"/>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食醋的主要成分是乙酸，食盐的主要成分是</a:t>
            </a:r>
            <a:r>
              <a:rPr lang="en-US" altLang="zh-CN" sz="4800" b="1" spc="130" dirty="0">
                <a:solidFill>
                  <a:srgbClr val="2A5CAA"/>
                </a:solidFill>
                <a:ea typeface="楷体" panose="02010609060101010101" pitchFamily="49" charset="-122"/>
                <a:cs typeface="Times New Roman" panose="02020603050405020304" pitchFamily="18" charset="0"/>
                <a:sym typeface="+mn-lt"/>
              </a:rPr>
              <a:t>NaCl</a:t>
            </a:r>
            <a:r>
              <a:rPr lang="zh-CN" altLang="en-US" sz="4800" b="1" spc="130" dirty="0">
                <a:solidFill>
                  <a:srgbClr val="2A5CAA"/>
                </a:solidFill>
                <a:ea typeface="楷体" panose="02010609060101010101" pitchFamily="49" charset="-122"/>
                <a:cs typeface="Times New Roman" panose="02020603050405020304" pitchFamily="18" charset="0"/>
                <a:sym typeface="+mn-lt"/>
              </a:rPr>
              <a:t>，不能与乙酸发生反应，而小苏打的主要成分是</a:t>
            </a:r>
            <a:r>
              <a:rPr lang="en-US" altLang="zh-CN" sz="4800" b="1" spc="130" dirty="0">
                <a:solidFill>
                  <a:srgbClr val="2A5CAA"/>
                </a:solidFill>
                <a:ea typeface="楷体" panose="02010609060101010101" pitchFamily="49" charset="-122"/>
                <a:cs typeface="Times New Roman" panose="02020603050405020304" pitchFamily="18" charset="0"/>
                <a:sym typeface="+mn-lt"/>
              </a:rPr>
              <a:t>NaHCO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800" b="1" spc="130" dirty="0">
                <a:solidFill>
                  <a:srgbClr val="2A5CAA"/>
                </a:solidFill>
                <a:ea typeface="楷体" panose="02010609060101010101" pitchFamily="49" charset="-122"/>
                <a:cs typeface="Times New Roman" panose="02020603050405020304" pitchFamily="18" charset="0"/>
                <a:sym typeface="+mn-lt"/>
              </a:rPr>
              <a:t>，能与乙酸发生反应放出二氧化碳气体，因此可以用食醋鉴别食盐和小苏打，故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344988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7069115"/>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5</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化学与生活生产有着密切的联系，下列说法错误的是（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可以用食醋鉴别食盐和小苏打</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用乙酸浸泡水壶中的水垢可将其清除，说明乙酸的酸性小于碳酸的酸性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在厨房可用食醋除去菜刀上的铁锈</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生活中可以用电池的“锌皮”与食醋反应制氢气</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243448"/>
            <a:ext cx="18286315" cy="2666692"/>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乙酸浸泡除去水壶中水垢的反应方程式是：</a:t>
            </a:r>
            <a:r>
              <a:rPr lang="en-US" altLang="zh-CN" sz="4800" b="1" spc="130" dirty="0">
                <a:solidFill>
                  <a:srgbClr val="2A5CAA"/>
                </a:solidFill>
                <a:ea typeface="楷体" panose="02010609060101010101" pitchFamily="49" charset="-122"/>
                <a:cs typeface="Times New Roman" panose="02020603050405020304" pitchFamily="18" charset="0"/>
                <a:sym typeface="+mn-lt"/>
              </a:rPr>
              <a:t>2CH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800" b="1" spc="130" dirty="0">
                <a:solidFill>
                  <a:srgbClr val="2A5CAA"/>
                </a:solidFill>
                <a:ea typeface="楷体" panose="02010609060101010101" pitchFamily="49" charset="-122"/>
                <a:cs typeface="Times New Roman" panose="02020603050405020304" pitchFamily="18" charset="0"/>
                <a:sym typeface="+mn-lt"/>
              </a:rPr>
              <a:t>COOH + CaCO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800" b="1" spc="130" dirty="0">
                <a:solidFill>
                  <a:srgbClr val="2A5CAA"/>
                </a:solidFill>
                <a:ea typeface="楷体" panose="02010609060101010101" pitchFamily="49" charset="-122"/>
                <a:cs typeface="Times New Roman" panose="02020603050405020304" pitchFamily="18" charset="0"/>
                <a:sym typeface="+mn-lt"/>
              </a:rPr>
              <a:t> ══ (CH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800" b="1" spc="130" dirty="0">
                <a:solidFill>
                  <a:srgbClr val="2A5CAA"/>
                </a:solidFill>
                <a:ea typeface="楷体" panose="02010609060101010101" pitchFamily="49" charset="-122"/>
                <a:cs typeface="Times New Roman" panose="02020603050405020304" pitchFamily="18" charset="0"/>
                <a:sym typeface="+mn-lt"/>
              </a:rPr>
              <a:t>COO)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Ca + CO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 + 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zh-CN" altLang="en-US" sz="4800" b="1" spc="130" dirty="0">
                <a:solidFill>
                  <a:srgbClr val="2A5CAA"/>
                </a:solidFill>
                <a:ea typeface="楷体" panose="02010609060101010101" pitchFamily="49" charset="-122"/>
                <a:cs typeface="Times New Roman" panose="02020603050405020304" pitchFamily="18" charset="0"/>
                <a:sym typeface="+mn-lt"/>
              </a:rPr>
              <a:t>，根据强酸制弱酸的原理可知，乙酸的酸性大于碳酸，故</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项错误，符合题意。</a:t>
            </a:r>
          </a:p>
        </p:txBody>
      </p:sp>
    </p:spTree>
    <p:extLst>
      <p:ext uri="{BB962C8B-B14F-4D97-AF65-F5344CB8AC3E}">
        <p14:creationId xmlns:p14="http://schemas.microsoft.com/office/powerpoint/2010/main" val="115659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7069115"/>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5</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化学与生活生产有着密切的联系，下列说法错误的是（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可以用食醋鉴别食盐和小苏打</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用乙酸浸泡水壶中的水垢可将其清除，说明乙酸的酸性小于碳酸的酸性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在厨房可用食醋除去菜刀上的铁锈</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生活中可以用电池的“锌皮”与食醋反应制氢气</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149670"/>
            <a:ext cx="18286315" cy="3083921"/>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由于食醋的主要成分是乙酸，乙酸具有弱酸性，可与铁锈的主要成分</a:t>
            </a:r>
            <a:r>
              <a:rPr lang="en-US" altLang="zh-CN" sz="5400" b="1" spc="130" dirty="0">
                <a:solidFill>
                  <a:srgbClr val="2A5CAA"/>
                </a:solidFill>
                <a:ea typeface="楷体" panose="02010609060101010101" pitchFamily="49" charset="-122"/>
                <a:cs typeface="Times New Roman" panose="02020603050405020304" pitchFamily="18" charset="0"/>
                <a:sym typeface="+mn-lt"/>
              </a:rPr>
              <a:t>Fe</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反应，从而达到除去菜刀上铁锈的目的，故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308391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7069115"/>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5</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化学与生活生产有着密切的联系，下列说法错误的是（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可以用食醋鉴别食盐和小苏打</a:t>
            </a: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用乙酸浸泡水壶中的水垢可将其清除，说明乙酸的酸性小于碳酸的酸性</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2017 </a:t>
            </a:r>
            <a:r>
              <a:rPr lang="zh-CN" altLang="en-US" sz="5397" b="1" spc="130" dirty="0">
                <a:solidFill>
                  <a:srgbClr val="FF0000"/>
                </a:solidFill>
                <a:ea typeface="楷体" panose="02010609060101010101" pitchFamily="49" charset="-122"/>
                <a:cs typeface="Times New Roman" panose="02020603050405020304" pitchFamily="18" charset="0"/>
                <a:sym typeface="+mn-lt"/>
              </a:rPr>
              <a:t>全国</a:t>
            </a:r>
            <a:r>
              <a:rPr lang="en-US" altLang="zh-CN" sz="5397" b="1" spc="130" dirty="0">
                <a:solidFill>
                  <a:srgbClr val="FF0000"/>
                </a:solidFill>
                <a:ea typeface="楷体" panose="02010609060101010101" pitchFamily="49" charset="-122"/>
                <a:cs typeface="Times New Roman" panose="02020603050405020304" pitchFamily="18" charset="0"/>
                <a:sym typeface="+mn-lt"/>
              </a:rPr>
              <a:t>II</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在厨房可用食醋除去菜刀上的铁锈</a:t>
            </a: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生活中可以用电池的“锌皮”与食醋反应制氢气</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243448"/>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食醋的主要成分为醋酸，具有酸的通性，能与活泼金属反应产生氢气，因此可用电池的“锌皮”与食醋反应制氢气，故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
        <p:nvSpPr>
          <p:cNvPr id="17" name="文本框 16">
            <a:extLst>
              <a:ext uri="{FF2B5EF4-FFF2-40B4-BE49-F238E27FC236}">
                <a16:creationId xmlns="" xmlns:a16="http://schemas.microsoft.com/office/drawing/2014/main" id="{25ACDFC9-2380-4AE5-A47C-17512819212B}"/>
              </a:ext>
            </a:extLst>
          </p:cNvPr>
          <p:cNvSpPr txBox="1"/>
          <p:nvPr/>
        </p:nvSpPr>
        <p:spPr>
          <a:xfrm>
            <a:off x="8511265" y="2793217"/>
            <a:ext cx="800219" cy="1200329"/>
          </a:xfrm>
          <a:prstGeom prst="rect">
            <a:avLst/>
          </a:prstGeom>
          <a:noFill/>
        </p:spPr>
        <p:txBody>
          <a:bodyPr wrap="none" rtlCol="0">
            <a:spAutoFit/>
          </a:bodyPr>
          <a:lstStyle/>
          <a:p>
            <a:r>
              <a:rPr lang="en-US" altLang="zh-CN" sz="7200" b="1" dirty="0">
                <a:solidFill>
                  <a:srgbClr val="FF0000"/>
                </a:solidFill>
              </a:rPr>
              <a:t>B</a:t>
            </a:r>
          </a:p>
        </p:txBody>
      </p:sp>
    </p:spTree>
    <p:extLst>
      <p:ext uri="{BB962C8B-B14F-4D97-AF65-F5344CB8AC3E}">
        <p14:creationId xmlns:p14="http://schemas.microsoft.com/office/powerpoint/2010/main" val="4119195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6</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931982"/>
            <a:ext cx="19166744" cy="355308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6</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下列物质中不能用来区分乙酸、乙醇、苯的是</a:t>
            </a:r>
            <a:r>
              <a:rPr lang="en-US" altLang="zh-CN" sz="4800" b="1" spc="130" dirty="0">
                <a:solidFill>
                  <a:prstClr val="black"/>
                </a:solidFill>
                <a:cs typeface="Times New Roman" panose="02020603050405020304" pitchFamily="18" charset="0"/>
                <a:sym typeface="+mn-lt"/>
              </a:rPr>
              <a:t>(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金属钠                  </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溴水</a:t>
            </a:r>
          </a:p>
          <a:p>
            <a:pPr algn="just" defTabSz="1826616">
              <a:lnSpc>
                <a:spcPct val="120000"/>
              </a:lnSpc>
            </a:pP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碳酸钠溶液          </a:t>
            </a: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紫色石蕊溶液</a:t>
            </a:r>
          </a:p>
        </p:txBody>
      </p:sp>
      <p:sp>
        <p:nvSpPr>
          <p:cNvPr id="15" name="矩形 14">
            <a:extLst>
              <a:ext uri="{FF2B5EF4-FFF2-40B4-BE49-F238E27FC236}">
                <a16:creationId xmlns="" xmlns:a16="http://schemas.microsoft.com/office/drawing/2014/main" id="{2BF27018-14F6-4D08-9C09-2DBA50E29EA5}"/>
              </a:ext>
            </a:extLst>
          </p:cNvPr>
          <p:cNvSpPr/>
          <p:nvPr/>
        </p:nvSpPr>
        <p:spPr>
          <a:xfrm>
            <a:off x="2544385" y="5738093"/>
            <a:ext cx="18286315" cy="7183505"/>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乙酸和金属钠反应剧烈，乙醇和金属钠反应缓慢，苯和金属钠不反应，故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项可以区分，不符合题意。</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乙酸、乙醇都能溶于溴水，且不分层，苯可以把溴水中溴萃取出来，出现分层，故</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项不能区分乙酸和乙醇，符合题意。</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乙酸和碳酸钠反应放出气泡，乙醇和碳酸钠互溶不分层，苯不溶于碳酸钠溶液，会出现分层，故</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项可以区分，不符合题意。</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乙酸显酸性，能使紫色石蕊溶液变红色，乙醇溶于石蕊溶液不分层，苯与石蕊溶液混合出现分层，故</a:t>
            </a:r>
            <a:r>
              <a:rPr lang="en-US" altLang="zh-CN" sz="4800" b="1" spc="130" dirty="0">
                <a:solidFill>
                  <a:srgbClr val="2A5CAA"/>
                </a:solidFill>
                <a:ea typeface="楷体" panose="02010609060101010101" pitchFamily="49" charset="-122"/>
                <a:cs typeface="Times New Roman" panose="02020603050405020304" pitchFamily="18" charset="0"/>
                <a:sym typeface="+mn-lt"/>
              </a:rPr>
              <a:t>D</a:t>
            </a:r>
            <a:r>
              <a:rPr lang="zh-CN" altLang="en-US" sz="4800" b="1" spc="130" dirty="0">
                <a:solidFill>
                  <a:srgbClr val="2A5CAA"/>
                </a:solidFill>
                <a:ea typeface="楷体" panose="02010609060101010101" pitchFamily="49" charset="-122"/>
                <a:cs typeface="Times New Roman" panose="02020603050405020304" pitchFamily="18" charset="0"/>
                <a:sym typeface="+mn-lt"/>
              </a:rPr>
              <a:t>项可以区分，不符合题意。</a:t>
            </a:r>
          </a:p>
        </p:txBody>
      </p:sp>
      <p:sp>
        <p:nvSpPr>
          <p:cNvPr id="17" name="文本框 16">
            <a:extLst>
              <a:ext uri="{FF2B5EF4-FFF2-40B4-BE49-F238E27FC236}">
                <a16:creationId xmlns="" xmlns:a16="http://schemas.microsoft.com/office/drawing/2014/main" id="{25ACDFC9-2380-4AE5-A47C-17512819212B}"/>
              </a:ext>
            </a:extLst>
          </p:cNvPr>
          <p:cNvSpPr txBox="1"/>
          <p:nvPr/>
        </p:nvSpPr>
        <p:spPr>
          <a:xfrm>
            <a:off x="2449792" y="2761687"/>
            <a:ext cx="800219" cy="1200329"/>
          </a:xfrm>
          <a:prstGeom prst="rect">
            <a:avLst/>
          </a:prstGeom>
          <a:noFill/>
        </p:spPr>
        <p:txBody>
          <a:bodyPr wrap="none" rtlCol="0">
            <a:spAutoFit/>
          </a:bodyPr>
          <a:lstStyle/>
          <a:p>
            <a:r>
              <a:rPr lang="en-US" altLang="zh-CN" sz="7200" b="1" dirty="0">
                <a:solidFill>
                  <a:srgbClr val="FF0000"/>
                </a:solidFill>
              </a:rPr>
              <a:t>B</a:t>
            </a:r>
          </a:p>
        </p:txBody>
      </p:sp>
    </p:spTree>
    <p:extLst>
      <p:ext uri="{BB962C8B-B14F-4D97-AF65-F5344CB8AC3E}">
        <p14:creationId xmlns:p14="http://schemas.microsoft.com/office/powerpoint/2010/main" val="198295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544385" y="9814167"/>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乙醇和乙酸通过酯化反应（或取代反应）制得乙酸乙酯，故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16" name="TextBox 1">
            <a:extLst>
              <a:ext uri="{FF2B5EF4-FFF2-40B4-BE49-F238E27FC236}">
                <a16:creationId xmlns="" xmlns:a16="http://schemas.microsoft.com/office/drawing/2014/main" id="{08DF1607-1F80-447B-81A0-0651C2AF1BF7}"/>
              </a:ext>
            </a:extLst>
          </p:cNvPr>
          <p:cNvSpPr txBox="1"/>
          <p:nvPr/>
        </p:nvSpPr>
        <p:spPr>
          <a:xfrm>
            <a:off x="2104170" y="1931982"/>
            <a:ext cx="19452809" cy="7183505"/>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（多选）下列有关乙酸乙酯制备的说法中正确的是（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乙醇通过取代反应可制得乙酸乙酯</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 </a:t>
            </a:r>
            <a:r>
              <a:rPr lang="zh-CN" altLang="en-US" sz="48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实验室制备乙酸乙酯时，浓硫酸主要起氧化作用</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 </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在酸性条件下，</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zh-CN" altLang="en-US" sz="4800" b="1" spc="130" dirty="0">
                <a:solidFill>
                  <a:prstClr val="black"/>
                </a:solidFill>
                <a:cs typeface="Times New Roman" panose="02020603050405020304" pitchFamily="18" charset="0"/>
                <a:sym typeface="+mn-lt"/>
              </a:rPr>
              <a:t>的水解产物是</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en-US" altLang="zh-CN" sz="4800" b="1" spc="130" dirty="0">
                <a:solidFill>
                  <a:prstClr val="black"/>
                </a:solidFill>
                <a:cs typeface="Times New Roman" panose="02020603050405020304" pitchFamily="18" charset="0"/>
                <a:sym typeface="+mn-lt"/>
              </a:rPr>
              <a:t>OH</a:t>
            </a:r>
          </a:p>
          <a:p>
            <a:pPr algn="just" defTabSz="1826616">
              <a:lnSpc>
                <a:spcPct val="120000"/>
              </a:lnSpc>
            </a:pP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提纯含有少量乙酸的乙酸乙酯：取样，加入适量饱和</a:t>
            </a:r>
            <a:r>
              <a:rPr lang="en-US" altLang="zh-CN" sz="4800" b="1" spc="130" dirty="0">
                <a:solidFill>
                  <a:prstClr val="black"/>
                </a:solidFill>
                <a:cs typeface="Times New Roman" panose="02020603050405020304" pitchFamily="18" charset="0"/>
                <a:sym typeface="+mn-lt"/>
              </a:rPr>
              <a:t>Na</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CO</a:t>
            </a:r>
            <a:r>
              <a:rPr lang="en-US" altLang="zh-CN" sz="4800" b="1" spc="130" baseline="-2500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溶液，振荡后静置分液，并除去有机相的水</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江苏单科）</a:t>
            </a:r>
          </a:p>
        </p:txBody>
      </p:sp>
    </p:spTree>
    <p:extLst>
      <p:ext uri="{BB962C8B-B14F-4D97-AF65-F5344CB8AC3E}">
        <p14:creationId xmlns:p14="http://schemas.microsoft.com/office/powerpoint/2010/main" val="203431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544385" y="9792704"/>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该实验中浓硫酸作催化剂，加快反应速率，同时作吸水剂，吸收生成的水，提高乙酸乙酯的转化率，故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6" name="TextBox 1">
            <a:extLst>
              <a:ext uri="{FF2B5EF4-FFF2-40B4-BE49-F238E27FC236}">
                <a16:creationId xmlns="" xmlns:a16="http://schemas.microsoft.com/office/drawing/2014/main" id="{64D6762D-D050-4EA1-9397-271FAD54ECFA}"/>
              </a:ext>
            </a:extLst>
          </p:cNvPr>
          <p:cNvSpPr txBox="1"/>
          <p:nvPr/>
        </p:nvSpPr>
        <p:spPr>
          <a:xfrm>
            <a:off x="2125412" y="1931982"/>
            <a:ext cx="19145503" cy="8069901"/>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（多选）下列有关乙酸乙酯制备的说法中正确的是（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乙醇通过取代反应可制得乙酸乙酯</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 </a:t>
            </a:r>
            <a:r>
              <a:rPr lang="zh-CN" altLang="en-US" sz="48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实验室制备乙酸乙酯时，浓硫酸主要起氧化作用</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 </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在酸性条件下，</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zh-CN" altLang="en-US" sz="4800" b="1" spc="130" dirty="0">
                <a:solidFill>
                  <a:prstClr val="black"/>
                </a:solidFill>
                <a:cs typeface="Times New Roman" panose="02020603050405020304" pitchFamily="18" charset="0"/>
                <a:sym typeface="+mn-lt"/>
              </a:rPr>
              <a:t>的水解产物是</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en-US" altLang="zh-CN" sz="4800" b="1" spc="130" dirty="0">
                <a:solidFill>
                  <a:prstClr val="black"/>
                </a:solidFill>
                <a:cs typeface="Times New Roman" panose="02020603050405020304" pitchFamily="18" charset="0"/>
                <a:sym typeface="+mn-lt"/>
              </a:rPr>
              <a:t>OH</a:t>
            </a:r>
          </a:p>
          <a:p>
            <a:pPr algn="just" defTabSz="1826616">
              <a:lnSpc>
                <a:spcPct val="120000"/>
              </a:lnSpc>
            </a:pP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提纯含有少量乙酸的乙酸乙酯：取样，加入适量饱和</a:t>
            </a:r>
            <a:r>
              <a:rPr lang="en-US" altLang="zh-CN" sz="4800" b="1" spc="130" dirty="0">
                <a:solidFill>
                  <a:prstClr val="black"/>
                </a:solidFill>
                <a:cs typeface="Times New Roman" panose="02020603050405020304" pitchFamily="18" charset="0"/>
                <a:sym typeface="+mn-lt"/>
              </a:rPr>
              <a:t>Na</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CO</a:t>
            </a:r>
            <a:r>
              <a:rPr lang="en-US" altLang="zh-CN" sz="4800" b="1" spc="130" baseline="-2500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溶液，振荡后静置分液，并除去有机相的水</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江苏单科）</a:t>
            </a:r>
          </a:p>
        </p:txBody>
      </p:sp>
    </p:spTree>
    <p:extLst>
      <p:ext uri="{BB962C8B-B14F-4D97-AF65-F5344CB8AC3E}">
        <p14:creationId xmlns:p14="http://schemas.microsoft.com/office/powerpoint/2010/main" val="318656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2BF27018-14F6-4D08-9C09-2DBA50E29EA5}"/>
              </a:ext>
            </a:extLst>
          </p:cNvPr>
          <p:cNvSpPr/>
          <p:nvPr/>
        </p:nvSpPr>
        <p:spPr>
          <a:xfrm>
            <a:off x="2544385" y="9471488"/>
            <a:ext cx="18286315" cy="2666692"/>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酯化反应的规律是“酸脱羟基醇脱氢”，酯水解的规律是“酸加羟基醇加氢”，因此</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800" b="1" spc="130" dirty="0">
                <a:solidFill>
                  <a:srgbClr val="2A5CAA"/>
                </a:solidFill>
                <a:ea typeface="楷体" panose="02010609060101010101" pitchFamily="49" charset="-122"/>
                <a:cs typeface="Times New Roman" panose="02020603050405020304" pitchFamily="18" charset="0"/>
                <a:sym typeface="+mn-lt"/>
              </a:rPr>
              <a:t>CO</a:t>
            </a:r>
            <a:r>
              <a:rPr lang="en-US" altLang="zh-CN" sz="4800" b="1" spc="130" baseline="30000" dirty="0">
                <a:solidFill>
                  <a:srgbClr val="2A5CAA"/>
                </a:solidFill>
                <a:ea typeface="楷体" panose="02010609060101010101" pitchFamily="49" charset="-122"/>
                <a:cs typeface="Times New Roman" panose="02020603050405020304" pitchFamily="18" charset="0"/>
                <a:sym typeface="+mn-lt"/>
              </a:rPr>
              <a:t>18</a:t>
            </a:r>
            <a:r>
              <a:rPr lang="en-US" altLang="zh-CN" sz="4800" b="1" spc="130" dirty="0">
                <a:solidFill>
                  <a:srgbClr val="2A5CAA"/>
                </a:solidFill>
                <a:ea typeface="楷体" panose="02010609060101010101" pitchFamily="49" charset="-122"/>
                <a:cs typeface="Times New Roman" panose="02020603050405020304" pitchFamily="18" charset="0"/>
                <a:sym typeface="+mn-lt"/>
              </a:rPr>
              <a:t>OC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5</a:t>
            </a:r>
            <a:r>
              <a:rPr lang="zh-CN" altLang="en-US" sz="4800" b="1" spc="130" dirty="0">
                <a:solidFill>
                  <a:srgbClr val="2A5CAA"/>
                </a:solidFill>
                <a:ea typeface="楷体" panose="02010609060101010101" pitchFamily="49" charset="-122"/>
                <a:cs typeface="Times New Roman" panose="02020603050405020304" pitchFamily="18" charset="0"/>
                <a:sym typeface="+mn-lt"/>
              </a:rPr>
              <a:t>中的</a:t>
            </a:r>
            <a:r>
              <a:rPr lang="en-US" altLang="zh-CN" sz="4800" b="1" spc="130" dirty="0">
                <a:solidFill>
                  <a:srgbClr val="2A5CAA"/>
                </a:solidFill>
                <a:ea typeface="楷体" panose="02010609060101010101" pitchFamily="49" charset="-122"/>
                <a:cs typeface="Times New Roman" panose="02020603050405020304" pitchFamily="18" charset="0"/>
                <a:sym typeface="+mn-lt"/>
              </a:rPr>
              <a:t>18O</a:t>
            </a:r>
            <a:r>
              <a:rPr lang="zh-CN" altLang="en-US" sz="4800" b="1" spc="130" dirty="0">
                <a:solidFill>
                  <a:srgbClr val="2A5CAA"/>
                </a:solidFill>
                <a:ea typeface="楷体" panose="02010609060101010101" pitchFamily="49" charset="-122"/>
                <a:cs typeface="Times New Roman" panose="02020603050405020304" pitchFamily="18" charset="0"/>
                <a:sym typeface="+mn-lt"/>
              </a:rPr>
              <a:t>来源于乙醇分子中，水解产物应该是</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800" b="1" spc="130" dirty="0">
                <a:solidFill>
                  <a:srgbClr val="2A5CAA"/>
                </a:solidFill>
                <a:ea typeface="楷体" panose="02010609060101010101" pitchFamily="49" charset="-122"/>
                <a:cs typeface="Times New Roman" panose="02020603050405020304" pitchFamily="18" charset="0"/>
                <a:sym typeface="+mn-lt"/>
              </a:rPr>
              <a:t>COOH</a:t>
            </a:r>
            <a:r>
              <a:rPr lang="zh-CN" altLang="en-US" sz="4800" b="1" spc="130" dirty="0">
                <a:solidFill>
                  <a:srgbClr val="2A5CAA"/>
                </a:solidFill>
                <a:ea typeface="楷体" panose="02010609060101010101" pitchFamily="49" charset="-122"/>
                <a:cs typeface="Times New Roman" panose="02020603050405020304" pitchFamily="18" charset="0"/>
                <a:sym typeface="+mn-lt"/>
              </a:rPr>
              <a:t>和</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5</a:t>
            </a:r>
            <a:r>
              <a:rPr lang="en-US" altLang="zh-CN" sz="4800" b="1" spc="130" baseline="30000" dirty="0">
                <a:solidFill>
                  <a:srgbClr val="2A5CAA"/>
                </a:solidFill>
                <a:ea typeface="楷体" panose="02010609060101010101" pitchFamily="49" charset="-122"/>
                <a:cs typeface="Times New Roman" panose="02020603050405020304" pitchFamily="18" charset="0"/>
                <a:sym typeface="+mn-lt"/>
              </a:rPr>
              <a:t>18</a:t>
            </a:r>
            <a:r>
              <a:rPr lang="en-US" altLang="zh-CN" sz="4800" b="1" spc="130" dirty="0">
                <a:solidFill>
                  <a:srgbClr val="2A5CAA"/>
                </a:solidFill>
                <a:ea typeface="楷体" panose="02010609060101010101" pitchFamily="49" charset="-122"/>
                <a:cs typeface="Times New Roman" panose="02020603050405020304" pitchFamily="18" charset="0"/>
                <a:sym typeface="+mn-lt"/>
              </a:rPr>
              <a:t>OH</a:t>
            </a:r>
            <a:r>
              <a:rPr lang="zh-CN" altLang="en-US" sz="4800" b="1" spc="130" dirty="0">
                <a:solidFill>
                  <a:srgbClr val="2A5CAA"/>
                </a:solidFill>
                <a:ea typeface="楷体" panose="02010609060101010101" pitchFamily="49" charset="-122"/>
                <a:cs typeface="Times New Roman" panose="02020603050405020304" pitchFamily="18" charset="0"/>
                <a:sym typeface="+mn-lt"/>
              </a:rPr>
              <a:t>，故</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6" name="TextBox 1">
            <a:extLst>
              <a:ext uri="{FF2B5EF4-FFF2-40B4-BE49-F238E27FC236}">
                <a16:creationId xmlns="" xmlns:a16="http://schemas.microsoft.com/office/drawing/2014/main" id="{EFD3F53F-6FD3-4F53-B21B-A49B92DB6B34}"/>
              </a:ext>
            </a:extLst>
          </p:cNvPr>
          <p:cNvSpPr txBox="1"/>
          <p:nvPr/>
        </p:nvSpPr>
        <p:spPr>
          <a:xfrm>
            <a:off x="2104170" y="1931982"/>
            <a:ext cx="19429950" cy="7183505"/>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（多选）下列有关乙酸乙酯制备的说法中正确的是（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乙醇通过取代反应可制得乙酸乙酯</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 </a:t>
            </a:r>
            <a:r>
              <a:rPr lang="zh-CN" altLang="en-US" sz="48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实验室制备乙酸乙酯时，浓硫酸主要起氧化作用</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 </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在酸性条件下，</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zh-CN" altLang="en-US" sz="4800" b="1" spc="130" dirty="0">
                <a:solidFill>
                  <a:prstClr val="black"/>
                </a:solidFill>
                <a:cs typeface="Times New Roman" panose="02020603050405020304" pitchFamily="18" charset="0"/>
                <a:sym typeface="+mn-lt"/>
              </a:rPr>
              <a:t>的水解产物是</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en-US" altLang="zh-CN" sz="4800" b="1" spc="130" dirty="0">
                <a:solidFill>
                  <a:prstClr val="black"/>
                </a:solidFill>
                <a:cs typeface="Times New Roman" panose="02020603050405020304" pitchFamily="18" charset="0"/>
                <a:sym typeface="+mn-lt"/>
              </a:rPr>
              <a:t>OH</a:t>
            </a:r>
          </a:p>
          <a:p>
            <a:pPr algn="just" defTabSz="1826616">
              <a:lnSpc>
                <a:spcPct val="120000"/>
              </a:lnSpc>
            </a:pP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提纯含有少量乙酸的乙酸乙酯：取样，加入适量饱和</a:t>
            </a:r>
            <a:r>
              <a:rPr lang="en-US" altLang="zh-CN" sz="4800" b="1" spc="130" dirty="0">
                <a:solidFill>
                  <a:prstClr val="black"/>
                </a:solidFill>
                <a:cs typeface="Times New Roman" panose="02020603050405020304" pitchFamily="18" charset="0"/>
                <a:sym typeface="+mn-lt"/>
              </a:rPr>
              <a:t>Na</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CO</a:t>
            </a:r>
            <a:r>
              <a:rPr lang="en-US" altLang="zh-CN" sz="4800" b="1" spc="130" baseline="-2500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溶液，振荡后静置分液，并除去有机相的水</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江苏单科）</a:t>
            </a:r>
          </a:p>
        </p:txBody>
      </p:sp>
    </p:spTree>
    <p:extLst>
      <p:ext uri="{BB962C8B-B14F-4D97-AF65-F5344CB8AC3E}">
        <p14:creationId xmlns:p14="http://schemas.microsoft.com/office/powerpoint/2010/main" val="284545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0" y="1931982"/>
            <a:ext cx="19671093" cy="7183505"/>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（多选）下列有关乙酸乙酯制备的说法中正确的是（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乙醇通过取代反应可制得乙酸乙酯</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 </a:t>
            </a:r>
            <a:r>
              <a:rPr lang="zh-CN" altLang="en-US" sz="48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实验室制备乙酸乙酯时，浓硫酸主要起氧化作用</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在酸性条件下，</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zh-CN" altLang="en-US" sz="4800" b="1" spc="130" dirty="0">
                <a:solidFill>
                  <a:prstClr val="black"/>
                </a:solidFill>
                <a:cs typeface="Times New Roman" panose="02020603050405020304" pitchFamily="18" charset="0"/>
                <a:sym typeface="+mn-lt"/>
              </a:rPr>
              <a:t>的水解产物是</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CO</a:t>
            </a:r>
            <a:r>
              <a:rPr lang="en-US" altLang="zh-CN" sz="4800" b="1" spc="130" baseline="30000" dirty="0">
                <a:solidFill>
                  <a:prstClr val="black"/>
                </a:solidFill>
                <a:cs typeface="Times New Roman" panose="02020603050405020304" pitchFamily="18" charset="0"/>
                <a:sym typeface="+mn-lt"/>
              </a:rPr>
              <a:t>18</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5</a:t>
            </a:r>
            <a:r>
              <a:rPr lang="en-US" altLang="zh-CN" sz="4800" b="1" spc="130" dirty="0">
                <a:solidFill>
                  <a:prstClr val="black"/>
                </a:solidFill>
                <a:cs typeface="Times New Roman" panose="02020603050405020304" pitchFamily="18" charset="0"/>
                <a:sym typeface="+mn-lt"/>
              </a:rPr>
              <a:t>OH</a:t>
            </a:r>
          </a:p>
          <a:p>
            <a:pPr algn="just" defTabSz="1826616">
              <a:lnSpc>
                <a:spcPct val="120000"/>
              </a:lnSpc>
            </a:pP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提纯含有少量乙酸的乙酸乙酯：取样，加入适量饱和</a:t>
            </a:r>
            <a:r>
              <a:rPr lang="en-US" altLang="zh-CN" sz="4800" b="1" spc="130" dirty="0">
                <a:solidFill>
                  <a:prstClr val="black"/>
                </a:solidFill>
                <a:cs typeface="Times New Roman" panose="02020603050405020304" pitchFamily="18" charset="0"/>
                <a:sym typeface="+mn-lt"/>
              </a:rPr>
              <a:t>Na</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CO</a:t>
            </a:r>
            <a:r>
              <a:rPr lang="en-US" altLang="zh-CN" sz="4800" b="1" spc="130" baseline="-2500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溶液，振荡后静置分液，并除去有机相的水</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江苏单科）</a:t>
            </a:r>
          </a:p>
        </p:txBody>
      </p:sp>
      <p:sp>
        <p:nvSpPr>
          <p:cNvPr id="15" name="矩形 14">
            <a:extLst>
              <a:ext uri="{FF2B5EF4-FFF2-40B4-BE49-F238E27FC236}">
                <a16:creationId xmlns="" xmlns:a16="http://schemas.microsoft.com/office/drawing/2014/main" id="{2BF27018-14F6-4D08-9C09-2DBA50E29EA5}"/>
              </a:ext>
            </a:extLst>
          </p:cNvPr>
          <p:cNvSpPr/>
          <p:nvPr/>
        </p:nvSpPr>
        <p:spPr>
          <a:xfrm>
            <a:off x="2544385" y="9557492"/>
            <a:ext cx="18286315" cy="3637919"/>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乙酸的酸性强于碳酸，乙酸可以和碳酸钠反应生成乙酸钠、二氧化碳和水，而乙酸乙酯与碳酸钠不反应，因此碳酸钠可除去乙酸，同时饱和碳酸钠溶液还可以降低乙酸乙酯的溶解度使之析出，然后分液即可，故</a:t>
            </a:r>
            <a:r>
              <a:rPr lang="en-US" altLang="zh-CN" sz="4800" b="1" spc="130" dirty="0">
                <a:solidFill>
                  <a:srgbClr val="2A5CAA"/>
                </a:solidFill>
                <a:ea typeface="楷体" panose="02010609060101010101" pitchFamily="49" charset="-122"/>
                <a:cs typeface="Times New Roman" panose="02020603050405020304" pitchFamily="18" charset="0"/>
                <a:sym typeface="+mn-lt"/>
              </a:rPr>
              <a:t>D</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4830424" y="2810508"/>
            <a:ext cx="1184940" cy="923330"/>
          </a:xfrm>
          <a:prstGeom prst="rect">
            <a:avLst/>
          </a:prstGeom>
          <a:noFill/>
        </p:spPr>
        <p:txBody>
          <a:bodyPr wrap="none" rtlCol="0">
            <a:spAutoFit/>
          </a:bodyPr>
          <a:lstStyle/>
          <a:p>
            <a:r>
              <a:rPr lang="en-US" altLang="zh-CN" sz="5400" b="1" dirty="0">
                <a:solidFill>
                  <a:srgbClr val="FF0000"/>
                </a:solidFill>
              </a:rPr>
              <a:t>AD</a:t>
            </a:r>
          </a:p>
        </p:txBody>
      </p:sp>
    </p:spTree>
    <p:extLst>
      <p:ext uri="{BB962C8B-B14F-4D97-AF65-F5344CB8AC3E}">
        <p14:creationId xmlns:p14="http://schemas.microsoft.com/office/powerpoint/2010/main" val="234263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1679734"/>
            <a:ext cx="19166744" cy="10644261"/>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上海单科，</a:t>
            </a:r>
            <a:r>
              <a:rPr lang="en-US" altLang="zh-CN" sz="4800" b="1" spc="130" dirty="0">
                <a:solidFill>
                  <a:srgbClr val="FF0000"/>
                </a:solidFill>
                <a:ea typeface="楷体" panose="02010609060101010101" pitchFamily="49" charset="-122"/>
                <a:cs typeface="Times New Roman" panose="02020603050405020304" pitchFamily="18" charset="0"/>
                <a:sym typeface="+mn-lt"/>
              </a:rPr>
              <a:t>10</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乙酸乙酯广泛用于药物、染料、香料等工业，中学化学实验常用</a:t>
            </a: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装置来制备</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完成下列填空：</a:t>
            </a:r>
          </a:p>
          <a:p>
            <a:pPr algn="just" defTabSz="1826616">
              <a:lnSpc>
                <a:spcPct val="120000"/>
              </a:lnSpc>
            </a:pPr>
            <a:r>
              <a:rPr lang="zh-CN" altLang="en-US" sz="4800" b="1" spc="130" dirty="0">
                <a:solidFill>
                  <a:prstClr val="black"/>
                </a:solidFill>
                <a:cs typeface="Times New Roman" panose="02020603050405020304" pitchFamily="18" charset="0"/>
                <a:sym typeface="+mn-lt"/>
              </a:rPr>
              <a:t>①实验时，通常加入过量的乙醇，原因是</a:t>
            </a:r>
            <a:r>
              <a:rPr lang="en-US" altLang="zh-CN" sz="4800" b="1" spc="130" dirty="0">
                <a:solidFill>
                  <a:prstClr val="black"/>
                </a:solidFill>
                <a:cs typeface="Times New Roman" panose="02020603050405020304" pitchFamily="18" charset="0"/>
                <a:sym typeface="+mn-lt"/>
              </a:rPr>
              <a:t>___________________</a:t>
            </a:r>
            <a:r>
              <a:rPr lang="zh-CN" altLang="en-US" sz="4800" b="1" spc="130" dirty="0">
                <a:solidFill>
                  <a:prstClr val="black"/>
                </a:solidFill>
                <a:cs typeface="Times New Roman" panose="02020603050405020304" pitchFamily="18" charset="0"/>
                <a:sym typeface="+mn-lt"/>
              </a:rPr>
              <a:t>。加入数滴浓硫酸即能起催化作用，但实际用量多于此量，原因是</a:t>
            </a:r>
            <a:r>
              <a:rPr lang="en-US" altLang="zh-CN" sz="4800" b="1" spc="130" dirty="0">
                <a:solidFill>
                  <a:prstClr val="black"/>
                </a:solidFill>
                <a:cs typeface="Times New Roman" panose="02020603050405020304" pitchFamily="18" charset="0"/>
                <a:sym typeface="+mn-lt"/>
              </a:rPr>
              <a:t>____________________________</a:t>
            </a:r>
            <a:r>
              <a:rPr lang="zh-CN" altLang="en-US" sz="4800" b="1" spc="130" dirty="0">
                <a:solidFill>
                  <a:prstClr val="black"/>
                </a:solidFill>
                <a:cs typeface="Times New Roman" panose="02020603050405020304" pitchFamily="18" charset="0"/>
                <a:sym typeface="+mn-lt"/>
              </a:rPr>
              <a:t>；浓硫酸用量又不能过多，原因是</a:t>
            </a:r>
            <a:r>
              <a:rPr lang="en-US" altLang="zh-CN" sz="4800" b="1" spc="130" dirty="0">
                <a:solidFill>
                  <a:prstClr val="black"/>
                </a:solidFill>
                <a:cs typeface="Times New Roman" panose="02020603050405020304" pitchFamily="18" charset="0"/>
                <a:sym typeface="+mn-lt"/>
              </a:rPr>
              <a:t>________________________________</a:t>
            </a:r>
            <a:r>
              <a:rPr lang="zh-CN" altLang="en-US" sz="4800" b="1" spc="130" dirty="0">
                <a:solidFill>
                  <a:prstClr val="black"/>
                </a:solidFill>
                <a:cs typeface="Times New Roman" panose="02020603050405020304" pitchFamily="18" charset="0"/>
                <a:sym typeface="+mn-lt"/>
              </a:rPr>
              <a:t>。</a:t>
            </a:r>
          </a:p>
        </p:txBody>
      </p:sp>
      <p:pic>
        <p:nvPicPr>
          <p:cNvPr id="3" name="图片 2" descr="图片包含 室内, 就坐, 黑色&#10;&#10;已生成高可信度的说明">
            <a:extLst>
              <a:ext uri="{FF2B5EF4-FFF2-40B4-BE49-F238E27FC236}">
                <a16:creationId xmlns="" xmlns:a16="http://schemas.microsoft.com/office/drawing/2014/main" id="{AB8F157D-B8F2-4BD4-B50B-2339A097F3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1517" y="3719892"/>
            <a:ext cx="10989179" cy="4546152"/>
          </a:xfrm>
          <a:prstGeom prst="rect">
            <a:avLst/>
          </a:prstGeom>
        </p:spPr>
      </p:pic>
    </p:spTree>
    <p:extLst>
      <p:ext uri="{BB962C8B-B14F-4D97-AF65-F5344CB8AC3E}">
        <p14:creationId xmlns:p14="http://schemas.microsoft.com/office/powerpoint/2010/main" val="27880488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919463" y="1727686"/>
            <a:ext cx="19166744" cy="6297108"/>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完成下列填空：</a:t>
            </a:r>
          </a:p>
          <a:p>
            <a:pPr algn="just" defTabSz="1826616">
              <a:lnSpc>
                <a:spcPct val="120000"/>
              </a:lnSpc>
            </a:pPr>
            <a:r>
              <a:rPr lang="zh-CN" altLang="en-US" sz="4800" b="1" spc="130" dirty="0">
                <a:solidFill>
                  <a:prstClr val="black"/>
                </a:solidFill>
                <a:cs typeface="Times New Roman" panose="02020603050405020304" pitchFamily="18" charset="0"/>
                <a:sym typeface="+mn-lt"/>
              </a:rPr>
              <a:t>①实验时，通常加入过量的乙醇，原因是</a:t>
            </a:r>
            <a:r>
              <a:rPr lang="en-US" altLang="zh-CN" sz="4800" b="1" spc="130" dirty="0">
                <a:solidFill>
                  <a:prstClr val="black"/>
                </a:solidFill>
                <a:cs typeface="Times New Roman" panose="02020603050405020304" pitchFamily="18" charset="0"/>
                <a:sym typeface="+mn-lt"/>
              </a:rPr>
              <a:t>____________________</a:t>
            </a:r>
          </a:p>
          <a:p>
            <a:pPr algn="just" defTabSz="1826616">
              <a:lnSpc>
                <a:spcPct val="120000"/>
              </a:lnSpc>
            </a:pPr>
            <a:r>
              <a:rPr lang="en-US" altLang="zh-CN" sz="4800" b="1" spc="130" dirty="0">
                <a:solidFill>
                  <a:prstClr val="black"/>
                </a:solidFill>
                <a:cs typeface="Times New Roman" panose="02020603050405020304" pitchFamily="18" charset="0"/>
                <a:sym typeface="+mn-lt"/>
              </a:rPr>
              <a:t>_______________________________________________</a:t>
            </a:r>
            <a:r>
              <a:rPr lang="zh-CN" altLang="en-US" sz="4800" b="1" spc="130" dirty="0">
                <a:solidFill>
                  <a:prstClr val="black"/>
                </a:solidFill>
                <a:cs typeface="Times New Roman" panose="02020603050405020304" pitchFamily="18" charset="0"/>
                <a:sym typeface="+mn-lt"/>
              </a:rPr>
              <a:t>。加入数滴浓硫酸即能起催化作用，但实际用量多于此量，原因是</a:t>
            </a:r>
            <a:r>
              <a:rPr lang="en-US" altLang="zh-CN" sz="4800" b="1" spc="130" dirty="0">
                <a:solidFill>
                  <a:prstClr val="black"/>
                </a:solidFill>
                <a:cs typeface="Times New Roman" panose="02020603050405020304" pitchFamily="18" charset="0"/>
                <a:sym typeface="+mn-lt"/>
              </a:rPr>
              <a:t>__________________________________________________________</a:t>
            </a:r>
            <a:r>
              <a:rPr lang="zh-CN" altLang="en-US" sz="4800" b="1" spc="130" dirty="0">
                <a:solidFill>
                  <a:prstClr val="black"/>
                </a:solidFill>
                <a:cs typeface="Times New Roman" panose="02020603050405020304" pitchFamily="18" charset="0"/>
                <a:sym typeface="+mn-lt"/>
              </a:rPr>
              <a:t>；浓硫酸用量又不能过多，原因是</a:t>
            </a:r>
            <a:r>
              <a:rPr lang="en-US" altLang="zh-CN" sz="4800" b="1" spc="130" dirty="0">
                <a:solidFill>
                  <a:prstClr val="black"/>
                </a:solidFill>
                <a:cs typeface="Times New Roman" panose="02020603050405020304" pitchFamily="18" charset="0"/>
                <a:sym typeface="+mn-lt"/>
              </a:rPr>
              <a:t>_______________________________________________________</a:t>
            </a:r>
            <a:r>
              <a:rPr lang="zh-CN" altLang="en-US" sz="4800" b="1" spc="130" dirty="0">
                <a:solidFill>
                  <a:prstClr val="black"/>
                </a:solidFill>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2BF27018-14F6-4D08-9C09-2DBA50E29EA5}"/>
              </a:ext>
            </a:extLst>
          </p:cNvPr>
          <p:cNvSpPr/>
          <p:nvPr/>
        </p:nvSpPr>
        <p:spPr>
          <a:xfrm>
            <a:off x="2323004" y="7900423"/>
            <a:ext cx="18763203" cy="5325882"/>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由于乙醇和乙酸反应生成乙酸乙酯的反应是可逆反应，因此加入过量的乙醇增大反应物浓度，使平衡向生成酯的方向移动，提高酯的产率；由于浓硫酸能吸收生成的水，使平衡向生成酯的方向移动，提高酯的产率，因此实际用量多于此量；由于浓硫酸具有强氧化性和脱水性，会使有机物炭化，降低酯的产率，所以浓硫酸的用量又不能太多。</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14628166" y="2621009"/>
            <a:ext cx="5390663" cy="830997"/>
          </a:xfrm>
          <a:prstGeom prst="rect">
            <a:avLst/>
          </a:prstGeom>
          <a:noFill/>
        </p:spPr>
        <p:txBody>
          <a:bodyPr wrap="square" rtlCol="0">
            <a:spAutoFit/>
          </a:bodyPr>
          <a:lstStyle/>
          <a:p>
            <a:r>
              <a:rPr lang="zh-CN" altLang="en-US" sz="4800" b="1" dirty="0">
                <a:solidFill>
                  <a:srgbClr val="FF0000"/>
                </a:solidFill>
                <a:latin typeface="楷体" panose="02010609060101010101" pitchFamily="49" charset="-122"/>
                <a:ea typeface="楷体" panose="02010609060101010101" pitchFamily="49" charset="-122"/>
              </a:rPr>
              <a:t>增大反应物浓度，</a:t>
            </a:r>
            <a:endParaRPr lang="en-US" altLang="zh-CN" sz="4800" b="1" dirty="0">
              <a:solidFill>
                <a:srgbClr val="FF0000"/>
              </a:solidFill>
              <a:latin typeface="楷体" panose="02010609060101010101" pitchFamily="49" charset="-122"/>
              <a:ea typeface="楷体" panose="02010609060101010101" pitchFamily="49" charset="-122"/>
            </a:endParaRPr>
          </a:p>
        </p:txBody>
      </p:sp>
      <p:sp>
        <p:nvSpPr>
          <p:cNvPr id="4" name="矩形 3">
            <a:extLst>
              <a:ext uri="{FF2B5EF4-FFF2-40B4-BE49-F238E27FC236}">
                <a16:creationId xmlns="" xmlns:a16="http://schemas.microsoft.com/office/drawing/2014/main" id="{CABABD5E-1ABC-4B55-B290-4D605C43136B}"/>
              </a:ext>
            </a:extLst>
          </p:cNvPr>
          <p:cNvSpPr/>
          <p:nvPr/>
        </p:nvSpPr>
        <p:spPr>
          <a:xfrm>
            <a:off x="1861418" y="3494201"/>
            <a:ext cx="15479524" cy="830997"/>
          </a:xfrm>
          <a:prstGeom prst="rect">
            <a:avLst/>
          </a:prstGeom>
        </p:spPr>
        <p:txBody>
          <a:bodyPr wrap="square">
            <a:spAutoFit/>
          </a:bodyPr>
          <a:lstStyle/>
          <a:p>
            <a:r>
              <a:rPr lang="zh-CN" altLang="en-US" sz="4800" b="1" dirty="0">
                <a:solidFill>
                  <a:srgbClr val="FF0000"/>
                </a:solidFill>
                <a:latin typeface="楷体" panose="02010609060101010101" pitchFamily="49" charset="-122"/>
                <a:ea typeface="楷体" panose="02010609060101010101" pitchFamily="49" charset="-122"/>
              </a:rPr>
              <a:t>使平衡向生成酯的方向移动，提高酯的产率（合理即可）</a:t>
            </a:r>
            <a:endParaRPr lang="zh-CN" altLang="en-US" dirty="0"/>
          </a:p>
        </p:txBody>
      </p:sp>
      <p:sp>
        <p:nvSpPr>
          <p:cNvPr id="20" name="文本框 19">
            <a:extLst>
              <a:ext uri="{FF2B5EF4-FFF2-40B4-BE49-F238E27FC236}">
                <a16:creationId xmlns="" xmlns:a16="http://schemas.microsoft.com/office/drawing/2014/main" id="{BD2CBCA2-D7BA-4434-881C-968AAAA5C370}"/>
              </a:ext>
            </a:extLst>
          </p:cNvPr>
          <p:cNvSpPr txBox="1"/>
          <p:nvPr/>
        </p:nvSpPr>
        <p:spPr>
          <a:xfrm>
            <a:off x="1861418" y="5260716"/>
            <a:ext cx="18763203" cy="830997"/>
          </a:xfrm>
          <a:prstGeom prst="rect">
            <a:avLst/>
          </a:prstGeom>
          <a:noFill/>
        </p:spPr>
        <p:txBody>
          <a:bodyPr wrap="square" rtlCol="0">
            <a:spAutoFit/>
          </a:bodyPr>
          <a:lstStyle/>
          <a:p>
            <a:r>
              <a:rPr lang="zh-CN" altLang="en-US" sz="4800" b="1" dirty="0">
                <a:solidFill>
                  <a:srgbClr val="FF0000"/>
                </a:solidFill>
                <a:latin typeface="楷体" panose="02010609060101010101" pitchFamily="49" charset="-122"/>
                <a:ea typeface="楷体" panose="02010609060101010101" pitchFamily="49" charset="-122"/>
              </a:rPr>
              <a:t>浓硫酸能吸收生成的水，使平衡向生成酯的方向移动，提高酯的产率</a:t>
            </a:r>
            <a:endParaRPr lang="en-US" altLang="zh-CN" sz="4800" b="1" dirty="0">
              <a:solidFill>
                <a:srgbClr val="FF0000"/>
              </a:solidFill>
              <a:latin typeface="楷体" panose="02010609060101010101" pitchFamily="49" charset="-122"/>
              <a:ea typeface="楷体" panose="02010609060101010101" pitchFamily="49" charset="-122"/>
            </a:endParaRPr>
          </a:p>
        </p:txBody>
      </p:sp>
      <p:sp>
        <p:nvSpPr>
          <p:cNvPr id="21" name="文本框 20">
            <a:extLst>
              <a:ext uri="{FF2B5EF4-FFF2-40B4-BE49-F238E27FC236}">
                <a16:creationId xmlns="" xmlns:a16="http://schemas.microsoft.com/office/drawing/2014/main" id="{2E546D31-54B4-4CE1-B751-EFD727250495}"/>
              </a:ext>
            </a:extLst>
          </p:cNvPr>
          <p:cNvSpPr txBox="1"/>
          <p:nvPr/>
        </p:nvSpPr>
        <p:spPr>
          <a:xfrm>
            <a:off x="1919463" y="6985036"/>
            <a:ext cx="18763203" cy="830997"/>
          </a:xfrm>
          <a:prstGeom prst="rect">
            <a:avLst/>
          </a:prstGeom>
          <a:noFill/>
        </p:spPr>
        <p:txBody>
          <a:bodyPr wrap="square" rtlCol="0">
            <a:spAutoFit/>
          </a:bodyPr>
          <a:lstStyle/>
          <a:p>
            <a:r>
              <a:rPr lang="zh-CN" altLang="en-US" sz="4800" b="1" dirty="0">
                <a:solidFill>
                  <a:srgbClr val="FF0000"/>
                </a:solidFill>
                <a:latin typeface="楷体" panose="02010609060101010101" pitchFamily="49" charset="-122"/>
                <a:ea typeface="楷体" panose="02010609060101010101" pitchFamily="49" charset="-122"/>
              </a:rPr>
              <a:t>浓硫酸具有强氧化性和脱水性，会使有机物炭化，降低酯的产率</a:t>
            </a:r>
            <a:endParaRPr lang="en-US" altLang="zh-CN" sz="4800" b="1" dirty="0">
              <a:solidFill>
                <a:srgbClr val="FF0000"/>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4167417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4" grpId="0"/>
      <p:bldP spid="20" grpId="0"/>
      <p:bldP spid="2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086518" y="2768640"/>
            <a:ext cx="19229374" cy="208672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②饱和</a:t>
            </a:r>
            <a:r>
              <a:rPr lang="en-US" altLang="zh-CN" sz="5400" b="1" spc="130" dirty="0">
                <a:solidFill>
                  <a:prstClr val="black"/>
                </a:solidFill>
                <a:cs typeface="Times New Roman" panose="02020603050405020304" pitchFamily="18" charset="0"/>
                <a:sym typeface="+mn-lt"/>
              </a:rPr>
              <a:t>Na</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CO</a:t>
            </a:r>
            <a:r>
              <a:rPr lang="en-US" altLang="zh-CN" sz="5400" b="1" spc="130" baseline="-2500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溶液的作用是</a:t>
            </a:r>
            <a:r>
              <a:rPr lang="en-US" altLang="zh-CN" sz="5400" b="1" spc="130" dirty="0">
                <a:solidFill>
                  <a:prstClr val="black"/>
                </a:solidFill>
                <a:cs typeface="Times New Roman" panose="02020603050405020304" pitchFamily="18" charset="0"/>
                <a:sym typeface="+mn-lt"/>
              </a:rPr>
              <a:t>_________________________</a:t>
            </a: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a:t>
            </a:r>
            <a:r>
              <a:rPr lang="zh-CN" altLang="en-US" sz="5400" b="1" spc="130" dirty="0">
                <a:solidFill>
                  <a:prstClr val="black"/>
                </a:solidFill>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8047" y="6221490"/>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由于生成的乙酸乙酯中含有乙醇和乙酸，所以饱和</a:t>
            </a:r>
            <a:r>
              <a:rPr lang="en-US" altLang="zh-CN" sz="5400" b="1" spc="130" dirty="0">
                <a:solidFill>
                  <a:srgbClr val="2A5CAA"/>
                </a:solidFill>
                <a:ea typeface="楷体" panose="02010609060101010101" pitchFamily="49" charset="-122"/>
                <a:cs typeface="Times New Roman" panose="02020603050405020304" pitchFamily="18" charset="0"/>
                <a:sym typeface="+mn-lt"/>
              </a:rPr>
              <a:t>Na</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溶液的作用是溶解乙醇，吸收挥发出来的乙酸，减少乙酸乙酯的溶解，使溶液分层，便于分离得到酯。</a:t>
            </a:r>
          </a:p>
        </p:txBody>
      </p:sp>
      <p:grpSp>
        <p:nvGrpSpPr>
          <p:cNvPr id="2" name="组合 1"/>
          <p:cNvGrpSpPr/>
          <p:nvPr/>
        </p:nvGrpSpPr>
        <p:grpSpPr>
          <a:xfrm>
            <a:off x="2125412" y="2656920"/>
            <a:ext cx="19005769" cy="2179058"/>
            <a:chOff x="2125412" y="2656920"/>
            <a:chExt cx="19005769" cy="2179058"/>
          </a:xfrm>
        </p:grpSpPr>
        <p:sp>
          <p:nvSpPr>
            <p:cNvPr id="17" name="文本框 16">
              <a:extLst>
                <a:ext uri="{FF2B5EF4-FFF2-40B4-BE49-F238E27FC236}">
                  <a16:creationId xmlns="" xmlns:a16="http://schemas.microsoft.com/office/drawing/2014/main" id="{433875C3-8E13-4B59-B80B-1462FF43C80B}"/>
                </a:ext>
              </a:extLst>
            </p:cNvPr>
            <p:cNvSpPr txBox="1"/>
            <p:nvPr/>
          </p:nvSpPr>
          <p:spPr>
            <a:xfrm>
              <a:off x="11349149" y="2656920"/>
              <a:ext cx="9782032" cy="1089529"/>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溶解乙醇，吸收挥发出来的</a:t>
              </a:r>
              <a:endParaRPr lang="en-US" altLang="zh-CN" sz="5400" b="1" dirty="0">
                <a:solidFill>
                  <a:srgbClr val="FF0000"/>
                </a:solidFill>
                <a:latin typeface="楷体" panose="02010609060101010101" pitchFamily="49" charset="-122"/>
                <a:ea typeface="楷体" panose="02010609060101010101" pitchFamily="49" charset="-122"/>
              </a:endParaRPr>
            </a:p>
          </p:txBody>
        </p:sp>
        <p:sp>
          <p:nvSpPr>
            <p:cNvPr id="14" name="文本框 16">
              <a:extLst>
                <a:ext uri="{FF2B5EF4-FFF2-40B4-BE49-F238E27FC236}">
                  <a16:creationId xmlns="" xmlns:a16="http://schemas.microsoft.com/office/drawing/2014/main" id="{433875C3-8E13-4B59-B80B-1462FF43C80B}"/>
                </a:ext>
              </a:extLst>
            </p:cNvPr>
            <p:cNvSpPr txBox="1"/>
            <p:nvPr/>
          </p:nvSpPr>
          <p:spPr>
            <a:xfrm>
              <a:off x="2125412" y="3746449"/>
              <a:ext cx="18447474" cy="1089529"/>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乙酸，减少乙酸乙酯的溶解，使溶液分层，便于分离得到酯</a:t>
              </a:r>
              <a:endParaRPr lang="en-US" altLang="zh-CN" sz="5400" b="1" dirty="0">
                <a:solidFill>
                  <a:srgbClr val="FF0000"/>
                </a:solidFill>
                <a:latin typeface="楷体" panose="02010609060101010101" pitchFamily="49" charset="-122"/>
                <a:ea typeface="楷体" panose="02010609060101010101" pitchFamily="49" charset="-122"/>
              </a:endParaRPr>
            </a:p>
          </p:txBody>
        </p:sp>
      </p:grpSp>
    </p:spTree>
    <p:extLst>
      <p:ext uri="{BB962C8B-B14F-4D97-AF65-F5344CB8AC3E}">
        <p14:creationId xmlns:p14="http://schemas.microsoft.com/office/powerpoint/2010/main" val="3683198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04171" y="3772373"/>
            <a:ext cx="19166744" cy="208672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③反应结束后，将试管中收集到的产品倒入分液漏斗中，</a:t>
            </a:r>
            <a:r>
              <a:rPr lang="en-US" altLang="zh-CN" sz="5400" b="1" spc="130" dirty="0">
                <a:solidFill>
                  <a:prstClr val="black"/>
                </a:solidFill>
                <a:cs typeface="Times New Roman" panose="02020603050405020304" pitchFamily="18" charset="0"/>
                <a:sym typeface="+mn-lt"/>
              </a:rPr>
              <a:t>__________________</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________________</a:t>
            </a:r>
            <a:r>
              <a:rPr lang="zh-CN" altLang="en-US" sz="5400" b="1" spc="130" dirty="0">
                <a:solidFill>
                  <a:prstClr val="black"/>
                </a:solidFill>
                <a:cs typeface="Times New Roman" panose="02020603050405020304" pitchFamily="18" charset="0"/>
                <a:sym typeface="+mn-lt"/>
              </a:rPr>
              <a:t>，然后分液。</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7464240"/>
            <a:ext cx="18286315"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乙酸乙酯不溶于水，因此反应结束后，将试管中收集到的产品倒入分液漏斗中，振荡、静置，然后分液即可。</a:t>
            </a:r>
          </a:p>
        </p:txBody>
      </p:sp>
      <p:sp>
        <p:nvSpPr>
          <p:cNvPr id="17" name="文本框 16">
            <a:extLst>
              <a:ext uri="{FF2B5EF4-FFF2-40B4-BE49-F238E27FC236}">
                <a16:creationId xmlns="" xmlns:a16="http://schemas.microsoft.com/office/drawing/2014/main" id="{4325BA5D-9D53-4D5B-877C-6A1D7690104E}"/>
              </a:ext>
            </a:extLst>
          </p:cNvPr>
          <p:cNvSpPr txBox="1"/>
          <p:nvPr/>
        </p:nvSpPr>
        <p:spPr>
          <a:xfrm>
            <a:off x="3831773" y="4768030"/>
            <a:ext cx="1706361" cy="957121"/>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振荡</a:t>
            </a:r>
            <a:endParaRPr lang="en-US" altLang="zh-CN" sz="5400" b="1" dirty="0">
              <a:solidFill>
                <a:srgbClr val="FF0000"/>
              </a:solidFill>
              <a:latin typeface="楷体" panose="02010609060101010101" pitchFamily="49" charset="-122"/>
              <a:ea typeface="楷体" panose="02010609060101010101" pitchFamily="49" charset="-122"/>
            </a:endParaRPr>
          </a:p>
        </p:txBody>
      </p:sp>
      <p:sp>
        <p:nvSpPr>
          <p:cNvPr id="18" name="文本框 17">
            <a:extLst>
              <a:ext uri="{FF2B5EF4-FFF2-40B4-BE49-F238E27FC236}">
                <a16:creationId xmlns="" xmlns:a16="http://schemas.microsoft.com/office/drawing/2014/main" id="{BB94F448-A3A5-4E2A-832B-51DE13B1E783}"/>
              </a:ext>
            </a:extLst>
          </p:cNvPr>
          <p:cNvSpPr txBox="1"/>
          <p:nvPr/>
        </p:nvSpPr>
        <p:spPr>
          <a:xfrm>
            <a:off x="11247328" y="4768029"/>
            <a:ext cx="1706361" cy="957121"/>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静置</a:t>
            </a:r>
            <a:endParaRPr lang="en-US" altLang="zh-CN" sz="5400" b="1" dirty="0">
              <a:solidFill>
                <a:srgbClr val="FF0000"/>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97439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270857" y="7725477"/>
            <a:ext cx="19542192" cy="1865126"/>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④若用</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装置制备乙酸乙酯，其缺点有</a:t>
            </a:r>
            <a:r>
              <a:rPr lang="en-US" altLang="zh-CN" sz="4800" b="1" spc="130" dirty="0">
                <a:solidFill>
                  <a:prstClr val="black"/>
                </a:solidFill>
                <a:cs typeface="Times New Roman" panose="02020603050405020304" pitchFamily="18" charset="0"/>
                <a:sym typeface="+mn-lt"/>
              </a:rPr>
              <a:t>_________________</a:t>
            </a: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__________________</a:t>
            </a:r>
            <a:r>
              <a:rPr lang="zh-CN" altLang="en-US" sz="4800" b="1" spc="130" dirty="0">
                <a:solidFill>
                  <a:prstClr val="black"/>
                </a:solidFill>
                <a:cs typeface="Times New Roman" panose="02020603050405020304" pitchFamily="18" charset="0"/>
                <a:sym typeface="+mn-lt"/>
              </a:rPr>
              <a:t>。</a:t>
            </a:r>
            <a:endParaRPr lang="zh-CN" altLang="en-US" sz="4800" b="1" spc="130" dirty="0">
              <a:solidFill>
                <a:srgbClr val="2A5CAA"/>
              </a:solidFill>
              <a:ea typeface="楷体" panose="02010609060101010101" pitchFamily="49" charset="-122"/>
              <a:cs typeface="Times New Roman" panose="02020603050405020304" pitchFamily="18" charset="0"/>
              <a:sym typeface="+mn-lt"/>
            </a:endParaRP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10175730"/>
            <a:ext cx="18286315" cy="1780296"/>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根据</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装置可知：由于不是水浴加热，温度不易控制，因此制备乙酸乙酯的特点是原料损失较大、易发生副反应。</a:t>
            </a:r>
          </a:p>
        </p:txBody>
      </p:sp>
      <p:pic>
        <p:nvPicPr>
          <p:cNvPr id="3" name="图片 2" descr="图片包含 室内, 就坐, 黑色&#10;&#10;已生成高可信度的说明">
            <a:extLst>
              <a:ext uri="{FF2B5EF4-FFF2-40B4-BE49-F238E27FC236}">
                <a16:creationId xmlns="" xmlns:a16="http://schemas.microsoft.com/office/drawing/2014/main" id="{AB8F157D-B8F2-4BD4-B50B-2339A097F3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5541" y="2264334"/>
            <a:ext cx="11160217" cy="4616909"/>
          </a:xfrm>
          <a:prstGeom prst="rect">
            <a:avLst/>
          </a:prstGeom>
        </p:spPr>
      </p:pic>
      <p:sp>
        <p:nvSpPr>
          <p:cNvPr id="17" name="文本框 16">
            <a:extLst>
              <a:ext uri="{FF2B5EF4-FFF2-40B4-BE49-F238E27FC236}">
                <a16:creationId xmlns="" xmlns:a16="http://schemas.microsoft.com/office/drawing/2014/main" id="{1BBC8AEB-6A1F-48F1-A016-439A799A3011}"/>
              </a:ext>
            </a:extLst>
          </p:cNvPr>
          <p:cNvSpPr txBox="1"/>
          <p:nvPr/>
        </p:nvSpPr>
        <p:spPr>
          <a:xfrm>
            <a:off x="2226119" y="8548652"/>
            <a:ext cx="4697197" cy="957121"/>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易发生副反应</a:t>
            </a:r>
            <a:endParaRPr lang="en-US" altLang="zh-CN" sz="5400" b="1" dirty="0">
              <a:solidFill>
                <a:srgbClr val="FF0000"/>
              </a:solidFill>
              <a:latin typeface="楷体" panose="02010609060101010101" pitchFamily="49" charset="-122"/>
              <a:ea typeface="楷体" panose="02010609060101010101" pitchFamily="49" charset="-122"/>
            </a:endParaRPr>
          </a:p>
        </p:txBody>
      </p:sp>
      <p:sp>
        <p:nvSpPr>
          <p:cNvPr id="18" name="文本框 17">
            <a:extLst>
              <a:ext uri="{FF2B5EF4-FFF2-40B4-BE49-F238E27FC236}">
                <a16:creationId xmlns="" xmlns:a16="http://schemas.microsoft.com/office/drawing/2014/main" id="{57A9F032-BE57-45C6-A418-6A4F8CE342A0}"/>
              </a:ext>
            </a:extLst>
          </p:cNvPr>
          <p:cNvSpPr txBox="1"/>
          <p:nvPr/>
        </p:nvSpPr>
        <p:spPr>
          <a:xfrm>
            <a:off x="15185573" y="7551200"/>
            <a:ext cx="4702628" cy="957121"/>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原料损失较大</a:t>
            </a:r>
            <a:endParaRPr lang="en-US" altLang="zh-CN" sz="5400" b="1" dirty="0">
              <a:solidFill>
                <a:srgbClr val="FF0000"/>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92758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实验室制备乙酸乙酯等的常见装置</a:t>
            </a:r>
          </a:p>
        </p:txBody>
      </p:sp>
      <p:grpSp>
        <p:nvGrpSpPr>
          <p:cNvPr id="12" name="组合 11">
            <a:extLst>
              <a:ext uri="{FF2B5EF4-FFF2-40B4-BE49-F238E27FC236}">
                <a16:creationId xmlns="" xmlns:a16="http://schemas.microsoft.com/office/drawing/2014/main" id="{9D178048-5219-4B83-9131-10D906CAA51F}"/>
              </a:ext>
            </a:extLst>
          </p:cNvPr>
          <p:cNvGrpSpPr/>
          <p:nvPr/>
        </p:nvGrpSpPr>
        <p:grpSpPr>
          <a:xfrm>
            <a:off x="3349819" y="3568767"/>
            <a:ext cx="15097956" cy="1083307"/>
            <a:chOff x="3668976" y="7879255"/>
            <a:chExt cx="15097956" cy="1217261"/>
          </a:xfrm>
        </p:grpSpPr>
        <p:grpSp>
          <p:nvGrpSpPr>
            <p:cNvPr id="13" name="组合 12">
              <a:extLst>
                <a:ext uri="{FF2B5EF4-FFF2-40B4-BE49-F238E27FC236}">
                  <a16:creationId xmlns="" xmlns:a16="http://schemas.microsoft.com/office/drawing/2014/main" id="{CA010318-C634-414F-8661-24BC5847A6A6}"/>
                </a:ext>
              </a:extLst>
            </p:cNvPr>
            <p:cNvGrpSpPr/>
            <p:nvPr/>
          </p:nvGrpSpPr>
          <p:grpSpPr>
            <a:xfrm>
              <a:off x="3668976" y="7879255"/>
              <a:ext cx="15097956" cy="1217261"/>
              <a:chOff x="3691599" y="8994524"/>
              <a:chExt cx="15097956" cy="1217261"/>
            </a:xfrm>
          </p:grpSpPr>
          <p:pic>
            <p:nvPicPr>
              <p:cNvPr id="15" name="图片 14">
                <a:extLst>
                  <a:ext uri="{FF2B5EF4-FFF2-40B4-BE49-F238E27FC236}">
                    <a16:creationId xmlns="" xmlns:a16="http://schemas.microsoft.com/office/drawing/2014/main" id="{2EA09D09-5EB5-4379-AD92-A9545BAB0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16" name="椭圆 15">
                <a:extLst>
                  <a:ext uri="{FF2B5EF4-FFF2-40B4-BE49-F238E27FC236}">
                    <a16:creationId xmlns="" xmlns:a16="http://schemas.microsoft.com/office/drawing/2014/main" id="{2CA51BA3-C031-402C-A598-1D889C392EC4}"/>
                  </a:ext>
                </a:extLst>
              </p:cNvPr>
              <p:cNvSpPr>
                <a:spLocks noChangeAspect="1"/>
              </p:cNvSpPr>
              <p:nvPr/>
            </p:nvSpPr>
            <p:spPr>
              <a:xfrm>
                <a:off x="3691599" y="8998240"/>
                <a:ext cx="1080000" cy="1213545"/>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14" name="矩形 13">
              <a:extLst>
                <a:ext uri="{FF2B5EF4-FFF2-40B4-BE49-F238E27FC236}">
                  <a16:creationId xmlns="" xmlns:a16="http://schemas.microsoft.com/office/drawing/2014/main" id="{7DA3AFE2-A224-444D-846C-9A8C265A3417}"/>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乙酸乙酯制备装置的改进及对比：</a:t>
              </a:r>
            </a:p>
          </p:txBody>
        </p:sp>
      </p:grpSp>
      <p:pic>
        <p:nvPicPr>
          <p:cNvPr id="7" name="图片 6">
            <a:extLst>
              <a:ext uri="{FF2B5EF4-FFF2-40B4-BE49-F238E27FC236}">
                <a16:creationId xmlns="" xmlns:a16="http://schemas.microsoft.com/office/drawing/2014/main" id="{7806E3DA-0003-45EE-B86C-4DDE451D8C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3676" y="6024000"/>
            <a:ext cx="5844856" cy="4593666"/>
          </a:xfrm>
          <a:prstGeom prst="rect">
            <a:avLst/>
          </a:prstGeom>
        </p:spPr>
      </p:pic>
      <p:grpSp>
        <p:nvGrpSpPr>
          <p:cNvPr id="17" name="组合 16">
            <a:extLst>
              <a:ext uri="{FF2B5EF4-FFF2-40B4-BE49-F238E27FC236}">
                <a16:creationId xmlns="" xmlns:a16="http://schemas.microsoft.com/office/drawing/2014/main" id="{2552BEC8-DCA0-460C-B8D8-10DC47F30DD2}"/>
              </a:ext>
            </a:extLst>
          </p:cNvPr>
          <p:cNvGrpSpPr/>
          <p:nvPr/>
        </p:nvGrpSpPr>
        <p:grpSpPr>
          <a:xfrm>
            <a:off x="9192854" y="6041441"/>
            <a:ext cx="4292800" cy="3848648"/>
            <a:chOff x="8855642" y="6462000"/>
            <a:chExt cx="4292800" cy="3848648"/>
          </a:xfrm>
        </p:grpSpPr>
        <p:sp>
          <p:nvSpPr>
            <p:cNvPr id="20" name="矩形: 圆角 19">
              <a:extLst>
                <a:ext uri="{FF2B5EF4-FFF2-40B4-BE49-F238E27FC236}">
                  <a16:creationId xmlns="" xmlns:a16="http://schemas.microsoft.com/office/drawing/2014/main" id="{50CEC430-74E2-4BCC-A440-52941DB7341B}"/>
                </a:ext>
              </a:extLst>
            </p:cNvPr>
            <p:cNvSpPr/>
            <p:nvPr/>
          </p:nvSpPr>
          <p:spPr>
            <a:xfrm>
              <a:off x="8855642" y="6831335"/>
              <a:ext cx="4292800" cy="3479313"/>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5400" b="1" dirty="0">
                  <a:latin typeface="楷体" panose="02010609060101010101" pitchFamily="49" charset="-122"/>
                  <a:ea typeface="楷体" panose="02010609060101010101" pitchFamily="49" charset="-122"/>
                </a:rPr>
                <a:t>装置简单，便于观察实验现象</a:t>
              </a:r>
            </a:p>
          </p:txBody>
        </p:sp>
        <p:sp>
          <p:nvSpPr>
            <p:cNvPr id="8" name="矩形: 圆角 7">
              <a:extLst>
                <a:ext uri="{FF2B5EF4-FFF2-40B4-BE49-F238E27FC236}">
                  <a16:creationId xmlns="" xmlns:a16="http://schemas.microsoft.com/office/drawing/2014/main" id="{F7699D55-5E4C-4C88-8760-F12166550667}"/>
                </a:ext>
              </a:extLst>
            </p:cNvPr>
            <p:cNvSpPr/>
            <p:nvPr/>
          </p:nvSpPr>
          <p:spPr>
            <a:xfrm>
              <a:off x="8905189" y="6462000"/>
              <a:ext cx="1986455"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优点</a:t>
              </a:r>
            </a:p>
          </p:txBody>
        </p:sp>
      </p:grpSp>
      <p:grpSp>
        <p:nvGrpSpPr>
          <p:cNvPr id="22" name="组合 21">
            <a:extLst>
              <a:ext uri="{FF2B5EF4-FFF2-40B4-BE49-F238E27FC236}">
                <a16:creationId xmlns="" xmlns:a16="http://schemas.microsoft.com/office/drawing/2014/main" id="{3C60FEBA-A642-4F31-B2D0-5F4DC3A966CC}"/>
              </a:ext>
            </a:extLst>
          </p:cNvPr>
          <p:cNvGrpSpPr/>
          <p:nvPr/>
        </p:nvGrpSpPr>
        <p:grpSpPr>
          <a:xfrm>
            <a:off x="14235793" y="6041441"/>
            <a:ext cx="5844855" cy="4591560"/>
            <a:chOff x="8855641" y="6462000"/>
            <a:chExt cx="5844855" cy="4591560"/>
          </a:xfrm>
        </p:grpSpPr>
        <p:sp>
          <p:nvSpPr>
            <p:cNvPr id="23" name="矩形: 圆角 22">
              <a:extLst>
                <a:ext uri="{FF2B5EF4-FFF2-40B4-BE49-F238E27FC236}">
                  <a16:creationId xmlns="" xmlns:a16="http://schemas.microsoft.com/office/drawing/2014/main" id="{2ED1245D-B384-4F61-8CC6-AB920973FA4B}"/>
                </a:ext>
              </a:extLst>
            </p:cNvPr>
            <p:cNvSpPr/>
            <p:nvPr/>
          </p:nvSpPr>
          <p:spPr>
            <a:xfrm>
              <a:off x="8855641" y="6831335"/>
              <a:ext cx="5844855" cy="4222225"/>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5400" b="1" dirty="0">
                  <a:latin typeface="楷体" panose="02010609060101010101" pitchFamily="49" charset="-122"/>
                  <a:ea typeface="楷体" panose="02010609060101010101" pitchFamily="49" charset="-122"/>
                </a:rPr>
                <a:t>原料因挥发损失严重；不易控制温度，副产物多；冷凝效果较差等</a:t>
              </a:r>
            </a:p>
          </p:txBody>
        </p:sp>
        <p:sp>
          <p:nvSpPr>
            <p:cNvPr id="24" name="矩形: 圆角 23">
              <a:extLst>
                <a:ext uri="{FF2B5EF4-FFF2-40B4-BE49-F238E27FC236}">
                  <a16:creationId xmlns="" xmlns:a16="http://schemas.microsoft.com/office/drawing/2014/main" id="{34FD8B99-8C86-4292-BE5A-A99A3B866F33}"/>
                </a:ext>
              </a:extLst>
            </p:cNvPr>
            <p:cNvSpPr/>
            <p:nvPr/>
          </p:nvSpPr>
          <p:spPr>
            <a:xfrm>
              <a:off x="8905189" y="6462000"/>
              <a:ext cx="1986455"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缺点</a:t>
              </a:r>
            </a:p>
          </p:txBody>
        </p:sp>
      </p:grpSp>
    </p:spTree>
    <p:extLst>
      <p:ext uri="{BB962C8B-B14F-4D97-AF65-F5344CB8AC3E}">
        <p14:creationId xmlns:p14="http://schemas.microsoft.com/office/powerpoint/2010/main" val="88131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实验室制备乙酸乙酯等的常见装置</a:t>
            </a:r>
          </a:p>
        </p:txBody>
      </p:sp>
      <p:grpSp>
        <p:nvGrpSpPr>
          <p:cNvPr id="12" name="组合 11">
            <a:extLst>
              <a:ext uri="{FF2B5EF4-FFF2-40B4-BE49-F238E27FC236}">
                <a16:creationId xmlns="" xmlns:a16="http://schemas.microsoft.com/office/drawing/2014/main" id="{9D178048-5219-4B83-9131-10D906CAA51F}"/>
              </a:ext>
            </a:extLst>
          </p:cNvPr>
          <p:cNvGrpSpPr/>
          <p:nvPr/>
        </p:nvGrpSpPr>
        <p:grpSpPr>
          <a:xfrm>
            <a:off x="3349819" y="3568767"/>
            <a:ext cx="15097956" cy="1083307"/>
            <a:chOff x="3668976" y="7879255"/>
            <a:chExt cx="15097956" cy="1217261"/>
          </a:xfrm>
        </p:grpSpPr>
        <p:grpSp>
          <p:nvGrpSpPr>
            <p:cNvPr id="13" name="组合 12">
              <a:extLst>
                <a:ext uri="{FF2B5EF4-FFF2-40B4-BE49-F238E27FC236}">
                  <a16:creationId xmlns="" xmlns:a16="http://schemas.microsoft.com/office/drawing/2014/main" id="{CA010318-C634-414F-8661-24BC5847A6A6}"/>
                </a:ext>
              </a:extLst>
            </p:cNvPr>
            <p:cNvGrpSpPr/>
            <p:nvPr/>
          </p:nvGrpSpPr>
          <p:grpSpPr>
            <a:xfrm>
              <a:off x="3668976" y="7879255"/>
              <a:ext cx="15097956" cy="1217261"/>
              <a:chOff x="3691599" y="8994524"/>
              <a:chExt cx="15097956" cy="1217261"/>
            </a:xfrm>
          </p:grpSpPr>
          <p:pic>
            <p:nvPicPr>
              <p:cNvPr id="15" name="图片 14">
                <a:extLst>
                  <a:ext uri="{FF2B5EF4-FFF2-40B4-BE49-F238E27FC236}">
                    <a16:creationId xmlns="" xmlns:a16="http://schemas.microsoft.com/office/drawing/2014/main" id="{2EA09D09-5EB5-4379-AD92-A9545BAB0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16" name="椭圆 15">
                <a:extLst>
                  <a:ext uri="{FF2B5EF4-FFF2-40B4-BE49-F238E27FC236}">
                    <a16:creationId xmlns="" xmlns:a16="http://schemas.microsoft.com/office/drawing/2014/main" id="{2CA51BA3-C031-402C-A598-1D889C392EC4}"/>
                  </a:ext>
                </a:extLst>
              </p:cNvPr>
              <p:cNvSpPr>
                <a:spLocks noChangeAspect="1"/>
              </p:cNvSpPr>
              <p:nvPr/>
            </p:nvSpPr>
            <p:spPr>
              <a:xfrm>
                <a:off x="3691599" y="8998240"/>
                <a:ext cx="1080000" cy="1213545"/>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14" name="矩形 13">
              <a:extLst>
                <a:ext uri="{FF2B5EF4-FFF2-40B4-BE49-F238E27FC236}">
                  <a16:creationId xmlns="" xmlns:a16="http://schemas.microsoft.com/office/drawing/2014/main" id="{7DA3AFE2-A224-444D-846C-9A8C265A3417}"/>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乙酸乙酯制备装置的改进及对比：</a:t>
              </a:r>
            </a:p>
          </p:txBody>
        </p:sp>
      </p:grpSp>
      <p:pic>
        <p:nvPicPr>
          <p:cNvPr id="7" name="图片 6">
            <a:extLst>
              <a:ext uri="{FF2B5EF4-FFF2-40B4-BE49-F238E27FC236}">
                <a16:creationId xmlns="" xmlns:a16="http://schemas.microsoft.com/office/drawing/2014/main" id="{7806E3DA-0003-45EE-B86C-4DDE451D8C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8555" y="5741685"/>
            <a:ext cx="5843138" cy="5415592"/>
          </a:xfrm>
          <a:prstGeom prst="rect">
            <a:avLst/>
          </a:prstGeom>
        </p:spPr>
      </p:pic>
      <p:grpSp>
        <p:nvGrpSpPr>
          <p:cNvPr id="17" name="组合 16">
            <a:extLst>
              <a:ext uri="{FF2B5EF4-FFF2-40B4-BE49-F238E27FC236}">
                <a16:creationId xmlns="" xmlns:a16="http://schemas.microsoft.com/office/drawing/2014/main" id="{2552BEC8-DCA0-460C-B8D8-10DC47F30DD2}"/>
              </a:ext>
            </a:extLst>
          </p:cNvPr>
          <p:cNvGrpSpPr/>
          <p:nvPr/>
        </p:nvGrpSpPr>
        <p:grpSpPr>
          <a:xfrm>
            <a:off x="9192854" y="6041441"/>
            <a:ext cx="4292800" cy="3080566"/>
            <a:chOff x="8855642" y="6462000"/>
            <a:chExt cx="4292800" cy="3080566"/>
          </a:xfrm>
        </p:grpSpPr>
        <p:sp>
          <p:nvSpPr>
            <p:cNvPr id="20" name="矩形: 圆角 19">
              <a:extLst>
                <a:ext uri="{FF2B5EF4-FFF2-40B4-BE49-F238E27FC236}">
                  <a16:creationId xmlns="" xmlns:a16="http://schemas.microsoft.com/office/drawing/2014/main" id="{50CEC430-74E2-4BCC-A440-52941DB7341B}"/>
                </a:ext>
              </a:extLst>
            </p:cNvPr>
            <p:cNvSpPr/>
            <p:nvPr/>
          </p:nvSpPr>
          <p:spPr>
            <a:xfrm>
              <a:off x="8855642" y="6831336"/>
              <a:ext cx="4292800" cy="2711230"/>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5400" b="1" dirty="0">
                  <a:latin typeface="楷体" panose="02010609060101010101" pitchFamily="49" charset="-122"/>
                  <a:ea typeface="楷体" panose="02010609060101010101" pitchFamily="49" charset="-122"/>
                </a:rPr>
                <a:t>冷凝效果较强</a:t>
              </a:r>
            </a:p>
          </p:txBody>
        </p:sp>
        <p:sp>
          <p:nvSpPr>
            <p:cNvPr id="8" name="矩形: 圆角 7">
              <a:extLst>
                <a:ext uri="{FF2B5EF4-FFF2-40B4-BE49-F238E27FC236}">
                  <a16:creationId xmlns="" xmlns:a16="http://schemas.microsoft.com/office/drawing/2014/main" id="{F7699D55-5E4C-4C88-8760-F12166550667}"/>
                </a:ext>
              </a:extLst>
            </p:cNvPr>
            <p:cNvSpPr/>
            <p:nvPr/>
          </p:nvSpPr>
          <p:spPr>
            <a:xfrm>
              <a:off x="8905189" y="6462000"/>
              <a:ext cx="1986455"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优点</a:t>
              </a:r>
            </a:p>
          </p:txBody>
        </p:sp>
      </p:grpSp>
      <p:grpSp>
        <p:nvGrpSpPr>
          <p:cNvPr id="22" name="组合 21">
            <a:extLst>
              <a:ext uri="{FF2B5EF4-FFF2-40B4-BE49-F238E27FC236}">
                <a16:creationId xmlns="" xmlns:a16="http://schemas.microsoft.com/office/drawing/2014/main" id="{3C60FEBA-A642-4F31-B2D0-5F4DC3A966CC}"/>
              </a:ext>
            </a:extLst>
          </p:cNvPr>
          <p:cNvGrpSpPr/>
          <p:nvPr/>
        </p:nvGrpSpPr>
        <p:grpSpPr>
          <a:xfrm>
            <a:off x="14235793" y="6041441"/>
            <a:ext cx="5844855" cy="3922366"/>
            <a:chOff x="8855641" y="6462000"/>
            <a:chExt cx="5844855" cy="3922366"/>
          </a:xfrm>
        </p:grpSpPr>
        <p:sp>
          <p:nvSpPr>
            <p:cNvPr id="23" name="矩形: 圆角 22">
              <a:extLst>
                <a:ext uri="{FF2B5EF4-FFF2-40B4-BE49-F238E27FC236}">
                  <a16:creationId xmlns="" xmlns:a16="http://schemas.microsoft.com/office/drawing/2014/main" id="{2ED1245D-B384-4F61-8CC6-AB920973FA4B}"/>
                </a:ext>
              </a:extLst>
            </p:cNvPr>
            <p:cNvSpPr/>
            <p:nvPr/>
          </p:nvSpPr>
          <p:spPr>
            <a:xfrm>
              <a:off x="8855641" y="6831335"/>
              <a:ext cx="5844855" cy="3553031"/>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5400" b="1" dirty="0">
                  <a:latin typeface="楷体" panose="02010609060101010101" pitchFamily="49" charset="-122"/>
                  <a:ea typeface="楷体" panose="02010609060101010101" pitchFamily="49" charset="-122"/>
                </a:rPr>
                <a:t>直接加热，不易控制温度，副产物多，产率较低</a:t>
              </a:r>
            </a:p>
          </p:txBody>
        </p:sp>
        <p:sp>
          <p:nvSpPr>
            <p:cNvPr id="24" name="矩形: 圆角 23">
              <a:extLst>
                <a:ext uri="{FF2B5EF4-FFF2-40B4-BE49-F238E27FC236}">
                  <a16:creationId xmlns="" xmlns:a16="http://schemas.microsoft.com/office/drawing/2014/main" id="{34FD8B99-8C86-4292-BE5A-A99A3B866F33}"/>
                </a:ext>
              </a:extLst>
            </p:cNvPr>
            <p:cNvSpPr/>
            <p:nvPr/>
          </p:nvSpPr>
          <p:spPr>
            <a:xfrm>
              <a:off x="8905189" y="6462000"/>
              <a:ext cx="1986455"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缺点</a:t>
              </a:r>
            </a:p>
          </p:txBody>
        </p:sp>
      </p:grpSp>
    </p:spTree>
    <p:extLst>
      <p:ext uri="{BB962C8B-B14F-4D97-AF65-F5344CB8AC3E}">
        <p14:creationId xmlns:p14="http://schemas.microsoft.com/office/powerpoint/2010/main" val="101958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实验室制备乙酸乙酯等的常见装置</a:t>
            </a:r>
          </a:p>
        </p:txBody>
      </p:sp>
      <p:grpSp>
        <p:nvGrpSpPr>
          <p:cNvPr id="12" name="组合 11">
            <a:extLst>
              <a:ext uri="{FF2B5EF4-FFF2-40B4-BE49-F238E27FC236}">
                <a16:creationId xmlns="" xmlns:a16="http://schemas.microsoft.com/office/drawing/2014/main" id="{9D178048-5219-4B83-9131-10D906CAA51F}"/>
              </a:ext>
            </a:extLst>
          </p:cNvPr>
          <p:cNvGrpSpPr/>
          <p:nvPr/>
        </p:nvGrpSpPr>
        <p:grpSpPr>
          <a:xfrm>
            <a:off x="3349819" y="3568767"/>
            <a:ext cx="15097956" cy="1083307"/>
            <a:chOff x="3668976" y="7879255"/>
            <a:chExt cx="15097956" cy="1217261"/>
          </a:xfrm>
        </p:grpSpPr>
        <p:grpSp>
          <p:nvGrpSpPr>
            <p:cNvPr id="13" name="组合 12">
              <a:extLst>
                <a:ext uri="{FF2B5EF4-FFF2-40B4-BE49-F238E27FC236}">
                  <a16:creationId xmlns="" xmlns:a16="http://schemas.microsoft.com/office/drawing/2014/main" id="{CA010318-C634-414F-8661-24BC5847A6A6}"/>
                </a:ext>
              </a:extLst>
            </p:cNvPr>
            <p:cNvGrpSpPr/>
            <p:nvPr/>
          </p:nvGrpSpPr>
          <p:grpSpPr>
            <a:xfrm>
              <a:off x="3668976" y="7879255"/>
              <a:ext cx="15097956" cy="1217261"/>
              <a:chOff x="3691599" y="8994524"/>
              <a:chExt cx="15097956" cy="1217261"/>
            </a:xfrm>
          </p:grpSpPr>
          <p:pic>
            <p:nvPicPr>
              <p:cNvPr id="15" name="图片 14">
                <a:extLst>
                  <a:ext uri="{FF2B5EF4-FFF2-40B4-BE49-F238E27FC236}">
                    <a16:creationId xmlns="" xmlns:a16="http://schemas.microsoft.com/office/drawing/2014/main" id="{2EA09D09-5EB5-4379-AD92-A9545BAB0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253" y="8994524"/>
                <a:ext cx="13719302" cy="1152000"/>
              </a:xfrm>
              <a:prstGeom prst="rect">
                <a:avLst/>
              </a:prstGeom>
            </p:spPr>
          </p:pic>
          <p:sp>
            <p:nvSpPr>
              <p:cNvPr id="16" name="椭圆 15">
                <a:extLst>
                  <a:ext uri="{FF2B5EF4-FFF2-40B4-BE49-F238E27FC236}">
                    <a16:creationId xmlns="" xmlns:a16="http://schemas.microsoft.com/office/drawing/2014/main" id="{2CA51BA3-C031-402C-A598-1D889C392EC4}"/>
                  </a:ext>
                </a:extLst>
              </p:cNvPr>
              <p:cNvSpPr>
                <a:spLocks noChangeAspect="1"/>
              </p:cNvSpPr>
              <p:nvPr/>
            </p:nvSpPr>
            <p:spPr>
              <a:xfrm>
                <a:off x="3691599" y="8998240"/>
                <a:ext cx="1080000" cy="1213545"/>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14" name="矩形 13">
              <a:extLst>
                <a:ext uri="{FF2B5EF4-FFF2-40B4-BE49-F238E27FC236}">
                  <a16:creationId xmlns="" xmlns:a16="http://schemas.microsoft.com/office/drawing/2014/main" id="{7DA3AFE2-A224-444D-846C-9A8C265A3417}"/>
                </a:ext>
              </a:extLst>
            </p:cNvPr>
            <p:cNvSpPr/>
            <p:nvPr/>
          </p:nvSpPr>
          <p:spPr>
            <a:xfrm>
              <a:off x="5259439" y="7968853"/>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乙酸乙酯制备装置的改进及对比：</a:t>
              </a:r>
            </a:p>
          </p:txBody>
        </p:sp>
      </p:grpSp>
      <p:pic>
        <p:nvPicPr>
          <p:cNvPr id="7" name="图片 6">
            <a:extLst>
              <a:ext uri="{FF2B5EF4-FFF2-40B4-BE49-F238E27FC236}">
                <a16:creationId xmlns="" xmlns:a16="http://schemas.microsoft.com/office/drawing/2014/main" id="{7806E3DA-0003-45EE-B86C-4DDE451D8C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39818" y="5443609"/>
            <a:ext cx="5702897" cy="6509910"/>
          </a:xfrm>
          <a:prstGeom prst="rect">
            <a:avLst/>
          </a:prstGeom>
        </p:spPr>
      </p:pic>
      <p:grpSp>
        <p:nvGrpSpPr>
          <p:cNvPr id="17" name="组合 16">
            <a:extLst>
              <a:ext uri="{FF2B5EF4-FFF2-40B4-BE49-F238E27FC236}">
                <a16:creationId xmlns="" xmlns:a16="http://schemas.microsoft.com/office/drawing/2014/main" id="{2552BEC8-DCA0-460C-B8D8-10DC47F30DD2}"/>
              </a:ext>
            </a:extLst>
          </p:cNvPr>
          <p:cNvGrpSpPr/>
          <p:nvPr/>
        </p:nvGrpSpPr>
        <p:grpSpPr>
          <a:xfrm>
            <a:off x="10481246" y="6061446"/>
            <a:ext cx="6735733" cy="5398150"/>
            <a:chOff x="8855642" y="6462000"/>
            <a:chExt cx="6735733" cy="5398150"/>
          </a:xfrm>
        </p:grpSpPr>
        <p:sp>
          <p:nvSpPr>
            <p:cNvPr id="20" name="矩形: 圆角 19">
              <a:extLst>
                <a:ext uri="{FF2B5EF4-FFF2-40B4-BE49-F238E27FC236}">
                  <a16:creationId xmlns="" xmlns:a16="http://schemas.microsoft.com/office/drawing/2014/main" id="{50CEC430-74E2-4BCC-A440-52941DB7341B}"/>
                </a:ext>
              </a:extLst>
            </p:cNvPr>
            <p:cNvSpPr/>
            <p:nvPr/>
          </p:nvSpPr>
          <p:spPr>
            <a:xfrm>
              <a:off x="8855642" y="6831335"/>
              <a:ext cx="6735733" cy="5028815"/>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5400" b="1" dirty="0">
                  <a:latin typeface="楷体" panose="02010609060101010101" pitchFamily="49" charset="-122"/>
                  <a:ea typeface="楷体" panose="02010609060101010101" pitchFamily="49" charset="-122"/>
                </a:rPr>
                <a:t>水浴加热更好的控制温度，减少副反应的发生，减少副产物，反应效率较高</a:t>
              </a:r>
            </a:p>
          </p:txBody>
        </p:sp>
        <p:sp>
          <p:nvSpPr>
            <p:cNvPr id="8" name="矩形: 圆角 7">
              <a:extLst>
                <a:ext uri="{FF2B5EF4-FFF2-40B4-BE49-F238E27FC236}">
                  <a16:creationId xmlns="" xmlns:a16="http://schemas.microsoft.com/office/drawing/2014/main" id="{F7699D55-5E4C-4C88-8760-F12166550667}"/>
                </a:ext>
              </a:extLst>
            </p:cNvPr>
            <p:cNvSpPr/>
            <p:nvPr/>
          </p:nvSpPr>
          <p:spPr>
            <a:xfrm>
              <a:off x="8905189" y="6462000"/>
              <a:ext cx="1986455"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优点</a:t>
              </a:r>
            </a:p>
          </p:txBody>
        </p:sp>
      </p:grpSp>
    </p:spTree>
    <p:extLst>
      <p:ext uri="{BB962C8B-B14F-4D97-AF65-F5344CB8AC3E}">
        <p14:creationId xmlns:p14="http://schemas.microsoft.com/office/powerpoint/2010/main" val="114518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实验室制备乙酸乙酯等的常见装置</a:t>
            </a:r>
          </a:p>
        </p:txBody>
      </p:sp>
      <p:grpSp>
        <p:nvGrpSpPr>
          <p:cNvPr id="12" name="组合 11">
            <a:extLst>
              <a:ext uri="{FF2B5EF4-FFF2-40B4-BE49-F238E27FC236}">
                <a16:creationId xmlns="" xmlns:a16="http://schemas.microsoft.com/office/drawing/2014/main" id="{9D178048-5219-4B83-9131-10D906CAA51F}"/>
              </a:ext>
            </a:extLst>
          </p:cNvPr>
          <p:cNvGrpSpPr/>
          <p:nvPr/>
        </p:nvGrpSpPr>
        <p:grpSpPr>
          <a:xfrm>
            <a:off x="2687668" y="3190395"/>
            <a:ext cx="18974152" cy="1083307"/>
            <a:chOff x="3668976" y="7879255"/>
            <a:chExt cx="18974152" cy="1217261"/>
          </a:xfrm>
        </p:grpSpPr>
        <p:grpSp>
          <p:nvGrpSpPr>
            <p:cNvPr id="13" name="组合 12">
              <a:extLst>
                <a:ext uri="{FF2B5EF4-FFF2-40B4-BE49-F238E27FC236}">
                  <a16:creationId xmlns="" xmlns:a16="http://schemas.microsoft.com/office/drawing/2014/main" id="{CA010318-C634-414F-8661-24BC5847A6A6}"/>
                </a:ext>
              </a:extLst>
            </p:cNvPr>
            <p:cNvGrpSpPr/>
            <p:nvPr/>
          </p:nvGrpSpPr>
          <p:grpSpPr>
            <a:xfrm>
              <a:off x="3668976" y="7879255"/>
              <a:ext cx="18974152" cy="1217261"/>
              <a:chOff x="3691599" y="8994524"/>
              <a:chExt cx="18974152" cy="1217261"/>
            </a:xfrm>
          </p:grpSpPr>
          <p:pic>
            <p:nvPicPr>
              <p:cNvPr id="15" name="图片 14">
                <a:extLst>
                  <a:ext uri="{FF2B5EF4-FFF2-40B4-BE49-F238E27FC236}">
                    <a16:creationId xmlns="" xmlns:a16="http://schemas.microsoft.com/office/drawing/2014/main" id="{2EA09D09-5EB5-4379-AD92-A9545BAB0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0252" y="8994524"/>
                <a:ext cx="17595499" cy="1152000"/>
              </a:xfrm>
              <a:prstGeom prst="rect">
                <a:avLst/>
              </a:prstGeom>
            </p:spPr>
          </p:pic>
          <p:sp>
            <p:nvSpPr>
              <p:cNvPr id="16" name="椭圆 15">
                <a:extLst>
                  <a:ext uri="{FF2B5EF4-FFF2-40B4-BE49-F238E27FC236}">
                    <a16:creationId xmlns="" xmlns:a16="http://schemas.microsoft.com/office/drawing/2014/main" id="{2CA51BA3-C031-402C-A598-1D889C392EC4}"/>
                  </a:ext>
                </a:extLst>
              </p:cNvPr>
              <p:cNvSpPr>
                <a:spLocks noChangeAspect="1"/>
              </p:cNvSpPr>
              <p:nvPr/>
            </p:nvSpPr>
            <p:spPr>
              <a:xfrm>
                <a:off x="3691599" y="8998240"/>
                <a:ext cx="1080000" cy="1213545"/>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2</a:t>
                </a:r>
                <a:endParaRPr lang="zh-CN" altLang="en-US" sz="6600" b="1" dirty="0"/>
              </a:p>
            </p:txBody>
          </p:sp>
        </p:grpSp>
        <p:sp>
          <p:nvSpPr>
            <p:cNvPr id="14" name="矩形 13">
              <a:extLst>
                <a:ext uri="{FF2B5EF4-FFF2-40B4-BE49-F238E27FC236}">
                  <a16:creationId xmlns="" xmlns:a16="http://schemas.microsoft.com/office/drawing/2014/main" id="{7DA3AFE2-A224-444D-846C-9A8C265A3417}"/>
                </a:ext>
              </a:extLst>
            </p:cNvPr>
            <p:cNvSpPr/>
            <p:nvPr/>
          </p:nvSpPr>
          <p:spPr>
            <a:xfrm>
              <a:off x="5259438" y="7968853"/>
              <a:ext cx="17383689" cy="1117044"/>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常出现在高考中制备乙酸丁酯和乙酸异戊酯的实验装置</a:t>
              </a:r>
            </a:p>
          </p:txBody>
        </p:sp>
      </p:grpSp>
      <p:grpSp>
        <p:nvGrpSpPr>
          <p:cNvPr id="18" name="组合 17">
            <a:extLst>
              <a:ext uri="{FF2B5EF4-FFF2-40B4-BE49-F238E27FC236}">
                <a16:creationId xmlns="" xmlns:a16="http://schemas.microsoft.com/office/drawing/2014/main" id="{93DECECC-EE3A-4C96-AFA2-F1608C41D65F}"/>
              </a:ext>
            </a:extLst>
          </p:cNvPr>
          <p:cNvGrpSpPr/>
          <p:nvPr/>
        </p:nvGrpSpPr>
        <p:grpSpPr>
          <a:xfrm>
            <a:off x="3157549" y="4867894"/>
            <a:ext cx="5264887" cy="7450258"/>
            <a:chOff x="3157549" y="4867894"/>
            <a:chExt cx="5264887" cy="7450258"/>
          </a:xfrm>
        </p:grpSpPr>
        <p:pic>
          <p:nvPicPr>
            <p:cNvPr id="7" name="图片 6">
              <a:extLst>
                <a:ext uri="{FF2B5EF4-FFF2-40B4-BE49-F238E27FC236}">
                  <a16:creationId xmlns="" xmlns:a16="http://schemas.microsoft.com/office/drawing/2014/main" id="{7806E3DA-0003-45EE-B86C-4DDE451D8C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07297" y="6974257"/>
              <a:ext cx="4447501" cy="5343895"/>
            </a:xfrm>
            <a:prstGeom prst="rect">
              <a:avLst/>
            </a:prstGeom>
          </p:spPr>
        </p:pic>
        <p:sp>
          <p:nvSpPr>
            <p:cNvPr id="20" name="矩形: 圆角 19">
              <a:extLst>
                <a:ext uri="{FF2B5EF4-FFF2-40B4-BE49-F238E27FC236}">
                  <a16:creationId xmlns="" xmlns:a16="http://schemas.microsoft.com/office/drawing/2014/main" id="{50CEC430-74E2-4BCC-A440-52941DB7341B}"/>
                </a:ext>
              </a:extLst>
            </p:cNvPr>
            <p:cNvSpPr/>
            <p:nvPr/>
          </p:nvSpPr>
          <p:spPr>
            <a:xfrm>
              <a:off x="3157549" y="4867894"/>
              <a:ext cx="5264887" cy="1080001"/>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作用：冷凝、回流</a:t>
              </a:r>
            </a:p>
          </p:txBody>
        </p:sp>
        <p:sp>
          <p:nvSpPr>
            <p:cNvPr id="6" name="任意多边形: 形状 5">
              <a:extLst>
                <a:ext uri="{FF2B5EF4-FFF2-40B4-BE49-F238E27FC236}">
                  <a16:creationId xmlns="" xmlns:a16="http://schemas.microsoft.com/office/drawing/2014/main" id="{845758EE-9C2A-4501-9FD5-CA35DEABD5F8}"/>
                </a:ext>
              </a:extLst>
            </p:cNvPr>
            <p:cNvSpPr/>
            <p:nvPr/>
          </p:nvSpPr>
          <p:spPr>
            <a:xfrm>
              <a:off x="6369269" y="5868516"/>
              <a:ext cx="726355" cy="1667401"/>
            </a:xfrm>
            <a:custGeom>
              <a:avLst/>
              <a:gdLst>
                <a:gd name="connsiteX0" fmla="*/ 0 w 568700"/>
                <a:gd name="connsiteY0" fmla="*/ 1387365 h 1387365"/>
                <a:gd name="connsiteX1" fmla="*/ 567559 w 568700"/>
                <a:gd name="connsiteY1" fmla="*/ 441434 h 1387365"/>
                <a:gd name="connsiteX2" fmla="*/ 157655 w 568700"/>
                <a:gd name="connsiteY2" fmla="*/ 0 h 1387365"/>
                <a:gd name="connsiteX3" fmla="*/ 157655 w 568700"/>
                <a:gd name="connsiteY3" fmla="*/ 0 h 1387365"/>
                <a:gd name="connsiteX4" fmla="*/ 157655 w 568700"/>
                <a:gd name="connsiteY4" fmla="*/ 0 h 1387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700" h="1387365">
                  <a:moveTo>
                    <a:pt x="0" y="1387365"/>
                  </a:moveTo>
                  <a:cubicBezTo>
                    <a:pt x="270641" y="1030013"/>
                    <a:pt x="541283" y="672661"/>
                    <a:pt x="567559" y="441434"/>
                  </a:cubicBezTo>
                  <a:cubicBezTo>
                    <a:pt x="593835" y="210207"/>
                    <a:pt x="157655" y="0"/>
                    <a:pt x="157655" y="0"/>
                  </a:cubicBezTo>
                  <a:lnTo>
                    <a:pt x="157655" y="0"/>
                  </a:lnTo>
                  <a:lnTo>
                    <a:pt x="157655" y="0"/>
                  </a:lnTo>
                </a:path>
              </a:pathLst>
            </a:custGeom>
            <a:noFill/>
            <a:ln w="76200">
              <a:solidFill>
                <a:srgbClr val="F0831D"/>
              </a:solidFill>
              <a:prstDash val="sysDash"/>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 xmlns:a16="http://schemas.microsoft.com/office/drawing/2014/main" id="{46AF0B50-5E79-4C61-B3A0-547C3A468E1E}"/>
              </a:ext>
            </a:extLst>
          </p:cNvPr>
          <p:cNvGrpSpPr/>
          <p:nvPr/>
        </p:nvGrpSpPr>
        <p:grpSpPr>
          <a:xfrm>
            <a:off x="10154024" y="4997056"/>
            <a:ext cx="10509979" cy="7346659"/>
            <a:chOff x="3707297" y="4971492"/>
            <a:chExt cx="10509979" cy="7346659"/>
          </a:xfrm>
        </p:grpSpPr>
        <p:pic>
          <p:nvPicPr>
            <p:cNvPr id="24" name="图片 23">
              <a:extLst>
                <a:ext uri="{FF2B5EF4-FFF2-40B4-BE49-F238E27FC236}">
                  <a16:creationId xmlns="" xmlns:a16="http://schemas.microsoft.com/office/drawing/2014/main" id="{90F90267-3553-4EA7-9B05-D238C196E4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7297" y="6974257"/>
              <a:ext cx="4447501" cy="5343894"/>
            </a:xfrm>
            <a:prstGeom prst="rect">
              <a:avLst/>
            </a:prstGeom>
          </p:spPr>
        </p:pic>
        <p:sp>
          <p:nvSpPr>
            <p:cNvPr id="26" name="矩形: 圆角 25">
              <a:extLst>
                <a:ext uri="{FF2B5EF4-FFF2-40B4-BE49-F238E27FC236}">
                  <a16:creationId xmlns="" xmlns:a16="http://schemas.microsoft.com/office/drawing/2014/main" id="{9EB8DD6F-0C6C-400E-9CFF-D1787F2BB68C}"/>
                </a:ext>
              </a:extLst>
            </p:cNvPr>
            <p:cNvSpPr/>
            <p:nvPr/>
          </p:nvSpPr>
          <p:spPr>
            <a:xfrm>
              <a:off x="8623703" y="4971492"/>
              <a:ext cx="5593573" cy="4840627"/>
            </a:xfrm>
            <a:prstGeom prst="roundRect">
              <a:avLst/>
            </a:prstGeom>
            <a:ln w="38100">
              <a:prstDash val="sysDash"/>
            </a:ln>
          </p:spPr>
          <p:style>
            <a:lnRef idx="2">
              <a:schemeClr val="accent2"/>
            </a:lnRef>
            <a:fillRef idx="1">
              <a:schemeClr val="lt1"/>
            </a:fillRef>
            <a:effectRef idx="0">
              <a:schemeClr val="accent2"/>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球形冷凝管：冷凝效果强，减少原料及产物的挥发。（如果换成直形冷凝管则冷凝效果减弱）</a:t>
              </a:r>
            </a:p>
          </p:txBody>
        </p:sp>
        <p:sp>
          <p:nvSpPr>
            <p:cNvPr id="27" name="任意多边形: 形状 26">
              <a:extLst>
                <a:ext uri="{FF2B5EF4-FFF2-40B4-BE49-F238E27FC236}">
                  <a16:creationId xmlns="" xmlns:a16="http://schemas.microsoft.com/office/drawing/2014/main" id="{4EB98E0B-7F4B-4679-A9A0-0977726E22E1}"/>
                </a:ext>
              </a:extLst>
            </p:cNvPr>
            <p:cNvSpPr/>
            <p:nvPr/>
          </p:nvSpPr>
          <p:spPr>
            <a:xfrm rot="3030453" flipH="1">
              <a:off x="6957611" y="4734534"/>
              <a:ext cx="409630" cy="3047093"/>
            </a:xfrm>
            <a:custGeom>
              <a:avLst/>
              <a:gdLst>
                <a:gd name="connsiteX0" fmla="*/ 0 w 568700"/>
                <a:gd name="connsiteY0" fmla="*/ 1387365 h 1387365"/>
                <a:gd name="connsiteX1" fmla="*/ 567559 w 568700"/>
                <a:gd name="connsiteY1" fmla="*/ 441434 h 1387365"/>
                <a:gd name="connsiteX2" fmla="*/ 157655 w 568700"/>
                <a:gd name="connsiteY2" fmla="*/ 0 h 1387365"/>
                <a:gd name="connsiteX3" fmla="*/ 157655 w 568700"/>
                <a:gd name="connsiteY3" fmla="*/ 0 h 1387365"/>
                <a:gd name="connsiteX4" fmla="*/ 157655 w 568700"/>
                <a:gd name="connsiteY4" fmla="*/ 0 h 1387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700" h="1387365">
                  <a:moveTo>
                    <a:pt x="0" y="1387365"/>
                  </a:moveTo>
                  <a:cubicBezTo>
                    <a:pt x="270641" y="1030013"/>
                    <a:pt x="541283" y="672661"/>
                    <a:pt x="567559" y="441434"/>
                  </a:cubicBezTo>
                  <a:cubicBezTo>
                    <a:pt x="593835" y="210207"/>
                    <a:pt x="157655" y="0"/>
                    <a:pt x="157655" y="0"/>
                  </a:cubicBezTo>
                  <a:lnTo>
                    <a:pt x="157655" y="0"/>
                  </a:lnTo>
                  <a:lnTo>
                    <a:pt x="157655" y="0"/>
                  </a:lnTo>
                </a:path>
              </a:pathLst>
            </a:custGeom>
            <a:noFill/>
            <a:ln w="76200">
              <a:solidFill>
                <a:srgbClr val="F0831D"/>
              </a:solidFill>
              <a:prstDash val="sysDash"/>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56682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9</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1955873"/>
            <a:ext cx="19166744" cy="5508367"/>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9</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2015</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某羧酸酯的分子式为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18</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26</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5</a:t>
            </a:r>
            <a:r>
              <a:rPr lang="zh-CN" altLang="en-US" sz="5400" b="1" spc="130" dirty="0">
                <a:solidFill>
                  <a:prstClr val="black"/>
                </a:solidFill>
                <a:cs typeface="Times New Roman" panose="02020603050405020304" pitchFamily="18" charset="0"/>
                <a:sym typeface="+mn-lt"/>
              </a:rPr>
              <a:t>，</a:t>
            </a: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1 </a:t>
            </a:r>
            <a:r>
              <a:rPr lang="en-US" altLang="zh-CN" sz="5400" b="1" spc="130" dirty="0" err="1">
                <a:solidFill>
                  <a:prstClr val="black"/>
                </a:solidFill>
                <a:cs typeface="Times New Roman" panose="02020603050405020304" pitchFamily="18" charset="0"/>
                <a:sym typeface="+mn-lt"/>
              </a:rPr>
              <a:t>mol</a:t>
            </a:r>
            <a:r>
              <a:rPr lang="zh-CN" altLang="en-US" sz="5400" b="1" spc="130" dirty="0">
                <a:solidFill>
                  <a:prstClr val="black"/>
                </a:solidFill>
                <a:cs typeface="Times New Roman" panose="02020603050405020304" pitchFamily="18" charset="0"/>
                <a:sym typeface="+mn-lt"/>
              </a:rPr>
              <a:t>该酯完全水解可得到</a:t>
            </a:r>
            <a:r>
              <a:rPr lang="en-US" altLang="zh-CN" sz="5400" b="1" spc="130" dirty="0">
                <a:solidFill>
                  <a:prstClr val="black"/>
                </a:solidFill>
                <a:cs typeface="Times New Roman" panose="02020603050405020304" pitchFamily="18" charset="0"/>
                <a:sym typeface="+mn-lt"/>
              </a:rPr>
              <a:t>1 </a:t>
            </a:r>
            <a:r>
              <a:rPr lang="en-US" altLang="zh-CN" sz="5400" b="1" spc="130" dirty="0" err="1">
                <a:solidFill>
                  <a:prstClr val="black"/>
                </a:solidFill>
                <a:cs typeface="Times New Roman" panose="02020603050405020304" pitchFamily="18" charset="0"/>
                <a:sym typeface="+mn-lt"/>
              </a:rPr>
              <a:t>mol</a:t>
            </a:r>
            <a:r>
              <a:rPr lang="zh-CN" altLang="en-US" sz="5400" b="1" spc="130" dirty="0">
                <a:solidFill>
                  <a:prstClr val="black"/>
                </a:solidFill>
                <a:cs typeface="Times New Roman" panose="02020603050405020304" pitchFamily="18" charset="0"/>
                <a:sym typeface="+mn-lt"/>
              </a:rPr>
              <a:t>羧酸和</a:t>
            </a:r>
            <a:r>
              <a:rPr lang="en-US" altLang="zh-CN" sz="5400" b="1" spc="130" dirty="0">
                <a:solidFill>
                  <a:prstClr val="black"/>
                </a:solidFill>
                <a:cs typeface="Times New Roman" panose="02020603050405020304" pitchFamily="18" charset="0"/>
                <a:sym typeface="+mn-lt"/>
              </a:rPr>
              <a:t>2 </a:t>
            </a:r>
            <a:r>
              <a:rPr lang="en-US" altLang="zh-CN" sz="5400" b="1" spc="130" dirty="0" err="1">
                <a:solidFill>
                  <a:prstClr val="black"/>
                </a:solidFill>
                <a:cs typeface="Times New Roman" panose="02020603050405020304" pitchFamily="18" charset="0"/>
                <a:sym typeface="+mn-lt"/>
              </a:rPr>
              <a:t>mol</a:t>
            </a:r>
            <a:r>
              <a:rPr lang="zh-CN" altLang="en-US" sz="5400" b="1" spc="130" dirty="0">
                <a:solidFill>
                  <a:prstClr val="black"/>
                </a:solidFill>
                <a:cs typeface="Times New Roman" panose="02020603050405020304" pitchFamily="18" charset="0"/>
                <a:sym typeface="+mn-lt"/>
              </a:rPr>
              <a:t>乙醇，该羧酸的分子式为（    ）</a:t>
            </a:r>
          </a:p>
          <a:p>
            <a:pPr algn="just" defTabSz="1826616">
              <a:lnSpc>
                <a:spcPct val="120000"/>
              </a:lnSpc>
            </a:pPr>
            <a:r>
              <a:rPr lang="en-US" altLang="zh-CN" sz="1800" b="1" spc="130" dirty="0">
                <a:solidFill>
                  <a:prstClr val="black"/>
                </a:solidFill>
                <a:cs typeface="Times New Roman" panose="02020603050405020304" pitchFamily="18" charset="0"/>
                <a:sym typeface="+mn-lt"/>
              </a:rPr>
              <a:t> </a:t>
            </a:r>
          </a:p>
          <a:p>
            <a:pPr algn="just" defTabSz="1826616">
              <a:lnSpc>
                <a:spcPct val="120000"/>
              </a:lnSpc>
            </a:pPr>
            <a:r>
              <a:rPr lang="en-US" altLang="zh-CN" sz="5400" b="1" spc="130" dirty="0">
                <a:solidFill>
                  <a:prstClr val="black"/>
                </a:solidFill>
                <a:cs typeface="Times New Roman" panose="02020603050405020304" pitchFamily="18" charset="0"/>
                <a:sym typeface="+mn-lt"/>
              </a:rPr>
              <a:t>A. C</a:t>
            </a:r>
            <a:r>
              <a:rPr lang="en-US" altLang="zh-CN" sz="5400" b="1" spc="130" baseline="-25000" dirty="0">
                <a:solidFill>
                  <a:prstClr val="black"/>
                </a:solidFill>
                <a:cs typeface="Times New Roman" panose="02020603050405020304" pitchFamily="18" charset="0"/>
                <a:sym typeface="+mn-lt"/>
              </a:rPr>
              <a:t>14</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18</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                B. C</a:t>
            </a:r>
            <a:r>
              <a:rPr lang="en-US" altLang="zh-CN" sz="5400" b="1" spc="130" baseline="-25000" dirty="0">
                <a:solidFill>
                  <a:prstClr val="black"/>
                </a:solidFill>
                <a:cs typeface="Times New Roman" panose="02020603050405020304" pitchFamily="18" charset="0"/>
                <a:sym typeface="+mn-lt"/>
              </a:rPr>
              <a:t>14</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16</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4</a:t>
            </a:r>
          </a:p>
          <a:p>
            <a:pPr algn="just" defTabSz="1826616">
              <a:lnSpc>
                <a:spcPct val="120000"/>
              </a:lnSpc>
            </a:pPr>
            <a:r>
              <a:rPr lang="en-US" altLang="zh-CN" sz="5400" b="1" spc="130" dirty="0">
                <a:solidFill>
                  <a:prstClr val="black"/>
                </a:solidFill>
                <a:cs typeface="Times New Roman" panose="02020603050405020304" pitchFamily="18" charset="0"/>
                <a:sym typeface="+mn-lt"/>
              </a:rPr>
              <a:t>C. C</a:t>
            </a:r>
            <a:r>
              <a:rPr lang="en-US" altLang="zh-CN" sz="5400" b="1" spc="130" baseline="-25000" dirty="0">
                <a:solidFill>
                  <a:prstClr val="black"/>
                </a:solidFill>
                <a:cs typeface="Times New Roman" panose="02020603050405020304" pitchFamily="18" charset="0"/>
                <a:sym typeface="+mn-lt"/>
              </a:rPr>
              <a:t>16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22</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                D. C</a:t>
            </a:r>
            <a:r>
              <a:rPr lang="en-US" altLang="zh-CN" sz="5400" b="1" spc="130" baseline="-25000" dirty="0">
                <a:solidFill>
                  <a:prstClr val="black"/>
                </a:solidFill>
                <a:cs typeface="Times New Roman" panose="02020603050405020304" pitchFamily="18" charset="0"/>
                <a:sym typeface="+mn-lt"/>
              </a:rPr>
              <a:t>16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20</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5</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5787848" y="3922028"/>
            <a:ext cx="851515" cy="1200329"/>
          </a:xfrm>
          <a:prstGeom prst="rect">
            <a:avLst/>
          </a:prstGeom>
          <a:noFill/>
        </p:spPr>
        <p:txBody>
          <a:bodyPr wrap="none" rtlCol="0">
            <a:spAutoFit/>
          </a:bodyPr>
          <a:lstStyle/>
          <a:p>
            <a:r>
              <a:rPr lang="en-US" altLang="zh-CN" sz="7200" b="1" dirty="0">
                <a:solidFill>
                  <a:srgbClr val="FF0000"/>
                </a:solidFill>
              </a:rPr>
              <a:t>A</a:t>
            </a:r>
          </a:p>
        </p:txBody>
      </p:sp>
      <p:grpSp>
        <p:nvGrpSpPr>
          <p:cNvPr id="3" name="组合 2"/>
          <p:cNvGrpSpPr/>
          <p:nvPr/>
        </p:nvGrpSpPr>
        <p:grpSpPr>
          <a:xfrm>
            <a:off x="2552689" y="7581749"/>
            <a:ext cx="18286315" cy="5078313"/>
            <a:chOff x="2552689" y="7581749"/>
            <a:chExt cx="18286315" cy="5078313"/>
          </a:xfrm>
        </p:grpSpPr>
        <p:sp>
          <p:nvSpPr>
            <p:cNvPr id="15" name="矩形 14">
              <a:extLst>
                <a:ext uri="{FF2B5EF4-FFF2-40B4-BE49-F238E27FC236}">
                  <a16:creationId xmlns="" xmlns:a16="http://schemas.microsoft.com/office/drawing/2014/main" id="{2BF27018-14F6-4D08-9C09-2DBA50E29EA5}"/>
                </a:ext>
              </a:extLst>
            </p:cNvPr>
            <p:cNvSpPr/>
            <p:nvPr/>
          </p:nvSpPr>
          <p:spPr>
            <a:xfrm>
              <a:off x="2552689" y="7581749"/>
              <a:ext cx="18286315" cy="5078313"/>
            </a:xfrm>
            <a:prstGeom prst="rect">
              <a:avLst/>
            </a:prstGeom>
          </p:spPr>
          <p:txBody>
            <a:bodyPr wrap="square">
              <a:spAutoFit/>
            </a:bodyPr>
            <a:lstStyle/>
            <a:p>
              <a:pPr defTabSz="1218149">
                <a:lnSpc>
                  <a:spcPct val="120000"/>
                </a:lnSpc>
              </a:pPr>
              <a:r>
                <a:rPr lang="en-US" altLang="zh-CN" sz="5400" b="1" spc="130" dirty="0">
                  <a:solidFill>
                    <a:srgbClr val="2A5CAA"/>
                  </a:solidFill>
                  <a:ea typeface="楷体" panose="02010609060101010101" pitchFamily="49" charset="-122"/>
                  <a:cs typeface="Times New Roman" panose="02020603050405020304" pitchFamily="18" charset="0"/>
                  <a:sym typeface="+mn-lt"/>
                </a:rPr>
                <a:t>1 mol</a:t>
              </a:r>
              <a:r>
                <a:rPr lang="zh-CN" altLang="en-US" sz="5400" b="1" spc="130" dirty="0">
                  <a:solidFill>
                    <a:srgbClr val="2A5CAA"/>
                  </a:solidFill>
                  <a:ea typeface="楷体" panose="02010609060101010101" pitchFamily="49" charset="-122"/>
                  <a:cs typeface="Times New Roman" panose="02020603050405020304" pitchFamily="18" charset="0"/>
                  <a:sym typeface="+mn-lt"/>
                </a:rPr>
                <a:t>酯完全水解可得到</a:t>
              </a:r>
              <a:r>
                <a:rPr lang="en-US" altLang="zh-CN" sz="5400" b="1" spc="130" dirty="0">
                  <a:solidFill>
                    <a:srgbClr val="2A5CAA"/>
                  </a:solidFill>
                  <a:ea typeface="楷体" panose="02010609060101010101" pitchFamily="49" charset="-122"/>
                  <a:cs typeface="Times New Roman" panose="02020603050405020304" pitchFamily="18" charset="0"/>
                  <a:sym typeface="+mn-lt"/>
                </a:rPr>
                <a:t>1 mol</a:t>
              </a:r>
              <a:r>
                <a:rPr lang="zh-CN" altLang="en-US" sz="5400" b="1" spc="130" dirty="0">
                  <a:solidFill>
                    <a:srgbClr val="2A5CAA"/>
                  </a:solidFill>
                  <a:ea typeface="楷体" panose="02010609060101010101" pitchFamily="49" charset="-122"/>
                  <a:cs typeface="Times New Roman" panose="02020603050405020304" pitchFamily="18" charset="0"/>
                  <a:sym typeface="+mn-lt"/>
                </a:rPr>
                <a:t>羧酸和</a:t>
              </a:r>
              <a:r>
                <a:rPr lang="en-US" altLang="zh-CN" sz="5400" b="1" spc="130" dirty="0">
                  <a:solidFill>
                    <a:srgbClr val="2A5CAA"/>
                  </a:solidFill>
                  <a:ea typeface="楷体" panose="02010609060101010101" pitchFamily="49" charset="-122"/>
                  <a:cs typeface="Times New Roman" panose="02020603050405020304" pitchFamily="18" charset="0"/>
                  <a:sym typeface="+mn-lt"/>
                </a:rPr>
                <a:t>2 mol</a:t>
              </a:r>
              <a:r>
                <a:rPr lang="zh-CN" altLang="en-US" sz="5400" b="1" spc="130" dirty="0">
                  <a:solidFill>
                    <a:srgbClr val="2A5CAA"/>
                  </a:solidFill>
                  <a:ea typeface="楷体" panose="02010609060101010101" pitchFamily="49" charset="-122"/>
                  <a:cs typeface="Times New Roman" panose="02020603050405020304" pitchFamily="18" charset="0"/>
                  <a:sym typeface="+mn-lt"/>
                </a:rPr>
                <a:t>乙醇，说明</a:t>
              </a:r>
              <a:r>
                <a:rPr lang="en-US" altLang="zh-CN" sz="5400" b="1" spc="130" dirty="0">
                  <a:solidFill>
                    <a:srgbClr val="2A5CAA"/>
                  </a:solidFill>
                  <a:ea typeface="楷体" panose="02010609060101010101" pitchFamily="49" charset="-122"/>
                  <a:cs typeface="Times New Roman" panose="02020603050405020304" pitchFamily="18" charset="0"/>
                  <a:sym typeface="+mn-lt"/>
                </a:rPr>
                <a:t>1 mol</a:t>
              </a:r>
              <a:r>
                <a:rPr lang="zh-CN" altLang="en-US" sz="5400" b="1" spc="130" dirty="0">
                  <a:solidFill>
                    <a:srgbClr val="2A5CAA"/>
                  </a:solidFill>
                  <a:ea typeface="楷体" panose="02010609060101010101" pitchFamily="49" charset="-122"/>
                  <a:cs typeface="Times New Roman" panose="02020603050405020304" pitchFamily="18" charset="0"/>
                  <a:sym typeface="+mn-lt"/>
                </a:rPr>
                <a:t>羧酸酯中含有</a:t>
              </a:r>
              <a:r>
                <a:rPr lang="en-US" altLang="zh-CN" sz="5400" b="1" spc="130" dirty="0">
                  <a:solidFill>
                    <a:srgbClr val="2A5CAA"/>
                  </a:solidFill>
                  <a:ea typeface="楷体" panose="02010609060101010101" pitchFamily="49" charset="-122"/>
                  <a:cs typeface="Times New Roman" panose="02020603050405020304" pitchFamily="18" charset="0"/>
                  <a:sym typeface="+mn-lt"/>
                </a:rPr>
                <a:t>2 mol</a:t>
              </a:r>
              <a:r>
                <a:rPr lang="zh-CN" altLang="en-US" sz="5400" b="1" spc="130" dirty="0">
                  <a:solidFill>
                    <a:srgbClr val="2A5CAA"/>
                  </a:solidFill>
                  <a:ea typeface="楷体" panose="02010609060101010101" pitchFamily="49" charset="-122"/>
                  <a:cs typeface="Times New Roman" panose="02020603050405020304" pitchFamily="18" charset="0"/>
                  <a:sym typeface="+mn-lt"/>
                </a:rPr>
                <a:t>酯基，则完全水解时需要</a:t>
              </a:r>
              <a:r>
                <a:rPr lang="en-US" altLang="zh-CN" sz="5400" b="1" spc="130" dirty="0">
                  <a:solidFill>
                    <a:srgbClr val="2A5CAA"/>
                  </a:solidFill>
                  <a:ea typeface="楷体" panose="02010609060101010101" pitchFamily="49" charset="-122"/>
                  <a:cs typeface="Times New Roman" panose="02020603050405020304" pitchFamily="18" charset="0"/>
                  <a:sym typeface="+mn-lt"/>
                </a:rPr>
                <a:t>2 mol</a:t>
              </a:r>
              <a:r>
                <a:rPr lang="zh-CN" altLang="en-US" sz="5400" b="1" spc="130" dirty="0">
                  <a:solidFill>
                    <a:srgbClr val="2A5CAA"/>
                  </a:solidFill>
                  <a:ea typeface="楷体" panose="02010609060101010101" pitchFamily="49" charset="-122"/>
                  <a:cs typeface="Times New Roman" panose="02020603050405020304" pitchFamily="18" charset="0"/>
                  <a:sym typeface="+mn-lt"/>
                </a:rPr>
                <a:t>水，因此该水解过程可表示为：                                                     ，</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由原子守恒可知，该羧酸的化学式为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14</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18</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5</a:t>
              </a:r>
              <a:r>
                <a:rPr lang="zh-CN" altLang="en-US" sz="5400" b="1" spc="130" dirty="0">
                  <a:solidFill>
                    <a:srgbClr val="2A5CAA"/>
                  </a:solidFill>
                  <a:ea typeface="楷体" panose="02010609060101010101" pitchFamily="49" charset="-122"/>
                  <a:cs typeface="Times New Roman" panose="02020603050405020304" pitchFamily="18" charset="0"/>
                  <a:sym typeface="+mn-lt"/>
                </a:rPr>
                <a:t>，故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pic>
          <p:nvPicPr>
            <p:cNvPr id="34888" name="Picture 72"/>
            <p:cNvPicPr>
              <a:picLocks noChangeAspect="1" noChangeArrowheads="1"/>
            </p:cNvPicPr>
            <p:nvPr/>
          </p:nvPicPr>
          <p:blipFill>
            <a:blip r:embed="rId4">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167083" y="9687437"/>
              <a:ext cx="3057525"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889" name="Picture 73"/>
            <p:cNvPicPr>
              <a:picLocks noChangeAspect="1" noChangeArrowheads="1"/>
            </p:cNvPicPr>
            <p:nvPr/>
          </p:nvPicPr>
          <p:blipFill>
            <a:blip r:embed="rId5">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224608" y="9678695"/>
              <a:ext cx="7172325"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581492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87" y="4339312"/>
            <a:ext cx="2986837" cy="4850407"/>
            <a:chOff x="21320650" y="4338000"/>
            <a:chExt cx="2862255"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482906"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10</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1955873"/>
            <a:ext cx="19166744" cy="4982903"/>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10</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10</a:t>
            </a:r>
            <a:r>
              <a:rPr lang="en-US" altLang="zh-CN" sz="5400" b="1" spc="130" dirty="0">
                <a:solidFill>
                  <a:prstClr val="black"/>
                </a:solidFill>
                <a:cs typeface="Times New Roman" panose="02020603050405020304" pitchFamily="18" charset="0"/>
                <a:sym typeface="+mn-lt"/>
              </a:rPr>
              <a:t>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的有机物在酸性条件下可水解为酸和醇，若不考虑立体异构，这些酸和醇重新组合可形成的酯共有（     ）</a:t>
            </a:r>
          </a:p>
          <a:p>
            <a:pPr algn="just" defTabSz="1826616">
              <a:lnSpc>
                <a:spcPct val="120000"/>
              </a:lnSpc>
            </a:pPr>
            <a:r>
              <a:rPr lang="en-US" altLang="zh-CN" sz="5400" b="1" spc="130" dirty="0">
                <a:solidFill>
                  <a:prstClr val="black"/>
                </a:solidFill>
                <a:cs typeface="Times New Roman" panose="02020603050405020304" pitchFamily="18" charset="0"/>
                <a:sym typeface="+mn-lt"/>
              </a:rPr>
              <a:t>A.15</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B.28</a:t>
            </a:r>
            <a:r>
              <a:rPr lang="zh-CN" altLang="en-US" sz="5400" b="1" spc="130" dirty="0">
                <a:solidFill>
                  <a:prstClr val="black"/>
                </a:solidFill>
                <a:cs typeface="Times New Roman" panose="02020603050405020304" pitchFamily="18" charset="0"/>
                <a:sym typeface="+mn-lt"/>
              </a:rPr>
              <a:t>种</a:t>
            </a:r>
          </a:p>
          <a:p>
            <a:pPr algn="just" defTabSz="1826616">
              <a:lnSpc>
                <a:spcPct val="120000"/>
              </a:lnSpc>
            </a:pPr>
            <a:r>
              <a:rPr lang="en-US" altLang="zh-CN" sz="5400" b="1" spc="130" dirty="0">
                <a:solidFill>
                  <a:prstClr val="black"/>
                </a:solidFill>
                <a:cs typeface="Times New Roman" panose="02020603050405020304" pitchFamily="18" charset="0"/>
                <a:sym typeface="+mn-lt"/>
              </a:rPr>
              <a:t>C.32</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D.40</a:t>
            </a:r>
            <a:r>
              <a:rPr lang="zh-CN" altLang="en-US" sz="5400" b="1" spc="130" dirty="0">
                <a:solidFill>
                  <a:prstClr val="black"/>
                </a:solidFill>
                <a:cs typeface="Times New Roman" panose="02020603050405020304" pitchFamily="18" charset="0"/>
                <a:sym typeface="+mn-lt"/>
              </a:rPr>
              <a:t>种</a:t>
            </a:r>
            <a:endParaRPr lang="en-US" altLang="zh-CN" sz="5400" b="1" spc="130" baseline="-25000" dirty="0">
              <a:solidFill>
                <a:prstClr val="black"/>
              </a:solidFill>
              <a:cs typeface="Times New Roman" panose="02020603050405020304" pitchFamily="18" charset="0"/>
              <a:sym typeface="+mn-lt"/>
            </a:endParaRP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7447010"/>
            <a:ext cx="18286315" cy="4982903"/>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分子式为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5</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10</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的酯水解生成的酸有甲酸、乙酸、丙酸、两种丁酸</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COOH</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CHCOOH</a:t>
            </a:r>
            <a:r>
              <a:rPr lang="zh-CN" altLang="en-US" sz="5400" b="1" spc="130" dirty="0">
                <a:solidFill>
                  <a:srgbClr val="2A5CAA"/>
                </a:solidFill>
                <a:ea typeface="楷体" panose="02010609060101010101" pitchFamily="49" charset="-122"/>
                <a:cs typeface="Times New Roman" panose="02020603050405020304" pitchFamily="18" charset="0"/>
                <a:sym typeface="+mn-lt"/>
              </a:rPr>
              <a:t>，共五种酸；生成的醇有甲醇、乙醇、两种丙醇、四种丁醇，共八种醇；这些醇和酸重新组合可形成的酯共有</a:t>
            </a:r>
            <a:r>
              <a:rPr lang="en-US" altLang="zh-CN" sz="5400" b="1" spc="130" dirty="0">
                <a:solidFill>
                  <a:srgbClr val="2A5CAA"/>
                </a:solidFill>
                <a:ea typeface="楷体" panose="02010609060101010101" pitchFamily="49" charset="-122"/>
                <a:cs typeface="Times New Roman" panose="02020603050405020304" pitchFamily="18" charset="0"/>
                <a:sym typeface="+mn-lt"/>
              </a:rPr>
              <a:t>5×8=40</a:t>
            </a:r>
            <a:r>
              <a:rPr lang="zh-CN" altLang="en-US" sz="5400" b="1" spc="130" dirty="0">
                <a:solidFill>
                  <a:srgbClr val="2A5CAA"/>
                </a:solidFill>
                <a:ea typeface="楷体" panose="02010609060101010101" pitchFamily="49" charset="-122"/>
                <a:cs typeface="Times New Roman" panose="02020603050405020304" pitchFamily="18" charset="0"/>
                <a:sym typeface="+mn-lt"/>
              </a:rPr>
              <a:t>种。故选择</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选项。</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10056056" y="3739148"/>
            <a:ext cx="851515" cy="1200329"/>
          </a:xfrm>
          <a:prstGeom prst="rect">
            <a:avLst/>
          </a:prstGeom>
          <a:noFill/>
        </p:spPr>
        <p:txBody>
          <a:bodyPr wrap="none" rtlCol="0">
            <a:spAutoFit/>
          </a:bodyPr>
          <a:lstStyle/>
          <a:p>
            <a:r>
              <a:rPr lang="en-US" altLang="zh-CN" sz="7200" b="1" dirty="0">
                <a:solidFill>
                  <a:srgbClr val="FF0000"/>
                </a:solidFill>
              </a:rPr>
              <a:t>D</a:t>
            </a:r>
          </a:p>
        </p:txBody>
      </p:sp>
    </p:spTree>
    <p:extLst>
      <p:ext uri="{BB962C8B-B14F-4D97-AF65-F5344CB8AC3E}">
        <p14:creationId xmlns:p14="http://schemas.microsoft.com/office/powerpoint/2010/main" val="196307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 xmlns:a16="http://schemas.microsoft.com/office/drawing/2014/main"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11142" y="4340629"/>
            <a:ext cx="2697188" cy="4591273"/>
          </a:xfrm>
          <a:prstGeom prst="rect">
            <a:avLst/>
          </a:prstGeom>
        </p:spPr>
      </p:pic>
      <p:sp>
        <p:nvSpPr>
          <p:cNvPr id="6" name="矩形 5">
            <a:extLst>
              <a:ext uri="{FF2B5EF4-FFF2-40B4-BE49-F238E27FC236}">
                <a16:creationId xmlns="" xmlns:a16="http://schemas.microsoft.com/office/drawing/2014/main" id="{037EC38E-21B6-4B70-B7D0-7EF1E23E3893}"/>
              </a:ext>
            </a:extLst>
          </p:cNvPr>
          <p:cNvSpPr/>
          <p:nvPr/>
        </p:nvSpPr>
        <p:spPr>
          <a:xfrm>
            <a:off x="6371420" y="1148953"/>
            <a:ext cx="11516294" cy="953338"/>
          </a:xfrm>
          <a:prstGeom prst="rect">
            <a:avLst/>
          </a:prstGeom>
        </p:spPr>
        <p:txBody>
          <a:bodyPr wrap="none">
            <a:spAutoFit/>
          </a:bodyPr>
          <a:lstStyle/>
          <a:p>
            <a:pPr algn="ctr" defTabSz="1825681"/>
            <a:r>
              <a:rPr lang="zh-CN" altLang="en-US" sz="5595" b="1" dirty="0">
                <a:solidFill>
                  <a:prstClr val="black"/>
                </a:solidFill>
                <a:ea typeface="黑体" panose="02010609060101010101" pitchFamily="49" charset="-122"/>
                <a:sym typeface="+mn-lt"/>
              </a:rPr>
              <a:t>第</a:t>
            </a:r>
            <a:r>
              <a:rPr lang="en-US" altLang="zh-CN" sz="5595" b="1" dirty="0">
                <a:solidFill>
                  <a:prstClr val="black"/>
                </a:solidFill>
                <a:ea typeface="宋体" panose="02010600030101010101" pitchFamily="2" charset="-122"/>
                <a:sym typeface="+mn-lt"/>
              </a:rPr>
              <a:t>28</a:t>
            </a:r>
            <a:r>
              <a:rPr lang="zh-CN" altLang="en-US" sz="5595" b="1" dirty="0">
                <a:solidFill>
                  <a:prstClr val="black"/>
                </a:solidFill>
                <a:ea typeface="黑体" panose="02010609060101010101" pitchFamily="49" charset="-122"/>
                <a:sym typeface="+mn-lt"/>
              </a:rPr>
              <a:t>课  乙醇和乙酸     基本营养物质</a:t>
            </a:r>
            <a:endParaRPr lang="en-US" altLang="zh-CN" sz="5595" b="1" dirty="0">
              <a:solidFill>
                <a:prstClr val="black"/>
              </a:solidFill>
              <a:ea typeface="黑体" panose="02010609060101010101" pitchFamily="49" charset="-122"/>
              <a:sym typeface="+mn-lt"/>
            </a:endParaRPr>
          </a:p>
        </p:txBody>
      </p:sp>
      <p:sp>
        <p:nvSpPr>
          <p:cNvPr id="8" name="TextBox 2">
            <a:extLst>
              <a:ext uri="{FF2B5EF4-FFF2-40B4-BE49-F238E27FC236}">
                <a16:creationId xmlns="" xmlns:a16="http://schemas.microsoft.com/office/drawing/2014/main" id="{4D21E7D7-1802-4F6C-8010-98620AC1B615}"/>
              </a:ext>
            </a:extLst>
          </p:cNvPr>
          <p:cNvSpPr txBox="1"/>
          <p:nvPr/>
        </p:nvSpPr>
        <p:spPr>
          <a:xfrm>
            <a:off x="2143194" y="2751955"/>
            <a:ext cx="10734316" cy="861133"/>
          </a:xfrm>
          <a:prstGeom prst="rect">
            <a:avLst/>
          </a:prstGeom>
          <a:noFill/>
        </p:spPr>
        <p:txBody>
          <a:bodyPr wrap="square" rtlCol="0">
            <a:spAutoFit/>
          </a:bodyPr>
          <a:lstStyle/>
          <a:p>
            <a:pPr defTabSz="1825681"/>
            <a:r>
              <a:rPr lang="zh-CN" altLang="en-US" sz="4996" b="1" dirty="0">
                <a:solidFill>
                  <a:srgbClr val="FF0000"/>
                </a:solidFill>
                <a:ea typeface="黑体" panose="02010609060101010101" pitchFamily="49" charset="-122"/>
                <a:sym typeface="+mn-lt"/>
              </a:rPr>
              <a:t>普查讲</a:t>
            </a:r>
            <a:r>
              <a:rPr lang="en-US" altLang="zh-CN" sz="4996" b="1" dirty="0">
                <a:solidFill>
                  <a:srgbClr val="FF0000"/>
                </a:solidFill>
                <a:ea typeface="黑体" panose="02010609060101010101" pitchFamily="49" charset="-122"/>
                <a:sym typeface="+mn-lt"/>
              </a:rPr>
              <a:t>28</a:t>
            </a:r>
            <a:r>
              <a:rPr lang="en-US" altLang="zh-CN" sz="4996" b="1" dirty="0">
                <a:solidFill>
                  <a:srgbClr val="FF0000"/>
                </a:solidFill>
                <a:ea typeface="黑体" panose="02010609060101010101" pitchFamily="49" charset="-122"/>
                <a:cs typeface="Times New Roman" panose="02020603050405020304" pitchFamily="18" charset="0"/>
                <a:sym typeface="+mn-lt"/>
              </a:rPr>
              <a:t>Ⅱ</a:t>
            </a:r>
            <a:endParaRPr lang="zh-CN" altLang="en-US" sz="4996" b="1" dirty="0">
              <a:solidFill>
                <a:srgbClr val="FF0000"/>
              </a:solidFill>
              <a:ea typeface="楷体" panose="02010609060101010101" pitchFamily="49" charset="-122"/>
              <a:sym typeface="+mn-lt"/>
            </a:endParaRPr>
          </a:p>
        </p:txBody>
      </p:sp>
      <p:sp>
        <p:nvSpPr>
          <p:cNvPr id="10" name="TextBox 4">
            <a:extLst>
              <a:ext uri="{FF2B5EF4-FFF2-40B4-BE49-F238E27FC236}">
                <a16:creationId xmlns="" xmlns:a16="http://schemas.microsoft.com/office/drawing/2014/main" id="{E626FF52-D304-4978-B1F3-8D6AA1026F79}"/>
              </a:ext>
            </a:extLst>
          </p:cNvPr>
          <p:cNvSpPr txBox="1"/>
          <p:nvPr/>
        </p:nvSpPr>
        <p:spPr>
          <a:xfrm>
            <a:off x="2911778" y="4527796"/>
            <a:ext cx="4671000"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一张图学透</a:t>
            </a:r>
          </a:p>
        </p:txBody>
      </p:sp>
      <p:sp>
        <p:nvSpPr>
          <p:cNvPr id="11" name="TextBox 5">
            <a:extLst>
              <a:ext uri="{FF2B5EF4-FFF2-40B4-BE49-F238E27FC236}">
                <a16:creationId xmlns="" xmlns:a16="http://schemas.microsoft.com/office/drawing/2014/main" id="{2E44AC73-FFCF-4C74-8F74-D7A138C68F68}"/>
              </a:ext>
            </a:extLst>
          </p:cNvPr>
          <p:cNvSpPr txBox="1"/>
          <p:nvPr/>
        </p:nvSpPr>
        <p:spPr>
          <a:xfrm>
            <a:off x="2939848" y="7666024"/>
            <a:ext cx="4014362"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三组题讲透</a:t>
            </a:r>
          </a:p>
        </p:txBody>
      </p:sp>
      <p:sp>
        <p:nvSpPr>
          <p:cNvPr id="15" name="TextBox 9">
            <a:extLst>
              <a:ext uri="{FF2B5EF4-FFF2-40B4-BE49-F238E27FC236}">
                <a16:creationId xmlns="" xmlns:a16="http://schemas.microsoft.com/office/drawing/2014/main" id="{A863F48F-585E-4464-AC10-7D219D8118AF}"/>
              </a:ext>
            </a:extLst>
          </p:cNvPr>
          <p:cNvSpPr txBox="1"/>
          <p:nvPr/>
        </p:nvSpPr>
        <p:spPr>
          <a:xfrm>
            <a:off x="6802038"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3" action="ppaction://hlinksldjump"/>
              </a:rPr>
              <a:t>第（</a:t>
            </a:r>
            <a:r>
              <a:rPr lang="en-US" altLang="zh-CN" sz="4996" b="1" dirty="0">
                <a:solidFill>
                  <a:prstClr val="black"/>
                </a:solidFill>
                <a:ea typeface="楷体" panose="02010609060101010101" pitchFamily="49" charset="-122"/>
                <a:sym typeface="+mn-lt"/>
                <a:hlinkClick r:id="rId3" action="ppaction://hlinksldjump"/>
              </a:rPr>
              <a:t>11</a:t>
            </a:r>
            <a:r>
              <a:rPr lang="zh-CN" altLang="en-US" sz="4996" b="1" dirty="0">
                <a:solidFill>
                  <a:prstClr val="black"/>
                </a:solidFill>
                <a:ea typeface="楷体" panose="02010609060101010101" pitchFamily="49" charset="-122"/>
                <a:sym typeface="+mn-lt"/>
                <a:hlinkClick r:id="rId3" action="ppaction://hlinksldjump"/>
              </a:rPr>
              <a:t>）题</a:t>
            </a:r>
            <a:endParaRPr lang="zh-CN" altLang="en-US" sz="4996" b="1" dirty="0">
              <a:solidFill>
                <a:prstClr val="black"/>
              </a:solidFill>
              <a:ea typeface="楷体" panose="02010609060101010101" pitchFamily="49" charset="-122"/>
              <a:sym typeface="+mn-lt"/>
            </a:endParaRPr>
          </a:p>
        </p:txBody>
      </p:sp>
      <p:sp>
        <p:nvSpPr>
          <p:cNvPr id="24" name="页脚占位符 11">
            <a:extLst>
              <a:ext uri="{FF2B5EF4-FFF2-40B4-BE49-F238E27FC236}">
                <a16:creationId xmlns="" xmlns:a16="http://schemas.microsoft.com/office/drawing/2014/main" id="{3E44532C-B318-4710-8695-7E0FDB3937A0}"/>
              </a:ext>
            </a:extLst>
          </p:cNvPr>
          <p:cNvSpPr txBox="1">
            <a:spLocks/>
          </p:cNvSpPr>
          <p:nvPr/>
        </p:nvSpPr>
        <p:spPr>
          <a:xfrm>
            <a:off x="21770272" y="5913984"/>
            <a:ext cx="2283010" cy="159489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4996" dirty="0">
                <a:solidFill>
                  <a:prstClr val="black"/>
                </a:solidFill>
                <a:latin typeface="+mn-lt"/>
                <a:ea typeface="宋体" panose="02010600030101010101" pitchFamily="2" charset="-122"/>
                <a:sym typeface="+mn-lt"/>
              </a:rPr>
              <a:t>目录</a:t>
            </a:r>
            <a:endParaRPr lang="en-US" altLang="zh-CN" sz="4996" dirty="0">
              <a:solidFill>
                <a:prstClr val="black"/>
              </a:solidFill>
              <a:latin typeface="+mn-lt"/>
              <a:ea typeface="宋体" panose="02010600030101010101" pitchFamily="2" charset="-122"/>
              <a:sym typeface="+mn-lt"/>
            </a:endParaRPr>
          </a:p>
        </p:txBody>
      </p:sp>
      <p:sp>
        <p:nvSpPr>
          <p:cNvPr id="25" name="TextBox 7">
            <a:extLst>
              <a:ext uri="{FF2B5EF4-FFF2-40B4-BE49-F238E27FC236}">
                <a16:creationId xmlns="" xmlns:a16="http://schemas.microsoft.com/office/drawing/2014/main" id="{1A5A2E15-8CBB-4E73-BCB7-341406D2CDD5}"/>
              </a:ext>
            </a:extLst>
          </p:cNvPr>
          <p:cNvSpPr txBox="1"/>
          <p:nvPr/>
        </p:nvSpPr>
        <p:spPr>
          <a:xfrm>
            <a:off x="10523491"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4" action="ppaction://hlinksldjump"/>
              </a:rPr>
              <a:t>第（</a:t>
            </a:r>
            <a:r>
              <a:rPr lang="en-US" altLang="zh-CN" sz="4996" b="1" dirty="0">
                <a:solidFill>
                  <a:prstClr val="black"/>
                </a:solidFill>
                <a:ea typeface="楷体" panose="02010609060101010101" pitchFamily="49" charset="-122"/>
                <a:sym typeface="+mn-lt"/>
                <a:hlinkClick r:id="rId4" action="ppaction://hlinksldjump"/>
              </a:rPr>
              <a:t>12</a:t>
            </a:r>
            <a:r>
              <a:rPr lang="zh-CN" altLang="en-US" sz="4996" b="1" dirty="0">
                <a:solidFill>
                  <a:prstClr val="black"/>
                </a:solidFill>
                <a:ea typeface="楷体" panose="02010609060101010101" pitchFamily="49" charset="-122"/>
                <a:sym typeface="+mn-lt"/>
                <a:hlinkClick r:id="rId4" action="ppaction://hlinksldjump"/>
              </a:rPr>
              <a:t>）题</a:t>
            </a:r>
            <a:endParaRPr lang="zh-CN" altLang="en-US" sz="4996" b="1" dirty="0">
              <a:solidFill>
                <a:prstClr val="black"/>
              </a:solidFill>
              <a:ea typeface="楷体" panose="02010609060101010101" pitchFamily="49" charset="-122"/>
              <a:sym typeface="+mn-lt"/>
            </a:endParaRPr>
          </a:p>
        </p:txBody>
      </p:sp>
      <p:sp>
        <p:nvSpPr>
          <p:cNvPr id="23" name="TextBox 7">
            <a:extLst>
              <a:ext uri="{FF2B5EF4-FFF2-40B4-BE49-F238E27FC236}">
                <a16:creationId xmlns="" xmlns:a16="http://schemas.microsoft.com/office/drawing/2014/main" id="{936BCE89-8A46-4975-9741-5640D7F02320}"/>
              </a:ext>
            </a:extLst>
          </p:cNvPr>
          <p:cNvSpPr txBox="1"/>
          <p:nvPr/>
        </p:nvSpPr>
        <p:spPr>
          <a:xfrm>
            <a:off x="14244945" y="7663478"/>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5" action="ppaction://hlinksldjump"/>
              </a:rPr>
              <a:t>第（</a:t>
            </a:r>
            <a:r>
              <a:rPr lang="en-US" altLang="zh-CN" sz="4996" b="1" dirty="0">
                <a:solidFill>
                  <a:prstClr val="black"/>
                </a:solidFill>
                <a:ea typeface="楷体" panose="02010609060101010101" pitchFamily="49" charset="-122"/>
                <a:sym typeface="+mn-lt"/>
                <a:hlinkClick r:id="rId5" action="ppaction://hlinksldjump"/>
              </a:rPr>
              <a:t>13</a:t>
            </a:r>
            <a:r>
              <a:rPr lang="zh-CN" altLang="en-US" sz="4996" b="1" dirty="0">
                <a:solidFill>
                  <a:prstClr val="black"/>
                </a:solidFill>
                <a:ea typeface="楷体" panose="02010609060101010101" pitchFamily="49" charset="-122"/>
                <a:sym typeface="+mn-lt"/>
                <a:hlinkClick r:id="rId5" action="ppaction://hlinksldjump"/>
              </a:rPr>
              <a:t>）题</a:t>
            </a:r>
            <a:endParaRPr lang="zh-CN" altLang="en-US" sz="4996" b="1" dirty="0">
              <a:solidFill>
                <a:prstClr val="black"/>
              </a:solidFill>
              <a:ea typeface="楷体" panose="02010609060101010101" pitchFamily="49" charset="-122"/>
              <a:sym typeface="+mn-lt"/>
            </a:endParaRPr>
          </a:p>
        </p:txBody>
      </p:sp>
      <p:sp>
        <p:nvSpPr>
          <p:cNvPr id="31" name="TextBox 4">
            <a:extLst>
              <a:ext uri="{FF2B5EF4-FFF2-40B4-BE49-F238E27FC236}">
                <a16:creationId xmlns="" xmlns:a16="http://schemas.microsoft.com/office/drawing/2014/main" id="{E626FF52-D304-4978-B1F3-8D6AA1026F79}"/>
              </a:ext>
            </a:extLst>
          </p:cNvPr>
          <p:cNvSpPr txBox="1"/>
          <p:nvPr/>
        </p:nvSpPr>
        <p:spPr>
          <a:xfrm>
            <a:off x="7236172" y="4521027"/>
            <a:ext cx="4949478"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6" action="ppaction://hlinksldjump"/>
              </a:rPr>
              <a:t>基本营养物质</a:t>
            </a:r>
            <a:endParaRPr lang="zh-CN" altLang="en-US" sz="4996" b="1" dirty="0">
              <a:solidFill>
                <a:prstClr val="black"/>
              </a:solidFill>
              <a:ea typeface="宋体" panose="02010600030101010101" pitchFamily="2" charset="-122"/>
              <a:sym typeface="+mn-lt"/>
            </a:endParaRPr>
          </a:p>
        </p:txBody>
      </p:sp>
      <p:sp>
        <p:nvSpPr>
          <p:cNvPr id="14" name="TextBox 9">
            <a:extLst>
              <a:ext uri="{FF2B5EF4-FFF2-40B4-BE49-F238E27FC236}">
                <a16:creationId xmlns="" xmlns:a16="http://schemas.microsoft.com/office/drawing/2014/main" id="{F3B3A7BB-2651-43A3-8FE4-60BE3EFF3201}"/>
              </a:ext>
            </a:extLst>
          </p:cNvPr>
          <p:cNvSpPr txBox="1"/>
          <p:nvPr/>
        </p:nvSpPr>
        <p:spPr>
          <a:xfrm>
            <a:off x="6768983"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7" action="ppaction://hlinksldjump"/>
              </a:rPr>
              <a:t>第（</a:t>
            </a:r>
            <a:r>
              <a:rPr lang="en-US" altLang="zh-CN" sz="4996" b="1" dirty="0">
                <a:solidFill>
                  <a:prstClr val="black"/>
                </a:solidFill>
                <a:ea typeface="楷体" panose="02010609060101010101" pitchFamily="49" charset="-122"/>
                <a:sym typeface="+mn-lt"/>
                <a:hlinkClick r:id="rId7" action="ppaction://hlinksldjump"/>
              </a:rPr>
              <a:t>14</a:t>
            </a:r>
            <a:r>
              <a:rPr lang="zh-CN" altLang="en-US" sz="4996" b="1" dirty="0">
                <a:solidFill>
                  <a:prstClr val="black"/>
                </a:solidFill>
                <a:ea typeface="楷体" panose="02010609060101010101" pitchFamily="49" charset="-122"/>
                <a:sym typeface="+mn-lt"/>
                <a:hlinkClick r:id="rId7" action="ppaction://hlinksldjump"/>
              </a:rPr>
              <a:t>）题</a:t>
            </a:r>
            <a:endParaRPr lang="zh-CN" altLang="en-US" sz="4996" b="1" dirty="0">
              <a:solidFill>
                <a:prstClr val="black"/>
              </a:solidFill>
              <a:ea typeface="楷体" panose="02010609060101010101" pitchFamily="49" charset="-122"/>
              <a:sym typeface="+mn-lt"/>
            </a:endParaRPr>
          </a:p>
        </p:txBody>
      </p:sp>
      <p:sp>
        <p:nvSpPr>
          <p:cNvPr id="16" name="TextBox 7">
            <a:extLst>
              <a:ext uri="{FF2B5EF4-FFF2-40B4-BE49-F238E27FC236}">
                <a16:creationId xmlns="" xmlns:a16="http://schemas.microsoft.com/office/drawing/2014/main" id="{C22FF335-08D6-4C0A-BE56-4CA5D8C832F5}"/>
              </a:ext>
            </a:extLst>
          </p:cNvPr>
          <p:cNvSpPr txBox="1"/>
          <p:nvPr/>
        </p:nvSpPr>
        <p:spPr>
          <a:xfrm>
            <a:off x="10490436"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8" action="ppaction://hlinksldjump"/>
              </a:rPr>
              <a:t>第（</a:t>
            </a:r>
            <a:r>
              <a:rPr lang="en-US" altLang="zh-CN" sz="4996" b="1" dirty="0">
                <a:solidFill>
                  <a:prstClr val="black"/>
                </a:solidFill>
                <a:ea typeface="楷体" panose="02010609060101010101" pitchFamily="49" charset="-122"/>
                <a:sym typeface="+mn-lt"/>
                <a:hlinkClick r:id="rId8" action="ppaction://hlinksldjump"/>
              </a:rPr>
              <a:t>15</a:t>
            </a:r>
            <a:r>
              <a:rPr lang="zh-CN" altLang="en-US" sz="4996" b="1" dirty="0">
                <a:solidFill>
                  <a:prstClr val="black"/>
                </a:solidFill>
                <a:ea typeface="楷体" panose="02010609060101010101" pitchFamily="49" charset="-122"/>
                <a:sym typeface="+mn-lt"/>
                <a:hlinkClick r:id="rId8" action="ppaction://hlinksldjump"/>
              </a:rPr>
              <a:t>）题</a:t>
            </a:r>
            <a:endParaRPr lang="zh-CN" altLang="en-US" sz="4996" b="1" dirty="0">
              <a:solidFill>
                <a:prstClr val="black"/>
              </a:solidFill>
              <a:ea typeface="楷体" panose="02010609060101010101" pitchFamily="49" charset="-122"/>
              <a:sym typeface="+mn-lt"/>
            </a:endParaRPr>
          </a:p>
        </p:txBody>
      </p:sp>
      <p:sp>
        <p:nvSpPr>
          <p:cNvPr id="17" name="TextBox 7">
            <a:extLst>
              <a:ext uri="{FF2B5EF4-FFF2-40B4-BE49-F238E27FC236}">
                <a16:creationId xmlns="" xmlns:a16="http://schemas.microsoft.com/office/drawing/2014/main" id="{261338A1-6410-4728-9CEC-AA3A42DC9E36}"/>
              </a:ext>
            </a:extLst>
          </p:cNvPr>
          <p:cNvSpPr txBox="1"/>
          <p:nvPr/>
        </p:nvSpPr>
        <p:spPr>
          <a:xfrm>
            <a:off x="14211890" y="890203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9" action="ppaction://hlinksldjump"/>
              </a:rPr>
              <a:t>第（</a:t>
            </a:r>
            <a:r>
              <a:rPr lang="en-US" altLang="zh-CN" sz="4996" b="1" dirty="0">
                <a:solidFill>
                  <a:prstClr val="black"/>
                </a:solidFill>
                <a:ea typeface="楷体" panose="02010609060101010101" pitchFamily="49" charset="-122"/>
                <a:sym typeface="+mn-lt"/>
                <a:hlinkClick r:id="rId9" action="ppaction://hlinksldjump"/>
              </a:rPr>
              <a:t>16</a:t>
            </a:r>
            <a:r>
              <a:rPr lang="zh-CN" altLang="en-US" sz="4996" b="1" dirty="0">
                <a:solidFill>
                  <a:prstClr val="black"/>
                </a:solidFill>
                <a:ea typeface="楷体" panose="02010609060101010101" pitchFamily="49" charset="-122"/>
                <a:sym typeface="+mn-lt"/>
                <a:hlinkClick r:id="rId9" action="ppaction://hlinksldjump"/>
              </a:rPr>
              <a:t>）题</a:t>
            </a:r>
            <a:endParaRPr lang="zh-CN" altLang="en-US" sz="4996" b="1" dirty="0">
              <a:solidFill>
                <a:prstClr val="black"/>
              </a:solidFill>
              <a:ea typeface="楷体" panose="02010609060101010101" pitchFamily="49" charset="-122"/>
              <a:sym typeface="+mn-lt"/>
            </a:endParaRPr>
          </a:p>
        </p:txBody>
      </p:sp>
      <p:sp>
        <p:nvSpPr>
          <p:cNvPr id="21" name="TextBox 9">
            <a:extLst>
              <a:ext uri="{FF2B5EF4-FFF2-40B4-BE49-F238E27FC236}">
                <a16:creationId xmlns="" xmlns:a16="http://schemas.microsoft.com/office/drawing/2014/main" id="{4DFBEF27-26B7-42E0-A02F-B1908D913276}"/>
              </a:ext>
            </a:extLst>
          </p:cNvPr>
          <p:cNvSpPr txBox="1"/>
          <p:nvPr/>
        </p:nvSpPr>
        <p:spPr>
          <a:xfrm>
            <a:off x="6802038" y="1016431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10" action="ppaction://hlinksldjump"/>
              </a:rPr>
              <a:t>第（</a:t>
            </a:r>
            <a:r>
              <a:rPr lang="en-US" altLang="zh-CN" sz="4996" b="1" dirty="0">
                <a:solidFill>
                  <a:prstClr val="black"/>
                </a:solidFill>
                <a:ea typeface="楷体" panose="02010609060101010101" pitchFamily="49" charset="-122"/>
                <a:sym typeface="+mn-lt"/>
                <a:hlinkClick r:id="rId10" action="ppaction://hlinksldjump"/>
              </a:rPr>
              <a:t>17</a:t>
            </a:r>
            <a:r>
              <a:rPr lang="zh-CN" altLang="en-US" sz="4996" b="1" dirty="0">
                <a:solidFill>
                  <a:prstClr val="black"/>
                </a:solidFill>
                <a:ea typeface="楷体" panose="02010609060101010101" pitchFamily="49" charset="-122"/>
                <a:sym typeface="+mn-lt"/>
                <a:hlinkClick r:id="rId10" action="ppaction://hlinksldjump"/>
              </a:rPr>
              <a:t>）题</a:t>
            </a:r>
            <a:endParaRPr lang="zh-CN" altLang="en-US" sz="4996" b="1" dirty="0">
              <a:solidFill>
                <a:prstClr val="black"/>
              </a:solidFill>
              <a:ea typeface="楷体" panose="02010609060101010101" pitchFamily="49" charset="-122"/>
              <a:sym typeface="+mn-lt"/>
            </a:endParaRPr>
          </a:p>
        </p:txBody>
      </p:sp>
    </p:spTree>
    <p:extLst>
      <p:ext uri="{BB962C8B-B14F-4D97-AF65-F5344CB8AC3E}">
        <p14:creationId xmlns:p14="http://schemas.microsoft.com/office/powerpoint/2010/main" val="136302055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grpSp>
        <p:nvGrpSpPr>
          <p:cNvPr id="7" name="组合 6">
            <a:extLst>
              <a:ext uri="{FF2B5EF4-FFF2-40B4-BE49-F238E27FC236}">
                <a16:creationId xmlns="" xmlns:a16="http://schemas.microsoft.com/office/drawing/2014/main" id="{3B33AA3E-68B5-460A-9DC6-79F6C1321942}"/>
              </a:ext>
            </a:extLst>
          </p:cNvPr>
          <p:cNvGrpSpPr/>
          <p:nvPr/>
        </p:nvGrpSpPr>
        <p:grpSpPr>
          <a:xfrm>
            <a:off x="3411817" y="4283613"/>
            <a:ext cx="15033839" cy="4679745"/>
            <a:chOff x="3411816" y="3360668"/>
            <a:chExt cx="15033839" cy="4679745"/>
          </a:xfrm>
        </p:grpSpPr>
        <p:pic>
          <p:nvPicPr>
            <p:cNvPr id="4" name="图片 3" descr="图片包含 屏幕截图&#10;&#10;已生成极高可信度的说明">
              <a:extLst>
                <a:ext uri="{FF2B5EF4-FFF2-40B4-BE49-F238E27FC236}">
                  <a16:creationId xmlns="" xmlns:a16="http://schemas.microsoft.com/office/drawing/2014/main" id="{EC4738B3-5E21-4B41-8038-D29C13C5AF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1816" y="4751810"/>
              <a:ext cx="6781581" cy="3288603"/>
            </a:xfrm>
            <a:prstGeom prst="rect">
              <a:avLst/>
            </a:prstGeom>
          </p:spPr>
        </p:pic>
        <p:grpSp>
          <p:nvGrpSpPr>
            <p:cNvPr id="71" name="组合 70">
              <a:extLst>
                <a:ext uri="{FF2B5EF4-FFF2-40B4-BE49-F238E27FC236}">
                  <a16:creationId xmlns="" xmlns:a16="http://schemas.microsoft.com/office/drawing/2014/main" id="{5402EF21-480B-4A1B-BC93-C8984828DDB0}"/>
                </a:ext>
              </a:extLst>
            </p:cNvPr>
            <p:cNvGrpSpPr/>
            <p:nvPr/>
          </p:nvGrpSpPr>
          <p:grpSpPr>
            <a:xfrm>
              <a:off x="3411817" y="3360668"/>
              <a:ext cx="15033838" cy="2597398"/>
              <a:chOff x="5998187" y="9952046"/>
              <a:chExt cx="13914580" cy="2597398"/>
            </a:xfrm>
          </p:grpSpPr>
          <p:sp>
            <p:nvSpPr>
              <p:cNvPr id="82" name="任意多边形: 形状 81">
                <a:extLst>
                  <a:ext uri="{FF2B5EF4-FFF2-40B4-BE49-F238E27FC236}">
                    <a16:creationId xmlns="" xmlns:a16="http://schemas.microsoft.com/office/drawing/2014/main" id="{70B7BA16-C0BE-45A0-ABCD-88D98EE74C83}"/>
                  </a:ext>
                </a:extLst>
              </p:cNvPr>
              <p:cNvSpPr/>
              <p:nvPr/>
            </p:nvSpPr>
            <p:spPr>
              <a:xfrm>
                <a:off x="6171491" y="9952046"/>
                <a:ext cx="354366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六大营养素</a:t>
                </a:r>
              </a:p>
            </p:txBody>
          </p:sp>
          <p:sp>
            <p:nvSpPr>
              <p:cNvPr id="83" name="TextBox 4">
                <a:extLst>
                  <a:ext uri="{FF2B5EF4-FFF2-40B4-BE49-F238E27FC236}">
                    <a16:creationId xmlns="" xmlns:a16="http://schemas.microsoft.com/office/drawing/2014/main" id="{445EA167-B3DD-4D61-8A6D-5E056E7E2E4B}"/>
                  </a:ext>
                </a:extLst>
              </p:cNvPr>
              <p:cNvSpPr txBox="1"/>
              <p:nvPr/>
            </p:nvSpPr>
            <p:spPr>
              <a:xfrm>
                <a:off x="5998187" y="11555326"/>
                <a:ext cx="13914580" cy="994118"/>
              </a:xfrm>
              <a:prstGeom prst="rect">
                <a:avLst/>
              </a:prstGeom>
              <a:noFill/>
            </p:spPr>
            <p:txBody>
              <a:bodyPr wrap="square" rtlCol="0">
                <a:spAutoFit/>
              </a:bodyPr>
              <a:lstStyle/>
              <a:p>
                <a:pPr defTabSz="1825681">
                  <a:lnSpc>
                    <a:spcPct val="120000"/>
                  </a:lnSpc>
                </a:pPr>
                <a:r>
                  <a:rPr lang="zh-CN" altLang="en-US" sz="5400" b="1" dirty="0">
                    <a:solidFill>
                      <a:prstClr val="black"/>
                    </a:solidFill>
                    <a:ea typeface="宋体" panose="02010600030101010101" pitchFamily="2" charset="-122"/>
                    <a:sym typeface="+mn-lt"/>
                  </a:rPr>
                  <a:t>糖类、油脂、</a:t>
                </a:r>
                <a:r>
                  <a:rPr lang="en-US" altLang="zh-CN" sz="5400" b="1" dirty="0">
                    <a:solidFill>
                      <a:prstClr val="black"/>
                    </a:solidFill>
                    <a:ea typeface="宋体" panose="02010600030101010101" pitchFamily="2" charset="-122"/>
                    <a:sym typeface="+mn-lt"/>
                  </a:rPr>
                  <a:t>_______</a:t>
                </a:r>
                <a:r>
                  <a:rPr lang="zh-CN" altLang="en-US" sz="5400" b="1" dirty="0">
                    <a:solidFill>
                      <a:prstClr val="black"/>
                    </a:solidFill>
                    <a:ea typeface="宋体" panose="02010600030101010101" pitchFamily="2" charset="-122"/>
                    <a:sym typeface="+mn-lt"/>
                  </a:rPr>
                  <a:t>、维生素、水、无机盐</a:t>
                </a:r>
              </a:p>
            </p:txBody>
          </p:sp>
        </p:grpSp>
        <p:sp>
          <p:nvSpPr>
            <p:cNvPr id="6" name="矩形 5">
              <a:extLst>
                <a:ext uri="{FF2B5EF4-FFF2-40B4-BE49-F238E27FC236}">
                  <a16:creationId xmlns="" xmlns:a16="http://schemas.microsoft.com/office/drawing/2014/main" id="{5F3BF2F6-3CF0-4ED7-8316-65C54BE4A5E5}"/>
                </a:ext>
              </a:extLst>
            </p:cNvPr>
            <p:cNvSpPr/>
            <p:nvPr/>
          </p:nvSpPr>
          <p:spPr>
            <a:xfrm>
              <a:off x="4502780" y="6937879"/>
              <a:ext cx="4339650" cy="923330"/>
            </a:xfrm>
            <a:prstGeom prst="rect">
              <a:avLst/>
            </a:prstGeom>
          </p:spPr>
          <p:txBody>
            <a:bodyPr wrap="none">
              <a:spAutoFit/>
            </a:bodyPr>
            <a:lstStyle/>
            <a:p>
              <a:pPr algn="ctr"/>
              <a:r>
                <a:rPr lang="zh-CN" altLang="en-US" sz="5400" b="1" dirty="0">
                  <a:latin typeface="+mn-ea"/>
                </a:rPr>
                <a:t>基本营养物质</a:t>
              </a:r>
            </a:p>
          </p:txBody>
        </p:sp>
      </p:grpSp>
      <p:sp>
        <p:nvSpPr>
          <p:cNvPr id="5" name="矩形 4">
            <a:extLst>
              <a:ext uri="{FF2B5EF4-FFF2-40B4-BE49-F238E27FC236}">
                <a16:creationId xmlns="" xmlns:a16="http://schemas.microsoft.com/office/drawing/2014/main" id="{8C167D9B-5434-45F9-A9F6-D91C44B52C71}"/>
              </a:ext>
            </a:extLst>
          </p:cNvPr>
          <p:cNvSpPr/>
          <p:nvPr/>
        </p:nvSpPr>
        <p:spPr>
          <a:xfrm>
            <a:off x="7706543" y="5886893"/>
            <a:ext cx="2271776" cy="923330"/>
          </a:xfrm>
          <a:prstGeom prst="rect">
            <a:avLst/>
          </a:prstGeom>
        </p:spPr>
        <p:txBody>
          <a:bodyPr wrap="none">
            <a:spAutoFit/>
          </a:bodyPr>
          <a:lstStyle/>
          <a:p>
            <a:r>
              <a:rPr lang="zh-CN" altLang="en-US" sz="5400" b="1" dirty="0">
                <a:solidFill>
                  <a:srgbClr val="FF0000"/>
                </a:solidFill>
                <a:ea typeface="宋体" panose="02010600030101010101" pitchFamily="2" charset="-122"/>
                <a:sym typeface="+mn-lt"/>
              </a:rPr>
              <a:t>蛋白质</a:t>
            </a:r>
            <a:endParaRPr lang="zh-CN" altLang="en-US" dirty="0">
              <a:solidFill>
                <a:srgbClr val="FF0000"/>
              </a:solidFill>
            </a:endParaRPr>
          </a:p>
        </p:txBody>
      </p:sp>
    </p:spTree>
    <p:extLst>
      <p:ext uri="{BB962C8B-B14F-4D97-AF65-F5344CB8AC3E}">
        <p14:creationId xmlns:p14="http://schemas.microsoft.com/office/powerpoint/2010/main" val="108823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0" y="2954118"/>
            <a:ext cx="1014846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糖类、油脂、蛋白质的化学组成</a:t>
            </a:r>
          </a:p>
        </p:txBody>
      </p:sp>
      <p:pic>
        <p:nvPicPr>
          <p:cNvPr id="5" name="图片 4">
            <a:extLst>
              <a:ext uri="{FF2B5EF4-FFF2-40B4-BE49-F238E27FC236}">
                <a16:creationId xmlns="" xmlns:a16="http://schemas.microsoft.com/office/drawing/2014/main" id="{A790FF8B-69E0-4790-AF43-8FAD80CF20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2999" y="4530813"/>
            <a:ext cx="21311261" cy="5439070"/>
          </a:xfrm>
          <a:prstGeom prst="rect">
            <a:avLst/>
          </a:prstGeom>
        </p:spPr>
      </p:pic>
    </p:spTree>
    <p:extLst>
      <p:ext uri="{BB962C8B-B14F-4D97-AF65-F5344CB8AC3E}">
        <p14:creationId xmlns:p14="http://schemas.microsoft.com/office/powerpoint/2010/main" val="347753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1" y="2233515"/>
            <a:ext cx="1014846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糖类、油脂、蛋白质的化学组成</a:t>
            </a:r>
          </a:p>
        </p:txBody>
      </p:sp>
      <p:pic>
        <p:nvPicPr>
          <p:cNvPr id="4" name="图片 3" descr="图片包含 物体&#10;&#10;已生成高可信度的说明">
            <a:extLst>
              <a:ext uri="{FF2B5EF4-FFF2-40B4-BE49-F238E27FC236}">
                <a16:creationId xmlns="" xmlns:a16="http://schemas.microsoft.com/office/drawing/2014/main" id="{285E1E40-B660-4398-8E9C-F15AF4240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9423" y="8931639"/>
            <a:ext cx="21572866" cy="2489176"/>
          </a:xfrm>
          <a:prstGeom prst="rect">
            <a:avLst/>
          </a:prstGeom>
        </p:spPr>
      </p:pic>
      <p:pic>
        <p:nvPicPr>
          <p:cNvPr id="7" name="图片 6" descr="图片包含 物体&#10;&#10;已生成高可信度的说明">
            <a:extLst>
              <a:ext uri="{FF2B5EF4-FFF2-40B4-BE49-F238E27FC236}">
                <a16:creationId xmlns="" xmlns:a16="http://schemas.microsoft.com/office/drawing/2014/main" id="{F3C19ED4-5808-4070-A60F-E2BC4404BC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0691" y="3752193"/>
            <a:ext cx="19560124" cy="4245062"/>
          </a:xfrm>
          <a:prstGeom prst="rect">
            <a:avLst/>
          </a:prstGeom>
        </p:spPr>
      </p:pic>
    </p:spTree>
    <p:extLst>
      <p:ext uri="{BB962C8B-B14F-4D97-AF65-F5344CB8AC3E}">
        <p14:creationId xmlns:p14="http://schemas.microsoft.com/office/powerpoint/2010/main" val="113815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2" y="2233515"/>
            <a:ext cx="8525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糖类、油脂、蛋白质的性质</a:t>
            </a:r>
          </a:p>
        </p:txBody>
      </p:sp>
      <p:sp>
        <p:nvSpPr>
          <p:cNvPr id="2" name="矩形: 圆角 1">
            <a:extLst>
              <a:ext uri="{FF2B5EF4-FFF2-40B4-BE49-F238E27FC236}">
                <a16:creationId xmlns="" xmlns:a16="http://schemas.microsoft.com/office/drawing/2014/main" id="{045607D1-073B-46B2-8156-59ED966C01BE}"/>
              </a:ext>
            </a:extLst>
          </p:cNvPr>
          <p:cNvSpPr/>
          <p:nvPr/>
        </p:nvSpPr>
        <p:spPr>
          <a:xfrm>
            <a:off x="4293566" y="3430524"/>
            <a:ext cx="3657600" cy="792000"/>
          </a:xfrm>
          <a:prstGeom prst="roundRect">
            <a:avLst/>
          </a:prstGeom>
          <a:solidFill>
            <a:srgbClr val="107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特征反应</a:t>
            </a:r>
          </a:p>
        </p:txBody>
      </p:sp>
      <p:sp>
        <p:nvSpPr>
          <p:cNvPr id="20" name="矩形: 圆角 19">
            <a:extLst>
              <a:ext uri="{FF2B5EF4-FFF2-40B4-BE49-F238E27FC236}">
                <a16:creationId xmlns="" xmlns:a16="http://schemas.microsoft.com/office/drawing/2014/main" id="{B7E021C7-7474-431F-B7D4-A583AB3C864A}"/>
              </a:ext>
            </a:extLst>
          </p:cNvPr>
          <p:cNvSpPr/>
          <p:nvPr/>
        </p:nvSpPr>
        <p:spPr>
          <a:xfrm>
            <a:off x="15146740" y="3430524"/>
            <a:ext cx="3657600"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水解反应</a:t>
            </a:r>
          </a:p>
        </p:txBody>
      </p:sp>
      <p:grpSp>
        <p:nvGrpSpPr>
          <p:cNvPr id="11" name="组合 10">
            <a:extLst>
              <a:ext uri="{FF2B5EF4-FFF2-40B4-BE49-F238E27FC236}">
                <a16:creationId xmlns="" xmlns:a16="http://schemas.microsoft.com/office/drawing/2014/main" id="{9770EA30-A305-48C6-9812-C8BF531BF269}"/>
              </a:ext>
            </a:extLst>
          </p:cNvPr>
          <p:cNvGrpSpPr/>
          <p:nvPr/>
        </p:nvGrpSpPr>
        <p:grpSpPr>
          <a:xfrm>
            <a:off x="8555832" y="4694128"/>
            <a:ext cx="7672145" cy="900000"/>
            <a:chOff x="7124265" y="5291021"/>
            <a:chExt cx="7672145" cy="900000"/>
          </a:xfrm>
        </p:grpSpPr>
        <p:pic>
          <p:nvPicPr>
            <p:cNvPr id="6" name="图片 5">
              <a:extLst>
                <a:ext uri="{FF2B5EF4-FFF2-40B4-BE49-F238E27FC236}">
                  <a16:creationId xmlns="" xmlns:a16="http://schemas.microsoft.com/office/drawing/2014/main" id="{71E17C50-1AF1-4EC4-B186-A9868B7664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265" y="5291021"/>
              <a:ext cx="7672145" cy="900000"/>
            </a:xfrm>
            <a:prstGeom prst="rect">
              <a:avLst/>
            </a:prstGeom>
          </p:spPr>
        </p:pic>
        <p:sp>
          <p:nvSpPr>
            <p:cNvPr id="8" name="文本框 7">
              <a:extLst>
                <a:ext uri="{FF2B5EF4-FFF2-40B4-BE49-F238E27FC236}">
                  <a16:creationId xmlns="" xmlns:a16="http://schemas.microsoft.com/office/drawing/2014/main" id="{DC38A625-C76B-4BA5-937C-246EC8A3ED2D}"/>
                </a:ext>
              </a:extLst>
            </p:cNvPr>
            <p:cNvSpPr txBox="1"/>
            <p:nvPr/>
          </p:nvSpPr>
          <p:spPr>
            <a:xfrm>
              <a:off x="9745257" y="5293992"/>
              <a:ext cx="2240975" cy="830997"/>
            </a:xfrm>
            <a:prstGeom prst="rect">
              <a:avLst/>
            </a:prstGeom>
            <a:noFill/>
          </p:spPr>
          <p:txBody>
            <a:bodyPr wrap="square" rtlCol="0">
              <a:spAutoFit/>
            </a:bodyPr>
            <a:lstStyle/>
            <a:p>
              <a:pPr algn="ctr"/>
              <a:r>
                <a:rPr lang="zh-CN" altLang="en-US" sz="4800" b="1" dirty="0">
                  <a:solidFill>
                    <a:srgbClr val="2A5CAA"/>
                  </a:solidFill>
                  <a:latin typeface="黑体" panose="02010609060101010101" pitchFamily="49" charset="-122"/>
                  <a:ea typeface="黑体" panose="02010609060101010101" pitchFamily="49" charset="-122"/>
                </a:rPr>
                <a:t>葡萄糖</a:t>
              </a:r>
            </a:p>
          </p:txBody>
        </p:sp>
      </p:grpSp>
      <p:grpSp>
        <p:nvGrpSpPr>
          <p:cNvPr id="19" name="组合 18">
            <a:extLst>
              <a:ext uri="{FF2B5EF4-FFF2-40B4-BE49-F238E27FC236}">
                <a16:creationId xmlns="" xmlns:a16="http://schemas.microsoft.com/office/drawing/2014/main" id="{D97D2973-54A9-40FA-8757-58CFAEE906A7}"/>
              </a:ext>
            </a:extLst>
          </p:cNvPr>
          <p:cNvGrpSpPr/>
          <p:nvPr/>
        </p:nvGrpSpPr>
        <p:grpSpPr>
          <a:xfrm>
            <a:off x="2007969" y="5337033"/>
            <a:ext cx="9847700" cy="3260769"/>
            <a:chOff x="2007969" y="5337033"/>
            <a:chExt cx="9847700" cy="3260769"/>
          </a:xfrm>
        </p:grpSpPr>
        <p:pic>
          <p:nvPicPr>
            <p:cNvPr id="15" name="图片 14" descr="图片包含 天空&#10;&#10;已生成高可信度的说明">
              <a:extLst>
                <a:ext uri="{FF2B5EF4-FFF2-40B4-BE49-F238E27FC236}">
                  <a16:creationId xmlns="" xmlns:a16="http://schemas.microsoft.com/office/drawing/2014/main" id="{C3DEAB30-0693-494B-8D4D-75472EE552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07969" y="5337033"/>
              <a:ext cx="3510636" cy="3260769"/>
            </a:xfrm>
            <a:prstGeom prst="rect">
              <a:avLst/>
            </a:prstGeom>
          </p:spPr>
        </p:pic>
        <p:sp>
          <p:nvSpPr>
            <p:cNvPr id="31" name="TextBox 4">
              <a:extLst>
                <a:ext uri="{FF2B5EF4-FFF2-40B4-BE49-F238E27FC236}">
                  <a16:creationId xmlns="" xmlns:a16="http://schemas.microsoft.com/office/drawing/2014/main" id="{D6189ED8-ED0D-4CDC-838B-BA507455CAEE}"/>
                </a:ext>
              </a:extLst>
            </p:cNvPr>
            <p:cNvSpPr txBox="1"/>
            <p:nvPr/>
          </p:nvSpPr>
          <p:spPr>
            <a:xfrm>
              <a:off x="5871167" y="6077269"/>
              <a:ext cx="5984502" cy="1780296"/>
            </a:xfrm>
            <a:prstGeom prst="rect">
              <a:avLst/>
            </a:prstGeom>
            <a:noFill/>
          </p:spPr>
          <p:txBody>
            <a:bodyPr wrap="square" rtlCol="0">
              <a:spAutoFit/>
            </a:bodyPr>
            <a:lstStyle/>
            <a:p>
              <a:pPr marL="571500" indent="-571500">
                <a:lnSpc>
                  <a:spcPct val="120000"/>
                </a:lnSpc>
                <a:buFont typeface="Arial" panose="020B0604020202020204" pitchFamily="34" charset="0"/>
                <a:buChar char="•"/>
              </a:pPr>
              <a:r>
                <a:rPr lang="zh-CN" altLang="zh-CN" sz="4800" b="1" dirty="0">
                  <a:solidFill>
                    <a:srgbClr val="2A5CAA"/>
                  </a:solidFill>
                </a:rPr>
                <a:t>与银氨溶液、水浴加热→银镜反应</a:t>
              </a:r>
            </a:p>
          </p:txBody>
        </p:sp>
      </p:grpSp>
      <p:grpSp>
        <p:nvGrpSpPr>
          <p:cNvPr id="21" name="组合 20">
            <a:extLst>
              <a:ext uri="{FF2B5EF4-FFF2-40B4-BE49-F238E27FC236}">
                <a16:creationId xmlns="" xmlns:a16="http://schemas.microsoft.com/office/drawing/2014/main" id="{5A631CD7-A5AF-4324-A479-EFB87D6DA01C}"/>
              </a:ext>
            </a:extLst>
          </p:cNvPr>
          <p:cNvGrpSpPr/>
          <p:nvPr/>
        </p:nvGrpSpPr>
        <p:grpSpPr>
          <a:xfrm>
            <a:off x="1975016" y="8716235"/>
            <a:ext cx="9880653" cy="3376251"/>
            <a:chOff x="1975016" y="8716235"/>
            <a:chExt cx="9880653" cy="3376251"/>
          </a:xfrm>
        </p:grpSpPr>
        <p:pic>
          <p:nvPicPr>
            <p:cNvPr id="13" name="图片 12">
              <a:extLst>
                <a:ext uri="{FF2B5EF4-FFF2-40B4-BE49-F238E27FC236}">
                  <a16:creationId xmlns="" xmlns:a16="http://schemas.microsoft.com/office/drawing/2014/main" id="{3042E09E-89CA-4E42-A855-F8FE52EF58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5016" y="8716235"/>
              <a:ext cx="3634967" cy="3376251"/>
            </a:xfrm>
            <a:prstGeom prst="rect">
              <a:avLst/>
            </a:prstGeom>
          </p:spPr>
        </p:pic>
        <p:sp>
          <p:nvSpPr>
            <p:cNvPr id="18" name="矩形 17">
              <a:extLst>
                <a:ext uri="{FF2B5EF4-FFF2-40B4-BE49-F238E27FC236}">
                  <a16:creationId xmlns="" xmlns:a16="http://schemas.microsoft.com/office/drawing/2014/main" id="{3C2401F4-348B-4DB0-9101-4B2AA065CB47}"/>
                </a:ext>
              </a:extLst>
            </p:cNvPr>
            <p:cNvSpPr/>
            <p:nvPr/>
          </p:nvSpPr>
          <p:spPr>
            <a:xfrm>
              <a:off x="5930324" y="9178255"/>
              <a:ext cx="5925345" cy="2459071"/>
            </a:xfrm>
            <a:prstGeom prst="rect">
              <a:avLst/>
            </a:prstGeom>
          </p:spPr>
          <p:txBody>
            <a:bodyPr wrap="square">
              <a:spAutoFit/>
            </a:bodyPr>
            <a:lstStyle/>
            <a:p>
              <a:pPr marL="571500" lvl="0" indent="-571500">
                <a:lnSpc>
                  <a:spcPct val="120000"/>
                </a:lnSpc>
                <a:buFont typeface="Arial" panose="020B0604020202020204" pitchFamily="34" charset="0"/>
                <a:buChar char="•"/>
              </a:pPr>
              <a:r>
                <a:rPr lang="zh-CN" altLang="zh-CN" sz="4400" b="1" dirty="0">
                  <a:solidFill>
                    <a:srgbClr val="2A5CAA"/>
                  </a:solidFill>
                </a:rPr>
                <a:t>与新制</a:t>
              </a:r>
              <a:r>
                <a:rPr lang="en-US" altLang="zh-CN" sz="4400" b="1" dirty="0">
                  <a:solidFill>
                    <a:srgbClr val="2A5CAA"/>
                  </a:solidFill>
                </a:rPr>
                <a:t>Cu(OH)</a:t>
              </a:r>
              <a:r>
                <a:rPr lang="en-US" altLang="zh-CN" sz="4400" b="1" baseline="-25000" dirty="0">
                  <a:solidFill>
                    <a:srgbClr val="2A5CAA"/>
                  </a:solidFill>
                </a:rPr>
                <a:t>2</a:t>
              </a:r>
              <a:r>
                <a:rPr lang="zh-CN" altLang="zh-CN" sz="4400" b="1" dirty="0">
                  <a:solidFill>
                    <a:srgbClr val="2A5CAA"/>
                  </a:solidFill>
                </a:rPr>
                <a:t>、加热至沸腾 →</a:t>
              </a:r>
              <a:endParaRPr lang="en-US" altLang="zh-CN" sz="4400" b="1" dirty="0">
                <a:solidFill>
                  <a:srgbClr val="2A5CAA"/>
                </a:solidFill>
              </a:endParaRPr>
            </a:p>
            <a:p>
              <a:pPr lvl="0">
                <a:lnSpc>
                  <a:spcPct val="120000"/>
                </a:lnSpc>
              </a:pPr>
              <a:r>
                <a:rPr lang="en-US" altLang="zh-CN" sz="4400" b="1" dirty="0">
                  <a:solidFill>
                    <a:srgbClr val="2A5CAA"/>
                  </a:solidFill>
                  <a:ea typeface="宋体" panose="02010600030101010101" pitchFamily="2" charset="-122"/>
                  <a:sym typeface="+mn-lt"/>
                </a:rPr>
                <a:t>    __________________</a:t>
              </a:r>
              <a:endParaRPr lang="zh-CN" altLang="en-US" sz="6600" b="1" dirty="0">
                <a:solidFill>
                  <a:srgbClr val="2A5CAA"/>
                </a:solidFill>
                <a:ea typeface="宋体" panose="02010600030101010101" pitchFamily="2" charset="-122"/>
                <a:sym typeface="+mn-lt"/>
              </a:endParaRPr>
            </a:p>
          </p:txBody>
        </p:sp>
      </p:grpSp>
      <p:sp>
        <p:nvSpPr>
          <p:cNvPr id="35" name="矩形 34">
            <a:extLst>
              <a:ext uri="{FF2B5EF4-FFF2-40B4-BE49-F238E27FC236}">
                <a16:creationId xmlns="" xmlns:a16="http://schemas.microsoft.com/office/drawing/2014/main" id="{B4BAC5AA-B44E-4460-AAAC-E65AB60EB0D1}"/>
              </a:ext>
            </a:extLst>
          </p:cNvPr>
          <p:cNvSpPr/>
          <p:nvPr/>
        </p:nvSpPr>
        <p:spPr>
          <a:xfrm>
            <a:off x="16348162" y="7722117"/>
            <a:ext cx="1254756" cy="994118"/>
          </a:xfrm>
          <a:prstGeom prst="rect">
            <a:avLst/>
          </a:prstGeom>
        </p:spPr>
        <p:txBody>
          <a:bodyPr wrap="square">
            <a:spAutoFit/>
          </a:bodyPr>
          <a:lstStyle/>
          <a:p>
            <a:pPr lvl="0" algn="ctr">
              <a:lnSpc>
                <a:spcPct val="120000"/>
              </a:lnSpc>
            </a:pPr>
            <a:r>
              <a:rPr lang="zh-CN" altLang="en-US" sz="5400" b="1" dirty="0">
                <a:solidFill>
                  <a:srgbClr val="E60000"/>
                </a:solidFill>
              </a:rPr>
              <a:t>无</a:t>
            </a:r>
            <a:endParaRPr lang="zh-CN" altLang="en-US" sz="8000" b="1" dirty="0">
              <a:solidFill>
                <a:srgbClr val="E60000"/>
              </a:solidFill>
              <a:ea typeface="宋体" panose="02010600030101010101" pitchFamily="2" charset="-122"/>
              <a:sym typeface="+mn-lt"/>
            </a:endParaRPr>
          </a:p>
        </p:txBody>
      </p:sp>
      <p:sp>
        <p:nvSpPr>
          <p:cNvPr id="5" name="矩形 4">
            <a:extLst>
              <a:ext uri="{FF2B5EF4-FFF2-40B4-BE49-F238E27FC236}">
                <a16:creationId xmlns="" xmlns:a16="http://schemas.microsoft.com/office/drawing/2014/main" id="{8F0FAA23-EC96-4064-87CF-9E0E8150936A}"/>
              </a:ext>
            </a:extLst>
          </p:cNvPr>
          <p:cNvSpPr/>
          <p:nvPr/>
        </p:nvSpPr>
        <p:spPr>
          <a:xfrm>
            <a:off x="7356434" y="10713044"/>
            <a:ext cx="3013967" cy="769441"/>
          </a:xfrm>
          <a:prstGeom prst="rect">
            <a:avLst/>
          </a:prstGeom>
        </p:spPr>
        <p:txBody>
          <a:bodyPr wrap="none">
            <a:spAutoFit/>
          </a:bodyPr>
          <a:lstStyle/>
          <a:p>
            <a:r>
              <a:rPr lang="zh-CN" altLang="zh-CN" sz="4400" b="1" dirty="0">
                <a:solidFill>
                  <a:srgbClr val="FF0000"/>
                </a:solidFill>
              </a:rPr>
              <a:t>砖红色沉淀</a:t>
            </a:r>
            <a:endParaRPr lang="zh-CN" altLang="en-US" dirty="0">
              <a:solidFill>
                <a:srgbClr val="FF0000"/>
              </a:solidFill>
            </a:endParaRPr>
          </a:p>
        </p:txBody>
      </p:sp>
    </p:spTree>
    <p:extLst>
      <p:ext uri="{BB962C8B-B14F-4D97-AF65-F5344CB8AC3E}">
        <p14:creationId xmlns:p14="http://schemas.microsoft.com/office/powerpoint/2010/main" val="3806900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2" y="2233515"/>
            <a:ext cx="8525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糖类、油脂、蛋白质的性质</a:t>
            </a:r>
          </a:p>
        </p:txBody>
      </p:sp>
      <p:sp>
        <p:nvSpPr>
          <p:cNvPr id="2" name="矩形: 圆角 1">
            <a:extLst>
              <a:ext uri="{FF2B5EF4-FFF2-40B4-BE49-F238E27FC236}">
                <a16:creationId xmlns="" xmlns:a16="http://schemas.microsoft.com/office/drawing/2014/main" id="{045607D1-073B-46B2-8156-59ED966C01BE}"/>
              </a:ext>
            </a:extLst>
          </p:cNvPr>
          <p:cNvSpPr/>
          <p:nvPr/>
        </p:nvSpPr>
        <p:spPr>
          <a:xfrm>
            <a:off x="3813506" y="3430524"/>
            <a:ext cx="3657600" cy="792000"/>
          </a:xfrm>
          <a:prstGeom prst="roundRect">
            <a:avLst/>
          </a:prstGeom>
          <a:solidFill>
            <a:srgbClr val="107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特征反应</a:t>
            </a:r>
          </a:p>
        </p:txBody>
      </p:sp>
      <p:sp>
        <p:nvSpPr>
          <p:cNvPr id="20" name="矩形: 圆角 19">
            <a:extLst>
              <a:ext uri="{FF2B5EF4-FFF2-40B4-BE49-F238E27FC236}">
                <a16:creationId xmlns="" xmlns:a16="http://schemas.microsoft.com/office/drawing/2014/main" id="{B7E021C7-7474-431F-B7D4-A583AB3C864A}"/>
              </a:ext>
            </a:extLst>
          </p:cNvPr>
          <p:cNvSpPr/>
          <p:nvPr/>
        </p:nvSpPr>
        <p:spPr>
          <a:xfrm>
            <a:off x="15146740" y="3430524"/>
            <a:ext cx="3657600"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水解反应</a:t>
            </a:r>
          </a:p>
        </p:txBody>
      </p:sp>
      <p:grpSp>
        <p:nvGrpSpPr>
          <p:cNvPr id="11" name="组合 10">
            <a:extLst>
              <a:ext uri="{FF2B5EF4-FFF2-40B4-BE49-F238E27FC236}">
                <a16:creationId xmlns="" xmlns:a16="http://schemas.microsoft.com/office/drawing/2014/main" id="{9770EA30-A305-48C6-9812-C8BF531BF269}"/>
              </a:ext>
            </a:extLst>
          </p:cNvPr>
          <p:cNvGrpSpPr/>
          <p:nvPr/>
        </p:nvGrpSpPr>
        <p:grpSpPr>
          <a:xfrm>
            <a:off x="6726825" y="4673291"/>
            <a:ext cx="7672145" cy="900000"/>
            <a:chOff x="7124265" y="5291021"/>
            <a:chExt cx="7672145" cy="900000"/>
          </a:xfrm>
        </p:grpSpPr>
        <p:pic>
          <p:nvPicPr>
            <p:cNvPr id="6" name="图片 5">
              <a:extLst>
                <a:ext uri="{FF2B5EF4-FFF2-40B4-BE49-F238E27FC236}">
                  <a16:creationId xmlns="" xmlns:a16="http://schemas.microsoft.com/office/drawing/2014/main" id="{71E17C50-1AF1-4EC4-B186-A9868B7664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4265" y="5291021"/>
              <a:ext cx="7672145" cy="900000"/>
            </a:xfrm>
            <a:prstGeom prst="rect">
              <a:avLst/>
            </a:prstGeom>
          </p:spPr>
        </p:pic>
        <p:sp>
          <p:nvSpPr>
            <p:cNvPr id="8" name="文本框 7">
              <a:extLst>
                <a:ext uri="{FF2B5EF4-FFF2-40B4-BE49-F238E27FC236}">
                  <a16:creationId xmlns="" xmlns:a16="http://schemas.microsoft.com/office/drawing/2014/main" id="{DC38A625-C76B-4BA5-937C-246EC8A3ED2D}"/>
                </a:ext>
              </a:extLst>
            </p:cNvPr>
            <p:cNvSpPr txBox="1"/>
            <p:nvPr/>
          </p:nvSpPr>
          <p:spPr>
            <a:xfrm>
              <a:off x="9745257" y="5293992"/>
              <a:ext cx="2240975" cy="830997"/>
            </a:xfrm>
            <a:prstGeom prst="rect">
              <a:avLst/>
            </a:prstGeom>
            <a:noFill/>
          </p:spPr>
          <p:txBody>
            <a:bodyPr wrap="square" rtlCol="0">
              <a:spAutoFit/>
            </a:bodyPr>
            <a:lstStyle/>
            <a:p>
              <a:pPr algn="ctr"/>
              <a:r>
                <a:rPr lang="zh-CN" altLang="en-US" sz="4800" b="1" dirty="0">
                  <a:solidFill>
                    <a:srgbClr val="2A5CAA"/>
                  </a:solidFill>
                  <a:latin typeface="黑体" panose="02010609060101010101" pitchFamily="49" charset="-122"/>
                  <a:ea typeface="黑体" panose="02010609060101010101" pitchFamily="49" charset="-122"/>
                </a:rPr>
                <a:t>蔗糖</a:t>
              </a:r>
            </a:p>
          </p:txBody>
        </p:sp>
      </p:grpSp>
      <p:sp>
        <p:nvSpPr>
          <p:cNvPr id="31" name="TextBox 4">
            <a:extLst>
              <a:ext uri="{FF2B5EF4-FFF2-40B4-BE49-F238E27FC236}">
                <a16:creationId xmlns="" xmlns:a16="http://schemas.microsoft.com/office/drawing/2014/main" id="{D6189ED8-ED0D-4CDC-838B-BA507455CAEE}"/>
              </a:ext>
            </a:extLst>
          </p:cNvPr>
          <p:cNvSpPr txBox="1"/>
          <p:nvPr/>
        </p:nvSpPr>
        <p:spPr>
          <a:xfrm>
            <a:off x="5092760" y="6141956"/>
            <a:ext cx="1163451" cy="994118"/>
          </a:xfrm>
          <a:prstGeom prst="rect">
            <a:avLst/>
          </a:prstGeom>
          <a:noFill/>
        </p:spPr>
        <p:txBody>
          <a:bodyPr wrap="square" rtlCol="0">
            <a:spAutoFit/>
          </a:bodyPr>
          <a:lstStyle/>
          <a:p>
            <a:pPr>
              <a:lnSpc>
                <a:spcPct val="120000"/>
              </a:lnSpc>
            </a:pPr>
            <a:r>
              <a:rPr lang="zh-CN" altLang="en-US" sz="5400" b="1" dirty="0">
                <a:solidFill>
                  <a:srgbClr val="2A5CAA"/>
                </a:solidFill>
              </a:rPr>
              <a:t>无</a:t>
            </a:r>
            <a:endParaRPr lang="zh-CN" altLang="zh-CN" sz="5400" b="1" dirty="0">
              <a:solidFill>
                <a:srgbClr val="2A5CAA"/>
              </a:solidFill>
            </a:endParaRPr>
          </a:p>
        </p:txBody>
      </p:sp>
      <p:grpSp>
        <p:nvGrpSpPr>
          <p:cNvPr id="5" name="组合 4">
            <a:extLst>
              <a:ext uri="{FF2B5EF4-FFF2-40B4-BE49-F238E27FC236}">
                <a16:creationId xmlns="" xmlns:a16="http://schemas.microsoft.com/office/drawing/2014/main" id="{B882157B-26AF-431C-AE29-4784206E4448}"/>
              </a:ext>
            </a:extLst>
          </p:cNvPr>
          <p:cNvGrpSpPr/>
          <p:nvPr/>
        </p:nvGrpSpPr>
        <p:grpSpPr>
          <a:xfrm>
            <a:off x="8020067" y="5573291"/>
            <a:ext cx="13254474" cy="2599090"/>
            <a:chOff x="8020067" y="5573291"/>
            <a:chExt cx="13254474" cy="2599090"/>
          </a:xfrm>
        </p:grpSpPr>
        <p:graphicFrame>
          <p:nvGraphicFramePr>
            <p:cNvPr id="4" name="对象 3">
              <a:extLst>
                <a:ext uri="{FF2B5EF4-FFF2-40B4-BE49-F238E27FC236}">
                  <a16:creationId xmlns="" xmlns:a16="http://schemas.microsoft.com/office/drawing/2014/main" id="{4141DE33-9780-4759-82AC-5A852C080C79}"/>
                </a:ext>
              </a:extLst>
            </p:cNvPr>
            <p:cNvGraphicFramePr>
              <a:graphicFrameLocks noChangeAspect="1"/>
            </p:cNvGraphicFramePr>
            <p:nvPr>
              <p:extLst>
                <p:ext uri="{D42A27DB-BD31-4B8C-83A1-F6EECF244321}">
                  <p14:modId xmlns:p14="http://schemas.microsoft.com/office/powerpoint/2010/main" val="344815359"/>
                </p:ext>
              </p:extLst>
            </p:nvPr>
          </p:nvGraphicFramePr>
          <p:xfrm>
            <a:off x="8020067" y="5573291"/>
            <a:ext cx="13254474" cy="2102031"/>
          </p:xfrm>
          <a:graphic>
            <a:graphicData uri="http://schemas.openxmlformats.org/presentationml/2006/ole">
              <mc:AlternateContent xmlns:mc="http://schemas.openxmlformats.org/markup-compatibility/2006">
                <mc:Choice xmlns:v="urn:schemas-microsoft-com:vml" Requires="v">
                  <p:oleObj spid="_x0000_s36021" name="Equation" r:id="rId5" imgW="2882880" imgH="457200" progId="Equation.DSMT4">
                    <p:embed/>
                  </p:oleObj>
                </mc:Choice>
                <mc:Fallback>
                  <p:oleObj name="Equation" r:id="rId5" imgW="2882880" imgH="457200" progId="Equation.DSMT4">
                    <p:embed/>
                    <p:pic>
                      <p:nvPicPr>
                        <p:cNvPr id="0" name=""/>
                        <p:cNvPicPr/>
                        <p:nvPr/>
                      </p:nvPicPr>
                      <p:blipFill>
                        <a:blip r:embed="rId6"/>
                        <a:stretch>
                          <a:fillRect/>
                        </a:stretch>
                      </p:blipFill>
                      <p:spPr>
                        <a:xfrm>
                          <a:off x="8020067" y="5573291"/>
                          <a:ext cx="13254474" cy="2102031"/>
                        </a:xfrm>
                        <a:prstGeom prst="rect">
                          <a:avLst/>
                        </a:prstGeom>
                      </p:spPr>
                    </p:pic>
                  </p:oleObj>
                </mc:Fallback>
              </mc:AlternateContent>
            </a:graphicData>
          </a:graphic>
        </p:graphicFrame>
        <p:sp>
          <p:nvSpPr>
            <p:cNvPr id="30" name="矩形 29">
              <a:extLst>
                <a:ext uri="{FF2B5EF4-FFF2-40B4-BE49-F238E27FC236}">
                  <a16:creationId xmlns="" xmlns:a16="http://schemas.microsoft.com/office/drawing/2014/main" id="{F80480D2-11E1-4B76-B7F6-8EE11662564B}"/>
                </a:ext>
              </a:extLst>
            </p:cNvPr>
            <p:cNvSpPr/>
            <p:nvPr/>
          </p:nvSpPr>
          <p:spPr>
            <a:xfrm>
              <a:off x="15146740" y="7178263"/>
              <a:ext cx="3634669" cy="994118"/>
            </a:xfrm>
            <a:prstGeom prst="rect">
              <a:avLst/>
            </a:prstGeom>
          </p:spPr>
          <p:txBody>
            <a:bodyPr wrap="square">
              <a:spAutoFit/>
            </a:bodyPr>
            <a:lstStyle/>
            <a:p>
              <a:pPr lvl="0" algn="ctr">
                <a:lnSpc>
                  <a:spcPct val="120000"/>
                </a:lnSpc>
              </a:pPr>
              <a:r>
                <a:rPr lang="zh-CN" altLang="en-US" sz="5400" dirty="0">
                  <a:solidFill>
                    <a:srgbClr val="E60000"/>
                  </a:solidFill>
                  <a:latin typeface="楷体" panose="02010609060101010101" pitchFamily="49" charset="-122"/>
                  <a:ea typeface="楷体" panose="02010609060101010101" pitchFamily="49" charset="-122"/>
                </a:rPr>
                <a:t>葡萄糖</a:t>
              </a:r>
              <a:endParaRPr lang="zh-CN" altLang="en-US" sz="8000" dirty="0">
                <a:solidFill>
                  <a:srgbClr val="E60000"/>
                </a:solidFill>
                <a:latin typeface="楷体" panose="02010609060101010101" pitchFamily="49" charset="-122"/>
                <a:ea typeface="楷体" panose="02010609060101010101" pitchFamily="49" charset="-122"/>
                <a:sym typeface="+mn-lt"/>
              </a:endParaRPr>
            </a:p>
          </p:txBody>
        </p:sp>
        <p:sp>
          <p:nvSpPr>
            <p:cNvPr id="32" name="矩形 31">
              <a:extLst>
                <a:ext uri="{FF2B5EF4-FFF2-40B4-BE49-F238E27FC236}">
                  <a16:creationId xmlns="" xmlns:a16="http://schemas.microsoft.com/office/drawing/2014/main" id="{4D5D7F9A-07EE-442F-A8B6-DC0DB8A97DD3}"/>
                </a:ext>
              </a:extLst>
            </p:cNvPr>
            <p:cNvSpPr/>
            <p:nvPr/>
          </p:nvSpPr>
          <p:spPr>
            <a:xfrm>
              <a:off x="18749321" y="7178263"/>
              <a:ext cx="2287913" cy="994118"/>
            </a:xfrm>
            <a:prstGeom prst="rect">
              <a:avLst/>
            </a:prstGeom>
          </p:spPr>
          <p:txBody>
            <a:bodyPr wrap="square">
              <a:spAutoFit/>
            </a:bodyPr>
            <a:lstStyle/>
            <a:p>
              <a:pPr lvl="0" algn="ctr">
                <a:lnSpc>
                  <a:spcPct val="120000"/>
                </a:lnSpc>
              </a:pPr>
              <a:r>
                <a:rPr lang="zh-CN" altLang="en-US" sz="5400" dirty="0">
                  <a:solidFill>
                    <a:srgbClr val="E60000"/>
                  </a:solidFill>
                  <a:latin typeface="楷体" panose="02010609060101010101" pitchFamily="49" charset="-122"/>
                  <a:ea typeface="楷体" panose="02010609060101010101" pitchFamily="49" charset="-122"/>
                </a:rPr>
                <a:t>果糖</a:t>
              </a:r>
              <a:endParaRPr lang="zh-CN" altLang="en-US" sz="8000" dirty="0">
                <a:solidFill>
                  <a:srgbClr val="E60000"/>
                </a:solidFill>
                <a:latin typeface="楷体" panose="02010609060101010101" pitchFamily="49" charset="-122"/>
                <a:ea typeface="楷体" panose="02010609060101010101" pitchFamily="49" charset="-122"/>
                <a:sym typeface="+mn-lt"/>
              </a:endParaRPr>
            </a:p>
          </p:txBody>
        </p:sp>
      </p:grpSp>
      <p:grpSp>
        <p:nvGrpSpPr>
          <p:cNvPr id="33" name="组合 32">
            <a:extLst>
              <a:ext uri="{FF2B5EF4-FFF2-40B4-BE49-F238E27FC236}">
                <a16:creationId xmlns="" xmlns:a16="http://schemas.microsoft.com/office/drawing/2014/main" id="{66D2924F-A108-4AFD-808D-D390AA8F72CE}"/>
              </a:ext>
            </a:extLst>
          </p:cNvPr>
          <p:cNvGrpSpPr/>
          <p:nvPr/>
        </p:nvGrpSpPr>
        <p:grpSpPr>
          <a:xfrm>
            <a:off x="6726825" y="7943896"/>
            <a:ext cx="7672145" cy="900000"/>
            <a:chOff x="7124265" y="5291021"/>
            <a:chExt cx="7672145" cy="900000"/>
          </a:xfrm>
        </p:grpSpPr>
        <p:pic>
          <p:nvPicPr>
            <p:cNvPr id="34" name="图片 33">
              <a:extLst>
                <a:ext uri="{FF2B5EF4-FFF2-40B4-BE49-F238E27FC236}">
                  <a16:creationId xmlns="" xmlns:a16="http://schemas.microsoft.com/office/drawing/2014/main" id="{5DCBC5FF-B94A-44DD-9F05-B1D1CEFECB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4265" y="5291021"/>
              <a:ext cx="7672145" cy="900000"/>
            </a:xfrm>
            <a:prstGeom prst="rect">
              <a:avLst/>
            </a:prstGeom>
          </p:spPr>
        </p:pic>
        <p:sp>
          <p:nvSpPr>
            <p:cNvPr id="36" name="文本框 35">
              <a:extLst>
                <a:ext uri="{FF2B5EF4-FFF2-40B4-BE49-F238E27FC236}">
                  <a16:creationId xmlns="" xmlns:a16="http://schemas.microsoft.com/office/drawing/2014/main" id="{2DE13D03-5DDB-4F67-A180-A7FEEB2D73ED}"/>
                </a:ext>
              </a:extLst>
            </p:cNvPr>
            <p:cNvSpPr txBox="1"/>
            <p:nvPr/>
          </p:nvSpPr>
          <p:spPr>
            <a:xfrm>
              <a:off x="9745257" y="5293992"/>
              <a:ext cx="2240975" cy="830997"/>
            </a:xfrm>
            <a:prstGeom prst="rect">
              <a:avLst/>
            </a:prstGeom>
            <a:noFill/>
          </p:spPr>
          <p:txBody>
            <a:bodyPr wrap="square" rtlCol="0">
              <a:spAutoFit/>
            </a:bodyPr>
            <a:lstStyle/>
            <a:p>
              <a:pPr algn="ctr"/>
              <a:r>
                <a:rPr lang="zh-CN" altLang="en-US" sz="4800" b="1" dirty="0">
                  <a:solidFill>
                    <a:srgbClr val="2A5CAA"/>
                  </a:solidFill>
                  <a:latin typeface="黑体" panose="02010609060101010101" pitchFamily="49" charset="-122"/>
                  <a:ea typeface="黑体" panose="02010609060101010101" pitchFamily="49" charset="-122"/>
                </a:rPr>
                <a:t>淀粉</a:t>
              </a:r>
            </a:p>
          </p:txBody>
        </p:sp>
      </p:grpSp>
      <p:sp>
        <p:nvSpPr>
          <p:cNvPr id="37" name="TextBox 4">
            <a:extLst>
              <a:ext uri="{FF2B5EF4-FFF2-40B4-BE49-F238E27FC236}">
                <a16:creationId xmlns="" xmlns:a16="http://schemas.microsoft.com/office/drawing/2014/main" id="{D43558F2-579D-4C81-8AFF-55246C2E2A40}"/>
              </a:ext>
            </a:extLst>
          </p:cNvPr>
          <p:cNvSpPr txBox="1"/>
          <p:nvPr/>
        </p:nvSpPr>
        <p:spPr>
          <a:xfrm>
            <a:off x="2429354" y="9598976"/>
            <a:ext cx="6508169" cy="893899"/>
          </a:xfrm>
          <a:prstGeom prst="rect">
            <a:avLst/>
          </a:prstGeom>
          <a:noFill/>
        </p:spPr>
        <p:txBody>
          <a:bodyPr wrap="square" rtlCol="0">
            <a:spAutoFit/>
          </a:bodyPr>
          <a:lstStyle/>
          <a:p>
            <a:pPr>
              <a:lnSpc>
                <a:spcPct val="120000"/>
              </a:lnSpc>
            </a:pPr>
            <a:r>
              <a:rPr lang="zh-CN" altLang="en-US" sz="4800" b="1" dirty="0">
                <a:solidFill>
                  <a:srgbClr val="2A5CAA"/>
                </a:solidFill>
              </a:rPr>
              <a:t>常温下遇碘（</a:t>
            </a:r>
            <a:r>
              <a:rPr lang="en-US" altLang="zh-CN" sz="4800" b="1" dirty="0">
                <a:solidFill>
                  <a:srgbClr val="2A5CAA"/>
                </a:solidFill>
              </a:rPr>
              <a:t>I</a:t>
            </a:r>
            <a:r>
              <a:rPr lang="en-US" altLang="zh-CN" sz="4800" b="1" baseline="-25000" dirty="0">
                <a:solidFill>
                  <a:srgbClr val="2A5CAA"/>
                </a:solidFill>
              </a:rPr>
              <a:t>2</a:t>
            </a:r>
            <a:r>
              <a:rPr lang="zh-CN" altLang="en-US" sz="4800" b="1" dirty="0">
                <a:solidFill>
                  <a:srgbClr val="2A5CAA"/>
                </a:solidFill>
              </a:rPr>
              <a:t>）</a:t>
            </a:r>
            <a:r>
              <a:rPr lang="en-US" altLang="zh-CN" sz="4800" b="1" dirty="0">
                <a:solidFill>
                  <a:srgbClr val="2A5CAA"/>
                </a:solidFill>
              </a:rPr>
              <a:t>_____</a:t>
            </a:r>
            <a:endParaRPr lang="zh-CN" altLang="zh-CN" sz="4800" b="1" dirty="0">
              <a:solidFill>
                <a:srgbClr val="2A5CAA"/>
              </a:solidFill>
            </a:endParaRPr>
          </a:p>
        </p:txBody>
      </p:sp>
      <p:grpSp>
        <p:nvGrpSpPr>
          <p:cNvPr id="9" name="组合 8">
            <a:extLst>
              <a:ext uri="{FF2B5EF4-FFF2-40B4-BE49-F238E27FC236}">
                <a16:creationId xmlns="" xmlns:a16="http://schemas.microsoft.com/office/drawing/2014/main" id="{0C962CEA-8EF9-4BE8-BF63-EE294D8D075E}"/>
              </a:ext>
            </a:extLst>
          </p:cNvPr>
          <p:cNvGrpSpPr/>
          <p:nvPr/>
        </p:nvGrpSpPr>
        <p:grpSpPr>
          <a:xfrm>
            <a:off x="9761211" y="9000357"/>
            <a:ext cx="12139580" cy="2556667"/>
            <a:chOff x="9761211" y="9000357"/>
            <a:chExt cx="12139580" cy="2556667"/>
          </a:xfrm>
        </p:grpSpPr>
        <p:graphicFrame>
          <p:nvGraphicFramePr>
            <p:cNvPr id="7" name="对象 6">
              <a:extLst>
                <a:ext uri="{FF2B5EF4-FFF2-40B4-BE49-F238E27FC236}">
                  <a16:creationId xmlns="" xmlns:a16="http://schemas.microsoft.com/office/drawing/2014/main" id="{6AB1B82E-1A96-472C-9DFC-D9A30DEAB7AA}"/>
                </a:ext>
              </a:extLst>
            </p:cNvPr>
            <p:cNvGraphicFramePr>
              <a:graphicFrameLocks noChangeAspect="1"/>
            </p:cNvGraphicFramePr>
            <p:nvPr>
              <p:extLst>
                <p:ext uri="{D42A27DB-BD31-4B8C-83A1-F6EECF244321}">
                  <p14:modId xmlns:p14="http://schemas.microsoft.com/office/powerpoint/2010/main" val="997162888"/>
                </p:ext>
              </p:extLst>
            </p:nvPr>
          </p:nvGraphicFramePr>
          <p:xfrm>
            <a:off x="9761211" y="9000357"/>
            <a:ext cx="11617439" cy="2091139"/>
          </p:xfrm>
          <a:graphic>
            <a:graphicData uri="http://schemas.openxmlformats.org/presentationml/2006/ole">
              <mc:AlternateContent xmlns:mc="http://schemas.openxmlformats.org/markup-compatibility/2006">
                <mc:Choice xmlns:v="urn:schemas-microsoft-com:vml" Requires="v">
                  <p:oleObj spid="_x0000_s36022" name="Equation" r:id="rId7" imgW="2539800" imgH="457200" progId="Equation.DSMT4">
                    <p:embed/>
                  </p:oleObj>
                </mc:Choice>
                <mc:Fallback>
                  <p:oleObj name="Equation" r:id="rId7" imgW="2539800" imgH="457200" progId="Equation.DSMT4">
                    <p:embed/>
                    <p:pic>
                      <p:nvPicPr>
                        <p:cNvPr id="0" name=""/>
                        <p:cNvPicPr/>
                        <p:nvPr/>
                      </p:nvPicPr>
                      <p:blipFill>
                        <a:blip r:embed="rId8"/>
                        <a:stretch>
                          <a:fillRect/>
                        </a:stretch>
                      </p:blipFill>
                      <p:spPr>
                        <a:xfrm>
                          <a:off x="9761211" y="9000357"/>
                          <a:ext cx="11617439" cy="2091139"/>
                        </a:xfrm>
                        <a:prstGeom prst="rect">
                          <a:avLst/>
                        </a:prstGeom>
                      </p:spPr>
                    </p:pic>
                  </p:oleObj>
                </mc:Fallback>
              </mc:AlternateContent>
            </a:graphicData>
          </a:graphic>
        </p:graphicFrame>
        <p:sp>
          <p:nvSpPr>
            <p:cNvPr id="38" name="矩形 37">
              <a:extLst>
                <a:ext uri="{FF2B5EF4-FFF2-40B4-BE49-F238E27FC236}">
                  <a16:creationId xmlns="" xmlns:a16="http://schemas.microsoft.com/office/drawing/2014/main" id="{BFFB582B-C74F-46D8-B11B-512024AB6396}"/>
                </a:ext>
              </a:extLst>
            </p:cNvPr>
            <p:cNvSpPr/>
            <p:nvPr/>
          </p:nvSpPr>
          <p:spPr>
            <a:xfrm>
              <a:off x="18266122" y="10562906"/>
              <a:ext cx="3634669" cy="994118"/>
            </a:xfrm>
            <a:prstGeom prst="rect">
              <a:avLst/>
            </a:prstGeom>
          </p:spPr>
          <p:txBody>
            <a:bodyPr wrap="square">
              <a:spAutoFit/>
            </a:bodyPr>
            <a:lstStyle/>
            <a:p>
              <a:pPr lvl="0" algn="ctr">
                <a:lnSpc>
                  <a:spcPct val="120000"/>
                </a:lnSpc>
              </a:pPr>
              <a:r>
                <a:rPr lang="zh-CN" altLang="en-US" sz="5400" dirty="0">
                  <a:solidFill>
                    <a:srgbClr val="E60000"/>
                  </a:solidFill>
                  <a:latin typeface="楷体" panose="02010609060101010101" pitchFamily="49" charset="-122"/>
                  <a:ea typeface="楷体" panose="02010609060101010101" pitchFamily="49" charset="-122"/>
                </a:rPr>
                <a:t>葡萄糖</a:t>
              </a:r>
              <a:endParaRPr lang="zh-CN" altLang="en-US" sz="8000" dirty="0">
                <a:solidFill>
                  <a:srgbClr val="E60000"/>
                </a:solidFill>
                <a:latin typeface="楷体" panose="02010609060101010101" pitchFamily="49" charset="-122"/>
                <a:ea typeface="楷体" panose="02010609060101010101" pitchFamily="49" charset="-122"/>
                <a:sym typeface="+mn-lt"/>
              </a:endParaRPr>
            </a:p>
          </p:txBody>
        </p:sp>
      </p:grpSp>
      <p:sp>
        <p:nvSpPr>
          <p:cNvPr id="12" name="矩形 11">
            <a:extLst>
              <a:ext uri="{FF2B5EF4-FFF2-40B4-BE49-F238E27FC236}">
                <a16:creationId xmlns="" xmlns:a16="http://schemas.microsoft.com/office/drawing/2014/main" id="{FB744271-AB20-4302-B121-631903D493FB}"/>
              </a:ext>
            </a:extLst>
          </p:cNvPr>
          <p:cNvSpPr/>
          <p:nvPr/>
        </p:nvSpPr>
        <p:spPr>
          <a:xfrm>
            <a:off x="7308975" y="9598976"/>
            <a:ext cx="1422184" cy="830997"/>
          </a:xfrm>
          <a:prstGeom prst="rect">
            <a:avLst/>
          </a:prstGeom>
        </p:spPr>
        <p:txBody>
          <a:bodyPr wrap="none">
            <a:spAutoFit/>
          </a:bodyPr>
          <a:lstStyle/>
          <a:p>
            <a:r>
              <a:rPr lang="zh-CN" altLang="en-US" sz="4800" b="1" dirty="0">
                <a:solidFill>
                  <a:srgbClr val="FF0000"/>
                </a:solidFill>
              </a:rPr>
              <a:t>变蓝</a:t>
            </a:r>
            <a:endParaRPr lang="zh-CN" altLang="en-US" dirty="0">
              <a:solidFill>
                <a:srgbClr val="FF0000"/>
              </a:solidFill>
            </a:endParaRPr>
          </a:p>
        </p:txBody>
      </p:sp>
    </p:spTree>
    <p:extLst>
      <p:ext uri="{BB962C8B-B14F-4D97-AF65-F5344CB8AC3E}">
        <p14:creationId xmlns:p14="http://schemas.microsoft.com/office/powerpoint/2010/main" val="252108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7" grpId="0"/>
      <p:bldP spid="1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2" y="2233515"/>
            <a:ext cx="8525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糖类、油脂、蛋白质的性质</a:t>
            </a:r>
          </a:p>
        </p:txBody>
      </p:sp>
      <p:sp>
        <p:nvSpPr>
          <p:cNvPr id="2" name="矩形: 圆角 1">
            <a:extLst>
              <a:ext uri="{FF2B5EF4-FFF2-40B4-BE49-F238E27FC236}">
                <a16:creationId xmlns="" xmlns:a16="http://schemas.microsoft.com/office/drawing/2014/main" id="{045607D1-073B-46B2-8156-59ED966C01BE}"/>
              </a:ext>
            </a:extLst>
          </p:cNvPr>
          <p:cNvSpPr/>
          <p:nvPr/>
        </p:nvSpPr>
        <p:spPr>
          <a:xfrm>
            <a:off x="3813506" y="3430524"/>
            <a:ext cx="3657600" cy="792000"/>
          </a:xfrm>
          <a:prstGeom prst="roundRect">
            <a:avLst/>
          </a:prstGeom>
          <a:solidFill>
            <a:srgbClr val="107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特征反应</a:t>
            </a:r>
          </a:p>
        </p:txBody>
      </p:sp>
      <p:sp>
        <p:nvSpPr>
          <p:cNvPr id="20" name="矩形: 圆角 19">
            <a:extLst>
              <a:ext uri="{FF2B5EF4-FFF2-40B4-BE49-F238E27FC236}">
                <a16:creationId xmlns="" xmlns:a16="http://schemas.microsoft.com/office/drawing/2014/main" id="{B7E021C7-7474-431F-B7D4-A583AB3C864A}"/>
              </a:ext>
            </a:extLst>
          </p:cNvPr>
          <p:cNvSpPr/>
          <p:nvPr/>
        </p:nvSpPr>
        <p:spPr>
          <a:xfrm>
            <a:off x="15146740" y="3430524"/>
            <a:ext cx="3657600" cy="79200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水解反应</a:t>
            </a:r>
          </a:p>
        </p:txBody>
      </p:sp>
      <p:grpSp>
        <p:nvGrpSpPr>
          <p:cNvPr id="11" name="组合 10">
            <a:extLst>
              <a:ext uri="{FF2B5EF4-FFF2-40B4-BE49-F238E27FC236}">
                <a16:creationId xmlns="" xmlns:a16="http://schemas.microsoft.com/office/drawing/2014/main" id="{9770EA30-A305-48C6-9812-C8BF531BF269}"/>
              </a:ext>
            </a:extLst>
          </p:cNvPr>
          <p:cNvGrpSpPr/>
          <p:nvPr/>
        </p:nvGrpSpPr>
        <p:grpSpPr>
          <a:xfrm>
            <a:off x="6726825" y="4673291"/>
            <a:ext cx="7672145" cy="900000"/>
            <a:chOff x="7124265" y="5291021"/>
            <a:chExt cx="7672145" cy="900000"/>
          </a:xfrm>
        </p:grpSpPr>
        <p:pic>
          <p:nvPicPr>
            <p:cNvPr id="6" name="图片 5">
              <a:extLst>
                <a:ext uri="{FF2B5EF4-FFF2-40B4-BE49-F238E27FC236}">
                  <a16:creationId xmlns="" xmlns:a16="http://schemas.microsoft.com/office/drawing/2014/main" id="{71E17C50-1AF1-4EC4-B186-A9868B7664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265" y="5291021"/>
              <a:ext cx="7672145" cy="900000"/>
            </a:xfrm>
            <a:prstGeom prst="rect">
              <a:avLst/>
            </a:prstGeom>
          </p:spPr>
        </p:pic>
        <p:sp>
          <p:nvSpPr>
            <p:cNvPr id="8" name="文本框 7">
              <a:extLst>
                <a:ext uri="{FF2B5EF4-FFF2-40B4-BE49-F238E27FC236}">
                  <a16:creationId xmlns="" xmlns:a16="http://schemas.microsoft.com/office/drawing/2014/main" id="{DC38A625-C76B-4BA5-937C-246EC8A3ED2D}"/>
                </a:ext>
              </a:extLst>
            </p:cNvPr>
            <p:cNvSpPr txBox="1"/>
            <p:nvPr/>
          </p:nvSpPr>
          <p:spPr>
            <a:xfrm>
              <a:off x="9745257" y="5293992"/>
              <a:ext cx="2240975" cy="830997"/>
            </a:xfrm>
            <a:prstGeom prst="rect">
              <a:avLst/>
            </a:prstGeom>
            <a:noFill/>
          </p:spPr>
          <p:txBody>
            <a:bodyPr wrap="square" rtlCol="0">
              <a:spAutoFit/>
            </a:bodyPr>
            <a:lstStyle/>
            <a:p>
              <a:pPr algn="ctr"/>
              <a:r>
                <a:rPr lang="zh-CN" altLang="en-US" sz="4800" b="1" dirty="0">
                  <a:solidFill>
                    <a:srgbClr val="2A5CAA"/>
                  </a:solidFill>
                  <a:latin typeface="黑体" panose="02010609060101010101" pitchFamily="49" charset="-122"/>
                  <a:ea typeface="黑体" panose="02010609060101010101" pitchFamily="49" charset="-122"/>
                </a:rPr>
                <a:t>油脂</a:t>
              </a:r>
            </a:p>
          </p:txBody>
        </p:sp>
      </p:grpSp>
      <p:sp>
        <p:nvSpPr>
          <p:cNvPr id="31" name="TextBox 4">
            <a:extLst>
              <a:ext uri="{FF2B5EF4-FFF2-40B4-BE49-F238E27FC236}">
                <a16:creationId xmlns="" xmlns:a16="http://schemas.microsoft.com/office/drawing/2014/main" id="{D6189ED8-ED0D-4CDC-838B-BA507455CAEE}"/>
              </a:ext>
            </a:extLst>
          </p:cNvPr>
          <p:cNvSpPr txBox="1"/>
          <p:nvPr/>
        </p:nvSpPr>
        <p:spPr>
          <a:xfrm>
            <a:off x="5092760" y="6141956"/>
            <a:ext cx="1163451" cy="994118"/>
          </a:xfrm>
          <a:prstGeom prst="rect">
            <a:avLst/>
          </a:prstGeom>
          <a:noFill/>
        </p:spPr>
        <p:txBody>
          <a:bodyPr wrap="square" rtlCol="0">
            <a:spAutoFit/>
          </a:bodyPr>
          <a:lstStyle/>
          <a:p>
            <a:pPr>
              <a:lnSpc>
                <a:spcPct val="120000"/>
              </a:lnSpc>
            </a:pPr>
            <a:r>
              <a:rPr lang="zh-CN" altLang="en-US" sz="5400" b="1" dirty="0">
                <a:solidFill>
                  <a:srgbClr val="2A5CAA"/>
                </a:solidFill>
              </a:rPr>
              <a:t>无</a:t>
            </a:r>
            <a:endParaRPr lang="zh-CN" altLang="zh-CN" sz="5400" b="1" dirty="0">
              <a:solidFill>
                <a:srgbClr val="2A5CAA"/>
              </a:solidFill>
            </a:endParaRPr>
          </a:p>
        </p:txBody>
      </p:sp>
      <p:sp>
        <p:nvSpPr>
          <p:cNvPr id="30" name="矩形 29">
            <a:extLst>
              <a:ext uri="{FF2B5EF4-FFF2-40B4-BE49-F238E27FC236}">
                <a16:creationId xmlns="" xmlns:a16="http://schemas.microsoft.com/office/drawing/2014/main" id="{F80480D2-11E1-4B76-B7F6-8EE11662564B}"/>
              </a:ext>
            </a:extLst>
          </p:cNvPr>
          <p:cNvSpPr/>
          <p:nvPr/>
        </p:nvSpPr>
        <p:spPr>
          <a:xfrm>
            <a:off x="9613561" y="5826812"/>
            <a:ext cx="12251546" cy="1747401"/>
          </a:xfrm>
          <a:prstGeom prst="rect">
            <a:avLst/>
          </a:prstGeom>
        </p:spPr>
        <p:txBody>
          <a:bodyPr wrap="square">
            <a:spAutoFit/>
          </a:bodyPr>
          <a:lstStyle/>
          <a:p>
            <a:pPr marL="685800" lvl="0" indent="-685800">
              <a:lnSpc>
                <a:spcPct val="120000"/>
              </a:lnSpc>
              <a:buFont typeface="Arial" panose="020B0604020202020204" pitchFamily="34" charset="0"/>
              <a:buChar char="•"/>
            </a:pPr>
            <a:r>
              <a:rPr lang="zh-CN" altLang="en-US" sz="4800" b="1" dirty="0">
                <a:solidFill>
                  <a:srgbClr val="E60000"/>
                </a:solidFill>
                <a:latin typeface="+mn-ea"/>
              </a:rPr>
              <a:t>酸性条件下：产物为</a:t>
            </a:r>
            <a:r>
              <a:rPr lang="en-US" altLang="zh-CN" sz="4800" b="1" dirty="0">
                <a:solidFill>
                  <a:srgbClr val="E60000"/>
                </a:solidFill>
                <a:latin typeface="+mn-ea"/>
              </a:rPr>
              <a:t>__________</a:t>
            </a:r>
            <a:r>
              <a:rPr lang="zh-CN" altLang="en-US" sz="4800" b="1" dirty="0">
                <a:solidFill>
                  <a:srgbClr val="E60000"/>
                </a:solidFill>
                <a:latin typeface="+mn-ea"/>
              </a:rPr>
              <a:t>和甘油</a:t>
            </a:r>
          </a:p>
          <a:p>
            <a:pPr marL="685800" lvl="0" indent="-685800">
              <a:lnSpc>
                <a:spcPct val="120000"/>
              </a:lnSpc>
              <a:buFont typeface="Arial" panose="020B0604020202020204" pitchFamily="34" charset="0"/>
              <a:buChar char="•"/>
            </a:pPr>
            <a:r>
              <a:rPr lang="zh-CN" altLang="en-US" sz="4800" b="1" dirty="0">
                <a:solidFill>
                  <a:srgbClr val="E60000"/>
                </a:solidFill>
                <a:latin typeface="+mn-ea"/>
              </a:rPr>
              <a:t>碱性条件下：产物为</a:t>
            </a:r>
            <a:r>
              <a:rPr lang="en-US" altLang="zh-CN" sz="4800" b="1" dirty="0">
                <a:solidFill>
                  <a:srgbClr val="E60000"/>
                </a:solidFill>
                <a:latin typeface="+mn-ea"/>
              </a:rPr>
              <a:t>____________</a:t>
            </a:r>
            <a:r>
              <a:rPr lang="zh-CN" altLang="en-US" sz="4800" b="1" dirty="0">
                <a:solidFill>
                  <a:srgbClr val="E60000"/>
                </a:solidFill>
                <a:latin typeface="+mn-ea"/>
              </a:rPr>
              <a:t>和甘油</a:t>
            </a:r>
          </a:p>
        </p:txBody>
      </p:sp>
      <p:grpSp>
        <p:nvGrpSpPr>
          <p:cNvPr id="33" name="组合 32">
            <a:extLst>
              <a:ext uri="{FF2B5EF4-FFF2-40B4-BE49-F238E27FC236}">
                <a16:creationId xmlns="" xmlns:a16="http://schemas.microsoft.com/office/drawing/2014/main" id="{66D2924F-A108-4AFD-808D-D390AA8F72CE}"/>
              </a:ext>
            </a:extLst>
          </p:cNvPr>
          <p:cNvGrpSpPr/>
          <p:nvPr/>
        </p:nvGrpSpPr>
        <p:grpSpPr>
          <a:xfrm>
            <a:off x="6726825" y="8826764"/>
            <a:ext cx="7672145" cy="900000"/>
            <a:chOff x="7124265" y="5291021"/>
            <a:chExt cx="7672145" cy="900000"/>
          </a:xfrm>
        </p:grpSpPr>
        <p:pic>
          <p:nvPicPr>
            <p:cNvPr id="34" name="图片 33">
              <a:extLst>
                <a:ext uri="{FF2B5EF4-FFF2-40B4-BE49-F238E27FC236}">
                  <a16:creationId xmlns="" xmlns:a16="http://schemas.microsoft.com/office/drawing/2014/main" id="{5DCBC5FF-B94A-44DD-9F05-B1D1CEFECB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265" y="5291021"/>
              <a:ext cx="7672145" cy="900000"/>
            </a:xfrm>
            <a:prstGeom prst="rect">
              <a:avLst/>
            </a:prstGeom>
          </p:spPr>
        </p:pic>
        <p:sp>
          <p:nvSpPr>
            <p:cNvPr id="36" name="文本框 35">
              <a:extLst>
                <a:ext uri="{FF2B5EF4-FFF2-40B4-BE49-F238E27FC236}">
                  <a16:creationId xmlns="" xmlns:a16="http://schemas.microsoft.com/office/drawing/2014/main" id="{2DE13D03-5DDB-4F67-A180-A7FEEB2D73ED}"/>
                </a:ext>
              </a:extLst>
            </p:cNvPr>
            <p:cNvSpPr txBox="1"/>
            <p:nvPr/>
          </p:nvSpPr>
          <p:spPr>
            <a:xfrm>
              <a:off x="9745257" y="5293992"/>
              <a:ext cx="2240975" cy="830997"/>
            </a:xfrm>
            <a:prstGeom prst="rect">
              <a:avLst/>
            </a:prstGeom>
            <a:noFill/>
          </p:spPr>
          <p:txBody>
            <a:bodyPr wrap="square" rtlCol="0">
              <a:spAutoFit/>
            </a:bodyPr>
            <a:lstStyle/>
            <a:p>
              <a:pPr algn="ctr"/>
              <a:r>
                <a:rPr lang="zh-CN" altLang="en-US" sz="4800" b="1" dirty="0">
                  <a:solidFill>
                    <a:srgbClr val="2A5CAA"/>
                  </a:solidFill>
                  <a:latin typeface="黑体" panose="02010609060101010101" pitchFamily="49" charset="-122"/>
                  <a:ea typeface="黑体" panose="02010609060101010101" pitchFamily="49" charset="-122"/>
                </a:rPr>
                <a:t>蛋白质</a:t>
              </a:r>
            </a:p>
          </p:txBody>
        </p:sp>
      </p:grpSp>
      <p:sp>
        <p:nvSpPr>
          <p:cNvPr id="37" name="TextBox 4">
            <a:extLst>
              <a:ext uri="{FF2B5EF4-FFF2-40B4-BE49-F238E27FC236}">
                <a16:creationId xmlns="" xmlns:a16="http://schemas.microsoft.com/office/drawing/2014/main" id="{D43558F2-579D-4C81-8AFF-55246C2E2A40}"/>
              </a:ext>
            </a:extLst>
          </p:cNvPr>
          <p:cNvSpPr txBox="1"/>
          <p:nvPr/>
        </p:nvSpPr>
        <p:spPr>
          <a:xfrm>
            <a:off x="2429354" y="10481844"/>
            <a:ext cx="7912825" cy="1780296"/>
          </a:xfrm>
          <a:prstGeom prst="rect">
            <a:avLst/>
          </a:prstGeom>
          <a:noFill/>
        </p:spPr>
        <p:txBody>
          <a:bodyPr wrap="square" rtlCol="0">
            <a:spAutoFit/>
          </a:bodyPr>
          <a:lstStyle/>
          <a:p>
            <a:pPr>
              <a:lnSpc>
                <a:spcPct val="120000"/>
              </a:lnSpc>
            </a:pPr>
            <a:r>
              <a:rPr lang="zh-CN" altLang="en-US" sz="4800" b="1" dirty="0">
                <a:solidFill>
                  <a:srgbClr val="2A5CAA"/>
                </a:solidFill>
              </a:rPr>
              <a:t>颜色反应：遇硝酸变为</a:t>
            </a:r>
            <a:r>
              <a:rPr lang="en-US" altLang="zh-CN" sz="4800" b="1" dirty="0">
                <a:solidFill>
                  <a:srgbClr val="2A5CAA"/>
                </a:solidFill>
              </a:rPr>
              <a:t>_____</a:t>
            </a:r>
            <a:endParaRPr lang="zh-CN" altLang="en-US" sz="4800" b="1" dirty="0">
              <a:solidFill>
                <a:srgbClr val="2A5CAA"/>
              </a:solidFill>
            </a:endParaRPr>
          </a:p>
          <a:p>
            <a:pPr>
              <a:lnSpc>
                <a:spcPct val="120000"/>
              </a:lnSpc>
            </a:pPr>
            <a:r>
              <a:rPr lang="zh-CN" altLang="en-US" sz="4800" b="1" dirty="0">
                <a:solidFill>
                  <a:srgbClr val="2A5CAA"/>
                </a:solidFill>
              </a:rPr>
              <a:t>灼烧散发出烧焦羽毛气味</a:t>
            </a:r>
          </a:p>
        </p:txBody>
      </p:sp>
      <p:sp>
        <p:nvSpPr>
          <p:cNvPr id="35" name="矩形 34">
            <a:extLst>
              <a:ext uri="{FF2B5EF4-FFF2-40B4-BE49-F238E27FC236}">
                <a16:creationId xmlns="" xmlns:a16="http://schemas.microsoft.com/office/drawing/2014/main" id="{1B4FD220-ED58-4881-AEE7-7E61769EB062}"/>
              </a:ext>
            </a:extLst>
          </p:cNvPr>
          <p:cNvSpPr/>
          <p:nvPr/>
        </p:nvSpPr>
        <p:spPr>
          <a:xfrm>
            <a:off x="10843212" y="10901981"/>
            <a:ext cx="12251546" cy="861005"/>
          </a:xfrm>
          <a:prstGeom prst="rect">
            <a:avLst/>
          </a:prstGeom>
        </p:spPr>
        <p:txBody>
          <a:bodyPr wrap="square">
            <a:spAutoFit/>
          </a:bodyPr>
          <a:lstStyle/>
          <a:p>
            <a:pPr lvl="0">
              <a:lnSpc>
                <a:spcPct val="120000"/>
              </a:lnSpc>
            </a:pPr>
            <a:r>
              <a:rPr lang="zh-CN" altLang="en-US" sz="4800" b="1" dirty="0">
                <a:solidFill>
                  <a:srgbClr val="E60000"/>
                </a:solidFill>
                <a:latin typeface="+mn-ea"/>
              </a:rPr>
              <a:t>在酶等催化剂作用下最终生成</a:t>
            </a:r>
            <a:r>
              <a:rPr lang="en-US" altLang="zh-CN" sz="4800" b="1" dirty="0">
                <a:solidFill>
                  <a:srgbClr val="E60000"/>
                </a:solidFill>
                <a:latin typeface="+mn-ea"/>
              </a:rPr>
              <a:t>________</a:t>
            </a:r>
            <a:endParaRPr lang="zh-CN" altLang="en-US" sz="4800" b="1" dirty="0">
              <a:solidFill>
                <a:srgbClr val="E60000"/>
              </a:solidFill>
              <a:latin typeface="+mn-ea"/>
            </a:endParaRPr>
          </a:p>
        </p:txBody>
      </p:sp>
      <p:grpSp>
        <p:nvGrpSpPr>
          <p:cNvPr id="15" name="组合 14">
            <a:extLst>
              <a:ext uri="{FF2B5EF4-FFF2-40B4-BE49-F238E27FC236}">
                <a16:creationId xmlns="" xmlns:a16="http://schemas.microsoft.com/office/drawing/2014/main" id="{746E468F-9D72-4711-8284-C603CDDE1505}"/>
              </a:ext>
            </a:extLst>
          </p:cNvPr>
          <p:cNvGrpSpPr/>
          <p:nvPr/>
        </p:nvGrpSpPr>
        <p:grpSpPr>
          <a:xfrm>
            <a:off x="1363927" y="8615013"/>
            <a:ext cx="4935595" cy="3184463"/>
            <a:chOff x="1363927" y="8615013"/>
            <a:chExt cx="4935595" cy="3184463"/>
          </a:xfrm>
        </p:grpSpPr>
        <p:pic>
          <p:nvPicPr>
            <p:cNvPr id="12" name="图片 11">
              <a:extLst>
                <a:ext uri="{FF2B5EF4-FFF2-40B4-BE49-F238E27FC236}">
                  <a16:creationId xmlns="" xmlns:a16="http://schemas.microsoft.com/office/drawing/2014/main" id="{ED63CA77-0529-46F1-B901-AD8069CBFC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412300">
              <a:off x="1637358" y="10564785"/>
              <a:ext cx="1049490" cy="1234691"/>
            </a:xfrm>
            <a:prstGeom prst="rect">
              <a:avLst/>
            </a:prstGeom>
          </p:spPr>
        </p:pic>
        <p:pic>
          <p:nvPicPr>
            <p:cNvPr id="14" name="图片 13">
              <a:extLst>
                <a:ext uri="{FF2B5EF4-FFF2-40B4-BE49-F238E27FC236}">
                  <a16:creationId xmlns="" xmlns:a16="http://schemas.microsoft.com/office/drawing/2014/main" id="{760F6372-0ED5-4923-A52D-7692728179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1363927" y="8615013"/>
              <a:ext cx="4935595" cy="1756928"/>
            </a:xfrm>
            <a:prstGeom prst="rect">
              <a:avLst/>
            </a:prstGeom>
          </p:spPr>
        </p:pic>
        <p:sp>
          <p:nvSpPr>
            <p:cNvPr id="39" name="TextBox 4">
              <a:extLst>
                <a:ext uri="{FF2B5EF4-FFF2-40B4-BE49-F238E27FC236}">
                  <a16:creationId xmlns="" xmlns:a16="http://schemas.microsoft.com/office/drawing/2014/main" id="{012EEC49-F456-4F0B-B78D-8891C7374C9E}"/>
                </a:ext>
              </a:extLst>
            </p:cNvPr>
            <p:cNvSpPr txBox="1"/>
            <p:nvPr/>
          </p:nvSpPr>
          <p:spPr>
            <a:xfrm>
              <a:off x="1776650" y="8999320"/>
              <a:ext cx="4402900" cy="827150"/>
            </a:xfrm>
            <a:prstGeom prst="rect">
              <a:avLst/>
            </a:prstGeom>
            <a:noFill/>
          </p:spPr>
          <p:txBody>
            <a:bodyPr wrap="square" rtlCol="0">
              <a:spAutoFit/>
            </a:bodyPr>
            <a:lstStyle/>
            <a:p>
              <a:pPr>
                <a:lnSpc>
                  <a:spcPct val="120000"/>
                </a:lnSpc>
              </a:pPr>
              <a:r>
                <a:rPr lang="zh-CN" altLang="en-US" sz="4400" b="1" dirty="0">
                  <a:solidFill>
                    <a:srgbClr val="2A5CAA"/>
                  </a:solidFill>
                  <a:latin typeface="楷体" panose="02010609060101010101" pitchFamily="49" charset="-122"/>
                  <a:ea typeface="楷体" panose="02010609060101010101" pitchFamily="49" charset="-122"/>
                </a:rPr>
                <a:t>用来鉴别蛋白质</a:t>
              </a:r>
            </a:p>
          </p:txBody>
        </p:sp>
      </p:grpSp>
      <p:grpSp>
        <p:nvGrpSpPr>
          <p:cNvPr id="41" name="组合 40">
            <a:extLst>
              <a:ext uri="{FF2B5EF4-FFF2-40B4-BE49-F238E27FC236}">
                <a16:creationId xmlns="" xmlns:a16="http://schemas.microsoft.com/office/drawing/2014/main" id="{5586A0F9-25E7-42AE-8311-3FC9F24529CD}"/>
              </a:ext>
            </a:extLst>
          </p:cNvPr>
          <p:cNvGrpSpPr/>
          <p:nvPr/>
        </p:nvGrpSpPr>
        <p:grpSpPr>
          <a:xfrm>
            <a:off x="14625958" y="7476854"/>
            <a:ext cx="6605941" cy="2027528"/>
            <a:chOff x="947463" y="8492661"/>
            <a:chExt cx="6605941" cy="2027528"/>
          </a:xfrm>
        </p:grpSpPr>
        <p:pic>
          <p:nvPicPr>
            <p:cNvPr id="42" name="图片 41">
              <a:extLst>
                <a:ext uri="{FF2B5EF4-FFF2-40B4-BE49-F238E27FC236}">
                  <a16:creationId xmlns="" xmlns:a16="http://schemas.microsoft.com/office/drawing/2014/main" id="{7F20EB33-E5DD-4700-941A-E2F04E1EF1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933028">
              <a:off x="6408462" y="8492661"/>
              <a:ext cx="1144942" cy="1366800"/>
            </a:xfrm>
            <a:prstGeom prst="rect">
              <a:avLst/>
            </a:prstGeom>
          </p:spPr>
        </p:pic>
        <p:pic>
          <p:nvPicPr>
            <p:cNvPr id="43" name="图片 42">
              <a:extLst>
                <a:ext uri="{FF2B5EF4-FFF2-40B4-BE49-F238E27FC236}">
                  <a16:creationId xmlns="" xmlns:a16="http://schemas.microsoft.com/office/drawing/2014/main" id="{655A05BB-A37B-41CE-8F39-423D7C10BB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947463" y="8615012"/>
              <a:ext cx="5352059" cy="1905177"/>
            </a:xfrm>
            <a:prstGeom prst="rect">
              <a:avLst/>
            </a:prstGeom>
          </p:spPr>
        </p:pic>
        <p:sp>
          <p:nvSpPr>
            <p:cNvPr id="44" name="TextBox 4">
              <a:extLst>
                <a:ext uri="{FF2B5EF4-FFF2-40B4-BE49-F238E27FC236}">
                  <a16:creationId xmlns="" xmlns:a16="http://schemas.microsoft.com/office/drawing/2014/main" id="{706BD4CB-CC12-4041-8A38-E6EBA2689F67}"/>
                </a:ext>
              </a:extLst>
            </p:cNvPr>
            <p:cNvSpPr txBox="1"/>
            <p:nvPr/>
          </p:nvSpPr>
          <p:spPr>
            <a:xfrm>
              <a:off x="1447571" y="8714612"/>
              <a:ext cx="4402900" cy="1609480"/>
            </a:xfrm>
            <a:prstGeom prst="rect">
              <a:avLst/>
            </a:prstGeom>
            <a:noFill/>
          </p:spPr>
          <p:txBody>
            <a:bodyPr wrap="square" rtlCol="0">
              <a:spAutoFit/>
            </a:bodyPr>
            <a:lstStyle/>
            <a:p>
              <a:pPr>
                <a:lnSpc>
                  <a:spcPct val="120000"/>
                </a:lnSpc>
              </a:pPr>
              <a:r>
                <a:rPr lang="zh-CN" altLang="en-US" sz="4400" b="1" dirty="0">
                  <a:solidFill>
                    <a:srgbClr val="2A5CAA"/>
                  </a:solidFill>
                  <a:latin typeface="楷体" panose="02010609060101010101" pitchFamily="49" charset="-122"/>
                  <a:ea typeface="楷体" panose="02010609060101010101" pitchFamily="49" charset="-122"/>
                </a:rPr>
                <a:t>皂化反应；常用此反应来制肥皂</a:t>
              </a:r>
            </a:p>
          </p:txBody>
        </p:sp>
      </p:grpSp>
      <p:sp>
        <p:nvSpPr>
          <p:cNvPr id="5" name="矩形 4">
            <a:extLst>
              <a:ext uri="{FF2B5EF4-FFF2-40B4-BE49-F238E27FC236}">
                <a16:creationId xmlns="" xmlns:a16="http://schemas.microsoft.com/office/drawing/2014/main" id="{EDC1DCF2-FCFF-4320-9E2C-AEC64F524BDB}"/>
              </a:ext>
            </a:extLst>
          </p:cNvPr>
          <p:cNvSpPr/>
          <p:nvPr/>
        </p:nvSpPr>
        <p:spPr>
          <a:xfrm>
            <a:off x="8754984" y="10501486"/>
            <a:ext cx="1422184" cy="830997"/>
          </a:xfrm>
          <a:prstGeom prst="rect">
            <a:avLst/>
          </a:prstGeom>
        </p:spPr>
        <p:txBody>
          <a:bodyPr wrap="none">
            <a:spAutoFit/>
          </a:bodyPr>
          <a:lstStyle/>
          <a:p>
            <a:r>
              <a:rPr lang="zh-CN" altLang="en-US" sz="4800" b="1" dirty="0">
                <a:solidFill>
                  <a:srgbClr val="FF0000"/>
                </a:solidFill>
              </a:rPr>
              <a:t>黄色</a:t>
            </a:r>
            <a:endParaRPr lang="zh-CN" altLang="en-US" dirty="0">
              <a:solidFill>
                <a:srgbClr val="FF0000"/>
              </a:solidFill>
            </a:endParaRPr>
          </a:p>
        </p:txBody>
      </p:sp>
      <p:sp>
        <p:nvSpPr>
          <p:cNvPr id="9" name="矩形 8">
            <a:extLst>
              <a:ext uri="{FF2B5EF4-FFF2-40B4-BE49-F238E27FC236}">
                <a16:creationId xmlns="" xmlns:a16="http://schemas.microsoft.com/office/drawing/2014/main" id="{65F52B88-CB32-41E7-A31D-B08CC3442122}"/>
              </a:ext>
            </a:extLst>
          </p:cNvPr>
          <p:cNvSpPr/>
          <p:nvPr/>
        </p:nvSpPr>
        <p:spPr>
          <a:xfrm>
            <a:off x="15821723" y="5821998"/>
            <a:ext cx="3278462" cy="830997"/>
          </a:xfrm>
          <a:prstGeom prst="rect">
            <a:avLst/>
          </a:prstGeom>
        </p:spPr>
        <p:txBody>
          <a:bodyPr wrap="none">
            <a:spAutoFit/>
          </a:bodyPr>
          <a:lstStyle/>
          <a:p>
            <a:r>
              <a:rPr lang="zh-CN" altLang="en-US" sz="4800" b="1" dirty="0">
                <a:solidFill>
                  <a:srgbClr val="E60000"/>
                </a:solidFill>
                <a:latin typeface="SimSun"/>
              </a:rPr>
              <a:t>高级脂肪酸</a:t>
            </a:r>
            <a:endParaRPr lang="zh-CN" altLang="en-US" dirty="0"/>
          </a:p>
        </p:txBody>
      </p:sp>
      <p:sp>
        <p:nvSpPr>
          <p:cNvPr id="13" name="矩形 12">
            <a:extLst>
              <a:ext uri="{FF2B5EF4-FFF2-40B4-BE49-F238E27FC236}">
                <a16:creationId xmlns="" xmlns:a16="http://schemas.microsoft.com/office/drawing/2014/main" id="{4F0E1F92-BC48-4212-B35B-01A51576C6BA}"/>
              </a:ext>
            </a:extLst>
          </p:cNvPr>
          <p:cNvSpPr/>
          <p:nvPr/>
        </p:nvSpPr>
        <p:spPr>
          <a:xfrm>
            <a:off x="15793781" y="6677987"/>
            <a:ext cx="3897221" cy="830997"/>
          </a:xfrm>
          <a:prstGeom prst="rect">
            <a:avLst/>
          </a:prstGeom>
        </p:spPr>
        <p:txBody>
          <a:bodyPr wrap="none">
            <a:spAutoFit/>
          </a:bodyPr>
          <a:lstStyle/>
          <a:p>
            <a:r>
              <a:rPr lang="zh-CN" altLang="en-US" sz="4800" b="1" dirty="0">
                <a:solidFill>
                  <a:srgbClr val="E60000"/>
                </a:solidFill>
                <a:latin typeface="SimSun"/>
              </a:rPr>
              <a:t>高级脂肪酸盐</a:t>
            </a:r>
            <a:endParaRPr lang="zh-CN" altLang="en-US" dirty="0"/>
          </a:p>
        </p:txBody>
      </p:sp>
      <p:sp>
        <p:nvSpPr>
          <p:cNvPr id="17" name="矩形 16">
            <a:extLst>
              <a:ext uri="{FF2B5EF4-FFF2-40B4-BE49-F238E27FC236}">
                <a16:creationId xmlns="" xmlns:a16="http://schemas.microsoft.com/office/drawing/2014/main" id="{DA36A2AC-C341-4A97-9560-687B20996642}"/>
              </a:ext>
            </a:extLst>
          </p:cNvPr>
          <p:cNvSpPr/>
          <p:nvPr/>
        </p:nvSpPr>
        <p:spPr>
          <a:xfrm>
            <a:off x="19100185" y="10868778"/>
            <a:ext cx="2040943" cy="830997"/>
          </a:xfrm>
          <a:prstGeom prst="rect">
            <a:avLst/>
          </a:prstGeom>
        </p:spPr>
        <p:txBody>
          <a:bodyPr wrap="none">
            <a:spAutoFit/>
          </a:bodyPr>
          <a:lstStyle/>
          <a:p>
            <a:r>
              <a:rPr lang="zh-CN" altLang="en-US" sz="4800" b="1" dirty="0">
                <a:solidFill>
                  <a:srgbClr val="E60000"/>
                </a:solidFill>
                <a:latin typeface="SimSun"/>
              </a:rPr>
              <a:t>氨基酸</a:t>
            </a:r>
            <a:endParaRPr lang="zh-CN" altLang="en-US" dirty="0"/>
          </a:p>
        </p:txBody>
      </p:sp>
    </p:spTree>
    <p:extLst>
      <p:ext uri="{BB962C8B-B14F-4D97-AF65-F5344CB8AC3E}">
        <p14:creationId xmlns:p14="http://schemas.microsoft.com/office/powerpoint/2010/main" val="158542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0" grpId="0"/>
      <p:bldP spid="37" grpId="0"/>
      <p:bldP spid="35" grpId="0"/>
      <p:bldP spid="5" grpId="0"/>
      <p:bldP spid="9" grpId="0"/>
      <p:bldP spid="13" grpId="0"/>
      <p:bldP spid="1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2" y="2233515"/>
            <a:ext cx="8525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糖类、油脂、蛋白质的作用</a:t>
            </a:r>
          </a:p>
        </p:txBody>
      </p:sp>
      <p:pic>
        <p:nvPicPr>
          <p:cNvPr id="5" name="图片 4">
            <a:extLst>
              <a:ext uri="{FF2B5EF4-FFF2-40B4-BE49-F238E27FC236}">
                <a16:creationId xmlns="" xmlns:a16="http://schemas.microsoft.com/office/drawing/2014/main" id="{F03B4005-CF29-449B-AD05-3FF811695E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1417" y="3273101"/>
            <a:ext cx="16214524" cy="9307655"/>
          </a:xfrm>
          <a:prstGeom prst="rect">
            <a:avLst/>
          </a:prstGeom>
        </p:spPr>
      </p:pic>
      <p:sp>
        <p:nvSpPr>
          <p:cNvPr id="40" name="TextBox 4">
            <a:extLst>
              <a:ext uri="{FF2B5EF4-FFF2-40B4-BE49-F238E27FC236}">
                <a16:creationId xmlns="" xmlns:a16="http://schemas.microsoft.com/office/drawing/2014/main" id="{A7DFCD30-9061-4FE6-895B-B906BC4B3794}"/>
              </a:ext>
            </a:extLst>
          </p:cNvPr>
          <p:cNvSpPr txBox="1"/>
          <p:nvPr/>
        </p:nvSpPr>
        <p:spPr>
          <a:xfrm>
            <a:off x="3411817" y="7634850"/>
            <a:ext cx="5209896" cy="4945906"/>
          </a:xfrm>
          <a:prstGeom prst="rect">
            <a:avLst/>
          </a:prstGeom>
          <a:noFill/>
        </p:spPr>
        <p:txBody>
          <a:bodyPr wrap="square" rtlCol="0">
            <a:spAutoFit/>
          </a:bodyPr>
          <a:lstStyle/>
          <a:p>
            <a:pPr>
              <a:lnSpc>
                <a:spcPct val="120000"/>
              </a:lnSpc>
            </a:pPr>
            <a:r>
              <a:rPr lang="zh-CN" altLang="en-US" sz="5400" b="1" dirty="0">
                <a:latin typeface="楷体" panose="02010609060101010101" pitchFamily="49" charset="-122"/>
                <a:ea typeface="楷体" panose="02010609060101010101" pitchFamily="49" charset="-122"/>
              </a:rPr>
              <a:t>葡萄糖是重要的工业原料，用于食品加工、医疗输液、合成药物等</a:t>
            </a:r>
          </a:p>
        </p:txBody>
      </p:sp>
      <p:sp>
        <p:nvSpPr>
          <p:cNvPr id="45" name="TextBox 4">
            <a:extLst>
              <a:ext uri="{FF2B5EF4-FFF2-40B4-BE49-F238E27FC236}">
                <a16:creationId xmlns="" xmlns:a16="http://schemas.microsoft.com/office/drawing/2014/main" id="{487399AA-D2DE-4A6F-B384-5AB5E5E69521}"/>
              </a:ext>
            </a:extLst>
          </p:cNvPr>
          <p:cNvSpPr txBox="1"/>
          <p:nvPr/>
        </p:nvSpPr>
        <p:spPr>
          <a:xfrm>
            <a:off x="9276535" y="8044453"/>
            <a:ext cx="4782292" cy="3948710"/>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淀粉是食物的重要组成成分，还可用来生产葡萄糖和酒精</a:t>
            </a:r>
          </a:p>
        </p:txBody>
      </p:sp>
      <p:sp>
        <p:nvSpPr>
          <p:cNvPr id="46" name="TextBox 4">
            <a:extLst>
              <a:ext uri="{FF2B5EF4-FFF2-40B4-BE49-F238E27FC236}">
                <a16:creationId xmlns="" xmlns:a16="http://schemas.microsoft.com/office/drawing/2014/main" id="{2127059E-D693-4362-9E86-813C03DC0FF5}"/>
              </a:ext>
            </a:extLst>
          </p:cNvPr>
          <p:cNvSpPr txBox="1"/>
          <p:nvPr/>
        </p:nvSpPr>
        <p:spPr>
          <a:xfrm>
            <a:off x="14682011" y="8098916"/>
            <a:ext cx="4782292" cy="3948710"/>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纤维素可用于造纸，制造纤维素乙酸酯，黏胶纤维等</a:t>
            </a:r>
          </a:p>
        </p:txBody>
      </p:sp>
    </p:spTree>
    <p:extLst>
      <p:ext uri="{BB962C8B-B14F-4D97-AF65-F5344CB8AC3E}">
        <p14:creationId xmlns:p14="http://schemas.microsoft.com/office/powerpoint/2010/main" val="420407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5" grpId="0"/>
      <p:bldP spid="4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F03B4005-CF29-449B-AD05-3FF811695E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4979" y="3616169"/>
            <a:ext cx="11591440" cy="9000000"/>
          </a:xfrm>
          <a:prstGeom prst="rect">
            <a:avLst/>
          </a:prstGeom>
        </p:spPr>
      </p:pic>
      <p:pic>
        <p:nvPicPr>
          <p:cNvPr id="4" name="图片 3">
            <a:extLst>
              <a:ext uri="{FF2B5EF4-FFF2-40B4-BE49-F238E27FC236}">
                <a16:creationId xmlns="" xmlns:a16="http://schemas.microsoft.com/office/drawing/2014/main" id="{4AAD7D8F-75E0-425D-92F2-684A8C6ED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9190" y="3616169"/>
            <a:ext cx="7857424" cy="9000000"/>
          </a:xfrm>
          <a:prstGeom prst="rect">
            <a:avLst/>
          </a:prstGeom>
        </p:spPr>
      </p:pic>
      <p:grpSp>
        <p:nvGrpSpPr>
          <p:cNvPr id="23" name="组合 22">
            <a:extLst>
              <a:ext uri="{FF2B5EF4-FFF2-40B4-BE49-F238E27FC236}">
                <a16:creationId xmlns="" xmlns:a16="http://schemas.microsoft.com/office/drawing/2014/main"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 xmlns:a16="http://schemas.microsoft.com/office/drawing/2014/main"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 xmlns:a16="http://schemas.microsoft.com/office/drawing/2014/main"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 xmlns:a16="http://schemas.microsoft.com/office/drawing/2014/main"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 xmlns:a16="http://schemas.microsoft.com/office/drawing/2014/main"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 xmlns:a16="http://schemas.microsoft.com/office/drawing/2014/main"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 xmlns:a16="http://schemas.microsoft.com/office/drawing/2014/main"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 xmlns:a16="http://schemas.microsoft.com/office/drawing/2014/main"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 xmlns:a16="http://schemas.microsoft.com/office/drawing/2014/main" id="{B8917F86-AA0D-4482-A989-11397EF4B013}"/>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 xmlns:a16="http://schemas.microsoft.com/office/drawing/2014/main"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 xmlns:a16="http://schemas.microsoft.com/office/drawing/2014/main" id="{BEC52D25-63D7-4E06-A6F1-39E99674E916}"/>
                </a:ext>
              </a:extLst>
            </p:cNvPr>
            <p:cNvSpPr txBox="1"/>
            <p:nvPr/>
          </p:nvSpPr>
          <p:spPr>
            <a:xfrm>
              <a:off x="22441391" y="6639109"/>
              <a:ext cx="1586247" cy="1200296"/>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基本营养物质</a:t>
              </a:r>
            </a:p>
          </p:txBody>
        </p:sp>
      </p:grpSp>
      <p:sp>
        <p:nvSpPr>
          <p:cNvPr id="3" name="矩形: 圆角 2">
            <a:extLst>
              <a:ext uri="{FF2B5EF4-FFF2-40B4-BE49-F238E27FC236}">
                <a16:creationId xmlns="" xmlns:a16="http://schemas.microsoft.com/office/drawing/2014/main" id="{2B74697A-47E4-4148-9504-AFB83F0D7FBF}"/>
              </a:ext>
            </a:extLst>
          </p:cNvPr>
          <p:cNvSpPr/>
          <p:nvPr/>
        </p:nvSpPr>
        <p:spPr>
          <a:xfrm>
            <a:off x="9613561" y="1060686"/>
            <a:ext cx="435468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基本营养物质</a:t>
            </a:r>
          </a:p>
        </p:txBody>
      </p:sp>
      <p:sp>
        <p:nvSpPr>
          <p:cNvPr id="82" name="任意多边形: 形状 81">
            <a:extLst>
              <a:ext uri="{FF2B5EF4-FFF2-40B4-BE49-F238E27FC236}">
                <a16:creationId xmlns="" xmlns:a16="http://schemas.microsoft.com/office/drawing/2014/main" id="{70B7BA16-C0BE-45A0-ABCD-88D98EE74C83}"/>
              </a:ext>
            </a:extLst>
          </p:cNvPr>
          <p:cNvSpPr/>
          <p:nvPr/>
        </p:nvSpPr>
        <p:spPr>
          <a:xfrm>
            <a:off x="2037182" y="2233515"/>
            <a:ext cx="8525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糖类、油脂、蛋白质的用途</a:t>
            </a:r>
          </a:p>
        </p:txBody>
      </p:sp>
      <p:sp>
        <p:nvSpPr>
          <p:cNvPr id="40" name="TextBox 4">
            <a:extLst>
              <a:ext uri="{FF2B5EF4-FFF2-40B4-BE49-F238E27FC236}">
                <a16:creationId xmlns="" xmlns:a16="http://schemas.microsoft.com/office/drawing/2014/main" id="{A7DFCD30-9061-4FE6-895B-B906BC4B3794}"/>
              </a:ext>
            </a:extLst>
          </p:cNvPr>
          <p:cNvSpPr txBox="1"/>
          <p:nvPr/>
        </p:nvSpPr>
        <p:spPr>
          <a:xfrm>
            <a:off x="1784362" y="7670263"/>
            <a:ext cx="4134546" cy="4945906"/>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增加食物的滋味，增进食欲，保证机体的正常生理功能</a:t>
            </a:r>
          </a:p>
        </p:txBody>
      </p:sp>
      <p:sp>
        <p:nvSpPr>
          <p:cNvPr id="30" name="TextBox 4">
            <a:extLst>
              <a:ext uri="{FF2B5EF4-FFF2-40B4-BE49-F238E27FC236}">
                <a16:creationId xmlns="" xmlns:a16="http://schemas.microsoft.com/office/drawing/2014/main" id="{D59A75F2-9EA3-4CEF-A505-ED579CC14C14}"/>
              </a:ext>
            </a:extLst>
          </p:cNvPr>
          <p:cNvSpPr txBox="1"/>
          <p:nvPr/>
        </p:nvSpPr>
        <p:spPr>
          <a:xfrm>
            <a:off x="6817363" y="9664655"/>
            <a:ext cx="2585860" cy="957121"/>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制肥皂</a:t>
            </a:r>
          </a:p>
        </p:txBody>
      </p:sp>
      <p:sp>
        <p:nvSpPr>
          <p:cNvPr id="31" name="TextBox 4">
            <a:extLst>
              <a:ext uri="{FF2B5EF4-FFF2-40B4-BE49-F238E27FC236}">
                <a16:creationId xmlns="" xmlns:a16="http://schemas.microsoft.com/office/drawing/2014/main" id="{924670E7-F01C-41AF-B920-013E60342B3D}"/>
              </a:ext>
            </a:extLst>
          </p:cNvPr>
          <p:cNvSpPr txBox="1"/>
          <p:nvPr/>
        </p:nvSpPr>
        <p:spPr>
          <a:xfrm>
            <a:off x="10401898" y="8229223"/>
            <a:ext cx="2433167" cy="3948710"/>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是人类必需的营养物质</a:t>
            </a:r>
          </a:p>
        </p:txBody>
      </p:sp>
      <p:sp>
        <p:nvSpPr>
          <p:cNvPr id="32" name="TextBox 4">
            <a:extLst>
              <a:ext uri="{FF2B5EF4-FFF2-40B4-BE49-F238E27FC236}">
                <a16:creationId xmlns="" xmlns:a16="http://schemas.microsoft.com/office/drawing/2014/main" id="{8A615E92-5B3A-4A2F-8FCC-4D853008CCB6}"/>
              </a:ext>
            </a:extLst>
          </p:cNvPr>
          <p:cNvSpPr txBox="1"/>
          <p:nvPr/>
        </p:nvSpPr>
        <p:spPr>
          <a:xfrm>
            <a:off x="13599555" y="7730647"/>
            <a:ext cx="3202545" cy="5078313"/>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工业上：动物的毛、皮、蚕丝可制作服装等</a:t>
            </a:r>
          </a:p>
        </p:txBody>
      </p:sp>
      <p:sp>
        <p:nvSpPr>
          <p:cNvPr id="33" name="TextBox 4">
            <a:extLst>
              <a:ext uri="{FF2B5EF4-FFF2-40B4-BE49-F238E27FC236}">
                <a16:creationId xmlns="" xmlns:a16="http://schemas.microsoft.com/office/drawing/2014/main" id="{9A6EAC2C-0D4F-4696-8A38-E79CA7EEB0CF}"/>
              </a:ext>
            </a:extLst>
          </p:cNvPr>
          <p:cNvSpPr txBox="1"/>
          <p:nvPr/>
        </p:nvSpPr>
        <p:spPr>
          <a:xfrm>
            <a:off x="17613247" y="7722595"/>
            <a:ext cx="3887568" cy="5078313"/>
          </a:xfrm>
          <a:prstGeom prst="rect">
            <a:avLst/>
          </a:prstGeom>
          <a:noFill/>
        </p:spPr>
        <p:txBody>
          <a:bodyPr wrap="square" rtlCol="0">
            <a:spAutoFit/>
          </a:bodyPr>
          <a:lstStyle/>
          <a:p>
            <a:pPr algn="just">
              <a:lnSpc>
                <a:spcPct val="120000"/>
              </a:lnSpc>
            </a:pPr>
            <a:r>
              <a:rPr lang="zh-CN" altLang="en-US" sz="5400" b="1" dirty="0">
                <a:latin typeface="楷体" panose="02010609060101010101" pitchFamily="49" charset="-122"/>
                <a:ea typeface="楷体" panose="02010609060101010101" pitchFamily="49" charset="-122"/>
              </a:rPr>
              <a:t>酶是一种特殊的蛋白质，是生物体内重要的催化剂</a:t>
            </a:r>
          </a:p>
        </p:txBody>
      </p:sp>
    </p:spTree>
    <p:extLst>
      <p:ext uri="{BB962C8B-B14F-4D97-AF65-F5344CB8AC3E}">
        <p14:creationId xmlns:p14="http://schemas.microsoft.com/office/powerpoint/2010/main" val="338240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30" grpId="0"/>
      <p:bldP spid="31" grpId="0"/>
      <p:bldP spid="32" grpId="0"/>
      <p:bldP spid="3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644896"/>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11</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下列关于糖类、油脂、蛋白质组成与结构的叙述中正确的是（    ）</a:t>
            </a:r>
          </a:p>
          <a:p>
            <a:pPr algn="just" defTabSz="1826616">
              <a:lnSpc>
                <a:spcPct val="120000"/>
              </a:lnSpc>
            </a:pPr>
            <a:endParaRPr lang="en-US" altLang="zh-CN" sz="28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糖类、油脂、蛋白质都属于高分子化合物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2016.10 </a:t>
            </a:r>
            <a:r>
              <a:rPr lang="zh-CN" altLang="en-US" sz="54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糖类化合物也可以称为碳水化合物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淀粉和纤维素互为同分异构体</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地沟油”和矿物油的主要化学成分相同</a:t>
            </a:r>
          </a:p>
        </p:txBody>
      </p:sp>
      <p:sp>
        <p:nvSpPr>
          <p:cNvPr id="15" name="矩形 14">
            <a:extLst>
              <a:ext uri="{FF2B5EF4-FFF2-40B4-BE49-F238E27FC236}">
                <a16:creationId xmlns="" xmlns:a16="http://schemas.microsoft.com/office/drawing/2014/main" id="{2BF27018-14F6-4D08-9C09-2DBA50E29EA5}"/>
              </a:ext>
            </a:extLst>
          </p:cNvPr>
          <p:cNvSpPr/>
          <p:nvPr/>
        </p:nvSpPr>
        <p:spPr>
          <a:xfrm>
            <a:off x="2577503" y="8562035"/>
            <a:ext cx="18286315" cy="4439485"/>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高分子化合物的分子量高达几千甚至上百万，蛋白质的相对分子质量从几万到几千万，是高分子化合物；油脂是高级脂肪酸甘油酯，相对分子质量不超过</a:t>
            </a:r>
            <a:r>
              <a:rPr lang="en-US" altLang="zh-CN" sz="4800" b="1" spc="130" dirty="0">
                <a:solidFill>
                  <a:srgbClr val="2A5CAA"/>
                </a:solidFill>
                <a:ea typeface="楷体" panose="02010609060101010101" pitchFamily="49" charset="-122"/>
                <a:cs typeface="Times New Roman" panose="02020603050405020304" pitchFamily="18" charset="0"/>
                <a:sym typeface="+mn-lt"/>
              </a:rPr>
              <a:t>1000</a:t>
            </a:r>
            <a:r>
              <a:rPr lang="zh-CN" altLang="en-US" sz="4800" b="1" spc="130" dirty="0">
                <a:solidFill>
                  <a:srgbClr val="2A5CAA"/>
                </a:solidFill>
                <a:ea typeface="楷体" panose="02010609060101010101" pitchFamily="49" charset="-122"/>
                <a:cs typeface="Times New Roman" panose="02020603050405020304" pitchFamily="18" charset="0"/>
                <a:sym typeface="+mn-lt"/>
              </a:rPr>
              <a:t>，不属于高分子化合物；糖类中的单糖如葡萄糖</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12</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6</a:t>
            </a:r>
            <a:r>
              <a:rPr lang="zh-CN" altLang="en-US" sz="4800" b="1" spc="130" dirty="0">
                <a:solidFill>
                  <a:srgbClr val="2A5CAA"/>
                </a:solidFill>
                <a:ea typeface="楷体" panose="02010609060101010101" pitchFamily="49" charset="-122"/>
                <a:cs typeface="Times New Roman" panose="02020603050405020304" pitchFamily="18" charset="0"/>
                <a:sym typeface="+mn-lt"/>
              </a:rPr>
              <a:t>、二糖如麦芽糖</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12</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22</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11</a:t>
            </a:r>
            <a:r>
              <a:rPr lang="zh-CN" altLang="en-US" sz="4800" b="1" spc="130" dirty="0">
                <a:solidFill>
                  <a:srgbClr val="2A5CAA"/>
                </a:solidFill>
                <a:ea typeface="楷体" panose="02010609060101010101" pitchFamily="49" charset="-122"/>
                <a:cs typeface="Times New Roman" panose="02020603050405020304" pitchFamily="18" charset="0"/>
                <a:sym typeface="+mn-lt"/>
              </a:rPr>
              <a:t>等都属于小分子化合物，故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140625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644896"/>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11</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下列关于糖类、油脂、蛋白质组成与结构的叙述中正确的是（    ）</a:t>
            </a:r>
          </a:p>
          <a:p>
            <a:pPr algn="just" defTabSz="1826616">
              <a:lnSpc>
                <a:spcPct val="120000"/>
              </a:lnSpc>
            </a:pPr>
            <a:endParaRPr lang="en-US" altLang="zh-CN" sz="28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糖类、油脂、蛋白质都属于高分子化合物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2016.10 </a:t>
            </a:r>
            <a:r>
              <a:rPr lang="zh-CN" altLang="en-US" sz="54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糖类化合物也可以称为碳水化合物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淀粉和纤维素互为同分异构体</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地沟油”和矿物油的主要化学成分相同</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8733097"/>
            <a:ext cx="18286315" cy="3985706"/>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糖类化合物由碳、氢、氧三种元素组成。大多数糖类化合物中氢、氧原子的比例恰好为</a:t>
            </a:r>
            <a:r>
              <a:rPr lang="en-US" altLang="zh-CN" sz="5400" b="1" spc="130" dirty="0">
                <a:solidFill>
                  <a:srgbClr val="2A5CAA"/>
                </a:solidFill>
                <a:ea typeface="楷体" panose="02010609060101010101" pitchFamily="49" charset="-122"/>
                <a:cs typeface="Times New Roman" panose="02020603050405020304" pitchFamily="18" charset="0"/>
                <a:sym typeface="+mn-lt"/>
              </a:rPr>
              <a:t>2:1</a:t>
            </a:r>
            <a:r>
              <a:rPr lang="zh-CN" altLang="en-US" sz="5400" b="1" spc="130" dirty="0">
                <a:solidFill>
                  <a:srgbClr val="2A5CAA"/>
                </a:solidFill>
                <a:ea typeface="楷体" panose="02010609060101010101" pitchFamily="49" charset="-122"/>
                <a:cs typeface="Times New Roman" panose="02020603050405020304" pitchFamily="18" charset="0"/>
                <a:sym typeface="+mn-lt"/>
              </a:rPr>
              <a:t>，相当于水的组成，所以糖类最早被称为“碳水化合物”，该说法仅表明糖类的元素组成，糖类分子中并不存在水分子，故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Tree>
    <p:extLst>
      <p:ext uri="{BB962C8B-B14F-4D97-AF65-F5344CB8AC3E}">
        <p14:creationId xmlns:p14="http://schemas.microsoft.com/office/powerpoint/2010/main" val="393633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644896"/>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11</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下列关于糖类、油脂、蛋白质组成与结构的叙述中正确的是（    ）</a:t>
            </a:r>
          </a:p>
          <a:p>
            <a:pPr algn="just" defTabSz="1826616">
              <a:lnSpc>
                <a:spcPct val="120000"/>
              </a:lnSpc>
            </a:pPr>
            <a:endParaRPr lang="en-US" altLang="zh-CN" sz="28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糖类、油脂、蛋白质都属于高分子化合物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2016.10 </a:t>
            </a:r>
            <a:r>
              <a:rPr lang="zh-CN" altLang="en-US" sz="54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糖类化合物也可以称为碳水化合物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淀粉和纤维素互为同分异构体</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地沟油”和矿物油的主要化学成分相同</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8985345"/>
            <a:ext cx="18286315"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淀粉、和纤维素都可以用通式</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10</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5</a:t>
            </a:r>
            <a:r>
              <a:rPr lang="en-US" altLang="zh-CN"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i="1" spc="130" baseline="-25000" dirty="0">
                <a:solidFill>
                  <a:srgbClr val="2A5CAA"/>
                </a:solidFill>
                <a:ea typeface="楷体" panose="02010609060101010101" pitchFamily="49" charset="-122"/>
                <a:cs typeface="Times New Roman" panose="02020603050405020304" pitchFamily="18" charset="0"/>
                <a:sym typeface="+mn-lt"/>
              </a:rPr>
              <a:t>n</a:t>
            </a:r>
            <a:r>
              <a:rPr lang="zh-CN" altLang="en-US" sz="5400" b="1" spc="130" dirty="0">
                <a:solidFill>
                  <a:srgbClr val="2A5CAA"/>
                </a:solidFill>
                <a:ea typeface="楷体" panose="02010609060101010101" pitchFamily="49" charset="-122"/>
                <a:cs typeface="Times New Roman" panose="02020603050405020304" pitchFamily="18" charset="0"/>
                <a:sym typeface="+mn-lt"/>
              </a:rPr>
              <a:t>表示，但由于组成分子的</a:t>
            </a:r>
            <a:r>
              <a:rPr lang="en-US" altLang="zh-CN" sz="5400" b="1" i="1" spc="130" dirty="0">
                <a:solidFill>
                  <a:srgbClr val="2A5CAA"/>
                </a:solidFill>
                <a:ea typeface="楷体" panose="02010609060101010101" pitchFamily="49" charset="-122"/>
                <a:cs typeface="Times New Roman" panose="02020603050405020304" pitchFamily="18" charset="0"/>
                <a:sym typeface="+mn-lt"/>
              </a:rPr>
              <a:t>n</a:t>
            </a:r>
            <a:r>
              <a:rPr lang="zh-CN" altLang="en-US" sz="5400" b="1" spc="130" dirty="0">
                <a:solidFill>
                  <a:srgbClr val="2A5CAA"/>
                </a:solidFill>
                <a:ea typeface="楷体" panose="02010609060101010101" pitchFamily="49" charset="-122"/>
                <a:cs typeface="Times New Roman" panose="02020603050405020304" pitchFamily="18" charset="0"/>
                <a:sym typeface="+mn-lt"/>
              </a:rPr>
              <a:t>值不同，所以分子式不同，不互为同分异构体，故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65247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644896"/>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11</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下列关于糖类、油脂、蛋白质组成与结构的叙述中正确的是（    ）</a:t>
            </a:r>
          </a:p>
          <a:p>
            <a:pPr algn="just" defTabSz="1826616">
              <a:lnSpc>
                <a:spcPct val="120000"/>
              </a:lnSpc>
            </a:pPr>
            <a:endParaRPr lang="en-US" altLang="zh-CN" sz="28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糖类、油脂、蛋白质都属于高分子化合物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2016.10 </a:t>
            </a:r>
            <a:r>
              <a:rPr lang="zh-CN" altLang="en-US" sz="54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糖类化合物也可以称为碳水化合物</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淀粉和纤维素互为同分异构体</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地沟油”和矿物油的主要化学成分相同</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8733097"/>
            <a:ext cx="18286315" cy="3985706"/>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“地沟油”是餐饮废弃油，其主要成分是油脂，属于酯类；而矿物油是从石油中提炼出来的基础油类，主要成分是碳氢化合物，属于烃；因此“地沟油”和矿物油的主要化学成分不同，故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9973759" y="2855205"/>
            <a:ext cx="800219" cy="1200329"/>
          </a:xfrm>
          <a:prstGeom prst="rect">
            <a:avLst/>
          </a:prstGeom>
          <a:noFill/>
        </p:spPr>
        <p:txBody>
          <a:bodyPr wrap="none" rtlCol="0">
            <a:spAutoFit/>
          </a:bodyPr>
          <a:lstStyle/>
          <a:p>
            <a:r>
              <a:rPr lang="en-US" altLang="zh-CN" sz="7200" b="1" dirty="0">
                <a:solidFill>
                  <a:srgbClr val="FF0000"/>
                </a:solidFill>
              </a:rPr>
              <a:t>B</a:t>
            </a:r>
          </a:p>
        </p:txBody>
      </p:sp>
    </p:spTree>
    <p:extLst>
      <p:ext uri="{BB962C8B-B14F-4D97-AF65-F5344CB8AC3E}">
        <p14:creationId xmlns:p14="http://schemas.microsoft.com/office/powerpoint/2010/main" val="316453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地沟油与矿物油的性质差异</a:t>
            </a:r>
          </a:p>
        </p:txBody>
      </p:sp>
      <p:pic>
        <p:nvPicPr>
          <p:cNvPr id="4" name="图片 3">
            <a:extLst>
              <a:ext uri="{FF2B5EF4-FFF2-40B4-BE49-F238E27FC236}">
                <a16:creationId xmlns="" xmlns:a16="http://schemas.microsoft.com/office/drawing/2014/main" id="{9648AAE5-6C5A-4826-B0EC-B6A2107D73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8657" y="3058864"/>
            <a:ext cx="16262188" cy="9068602"/>
          </a:xfrm>
          <a:prstGeom prst="rect">
            <a:avLst/>
          </a:prstGeom>
        </p:spPr>
      </p:pic>
    </p:spTree>
    <p:extLst>
      <p:ext uri="{BB962C8B-B14F-4D97-AF65-F5344CB8AC3E}">
        <p14:creationId xmlns:p14="http://schemas.microsoft.com/office/powerpoint/2010/main" val="351939569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8871468"/>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12</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下列关于糖类、油脂、蛋白质性质的叙述不正确的是</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①木材纤维和土豆淀粉遇碘水均显蓝色</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广东理综）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② 所有蛋白质遇到浓硝酸后都会变黄</a:t>
            </a:r>
          </a:p>
          <a:p>
            <a:pPr algn="just" defTabSz="1826616">
              <a:lnSpc>
                <a:spcPct val="120000"/>
              </a:lnSpc>
            </a:pPr>
            <a:r>
              <a:rPr lang="zh-CN" altLang="en-US" sz="4800" b="1" spc="130" dirty="0">
                <a:solidFill>
                  <a:prstClr val="black"/>
                </a:solidFill>
                <a:cs typeface="Times New Roman" panose="02020603050405020304" pitchFamily="18" charset="0"/>
                <a:sym typeface="+mn-lt"/>
              </a:rPr>
              <a:t>③淀粉、纤维素、麦芽糖在一定条件下可与水作用转化为葡萄糖</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 </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4800" b="1" spc="130" dirty="0">
                <a:solidFill>
                  <a:prstClr val="black"/>
                </a:solidFill>
                <a:cs typeface="Times New Roman" panose="02020603050405020304" pitchFamily="18" charset="0"/>
                <a:sym typeface="+mn-lt"/>
              </a:rPr>
              <a:t>④油脂在酸性或碱性条件下均能发生水解反应，且产物相同</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a:t>
            </a:r>
            <a:r>
              <a:rPr lang="zh-CN" altLang="en-US" sz="4800" b="1" spc="130" dirty="0">
                <a:solidFill>
                  <a:srgbClr val="FF0000"/>
                </a:solidFill>
                <a:ea typeface="楷体" panose="02010609060101010101" pitchFamily="49" charset="-122"/>
                <a:cs typeface="Times New Roman" panose="02020603050405020304" pitchFamily="18" charset="0"/>
                <a:sym typeface="+mn-lt"/>
              </a:rPr>
              <a:t>北京理综）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⑤蛋白质水解的最终产物是氨基酸</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 </a:t>
            </a:r>
            <a:r>
              <a:rPr lang="zh-CN" altLang="en-US" sz="48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⑥加热能杀死流感病毒是因为蛋白质受热变性</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 </a:t>
            </a:r>
            <a:r>
              <a:rPr lang="zh-CN" altLang="en-US" sz="4800" b="1" spc="130" dirty="0">
                <a:solidFill>
                  <a:srgbClr val="FF0000"/>
                </a:solidFill>
                <a:ea typeface="楷体" panose="02010609060101010101" pitchFamily="49" charset="-122"/>
                <a:cs typeface="Times New Roman" panose="02020603050405020304" pitchFamily="18" charset="0"/>
                <a:sym typeface="+mn-lt"/>
              </a:rPr>
              <a:t>全国</a:t>
            </a:r>
            <a:r>
              <a:rPr lang="en-US" altLang="zh-CN" sz="4800" b="1" spc="130" dirty="0">
                <a:solidFill>
                  <a:srgbClr val="FF0000"/>
                </a:solidFill>
                <a:ea typeface="楷体" panose="02010609060101010101" pitchFamily="49" charset="-122"/>
                <a:cs typeface="Times New Roman" panose="02020603050405020304" pitchFamily="18" charset="0"/>
                <a:sym typeface="+mn-lt"/>
              </a:rPr>
              <a:t>I</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spTree>
    <p:extLst>
      <p:ext uri="{BB962C8B-B14F-4D97-AF65-F5344CB8AC3E}">
        <p14:creationId xmlns:p14="http://schemas.microsoft.com/office/powerpoint/2010/main" val="56032292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2542309"/>
            <a:ext cx="19680211" cy="994118"/>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①木材纤维和土豆淀粉遇碘水均显蓝色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2015 </a:t>
            </a:r>
            <a:r>
              <a:rPr lang="zh-CN" altLang="en-US" sz="5400" b="1" spc="130" dirty="0">
                <a:solidFill>
                  <a:srgbClr val="FF0000"/>
                </a:solidFill>
                <a:ea typeface="楷体" panose="02010609060101010101" pitchFamily="49" charset="-122"/>
                <a:cs typeface="Times New Roman" panose="02020603050405020304" pitchFamily="18" charset="0"/>
                <a:sym typeface="+mn-lt"/>
              </a:rPr>
              <a:t>广东理综）</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8964262"/>
            <a:ext cx="17613017"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浓硝酸可以使含有苯环结构的蛋白质变黄，这是含苯环的蛋白质的特征反应，常用来鉴别部分蛋白质，因此并不是所有蛋白质遇浓硝酸都会变黄，故②错误，</a:t>
            </a:r>
          </a:p>
        </p:txBody>
      </p:sp>
      <p:sp>
        <p:nvSpPr>
          <p:cNvPr id="3" name="矩形 2">
            <a:extLst>
              <a:ext uri="{FF2B5EF4-FFF2-40B4-BE49-F238E27FC236}">
                <a16:creationId xmlns="" xmlns:a16="http://schemas.microsoft.com/office/drawing/2014/main" id="{8F3EBF28-3348-4DF7-830C-9BB83A64C61B}"/>
              </a:ext>
            </a:extLst>
          </p:cNvPr>
          <p:cNvSpPr/>
          <p:nvPr/>
        </p:nvSpPr>
        <p:spPr>
          <a:xfrm>
            <a:off x="2125411" y="7442982"/>
            <a:ext cx="11772454" cy="994118"/>
          </a:xfrm>
          <a:prstGeom prst="rect">
            <a:avLst/>
          </a:prstGeom>
        </p:spPr>
        <p:txBody>
          <a:bodyPr wrap="none">
            <a:spAutoFit/>
          </a:bodyPr>
          <a:lstStyle/>
          <a:p>
            <a:pPr lvl="0" algn="just" defTabSz="1826616">
              <a:lnSpc>
                <a:spcPct val="120000"/>
              </a:lnSpc>
            </a:pPr>
            <a:r>
              <a:rPr lang="zh-CN" altLang="en-US" sz="5400" b="1" spc="130" dirty="0">
                <a:solidFill>
                  <a:prstClr val="black"/>
                </a:solidFill>
                <a:cs typeface="Times New Roman" panose="02020603050405020304" pitchFamily="18" charset="0"/>
                <a:sym typeface="+mn-lt"/>
              </a:rPr>
              <a:t>② 所有蛋白质遇到浓硝酸后都会变黄</a:t>
            </a:r>
          </a:p>
        </p:txBody>
      </p:sp>
      <p:sp>
        <p:nvSpPr>
          <p:cNvPr id="6" name="矩形 5">
            <a:extLst>
              <a:ext uri="{FF2B5EF4-FFF2-40B4-BE49-F238E27FC236}">
                <a16:creationId xmlns="" xmlns:a16="http://schemas.microsoft.com/office/drawing/2014/main" id="{D2E32070-9161-436B-A803-96BC1E606498}"/>
              </a:ext>
            </a:extLst>
          </p:cNvPr>
          <p:cNvSpPr/>
          <p:nvPr/>
        </p:nvSpPr>
        <p:spPr>
          <a:xfrm>
            <a:off x="2552688" y="4427694"/>
            <a:ext cx="17613017" cy="1754326"/>
          </a:xfrm>
          <a:prstGeom prst="rect">
            <a:avLst/>
          </a:prstGeom>
        </p:spPr>
        <p:txBody>
          <a:bodyPr wrap="square">
            <a:spAutoFit/>
          </a:bodyPr>
          <a:lstStyle/>
          <a:p>
            <a:r>
              <a:rPr lang="zh-CN" altLang="en-US" sz="5400" b="1" spc="130" dirty="0">
                <a:solidFill>
                  <a:srgbClr val="2A5CAA"/>
                </a:solidFill>
                <a:ea typeface="楷体" panose="02010609060101010101" pitchFamily="49" charset="-122"/>
                <a:cs typeface="Times New Roman" panose="02020603050405020304" pitchFamily="18" charset="0"/>
                <a:sym typeface="+mn-lt"/>
              </a:rPr>
              <a:t>常温下淀粉遇碘变蓝，是淀粉的特征反应，木材纤维遇碘不发生颜色改变，故①错误，符合题意。</a:t>
            </a:r>
            <a:endParaRPr lang="zh-CN" altLang="en-US" sz="3600" dirty="0"/>
          </a:p>
        </p:txBody>
      </p:sp>
    </p:spTree>
    <p:extLst>
      <p:ext uri="{BB962C8B-B14F-4D97-AF65-F5344CB8AC3E}">
        <p14:creationId xmlns:p14="http://schemas.microsoft.com/office/powerpoint/2010/main" val="260540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6"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1955873"/>
            <a:ext cx="19190498" cy="1991314"/>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③淀粉、纤维素、麦芽糖在一定条件下可与水作用转化为葡萄糖</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2017.04 </a:t>
            </a:r>
            <a:r>
              <a:rPr lang="zh-CN" altLang="en-US" sz="5400" b="1" spc="130" dirty="0">
                <a:solidFill>
                  <a:srgbClr val="FF0000"/>
                </a:solidFill>
                <a:ea typeface="楷体" panose="02010609060101010101" pitchFamily="49" charset="-122"/>
                <a:cs typeface="Times New Roman" panose="02020603050405020304" pitchFamily="18" charset="0"/>
                <a:sym typeface="+mn-lt"/>
              </a:rPr>
              <a:t>浙江选考）</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9" y="9987760"/>
            <a:ext cx="18997383" cy="2988510"/>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油脂在酸性或碱性条件下均能发生水解，在酸性条件下水解生成高级脂肪酸和甘油，在碱性条件下水解生成高级脂肪酸盐和甘油，产物不同，故④错误，符合题意。</a:t>
            </a:r>
          </a:p>
        </p:txBody>
      </p:sp>
      <p:sp>
        <p:nvSpPr>
          <p:cNvPr id="3" name="矩形 2">
            <a:extLst>
              <a:ext uri="{FF2B5EF4-FFF2-40B4-BE49-F238E27FC236}">
                <a16:creationId xmlns="" xmlns:a16="http://schemas.microsoft.com/office/drawing/2014/main" id="{43F1523C-FB0B-4F37-9A25-FE8A250C992B}"/>
              </a:ext>
            </a:extLst>
          </p:cNvPr>
          <p:cNvSpPr/>
          <p:nvPr/>
        </p:nvSpPr>
        <p:spPr>
          <a:xfrm>
            <a:off x="2125411" y="7755633"/>
            <a:ext cx="19190499" cy="1991314"/>
          </a:xfrm>
          <a:prstGeom prst="rect">
            <a:avLst/>
          </a:prstGeom>
        </p:spPr>
        <p:txBody>
          <a:bodyPr wrap="square">
            <a:spAutoFit/>
          </a:bodyPr>
          <a:lstStyle/>
          <a:p>
            <a:pPr lvl="0" algn="just" defTabSz="1826616">
              <a:lnSpc>
                <a:spcPct val="120000"/>
              </a:lnSpc>
            </a:pPr>
            <a:r>
              <a:rPr lang="zh-CN" altLang="en-US" sz="5400" b="1" spc="130" dirty="0">
                <a:solidFill>
                  <a:prstClr val="black"/>
                </a:solidFill>
                <a:cs typeface="Times New Roman" panose="02020603050405020304" pitchFamily="18" charset="0"/>
                <a:sym typeface="+mn-lt"/>
              </a:rPr>
              <a:t>④油脂在酸性或碱性条件下均能发生水解反应，且产物相同</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北京理综）</a:t>
            </a:r>
          </a:p>
        </p:txBody>
      </p:sp>
      <p:sp>
        <p:nvSpPr>
          <p:cNvPr id="6" name="矩形 5">
            <a:extLst>
              <a:ext uri="{FF2B5EF4-FFF2-40B4-BE49-F238E27FC236}">
                <a16:creationId xmlns="" xmlns:a16="http://schemas.microsoft.com/office/drawing/2014/main" id="{C61B05EB-D4F0-4D3B-A53A-39FD000B25EC}"/>
              </a:ext>
            </a:extLst>
          </p:cNvPr>
          <p:cNvSpPr/>
          <p:nvPr/>
        </p:nvSpPr>
        <p:spPr>
          <a:xfrm>
            <a:off x="2528888" y="4130543"/>
            <a:ext cx="19276735" cy="3416320"/>
          </a:xfrm>
          <a:prstGeom prst="rect">
            <a:avLst/>
          </a:prstGeom>
        </p:spPr>
        <p:txBody>
          <a:bodyPr wrap="square">
            <a:spAutoFit/>
          </a:bodyPr>
          <a:lstStyle/>
          <a:p>
            <a:r>
              <a:rPr lang="zh-CN" altLang="en-US" sz="5400" b="1" spc="130" dirty="0">
                <a:solidFill>
                  <a:srgbClr val="2A5CAA"/>
                </a:solidFill>
                <a:ea typeface="楷体" panose="02010609060101010101" pitchFamily="49" charset="-122"/>
                <a:cs typeface="Times New Roman" panose="02020603050405020304" pitchFamily="18" charset="0"/>
                <a:sym typeface="+mn-lt"/>
              </a:rPr>
              <a:t>淀粉在酸的催化作用下能发生水解，生成一系列的产物，最终水解产物是葡萄糖；麦芽糖在酸或酶的催化作用下水解生成葡萄糖；纤维素在强酸或纤维素水解酶的作用下也能水解生成葡萄糖；故③正确，不符合题意。</a:t>
            </a:r>
            <a:endParaRPr lang="zh-CN" altLang="en-US" dirty="0"/>
          </a:p>
        </p:txBody>
      </p:sp>
    </p:spTree>
    <p:extLst>
      <p:ext uri="{BB962C8B-B14F-4D97-AF65-F5344CB8AC3E}">
        <p14:creationId xmlns:p14="http://schemas.microsoft.com/office/powerpoint/2010/main" val="260148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6"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994118"/>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⑤蛋白质水解的最终产物是氨基酸</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天津理综）</a:t>
            </a:r>
          </a:p>
        </p:txBody>
      </p:sp>
      <p:sp>
        <p:nvSpPr>
          <p:cNvPr id="15" name="矩形 14">
            <a:extLst>
              <a:ext uri="{FF2B5EF4-FFF2-40B4-BE49-F238E27FC236}">
                <a16:creationId xmlns="" xmlns:a16="http://schemas.microsoft.com/office/drawing/2014/main" id="{2BF27018-14F6-4D08-9C09-2DBA50E29EA5}"/>
              </a:ext>
            </a:extLst>
          </p:cNvPr>
          <p:cNvSpPr/>
          <p:nvPr/>
        </p:nvSpPr>
        <p:spPr>
          <a:xfrm>
            <a:off x="2552687" y="3442861"/>
            <a:ext cx="18763221" cy="1991314"/>
          </a:xfrm>
          <a:prstGeom prst="rect">
            <a:avLst/>
          </a:prstGeom>
        </p:spPr>
        <p:txBody>
          <a:bodyPr wrap="square">
            <a:spAutoFit/>
          </a:bodyPr>
          <a:lstStyle/>
          <a:p>
            <a:pPr defTabSz="1218149">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蛋白质在人体胃蛋白酶和胰蛋白酶的作用下，经过水解最终生成氨基酸，故⑤正确，不符合题意。</a:t>
            </a:r>
          </a:p>
        </p:txBody>
      </p:sp>
      <p:sp>
        <p:nvSpPr>
          <p:cNvPr id="3" name="矩形 2">
            <a:extLst>
              <a:ext uri="{FF2B5EF4-FFF2-40B4-BE49-F238E27FC236}">
                <a16:creationId xmlns="" xmlns:a16="http://schemas.microsoft.com/office/drawing/2014/main" id="{78136CC9-1077-4948-810B-B108902FCBA2}"/>
              </a:ext>
            </a:extLst>
          </p:cNvPr>
          <p:cNvSpPr/>
          <p:nvPr/>
        </p:nvSpPr>
        <p:spPr>
          <a:xfrm>
            <a:off x="2125409" y="6334493"/>
            <a:ext cx="19190499" cy="994118"/>
          </a:xfrm>
          <a:prstGeom prst="rect">
            <a:avLst/>
          </a:prstGeom>
        </p:spPr>
        <p:txBody>
          <a:bodyPr wrap="square">
            <a:spAutoFit/>
          </a:bodyPr>
          <a:lstStyle/>
          <a:p>
            <a:pPr lvl="0" algn="just" defTabSz="1826616">
              <a:lnSpc>
                <a:spcPct val="120000"/>
              </a:lnSpc>
            </a:pPr>
            <a:r>
              <a:rPr lang="zh-CN" altLang="en-US" sz="5400" b="1" spc="130" dirty="0">
                <a:solidFill>
                  <a:prstClr val="black"/>
                </a:solidFill>
                <a:cs typeface="Times New Roman" panose="02020603050405020304" pitchFamily="18" charset="0"/>
                <a:sym typeface="+mn-lt"/>
              </a:rPr>
              <a:t>⑥加热能杀死流感病毒是因为蛋白质受热变性</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endParaRPr lang="en-US" altLang="zh-CN" sz="5400" b="1" spc="130" dirty="0">
              <a:solidFill>
                <a:srgbClr val="FF0000"/>
              </a:solidFill>
              <a:ea typeface="楷体" panose="02010609060101010101" pitchFamily="49" charset="-122"/>
              <a:cs typeface="Times New Roman" panose="02020603050405020304" pitchFamily="18" charset="0"/>
              <a:sym typeface="+mn-lt"/>
            </a:endParaRPr>
          </a:p>
        </p:txBody>
      </p:sp>
      <p:sp>
        <p:nvSpPr>
          <p:cNvPr id="5" name="矩形 4">
            <a:extLst>
              <a:ext uri="{FF2B5EF4-FFF2-40B4-BE49-F238E27FC236}">
                <a16:creationId xmlns="" xmlns:a16="http://schemas.microsoft.com/office/drawing/2014/main" id="{5D4EB92D-F14C-4603-8C81-5EC5E628EABF}"/>
              </a:ext>
            </a:extLst>
          </p:cNvPr>
          <p:cNvSpPr/>
          <p:nvPr/>
        </p:nvSpPr>
        <p:spPr>
          <a:xfrm>
            <a:off x="2552687" y="8023272"/>
            <a:ext cx="18763221" cy="3416320"/>
          </a:xfrm>
          <a:prstGeom prst="rect">
            <a:avLst/>
          </a:prstGeom>
        </p:spPr>
        <p:txBody>
          <a:bodyPr wrap="square">
            <a:spAutoFit/>
          </a:bodyPr>
          <a:lstStyle/>
          <a:p>
            <a:r>
              <a:rPr lang="zh-CN" altLang="en-US" sz="5400" b="1" spc="130" dirty="0">
                <a:solidFill>
                  <a:srgbClr val="2A5CAA"/>
                </a:solidFill>
                <a:ea typeface="楷体" panose="02010609060101010101" pitchFamily="49" charset="-122"/>
                <a:cs typeface="Times New Roman" panose="02020603050405020304" pitchFamily="18" charset="0"/>
                <a:sym typeface="+mn-lt"/>
              </a:rPr>
              <a:t>蛋白质受热或遇到浓硝酸、重金属盐、甲醛等化学物质，会发生蛋白质的变性，使蛋白质的理化性质和生理功能发生改变，同时失去原有的生理活性，因此加热能杀死流感病毒是因为蛋白质受热变性，故⑥正确，不符合题意。</a:t>
            </a:r>
            <a:endParaRPr lang="zh-CN" altLang="en-US" dirty="0"/>
          </a:p>
        </p:txBody>
      </p:sp>
    </p:spTree>
    <p:extLst>
      <p:ext uri="{BB962C8B-B14F-4D97-AF65-F5344CB8AC3E}">
        <p14:creationId xmlns:p14="http://schemas.microsoft.com/office/powerpoint/2010/main" val="340654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5"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8871468"/>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12</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下列关于糖类、油脂、蛋白质性质的叙述不正确的是</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①木材纤维和土豆淀粉遇碘水均显蓝色</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2015 </a:t>
            </a:r>
            <a:r>
              <a:rPr lang="zh-CN" altLang="en-US" sz="4800" b="1" spc="130" dirty="0">
                <a:solidFill>
                  <a:srgbClr val="FF0000"/>
                </a:solidFill>
                <a:ea typeface="楷体" panose="02010609060101010101" pitchFamily="49" charset="-122"/>
                <a:cs typeface="Times New Roman" panose="02020603050405020304" pitchFamily="18" charset="0"/>
                <a:sym typeface="+mn-lt"/>
              </a:rPr>
              <a:t>广东理综）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② 所有蛋白质遇到浓硝酸后都会变黄</a:t>
            </a:r>
          </a:p>
          <a:p>
            <a:pPr algn="just" defTabSz="1826616">
              <a:lnSpc>
                <a:spcPct val="120000"/>
              </a:lnSpc>
            </a:pPr>
            <a:r>
              <a:rPr lang="zh-CN" altLang="en-US" sz="4800" b="1" spc="130" dirty="0">
                <a:solidFill>
                  <a:prstClr val="black"/>
                </a:solidFill>
                <a:cs typeface="Times New Roman" panose="02020603050405020304" pitchFamily="18" charset="0"/>
                <a:sym typeface="+mn-lt"/>
              </a:rPr>
              <a:t>③淀粉、纤维素、麦芽糖在一定条件下可与水作用转化为葡萄糖</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2017.04 </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4800" b="1" spc="130" dirty="0">
                <a:solidFill>
                  <a:prstClr val="black"/>
                </a:solidFill>
                <a:cs typeface="Times New Roman" panose="02020603050405020304" pitchFamily="18" charset="0"/>
                <a:sym typeface="+mn-lt"/>
              </a:rPr>
              <a:t>④油脂在酸性或碱性条件下均能发生水解反应，且产物相同</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2014</a:t>
            </a:r>
            <a:r>
              <a:rPr lang="zh-CN" altLang="en-US" sz="4800" b="1" spc="130" dirty="0">
                <a:solidFill>
                  <a:srgbClr val="FF0000"/>
                </a:solidFill>
                <a:ea typeface="楷体" panose="02010609060101010101" pitchFamily="49" charset="-122"/>
                <a:cs typeface="Times New Roman" panose="02020603050405020304" pitchFamily="18" charset="0"/>
                <a:sym typeface="+mn-lt"/>
              </a:rPr>
              <a:t>北京理综）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⑤蛋白质水解的最终产物是氨基酸</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 </a:t>
            </a:r>
            <a:r>
              <a:rPr lang="zh-CN" altLang="en-US" sz="48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zh-CN" altLang="en-US" sz="4800" b="1" spc="130" dirty="0">
                <a:solidFill>
                  <a:prstClr val="black"/>
                </a:solidFill>
                <a:cs typeface="Times New Roman" panose="02020603050405020304" pitchFamily="18" charset="0"/>
                <a:sym typeface="+mn-lt"/>
              </a:rPr>
              <a:t>⑥加热能杀死流感病毒是因为蛋白质受热变性</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 </a:t>
            </a:r>
            <a:r>
              <a:rPr lang="zh-CN" altLang="en-US" sz="4800" b="1" spc="130" dirty="0">
                <a:solidFill>
                  <a:srgbClr val="FF0000"/>
                </a:solidFill>
                <a:ea typeface="楷体" panose="02010609060101010101" pitchFamily="49" charset="-122"/>
                <a:cs typeface="Times New Roman" panose="02020603050405020304" pitchFamily="18" charset="0"/>
                <a:sym typeface="+mn-lt"/>
              </a:rPr>
              <a:t>全国</a:t>
            </a:r>
            <a:r>
              <a:rPr lang="en-US" altLang="zh-CN" sz="4800" b="1" spc="130" dirty="0">
                <a:solidFill>
                  <a:srgbClr val="FF0000"/>
                </a:solidFill>
                <a:ea typeface="楷体" panose="02010609060101010101" pitchFamily="49" charset="-122"/>
                <a:cs typeface="Times New Roman" panose="02020603050405020304" pitchFamily="18" charset="0"/>
                <a:sym typeface="+mn-lt"/>
              </a:rPr>
              <a:t>I</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5113604" y="2666019"/>
            <a:ext cx="2502608" cy="1015663"/>
          </a:xfrm>
          <a:prstGeom prst="rect">
            <a:avLst/>
          </a:prstGeom>
          <a:noFill/>
        </p:spPr>
        <p:txBody>
          <a:bodyPr wrap="none" rtlCol="0">
            <a:spAutoFit/>
          </a:bodyPr>
          <a:lstStyle/>
          <a:p>
            <a:r>
              <a:rPr lang="en-US" altLang="zh-CN" sz="6000" b="1" dirty="0">
                <a:solidFill>
                  <a:srgbClr val="FF0000"/>
                </a:solidFill>
              </a:rPr>
              <a:t>①②④</a:t>
            </a:r>
          </a:p>
        </p:txBody>
      </p:sp>
    </p:spTree>
    <p:extLst>
      <p:ext uri="{BB962C8B-B14F-4D97-AF65-F5344CB8AC3E}">
        <p14:creationId xmlns:p14="http://schemas.microsoft.com/office/powerpoint/2010/main" val="165720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P218</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 xmlns:a16="http://schemas.microsoft.com/office/drawing/2014/main" id="{E48474AD-031A-44F2-8664-A3DE79933141}"/>
              </a:ext>
            </a:extLst>
          </p:cNvPr>
          <p:cNvSpPr txBox="1"/>
          <p:nvPr/>
        </p:nvSpPr>
        <p:spPr>
          <a:xfrm>
            <a:off x="4761891" y="1464405"/>
            <a:ext cx="14847519"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三大基本营养物质的水解反应</a:t>
            </a:r>
          </a:p>
        </p:txBody>
      </p:sp>
      <p:pic>
        <p:nvPicPr>
          <p:cNvPr id="5" name="图片 4">
            <a:extLst>
              <a:ext uri="{FF2B5EF4-FFF2-40B4-BE49-F238E27FC236}">
                <a16:creationId xmlns="" xmlns:a16="http://schemas.microsoft.com/office/drawing/2014/main" id="{A32D68E9-A664-4550-A6AF-65CA0CAA93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2997" y="2766626"/>
            <a:ext cx="13785306" cy="9763311"/>
          </a:xfrm>
          <a:prstGeom prst="rect">
            <a:avLst/>
          </a:prstGeom>
        </p:spPr>
      </p:pic>
      <p:pic>
        <p:nvPicPr>
          <p:cNvPr id="7" name="图片 6" descr="图片包含 物体&#10;&#10;已生成极高可信度的说明">
            <a:extLst>
              <a:ext uri="{FF2B5EF4-FFF2-40B4-BE49-F238E27FC236}">
                <a16:creationId xmlns="" xmlns:a16="http://schemas.microsoft.com/office/drawing/2014/main" id="{8E75B0A8-72BA-4122-A72C-BAA7701BCA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21712" y="2858596"/>
            <a:ext cx="10080000" cy="2536258"/>
          </a:xfrm>
          <a:prstGeom prst="rect">
            <a:avLst/>
          </a:prstGeom>
        </p:spPr>
      </p:pic>
      <p:pic>
        <p:nvPicPr>
          <p:cNvPr id="12" name="图片 11">
            <a:extLst>
              <a:ext uri="{FF2B5EF4-FFF2-40B4-BE49-F238E27FC236}">
                <a16:creationId xmlns="" xmlns:a16="http://schemas.microsoft.com/office/drawing/2014/main" id="{68453E43-B51C-4B94-87F0-18035DE936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53243" y="6763407"/>
            <a:ext cx="10080000" cy="2019258"/>
          </a:xfrm>
          <a:prstGeom prst="rect">
            <a:avLst/>
          </a:prstGeom>
        </p:spPr>
      </p:pic>
      <p:pic>
        <p:nvPicPr>
          <p:cNvPr id="14" name="图片 13">
            <a:extLst>
              <a:ext uri="{FF2B5EF4-FFF2-40B4-BE49-F238E27FC236}">
                <a16:creationId xmlns="" xmlns:a16="http://schemas.microsoft.com/office/drawing/2014/main" id="{A211ED0C-691E-446D-B9BC-88ED113A6C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16842" y="9990422"/>
            <a:ext cx="9343160" cy="2340000"/>
          </a:xfrm>
          <a:prstGeom prst="rect">
            <a:avLst/>
          </a:prstGeom>
        </p:spPr>
      </p:pic>
    </p:spTree>
    <p:extLst>
      <p:ext uri="{BB962C8B-B14F-4D97-AF65-F5344CB8AC3E}">
        <p14:creationId xmlns:p14="http://schemas.microsoft.com/office/powerpoint/2010/main" val="409263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下列关于糖类、油脂、蛋白质的应用，不正确的是（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葡萄糖可用于补钙药物的合成</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四川理综）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纤维素在人体内可水解为葡萄糖，故可作人类的营养物质</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地沟油”禁止食用，但可以用来制肥皂</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棉花、蚕丝、羊毛的主要成分都是蛋白质</a:t>
            </a:r>
          </a:p>
        </p:txBody>
      </p:sp>
      <p:sp>
        <p:nvSpPr>
          <p:cNvPr id="15" name="矩形 14">
            <a:extLst>
              <a:ext uri="{FF2B5EF4-FFF2-40B4-BE49-F238E27FC236}">
                <a16:creationId xmlns="" xmlns:a16="http://schemas.microsoft.com/office/drawing/2014/main" id="{41A40838-9FEC-46BB-A5F1-9BDBCEF29707}"/>
              </a:ext>
            </a:extLst>
          </p:cNvPr>
          <p:cNvSpPr/>
          <p:nvPr/>
        </p:nvSpPr>
        <p:spPr>
          <a:xfrm>
            <a:off x="2804039" y="9495939"/>
            <a:ext cx="18763221"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葡萄糖酸钙常被用作补钙剂，因此葡萄糖可用于补钙药物的合成，故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2892286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下列关于糖类、油脂、蛋白质的应用，不正确的是（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葡萄糖可用于补钙药物的合成</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四川理综）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纤维素在人体内可水解为葡萄糖，故可作人类的营养物质</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地沟油”禁止食用，但可以用来制肥皂</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棉花、蚕丝、羊毛的主要成分都是蛋白质</a:t>
            </a:r>
          </a:p>
        </p:txBody>
      </p:sp>
      <p:sp>
        <p:nvSpPr>
          <p:cNvPr id="15" name="矩形 14">
            <a:extLst>
              <a:ext uri="{FF2B5EF4-FFF2-40B4-BE49-F238E27FC236}">
                <a16:creationId xmlns="" xmlns:a16="http://schemas.microsoft.com/office/drawing/2014/main" id="{41A40838-9FEC-46BB-A5F1-9BDBCEF29707}"/>
              </a:ext>
            </a:extLst>
          </p:cNvPr>
          <p:cNvSpPr/>
          <p:nvPr/>
        </p:nvSpPr>
        <p:spPr>
          <a:xfrm>
            <a:off x="2804039" y="9495939"/>
            <a:ext cx="18763221"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人体中没有水解纤维素的酶，所以纤维素在人体中不能水解，不能作为人类的营养物质，故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项错误，符合题意。</a:t>
            </a:r>
          </a:p>
        </p:txBody>
      </p:sp>
    </p:spTree>
    <p:extLst>
      <p:ext uri="{BB962C8B-B14F-4D97-AF65-F5344CB8AC3E}">
        <p14:creationId xmlns:p14="http://schemas.microsoft.com/office/powerpoint/2010/main" val="1801537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下列关于糖类、油脂、蛋白质的应用，不正确的是（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葡萄糖可用于补钙药物的合成</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四川理综）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纤维素在人体内可水解为葡萄糖，故可作人类的营养物质</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地沟油”禁止食用，但可以用来制肥皂</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棉花、蚕丝、羊毛的主要成分都是蛋白质</a:t>
            </a:r>
          </a:p>
        </p:txBody>
      </p:sp>
      <p:sp>
        <p:nvSpPr>
          <p:cNvPr id="15" name="矩形 14">
            <a:extLst>
              <a:ext uri="{FF2B5EF4-FFF2-40B4-BE49-F238E27FC236}">
                <a16:creationId xmlns="" xmlns:a16="http://schemas.microsoft.com/office/drawing/2014/main" id="{41A40838-9FEC-46BB-A5F1-9BDBCEF29707}"/>
              </a:ext>
            </a:extLst>
          </p:cNvPr>
          <p:cNvSpPr/>
          <p:nvPr/>
        </p:nvSpPr>
        <p:spPr>
          <a:xfrm>
            <a:off x="2786851" y="8932979"/>
            <a:ext cx="18763221" cy="3985706"/>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“地沟油”中含有许多对人体有害的物质，所以禁止食用，但地沟油属于油脂，是酯类物质，在碱性条件下水解产生高级脂肪酸钠和甘油，高级脂肪酸钠就是肥皂的主要成分，故仍可以用来制肥皂，故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90060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下列关于糖类、油脂、蛋白质的应用，不正确的是（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葡萄糖可用于补钙药物的合成</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四川理综）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纤维素在人体内可水解为葡萄糖，故可作人类的营养物质</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天津理综）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地沟油”禁止食用，但可以用来制肥皂</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 </a:t>
            </a:r>
            <a:r>
              <a:rPr lang="zh-CN" altLang="en-US" sz="5400" b="1" spc="130" dirty="0">
                <a:solidFill>
                  <a:srgbClr val="FF0000"/>
                </a:solidFill>
                <a:ea typeface="楷体" panose="02010609060101010101" pitchFamily="49" charset="-122"/>
                <a:cs typeface="Times New Roman" panose="02020603050405020304" pitchFamily="18" charset="0"/>
                <a:sym typeface="+mn-lt"/>
              </a:rPr>
              <a:t>福建理综）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棉花、蚕丝、羊毛的主要成分都是蛋白质</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9811728" y="2918267"/>
            <a:ext cx="1253869" cy="1015663"/>
          </a:xfrm>
          <a:prstGeom prst="rect">
            <a:avLst/>
          </a:prstGeom>
          <a:noFill/>
        </p:spPr>
        <p:txBody>
          <a:bodyPr wrap="none" rtlCol="0">
            <a:spAutoFit/>
          </a:bodyPr>
          <a:lstStyle/>
          <a:p>
            <a:r>
              <a:rPr lang="en-US" altLang="zh-CN" sz="6000" b="1" dirty="0">
                <a:solidFill>
                  <a:srgbClr val="FF0000"/>
                </a:solidFill>
              </a:rPr>
              <a:t>BD</a:t>
            </a:r>
          </a:p>
        </p:txBody>
      </p:sp>
      <p:sp>
        <p:nvSpPr>
          <p:cNvPr id="15" name="矩形 14">
            <a:extLst>
              <a:ext uri="{FF2B5EF4-FFF2-40B4-BE49-F238E27FC236}">
                <a16:creationId xmlns="" xmlns:a16="http://schemas.microsoft.com/office/drawing/2014/main" id="{41A40838-9FEC-46BB-A5F1-9BDBCEF29707}"/>
              </a:ext>
            </a:extLst>
          </p:cNvPr>
          <p:cNvSpPr/>
          <p:nvPr/>
        </p:nvSpPr>
        <p:spPr>
          <a:xfrm>
            <a:off x="2804039" y="9495939"/>
            <a:ext cx="18763221"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棉花是植物纤维，主要成分是纤维素；蚕丝、羊毛是动物纤维，主要成分是蛋白质，故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项错误，符合题意。</a:t>
            </a:r>
          </a:p>
        </p:txBody>
      </p:sp>
    </p:spTree>
    <p:extLst>
      <p:ext uri="{BB962C8B-B14F-4D97-AF65-F5344CB8AC3E}">
        <p14:creationId xmlns:p14="http://schemas.microsoft.com/office/powerpoint/2010/main" val="251550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955873"/>
            <a:ext cx="19680211" cy="9757864"/>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14</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11</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为了检验淀粉的水解情况，某同学设计了以下三个实验方案并根据实验现象，得出了相应的结论：</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结论：淀粉完全没有水解</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结论：淀粉完全没有水解</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结论：淀粉已经水解完全了</a:t>
            </a:r>
          </a:p>
          <a:p>
            <a:pPr algn="just" defTabSz="1826616">
              <a:lnSpc>
                <a:spcPct val="120000"/>
              </a:lnSpc>
            </a:pPr>
            <a:r>
              <a:rPr lang="zh-CN" altLang="en-US" sz="4800" b="1" spc="130" dirty="0">
                <a:solidFill>
                  <a:prstClr val="black"/>
                </a:solidFill>
                <a:cs typeface="Times New Roman" panose="02020603050405020304" pitchFamily="18" charset="0"/>
                <a:sym typeface="+mn-lt"/>
              </a:rPr>
              <a:t>根据上述操作及现象首先回答其结论是否正确，然后简要说明理由。如果三个方案均不合理，请另设计一个方案来证明淀粉已经水解完全了。</a:t>
            </a:r>
          </a:p>
        </p:txBody>
      </p:sp>
      <p:graphicFrame>
        <p:nvGraphicFramePr>
          <p:cNvPr id="2" name="对象 1">
            <a:extLst>
              <a:ext uri="{FF2B5EF4-FFF2-40B4-BE49-F238E27FC236}">
                <a16:creationId xmlns="" xmlns:a16="http://schemas.microsoft.com/office/drawing/2014/main" id="{A80ADB47-0A2F-4CAC-AB81-8B64C860CB91}"/>
              </a:ext>
            </a:extLst>
          </p:cNvPr>
          <p:cNvGraphicFramePr>
            <a:graphicFrameLocks noChangeAspect="1"/>
          </p:cNvGraphicFramePr>
          <p:nvPr>
            <p:extLst>
              <p:ext uri="{D42A27DB-BD31-4B8C-83A1-F6EECF244321}">
                <p14:modId xmlns:p14="http://schemas.microsoft.com/office/powerpoint/2010/main" val="259455726"/>
              </p:ext>
            </p:extLst>
          </p:nvPr>
        </p:nvGraphicFramePr>
        <p:xfrm>
          <a:off x="2098757" y="3689758"/>
          <a:ext cx="18000000" cy="1010695"/>
        </p:xfrm>
        <a:graphic>
          <a:graphicData uri="http://schemas.openxmlformats.org/presentationml/2006/ole">
            <mc:AlternateContent xmlns:mc="http://schemas.openxmlformats.org/markup-compatibility/2006">
              <mc:Choice xmlns:v="urn:schemas-microsoft-com:vml" Requires="v">
                <p:oleObj spid="_x0000_s37093" name="Equation" r:id="rId5" imgW="4749480" imgH="266400" progId="Equation.DSMT4">
                  <p:embed/>
                </p:oleObj>
              </mc:Choice>
              <mc:Fallback>
                <p:oleObj name="Equation" r:id="rId5" imgW="4749480" imgH="266400" progId="Equation.DSMT4">
                  <p:embed/>
                  <p:pic>
                    <p:nvPicPr>
                      <p:cNvPr id="0" name=""/>
                      <p:cNvPicPr/>
                      <p:nvPr/>
                    </p:nvPicPr>
                    <p:blipFill>
                      <a:blip r:embed="rId6"/>
                      <a:stretch>
                        <a:fillRect/>
                      </a:stretch>
                    </p:blipFill>
                    <p:spPr>
                      <a:xfrm>
                        <a:off x="2098757" y="3689758"/>
                        <a:ext cx="18000000" cy="1010695"/>
                      </a:xfrm>
                      <a:prstGeom prst="rect">
                        <a:avLst/>
                      </a:prstGeom>
                    </p:spPr>
                  </p:pic>
                </p:oleObj>
              </mc:Fallback>
            </mc:AlternateContent>
          </a:graphicData>
        </a:graphic>
      </p:graphicFrame>
      <p:graphicFrame>
        <p:nvGraphicFramePr>
          <p:cNvPr id="3" name="对象 2">
            <a:extLst>
              <a:ext uri="{FF2B5EF4-FFF2-40B4-BE49-F238E27FC236}">
                <a16:creationId xmlns="" xmlns:a16="http://schemas.microsoft.com/office/drawing/2014/main" id="{EBA0EF05-0AC8-45D1-9D2B-4695B7FF6D55}"/>
              </a:ext>
            </a:extLst>
          </p:cNvPr>
          <p:cNvGraphicFramePr>
            <a:graphicFrameLocks noChangeAspect="1"/>
          </p:cNvGraphicFramePr>
          <p:nvPr>
            <p:extLst>
              <p:ext uri="{D42A27DB-BD31-4B8C-83A1-F6EECF244321}">
                <p14:modId xmlns:p14="http://schemas.microsoft.com/office/powerpoint/2010/main" val="2569633363"/>
              </p:ext>
            </p:extLst>
          </p:nvPr>
        </p:nvGraphicFramePr>
        <p:xfrm>
          <a:off x="2098757" y="5362730"/>
          <a:ext cx="18000000" cy="1134670"/>
        </p:xfrm>
        <a:graphic>
          <a:graphicData uri="http://schemas.openxmlformats.org/presentationml/2006/ole">
            <mc:AlternateContent xmlns:mc="http://schemas.openxmlformats.org/markup-compatibility/2006">
              <mc:Choice xmlns:v="urn:schemas-microsoft-com:vml" Requires="v">
                <p:oleObj spid="_x0000_s37094" name="Equation" r:id="rId7" imgW="4431960" imgH="279360" progId="Equation.DSMT4">
                  <p:embed/>
                </p:oleObj>
              </mc:Choice>
              <mc:Fallback>
                <p:oleObj name="Equation" r:id="rId7" imgW="4431960" imgH="279360" progId="Equation.DSMT4">
                  <p:embed/>
                  <p:pic>
                    <p:nvPicPr>
                      <p:cNvPr id="0" name=""/>
                      <p:cNvPicPr/>
                      <p:nvPr/>
                    </p:nvPicPr>
                    <p:blipFill>
                      <a:blip r:embed="rId8"/>
                      <a:stretch>
                        <a:fillRect/>
                      </a:stretch>
                    </p:blipFill>
                    <p:spPr>
                      <a:xfrm>
                        <a:off x="2098757" y="5362730"/>
                        <a:ext cx="18000000" cy="1134670"/>
                      </a:xfrm>
                      <a:prstGeom prst="rect">
                        <a:avLst/>
                      </a:prstGeom>
                    </p:spPr>
                  </p:pic>
                </p:oleObj>
              </mc:Fallback>
            </mc:AlternateContent>
          </a:graphicData>
        </a:graphic>
      </p:graphicFrame>
      <p:graphicFrame>
        <p:nvGraphicFramePr>
          <p:cNvPr id="4" name="对象 3">
            <a:extLst>
              <a:ext uri="{FF2B5EF4-FFF2-40B4-BE49-F238E27FC236}">
                <a16:creationId xmlns="" xmlns:a16="http://schemas.microsoft.com/office/drawing/2014/main" id="{4995A7EB-C39A-4DEC-9B70-0F8B47DEA8F3}"/>
              </a:ext>
            </a:extLst>
          </p:cNvPr>
          <p:cNvGraphicFramePr>
            <a:graphicFrameLocks noChangeAspect="1"/>
          </p:cNvGraphicFramePr>
          <p:nvPr>
            <p:extLst>
              <p:ext uri="{D42A27DB-BD31-4B8C-83A1-F6EECF244321}">
                <p14:modId xmlns:p14="http://schemas.microsoft.com/office/powerpoint/2010/main" val="234400332"/>
              </p:ext>
            </p:extLst>
          </p:nvPr>
        </p:nvGraphicFramePr>
        <p:xfrm>
          <a:off x="2098757" y="7175535"/>
          <a:ext cx="19800000" cy="1074419"/>
        </p:xfrm>
        <a:graphic>
          <a:graphicData uri="http://schemas.openxmlformats.org/presentationml/2006/ole">
            <mc:AlternateContent xmlns:mc="http://schemas.openxmlformats.org/markup-compatibility/2006">
              <mc:Choice xmlns:v="urn:schemas-microsoft-com:vml" Requires="v">
                <p:oleObj spid="_x0000_s37095" name="Equation" r:id="rId9" imgW="4914720" imgH="266400" progId="Equation.DSMT4">
                  <p:embed/>
                </p:oleObj>
              </mc:Choice>
              <mc:Fallback>
                <p:oleObj name="Equation" r:id="rId9" imgW="4914720" imgH="266400" progId="Equation.DSMT4">
                  <p:embed/>
                  <p:pic>
                    <p:nvPicPr>
                      <p:cNvPr id="0" name=""/>
                      <p:cNvPicPr/>
                      <p:nvPr/>
                    </p:nvPicPr>
                    <p:blipFill>
                      <a:blip r:embed="rId10"/>
                      <a:stretch>
                        <a:fillRect/>
                      </a:stretch>
                    </p:blipFill>
                    <p:spPr>
                      <a:xfrm>
                        <a:off x="2098757" y="7175535"/>
                        <a:ext cx="19800000" cy="1074419"/>
                      </a:xfrm>
                      <a:prstGeom prst="rect">
                        <a:avLst/>
                      </a:prstGeom>
                    </p:spPr>
                  </p:pic>
                </p:oleObj>
              </mc:Fallback>
            </mc:AlternateContent>
          </a:graphicData>
        </a:graphic>
      </p:graphicFrame>
    </p:spTree>
    <p:extLst>
      <p:ext uri="{BB962C8B-B14F-4D97-AF65-F5344CB8AC3E}">
        <p14:creationId xmlns:p14="http://schemas.microsoft.com/office/powerpoint/2010/main" val="163136417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pic>
        <p:nvPicPr>
          <p:cNvPr id="49154"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55351" y="2527883"/>
            <a:ext cx="19360559" cy="4936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465461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5" name="矩形 14">
            <a:extLst>
              <a:ext uri="{FF2B5EF4-FFF2-40B4-BE49-F238E27FC236}">
                <a16:creationId xmlns="" xmlns:a16="http://schemas.microsoft.com/office/drawing/2014/main" id="{41A40838-9FEC-46BB-A5F1-9BDBCEF29707}"/>
              </a:ext>
            </a:extLst>
          </p:cNvPr>
          <p:cNvSpPr/>
          <p:nvPr/>
        </p:nvSpPr>
        <p:spPr>
          <a:xfrm>
            <a:off x="2068876" y="2259081"/>
            <a:ext cx="19247034" cy="9968883"/>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淀粉的特征反应是遇</a:t>
            </a:r>
            <a:r>
              <a:rPr lang="en-US" altLang="zh-CN" sz="5400" b="1" spc="130" dirty="0">
                <a:solidFill>
                  <a:srgbClr val="2A5CAA"/>
                </a:solidFill>
                <a:ea typeface="楷体" panose="02010609060101010101" pitchFamily="49" charset="-122"/>
                <a:cs typeface="Times New Roman" panose="02020603050405020304" pitchFamily="18" charset="0"/>
                <a:sym typeface="+mn-lt"/>
              </a:rPr>
              <a:t>I</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变蓝色，淀粉水解产物葡萄糖的特征反应是银镜反应或与新制</a:t>
            </a:r>
            <a:r>
              <a:rPr lang="en-US" altLang="zh-CN" sz="5400" b="1" spc="130" dirty="0">
                <a:solidFill>
                  <a:srgbClr val="2A5CAA"/>
                </a:solidFill>
                <a:ea typeface="楷体" panose="02010609060101010101" pitchFamily="49" charset="-122"/>
                <a:cs typeface="Times New Roman" panose="02020603050405020304" pitchFamily="18" charset="0"/>
                <a:sym typeface="+mn-lt"/>
              </a:rPr>
              <a:t>Cu(OH)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悬浊液的反应，同时应消除所用催化剂稀硫酸对特征反应的干扰。证明淀粉未水解的关键是证明没有葡萄糖生成；证明淀粉部分水解既要证明有葡萄糖生成，还要证明仍有未水解的淀粉存在；证明淀粉水解完全的关键是证明淀粉已不存在且有葡萄糖生成。淀粉水解的条件是在淀粉溶液中加入稀硫酸并加热，而验证水解产物葡萄糖时无论用新制</a:t>
            </a:r>
            <a:r>
              <a:rPr lang="en-US" altLang="zh-CN" sz="5400" b="1" spc="130" dirty="0">
                <a:solidFill>
                  <a:srgbClr val="2A5CAA"/>
                </a:solidFill>
                <a:ea typeface="楷体" panose="02010609060101010101" pitchFamily="49" charset="-122"/>
                <a:cs typeface="Times New Roman" panose="02020603050405020304" pitchFamily="18" charset="0"/>
                <a:sym typeface="+mn-lt"/>
              </a:rPr>
              <a:t>Cu(OH)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悬浊液还是用银氨溶液都必须在碱性环境中才能进行，所以在鉴别试剂前必须用</a:t>
            </a:r>
            <a:r>
              <a:rPr lang="en-US" altLang="zh-CN" sz="5400" b="1" spc="130" dirty="0">
                <a:solidFill>
                  <a:srgbClr val="2A5CAA"/>
                </a:solidFill>
                <a:ea typeface="楷体" panose="02010609060101010101" pitchFamily="49" charset="-122"/>
                <a:cs typeface="Times New Roman" panose="02020603050405020304" pitchFamily="18" charset="0"/>
                <a:sym typeface="+mn-lt"/>
              </a:rPr>
              <a:t>NaOH</a:t>
            </a:r>
            <a:r>
              <a:rPr lang="zh-CN" altLang="en-US" sz="5400" b="1" spc="130" dirty="0">
                <a:solidFill>
                  <a:srgbClr val="2A5CAA"/>
                </a:solidFill>
                <a:ea typeface="楷体" panose="02010609060101010101" pitchFamily="49" charset="-122"/>
                <a:cs typeface="Times New Roman" panose="02020603050405020304" pitchFamily="18" charset="0"/>
                <a:sym typeface="+mn-lt"/>
              </a:rPr>
              <a:t>溶液中和稀硫酸，在审题时必须注意有无此步骤。</a:t>
            </a:r>
          </a:p>
        </p:txBody>
      </p:sp>
    </p:spTree>
    <p:extLst>
      <p:ext uri="{BB962C8B-B14F-4D97-AF65-F5344CB8AC3E}">
        <p14:creationId xmlns:p14="http://schemas.microsoft.com/office/powerpoint/2010/main" val="33824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96551" y="3590028"/>
            <a:ext cx="19680211" cy="5078313"/>
          </a:xfrm>
          <a:prstGeom prst="rect">
            <a:avLst/>
          </a:prstGeom>
          <a:noFill/>
        </p:spPr>
        <p:txBody>
          <a:bodyPr wrap="square" rtlCol="0">
            <a:spAutoFit/>
          </a:bodyPr>
          <a:lstStyle/>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zh-CN" altLang="en-US" sz="5400" b="1" spc="130" dirty="0">
                <a:solidFill>
                  <a:prstClr val="black"/>
                </a:solidFill>
                <a:cs typeface="Times New Roman" panose="02020603050405020304" pitchFamily="18" charset="0"/>
                <a:sym typeface="+mn-lt"/>
              </a:rPr>
              <a:t>结论：淀粉完全没有水解</a:t>
            </a:r>
          </a:p>
          <a:p>
            <a:pPr algn="just" defTabSz="1826616">
              <a:lnSpc>
                <a:spcPct val="120000"/>
              </a:lnSpc>
            </a:pPr>
            <a:r>
              <a:rPr lang="zh-CN" altLang="en-US" sz="5400" b="1" spc="130" dirty="0">
                <a:solidFill>
                  <a:prstClr val="black"/>
                </a:solidFill>
                <a:cs typeface="Times New Roman" panose="02020603050405020304" pitchFamily="18" charset="0"/>
                <a:sym typeface="+mn-lt"/>
              </a:rPr>
              <a:t>①方案</a:t>
            </a:r>
            <a:r>
              <a:rPr lang="en-US" altLang="zh-CN" sz="5400" b="1" spc="130" dirty="0">
                <a:solidFill>
                  <a:prstClr val="black"/>
                </a:solidFill>
                <a:cs typeface="Times New Roman" panose="02020603050405020304" pitchFamily="18" charset="0"/>
                <a:sym typeface="+mn-lt"/>
              </a:rPr>
              <a:t>A_______</a:t>
            </a:r>
            <a:r>
              <a:rPr lang="zh-CN" altLang="en-US" sz="5400" b="1" spc="130" dirty="0">
                <a:solidFill>
                  <a:prstClr val="black"/>
                </a:solidFill>
                <a:cs typeface="Times New Roman" panose="02020603050405020304" pitchFamily="18" charset="0"/>
                <a:sym typeface="+mn-lt"/>
              </a:rPr>
              <a:t>，</a:t>
            </a: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a:t>
            </a:r>
            <a:r>
              <a:rPr lang="zh-CN" altLang="en-US" sz="54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2430712" y="6498189"/>
            <a:ext cx="18885198" cy="2086725"/>
          </a:xfrm>
          <a:prstGeom prst="rect">
            <a:avLst/>
          </a:prstGeom>
          <a:noFill/>
        </p:spPr>
        <p:txBody>
          <a:bodyPr wrap="square" rtlCol="0">
            <a:spAutoFit/>
          </a:bodyPr>
          <a:lstStyle/>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        不正确</a:t>
            </a:r>
            <a:endParaRPr lang="en-US" altLang="zh-CN" sz="5400" b="1" dirty="0">
              <a:solidFill>
                <a:srgbClr val="FF0000"/>
              </a:solidFill>
              <a:latin typeface="楷体" panose="02010609060101010101" pitchFamily="49" charset="-122"/>
              <a:ea typeface="楷体" panose="02010609060101010101" pitchFamily="49" charset="-122"/>
            </a:endParaRPr>
          </a:p>
          <a:p>
            <a:pPr>
              <a:lnSpc>
                <a:spcPct val="120000"/>
              </a:lnSpc>
            </a:pPr>
            <a:r>
              <a:rPr lang="zh-CN" altLang="en-US" sz="5400" b="1" dirty="0">
                <a:solidFill>
                  <a:srgbClr val="FF0000"/>
                </a:solidFill>
                <a:latin typeface="楷体" panose="02010609060101010101" pitchFamily="49" charset="-122"/>
                <a:ea typeface="楷体" panose="02010609060101010101" pitchFamily="49" charset="-122"/>
              </a:rPr>
              <a:t>如果淀粉只是部分发生水解，未水解的淀粉遇碘也会呈蓝色</a:t>
            </a:r>
            <a:endParaRPr lang="en-US" altLang="zh-CN" sz="5400" b="1" dirty="0">
              <a:solidFill>
                <a:srgbClr val="FF0000"/>
              </a:solidFill>
              <a:latin typeface="楷体" panose="02010609060101010101" pitchFamily="49" charset="-122"/>
              <a:ea typeface="楷体" panose="02010609060101010101" pitchFamily="49" charset="-122"/>
            </a:endParaRPr>
          </a:p>
        </p:txBody>
      </p:sp>
      <p:graphicFrame>
        <p:nvGraphicFramePr>
          <p:cNvPr id="2" name="对象 1">
            <a:extLst>
              <a:ext uri="{FF2B5EF4-FFF2-40B4-BE49-F238E27FC236}">
                <a16:creationId xmlns="" xmlns:a16="http://schemas.microsoft.com/office/drawing/2014/main" id="{A80ADB47-0A2F-4CAC-AB81-8B64C860CB91}"/>
              </a:ext>
            </a:extLst>
          </p:cNvPr>
          <p:cNvGraphicFramePr>
            <a:graphicFrameLocks noChangeAspect="1"/>
          </p:cNvGraphicFramePr>
          <p:nvPr/>
        </p:nvGraphicFramePr>
        <p:xfrm>
          <a:off x="2196551" y="4097859"/>
          <a:ext cx="19800000" cy="1111765"/>
        </p:xfrm>
        <a:graphic>
          <a:graphicData uri="http://schemas.openxmlformats.org/presentationml/2006/ole">
            <mc:AlternateContent xmlns:mc="http://schemas.openxmlformats.org/markup-compatibility/2006">
              <mc:Choice xmlns:v="urn:schemas-microsoft-com:vml" Requires="v">
                <p:oleObj spid="_x0000_s44106" name="Equation" r:id="rId5" imgW="4749480" imgH="266400" progId="Equation.DSMT4">
                  <p:embed/>
                </p:oleObj>
              </mc:Choice>
              <mc:Fallback>
                <p:oleObj name="Equation" r:id="rId5" imgW="4749480" imgH="266400" progId="Equation.DSMT4">
                  <p:embed/>
                  <p:pic>
                    <p:nvPicPr>
                      <p:cNvPr id="2" name="对象 1">
                        <a:extLst>
                          <a:ext uri="{FF2B5EF4-FFF2-40B4-BE49-F238E27FC236}">
                            <a16:creationId xmlns="" xmlns:a16="http://schemas.microsoft.com/office/drawing/2014/main" id="{A80ADB47-0A2F-4CAC-AB81-8B64C860CB91}"/>
                          </a:ext>
                        </a:extLst>
                      </p:cNvPr>
                      <p:cNvPicPr/>
                      <p:nvPr/>
                    </p:nvPicPr>
                    <p:blipFill>
                      <a:blip r:embed="rId6"/>
                      <a:stretch>
                        <a:fillRect/>
                      </a:stretch>
                    </p:blipFill>
                    <p:spPr>
                      <a:xfrm>
                        <a:off x="2196551" y="4097859"/>
                        <a:ext cx="19800000" cy="1111765"/>
                      </a:xfrm>
                      <a:prstGeom prst="rect">
                        <a:avLst/>
                      </a:prstGeom>
                    </p:spPr>
                  </p:pic>
                </p:oleObj>
              </mc:Fallback>
            </mc:AlternateContent>
          </a:graphicData>
        </a:graphic>
      </p:graphicFrame>
    </p:spTree>
    <p:extLst>
      <p:ext uri="{BB962C8B-B14F-4D97-AF65-F5344CB8AC3E}">
        <p14:creationId xmlns:p14="http://schemas.microsoft.com/office/powerpoint/2010/main" val="283363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5341736"/>
            <a:ext cx="19680211" cy="5078313"/>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结论：淀粉完全没有水解</a:t>
            </a:r>
          </a:p>
          <a:p>
            <a:pPr algn="just" defTabSz="1826616">
              <a:lnSpc>
                <a:spcPct val="120000"/>
              </a:lnSpc>
            </a:pPr>
            <a:r>
              <a:rPr lang="en-US" altLang="zh-CN" sz="5400" b="1" spc="130" dirty="0">
                <a:solidFill>
                  <a:prstClr val="black"/>
                </a:solidFill>
                <a:cs typeface="Times New Roman" panose="02020603050405020304" pitchFamily="18" charset="0"/>
                <a:sym typeface="+mn-lt"/>
              </a:rPr>
              <a:t>②</a:t>
            </a:r>
            <a:r>
              <a:rPr lang="zh-CN" altLang="en-US" sz="5400" b="1" spc="130" dirty="0">
                <a:solidFill>
                  <a:prstClr val="black"/>
                </a:solidFill>
                <a:cs typeface="Times New Roman" panose="02020603050405020304" pitchFamily="18" charset="0"/>
                <a:sym typeface="+mn-lt"/>
              </a:rPr>
              <a:t>方案</a:t>
            </a:r>
            <a:r>
              <a:rPr lang="en-US" altLang="zh-CN" sz="5400" b="1" spc="130" dirty="0">
                <a:solidFill>
                  <a:prstClr val="black"/>
                </a:solidFill>
                <a:cs typeface="Times New Roman" panose="02020603050405020304" pitchFamily="18" charset="0"/>
                <a:sym typeface="+mn-lt"/>
              </a:rPr>
              <a:t>B_______</a:t>
            </a:r>
            <a:r>
              <a:rPr lang="zh-CN" altLang="en-US" sz="5400" b="1" spc="130" dirty="0">
                <a:solidFill>
                  <a:prstClr val="black"/>
                </a:solidFill>
                <a:cs typeface="Times New Roman" panose="02020603050405020304" pitchFamily="18" charset="0"/>
                <a:sym typeface="+mn-lt"/>
              </a:rPr>
              <a:t>，</a:t>
            </a: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a:t>
            </a: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a:t>
            </a: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a:t>
            </a:r>
            <a:r>
              <a:rPr lang="zh-CN" altLang="en-US" sz="54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2059391" y="6265599"/>
            <a:ext cx="18885198" cy="4081117"/>
          </a:xfrm>
          <a:prstGeom prst="rect">
            <a:avLst/>
          </a:prstGeom>
          <a:noFill/>
        </p:spPr>
        <p:txBody>
          <a:bodyPr wrap="square" rtlCol="0">
            <a:spAutoFit/>
          </a:bodyPr>
          <a:lstStyle/>
          <a:p>
            <a:pPr>
              <a:lnSpc>
                <a:spcPct val="120000"/>
              </a:lnSpc>
            </a:pPr>
            <a:r>
              <a:rPr lang="zh-CN" altLang="en-US" sz="5400" b="1" dirty="0">
                <a:solidFill>
                  <a:srgbClr val="FF0000"/>
                </a:solidFill>
                <a:ea typeface="楷体" panose="02010609060101010101" pitchFamily="49" charset="-122"/>
              </a:rPr>
              <a:t>                 不正确</a:t>
            </a:r>
            <a:endParaRPr lang="en-US" altLang="zh-CN" sz="5400" b="1" dirty="0">
              <a:solidFill>
                <a:srgbClr val="FF0000"/>
              </a:solidFill>
              <a:ea typeface="楷体" panose="02010609060101010101" pitchFamily="49" charset="-122"/>
            </a:endParaRPr>
          </a:p>
          <a:p>
            <a:pPr>
              <a:lnSpc>
                <a:spcPct val="120000"/>
              </a:lnSpc>
            </a:pPr>
            <a:r>
              <a:rPr lang="zh-CN" altLang="en-US" sz="5400" b="1" dirty="0">
                <a:solidFill>
                  <a:srgbClr val="FF0000"/>
                </a:solidFill>
                <a:ea typeface="楷体" panose="02010609060101010101" pitchFamily="49" charset="-122"/>
              </a:rPr>
              <a:t>淀粉发生水解会生成葡萄糖，但由于水解液没有用</a:t>
            </a:r>
            <a:r>
              <a:rPr lang="en-US" altLang="zh-CN" sz="5400" b="1" dirty="0">
                <a:solidFill>
                  <a:srgbClr val="FF0000"/>
                </a:solidFill>
                <a:ea typeface="楷体" panose="02010609060101010101" pitchFamily="49" charset="-122"/>
              </a:rPr>
              <a:t>NaOH</a:t>
            </a:r>
            <a:r>
              <a:rPr lang="zh-CN" altLang="en-US" sz="5400" b="1" dirty="0">
                <a:solidFill>
                  <a:srgbClr val="FF0000"/>
                </a:solidFill>
                <a:ea typeface="楷体" panose="02010609060101010101" pitchFamily="49" charset="-122"/>
              </a:rPr>
              <a:t>溶液中和，所以加入的新制的</a:t>
            </a:r>
            <a:r>
              <a:rPr lang="en-US" altLang="zh-CN" sz="5400" b="1" dirty="0">
                <a:solidFill>
                  <a:srgbClr val="FF0000"/>
                </a:solidFill>
                <a:ea typeface="楷体" panose="02010609060101010101" pitchFamily="49" charset="-122"/>
              </a:rPr>
              <a:t>Cu(OH)</a:t>
            </a:r>
            <a:r>
              <a:rPr lang="en-US" altLang="zh-CN" sz="5400" b="1" baseline="-25000" dirty="0">
                <a:solidFill>
                  <a:srgbClr val="FF0000"/>
                </a:solidFill>
                <a:ea typeface="楷体" panose="02010609060101010101" pitchFamily="49" charset="-122"/>
              </a:rPr>
              <a:t>2</a:t>
            </a:r>
            <a:r>
              <a:rPr lang="zh-CN" altLang="en-US" sz="5400" b="1" dirty="0">
                <a:solidFill>
                  <a:srgbClr val="FF0000"/>
                </a:solidFill>
                <a:ea typeface="楷体" panose="02010609060101010101" pitchFamily="49" charset="-122"/>
              </a:rPr>
              <a:t>会溶于硫酸，从而无法氧化葡萄糖，也就无砖红色沉淀生成，但淀粉可能发生了水解</a:t>
            </a:r>
            <a:endParaRPr lang="en-US" altLang="zh-CN" sz="5400" b="1" dirty="0">
              <a:solidFill>
                <a:srgbClr val="FF0000"/>
              </a:solidFill>
              <a:ea typeface="楷体" panose="02010609060101010101" pitchFamily="49" charset="-122"/>
            </a:endParaRPr>
          </a:p>
        </p:txBody>
      </p:sp>
      <p:graphicFrame>
        <p:nvGraphicFramePr>
          <p:cNvPr id="17" name="对象 16">
            <a:extLst>
              <a:ext uri="{FF2B5EF4-FFF2-40B4-BE49-F238E27FC236}">
                <a16:creationId xmlns="" xmlns:a16="http://schemas.microsoft.com/office/drawing/2014/main" id="{158BF066-1343-407F-9A3C-38E7C5DDFC83}"/>
              </a:ext>
            </a:extLst>
          </p:cNvPr>
          <p:cNvGraphicFramePr>
            <a:graphicFrameLocks noChangeAspect="1"/>
          </p:cNvGraphicFramePr>
          <p:nvPr>
            <p:extLst>
              <p:ext uri="{D42A27DB-BD31-4B8C-83A1-F6EECF244321}">
                <p14:modId xmlns:p14="http://schemas.microsoft.com/office/powerpoint/2010/main" val="1471328661"/>
              </p:ext>
            </p:extLst>
          </p:nvPr>
        </p:nvGraphicFramePr>
        <p:xfrm>
          <a:off x="2285650" y="3715244"/>
          <a:ext cx="19800000" cy="1248137"/>
        </p:xfrm>
        <a:graphic>
          <a:graphicData uri="http://schemas.openxmlformats.org/presentationml/2006/ole">
            <mc:AlternateContent xmlns:mc="http://schemas.openxmlformats.org/markup-compatibility/2006">
              <mc:Choice xmlns:v="urn:schemas-microsoft-com:vml" Requires="v">
                <p:oleObj spid="_x0000_s43083" name="Equation" r:id="rId5" imgW="4431960" imgH="279360" progId="Equation.DSMT4">
                  <p:embed/>
                </p:oleObj>
              </mc:Choice>
              <mc:Fallback>
                <p:oleObj name="Equation" r:id="rId5" imgW="4431960" imgH="279360" progId="Equation.DSMT4">
                  <p:embed/>
                  <p:pic>
                    <p:nvPicPr>
                      <p:cNvPr id="3" name="对象 2">
                        <a:extLst>
                          <a:ext uri="{FF2B5EF4-FFF2-40B4-BE49-F238E27FC236}">
                            <a16:creationId xmlns="" xmlns:a16="http://schemas.microsoft.com/office/drawing/2014/main" id="{EBA0EF05-0AC8-45D1-9D2B-4695B7FF6D55}"/>
                          </a:ext>
                        </a:extLst>
                      </p:cNvPr>
                      <p:cNvPicPr/>
                      <p:nvPr/>
                    </p:nvPicPr>
                    <p:blipFill>
                      <a:blip r:embed="rId6"/>
                      <a:stretch>
                        <a:fillRect/>
                      </a:stretch>
                    </p:blipFill>
                    <p:spPr>
                      <a:xfrm>
                        <a:off x="2285650" y="3715244"/>
                        <a:ext cx="19800000" cy="1248137"/>
                      </a:xfrm>
                      <a:prstGeom prst="rect">
                        <a:avLst/>
                      </a:prstGeom>
                    </p:spPr>
                  </p:pic>
                </p:oleObj>
              </mc:Fallback>
            </mc:AlternateContent>
          </a:graphicData>
        </a:graphic>
      </p:graphicFrame>
    </p:spTree>
    <p:extLst>
      <p:ext uri="{BB962C8B-B14F-4D97-AF65-F5344CB8AC3E}">
        <p14:creationId xmlns:p14="http://schemas.microsoft.com/office/powerpoint/2010/main" val="112606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96551" y="5355764"/>
            <a:ext cx="19680211" cy="4081117"/>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结论：淀粉已经完全水解了</a:t>
            </a:r>
          </a:p>
          <a:p>
            <a:pPr algn="just" defTabSz="1826616">
              <a:lnSpc>
                <a:spcPct val="120000"/>
              </a:lnSpc>
            </a:pPr>
            <a:r>
              <a:rPr lang="en-US" altLang="zh-CN" sz="5400" b="1" spc="130" dirty="0">
                <a:solidFill>
                  <a:prstClr val="black"/>
                </a:solidFill>
                <a:cs typeface="Times New Roman" panose="02020603050405020304" pitchFamily="18" charset="0"/>
                <a:sym typeface="+mn-lt"/>
              </a:rPr>
              <a:t>③</a:t>
            </a:r>
            <a:r>
              <a:rPr lang="zh-CN" altLang="en-US" sz="5400" b="1" spc="130" dirty="0">
                <a:solidFill>
                  <a:prstClr val="black"/>
                </a:solidFill>
                <a:cs typeface="Times New Roman" panose="02020603050405020304" pitchFamily="18" charset="0"/>
                <a:sym typeface="+mn-lt"/>
              </a:rPr>
              <a:t>方案</a:t>
            </a:r>
            <a:r>
              <a:rPr lang="en-US" altLang="zh-CN" sz="5400" b="1" spc="130" dirty="0">
                <a:solidFill>
                  <a:prstClr val="black"/>
                </a:solidFill>
                <a:cs typeface="Times New Roman" panose="02020603050405020304" pitchFamily="18" charset="0"/>
                <a:sym typeface="+mn-lt"/>
              </a:rPr>
              <a:t>C_______</a:t>
            </a:r>
            <a:r>
              <a:rPr lang="zh-CN" altLang="en-US" sz="5400" b="1" spc="130" dirty="0">
                <a:solidFill>
                  <a:prstClr val="black"/>
                </a:solidFill>
                <a:cs typeface="Times New Roman" panose="02020603050405020304" pitchFamily="18" charset="0"/>
                <a:sym typeface="+mn-lt"/>
              </a:rPr>
              <a:t>，</a:t>
            </a: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a:t>
            </a: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a:t>
            </a:r>
            <a:r>
              <a:rPr lang="zh-CN" altLang="en-US" sz="54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2308292" y="6292969"/>
            <a:ext cx="18885198" cy="3083921"/>
          </a:xfrm>
          <a:prstGeom prst="rect">
            <a:avLst/>
          </a:prstGeom>
          <a:noFill/>
        </p:spPr>
        <p:txBody>
          <a:bodyPr wrap="square" rtlCol="0">
            <a:spAutoFit/>
          </a:bodyPr>
          <a:lstStyle/>
          <a:p>
            <a:pPr>
              <a:lnSpc>
                <a:spcPct val="120000"/>
              </a:lnSpc>
            </a:pPr>
            <a:r>
              <a:rPr lang="zh-CN" altLang="en-US" sz="5400" b="1" dirty="0">
                <a:solidFill>
                  <a:srgbClr val="FF0000"/>
                </a:solidFill>
                <a:ea typeface="楷体" panose="02010609060101010101" pitchFamily="49" charset="-122"/>
              </a:rPr>
              <a:t>               不正确</a:t>
            </a:r>
            <a:endParaRPr lang="en-US" altLang="zh-CN" sz="5400" b="1" dirty="0">
              <a:solidFill>
                <a:srgbClr val="FF0000"/>
              </a:solidFill>
              <a:ea typeface="楷体" panose="02010609060101010101" pitchFamily="49" charset="-122"/>
            </a:endParaRPr>
          </a:p>
          <a:p>
            <a:pPr>
              <a:lnSpc>
                <a:spcPct val="120000"/>
              </a:lnSpc>
            </a:pPr>
            <a:r>
              <a:rPr lang="zh-CN" altLang="en-US" sz="5400" b="1" dirty="0">
                <a:solidFill>
                  <a:srgbClr val="FF0000"/>
                </a:solidFill>
                <a:ea typeface="楷体" panose="02010609060101010101" pitchFamily="49" charset="-122"/>
              </a:rPr>
              <a:t>该实验只能证明淀粉已经或正在发生水解，不能证明是否仍有淀粉存在，所以无法证明淀粉是否水解完全</a:t>
            </a:r>
            <a:endParaRPr lang="en-US" altLang="zh-CN" sz="5400" b="1" dirty="0">
              <a:solidFill>
                <a:srgbClr val="FF0000"/>
              </a:solidFill>
              <a:ea typeface="楷体" panose="02010609060101010101" pitchFamily="49" charset="-122"/>
            </a:endParaRPr>
          </a:p>
        </p:txBody>
      </p:sp>
      <p:graphicFrame>
        <p:nvGraphicFramePr>
          <p:cNvPr id="15" name="对象 14">
            <a:extLst>
              <a:ext uri="{FF2B5EF4-FFF2-40B4-BE49-F238E27FC236}">
                <a16:creationId xmlns="" xmlns:a16="http://schemas.microsoft.com/office/drawing/2014/main" id="{4B4DF767-2B01-4C49-B4B2-4C7398D26C1B}"/>
              </a:ext>
            </a:extLst>
          </p:cNvPr>
          <p:cNvGraphicFramePr>
            <a:graphicFrameLocks noChangeAspect="1"/>
          </p:cNvGraphicFramePr>
          <p:nvPr>
            <p:extLst>
              <p:ext uri="{D42A27DB-BD31-4B8C-83A1-F6EECF244321}">
                <p14:modId xmlns:p14="http://schemas.microsoft.com/office/powerpoint/2010/main" val="2168342324"/>
              </p:ext>
            </p:extLst>
          </p:nvPr>
        </p:nvGraphicFramePr>
        <p:xfrm>
          <a:off x="2285650" y="3691384"/>
          <a:ext cx="19800000" cy="1074419"/>
        </p:xfrm>
        <a:graphic>
          <a:graphicData uri="http://schemas.openxmlformats.org/presentationml/2006/ole">
            <mc:AlternateContent xmlns:mc="http://schemas.openxmlformats.org/markup-compatibility/2006">
              <mc:Choice xmlns:v="urn:schemas-microsoft-com:vml" Requires="v">
                <p:oleObj spid="_x0000_s45130" name="Equation" r:id="rId5" imgW="4914720" imgH="266400" progId="Equation.DSMT4">
                  <p:embed/>
                </p:oleObj>
              </mc:Choice>
              <mc:Fallback>
                <p:oleObj name="Equation" r:id="rId5" imgW="4914720" imgH="266400" progId="Equation.DSMT4">
                  <p:embed/>
                  <p:pic>
                    <p:nvPicPr>
                      <p:cNvPr id="4" name="对象 3">
                        <a:extLst>
                          <a:ext uri="{FF2B5EF4-FFF2-40B4-BE49-F238E27FC236}">
                            <a16:creationId xmlns="" xmlns:a16="http://schemas.microsoft.com/office/drawing/2014/main" id="{4995A7EB-C39A-4DEC-9B70-0F8B47DEA8F3}"/>
                          </a:ext>
                        </a:extLst>
                      </p:cNvPr>
                      <p:cNvPicPr/>
                      <p:nvPr/>
                    </p:nvPicPr>
                    <p:blipFill>
                      <a:blip r:embed="rId6"/>
                      <a:stretch>
                        <a:fillRect/>
                      </a:stretch>
                    </p:blipFill>
                    <p:spPr>
                      <a:xfrm>
                        <a:off x="2285650" y="3691384"/>
                        <a:ext cx="19800000" cy="1074419"/>
                      </a:xfrm>
                      <a:prstGeom prst="rect">
                        <a:avLst/>
                      </a:prstGeom>
                    </p:spPr>
                  </p:pic>
                </p:oleObj>
              </mc:Fallback>
            </mc:AlternateContent>
          </a:graphicData>
        </a:graphic>
      </p:graphicFrame>
    </p:spTree>
    <p:extLst>
      <p:ext uri="{BB962C8B-B14F-4D97-AF65-F5344CB8AC3E}">
        <p14:creationId xmlns:p14="http://schemas.microsoft.com/office/powerpoint/2010/main" val="1719443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577904" y="3075535"/>
            <a:ext cx="20447852" cy="4081117"/>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④你的方案：</a:t>
            </a: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______________________________________________________</a:t>
            </a:r>
            <a:r>
              <a:rPr lang="zh-CN" altLang="en-US" sz="5400" b="1" spc="130" dirty="0">
                <a:solidFill>
                  <a:prstClr val="black"/>
                </a:solidFill>
                <a:cs typeface="Times New Roman" panose="02020603050405020304" pitchFamily="18" charset="0"/>
                <a:sym typeface="+mn-lt"/>
              </a:rPr>
              <a:t>。</a:t>
            </a:r>
          </a:p>
        </p:txBody>
      </p:sp>
      <p:grpSp>
        <p:nvGrpSpPr>
          <p:cNvPr id="17" name="组合 16">
            <a:extLst>
              <a:ext uri="{FF2B5EF4-FFF2-40B4-BE49-F238E27FC236}">
                <a16:creationId xmlns="" xmlns:a16="http://schemas.microsoft.com/office/drawing/2014/main" id="{80D8EF8A-F32B-45E1-AC0D-75F78C03216C}"/>
              </a:ext>
            </a:extLst>
          </p:cNvPr>
          <p:cNvGrpSpPr/>
          <p:nvPr/>
        </p:nvGrpSpPr>
        <p:grpSpPr>
          <a:xfrm>
            <a:off x="1486463" y="3817247"/>
            <a:ext cx="19972168" cy="3191830"/>
            <a:chOff x="85602" y="-95250"/>
            <a:chExt cx="5379594" cy="1191668"/>
          </a:xfrm>
        </p:grpSpPr>
        <p:grpSp>
          <p:nvGrpSpPr>
            <p:cNvPr id="18" name="组合 17">
              <a:extLst>
                <a:ext uri="{FF2B5EF4-FFF2-40B4-BE49-F238E27FC236}">
                  <a16:creationId xmlns="" xmlns:a16="http://schemas.microsoft.com/office/drawing/2014/main" id="{B3B6D8AA-D60D-4283-9943-99DD114D7797}"/>
                </a:ext>
              </a:extLst>
            </p:cNvPr>
            <p:cNvGrpSpPr/>
            <p:nvPr/>
          </p:nvGrpSpPr>
          <p:grpSpPr>
            <a:xfrm>
              <a:off x="828675" y="-95250"/>
              <a:ext cx="4636521" cy="1191668"/>
              <a:chOff x="0" y="-95250"/>
              <a:chExt cx="4636521" cy="1191668"/>
            </a:xfrm>
          </p:grpSpPr>
          <p:grpSp>
            <p:nvGrpSpPr>
              <p:cNvPr id="21" name="组合 20">
                <a:extLst>
                  <a:ext uri="{FF2B5EF4-FFF2-40B4-BE49-F238E27FC236}">
                    <a16:creationId xmlns="" xmlns:a16="http://schemas.microsoft.com/office/drawing/2014/main" id="{75B66F82-C2D5-4AEB-AA7D-1C2BDF1C38F9}"/>
                  </a:ext>
                </a:extLst>
              </p:cNvPr>
              <p:cNvGrpSpPr/>
              <p:nvPr/>
            </p:nvGrpSpPr>
            <p:grpSpPr>
              <a:xfrm>
                <a:off x="0" y="185738"/>
                <a:ext cx="708949" cy="599076"/>
                <a:chOff x="0" y="-100012"/>
                <a:chExt cx="666750" cy="599076"/>
              </a:xfrm>
            </p:grpSpPr>
            <p:cxnSp>
              <p:nvCxnSpPr>
                <p:cNvPr id="45" name="直接箭头连接符 44">
                  <a:extLst>
                    <a:ext uri="{FF2B5EF4-FFF2-40B4-BE49-F238E27FC236}">
                      <a16:creationId xmlns="" xmlns:a16="http://schemas.microsoft.com/office/drawing/2014/main" id="{76E30859-AC89-421D-9D19-F8F0616053D2}"/>
                    </a:ext>
                  </a:extLst>
                </p:cNvPr>
                <p:cNvCxnSpPr/>
                <p:nvPr/>
              </p:nvCxnSpPr>
              <p:spPr>
                <a:xfrm>
                  <a:off x="0" y="209550"/>
                  <a:ext cx="666750" cy="0"/>
                </a:xfrm>
                <a:prstGeom prst="straightConnector1">
                  <a:avLst/>
                </a:prstGeom>
                <a:ln w="38100">
                  <a:solidFill>
                    <a:srgbClr val="FF0000"/>
                  </a:solidFill>
                  <a:tailEnd type="arrow"/>
                </a:ln>
              </p:spPr>
              <p:style>
                <a:lnRef idx="1">
                  <a:schemeClr val="dk1"/>
                </a:lnRef>
                <a:fillRef idx="0">
                  <a:schemeClr val="dk1"/>
                </a:fillRef>
                <a:effectRef idx="0">
                  <a:schemeClr val="dk1"/>
                </a:effectRef>
                <a:fontRef idx="minor">
                  <a:schemeClr val="tx1"/>
                </a:fontRef>
              </p:style>
            </p:cxnSp>
            <p:sp>
              <p:nvSpPr>
                <p:cNvPr id="46" name="文本框 13">
                  <a:extLst>
                    <a:ext uri="{FF2B5EF4-FFF2-40B4-BE49-F238E27FC236}">
                      <a16:creationId xmlns="" xmlns:a16="http://schemas.microsoft.com/office/drawing/2014/main" id="{C36EC6DA-0501-447E-A405-E2C877EC8414}"/>
                    </a:ext>
                  </a:extLst>
                </p:cNvPr>
                <p:cNvSpPr txBox="1"/>
                <p:nvPr/>
              </p:nvSpPr>
              <p:spPr>
                <a:xfrm>
                  <a:off x="60268" y="-100012"/>
                  <a:ext cx="514579" cy="2952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稀硫酸</a:t>
                  </a:r>
                </a:p>
              </p:txBody>
            </p:sp>
            <p:sp>
              <p:nvSpPr>
                <p:cNvPr id="47" name="文本框 16">
                  <a:extLst>
                    <a:ext uri="{FF2B5EF4-FFF2-40B4-BE49-F238E27FC236}">
                      <a16:creationId xmlns="" xmlns:a16="http://schemas.microsoft.com/office/drawing/2014/main" id="{541045E5-E9A2-405B-A127-6109B23DC1E3}"/>
                    </a:ext>
                  </a:extLst>
                </p:cNvPr>
                <p:cNvSpPr txBox="1"/>
                <p:nvPr/>
              </p:nvSpPr>
              <p:spPr>
                <a:xfrm>
                  <a:off x="112600" y="213314"/>
                  <a:ext cx="408762"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加热</a:t>
                  </a:r>
                </a:p>
              </p:txBody>
            </p:sp>
          </p:grpSp>
          <p:sp>
            <p:nvSpPr>
              <p:cNvPr id="22" name="文本框 121">
                <a:extLst>
                  <a:ext uri="{FF2B5EF4-FFF2-40B4-BE49-F238E27FC236}">
                    <a16:creationId xmlns="" xmlns:a16="http://schemas.microsoft.com/office/drawing/2014/main" id="{FCB3F169-A3D3-4E08-B1C6-37C0C9E60420}"/>
                  </a:ext>
                </a:extLst>
              </p:cNvPr>
              <p:cNvSpPr txBox="1"/>
              <p:nvPr/>
            </p:nvSpPr>
            <p:spPr>
              <a:xfrm>
                <a:off x="2028825" y="0"/>
                <a:ext cx="952500" cy="41910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a:solidFill>
                      <a:srgbClr val="FF0000"/>
                    </a:solidFill>
                    <a:effectLst/>
                    <a:cs typeface="Times New Roman" panose="02020603050405020304" pitchFamily="18" charset="0"/>
                  </a:rPr>
                  <a:t>不变蓝</a:t>
                </a:r>
              </a:p>
            </p:txBody>
          </p:sp>
          <p:grpSp>
            <p:nvGrpSpPr>
              <p:cNvPr id="23" name="组合 22">
                <a:extLst>
                  <a:ext uri="{FF2B5EF4-FFF2-40B4-BE49-F238E27FC236}">
                    <a16:creationId xmlns="" xmlns:a16="http://schemas.microsoft.com/office/drawing/2014/main" id="{861DC33F-04FC-4CA9-B589-C09E49F8596D}"/>
                  </a:ext>
                </a:extLst>
              </p:cNvPr>
              <p:cNvGrpSpPr/>
              <p:nvPr/>
            </p:nvGrpSpPr>
            <p:grpSpPr>
              <a:xfrm>
                <a:off x="707141" y="-95250"/>
                <a:ext cx="3929380" cy="1191668"/>
                <a:chOff x="88016" y="-95250"/>
                <a:chExt cx="3929380" cy="1191668"/>
              </a:xfrm>
            </p:grpSpPr>
            <p:sp>
              <p:nvSpPr>
                <p:cNvPr id="24" name="文本框 42">
                  <a:extLst>
                    <a:ext uri="{FF2B5EF4-FFF2-40B4-BE49-F238E27FC236}">
                      <a16:creationId xmlns="" xmlns:a16="http://schemas.microsoft.com/office/drawing/2014/main" id="{26063DEC-5E12-4539-B0DE-5B48845D872D}"/>
                    </a:ext>
                  </a:extLst>
                </p:cNvPr>
                <p:cNvSpPr txBox="1"/>
                <p:nvPr/>
              </p:nvSpPr>
              <p:spPr>
                <a:xfrm>
                  <a:off x="88016" y="330649"/>
                  <a:ext cx="547147" cy="310252"/>
                </a:xfrm>
                <a:prstGeom prst="rect">
                  <a:avLst/>
                </a:prstGeom>
                <a:noFill/>
                <a:ln w="6350">
                  <a:noFill/>
                </a:ln>
                <a:effectLst/>
              </p:spPr>
              <p:txBody>
                <a:bodyPr rot="0" spcFirstLastPara="0" vert="horz" wrap="none" lIns="91440" tIns="45720" rIns="91440" bIns="45720" numCol="1" spcCol="0" rtlCol="0" fromWordArt="0" anchor="t" anchorCtr="0" forceAA="0" compatLnSpc="1">
                  <a:prstTxWarp prst="textNoShape">
                    <a:avLst/>
                  </a:prstTxWarp>
                  <a:spAutoFit/>
                </a:bodyPr>
                <a:lstStyle/>
                <a:p>
                  <a:pPr algn="just">
                    <a:spcAft>
                      <a:spcPts val="0"/>
                    </a:spcAft>
                  </a:pPr>
                  <a:r>
                    <a:rPr lang="zh-CN" sz="4800" b="1" kern="100" dirty="0">
                      <a:solidFill>
                        <a:srgbClr val="FF0000"/>
                      </a:solidFill>
                      <a:effectLst/>
                      <a:cs typeface="Times New Roman" panose="02020603050405020304" pitchFamily="18" charset="0"/>
                    </a:rPr>
                    <a:t>水解液</a:t>
                  </a:r>
                </a:p>
              </p:txBody>
            </p:sp>
            <p:grpSp>
              <p:nvGrpSpPr>
                <p:cNvPr id="25" name="组合 24">
                  <a:extLst>
                    <a:ext uri="{FF2B5EF4-FFF2-40B4-BE49-F238E27FC236}">
                      <a16:creationId xmlns="" xmlns:a16="http://schemas.microsoft.com/office/drawing/2014/main" id="{0169DF21-5AFF-44B1-A87D-CE5CA84CB192}"/>
                    </a:ext>
                  </a:extLst>
                </p:cNvPr>
                <p:cNvGrpSpPr/>
                <p:nvPr/>
              </p:nvGrpSpPr>
              <p:grpSpPr>
                <a:xfrm>
                  <a:off x="647700" y="-95250"/>
                  <a:ext cx="1114425" cy="828675"/>
                  <a:chOff x="0" y="-95250"/>
                  <a:chExt cx="1114425" cy="828675"/>
                </a:xfrm>
              </p:grpSpPr>
              <p:cxnSp>
                <p:nvCxnSpPr>
                  <p:cNvPr id="39" name="直接连接符 38">
                    <a:extLst>
                      <a:ext uri="{FF2B5EF4-FFF2-40B4-BE49-F238E27FC236}">
                        <a16:creationId xmlns="" xmlns:a16="http://schemas.microsoft.com/office/drawing/2014/main" id="{FAC71C7F-884A-4E6A-8E7E-55D74B5E69F1}"/>
                      </a:ext>
                    </a:extLst>
                  </p:cNvPr>
                  <p:cNvCxnSpPr/>
                  <p:nvPr/>
                </p:nvCxnSpPr>
                <p:spPr>
                  <a:xfrm>
                    <a:off x="85725" y="228600"/>
                    <a:ext cx="0" cy="504825"/>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40" name="直接箭头连接符 39">
                    <a:extLst>
                      <a:ext uri="{FF2B5EF4-FFF2-40B4-BE49-F238E27FC236}">
                        <a16:creationId xmlns="" xmlns:a16="http://schemas.microsoft.com/office/drawing/2014/main" id="{45C7274B-F01D-4AB5-890A-89F588C1BBD0}"/>
                      </a:ext>
                    </a:extLst>
                  </p:cNvPr>
                  <p:cNvCxnSpPr/>
                  <p:nvPr/>
                </p:nvCxnSpPr>
                <p:spPr>
                  <a:xfrm>
                    <a:off x="85725" y="228600"/>
                    <a:ext cx="676275" cy="0"/>
                  </a:xfrm>
                  <a:prstGeom prst="straightConnector1">
                    <a:avLst/>
                  </a:prstGeom>
                  <a:ln w="38100">
                    <a:solidFill>
                      <a:srgbClr val="FF0000"/>
                    </a:solidFill>
                    <a:tailEnd type="arrow"/>
                  </a:ln>
                </p:spPr>
                <p:style>
                  <a:lnRef idx="1">
                    <a:schemeClr val="dk1"/>
                  </a:lnRef>
                  <a:fillRef idx="0">
                    <a:schemeClr val="dk1"/>
                  </a:fillRef>
                  <a:effectRef idx="0">
                    <a:schemeClr val="dk1"/>
                  </a:effectRef>
                  <a:fontRef idx="minor">
                    <a:schemeClr val="tx1"/>
                  </a:fontRef>
                </p:style>
              </p:cxnSp>
              <p:cxnSp>
                <p:nvCxnSpPr>
                  <p:cNvPr id="41" name="直接箭头连接符 40">
                    <a:extLst>
                      <a:ext uri="{FF2B5EF4-FFF2-40B4-BE49-F238E27FC236}">
                        <a16:creationId xmlns="" xmlns:a16="http://schemas.microsoft.com/office/drawing/2014/main" id="{9258494C-5A44-4466-A2D0-85561EF764C8}"/>
                      </a:ext>
                    </a:extLst>
                  </p:cNvPr>
                  <p:cNvCxnSpPr/>
                  <p:nvPr/>
                </p:nvCxnSpPr>
                <p:spPr>
                  <a:xfrm>
                    <a:off x="85725" y="733425"/>
                    <a:ext cx="1028700" cy="0"/>
                  </a:xfrm>
                  <a:prstGeom prst="straightConnector1">
                    <a:avLst/>
                  </a:prstGeom>
                  <a:ln w="38100">
                    <a:solidFill>
                      <a:srgbClr val="FF0000"/>
                    </a:solidFill>
                    <a:tailEnd type="arrow"/>
                  </a:ln>
                </p:spPr>
                <p:style>
                  <a:lnRef idx="1">
                    <a:schemeClr val="dk1"/>
                  </a:lnRef>
                  <a:fillRef idx="0">
                    <a:schemeClr val="dk1"/>
                  </a:fillRef>
                  <a:effectRef idx="0">
                    <a:schemeClr val="dk1"/>
                  </a:effectRef>
                  <a:fontRef idx="minor">
                    <a:schemeClr val="tx1"/>
                  </a:fontRef>
                </p:style>
              </p:cxnSp>
              <p:sp>
                <p:nvSpPr>
                  <p:cNvPr id="42" name="文本框 39">
                    <a:extLst>
                      <a:ext uri="{FF2B5EF4-FFF2-40B4-BE49-F238E27FC236}">
                        <a16:creationId xmlns="" xmlns:a16="http://schemas.microsoft.com/office/drawing/2014/main" id="{E38C950D-62AF-449B-AC33-C1633AF449BC}"/>
                      </a:ext>
                    </a:extLst>
                  </p:cNvPr>
                  <p:cNvSpPr txBox="1"/>
                  <p:nvPr/>
                </p:nvSpPr>
                <p:spPr>
                  <a:xfrm>
                    <a:off x="236444" y="-95250"/>
                    <a:ext cx="523875"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碘水</a:t>
                    </a:r>
                  </a:p>
                </p:txBody>
              </p:sp>
              <p:cxnSp>
                <p:nvCxnSpPr>
                  <p:cNvPr id="43" name="直接连接符 42">
                    <a:extLst>
                      <a:ext uri="{FF2B5EF4-FFF2-40B4-BE49-F238E27FC236}">
                        <a16:creationId xmlns="" xmlns:a16="http://schemas.microsoft.com/office/drawing/2014/main" id="{F02C3A96-86CB-4B88-B4AA-1A6525DC11B9}"/>
                      </a:ext>
                    </a:extLst>
                  </p:cNvPr>
                  <p:cNvCxnSpPr/>
                  <p:nvPr/>
                </p:nvCxnSpPr>
                <p:spPr>
                  <a:xfrm>
                    <a:off x="0" y="485775"/>
                    <a:ext cx="85725" cy="0"/>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sp>
                <p:nvSpPr>
                  <p:cNvPr id="44" name="文本框 40">
                    <a:extLst>
                      <a:ext uri="{FF2B5EF4-FFF2-40B4-BE49-F238E27FC236}">
                        <a16:creationId xmlns="" xmlns:a16="http://schemas.microsoft.com/office/drawing/2014/main" id="{F27DE8D7-6874-4AA6-9270-117B76789DDF}"/>
                      </a:ext>
                    </a:extLst>
                  </p:cNvPr>
                  <p:cNvSpPr txBox="1"/>
                  <p:nvPr/>
                </p:nvSpPr>
                <p:spPr>
                  <a:xfrm>
                    <a:off x="151431" y="409575"/>
                    <a:ext cx="858631"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en-US" sz="4800" b="1" kern="100" dirty="0">
                        <a:solidFill>
                          <a:srgbClr val="FF0000"/>
                        </a:solidFill>
                        <a:effectLst/>
                        <a:cs typeface="Times New Roman" panose="02020603050405020304" pitchFamily="18" charset="0"/>
                      </a:rPr>
                      <a:t>NaOH</a:t>
                    </a:r>
                    <a:r>
                      <a:rPr lang="zh-CN" sz="4800" b="1" kern="100" dirty="0">
                        <a:solidFill>
                          <a:srgbClr val="FF0000"/>
                        </a:solidFill>
                        <a:effectLst/>
                        <a:cs typeface="Times New Roman" panose="02020603050405020304" pitchFamily="18" charset="0"/>
                      </a:rPr>
                      <a:t>溶液</a:t>
                    </a:r>
                  </a:p>
                  <a:p>
                    <a:pPr algn="just">
                      <a:spcAft>
                        <a:spcPts val="0"/>
                      </a:spcAft>
                    </a:pPr>
                    <a:r>
                      <a:rPr lang="en-US" sz="4800" b="1" kern="100" dirty="0">
                        <a:solidFill>
                          <a:srgbClr val="FF0000"/>
                        </a:solidFill>
                        <a:effectLst/>
                        <a:cs typeface="Times New Roman" panose="02020603050405020304" pitchFamily="18" charset="0"/>
                      </a:rPr>
                      <a:t> </a:t>
                    </a:r>
                    <a:endParaRPr lang="zh-CN" sz="4800" b="1" kern="100" dirty="0">
                      <a:solidFill>
                        <a:srgbClr val="FF0000"/>
                      </a:solidFill>
                      <a:effectLst/>
                      <a:cs typeface="Times New Roman" panose="02020603050405020304" pitchFamily="18" charset="0"/>
                    </a:endParaRPr>
                  </a:p>
                </p:txBody>
              </p:sp>
            </p:grpSp>
            <p:sp>
              <p:nvSpPr>
                <p:cNvPr id="32" name="文本框 122">
                  <a:extLst>
                    <a:ext uri="{FF2B5EF4-FFF2-40B4-BE49-F238E27FC236}">
                      <a16:creationId xmlns="" xmlns:a16="http://schemas.microsoft.com/office/drawing/2014/main" id="{519B4E21-3FD3-46AD-B28E-8F39E47029E4}"/>
                    </a:ext>
                  </a:extLst>
                </p:cNvPr>
                <p:cNvSpPr txBox="1"/>
                <p:nvPr/>
              </p:nvSpPr>
              <p:spPr>
                <a:xfrm>
                  <a:off x="1720835" y="445597"/>
                  <a:ext cx="919949" cy="65082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4800" b="1" kern="100" dirty="0">
                      <a:solidFill>
                        <a:srgbClr val="FF0000"/>
                      </a:solidFill>
                      <a:effectLst/>
                      <a:cs typeface="Times New Roman" panose="02020603050405020304" pitchFamily="18" charset="0"/>
                    </a:rPr>
                    <a:t>中和液</a:t>
                  </a:r>
                  <a:endParaRPr lang="en-US" altLang="zh-CN" sz="4800" b="1" kern="100" dirty="0">
                    <a:solidFill>
                      <a:srgbClr val="FF0000"/>
                    </a:solidFill>
                    <a:effectLst/>
                    <a:cs typeface="Times New Roman" panose="02020603050405020304" pitchFamily="18" charset="0"/>
                  </a:endParaRPr>
                </a:p>
                <a:p>
                  <a:pPr algn="ctr">
                    <a:spcAft>
                      <a:spcPts val="0"/>
                    </a:spcAft>
                  </a:pPr>
                  <a:r>
                    <a:rPr lang="zh-CN" altLang="en-US" sz="4800" b="1" kern="100" dirty="0">
                      <a:solidFill>
                        <a:srgbClr val="FF0000"/>
                      </a:solidFill>
                      <a:cs typeface="Times New Roman" panose="02020603050405020304" pitchFamily="18" charset="0"/>
                    </a:rPr>
                    <a:t>（呈碱性）</a:t>
                  </a:r>
                </a:p>
                <a:p>
                  <a:pPr algn="ctr">
                    <a:spcAft>
                      <a:spcPts val="0"/>
                    </a:spcAft>
                  </a:pPr>
                  <a:endParaRPr lang="zh-CN" sz="4800" b="1" kern="100" dirty="0">
                    <a:solidFill>
                      <a:srgbClr val="FF0000"/>
                    </a:solidFill>
                    <a:effectLst/>
                    <a:cs typeface="Times New Roman" panose="02020603050405020304" pitchFamily="18" charset="0"/>
                  </a:endParaRPr>
                </a:p>
              </p:txBody>
            </p:sp>
            <p:grpSp>
              <p:nvGrpSpPr>
                <p:cNvPr id="34" name="组合 33">
                  <a:extLst>
                    <a:ext uri="{FF2B5EF4-FFF2-40B4-BE49-F238E27FC236}">
                      <a16:creationId xmlns="" xmlns:a16="http://schemas.microsoft.com/office/drawing/2014/main" id="{A971E7CB-4464-4596-9A7B-EC221F3BCECB}"/>
                    </a:ext>
                  </a:extLst>
                </p:cNvPr>
                <p:cNvGrpSpPr/>
                <p:nvPr/>
              </p:nvGrpSpPr>
              <p:grpSpPr>
                <a:xfrm>
                  <a:off x="2550475" y="389670"/>
                  <a:ext cx="779460" cy="623806"/>
                  <a:chOff x="169837" y="-124680"/>
                  <a:chExt cx="733156" cy="623806"/>
                </a:xfrm>
              </p:grpSpPr>
              <p:cxnSp>
                <p:nvCxnSpPr>
                  <p:cNvPr id="36" name="直接箭头连接符 35">
                    <a:extLst>
                      <a:ext uri="{FF2B5EF4-FFF2-40B4-BE49-F238E27FC236}">
                        <a16:creationId xmlns="" xmlns:a16="http://schemas.microsoft.com/office/drawing/2014/main" id="{DD4A14A3-64EF-4CE8-B1CB-A92A9F00629B}"/>
                      </a:ext>
                    </a:extLst>
                  </p:cNvPr>
                  <p:cNvCxnSpPr/>
                  <p:nvPr/>
                </p:nvCxnSpPr>
                <p:spPr>
                  <a:xfrm>
                    <a:off x="184520" y="214502"/>
                    <a:ext cx="666750" cy="0"/>
                  </a:xfrm>
                  <a:prstGeom prst="straightConnector1">
                    <a:avLst/>
                  </a:prstGeom>
                  <a:ln w="38100">
                    <a:solidFill>
                      <a:srgbClr val="FF0000"/>
                    </a:solidFill>
                    <a:tailEnd type="arrow"/>
                  </a:ln>
                </p:spPr>
                <p:style>
                  <a:lnRef idx="1">
                    <a:schemeClr val="dk1"/>
                  </a:lnRef>
                  <a:fillRef idx="0">
                    <a:schemeClr val="dk1"/>
                  </a:fillRef>
                  <a:effectRef idx="0">
                    <a:schemeClr val="dk1"/>
                  </a:effectRef>
                  <a:fontRef idx="minor">
                    <a:schemeClr val="tx1"/>
                  </a:fontRef>
                </p:style>
              </p:cxnSp>
              <p:sp>
                <p:nvSpPr>
                  <p:cNvPr id="37" name="文本框 130">
                    <a:extLst>
                      <a:ext uri="{FF2B5EF4-FFF2-40B4-BE49-F238E27FC236}">
                        <a16:creationId xmlns="" xmlns:a16="http://schemas.microsoft.com/office/drawing/2014/main" id="{5E1F7A40-987D-460F-A03B-20C0FC677921}"/>
                      </a:ext>
                    </a:extLst>
                  </p:cNvPr>
                  <p:cNvSpPr txBox="1"/>
                  <p:nvPr/>
                </p:nvSpPr>
                <p:spPr>
                  <a:xfrm>
                    <a:off x="169837" y="-124680"/>
                    <a:ext cx="723900" cy="2952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银氨溶液</a:t>
                    </a:r>
                  </a:p>
                </p:txBody>
              </p:sp>
              <p:sp>
                <p:nvSpPr>
                  <p:cNvPr id="38" name="文本框 131">
                    <a:extLst>
                      <a:ext uri="{FF2B5EF4-FFF2-40B4-BE49-F238E27FC236}">
                        <a16:creationId xmlns="" xmlns:a16="http://schemas.microsoft.com/office/drawing/2014/main" id="{B525C807-189E-4388-AEA7-50DB030AB000}"/>
                      </a:ext>
                    </a:extLst>
                  </p:cNvPr>
                  <p:cNvSpPr txBox="1"/>
                  <p:nvPr/>
                </p:nvSpPr>
                <p:spPr>
                  <a:xfrm>
                    <a:off x="179093" y="213376"/>
                    <a:ext cx="723900"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水浴加热</a:t>
                    </a:r>
                  </a:p>
                </p:txBody>
              </p:sp>
            </p:grpSp>
            <p:sp>
              <p:nvSpPr>
                <p:cNvPr id="35" name="文本框 132">
                  <a:extLst>
                    <a:ext uri="{FF2B5EF4-FFF2-40B4-BE49-F238E27FC236}">
                      <a16:creationId xmlns="" xmlns:a16="http://schemas.microsoft.com/office/drawing/2014/main" id="{9BA6BF3E-355B-431D-AF2D-AE5417D832AE}"/>
                    </a:ext>
                  </a:extLst>
                </p:cNvPr>
                <p:cNvSpPr txBox="1"/>
                <p:nvPr/>
              </p:nvSpPr>
              <p:spPr>
                <a:xfrm>
                  <a:off x="3249469" y="503833"/>
                  <a:ext cx="767927"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4800" b="1" kern="100" dirty="0">
                      <a:solidFill>
                        <a:srgbClr val="FF0000"/>
                      </a:solidFill>
                      <a:effectLst/>
                      <a:cs typeface="Times New Roman" panose="02020603050405020304" pitchFamily="18" charset="0"/>
                    </a:rPr>
                    <a:t>产生银镜</a:t>
                  </a:r>
                </a:p>
              </p:txBody>
            </p:sp>
          </p:grpSp>
        </p:grpSp>
        <p:sp>
          <p:nvSpPr>
            <p:cNvPr id="20" name="文本框 134">
              <a:extLst>
                <a:ext uri="{FF2B5EF4-FFF2-40B4-BE49-F238E27FC236}">
                  <a16:creationId xmlns="" xmlns:a16="http://schemas.microsoft.com/office/drawing/2014/main" id="{630A7F8E-DA10-4813-840C-E469FC335F26}"/>
                </a:ext>
              </a:extLst>
            </p:cNvPr>
            <p:cNvSpPr txBox="1"/>
            <p:nvPr/>
          </p:nvSpPr>
          <p:spPr>
            <a:xfrm>
              <a:off x="85602" y="333375"/>
              <a:ext cx="712949" cy="310252"/>
            </a:xfrm>
            <a:prstGeom prst="rect">
              <a:avLst/>
            </a:prstGeom>
            <a:noFill/>
            <a:ln w="6350">
              <a:noFill/>
            </a:ln>
            <a:effectLst/>
          </p:spPr>
          <p:txBody>
            <a:bodyPr rot="0" spcFirstLastPara="0" vert="horz" wrap="none" lIns="91440" tIns="45720" rIns="91440" bIns="45720" numCol="1" spcCol="0" rtlCol="0" fromWordArt="0" anchor="t" anchorCtr="0" forceAA="0" compatLnSpc="1">
              <a:prstTxWarp prst="textNoShape">
                <a:avLst/>
              </a:prstTxWarp>
              <a:spAutoFit/>
            </a:bodyPr>
            <a:lstStyle/>
            <a:p>
              <a:pPr algn="just">
                <a:spcAft>
                  <a:spcPts val="0"/>
                </a:spcAft>
              </a:pPr>
              <a:r>
                <a:rPr lang="zh-CN" sz="4800" b="1" kern="100" dirty="0">
                  <a:solidFill>
                    <a:srgbClr val="FF0000"/>
                  </a:solidFill>
                  <a:effectLst/>
                  <a:cs typeface="Times New Roman" panose="02020603050405020304" pitchFamily="18" charset="0"/>
                </a:rPr>
                <a:t>淀粉溶液</a:t>
              </a:r>
            </a:p>
          </p:txBody>
        </p:sp>
      </p:grpSp>
    </p:spTree>
    <p:extLst>
      <p:ext uri="{BB962C8B-B14F-4D97-AF65-F5344CB8AC3E}">
        <p14:creationId xmlns:p14="http://schemas.microsoft.com/office/powerpoint/2010/main" val="127193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8125886" y="1683170"/>
            <a:ext cx="8119530"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淀粉水解程度的判断方法</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2745752" y="3124455"/>
            <a:ext cx="14668288" cy="1080000"/>
            <a:chOff x="3155655" y="7817710"/>
            <a:chExt cx="14668288" cy="108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4533104" cy="1080000"/>
              <a:chOff x="3178278" y="8932979"/>
              <a:chExt cx="14533104" cy="108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淀粉的水解</a:t>
              </a:r>
            </a:p>
          </p:txBody>
        </p:sp>
      </p:grpSp>
      <p:pic>
        <p:nvPicPr>
          <p:cNvPr id="4" name="图片 3">
            <a:extLst>
              <a:ext uri="{FF2B5EF4-FFF2-40B4-BE49-F238E27FC236}">
                <a16:creationId xmlns="" xmlns:a16="http://schemas.microsoft.com/office/drawing/2014/main" id="{398AD259-8598-40C8-B32E-BD62F2531C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75952" y="4338000"/>
            <a:ext cx="9823907" cy="1866374"/>
          </a:xfrm>
          <a:prstGeom prst="rect">
            <a:avLst/>
          </a:prstGeom>
        </p:spPr>
      </p:pic>
      <p:grpSp>
        <p:nvGrpSpPr>
          <p:cNvPr id="53" name="组合 52">
            <a:extLst>
              <a:ext uri="{FF2B5EF4-FFF2-40B4-BE49-F238E27FC236}">
                <a16:creationId xmlns="" xmlns:a16="http://schemas.microsoft.com/office/drawing/2014/main" id="{9F67F630-A6A1-4EBF-9AA9-8771F6B3C5DA}"/>
              </a:ext>
            </a:extLst>
          </p:cNvPr>
          <p:cNvGrpSpPr/>
          <p:nvPr/>
        </p:nvGrpSpPr>
        <p:grpSpPr>
          <a:xfrm>
            <a:off x="2745752" y="6661574"/>
            <a:ext cx="14668288" cy="1080000"/>
            <a:chOff x="3155655" y="7817710"/>
            <a:chExt cx="14668288" cy="1080000"/>
          </a:xfrm>
        </p:grpSpPr>
        <p:grpSp>
          <p:nvGrpSpPr>
            <p:cNvPr id="54" name="组合 53">
              <a:extLst>
                <a:ext uri="{FF2B5EF4-FFF2-40B4-BE49-F238E27FC236}">
                  <a16:creationId xmlns="" xmlns:a16="http://schemas.microsoft.com/office/drawing/2014/main" id="{27CE0F79-4C34-402A-ADAF-8DE863675CEA}"/>
                </a:ext>
              </a:extLst>
            </p:cNvPr>
            <p:cNvGrpSpPr/>
            <p:nvPr/>
          </p:nvGrpSpPr>
          <p:grpSpPr>
            <a:xfrm>
              <a:off x="3155655" y="7817710"/>
              <a:ext cx="14533104" cy="1080000"/>
              <a:chOff x="3178278" y="8932979"/>
              <a:chExt cx="14533104" cy="1080000"/>
            </a:xfrm>
          </p:grpSpPr>
          <p:pic>
            <p:nvPicPr>
              <p:cNvPr id="56" name="图片 55">
                <a:extLst>
                  <a:ext uri="{FF2B5EF4-FFF2-40B4-BE49-F238E27FC236}">
                    <a16:creationId xmlns="" xmlns:a16="http://schemas.microsoft.com/office/drawing/2014/main" id="{421AEC28-FD7C-4D2E-B687-5593EA56CB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7" name="椭圆 56">
                <a:extLst>
                  <a:ext uri="{FF2B5EF4-FFF2-40B4-BE49-F238E27FC236}">
                    <a16:creationId xmlns="" xmlns:a16="http://schemas.microsoft.com/office/drawing/2014/main" id="{1F655827-FE7E-48B4-B9A5-8B37725D2BD1}"/>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2</a:t>
                </a:r>
                <a:endParaRPr lang="zh-CN" altLang="en-US" sz="6600" b="1" dirty="0"/>
              </a:p>
            </p:txBody>
          </p:sp>
        </p:grpSp>
        <p:sp>
          <p:nvSpPr>
            <p:cNvPr id="55" name="矩形 54">
              <a:extLst>
                <a:ext uri="{FF2B5EF4-FFF2-40B4-BE49-F238E27FC236}">
                  <a16:creationId xmlns="" xmlns:a16="http://schemas.microsoft.com/office/drawing/2014/main" id="{BE17C876-A11F-4763-BEA4-17BE8EEE9AAC}"/>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实验原理</a:t>
              </a:r>
            </a:p>
          </p:txBody>
        </p:sp>
      </p:grpSp>
      <p:sp>
        <p:nvSpPr>
          <p:cNvPr id="59" name="矩形 58">
            <a:extLst>
              <a:ext uri="{FF2B5EF4-FFF2-40B4-BE49-F238E27FC236}">
                <a16:creationId xmlns="" xmlns:a16="http://schemas.microsoft.com/office/drawing/2014/main" id="{0C1D2B9A-6481-45E8-8897-70AC5A2D6E05}"/>
              </a:ext>
            </a:extLst>
          </p:cNvPr>
          <p:cNvSpPr/>
          <p:nvPr/>
        </p:nvSpPr>
        <p:spPr>
          <a:xfrm>
            <a:off x="4547605" y="8335465"/>
            <a:ext cx="17263030" cy="2666692"/>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检验产物中是否生成葡萄糖，并且确定淀粉是否还存在。</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利用淀粉的特征反应</a:t>
            </a:r>
            <a:r>
              <a:rPr lang="en-US" altLang="zh-CN" sz="4800" b="1" spc="130" dirty="0">
                <a:solidFill>
                  <a:srgbClr val="2A5CAA"/>
                </a:solidFill>
                <a:ea typeface="楷体" panose="02010609060101010101" pitchFamily="49" charset="-122"/>
                <a:cs typeface="Times New Roman" panose="02020603050405020304" pitchFamily="18" charset="0"/>
                <a:sym typeface="+mn-lt"/>
              </a:rPr>
              <a:t>:</a:t>
            </a:r>
            <a:r>
              <a:rPr lang="zh-CN" altLang="en-US" sz="4800" b="1" spc="130" dirty="0">
                <a:solidFill>
                  <a:srgbClr val="2A5CAA"/>
                </a:solidFill>
                <a:ea typeface="楷体" panose="02010609060101010101" pitchFamily="49" charset="-122"/>
                <a:cs typeface="Times New Roman" panose="02020603050405020304" pitchFamily="18" charset="0"/>
                <a:sym typeface="+mn-lt"/>
              </a:rPr>
              <a:t>遇</a:t>
            </a:r>
            <a:r>
              <a:rPr lang="en-US" altLang="zh-CN" sz="4800" b="1" spc="130" dirty="0">
                <a:solidFill>
                  <a:srgbClr val="2A5CAA"/>
                </a:solidFill>
                <a:ea typeface="楷体" panose="02010609060101010101" pitchFamily="49" charset="-122"/>
                <a:cs typeface="Times New Roman" panose="02020603050405020304" pitchFamily="18" charset="0"/>
                <a:sym typeface="+mn-lt"/>
              </a:rPr>
              <a:t>I</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变蓝色，淀粉水解产物葡萄糖的特征反应</a:t>
            </a:r>
            <a:r>
              <a:rPr lang="en-US" altLang="zh-CN" sz="4800" b="1" spc="130" dirty="0">
                <a:solidFill>
                  <a:srgbClr val="2A5CAA"/>
                </a:solidFill>
                <a:ea typeface="楷体" panose="02010609060101010101" pitchFamily="49" charset="-122"/>
                <a:cs typeface="Times New Roman" panose="02020603050405020304" pitchFamily="18" charset="0"/>
                <a:sym typeface="+mn-lt"/>
              </a:rPr>
              <a:t>:</a:t>
            </a:r>
            <a:r>
              <a:rPr lang="zh-CN" altLang="en-US" sz="4800" b="1" spc="130" dirty="0">
                <a:solidFill>
                  <a:srgbClr val="2A5CAA"/>
                </a:solidFill>
                <a:ea typeface="楷体" panose="02010609060101010101" pitchFamily="49" charset="-122"/>
                <a:cs typeface="Times New Roman" panose="02020603050405020304" pitchFamily="18" charset="0"/>
                <a:sym typeface="+mn-lt"/>
              </a:rPr>
              <a:t>银镜反应或与新制</a:t>
            </a:r>
            <a:r>
              <a:rPr lang="en-US" altLang="zh-CN" sz="4800" b="1" spc="130" dirty="0">
                <a:solidFill>
                  <a:srgbClr val="2A5CAA"/>
                </a:solidFill>
                <a:ea typeface="楷体" panose="02010609060101010101" pitchFamily="49" charset="-122"/>
                <a:cs typeface="Times New Roman" panose="02020603050405020304" pitchFamily="18" charset="0"/>
                <a:sym typeface="+mn-lt"/>
              </a:rPr>
              <a:t>Cu(OH)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悬浊液的反应进行实验。</a:t>
            </a:r>
          </a:p>
        </p:txBody>
      </p:sp>
    </p:spTree>
    <p:extLst>
      <p:ext uri="{BB962C8B-B14F-4D97-AF65-F5344CB8AC3E}">
        <p14:creationId xmlns:p14="http://schemas.microsoft.com/office/powerpoint/2010/main" val="47336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8125886" y="1683170"/>
            <a:ext cx="8119530"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淀粉水解程度的判断方法</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2730256" y="4070386"/>
            <a:ext cx="14668288" cy="1080000"/>
            <a:chOff x="3155655" y="7817710"/>
            <a:chExt cx="14668288" cy="108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4533104" cy="1080000"/>
              <a:chOff x="3178278" y="8932979"/>
              <a:chExt cx="14533104" cy="108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3</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实验步骤</a:t>
              </a:r>
            </a:p>
          </p:txBody>
        </p:sp>
      </p:grpSp>
      <p:pic>
        <p:nvPicPr>
          <p:cNvPr id="5" name="图片 4" descr="图片包含 物体&#10;&#10;已生成高可信度的说明">
            <a:extLst>
              <a:ext uri="{FF2B5EF4-FFF2-40B4-BE49-F238E27FC236}">
                <a16:creationId xmlns="" xmlns:a16="http://schemas.microsoft.com/office/drawing/2014/main" id="{E4CC7E1D-678D-43B9-8DC2-D86D8599E4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30256" y="5954293"/>
            <a:ext cx="17717889" cy="3901359"/>
          </a:xfrm>
          <a:prstGeom prst="rect">
            <a:avLst/>
          </a:prstGeom>
        </p:spPr>
      </p:pic>
    </p:spTree>
    <p:extLst>
      <p:ext uri="{BB962C8B-B14F-4D97-AF65-F5344CB8AC3E}">
        <p14:creationId xmlns:p14="http://schemas.microsoft.com/office/powerpoint/2010/main" val="399930674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8125886" y="1683170"/>
            <a:ext cx="8119530"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淀粉水解程度的判断方法</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2730256" y="4070386"/>
            <a:ext cx="14668288" cy="1080000"/>
            <a:chOff x="3155655" y="7817710"/>
            <a:chExt cx="14668288" cy="108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4533104" cy="1080000"/>
              <a:chOff x="3178278" y="8932979"/>
              <a:chExt cx="14533104" cy="108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4</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实验现象及结论</a:t>
              </a:r>
            </a:p>
          </p:txBody>
        </p:sp>
      </p:grpSp>
      <p:sp>
        <p:nvSpPr>
          <p:cNvPr id="2" name="矩形: 圆角 1">
            <a:extLst>
              <a:ext uri="{FF2B5EF4-FFF2-40B4-BE49-F238E27FC236}">
                <a16:creationId xmlns="" xmlns:a16="http://schemas.microsoft.com/office/drawing/2014/main" id="{5A7C9A1F-8D0A-41D0-A035-4927C72E9125}"/>
              </a:ext>
            </a:extLst>
          </p:cNvPr>
          <p:cNvSpPr/>
          <p:nvPr/>
        </p:nvSpPr>
        <p:spPr>
          <a:xfrm>
            <a:off x="3810256" y="6197314"/>
            <a:ext cx="2212172" cy="792000"/>
          </a:xfrm>
          <a:prstGeom prst="roundRect">
            <a:avLst/>
          </a:prstGeom>
          <a:solidFill>
            <a:srgbClr val="2A5C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ea typeface="楷体" panose="02010609060101010101" pitchFamily="49" charset="-122"/>
              </a:rPr>
              <a:t>现象</a:t>
            </a:r>
            <a:r>
              <a:rPr lang="en-US" altLang="zh-CN" sz="4800" b="1" dirty="0">
                <a:ea typeface="楷体" panose="02010609060101010101" pitchFamily="49" charset="-122"/>
              </a:rPr>
              <a:t>A</a:t>
            </a:r>
            <a:endParaRPr lang="zh-CN" altLang="en-US" sz="4800" b="1" dirty="0">
              <a:ea typeface="楷体" panose="02010609060101010101" pitchFamily="49" charset="-122"/>
            </a:endParaRPr>
          </a:p>
        </p:txBody>
      </p:sp>
      <p:sp>
        <p:nvSpPr>
          <p:cNvPr id="15" name="矩形: 圆角 14">
            <a:extLst>
              <a:ext uri="{FF2B5EF4-FFF2-40B4-BE49-F238E27FC236}">
                <a16:creationId xmlns="" xmlns:a16="http://schemas.microsoft.com/office/drawing/2014/main" id="{FA68B4EC-0068-4280-A4A5-DD5722B8C092}"/>
              </a:ext>
            </a:extLst>
          </p:cNvPr>
          <p:cNvSpPr/>
          <p:nvPr/>
        </p:nvSpPr>
        <p:spPr>
          <a:xfrm>
            <a:off x="15927891" y="6197314"/>
            <a:ext cx="2212172" cy="792000"/>
          </a:xfrm>
          <a:prstGeom prst="roundRect">
            <a:avLst/>
          </a:prstGeom>
          <a:solidFill>
            <a:srgbClr val="2F93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ea typeface="楷体" panose="02010609060101010101" pitchFamily="49" charset="-122"/>
              </a:rPr>
              <a:t>现象</a:t>
            </a:r>
            <a:r>
              <a:rPr lang="en-US" altLang="zh-CN" sz="4800" b="1" dirty="0">
                <a:ea typeface="楷体" panose="02010609060101010101" pitchFamily="49" charset="-122"/>
              </a:rPr>
              <a:t>C</a:t>
            </a:r>
            <a:endParaRPr lang="zh-CN" altLang="en-US" sz="4800" b="1" dirty="0">
              <a:ea typeface="楷体" panose="02010609060101010101" pitchFamily="49" charset="-122"/>
            </a:endParaRPr>
          </a:p>
        </p:txBody>
      </p:sp>
      <p:sp>
        <p:nvSpPr>
          <p:cNvPr id="16" name="矩形: 圆角 15">
            <a:extLst>
              <a:ext uri="{FF2B5EF4-FFF2-40B4-BE49-F238E27FC236}">
                <a16:creationId xmlns="" xmlns:a16="http://schemas.microsoft.com/office/drawing/2014/main" id="{740C1CEA-430E-405E-A82E-834E561A8253}"/>
              </a:ext>
            </a:extLst>
          </p:cNvPr>
          <p:cNvSpPr/>
          <p:nvPr/>
        </p:nvSpPr>
        <p:spPr>
          <a:xfrm>
            <a:off x="9793613" y="6197314"/>
            <a:ext cx="2212172" cy="792000"/>
          </a:xfrm>
          <a:prstGeom prst="roundRect">
            <a:avLst/>
          </a:prstGeom>
          <a:solidFill>
            <a:srgbClr val="F08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ea typeface="楷体" panose="02010609060101010101" pitchFamily="49" charset="-122"/>
              </a:rPr>
              <a:t>现象</a:t>
            </a:r>
            <a:r>
              <a:rPr lang="en-US" altLang="zh-CN" sz="4800" b="1" dirty="0">
                <a:ea typeface="楷体" panose="02010609060101010101" pitchFamily="49" charset="-122"/>
              </a:rPr>
              <a:t>B</a:t>
            </a:r>
            <a:endParaRPr lang="zh-CN" altLang="en-US" sz="4800" b="1" dirty="0">
              <a:ea typeface="楷体" panose="02010609060101010101" pitchFamily="49" charset="-122"/>
            </a:endParaRPr>
          </a:p>
        </p:txBody>
      </p:sp>
      <p:sp>
        <p:nvSpPr>
          <p:cNvPr id="17" name="矩形 16">
            <a:extLst>
              <a:ext uri="{FF2B5EF4-FFF2-40B4-BE49-F238E27FC236}">
                <a16:creationId xmlns="" xmlns:a16="http://schemas.microsoft.com/office/drawing/2014/main" id="{E46FAEC4-8101-4512-B10F-44A8F61ECECF}"/>
              </a:ext>
            </a:extLst>
          </p:cNvPr>
          <p:cNvSpPr/>
          <p:nvPr/>
        </p:nvSpPr>
        <p:spPr>
          <a:xfrm>
            <a:off x="2901652" y="7693445"/>
            <a:ext cx="16558792" cy="3083921"/>
          </a:xfrm>
          <a:prstGeom prst="rect">
            <a:avLst/>
          </a:prstGeom>
        </p:spPr>
        <p:txBody>
          <a:bodyPr wrap="square">
            <a:spAutoFit/>
          </a:bodyPr>
          <a:lstStyle/>
          <a:p>
            <a:pPr marL="685800" indent="-685800" defTabSz="1218149">
              <a:lnSpc>
                <a:spcPct val="120000"/>
              </a:lnSpc>
              <a:buFont typeface="Arial" panose="020B0604020202020204" pitchFamily="34" charset="0"/>
              <a:buChar char="•"/>
            </a:pPr>
            <a:r>
              <a:rPr lang="zh-CN" altLang="en-US" sz="5400" b="1" spc="130" dirty="0">
                <a:solidFill>
                  <a:srgbClr val="2A5CAA"/>
                </a:solidFill>
                <a:ea typeface="楷体" panose="02010609060101010101" pitchFamily="49" charset="-122"/>
                <a:cs typeface="Times New Roman" panose="02020603050405020304" pitchFamily="18" charset="0"/>
                <a:sym typeface="+mn-lt"/>
              </a:rPr>
              <a:t>溶液呈蓝色</a:t>
            </a: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F0831D"/>
                </a:solidFill>
                <a:ea typeface="楷体" panose="02010609060101010101" pitchFamily="49" charset="-122"/>
                <a:cs typeface="Times New Roman" panose="02020603050405020304" pitchFamily="18" charset="0"/>
                <a:sym typeface="+mn-lt"/>
              </a:rPr>
              <a:t>未出现银镜               </a:t>
            </a:r>
            <a:r>
              <a:rPr lang="zh-CN" altLang="en-US" sz="5400" b="1" spc="130" dirty="0">
                <a:solidFill>
                  <a:srgbClr val="00B050"/>
                </a:solidFill>
                <a:ea typeface="楷体" panose="02010609060101010101" pitchFamily="49" charset="-122"/>
                <a:cs typeface="Times New Roman" panose="02020603050405020304" pitchFamily="18" charset="0"/>
                <a:sym typeface="+mn-lt"/>
              </a:rPr>
              <a:t>未水解</a:t>
            </a:r>
            <a:endParaRPr lang="en-US" altLang="zh-CN" sz="5400" b="1" spc="130" dirty="0">
              <a:solidFill>
                <a:srgbClr val="00B050"/>
              </a:solidFill>
              <a:ea typeface="楷体" panose="02010609060101010101" pitchFamily="49" charset="-122"/>
              <a:cs typeface="Times New Roman" panose="02020603050405020304" pitchFamily="18" charset="0"/>
              <a:sym typeface="+mn-lt"/>
            </a:endParaRPr>
          </a:p>
          <a:p>
            <a:pPr marL="685800" indent="-685800" defTabSz="1218149">
              <a:lnSpc>
                <a:spcPct val="120000"/>
              </a:lnSpc>
              <a:buFont typeface="Arial" panose="020B0604020202020204" pitchFamily="34" charset="0"/>
              <a:buChar char="•"/>
            </a:pPr>
            <a:r>
              <a:rPr lang="zh-CN" altLang="en-US" sz="5400" b="1" spc="130" dirty="0">
                <a:solidFill>
                  <a:srgbClr val="2A5CAA"/>
                </a:solidFill>
                <a:ea typeface="楷体" panose="02010609060101010101" pitchFamily="49" charset="-122"/>
                <a:cs typeface="Times New Roman" panose="02020603050405020304" pitchFamily="18" charset="0"/>
                <a:sym typeface="+mn-lt"/>
              </a:rPr>
              <a:t>溶液呈蓝色</a:t>
            </a: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F0831D"/>
                </a:solidFill>
                <a:ea typeface="楷体" panose="02010609060101010101" pitchFamily="49" charset="-122"/>
                <a:cs typeface="Times New Roman" panose="02020603050405020304" pitchFamily="18" charset="0"/>
                <a:sym typeface="+mn-lt"/>
              </a:rPr>
              <a:t>出现银镜                 </a:t>
            </a:r>
            <a:r>
              <a:rPr lang="zh-CN" altLang="en-US" sz="5400" b="1" spc="130" dirty="0">
                <a:solidFill>
                  <a:srgbClr val="00B050"/>
                </a:solidFill>
                <a:ea typeface="楷体" panose="02010609060101010101" pitchFamily="49" charset="-122"/>
                <a:cs typeface="Times New Roman" panose="02020603050405020304" pitchFamily="18" charset="0"/>
                <a:sym typeface="+mn-lt"/>
              </a:rPr>
              <a:t>部分水解</a:t>
            </a:r>
            <a:endParaRPr lang="en-US" altLang="zh-CN" sz="5400" b="1" spc="130" dirty="0">
              <a:solidFill>
                <a:srgbClr val="00B050"/>
              </a:solidFill>
              <a:ea typeface="楷体" panose="02010609060101010101" pitchFamily="49" charset="-122"/>
              <a:cs typeface="Times New Roman" panose="02020603050405020304" pitchFamily="18" charset="0"/>
              <a:sym typeface="+mn-lt"/>
            </a:endParaRPr>
          </a:p>
          <a:p>
            <a:pPr marL="685800" indent="-685800" defTabSz="1218149">
              <a:lnSpc>
                <a:spcPct val="120000"/>
              </a:lnSpc>
              <a:buFont typeface="Arial" panose="020B0604020202020204" pitchFamily="34" charset="0"/>
              <a:buChar char="•"/>
            </a:pPr>
            <a:r>
              <a:rPr lang="zh-CN" altLang="en-US" sz="5400" b="1" spc="130" dirty="0">
                <a:solidFill>
                  <a:srgbClr val="2A5CAA"/>
                </a:solidFill>
                <a:ea typeface="楷体" panose="02010609060101010101" pitchFamily="49" charset="-122"/>
                <a:cs typeface="Times New Roman" panose="02020603050405020304" pitchFamily="18" charset="0"/>
                <a:sym typeface="+mn-lt"/>
              </a:rPr>
              <a:t>溶液不呈蓝色</a:t>
            </a: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F0831D"/>
                </a:solidFill>
                <a:ea typeface="楷体" panose="02010609060101010101" pitchFamily="49" charset="-122"/>
                <a:cs typeface="Times New Roman" panose="02020603050405020304" pitchFamily="18" charset="0"/>
                <a:sym typeface="+mn-lt"/>
              </a:rPr>
              <a:t>出现银镜</a:t>
            </a:r>
            <a:r>
              <a:rPr lang="zh-CN" altLang="en-US"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00B050"/>
                </a:solidFill>
                <a:ea typeface="楷体" panose="02010609060101010101" pitchFamily="49" charset="-122"/>
                <a:cs typeface="Times New Roman" panose="02020603050405020304" pitchFamily="18" charset="0"/>
                <a:sym typeface="+mn-lt"/>
              </a:rPr>
              <a:t>全部水解</a:t>
            </a:r>
          </a:p>
        </p:txBody>
      </p:sp>
    </p:spTree>
    <p:extLst>
      <p:ext uri="{BB962C8B-B14F-4D97-AF65-F5344CB8AC3E}">
        <p14:creationId xmlns:p14="http://schemas.microsoft.com/office/powerpoint/2010/main" val="112847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8125886" y="1683170"/>
            <a:ext cx="8119530"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淀粉水解程度的判断方法</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2730256" y="4070386"/>
            <a:ext cx="15907638" cy="1080000"/>
            <a:chOff x="3155655" y="7817710"/>
            <a:chExt cx="15907638" cy="108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5907638" cy="1080000"/>
              <a:chOff x="3178278" y="8932979"/>
              <a:chExt cx="15907638" cy="108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4236380" cy="108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5</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注意事项</a:t>
              </a:r>
            </a:p>
          </p:txBody>
        </p:sp>
      </p:grpSp>
      <p:sp>
        <p:nvSpPr>
          <p:cNvPr id="5" name="矩形: 圆角 4">
            <a:extLst>
              <a:ext uri="{FF2B5EF4-FFF2-40B4-BE49-F238E27FC236}">
                <a16:creationId xmlns="" xmlns:a16="http://schemas.microsoft.com/office/drawing/2014/main" id="{FFBFEBD0-AF41-44E3-B8C2-D6FB331C82F4}"/>
              </a:ext>
            </a:extLst>
          </p:cNvPr>
          <p:cNvSpPr/>
          <p:nvPr/>
        </p:nvSpPr>
        <p:spPr>
          <a:xfrm>
            <a:off x="4385917" y="5778000"/>
            <a:ext cx="14236381" cy="2160000"/>
          </a:xfrm>
          <a:prstGeom prst="roundRect">
            <a:avLst/>
          </a:prstGeom>
          <a:noFill/>
          <a:ln w="38100">
            <a:solidFill>
              <a:srgbClr val="2F93B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218149">
              <a:lnSpc>
                <a:spcPct val="120000"/>
              </a:lnSpc>
            </a:pPr>
            <a:r>
              <a:rPr lang="zh-CN" altLang="en-US" sz="5400" b="1" spc="130" dirty="0">
                <a:solidFill>
                  <a:srgbClr val="2F93BF"/>
                </a:solidFill>
                <a:ea typeface="楷体" panose="02010609060101010101" pitchFamily="49" charset="-122"/>
                <a:cs typeface="Times New Roman" panose="02020603050405020304" pitchFamily="18" charset="0"/>
                <a:sym typeface="+mn-lt"/>
              </a:rPr>
              <a:t>检验淀粉时，必须直接取水解液加入碘水，不能取中和液，因为碘能与</a:t>
            </a:r>
            <a:r>
              <a:rPr lang="en-US" altLang="zh-CN" sz="5400" b="1" spc="130" dirty="0">
                <a:solidFill>
                  <a:srgbClr val="2F93BF"/>
                </a:solidFill>
                <a:ea typeface="楷体" panose="02010609060101010101" pitchFamily="49" charset="-122"/>
                <a:cs typeface="Times New Roman" panose="02020603050405020304" pitchFamily="18" charset="0"/>
                <a:sym typeface="+mn-lt"/>
              </a:rPr>
              <a:t>NaOH</a:t>
            </a:r>
            <a:r>
              <a:rPr lang="zh-CN" altLang="en-US" sz="5400" b="1" spc="130" dirty="0">
                <a:solidFill>
                  <a:srgbClr val="2F93BF"/>
                </a:solidFill>
                <a:ea typeface="楷体" panose="02010609060101010101" pitchFamily="49" charset="-122"/>
                <a:cs typeface="Times New Roman" panose="02020603050405020304" pitchFamily="18" charset="0"/>
                <a:sym typeface="+mn-lt"/>
              </a:rPr>
              <a:t>溶液反应</a:t>
            </a:r>
          </a:p>
        </p:txBody>
      </p:sp>
      <p:sp>
        <p:nvSpPr>
          <p:cNvPr id="21" name="矩形: 圆角 20">
            <a:extLst>
              <a:ext uri="{FF2B5EF4-FFF2-40B4-BE49-F238E27FC236}">
                <a16:creationId xmlns="" xmlns:a16="http://schemas.microsoft.com/office/drawing/2014/main" id="{F0BB982B-089E-4672-92FA-F240EB1870A9}"/>
              </a:ext>
            </a:extLst>
          </p:cNvPr>
          <p:cNvSpPr/>
          <p:nvPr/>
        </p:nvSpPr>
        <p:spPr>
          <a:xfrm>
            <a:off x="4385916" y="8397656"/>
            <a:ext cx="14236381" cy="3962510"/>
          </a:xfrm>
          <a:prstGeom prst="roundRect">
            <a:avLst/>
          </a:prstGeom>
          <a:noFill/>
          <a:ln w="38100">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218149">
              <a:lnSpc>
                <a:spcPct val="120000"/>
              </a:lnSpc>
            </a:pPr>
            <a:r>
              <a:rPr lang="zh-CN" altLang="en-US" sz="5400" b="1" spc="130" dirty="0">
                <a:solidFill>
                  <a:srgbClr val="FF6600"/>
                </a:solidFill>
                <a:ea typeface="楷体" panose="02010609060101010101" pitchFamily="49" charset="-122"/>
                <a:cs typeface="Times New Roman" panose="02020603050405020304" pitchFamily="18" charset="0"/>
                <a:sym typeface="+mn-lt"/>
              </a:rPr>
              <a:t>检验葡萄糖时无论用新制</a:t>
            </a:r>
            <a:r>
              <a:rPr lang="en-US" altLang="zh-CN" sz="5400" b="1" spc="130" dirty="0">
                <a:solidFill>
                  <a:srgbClr val="FF6600"/>
                </a:solidFill>
                <a:ea typeface="楷体" panose="02010609060101010101" pitchFamily="49" charset="-122"/>
                <a:cs typeface="Times New Roman" panose="02020603050405020304" pitchFamily="18" charset="0"/>
                <a:sym typeface="+mn-lt"/>
              </a:rPr>
              <a:t>Cu(OH)</a:t>
            </a:r>
            <a:r>
              <a:rPr lang="en-US" altLang="zh-CN" sz="5400" b="1" spc="130" baseline="-25000" dirty="0">
                <a:solidFill>
                  <a:srgbClr val="FF6600"/>
                </a:solidFill>
                <a:ea typeface="楷体" panose="02010609060101010101" pitchFamily="49" charset="-122"/>
                <a:cs typeface="Times New Roman" panose="02020603050405020304" pitchFamily="18" charset="0"/>
                <a:sym typeface="+mn-lt"/>
              </a:rPr>
              <a:t>2</a:t>
            </a:r>
            <a:r>
              <a:rPr lang="zh-CN" altLang="en-US" sz="5400" b="1" spc="130" dirty="0">
                <a:solidFill>
                  <a:srgbClr val="FF6600"/>
                </a:solidFill>
                <a:ea typeface="楷体" panose="02010609060101010101" pitchFamily="49" charset="-122"/>
                <a:cs typeface="Times New Roman" panose="02020603050405020304" pitchFamily="18" charset="0"/>
                <a:sym typeface="+mn-lt"/>
              </a:rPr>
              <a:t>悬浊液还是用银氨溶液都必须是碱性环境，必须先加入</a:t>
            </a:r>
            <a:r>
              <a:rPr lang="en-US" altLang="zh-CN" sz="5400" b="1" spc="130" dirty="0">
                <a:solidFill>
                  <a:srgbClr val="FF6600"/>
                </a:solidFill>
                <a:ea typeface="楷体" panose="02010609060101010101" pitchFamily="49" charset="-122"/>
                <a:cs typeface="Times New Roman" panose="02020603050405020304" pitchFamily="18" charset="0"/>
                <a:sym typeface="+mn-lt"/>
              </a:rPr>
              <a:t>NaOH</a:t>
            </a:r>
            <a:r>
              <a:rPr lang="zh-CN" altLang="en-US" sz="5400" b="1" spc="130" dirty="0">
                <a:solidFill>
                  <a:srgbClr val="FF6600"/>
                </a:solidFill>
                <a:ea typeface="楷体" panose="02010609060101010101" pitchFamily="49" charset="-122"/>
                <a:cs typeface="Times New Roman" panose="02020603050405020304" pitchFamily="18" charset="0"/>
                <a:sym typeface="+mn-lt"/>
              </a:rPr>
              <a:t>溶液消除所用催化剂稀硫酸对实验的干扰</a:t>
            </a:r>
          </a:p>
        </p:txBody>
      </p:sp>
    </p:spTree>
    <p:extLst>
      <p:ext uri="{BB962C8B-B14F-4D97-AF65-F5344CB8AC3E}">
        <p14:creationId xmlns:p14="http://schemas.microsoft.com/office/powerpoint/2010/main" val="416223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1"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782511" y="1640563"/>
            <a:ext cx="19680211" cy="11530657"/>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15</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海南单科，</a:t>
            </a:r>
            <a:r>
              <a:rPr lang="en-US" altLang="zh-CN" sz="4800" b="1" spc="130" dirty="0">
                <a:solidFill>
                  <a:srgbClr val="FF0000"/>
                </a:solidFill>
                <a:ea typeface="楷体" panose="02010609060101010101" pitchFamily="49" charset="-122"/>
                <a:cs typeface="Times New Roman" panose="02020603050405020304" pitchFamily="18" charset="0"/>
                <a:sym typeface="+mn-lt"/>
              </a:rPr>
              <a:t>8</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乙二酸二乙酯（</a:t>
            </a: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）可由石油气裂解得到的烯烃合成。回答下列问题：</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① </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为同系物，</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的结构简式为</a:t>
            </a:r>
            <a:r>
              <a:rPr lang="en-US" altLang="zh-CN" sz="4800" b="1" spc="130" dirty="0">
                <a:solidFill>
                  <a:prstClr val="black"/>
                </a:solidFill>
                <a:cs typeface="Times New Roman" panose="02020603050405020304" pitchFamily="18" charset="0"/>
                <a:sym typeface="+mn-lt"/>
              </a:rPr>
              <a:t>___________________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② 反应</a:t>
            </a:r>
            <a:r>
              <a:rPr lang="en-US" altLang="zh-CN" sz="4800" b="1" spc="130" dirty="0" err="1">
                <a:solidFill>
                  <a:prstClr val="black"/>
                </a:solidFill>
                <a:cs typeface="Times New Roman" panose="02020603050405020304" pitchFamily="18" charset="0"/>
                <a:sym typeface="+mn-lt"/>
              </a:rPr>
              <a:t>i</a:t>
            </a:r>
            <a:r>
              <a:rPr lang="zh-CN" altLang="en-US" sz="4800" b="1" spc="130" dirty="0">
                <a:solidFill>
                  <a:prstClr val="black"/>
                </a:solidFill>
                <a:cs typeface="Times New Roman" panose="02020603050405020304" pitchFamily="18" charset="0"/>
                <a:sym typeface="+mn-lt"/>
              </a:rPr>
              <a:t>的化学方程式为</a:t>
            </a:r>
            <a:r>
              <a:rPr lang="en-US" altLang="zh-CN" sz="4800" b="1" spc="130" dirty="0">
                <a:solidFill>
                  <a:prstClr val="black"/>
                </a:solidFill>
                <a:cs typeface="Times New Roman" panose="02020603050405020304" pitchFamily="18" charset="0"/>
                <a:sym typeface="+mn-lt"/>
              </a:rPr>
              <a:t>_________________________________</a:t>
            </a:r>
            <a:r>
              <a:rPr lang="zh-CN" altLang="en-US" sz="4800" b="1" spc="130" dirty="0">
                <a:solidFill>
                  <a:prstClr val="black"/>
                </a:solidFill>
                <a:cs typeface="Times New Roman" panose="02020603050405020304" pitchFamily="18" charset="0"/>
                <a:sym typeface="+mn-lt"/>
              </a:rPr>
              <a:t>，其反应类型为</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③ 反应</a:t>
            </a:r>
            <a:r>
              <a:rPr lang="en-US" altLang="zh-CN" sz="4800" b="1" spc="130" dirty="0">
                <a:solidFill>
                  <a:prstClr val="black"/>
                </a:solidFill>
                <a:cs typeface="Times New Roman" panose="02020603050405020304" pitchFamily="18" charset="0"/>
                <a:sym typeface="+mn-lt"/>
              </a:rPr>
              <a:t>iii</a:t>
            </a:r>
            <a:r>
              <a:rPr lang="zh-CN" altLang="en-US" sz="4800" b="1" spc="130" dirty="0">
                <a:solidFill>
                  <a:prstClr val="black"/>
                </a:solidFill>
                <a:cs typeface="Times New Roman" panose="02020603050405020304" pitchFamily="18" charset="0"/>
                <a:sym typeface="+mn-lt"/>
              </a:rPr>
              <a:t>的反应类型为</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④ </a:t>
            </a: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的结构简式为</a:t>
            </a:r>
            <a:r>
              <a:rPr lang="en-US" altLang="zh-CN" sz="4800" b="1" spc="130" dirty="0">
                <a:solidFill>
                  <a:prstClr val="black"/>
                </a:solidFill>
                <a:cs typeface="Times New Roman" panose="02020603050405020304" pitchFamily="18" charset="0"/>
                <a:sym typeface="+mn-lt"/>
              </a:rPr>
              <a:t>___________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⑤ 反应</a:t>
            </a:r>
            <a:r>
              <a:rPr lang="en-US" altLang="zh-CN" sz="4800" b="1" spc="130" dirty="0">
                <a:solidFill>
                  <a:prstClr val="black"/>
                </a:solidFill>
                <a:cs typeface="Times New Roman" panose="02020603050405020304" pitchFamily="18" charset="0"/>
                <a:sym typeface="+mn-lt"/>
              </a:rPr>
              <a:t>ii</a:t>
            </a:r>
            <a:r>
              <a:rPr lang="zh-CN" altLang="en-US" sz="4800" b="1" spc="130" dirty="0">
                <a:solidFill>
                  <a:prstClr val="black"/>
                </a:solidFill>
                <a:cs typeface="Times New Roman" panose="02020603050405020304" pitchFamily="18" charset="0"/>
                <a:sym typeface="+mn-lt"/>
              </a:rPr>
              <a:t>的化学方程式为</a:t>
            </a:r>
            <a:r>
              <a:rPr lang="en-US" altLang="zh-CN" sz="4800" b="1" spc="130" dirty="0">
                <a:solidFill>
                  <a:prstClr val="black"/>
                </a:solidFill>
                <a:cs typeface="Times New Roman" panose="02020603050405020304" pitchFamily="18" charset="0"/>
                <a:sym typeface="+mn-lt"/>
              </a:rPr>
              <a:t>__________________________________</a:t>
            </a:r>
            <a:r>
              <a:rPr lang="zh-CN" altLang="en-US" sz="4800" b="1" spc="130" dirty="0">
                <a:solidFill>
                  <a:prstClr val="black"/>
                </a:solidFill>
                <a:cs typeface="Times New Roman" panose="02020603050405020304" pitchFamily="18" charset="0"/>
                <a:sym typeface="+mn-lt"/>
              </a:rPr>
              <a:t>。</a:t>
            </a:r>
          </a:p>
        </p:txBody>
      </p:sp>
      <p:pic>
        <p:nvPicPr>
          <p:cNvPr id="6" name="图片 5" descr="图片包含 标牌, 街道, 物体, 户外&#10;&#10;已生成极高可信度的说明">
            <a:extLst>
              <a:ext uri="{FF2B5EF4-FFF2-40B4-BE49-F238E27FC236}">
                <a16:creationId xmlns="" xmlns:a16="http://schemas.microsoft.com/office/drawing/2014/main" id="{ECE1FD8F-9AFF-4DDE-BC70-BD52619B7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5147" y="3418975"/>
            <a:ext cx="14031028" cy="4369191"/>
          </a:xfrm>
          <a:prstGeom prst="rect">
            <a:avLst/>
          </a:prstGeom>
        </p:spPr>
      </p:pic>
    </p:spTree>
    <p:extLst>
      <p:ext uri="{BB962C8B-B14F-4D97-AF65-F5344CB8AC3E}">
        <p14:creationId xmlns:p14="http://schemas.microsoft.com/office/powerpoint/2010/main" val="3173921466"/>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6942004"/>
            <a:ext cx="19680211" cy="97872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① </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为同系物，</a:t>
            </a:r>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的结构简式为</a:t>
            </a:r>
            <a:r>
              <a:rPr lang="en-US" altLang="zh-CN" sz="4800" b="1" spc="130" dirty="0">
                <a:solidFill>
                  <a:prstClr val="black"/>
                </a:solidFill>
                <a:cs typeface="Times New Roman" panose="02020603050405020304" pitchFamily="18" charset="0"/>
                <a:sym typeface="+mn-lt"/>
              </a:rPr>
              <a:t>___________________</a:t>
            </a:r>
            <a:r>
              <a:rPr lang="zh-CN" altLang="en-US" sz="48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13442173" y="6807569"/>
            <a:ext cx="3854966" cy="830997"/>
          </a:xfrm>
          <a:prstGeom prst="rect">
            <a:avLst/>
          </a:prstGeom>
          <a:noFill/>
        </p:spPr>
        <p:txBody>
          <a:bodyPr wrap="none" rtlCol="0">
            <a:spAutoFit/>
          </a:bodyPr>
          <a:lstStyle/>
          <a:p>
            <a:r>
              <a:rPr lang="en-US" altLang="zh-CN" sz="4800" b="1" spc="130" dirty="0">
                <a:solidFill>
                  <a:srgbClr val="FF0000"/>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FF0000"/>
                </a:solidFill>
                <a:ea typeface="楷体" panose="02010609060101010101" pitchFamily="49" charset="-122"/>
                <a:cs typeface="Times New Roman" panose="02020603050405020304" pitchFamily="18" charset="0"/>
                <a:sym typeface="+mn-lt"/>
              </a:rPr>
              <a:t>2</a:t>
            </a:r>
            <a:r>
              <a:rPr lang="en-US" altLang="zh-CN" sz="4800" b="1" spc="130" dirty="0">
                <a:solidFill>
                  <a:srgbClr val="FF0000"/>
                </a:solidFill>
                <a:ea typeface="楷体" panose="02010609060101010101" pitchFamily="49" charset="-122"/>
                <a:cs typeface="Times New Roman" panose="02020603050405020304" pitchFamily="18" charset="0"/>
                <a:sym typeface="+mn-lt"/>
              </a:rPr>
              <a:t>=CHCH</a:t>
            </a:r>
            <a:r>
              <a:rPr lang="en-US" altLang="zh-CN" sz="4800" b="1" spc="130" baseline="-25000" dirty="0">
                <a:solidFill>
                  <a:srgbClr val="FF0000"/>
                </a:solidFill>
                <a:ea typeface="楷体" panose="02010609060101010101" pitchFamily="49" charset="-122"/>
                <a:cs typeface="Times New Roman" panose="02020603050405020304" pitchFamily="18" charset="0"/>
                <a:sym typeface="+mn-lt"/>
              </a:rPr>
              <a:t>3</a:t>
            </a:r>
            <a:endParaRPr lang="en-US" altLang="zh-CN" sz="4800" b="1" dirty="0">
              <a:solidFill>
                <a:srgbClr val="FF0000"/>
              </a:solidFill>
              <a:ea typeface="楷体" panose="02010609060101010101" pitchFamily="49" charset="-122"/>
            </a:endParaRPr>
          </a:p>
        </p:txBody>
      </p:sp>
      <p:sp>
        <p:nvSpPr>
          <p:cNvPr id="15" name="矩形 14">
            <a:extLst>
              <a:ext uri="{FF2B5EF4-FFF2-40B4-BE49-F238E27FC236}">
                <a16:creationId xmlns="" xmlns:a16="http://schemas.microsoft.com/office/drawing/2014/main" id="{41A40838-9FEC-46BB-A5F1-9BDBCEF29707}"/>
              </a:ext>
            </a:extLst>
          </p:cNvPr>
          <p:cNvSpPr/>
          <p:nvPr/>
        </p:nvSpPr>
        <p:spPr>
          <a:xfrm>
            <a:off x="2318528" y="8060875"/>
            <a:ext cx="18763221" cy="4439485"/>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根据流程图可知，</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与水反应生成</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zh-CN" altLang="en-US" sz="4800" b="1" spc="130" dirty="0">
                <a:solidFill>
                  <a:srgbClr val="2A5CAA"/>
                </a:solidFill>
                <a:ea typeface="楷体" panose="02010609060101010101" pitchFamily="49" charset="-122"/>
                <a:cs typeface="Times New Roman" panose="02020603050405020304" pitchFamily="18" charset="0"/>
                <a:sym typeface="+mn-lt"/>
              </a:rPr>
              <a:t>（乙醇），因此</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为乙烯；乙醇与</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生成乙二酸二乙酯，则</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为乙二酸（</a:t>
            </a:r>
            <a:r>
              <a:rPr lang="en-US" altLang="zh-CN" sz="4800" b="1" spc="130" dirty="0">
                <a:solidFill>
                  <a:srgbClr val="2A5CAA"/>
                </a:solidFill>
                <a:ea typeface="楷体" panose="02010609060101010101" pitchFamily="49" charset="-122"/>
                <a:cs typeface="Times New Roman" panose="02020603050405020304" pitchFamily="18" charset="0"/>
                <a:sym typeface="+mn-lt"/>
              </a:rPr>
              <a:t>HOOC—COOH</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和</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为同系物，</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含</a:t>
            </a:r>
            <a:r>
              <a:rPr lang="en-US" altLang="zh-CN" sz="4800" b="1" spc="130" dirty="0">
                <a:solidFill>
                  <a:srgbClr val="2A5CAA"/>
                </a:solidFill>
                <a:ea typeface="楷体" panose="02010609060101010101" pitchFamily="49" charset="-122"/>
                <a:cs typeface="Times New Roman" panose="02020603050405020304" pitchFamily="18" charset="0"/>
                <a:sym typeface="+mn-lt"/>
              </a:rPr>
              <a:t>3</a:t>
            </a:r>
            <a:r>
              <a:rPr lang="zh-CN" altLang="en-US" sz="4800" b="1" spc="130" dirty="0">
                <a:solidFill>
                  <a:srgbClr val="2A5CAA"/>
                </a:solidFill>
                <a:ea typeface="楷体" panose="02010609060101010101" pitchFamily="49" charset="-122"/>
                <a:cs typeface="Times New Roman" panose="02020603050405020304" pitchFamily="18" charset="0"/>
                <a:sym typeface="+mn-lt"/>
              </a:rPr>
              <a:t>个碳，则</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为丙烯，丙烯与氯气在光照的条件下发生取代反应生成</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=CHCH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Cl</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p>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根据上述分析，</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为丙烯，结构式为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=CHCH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p>
        </p:txBody>
      </p:sp>
      <p:pic>
        <p:nvPicPr>
          <p:cNvPr id="6" name="图片 5" descr="图片包含 标牌, 街道, 物体, 户外&#10;&#10;已生成极高可信度的说明">
            <a:extLst>
              <a:ext uri="{FF2B5EF4-FFF2-40B4-BE49-F238E27FC236}">
                <a16:creationId xmlns="" xmlns:a16="http://schemas.microsoft.com/office/drawing/2014/main" id="{ECE1FD8F-9AFF-4DDE-BC70-BD52619B7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0372" y="2213406"/>
            <a:ext cx="14031028" cy="4369191"/>
          </a:xfrm>
          <a:prstGeom prst="rect">
            <a:avLst/>
          </a:prstGeom>
        </p:spPr>
      </p:pic>
    </p:spTree>
    <p:extLst>
      <p:ext uri="{BB962C8B-B14F-4D97-AF65-F5344CB8AC3E}">
        <p14:creationId xmlns:p14="http://schemas.microsoft.com/office/powerpoint/2010/main" val="414204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826746" y="6637154"/>
            <a:ext cx="19680211" cy="1865126"/>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② 反应</a:t>
            </a:r>
            <a:r>
              <a:rPr lang="en-US" altLang="zh-CN" sz="4800" b="1" spc="130" dirty="0" err="1">
                <a:solidFill>
                  <a:prstClr val="black"/>
                </a:solidFill>
                <a:cs typeface="Times New Roman" panose="02020603050405020304" pitchFamily="18" charset="0"/>
                <a:sym typeface="+mn-lt"/>
              </a:rPr>
              <a:t>i</a:t>
            </a:r>
            <a:r>
              <a:rPr lang="zh-CN" altLang="en-US" sz="4800" b="1" spc="130" dirty="0">
                <a:solidFill>
                  <a:prstClr val="black"/>
                </a:solidFill>
                <a:cs typeface="Times New Roman" panose="02020603050405020304" pitchFamily="18" charset="0"/>
                <a:sym typeface="+mn-lt"/>
              </a:rPr>
              <a:t>的化学方程式为</a:t>
            </a:r>
            <a:r>
              <a:rPr lang="en-US" altLang="zh-CN" sz="4800" b="1" spc="130" dirty="0">
                <a:solidFill>
                  <a:prstClr val="black"/>
                </a:solidFill>
                <a:cs typeface="Times New Roman" panose="02020603050405020304" pitchFamily="18" charset="0"/>
                <a:sym typeface="+mn-lt"/>
              </a:rPr>
              <a:t>_________________________________</a:t>
            </a:r>
            <a:r>
              <a:rPr lang="zh-CN" altLang="en-US" sz="4800" b="1" spc="130" dirty="0">
                <a:solidFill>
                  <a:prstClr val="black"/>
                </a:solidFill>
                <a:cs typeface="Times New Roman" panose="02020603050405020304" pitchFamily="18" charset="0"/>
                <a:sym typeface="+mn-lt"/>
              </a:rPr>
              <a:t>，其反应类型为</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p:txBody>
      </p:sp>
      <p:pic>
        <p:nvPicPr>
          <p:cNvPr id="6" name="图片 5" descr="图片包含 标牌, 街道, 物体, 户外&#10;&#10;已生成极高可信度的说明">
            <a:extLst>
              <a:ext uri="{FF2B5EF4-FFF2-40B4-BE49-F238E27FC236}">
                <a16:creationId xmlns="" xmlns:a16="http://schemas.microsoft.com/office/drawing/2014/main" id="{ECE1FD8F-9AFF-4DDE-BC70-BD52619B7A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7888" y="2121560"/>
            <a:ext cx="14031028" cy="4369191"/>
          </a:xfrm>
          <a:prstGeom prst="rect">
            <a:avLst/>
          </a:prstGeom>
        </p:spPr>
      </p:pic>
      <p:grpSp>
        <p:nvGrpSpPr>
          <p:cNvPr id="3" name="组合 2">
            <a:extLst>
              <a:ext uri="{FF2B5EF4-FFF2-40B4-BE49-F238E27FC236}">
                <a16:creationId xmlns="" xmlns:a16="http://schemas.microsoft.com/office/drawing/2014/main" id="{3A0DDC86-D626-4E3C-8980-6ABC4CC61020}"/>
              </a:ext>
            </a:extLst>
          </p:cNvPr>
          <p:cNvGrpSpPr/>
          <p:nvPr/>
        </p:nvGrpSpPr>
        <p:grpSpPr>
          <a:xfrm>
            <a:off x="3770304" y="8788592"/>
            <a:ext cx="16339144" cy="3637919"/>
            <a:chOff x="2778272" y="8932978"/>
            <a:chExt cx="16339144" cy="3637919"/>
          </a:xfrm>
        </p:grpSpPr>
        <p:sp>
          <p:nvSpPr>
            <p:cNvPr id="15" name="矩形 14">
              <a:extLst>
                <a:ext uri="{FF2B5EF4-FFF2-40B4-BE49-F238E27FC236}">
                  <a16:creationId xmlns="" xmlns:a16="http://schemas.microsoft.com/office/drawing/2014/main" id="{41A40838-9FEC-46BB-A5F1-9BDBCEF29707}"/>
                </a:ext>
              </a:extLst>
            </p:cNvPr>
            <p:cNvSpPr/>
            <p:nvPr/>
          </p:nvSpPr>
          <p:spPr>
            <a:xfrm>
              <a:off x="2778272" y="8932978"/>
              <a:ext cx="16339144" cy="3637919"/>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反应</a:t>
              </a:r>
              <a:r>
                <a:rPr lang="en-US" altLang="zh-CN" sz="4800" b="1" spc="130" dirty="0" err="1">
                  <a:solidFill>
                    <a:srgbClr val="2A5CAA"/>
                  </a:solidFill>
                  <a:ea typeface="楷体" panose="02010609060101010101" pitchFamily="49" charset="-122"/>
                  <a:cs typeface="Times New Roman" panose="02020603050405020304" pitchFamily="18" charset="0"/>
                  <a:sym typeface="+mn-lt"/>
                </a:rPr>
                <a:t>i</a:t>
              </a:r>
              <a:r>
                <a:rPr lang="zh-CN" altLang="en-US" sz="4800" b="1" spc="130" dirty="0">
                  <a:solidFill>
                    <a:srgbClr val="2A5CAA"/>
                  </a:solidFill>
                  <a:ea typeface="楷体" panose="02010609060101010101" pitchFamily="49" charset="-122"/>
                  <a:cs typeface="Times New Roman" panose="02020603050405020304" pitchFamily="18" charset="0"/>
                  <a:sym typeface="+mn-lt"/>
                </a:rPr>
                <a:t>为乙烯与水发生加成反应生成乙醇，化学方程式为，</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反应类型为加成反应。</a:t>
              </a:r>
            </a:p>
          </p:txBody>
        </p:sp>
        <p:graphicFrame>
          <p:nvGraphicFramePr>
            <p:cNvPr id="2" name="对象 1">
              <a:extLst>
                <a:ext uri="{FF2B5EF4-FFF2-40B4-BE49-F238E27FC236}">
                  <a16:creationId xmlns="" xmlns:a16="http://schemas.microsoft.com/office/drawing/2014/main" id="{C172179A-D42C-48C1-87B8-EE44DCB43A63}"/>
                </a:ext>
              </a:extLst>
            </p:cNvPr>
            <p:cNvGraphicFramePr>
              <a:graphicFrameLocks noChangeAspect="1"/>
            </p:cNvGraphicFramePr>
            <p:nvPr>
              <p:extLst>
                <p:ext uri="{D42A27DB-BD31-4B8C-83A1-F6EECF244321}">
                  <p14:modId xmlns:p14="http://schemas.microsoft.com/office/powerpoint/2010/main" val="3200724317"/>
                </p:ext>
              </p:extLst>
            </p:nvPr>
          </p:nvGraphicFramePr>
          <p:xfrm>
            <a:off x="4686327" y="10211012"/>
            <a:ext cx="11671513" cy="1228580"/>
          </p:xfrm>
          <a:graphic>
            <a:graphicData uri="http://schemas.openxmlformats.org/presentationml/2006/ole">
              <mc:AlternateContent xmlns:mc="http://schemas.openxmlformats.org/markup-compatibility/2006">
                <mc:Choice xmlns:v="urn:schemas-microsoft-com:vml" Requires="v">
                  <p:oleObj spid="_x0000_s46212" name="Equation" r:id="rId6" imgW="2412720" imgH="253800" progId="Equation.DSMT4">
                    <p:embed/>
                  </p:oleObj>
                </mc:Choice>
                <mc:Fallback>
                  <p:oleObj name="Equation" r:id="rId6" imgW="2412720" imgH="253800" progId="Equation.DSMT4">
                    <p:embed/>
                    <p:pic>
                      <p:nvPicPr>
                        <p:cNvPr id="0" name=""/>
                        <p:cNvPicPr/>
                        <p:nvPr/>
                      </p:nvPicPr>
                      <p:blipFill>
                        <a:blip r:embed="rId7"/>
                        <a:stretch>
                          <a:fillRect/>
                        </a:stretch>
                      </p:blipFill>
                      <p:spPr>
                        <a:xfrm>
                          <a:off x="4686327" y="10211012"/>
                          <a:ext cx="11671513" cy="1228580"/>
                        </a:xfrm>
                        <a:prstGeom prst="rect">
                          <a:avLst/>
                        </a:prstGeom>
                      </p:spPr>
                    </p:pic>
                  </p:oleObj>
                </mc:Fallback>
              </mc:AlternateContent>
            </a:graphicData>
          </a:graphic>
        </p:graphicFrame>
      </p:grpSp>
      <p:graphicFrame>
        <p:nvGraphicFramePr>
          <p:cNvPr id="18" name="对象 17">
            <a:extLst>
              <a:ext uri="{FF2B5EF4-FFF2-40B4-BE49-F238E27FC236}">
                <a16:creationId xmlns="" xmlns:a16="http://schemas.microsoft.com/office/drawing/2014/main" id="{1C9F4D34-93E6-4B54-B018-2ACCE2494376}"/>
              </a:ext>
            </a:extLst>
          </p:cNvPr>
          <p:cNvGraphicFramePr>
            <a:graphicFrameLocks noChangeAspect="1"/>
          </p:cNvGraphicFramePr>
          <p:nvPr>
            <p:extLst>
              <p:ext uri="{D42A27DB-BD31-4B8C-83A1-F6EECF244321}">
                <p14:modId xmlns:p14="http://schemas.microsoft.com/office/powerpoint/2010/main" val="1005739627"/>
              </p:ext>
            </p:extLst>
          </p:nvPr>
        </p:nvGraphicFramePr>
        <p:xfrm>
          <a:off x="9163557" y="6490751"/>
          <a:ext cx="9769352" cy="1028352"/>
        </p:xfrm>
        <a:graphic>
          <a:graphicData uri="http://schemas.openxmlformats.org/presentationml/2006/ole">
            <mc:AlternateContent xmlns:mc="http://schemas.openxmlformats.org/markup-compatibility/2006">
              <mc:Choice xmlns:v="urn:schemas-microsoft-com:vml" Requires="v">
                <p:oleObj spid="_x0000_s46213" name="Equation" r:id="rId8" imgW="2412720" imgH="253800" progId="Equation.DSMT4">
                  <p:embed/>
                </p:oleObj>
              </mc:Choice>
              <mc:Fallback>
                <p:oleObj name="Equation" r:id="rId8" imgW="2412720" imgH="253800" progId="Equation.DSMT4">
                  <p:embed/>
                  <p:pic>
                    <p:nvPicPr>
                      <p:cNvPr id="2" name="对象 1">
                        <a:extLst>
                          <a:ext uri="{FF2B5EF4-FFF2-40B4-BE49-F238E27FC236}">
                            <a16:creationId xmlns="" xmlns:a16="http://schemas.microsoft.com/office/drawing/2014/main" id="{C172179A-D42C-48C1-87B8-EE44DCB43A63}"/>
                          </a:ext>
                        </a:extLst>
                      </p:cNvPr>
                      <p:cNvPicPr/>
                      <p:nvPr/>
                    </p:nvPicPr>
                    <p:blipFill>
                      <a:blip r:embed="rId9"/>
                      <a:stretch>
                        <a:fillRect/>
                      </a:stretch>
                    </p:blipFill>
                    <p:spPr>
                      <a:xfrm>
                        <a:off x="9163557" y="6490751"/>
                        <a:ext cx="9769352" cy="1028352"/>
                      </a:xfrm>
                      <a:prstGeom prst="rect">
                        <a:avLst/>
                      </a:prstGeom>
                    </p:spPr>
                  </p:pic>
                </p:oleObj>
              </mc:Fallback>
            </mc:AlternateContent>
          </a:graphicData>
        </a:graphic>
      </p:graphicFrame>
      <p:sp>
        <p:nvSpPr>
          <p:cNvPr id="4" name="矩形 3">
            <a:extLst>
              <a:ext uri="{FF2B5EF4-FFF2-40B4-BE49-F238E27FC236}">
                <a16:creationId xmlns="" xmlns:a16="http://schemas.microsoft.com/office/drawing/2014/main" id="{CAAA9E3E-FC27-4AF0-9A42-8FB7FB2562E0}"/>
              </a:ext>
            </a:extLst>
          </p:cNvPr>
          <p:cNvSpPr/>
          <p:nvPr/>
        </p:nvSpPr>
        <p:spPr>
          <a:xfrm>
            <a:off x="4934143" y="7464240"/>
            <a:ext cx="2726387" cy="830997"/>
          </a:xfrm>
          <a:prstGeom prst="rect">
            <a:avLst/>
          </a:prstGeom>
        </p:spPr>
        <p:txBody>
          <a:bodyPr wrap="none">
            <a:spAutoFit/>
          </a:bodyPr>
          <a:lstStyle/>
          <a:p>
            <a:r>
              <a:rPr lang="zh-CN" altLang="en-US" sz="4800" b="1" spc="130" dirty="0">
                <a:solidFill>
                  <a:srgbClr val="FF0000"/>
                </a:solidFill>
                <a:ea typeface="楷体" panose="02010609060101010101" pitchFamily="49" charset="-122"/>
                <a:cs typeface="Times New Roman" panose="02020603050405020304" pitchFamily="18" charset="0"/>
                <a:sym typeface="+mn-lt"/>
              </a:rPr>
              <a:t>加成反应</a:t>
            </a:r>
            <a:endParaRPr lang="zh-CN" altLang="en-US" sz="4400" dirty="0">
              <a:solidFill>
                <a:srgbClr val="FF0000"/>
              </a:solidFill>
            </a:endParaRPr>
          </a:p>
        </p:txBody>
      </p:sp>
    </p:spTree>
    <p:extLst>
      <p:ext uri="{BB962C8B-B14F-4D97-AF65-F5344CB8AC3E}">
        <p14:creationId xmlns:p14="http://schemas.microsoft.com/office/powerpoint/2010/main" val="2973278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2" y="7028932"/>
            <a:ext cx="19680211" cy="97872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③ 反应</a:t>
            </a:r>
            <a:r>
              <a:rPr lang="en-US" altLang="zh-CN" sz="4800" b="1" spc="130" dirty="0">
                <a:solidFill>
                  <a:prstClr val="black"/>
                </a:solidFill>
                <a:cs typeface="Times New Roman" panose="02020603050405020304" pitchFamily="18" charset="0"/>
                <a:sym typeface="+mn-lt"/>
              </a:rPr>
              <a:t>iii</a:t>
            </a:r>
            <a:r>
              <a:rPr lang="zh-CN" altLang="en-US" sz="4800" b="1" spc="130" dirty="0">
                <a:solidFill>
                  <a:prstClr val="black"/>
                </a:solidFill>
                <a:cs typeface="Times New Roman" panose="02020603050405020304" pitchFamily="18" charset="0"/>
                <a:sym typeface="+mn-lt"/>
              </a:rPr>
              <a:t>的反应类型为</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8970354" y="6987725"/>
            <a:ext cx="2659702" cy="830997"/>
          </a:xfrm>
          <a:prstGeom prst="rect">
            <a:avLst/>
          </a:prstGeom>
          <a:noFill/>
        </p:spPr>
        <p:txBody>
          <a:bodyPr wrap="none" rtlCol="0">
            <a:spAutoFit/>
          </a:bodyPr>
          <a:lstStyle/>
          <a:p>
            <a:r>
              <a:rPr lang="zh-CN" altLang="en-US" sz="4800" b="1" dirty="0">
                <a:solidFill>
                  <a:srgbClr val="FF0000"/>
                </a:solidFill>
                <a:ea typeface="楷体" panose="02010609060101010101" pitchFamily="49" charset="-122"/>
              </a:rPr>
              <a:t>取代反应</a:t>
            </a:r>
            <a:endParaRPr lang="en-US" altLang="zh-CN" sz="4800" b="1" dirty="0">
              <a:solidFill>
                <a:srgbClr val="FF0000"/>
              </a:solidFill>
              <a:ea typeface="楷体" panose="02010609060101010101" pitchFamily="49" charset="-122"/>
            </a:endParaRPr>
          </a:p>
        </p:txBody>
      </p:sp>
      <p:sp>
        <p:nvSpPr>
          <p:cNvPr id="15" name="矩形 14">
            <a:extLst>
              <a:ext uri="{FF2B5EF4-FFF2-40B4-BE49-F238E27FC236}">
                <a16:creationId xmlns="" xmlns:a16="http://schemas.microsoft.com/office/drawing/2014/main" id="{41A40838-9FEC-46BB-A5F1-9BDBCEF29707}"/>
              </a:ext>
            </a:extLst>
          </p:cNvPr>
          <p:cNvSpPr/>
          <p:nvPr/>
        </p:nvSpPr>
        <p:spPr>
          <a:xfrm>
            <a:off x="3407243" y="8830999"/>
            <a:ext cx="17908667" cy="3083921"/>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反应</a:t>
            </a:r>
            <a:r>
              <a:rPr lang="en-US" altLang="zh-CN" sz="5400" b="1" spc="130" dirty="0">
                <a:solidFill>
                  <a:srgbClr val="2A5CAA"/>
                </a:solidFill>
                <a:ea typeface="楷体" panose="02010609060101010101" pitchFamily="49" charset="-122"/>
                <a:cs typeface="Times New Roman" panose="02020603050405020304" pitchFamily="18" charset="0"/>
                <a:sym typeface="+mn-lt"/>
              </a:rPr>
              <a:t>iii</a:t>
            </a:r>
            <a:r>
              <a:rPr lang="zh-CN" altLang="en-US" sz="5400" b="1" spc="130" dirty="0">
                <a:solidFill>
                  <a:srgbClr val="2A5CAA"/>
                </a:solidFill>
                <a:ea typeface="楷体" panose="02010609060101010101" pitchFamily="49" charset="-122"/>
                <a:cs typeface="Times New Roman" panose="02020603050405020304" pitchFamily="18" charset="0"/>
                <a:sym typeface="+mn-lt"/>
              </a:rPr>
              <a:t>是卤代烃在</a:t>
            </a:r>
            <a:r>
              <a:rPr lang="en-US" altLang="zh-CN" sz="5400" b="1" spc="130" dirty="0">
                <a:solidFill>
                  <a:srgbClr val="2A5CAA"/>
                </a:solidFill>
                <a:ea typeface="楷体" panose="02010609060101010101" pitchFamily="49" charset="-122"/>
                <a:cs typeface="Times New Roman" panose="02020603050405020304" pitchFamily="18" charset="0"/>
                <a:sym typeface="+mn-lt"/>
              </a:rPr>
              <a:t>NaOH</a:t>
            </a:r>
            <a:r>
              <a:rPr lang="zh-CN" altLang="en-US" sz="5400" b="1" spc="130" dirty="0">
                <a:solidFill>
                  <a:srgbClr val="2A5CAA"/>
                </a:solidFill>
                <a:ea typeface="楷体" panose="02010609060101010101" pitchFamily="49" charset="-122"/>
                <a:cs typeface="Times New Roman" panose="02020603050405020304" pitchFamily="18" charset="0"/>
                <a:sym typeface="+mn-lt"/>
              </a:rPr>
              <a:t>水溶液中发生取代反应生成醇，由流程图中给出的结构可以看出反应后羟基取代了</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Cl</a:t>
            </a:r>
            <a:r>
              <a:rPr lang="zh-CN" altLang="en-US" sz="5400" b="1" spc="130" dirty="0">
                <a:solidFill>
                  <a:srgbClr val="2A5CAA"/>
                </a:solidFill>
                <a:ea typeface="楷体" panose="02010609060101010101" pitchFamily="49" charset="-122"/>
                <a:cs typeface="Times New Roman" panose="02020603050405020304" pitchFamily="18" charset="0"/>
                <a:sym typeface="+mn-lt"/>
              </a:rPr>
              <a:t>中的</a:t>
            </a:r>
            <a:r>
              <a:rPr lang="en-US" altLang="zh-CN" sz="5400" b="1" spc="130" dirty="0">
                <a:solidFill>
                  <a:srgbClr val="2A5CAA"/>
                </a:solidFill>
                <a:ea typeface="楷体" panose="02010609060101010101" pitchFamily="49" charset="-122"/>
                <a:cs typeface="Times New Roman" panose="02020603050405020304" pitchFamily="18" charset="0"/>
                <a:sym typeface="+mn-lt"/>
              </a:rPr>
              <a:t>Cl</a:t>
            </a:r>
            <a:r>
              <a:rPr lang="zh-CN" altLang="en-US" sz="5400" b="1" spc="130" dirty="0">
                <a:solidFill>
                  <a:srgbClr val="2A5CAA"/>
                </a:solidFill>
                <a:ea typeface="楷体" panose="02010609060101010101" pitchFamily="49" charset="-122"/>
                <a:cs typeface="Times New Roman" panose="02020603050405020304" pitchFamily="18" charset="0"/>
                <a:sym typeface="+mn-lt"/>
              </a:rPr>
              <a:t>，则反应类型为取代反应。</a:t>
            </a:r>
          </a:p>
        </p:txBody>
      </p:sp>
      <p:pic>
        <p:nvPicPr>
          <p:cNvPr id="6" name="图片 5" descr="图片包含 标牌, 街道, 物体, 户外&#10;&#10;已生成极高可信度的说明">
            <a:extLst>
              <a:ext uri="{FF2B5EF4-FFF2-40B4-BE49-F238E27FC236}">
                <a16:creationId xmlns="" xmlns:a16="http://schemas.microsoft.com/office/drawing/2014/main" id="{ECE1FD8F-9AFF-4DDE-BC70-BD52619B7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6327" y="2314490"/>
            <a:ext cx="14031028" cy="4369191"/>
          </a:xfrm>
          <a:prstGeom prst="rect">
            <a:avLst/>
          </a:prstGeom>
        </p:spPr>
      </p:pic>
    </p:spTree>
    <p:extLst>
      <p:ext uri="{BB962C8B-B14F-4D97-AF65-F5344CB8AC3E}">
        <p14:creationId xmlns:p14="http://schemas.microsoft.com/office/powerpoint/2010/main" val="700419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1698134" y="6133627"/>
            <a:ext cx="20270326" cy="2751522"/>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   ④ </a:t>
            </a:r>
            <a:r>
              <a:rPr lang="en-US" altLang="zh-CN" sz="4800" b="1" spc="130" dirty="0">
                <a:solidFill>
                  <a:prstClr val="black"/>
                </a:solidFill>
                <a:cs typeface="Times New Roman" panose="02020603050405020304" pitchFamily="18" charset="0"/>
                <a:sym typeface="+mn-lt"/>
              </a:rPr>
              <a:t>C</a:t>
            </a:r>
            <a:r>
              <a:rPr lang="zh-CN" altLang="en-US" sz="4800" b="1" spc="130" dirty="0">
                <a:solidFill>
                  <a:prstClr val="black"/>
                </a:solidFill>
                <a:cs typeface="Times New Roman" panose="02020603050405020304" pitchFamily="18" charset="0"/>
                <a:sym typeface="+mn-lt"/>
              </a:rPr>
              <a:t>的结构简式为</a:t>
            </a:r>
            <a:r>
              <a:rPr lang="en-US" altLang="zh-CN" sz="4800" b="1" spc="130" dirty="0">
                <a:solidFill>
                  <a:prstClr val="black"/>
                </a:solidFill>
                <a:cs typeface="Times New Roman" panose="02020603050405020304" pitchFamily="18" charset="0"/>
                <a:sym typeface="+mn-lt"/>
              </a:rPr>
              <a:t>________________</a:t>
            </a:r>
            <a:r>
              <a:rPr lang="zh-CN" altLang="en-US" sz="4800" b="1" spc="130" dirty="0">
                <a:solidFill>
                  <a:prstClr val="black"/>
                </a:solidFill>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   ⑤反应</a:t>
            </a:r>
            <a:r>
              <a:rPr lang="en-US" altLang="zh-CN" sz="4800" b="1" spc="130" dirty="0">
                <a:solidFill>
                  <a:prstClr val="black"/>
                </a:solidFill>
                <a:cs typeface="Times New Roman" panose="02020603050405020304" pitchFamily="18" charset="0"/>
                <a:sym typeface="+mn-lt"/>
              </a:rPr>
              <a:t>ii</a:t>
            </a:r>
            <a:r>
              <a:rPr lang="zh-CN" altLang="en-US" sz="4800" b="1" spc="130" dirty="0">
                <a:solidFill>
                  <a:prstClr val="black"/>
                </a:solidFill>
                <a:cs typeface="Times New Roman" panose="02020603050405020304" pitchFamily="18" charset="0"/>
                <a:sym typeface="+mn-lt"/>
              </a:rPr>
              <a:t>的化学方程式为</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______________________________________________________________</a:t>
            </a:r>
            <a:r>
              <a:rPr lang="zh-CN" altLang="en-US" sz="4800" b="1" spc="130" dirty="0">
                <a:solidFill>
                  <a:prstClr val="black"/>
                </a:solidFill>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7511339" y="6140774"/>
            <a:ext cx="4564070" cy="830997"/>
          </a:xfrm>
          <a:prstGeom prst="rect">
            <a:avLst/>
          </a:prstGeom>
          <a:noFill/>
        </p:spPr>
        <p:txBody>
          <a:bodyPr wrap="none" rtlCol="0">
            <a:spAutoFit/>
          </a:bodyPr>
          <a:lstStyle/>
          <a:p>
            <a:r>
              <a:rPr lang="en-US" altLang="zh-CN" sz="4800" b="1" dirty="0">
                <a:solidFill>
                  <a:srgbClr val="FF0000"/>
                </a:solidFill>
                <a:ea typeface="楷体" panose="02010609060101010101" pitchFamily="49" charset="-122"/>
              </a:rPr>
              <a:t>HOOC—COOH</a:t>
            </a:r>
          </a:p>
        </p:txBody>
      </p:sp>
      <p:sp>
        <p:nvSpPr>
          <p:cNvPr id="15" name="矩形 14">
            <a:extLst>
              <a:ext uri="{FF2B5EF4-FFF2-40B4-BE49-F238E27FC236}">
                <a16:creationId xmlns="" xmlns:a16="http://schemas.microsoft.com/office/drawing/2014/main" id="{41A40838-9FEC-46BB-A5F1-9BDBCEF29707}"/>
              </a:ext>
            </a:extLst>
          </p:cNvPr>
          <p:cNvSpPr/>
          <p:nvPr/>
        </p:nvSpPr>
        <p:spPr>
          <a:xfrm>
            <a:off x="2529857" y="9163317"/>
            <a:ext cx="18763221" cy="2751522"/>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④ 根据上述分析，</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为乙二酸，则</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的结构简式为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HOOC—COOH</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⑤ 反应</a:t>
            </a:r>
            <a:r>
              <a:rPr lang="en-US" altLang="zh-CN" sz="4800" b="1" spc="130" dirty="0">
                <a:solidFill>
                  <a:srgbClr val="2A5CAA"/>
                </a:solidFill>
                <a:ea typeface="楷体" panose="02010609060101010101" pitchFamily="49" charset="-122"/>
                <a:cs typeface="Times New Roman" panose="02020603050405020304" pitchFamily="18" charset="0"/>
                <a:sym typeface="+mn-lt"/>
              </a:rPr>
              <a:t>ii</a:t>
            </a:r>
            <a:r>
              <a:rPr lang="zh-CN" altLang="en-US" sz="4800" b="1" spc="130" dirty="0">
                <a:solidFill>
                  <a:srgbClr val="2A5CAA"/>
                </a:solidFill>
                <a:ea typeface="楷体" panose="02010609060101010101" pitchFamily="49" charset="-122"/>
                <a:cs typeface="Times New Roman" panose="02020603050405020304" pitchFamily="18" charset="0"/>
                <a:sym typeface="+mn-lt"/>
              </a:rPr>
              <a:t>是乙醇与乙二酸发生酯化反应生成酯和水，反应的化学方程式见答案。</a:t>
            </a:r>
          </a:p>
        </p:txBody>
      </p:sp>
      <p:pic>
        <p:nvPicPr>
          <p:cNvPr id="6" name="图片 5" descr="图片包含 标牌, 街道, 物体, 户外&#10;&#10;已生成极高可信度的说明">
            <a:extLst>
              <a:ext uri="{FF2B5EF4-FFF2-40B4-BE49-F238E27FC236}">
                <a16:creationId xmlns="" xmlns:a16="http://schemas.microsoft.com/office/drawing/2014/main" id="{ECE1FD8F-9AFF-4DDE-BC70-BD52619B7A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6327" y="1764436"/>
            <a:ext cx="14031028" cy="4369191"/>
          </a:xfrm>
          <a:prstGeom prst="rect">
            <a:avLst/>
          </a:prstGeom>
        </p:spPr>
      </p:pic>
      <p:graphicFrame>
        <p:nvGraphicFramePr>
          <p:cNvPr id="3" name="对象 2">
            <a:extLst>
              <a:ext uri="{FF2B5EF4-FFF2-40B4-BE49-F238E27FC236}">
                <a16:creationId xmlns="" xmlns:a16="http://schemas.microsoft.com/office/drawing/2014/main" id="{F21E0ABE-7F65-4DAD-A884-531C1968A47D}"/>
              </a:ext>
            </a:extLst>
          </p:cNvPr>
          <p:cNvGraphicFramePr>
            <a:graphicFrameLocks noChangeAspect="1"/>
          </p:cNvGraphicFramePr>
          <p:nvPr>
            <p:extLst>
              <p:ext uri="{D42A27DB-BD31-4B8C-83A1-F6EECF244321}">
                <p14:modId xmlns:p14="http://schemas.microsoft.com/office/powerpoint/2010/main" val="799775288"/>
              </p:ext>
            </p:extLst>
          </p:nvPr>
        </p:nvGraphicFramePr>
        <p:xfrm>
          <a:off x="4394200" y="2387600"/>
          <a:ext cx="914400" cy="198438"/>
        </p:xfrm>
        <a:graphic>
          <a:graphicData uri="http://schemas.openxmlformats.org/presentationml/2006/ole">
            <mc:AlternateContent xmlns:mc="http://schemas.openxmlformats.org/markup-compatibility/2006">
              <mc:Choice xmlns:v="urn:schemas-microsoft-com:vml" Requires="v">
                <p:oleObj spid="_x0000_s47223" name="Equation" r:id="rId6" imgW="914400" imgH="198720" progId="Equation.DSMT4">
                  <p:embed/>
                </p:oleObj>
              </mc:Choice>
              <mc:Fallback>
                <p:oleObj name="Equation" r:id="rId6" imgW="914400" imgH="198720" progId="Equation.DSMT4">
                  <p:embed/>
                  <p:pic>
                    <p:nvPicPr>
                      <p:cNvPr id="0" name=""/>
                      <p:cNvPicPr/>
                      <p:nvPr/>
                    </p:nvPicPr>
                    <p:blipFill>
                      <a:blip r:embed="rId7"/>
                      <a:stretch>
                        <a:fillRect/>
                      </a:stretch>
                    </p:blipFill>
                    <p:spPr>
                      <a:xfrm>
                        <a:off x="4394200" y="2387600"/>
                        <a:ext cx="914400" cy="198438"/>
                      </a:xfrm>
                      <a:prstGeom prst="rect">
                        <a:avLst/>
                      </a:prstGeom>
                    </p:spPr>
                  </p:pic>
                </p:oleObj>
              </mc:Fallback>
            </mc:AlternateContent>
          </a:graphicData>
        </a:graphic>
      </p:graphicFrame>
      <p:graphicFrame>
        <p:nvGraphicFramePr>
          <p:cNvPr id="5" name="对象 4">
            <a:extLst>
              <a:ext uri="{FF2B5EF4-FFF2-40B4-BE49-F238E27FC236}">
                <a16:creationId xmlns="" xmlns:a16="http://schemas.microsoft.com/office/drawing/2014/main" id="{52DE161E-7C94-4D47-B0F9-DB6B5A5E7BA9}"/>
              </a:ext>
            </a:extLst>
          </p:cNvPr>
          <p:cNvGraphicFramePr>
            <a:graphicFrameLocks noChangeAspect="1"/>
          </p:cNvGraphicFramePr>
          <p:nvPr>
            <p:extLst>
              <p:ext uri="{D42A27DB-BD31-4B8C-83A1-F6EECF244321}">
                <p14:modId xmlns:p14="http://schemas.microsoft.com/office/powerpoint/2010/main" val="2160869258"/>
              </p:ext>
            </p:extLst>
          </p:nvPr>
        </p:nvGraphicFramePr>
        <p:xfrm>
          <a:off x="1698134" y="7578540"/>
          <a:ext cx="20601644" cy="1174291"/>
        </p:xfrm>
        <a:graphic>
          <a:graphicData uri="http://schemas.openxmlformats.org/presentationml/2006/ole">
            <mc:AlternateContent xmlns:mc="http://schemas.openxmlformats.org/markup-compatibility/2006">
              <mc:Choice xmlns:v="urn:schemas-microsoft-com:vml" Requires="v">
                <p:oleObj spid="_x0000_s47224" name="Equation" r:id="rId8" imgW="4902120" imgH="279360" progId="Equation.DSMT4">
                  <p:embed/>
                </p:oleObj>
              </mc:Choice>
              <mc:Fallback>
                <p:oleObj name="Equation" r:id="rId8" imgW="4902120" imgH="279360" progId="Equation.DSMT4">
                  <p:embed/>
                  <p:pic>
                    <p:nvPicPr>
                      <p:cNvPr id="0" name=""/>
                      <p:cNvPicPr/>
                      <p:nvPr/>
                    </p:nvPicPr>
                    <p:blipFill>
                      <a:blip r:embed="rId9"/>
                      <a:stretch>
                        <a:fillRect/>
                      </a:stretch>
                    </p:blipFill>
                    <p:spPr>
                      <a:xfrm>
                        <a:off x="1698134" y="7578540"/>
                        <a:ext cx="20601644" cy="1174291"/>
                      </a:xfrm>
                      <a:prstGeom prst="rect">
                        <a:avLst/>
                      </a:prstGeom>
                    </p:spPr>
                  </p:pic>
                </p:oleObj>
              </mc:Fallback>
            </mc:AlternateContent>
          </a:graphicData>
        </a:graphic>
      </p:graphicFrame>
    </p:spTree>
    <p:extLst>
      <p:ext uri="{BB962C8B-B14F-4D97-AF65-F5344CB8AC3E}">
        <p14:creationId xmlns:p14="http://schemas.microsoft.com/office/powerpoint/2010/main" val="221818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uiExpand="1"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16</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640563"/>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16</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香叶醇是合成玫瑰香油的主要原料，其结构简式如下，下列有关香叶醇的叙述正确的是（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香叶醇的分子式为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10</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18</a:t>
            </a:r>
            <a:r>
              <a:rPr lang="en-US" altLang="zh-CN" sz="5400" b="1" spc="130" dirty="0">
                <a:solidFill>
                  <a:prstClr val="black"/>
                </a:solidFill>
                <a:cs typeface="Times New Roman" panose="02020603050405020304" pitchFamily="18" charset="0"/>
                <a:sym typeface="+mn-lt"/>
              </a:rPr>
              <a:t>O</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不能使溴的四氯化碳溶液褪色</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不能使酸性高锰酸钾溶液褪色</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能发生加成反应不能发生取代反应</a:t>
            </a:r>
          </a:p>
        </p:txBody>
      </p:sp>
      <p:sp>
        <p:nvSpPr>
          <p:cNvPr id="15" name="矩形 14">
            <a:extLst>
              <a:ext uri="{FF2B5EF4-FFF2-40B4-BE49-F238E27FC236}">
                <a16:creationId xmlns="" xmlns:a16="http://schemas.microsoft.com/office/drawing/2014/main" id="{41A40838-9FEC-46BB-A5F1-9BDBCEF29707}"/>
              </a:ext>
            </a:extLst>
          </p:cNvPr>
          <p:cNvSpPr/>
          <p:nvPr/>
        </p:nvSpPr>
        <p:spPr>
          <a:xfrm>
            <a:off x="2717241" y="8610960"/>
            <a:ext cx="18763221" cy="4439485"/>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香叶醇是陌生有机物，解决这类题目的方法是：从不熟悉的有机物中找出我们熟悉的官能团，然后根据官能团的性质来判断物质具备的性质。从结构简式可以看出香叶醇的官能团有碳碳双键和羟基，碳碳双键能使溴的四氯化碳溶液、酸性高锰酸钾溶液褪色，也能发生加成反应，羟基能发生取代反应，故</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D</a:t>
            </a:r>
            <a:r>
              <a:rPr lang="zh-CN" altLang="en-US" sz="4800" b="1" spc="130" dirty="0">
                <a:solidFill>
                  <a:srgbClr val="2A5CAA"/>
                </a:solidFill>
                <a:ea typeface="楷体" panose="02010609060101010101" pitchFamily="49" charset="-122"/>
                <a:cs typeface="Times New Roman" panose="02020603050405020304" pitchFamily="18" charset="0"/>
                <a:sym typeface="+mn-lt"/>
              </a:rPr>
              <a:t>项不正确。</a:t>
            </a:r>
          </a:p>
        </p:txBody>
      </p:sp>
      <p:pic>
        <p:nvPicPr>
          <p:cNvPr id="3" name="图片 2">
            <a:extLst>
              <a:ext uri="{FF2B5EF4-FFF2-40B4-BE49-F238E27FC236}">
                <a16:creationId xmlns="" xmlns:a16="http://schemas.microsoft.com/office/drawing/2014/main" id="{314C8DEE-0433-48D3-BBE9-85FADE4C09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0208" y="3629548"/>
            <a:ext cx="4046560" cy="4647108"/>
          </a:xfrm>
          <a:prstGeom prst="rect">
            <a:avLst/>
          </a:prstGeom>
        </p:spPr>
      </p:pic>
    </p:spTree>
    <p:extLst>
      <p:ext uri="{BB962C8B-B14F-4D97-AF65-F5344CB8AC3E}">
        <p14:creationId xmlns:p14="http://schemas.microsoft.com/office/powerpoint/2010/main" val="134699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16</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640563"/>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16</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香叶醇是合成玫瑰香油的主要原料，其结构简式如下，下列有关香叶醇的叙述正确的是（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香叶醇的分子式为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10</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18</a:t>
            </a:r>
            <a:r>
              <a:rPr lang="en-US" altLang="zh-CN" sz="5400" b="1" spc="130" dirty="0">
                <a:solidFill>
                  <a:prstClr val="black"/>
                </a:solidFill>
                <a:cs typeface="Times New Roman" panose="02020603050405020304" pitchFamily="18" charset="0"/>
                <a:sym typeface="+mn-lt"/>
              </a:rPr>
              <a:t>O</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不能使溴的四氯化碳溶液褪色</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不能使酸性高锰酸钾溶液褪色</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能发生加成反应不能发生取代反应</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18466129" y="2510677"/>
            <a:ext cx="795411" cy="1107996"/>
          </a:xfrm>
          <a:prstGeom prst="rect">
            <a:avLst/>
          </a:prstGeom>
          <a:noFill/>
        </p:spPr>
        <p:txBody>
          <a:bodyPr wrap="none" rtlCol="0">
            <a:spAutoFit/>
          </a:bodyPr>
          <a:lstStyle/>
          <a:p>
            <a:r>
              <a:rPr lang="en-US" altLang="zh-CN" sz="6600" b="1" dirty="0">
                <a:solidFill>
                  <a:srgbClr val="FF0000"/>
                </a:solidFill>
                <a:ea typeface="楷体" panose="02010609060101010101" pitchFamily="49" charset="-122"/>
              </a:rPr>
              <a:t>A</a:t>
            </a:r>
          </a:p>
        </p:txBody>
      </p:sp>
      <p:sp>
        <p:nvSpPr>
          <p:cNvPr id="15" name="矩形 14">
            <a:extLst>
              <a:ext uri="{FF2B5EF4-FFF2-40B4-BE49-F238E27FC236}">
                <a16:creationId xmlns="" xmlns:a16="http://schemas.microsoft.com/office/drawing/2014/main" id="{41A40838-9FEC-46BB-A5F1-9BDBCEF29707}"/>
              </a:ext>
            </a:extLst>
          </p:cNvPr>
          <p:cNvSpPr/>
          <p:nvPr/>
        </p:nvSpPr>
        <p:spPr>
          <a:xfrm>
            <a:off x="2786851" y="8617858"/>
            <a:ext cx="18763221" cy="4439485"/>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题目所给键线式中每一个转折点及无杂原子（</a:t>
            </a:r>
            <a:r>
              <a:rPr lang="en-US" altLang="zh-CN" sz="4800" b="1" spc="130" dirty="0">
                <a:solidFill>
                  <a:srgbClr val="2A5CAA"/>
                </a:solidFill>
                <a:ea typeface="楷体" panose="02010609060101010101" pitchFamily="49" charset="-122"/>
                <a:cs typeface="Times New Roman" panose="02020603050405020304" pitchFamily="18" charset="0"/>
                <a:sym typeface="+mn-lt"/>
              </a:rPr>
              <a:t>N</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zh-CN" altLang="en-US" sz="4800" b="1" spc="130" dirty="0">
                <a:solidFill>
                  <a:srgbClr val="2A5CAA"/>
                </a:solidFill>
                <a:ea typeface="楷体" panose="02010609060101010101" pitchFamily="49" charset="-122"/>
                <a:cs typeface="Times New Roman" panose="02020603050405020304" pitchFamily="18" charset="0"/>
                <a:sym typeface="+mn-lt"/>
              </a:rPr>
              <a:t>等）相连的端点，均有一个碳原子，因此共有</a:t>
            </a:r>
            <a:r>
              <a:rPr lang="en-US" altLang="zh-CN" sz="4800" b="1" spc="130" dirty="0">
                <a:solidFill>
                  <a:srgbClr val="2A5CAA"/>
                </a:solidFill>
                <a:ea typeface="楷体" panose="02010609060101010101" pitchFamily="49" charset="-122"/>
                <a:cs typeface="Times New Roman" panose="02020603050405020304" pitchFamily="18" charset="0"/>
                <a:sym typeface="+mn-lt"/>
              </a:rPr>
              <a:t>10</a:t>
            </a:r>
            <a:r>
              <a:rPr lang="zh-CN" altLang="en-US" sz="4800" b="1" spc="130" dirty="0">
                <a:solidFill>
                  <a:srgbClr val="2A5CAA"/>
                </a:solidFill>
                <a:ea typeface="楷体" panose="02010609060101010101" pitchFamily="49" charset="-122"/>
                <a:cs typeface="Times New Roman" panose="02020603050405020304" pitchFamily="18" charset="0"/>
                <a:sym typeface="+mn-lt"/>
              </a:rPr>
              <a:t>个</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；由于碳是正四价，所以连一条线的碳原子含</a:t>
            </a:r>
            <a:r>
              <a:rPr lang="en-US" altLang="zh-CN" sz="4800" b="1" spc="130" dirty="0">
                <a:solidFill>
                  <a:srgbClr val="2A5CAA"/>
                </a:solidFill>
                <a:ea typeface="楷体" panose="02010609060101010101" pitchFamily="49" charset="-122"/>
                <a:cs typeface="Times New Roman" panose="02020603050405020304" pitchFamily="18" charset="0"/>
                <a:sym typeface="+mn-lt"/>
              </a:rPr>
              <a:t>3</a:t>
            </a:r>
            <a:r>
              <a:rPr lang="zh-CN" altLang="en-US" sz="4800" b="1" spc="130" dirty="0">
                <a:solidFill>
                  <a:srgbClr val="2A5CAA"/>
                </a:solidFill>
                <a:ea typeface="楷体" panose="02010609060101010101" pitchFamily="49" charset="-122"/>
                <a:cs typeface="Times New Roman" panose="02020603050405020304" pitchFamily="18" charset="0"/>
                <a:sym typeface="+mn-lt"/>
              </a:rPr>
              <a:t>个氢，连两条线的碳原子含</a:t>
            </a:r>
            <a:r>
              <a:rPr lang="en-US" altLang="zh-CN" sz="4800" b="1" spc="13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个氢，连三条线的碳原子含</a:t>
            </a:r>
            <a:r>
              <a:rPr lang="en-US" altLang="zh-CN" sz="4800" b="1" spc="130" dirty="0">
                <a:solidFill>
                  <a:srgbClr val="2A5CAA"/>
                </a:solidFill>
                <a:ea typeface="楷体" panose="02010609060101010101" pitchFamily="49" charset="-122"/>
                <a:cs typeface="Times New Roman" panose="02020603050405020304" pitchFamily="18" charset="0"/>
                <a:sym typeface="+mn-lt"/>
              </a:rPr>
              <a:t>1</a:t>
            </a:r>
            <a:r>
              <a:rPr lang="zh-CN" altLang="en-US" sz="4800" b="1" spc="130" dirty="0">
                <a:solidFill>
                  <a:srgbClr val="2A5CAA"/>
                </a:solidFill>
                <a:ea typeface="楷体" panose="02010609060101010101" pitchFamily="49" charset="-122"/>
                <a:cs typeface="Times New Roman" panose="02020603050405020304" pitchFamily="18" charset="0"/>
                <a:sym typeface="+mn-lt"/>
              </a:rPr>
              <a:t>个氢，连四条线的碳原子没有氢，因此共有</a:t>
            </a:r>
            <a:r>
              <a:rPr lang="en-US" altLang="zh-CN" sz="4800" b="1" spc="130" dirty="0">
                <a:solidFill>
                  <a:srgbClr val="2A5CAA"/>
                </a:solidFill>
                <a:ea typeface="楷体" panose="02010609060101010101" pitchFamily="49" charset="-122"/>
                <a:cs typeface="Times New Roman" panose="02020603050405020304" pitchFamily="18" charset="0"/>
                <a:sym typeface="+mn-lt"/>
              </a:rPr>
              <a:t>18</a:t>
            </a:r>
            <a:r>
              <a:rPr lang="zh-CN" altLang="en-US" sz="4800" b="1" spc="130" dirty="0">
                <a:solidFill>
                  <a:srgbClr val="2A5CAA"/>
                </a:solidFill>
                <a:ea typeface="楷体" panose="02010609060101010101" pitchFamily="49" charset="-122"/>
                <a:cs typeface="Times New Roman" panose="02020603050405020304" pitchFamily="18" charset="0"/>
                <a:sym typeface="+mn-lt"/>
              </a:rPr>
              <a:t>个</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zh-CN" altLang="en-US" sz="4800" b="1" spc="130" dirty="0">
                <a:solidFill>
                  <a:srgbClr val="2A5CAA"/>
                </a:solidFill>
                <a:ea typeface="楷体" panose="02010609060101010101" pitchFamily="49" charset="-122"/>
                <a:cs typeface="Times New Roman" panose="02020603050405020304" pitchFamily="18" charset="0"/>
                <a:sym typeface="+mn-lt"/>
              </a:rPr>
              <a:t>；直接数出氧原子数为</a:t>
            </a:r>
            <a:r>
              <a:rPr lang="en-US" altLang="zh-CN" sz="4800" b="1" spc="130" dirty="0">
                <a:solidFill>
                  <a:srgbClr val="2A5CAA"/>
                </a:solidFill>
                <a:ea typeface="楷体" panose="02010609060101010101" pitchFamily="49" charset="-122"/>
                <a:cs typeface="Times New Roman" panose="02020603050405020304" pitchFamily="18" charset="0"/>
                <a:sym typeface="+mn-lt"/>
              </a:rPr>
              <a:t>1</a:t>
            </a:r>
            <a:r>
              <a:rPr lang="zh-CN" altLang="en-US" sz="4800" b="1" spc="130" dirty="0">
                <a:solidFill>
                  <a:srgbClr val="2A5CAA"/>
                </a:solidFill>
                <a:ea typeface="楷体" panose="02010609060101010101" pitchFamily="49" charset="-122"/>
                <a:cs typeface="Times New Roman" panose="02020603050405020304" pitchFamily="18" charset="0"/>
                <a:sym typeface="+mn-lt"/>
              </a:rPr>
              <a:t>；因此香叶醇的分子式为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10</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18</a:t>
            </a:r>
            <a:r>
              <a:rPr lang="en-US" altLang="zh-CN" sz="4800" b="1" spc="130" dirty="0">
                <a:solidFill>
                  <a:srgbClr val="2A5CAA"/>
                </a:solidFill>
                <a:ea typeface="楷体" panose="02010609060101010101" pitchFamily="49" charset="-122"/>
                <a:cs typeface="Times New Roman" panose="02020603050405020304" pitchFamily="18" charset="0"/>
                <a:sym typeface="+mn-lt"/>
              </a:rPr>
              <a:t>O</a:t>
            </a:r>
            <a:r>
              <a:rPr lang="zh-CN" altLang="en-US" sz="4800" b="1" spc="130" dirty="0">
                <a:solidFill>
                  <a:srgbClr val="2A5CAA"/>
                </a:solidFill>
                <a:ea typeface="楷体" panose="02010609060101010101" pitchFamily="49" charset="-122"/>
                <a:cs typeface="Times New Roman" panose="02020603050405020304" pitchFamily="18" charset="0"/>
                <a:sym typeface="+mn-lt"/>
              </a:rPr>
              <a:t>，故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a:t>
            </a:r>
          </a:p>
        </p:txBody>
      </p:sp>
      <p:pic>
        <p:nvPicPr>
          <p:cNvPr id="3" name="图片 2">
            <a:extLst>
              <a:ext uri="{FF2B5EF4-FFF2-40B4-BE49-F238E27FC236}">
                <a16:creationId xmlns="" xmlns:a16="http://schemas.microsoft.com/office/drawing/2014/main" id="{314C8DEE-0433-48D3-BBE9-85FADE4C09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0208" y="3629548"/>
            <a:ext cx="4046560" cy="4647108"/>
          </a:xfrm>
          <a:prstGeom prst="rect">
            <a:avLst/>
          </a:prstGeom>
        </p:spPr>
      </p:pic>
    </p:spTree>
    <p:extLst>
      <p:ext uri="{BB962C8B-B14F-4D97-AF65-F5344CB8AC3E}">
        <p14:creationId xmlns:p14="http://schemas.microsoft.com/office/powerpoint/2010/main" val="2951412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961832" y="1683170"/>
            <a:ext cx="12447639"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利用常见官能团的性质分析陌生有机物</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2758799" y="5849438"/>
            <a:ext cx="14668288" cy="1080000"/>
            <a:chOff x="3155655" y="7817710"/>
            <a:chExt cx="14668288" cy="108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4533104" cy="1080000"/>
              <a:chOff x="3178278" y="8932979"/>
              <a:chExt cx="14533104" cy="108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解题三步骤</a:t>
              </a:r>
            </a:p>
          </p:txBody>
        </p:sp>
      </p:grpSp>
      <p:grpSp>
        <p:nvGrpSpPr>
          <p:cNvPr id="7" name="组合 6">
            <a:extLst>
              <a:ext uri="{FF2B5EF4-FFF2-40B4-BE49-F238E27FC236}">
                <a16:creationId xmlns="" xmlns:a16="http://schemas.microsoft.com/office/drawing/2014/main" id="{2EBC531D-0625-4413-8739-E7C517C9F1EE}"/>
              </a:ext>
            </a:extLst>
          </p:cNvPr>
          <p:cNvGrpSpPr/>
          <p:nvPr/>
        </p:nvGrpSpPr>
        <p:grpSpPr>
          <a:xfrm>
            <a:off x="3318550" y="3464437"/>
            <a:ext cx="17583935" cy="1800000"/>
            <a:chOff x="3318550" y="3464437"/>
            <a:chExt cx="17583935" cy="1800000"/>
          </a:xfrm>
        </p:grpSpPr>
        <p:sp>
          <p:nvSpPr>
            <p:cNvPr id="21" name="矩形 20">
              <a:extLst>
                <a:ext uri="{FF2B5EF4-FFF2-40B4-BE49-F238E27FC236}">
                  <a16:creationId xmlns="" xmlns:a16="http://schemas.microsoft.com/office/drawing/2014/main" id="{0324BF73-A584-4DA3-9224-EBAFB6A12652}"/>
                </a:ext>
              </a:extLst>
            </p:cNvPr>
            <p:cNvSpPr/>
            <p:nvPr/>
          </p:nvSpPr>
          <p:spPr>
            <a:xfrm>
              <a:off x="3318550" y="3474289"/>
              <a:ext cx="3373931" cy="1780296"/>
            </a:xfrm>
            <a:prstGeom prst="rect">
              <a:avLst/>
            </a:prstGeom>
          </p:spPr>
          <p:txBody>
            <a:bodyPr wrap="square">
              <a:spAutoFit/>
            </a:bodyPr>
            <a:lstStyle/>
            <a:p>
              <a:pPr defTabSz="1218149">
                <a:lnSpc>
                  <a:spcPct val="120000"/>
                </a:lnSpc>
              </a:pPr>
              <a:r>
                <a:rPr lang="zh-CN" altLang="en-US" sz="4800" b="1" spc="130" dirty="0">
                  <a:ea typeface="楷体" panose="02010609060101010101" pitchFamily="49" charset="-122"/>
                  <a:cs typeface="Times New Roman" panose="02020603050405020304" pitchFamily="18" charset="0"/>
                  <a:sym typeface="+mn-lt"/>
                </a:rPr>
                <a:t>解决这类题目的方法是</a:t>
              </a:r>
            </a:p>
          </p:txBody>
        </p:sp>
        <p:sp>
          <p:nvSpPr>
            <p:cNvPr id="2" name="矩形: 圆角 1">
              <a:extLst>
                <a:ext uri="{FF2B5EF4-FFF2-40B4-BE49-F238E27FC236}">
                  <a16:creationId xmlns="" xmlns:a16="http://schemas.microsoft.com/office/drawing/2014/main" id="{02E2FF28-5ED2-48B8-96E5-FA3C4C46B36C}"/>
                </a:ext>
              </a:extLst>
            </p:cNvPr>
            <p:cNvSpPr/>
            <p:nvPr/>
          </p:nvSpPr>
          <p:spPr>
            <a:xfrm>
              <a:off x="7776512" y="3464437"/>
              <a:ext cx="13125973" cy="1800000"/>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1218149">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从不熟悉的有机物中找出我们熟悉的官能团，然后根据官能团的性质来判断物质具备的性质</a:t>
              </a:r>
            </a:p>
          </p:txBody>
        </p:sp>
        <p:cxnSp>
          <p:nvCxnSpPr>
            <p:cNvPr id="6" name="直接箭头连接符 5">
              <a:extLst>
                <a:ext uri="{FF2B5EF4-FFF2-40B4-BE49-F238E27FC236}">
                  <a16:creationId xmlns="" xmlns:a16="http://schemas.microsoft.com/office/drawing/2014/main" id="{D9387DF4-A043-468C-9D43-7AB43AA50EAE}"/>
                </a:ext>
              </a:extLst>
            </p:cNvPr>
            <p:cNvCxnSpPr>
              <a:stCxn id="21" idx="3"/>
              <a:endCxn id="2" idx="1"/>
            </p:cNvCxnSpPr>
            <p:nvPr/>
          </p:nvCxnSpPr>
          <p:spPr>
            <a:xfrm>
              <a:off x="6692481" y="4364437"/>
              <a:ext cx="1084031"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pSp>
      <p:sp>
        <p:nvSpPr>
          <p:cNvPr id="8" name="矩形: 圆角 7">
            <a:extLst>
              <a:ext uri="{FF2B5EF4-FFF2-40B4-BE49-F238E27FC236}">
                <a16:creationId xmlns="" xmlns:a16="http://schemas.microsoft.com/office/drawing/2014/main" id="{B342136E-F171-4911-B374-FC3CBEE24B58}"/>
              </a:ext>
            </a:extLst>
          </p:cNvPr>
          <p:cNvSpPr/>
          <p:nvPr/>
        </p:nvSpPr>
        <p:spPr>
          <a:xfrm>
            <a:off x="4430057" y="7990814"/>
            <a:ext cx="3738359" cy="309876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spc="130" dirty="0">
                <a:ea typeface="楷体" panose="02010609060101010101" pitchFamily="49" charset="-122"/>
                <a:cs typeface="Times New Roman" panose="02020603050405020304" pitchFamily="18" charset="0"/>
                <a:sym typeface="+mn-lt"/>
              </a:rPr>
              <a:t>找出有机物中所含官能团</a:t>
            </a:r>
            <a:endParaRPr lang="zh-CN" altLang="en-US" sz="4400" dirty="0"/>
          </a:p>
        </p:txBody>
      </p:sp>
      <p:sp>
        <p:nvSpPr>
          <p:cNvPr id="26" name="矩形: 圆角 25">
            <a:extLst>
              <a:ext uri="{FF2B5EF4-FFF2-40B4-BE49-F238E27FC236}">
                <a16:creationId xmlns="" xmlns:a16="http://schemas.microsoft.com/office/drawing/2014/main" id="{C900E2F6-10E8-4BB4-B7E4-22BC6A4852ED}"/>
              </a:ext>
            </a:extLst>
          </p:cNvPr>
          <p:cNvSpPr/>
          <p:nvPr/>
        </p:nvSpPr>
        <p:spPr>
          <a:xfrm>
            <a:off x="9375174" y="7990814"/>
            <a:ext cx="3738359" cy="309876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4800" b="1" spc="130" dirty="0">
                <a:ea typeface="楷体" panose="02010609060101010101" pitchFamily="49" charset="-122"/>
                <a:cs typeface="Times New Roman" panose="02020603050405020304" pitchFamily="18" charset="0"/>
                <a:sym typeface="+mn-lt"/>
              </a:rPr>
              <a:t>联系每种官能团的典型性质</a:t>
            </a:r>
            <a:endParaRPr lang="zh-CN" altLang="en-US" sz="4400" dirty="0"/>
          </a:p>
        </p:txBody>
      </p:sp>
      <p:sp>
        <p:nvSpPr>
          <p:cNvPr id="27" name="矩形: 圆角 26">
            <a:extLst>
              <a:ext uri="{FF2B5EF4-FFF2-40B4-BE49-F238E27FC236}">
                <a16:creationId xmlns="" xmlns:a16="http://schemas.microsoft.com/office/drawing/2014/main" id="{7E17F576-4BCC-47AC-A51C-FA6BF391BA82}"/>
              </a:ext>
            </a:extLst>
          </p:cNvPr>
          <p:cNvSpPr/>
          <p:nvPr/>
        </p:nvSpPr>
        <p:spPr>
          <a:xfrm>
            <a:off x="14320291" y="7990814"/>
            <a:ext cx="4503737" cy="309876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4800" b="1" spc="130" dirty="0">
                <a:ea typeface="楷体" panose="02010609060101010101" pitchFamily="49" charset="-122"/>
                <a:cs typeface="Times New Roman" panose="02020603050405020304" pitchFamily="18" charset="0"/>
                <a:sym typeface="+mn-lt"/>
              </a:rPr>
              <a:t>结合选项分析对有机物性质描述的正误。</a:t>
            </a:r>
            <a:endParaRPr lang="zh-CN" altLang="en-US" sz="4400" dirty="0"/>
          </a:p>
        </p:txBody>
      </p:sp>
    </p:spTree>
    <p:extLst>
      <p:ext uri="{BB962C8B-B14F-4D97-AF65-F5344CB8AC3E}">
        <p14:creationId xmlns:p14="http://schemas.microsoft.com/office/powerpoint/2010/main" val="149919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6" grpId="0" animBg="1"/>
      <p:bldP spid="27"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961832" y="1683170"/>
            <a:ext cx="12447639"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利用常见官能团的性质分析陌生有机物</a:t>
            </a:r>
          </a:p>
        </p:txBody>
      </p:sp>
      <p:grpSp>
        <p:nvGrpSpPr>
          <p:cNvPr id="53" name="组合 52">
            <a:extLst>
              <a:ext uri="{FF2B5EF4-FFF2-40B4-BE49-F238E27FC236}">
                <a16:creationId xmlns="" xmlns:a16="http://schemas.microsoft.com/office/drawing/2014/main" id="{9F67F630-A6A1-4EBF-9AA9-8771F6B3C5DA}"/>
              </a:ext>
            </a:extLst>
          </p:cNvPr>
          <p:cNvGrpSpPr/>
          <p:nvPr/>
        </p:nvGrpSpPr>
        <p:grpSpPr>
          <a:xfrm>
            <a:off x="2745752" y="2751730"/>
            <a:ext cx="14668288" cy="1080000"/>
            <a:chOff x="3155655" y="7817710"/>
            <a:chExt cx="14668288" cy="1080000"/>
          </a:xfrm>
        </p:grpSpPr>
        <p:grpSp>
          <p:nvGrpSpPr>
            <p:cNvPr id="54" name="组合 53">
              <a:extLst>
                <a:ext uri="{FF2B5EF4-FFF2-40B4-BE49-F238E27FC236}">
                  <a16:creationId xmlns="" xmlns:a16="http://schemas.microsoft.com/office/drawing/2014/main" id="{27CE0F79-4C34-402A-ADAF-8DE863675CEA}"/>
                </a:ext>
              </a:extLst>
            </p:cNvPr>
            <p:cNvGrpSpPr/>
            <p:nvPr/>
          </p:nvGrpSpPr>
          <p:grpSpPr>
            <a:xfrm>
              <a:off x="3155655" y="7817710"/>
              <a:ext cx="14533104" cy="1080000"/>
              <a:chOff x="3178278" y="8932979"/>
              <a:chExt cx="14533104" cy="1080000"/>
            </a:xfrm>
          </p:grpSpPr>
          <p:pic>
            <p:nvPicPr>
              <p:cNvPr id="56" name="图片 55">
                <a:extLst>
                  <a:ext uri="{FF2B5EF4-FFF2-40B4-BE49-F238E27FC236}">
                    <a16:creationId xmlns="" xmlns:a16="http://schemas.microsoft.com/office/drawing/2014/main" id="{421AEC28-FD7C-4D2E-B687-5593EA56CB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7" name="椭圆 56">
                <a:extLst>
                  <a:ext uri="{FF2B5EF4-FFF2-40B4-BE49-F238E27FC236}">
                    <a16:creationId xmlns="" xmlns:a16="http://schemas.microsoft.com/office/drawing/2014/main" id="{1F655827-FE7E-48B4-B9A5-8B37725D2BD1}"/>
                  </a:ext>
                </a:extLst>
              </p:cNvPr>
              <p:cNvSpPr>
                <a:spLocks noChangeAspect="1"/>
              </p:cNvSpPr>
              <p:nvPr/>
            </p:nvSpPr>
            <p:spPr>
              <a:xfrm>
                <a:off x="3178278" y="8932979"/>
                <a:ext cx="900000" cy="90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000" b="1" dirty="0"/>
                  <a:t>2</a:t>
                </a:r>
                <a:endParaRPr lang="zh-CN" altLang="en-US" sz="6000" b="1" dirty="0"/>
              </a:p>
            </p:txBody>
          </p:sp>
        </p:grpSp>
        <p:sp>
          <p:nvSpPr>
            <p:cNvPr id="55" name="矩形 54">
              <a:extLst>
                <a:ext uri="{FF2B5EF4-FFF2-40B4-BE49-F238E27FC236}">
                  <a16:creationId xmlns="" xmlns:a16="http://schemas.microsoft.com/office/drawing/2014/main" id="{BE17C876-A11F-4763-BEA4-17BE8EEE9AAC}"/>
                </a:ext>
              </a:extLst>
            </p:cNvPr>
            <p:cNvSpPr/>
            <p:nvPr/>
          </p:nvSpPr>
          <p:spPr>
            <a:xfrm>
              <a:off x="4826913" y="7913895"/>
              <a:ext cx="12997030" cy="900000"/>
            </a:xfrm>
            <a:prstGeom prst="rect">
              <a:avLst/>
            </a:prstGeom>
          </p:spPr>
          <p:txBody>
            <a:bodyPr wrap="square">
              <a:spAutoFit/>
            </a:bodyPr>
            <a:lstStyle/>
            <a:p>
              <a:pPr defTabSz="1218149">
                <a:lnSpc>
                  <a:spcPct val="120000"/>
                </a:lnSpc>
              </a:pPr>
              <a:r>
                <a:rPr lang="zh-CN" altLang="en-US" sz="4800" b="1" spc="130" dirty="0">
                  <a:ea typeface="楷体" panose="02010609060101010101" pitchFamily="49" charset="-122"/>
                  <a:cs typeface="Times New Roman" panose="02020603050405020304" pitchFamily="18" charset="0"/>
                  <a:sym typeface="+mn-lt"/>
                </a:rPr>
                <a:t>常见官能团的典型性质</a:t>
              </a:r>
            </a:p>
          </p:txBody>
        </p:sp>
      </p:grpSp>
      <p:pic>
        <p:nvPicPr>
          <p:cNvPr id="5" name="图片 4">
            <a:extLst>
              <a:ext uri="{FF2B5EF4-FFF2-40B4-BE49-F238E27FC236}">
                <a16:creationId xmlns="" xmlns:a16="http://schemas.microsoft.com/office/drawing/2014/main" id="{A5432E73-527C-4397-A6AA-C6D1AC3C29F7}"/>
              </a:ext>
            </a:extLst>
          </p:cNvPr>
          <p:cNvPicPr>
            <a:picLocks noChangeAspect="1"/>
          </p:cNvPicPr>
          <p:nvPr/>
        </p:nvPicPr>
        <p:blipFill rotWithShape="1">
          <a:blip r:embed="rId5">
            <a:extLst>
              <a:ext uri="{28A0092B-C50C-407E-A947-70E740481C1C}">
                <a14:useLocalDpi xmlns:a14="http://schemas.microsoft.com/office/drawing/2010/main" val="0"/>
              </a:ext>
            </a:extLst>
          </a:blip>
          <a:srcRect b="44899"/>
          <a:stretch/>
        </p:blipFill>
        <p:spPr>
          <a:xfrm>
            <a:off x="2534284" y="4121311"/>
            <a:ext cx="18786366" cy="8718574"/>
          </a:xfrm>
          <a:prstGeom prst="rect">
            <a:avLst/>
          </a:prstGeom>
        </p:spPr>
      </p:pic>
      <p:sp>
        <p:nvSpPr>
          <p:cNvPr id="22" name="矩形 21">
            <a:extLst>
              <a:ext uri="{FF2B5EF4-FFF2-40B4-BE49-F238E27FC236}">
                <a16:creationId xmlns="" xmlns:a16="http://schemas.microsoft.com/office/drawing/2014/main" id="{E35E1E8B-97C3-4EC2-8870-176AD2C5E25D}"/>
              </a:ext>
            </a:extLst>
          </p:cNvPr>
          <p:cNvSpPr/>
          <p:nvPr/>
        </p:nvSpPr>
        <p:spPr>
          <a:xfrm>
            <a:off x="3970320" y="4037496"/>
            <a:ext cx="2335887" cy="900000"/>
          </a:xfrm>
          <a:prstGeom prst="rect">
            <a:avLst/>
          </a:prstGeom>
        </p:spPr>
        <p:txBody>
          <a:bodyPr wrap="square">
            <a:spAutoFit/>
          </a:bodyPr>
          <a:lstStyle/>
          <a:p>
            <a:pP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官能团</a:t>
            </a:r>
          </a:p>
        </p:txBody>
      </p:sp>
      <p:sp>
        <p:nvSpPr>
          <p:cNvPr id="23" name="矩形 22">
            <a:extLst>
              <a:ext uri="{FF2B5EF4-FFF2-40B4-BE49-F238E27FC236}">
                <a16:creationId xmlns="" xmlns:a16="http://schemas.microsoft.com/office/drawing/2014/main" id="{8B6AFFF9-87DC-45D3-9815-72BDB3E73143}"/>
              </a:ext>
            </a:extLst>
          </p:cNvPr>
          <p:cNvSpPr/>
          <p:nvPr/>
        </p:nvSpPr>
        <p:spPr>
          <a:xfrm>
            <a:off x="7567869" y="4069027"/>
            <a:ext cx="2335887" cy="900000"/>
          </a:xfrm>
          <a:prstGeom prst="rect">
            <a:avLst/>
          </a:prstGeom>
        </p:spPr>
        <p:txBody>
          <a:bodyPr wrap="square">
            <a:spAutoFit/>
          </a:bodyPr>
          <a:lstStyle/>
          <a:p>
            <a:pP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代表物</a:t>
            </a:r>
          </a:p>
        </p:txBody>
      </p:sp>
      <p:sp>
        <p:nvSpPr>
          <p:cNvPr id="24" name="矩形 23">
            <a:extLst>
              <a:ext uri="{FF2B5EF4-FFF2-40B4-BE49-F238E27FC236}">
                <a16:creationId xmlns="" xmlns:a16="http://schemas.microsoft.com/office/drawing/2014/main" id="{1FED81AC-6171-42CC-A174-D90424C2E3F0}"/>
              </a:ext>
            </a:extLst>
          </p:cNvPr>
          <p:cNvSpPr/>
          <p:nvPr/>
        </p:nvSpPr>
        <p:spPr>
          <a:xfrm>
            <a:off x="12085122" y="4069027"/>
            <a:ext cx="5099292" cy="900000"/>
          </a:xfrm>
          <a:prstGeom prst="rect">
            <a:avLst/>
          </a:prstGeom>
        </p:spPr>
        <p:txBody>
          <a:bodyPr wrap="square">
            <a:spAutoFit/>
          </a:bodyPr>
          <a:lstStyle/>
          <a:p>
            <a:pPr algn="ct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化学反应（性质）</a:t>
            </a:r>
          </a:p>
        </p:txBody>
      </p:sp>
      <p:grpSp>
        <p:nvGrpSpPr>
          <p:cNvPr id="26" name="组合 25">
            <a:extLst>
              <a:ext uri="{FF2B5EF4-FFF2-40B4-BE49-F238E27FC236}">
                <a16:creationId xmlns="" xmlns:a16="http://schemas.microsoft.com/office/drawing/2014/main" id="{C62D2A2B-09FB-409D-A2BA-A05A5694C319}"/>
              </a:ext>
            </a:extLst>
          </p:cNvPr>
          <p:cNvGrpSpPr/>
          <p:nvPr/>
        </p:nvGrpSpPr>
        <p:grpSpPr>
          <a:xfrm>
            <a:off x="2885469" y="5342423"/>
            <a:ext cx="18205376" cy="2896608"/>
            <a:chOff x="2885469" y="5342423"/>
            <a:chExt cx="18205376" cy="2896608"/>
          </a:xfrm>
        </p:grpSpPr>
        <p:pic>
          <p:nvPicPr>
            <p:cNvPr id="12" name="图片 11">
              <a:extLst>
                <a:ext uri="{FF2B5EF4-FFF2-40B4-BE49-F238E27FC236}">
                  <a16:creationId xmlns="" xmlns:a16="http://schemas.microsoft.com/office/drawing/2014/main" id="{D5CA22D2-3511-4809-86A9-1541160767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95759" y="5765974"/>
              <a:ext cx="2807997" cy="1800000"/>
            </a:xfrm>
            <a:prstGeom prst="rect">
              <a:avLst/>
            </a:prstGeom>
          </p:spPr>
        </p:pic>
        <p:pic>
          <p:nvPicPr>
            <p:cNvPr id="14" name="图片 13">
              <a:extLst>
                <a:ext uri="{FF2B5EF4-FFF2-40B4-BE49-F238E27FC236}">
                  <a16:creationId xmlns="" xmlns:a16="http://schemas.microsoft.com/office/drawing/2014/main" id="{A7A43BE4-75C0-4E6E-9956-6B4787AEA4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85469" y="5430659"/>
              <a:ext cx="3483800" cy="2808372"/>
            </a:xfrm>
            <a:prstGeom prst="rect">
              <a:avLst/>
            </a:prstGeom>
          </p:spPr>
        </p:pic>
        <p:sp>
          <p:nvSpPr>
            <p:cNvPr id="33" name="矩形 32">
              <a:extLst>
                <a:ext uri="{FF2B5EF4-FFF2-40B4-BE49-F238E27FC236}">
                  <a16:creationId xmlns="" xmlns:a16="http://schemas.microsoft.com/office/drawing/2014/main" id="{09DA09B7-E8CA-4CCE-A53D-591EAFA99843}"/>
                </a:ext>
              </a:extLst>
            </p:cNvPr>
            <p:cNvSpPr/>
            <p:nvPr/>
          </p:nvSpPr>
          <p:spPr>
            <a:xfrm>
              <a:off x="10423011" y="5342423"/>
              <a:ext cx="10667834" cy="1780296"/>
            </a:xfrm>
            <a:prstGeom prst="rect">
              <a:avLst/>
            </a:prstGeom>
          </p:spPr>
          <p:txBody>
            <a:bodyPr wrap="square">
              <a:spAutoFit/>
            </a:bodyPr>
            <a:lstStyle/>
            <a:p>
              <a:pPr marL="685800" indent="-685800" defTabSz="1218149">
                <a:lnSpc>
                  <a:spcPct val="120000"/>
                </a:lnSpc>
                <a:buFont typeface="Arial" panose="020B0604020202020204" pitchFamily="34" charset="0"/>
                <a:buChar char="•"/>
              </a:pPr>
              <a:r>
                <a:rPr lang="zh-CN" altLang="en-US" sz="4800" b="1" spc="130" dirty="0">
                  <a:solidFill>
                    <a:srgbClr val="0BA29A"/>
                  </a:solidFill>
                  <a:ea typeface="楷体" panose="02010609060101010101" pitchFamily="49" charset="-122"/>
                  <a:cs typeface="Times New Roman" panose="02020603050405020304" pitchFamily="18" charset="0"/>
                  <a:sym typeface="+mn-lt"/>
                </a:rPr>
                <a:t>加成反应：</a:t>
              </a:r>
              <a:r>
                <a:rPr lang="zh-CN" altLang="en-US" sz="4800" b="1" spc="130" dirty="0">
                  <a:ea typeface="楷体" panose="02010609060101010101" pitchFamily="49" charset="-122"/>
                  <a:cs typeface="Times New Roman" panose="02020603050405020304" pitchFamily="18" charset="0"/>
                  <a:sym typeface="+mn-lt"/>
                </a:rPr>
                <a:t>使溴的</a:t>
              </a:r>
              <a:r>
                <a:rPr lang="en-US" altLang="zh-CN" sz="4800" b="1" spc="130" dirty="0">
                  <a:ea typeface="楷体" panose="02010609060101010101" pitchFamily="49" charset="-122"/>
                  <a:cs typeface="Times New Roman" panose="02020603050405020304" pitchFamily="18" charset="0"/>
                  <a:sym typeface="+mn-lt"/>
                </a:rPr>
                <a:t>CCl</a:t>
              </a:r>
              <a:r>
                <a:rPr lang="en-US" altLang="zh-CN" sz="4800" b="1" spc="130" baseline="-25000" dirty="0">
                  <a:ea typeface="楷体" panose="02010609060101010101" pitchFamily="49" charset="-122"/>
                  <a:cs typeface="Times New Roman" panose="02020603050405020304" pitchFamily="18" charset="0"/>
                  <a:sym typeface="+mn-lt"/>
                </a:rPr>
                <a:t>4</a:t>
              </a:r>
              <a:r>
                <a:rPr lang="zh-CN" altLang="en-US" sz="4800" b="1" spc="130" dirty="0">
                  <a:ea typeface="楷体" panose="02010609060101010101" pitchFamily="49" charset="-122"/>
                  <a:cs typeface="Times New Roman" panose="02020603050405020304" pitchFamily="18" charset="0"/>
                  <a:sym typeface="+mn-lt"/>
                </a:rPr>
                <a:t>溶液褪色</a:t>
              </a:r>
            </a:p>
            <a:p>
              <a:pPr marL="685800" indent="-685800" defTabSz="1218149">
                <a:lnSpc>
                  <a:spcPct val="120000"/>
                </a:lnSpc>
                <a:buFont typeface="Arial" panose="020B0604020202020204" pitchFamily="34" charset="0"/>
                <a:buChar char="•"/>
              </a:pPr>
              <a:r>
                <a:rPr lang="zh-CN" altLang="en-US" sz="4800" b="1" spc="130" dirty="0">
                  <a:solidFill>
                    <a:srgbClr val="0BA29A"/>
                  </a:solidFill>
                  <a:ea typeface="楷体" panose="02010609060101010101" pitchFamily="49" charset="-122"/>
                  <a:cs typeface="Times New Roman" panose="02020603050405020304" pitchFamily="18" charset="0"/>
                  <a:sym typeface="+mn-lt"/>
                </a:rPr>
                <a:t>氧化反应：</a:t>
              </a:r>
              <a:r>
                <a:rPr lang="zh-CN" altLang="en-US" sz="4800" b="1" spc="130" dirty="0">
                  <a:ea typeface="楷体" panose="02010609060101010101" pitchFamily="49" charset="-122"/>
                  <a:cs typeface="Times New Roman" panose="02020603050405020304" pitchFamily="18" charset="0"/>
                  <a:sym typeface="+mn-lt"/>
                </a:rPr>
                <a:t>使酸性</a:t>
              </a:r>
              <a:r>
                <a:rPr lang="en-US" altLang="zh-CN" sz="4800" b="1" spc="130" dirty="0">
                  <a:ea typeface="楷体" panose="02010609060101010101" pitchFamily="49" charset="-122"/>
                  <a:cs typeface="Times New Roman" panose="02020603050405020304" pitchFamily="18" charset="0"/>
                  <a:sym typeface="+mn-lt"/>
                </a:rPr>
                <a:t>KMnO</a:t>
              </a:r>
              <a:r>
                <a:rPr lang="en-US" altLang="zh-CN" sz="4800" b="1" spc="130" baseline="-25000" dirty="0">
                  <a:ea typeface="楷体" panose="02010609060101010101" pitchFamily="49" charset="-122"/>
                  <a:cs typeface="Times New Roman" panose="02020603050405020304" pitchFamily="18" charset="0"/>
                  <a:sym typeface="+mn-lt"/>
                </a:rPr>
                <a:t>4</a:t>
              </a:r>
              <a:r>
                <a:rPr lang="zh-CN" altLang="en-US" sz="4800" b="1" spc="130" dirty="0">
                  <a:ea typeface="楷体" panose="02010609060101010101" pitchFamily="49" charset="-122"/>
                  <a:cs typeface="Times New Roman" panose="02020603050405020304" pitchFamily="18" charset="0"/>
                  <a:sym typeface="+mn-lt"/>
                </a:rPr>
                <a:t>溶液褪色</a:t>
              </a:r>
            </a:p>
          </p:txBody>
        </p:sp>
      </p:grpSp>
      <p:sp>
        <p:nvSpPr>
          <p:cNvPr id="39" name="矩形 38">
            <a:extLst>
              <a:ext uri="{FF2B5EF4-FFF2-40B4-BE49-F238E27FC236}">
                <a16:creationId xmlns="" xmlns:a16="http://schemas.microsoft.com/office/drawing/2014/main" id="{9DCED61A-1708-4EDE-8707-138AB9BEF48B}"/>
              </a:ext>
            </a:extLst>
          </p:cNvPr>
          <p:cNvSpPr/>
          <p:nvPr/>
        </p:nvSpPr>
        <p:spPr>
          <a:xfrm>
            <a:off x="12060982" y="7175003"/>
            <a:ext cx="7322235" cy="893899"/>
          </a:xfrm>
          <a:prstGeom prst="rect">
            <a:avLst/>
          </a:prstGeom>
        </p:spPr>
        <p:txBody>
          <a:bodyPr wrap="square">
            <a:spAutoFit/>
          </a:bodyPr>
          <a:lstStyle/>
          <a:p>
            <a:pPr defTabSz="1218149">
              <a:lnSpc>
                <a:spcPct val="120000"/>
              </a:lnSpc>
            </a:pPr>
            <a:r>
              <a:rPr lang="zh-CN" altLang="en-US" sz="4800" b="1" spc="130" dirty="0">
                <a:solidFill>
                  <a:srgbClr val="FF0000"/>
                </a:solidFill>
                <a:ea typeface="楷体" panose="02010609060101010101" pitchFamily="49" charset="-122"/>
                <a:cs typeface="Times New Roman" panose="02020603050405020304" pitchFamily="18" charset="0"/>
                <a:sym typeface="+mn-lt"/>
              </a:rPr>
              <a:t>（注意：褪色原理不同）</a:t>
            </a:r>
          </a:p>
        </p:txBody>
      </p:sp>
      <p:grpSp>
        <p:nvGrpSpPr>
          <p:cNvPr id="2" name="组合 1"/>
          <p:cNvGrpSpPr/>
          <p:nvPr/>
        </p:nvGrpSpPr>
        <p:grpSpPr>
          <a:xfrm>
            <a:off x="3645752" y="8490691"/>
            <a:ext cx="17629897" cy="4144174"/>
            <a:chOff x="3645752" y="8490691"/>
            <a:chExt cx="17629897" cy="4144174"/>
          </a:xfrm>
        </p:grpSpPr>
        <p:grpSp>
          <p:nvGrpSpPr>
            <p:cNvPr id="27" name="组合 26">
              <a:extLst>
                <a:ext uri="{FF2B5EF4-FFF2-40B4-BE49-F238E27FC236}">
                  <a16:creationId xmlns="" xmlns:a16="http://schemas.microsoft.com/office/drawing/2014/main" id="{D2B29177-A219-4E99-889F-F3F002698CB4}"/>
                </a:ext>
              </a:extLst>
            </p:cNvPr>
            <p:cNvGrpSpPr/>
            <p:nvPr/>
          </p:nvGrpSpPr>
          <p:grpSpPr>
            <a:xfrm>
              <a:off x="3645752" y="8490691"/>
              <a:ext cx="17629897" cy="3342453"/>
              <a:chOff x="3645752" y="8490691"/>
              <a:chExt cx="17629897" cy="3342453"/>
            </a:xfrm>
          </p:grpSpPr>
          <p:pic>
            <p:nvPicPr>
              <p:cNvPr id="7" name="图片 6">
                <a:extLst>
                  <a:ext uri="{FF2B5EF4-FFF2-40B4-BE49-F238E27FC236}">
                    <a16:creationId xmlns="" xmlns:a16="http://schemas.microsoft.com/office/drawing/2014/main" id="{D25B13E6-121F-4F16-AA97-EF83B8D0B19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38356" y="9421232"/>
                <a:ext cx="1292758" cy="2231343"/>
              </a:xfrm>
              <a:prstGeom prst="rect">
                <a:avLst/>
              </a:prstGeom>
            </p:spPr>
          </p:pic>
          <p:cxnSp>
            <p:nvCxnSpPr>
              <p:cNvPr id="16" name="直接连接符 15">
                <a:extLst>
                  <a:ext uri="{FF2B5EF4-FFF2-40B4-BE49-F238E27FC236}">
                    <a16:creationId xmlns="" xmlns:a16="http://schemas.microsoft.com/office/drawing/2014/main" id="{BD02F70F-F3F0-4D6E-8727-C24A9234CD5D}"/>
                  </a:ext>
                </a:extLst>
              </p:cNvPr>
              <p:cNvCxnSpPr/>
              <p:nvPr/>
            </p:nvCxnSpPr>
            <p:spPr>
              <a:xfrm>
                <a:off x="3645752" y="10536903"/>
                <a:ext cx="2316080" cy="0"/>
              </a:xfrm>
              <a:prstGeom prst="line">
                <a:avLst/>
              </a:prstGeom>
              <a:ln w="57150">
                <a:solidFill>
                  <a:srgbClr val="28A8E3"/>
                </a:solidFill>
              </a:ln>
            </p:spPr>
            <p:style>
              <a:lnRef idx="1">
                <a:schemeClr val="accent1"/>
              </a:lnRef>
              <a:fillRef idx="0">
                <a:schemeClr val="accent1"/>
              </a:fillRef>
              <a:effectRef idx="0">
                <a:schemeClr val="accent1"/>
              </a:effectRef>
              <a:fontRef idx="minor">
                <a:schemeClr val="tx1"/>
              </a:fontRef>
            </p:style>
          </p:cxnSp>
          <p:sp>
            <p:nvSpPr>
              <p:cNvPr id="41" name="矩形 40">
                <a:extLst>
                  <a:ext uri="{FF2B5EF4-FFF2-40B4-BE49-F238E27FC236}">
                    <a16:creationId xmlns="" xmlns:a16="http://schemas.microsoft.com/office/drawing/2014/main" id="{EF8A4C68-C1E1-4AFF-B45E-FC9EA461012F}"/>
                  </a:ext>
                </a:extLst>
              </p:cNvPr>
              <p:cNvSpPr/>
              <p:nvPr/>
            </p:nvSpPr>
            <p:spPr>
              <a:xfrm>
                <a:off x="10423010" y="8490691"/>
                <a:ext cx="10852639" cy="3342453"/>
              </a:xfrm>
              <a:prstGeom prst="rect">
                <a:avLst/>
              </a:prstGeom>
            </p:spPr>
            <p:txBody>
              <a:bodyPr wrap="square">
                <a:spAutoFit/>
              </a:bodyPr>
              <a:lstStyle/>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取代反应：</a:t>
                </a:r>
                <a:r>
                  <a:rPr lang="zh-CN" altLang="en-US" sz="4400" b="1" spc="130" dirty="0">
                    <a:ea typeface="楷体" panose="02010609060101010101" pitchFamily="49" charset="-122"/>
                    <a:cs typeface="Times New Roman" panose="02020603050405020304" pitchFamily="18" charset="0"/>
                    <a:sym typeface="+mn-lt"/>
                  </a:rPr>
                  <a:t>在催化剂作用下与液溴反应生成溴苯、与浓硝酸反应生成硝基苯</a:t>
                </a:r>
              </a:p>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加成反应：</a:t>
                </a:r>
                <a:r>
                  <a:rPr lang="zh-CN" altLang="en-US" sz="4400" b="1" spc="130" dirty="0">
                    <a:ea typeface="楷体" panose="02010609060101010101" pitchFamily="49" charset="-122"/>
                    <a:cs typeface="Times New Roman" panose="02020603050405020304" pitchFamily="18" charset="0"/>
                    <a:sym typeface="+mn-lt"/>
                  </a:rPr>
                  <a:t>在一定条件下与</a:t>
                </a:r>
                <a:r>
                  <a:rPr lang="en-US" altLang="zh-CN" sz="4400" b="1" spc="130" dirty="0">
                    <a:ea typeface="楷体" panose="02010609060101010101" pitchFamily="49" charset="-122"/>
                    <a:cs typeface="Times New Roman" panose="02020603050405020304" pitchFamily="18" charset="0"/>
                    <a:sym typeface="+mn-lt"/>
                  </a:rPr>
                  <a:t>H</a:t>
                </a:r>
                <a:r>
                  <a:rPr lang="en-US" altLang="zh-CN" sz="4400" b="1" spc="130" baseline="-25000" dirty="0">
                    <a:ea typeface="楷体" panose="02010609060101010101" pitchFamily="49" charset="-122"/>
                    <a:cs typeface="Times New Roman" panose="02020603050405020304" pitchFamily="18" charset="0"/>
                    <a:sym typeface="+mn-lt"/>
                  </a:rPr>
                  <a:t>2</a:t>
                </a:r>
                <a:r>
                  <a:rPr lang="zh-CN" altLang="en-US" sz="4400" b="1" spc="130" dirty="0">
                    <a:ea typeface="楷体" panose="02010609060101010101" pitchFamily="49" charset="-122"/>
                    <a:cs typeface="Times New Roman" panose="02020603050405020304" pitchFamily="18" charset="0"/>
                    <a:sym typeface="+mn-lt"/>
                  </a:rPr>
                  <a:t>反应生成环己烷</a:t>
                </a:r>
              </a:p>
            </p:txBody>
          </p:sp>
        </p:grpSp>
        <p:sp>
          <p:nvSpPr>
            <p:cNvPr id="42" name="矩形 41">
              <a:extLst>
                <a:ext uri="{FF2B5EF4-FFF2-40B4-BE49-F238E27FC236}">
                  <a16:creationId xmlns="" xmlns:a16="http://schemas.microsoft.com/office/drawing/2014/main" id="{7D4E709D-A5C3-47A1-BCD1-61833F12514F}"/>
                </a:ext>
              </a:extLst>
            </p:cNvPr>
            <p:cNvSpPr/>
            <p:nvPr/>
          </p:nvSpPr>
          <p:spPr>
            <a:xfrm>
              <a:off x="11214490" y="11807715"/>
              <a:ext cx="9084875" cy="827150"/>
            </a:xfrm>
            <a:prstGeom prst="rect">
              <a:avLst/>
            </a:prstGeom>
          </p:spPr>
          <p:txBody>
            <a:bodyPr wrap="square">
              <a:spAutoFit/>
            </a:bodyPr>
            <a:lstStyle/>
            <a:p>
              <a:pPr defTabSz="1218149">
                <a:lnSpc>
                  <a:spcPct val="120000"/>
                </a:lnSpc>
              </a:pPr>
              <a:r>
                <a:rPr lang="zh-CN" altLang="en-US" sz="4400" b="1" spc="130" dirty="0">
                  <a:solidFill>
                    <a:srgbClr val="FF0000"/>
                  </a:solidFill>
                  <a:ea typeface="楷体" panose="02010609060101010101" pitchFamily="49" charset="-122"/>
                  <a:cs typeface="Times New Roman" panose="02020603050405020304" pitchFamily="18" charset="0"/>
                  <a:sym typeface="+mn-lt"/>
                </a:rPr>
                <a:t>（与溴水、酸性</a:t>
              </a:r>
              <a:r>
                <a:rPr lang="en-US" altLang="zh-CN" sz="4400" b="1" spc="130" dirty="0">
                  <a:solidFill>
                    <a:srgbClr val="FF0000"/>
                  </a:solidFill>
                  <a:ea typeface="楷体" panose="02010609060101010101" pitchFamily="49" charset="-122"/>
                  <a:cs typeface="Times New Roman" panose="02020603050405020304" pitchFamily="18" charset="0"/>
                  <a:sym typeface="+mn-lt"/>
                </a:rPr>
                <a:t>KMnO</a:t>
              </a:r>
              <a:r>
                <a:rPr lang="en-US" altLang="zh-CN" sz="4400" b="1" spc="130" baseline="-25000" dirty="0">
                  <a:solidFill>
                    <a:srgbClr val="FF0000"/>
                  </a:solidFill>
                  <a:ea typeface="楷体" panose="02010609060101010101" pitchFamily="49" charset="-122"/>
                  <a:cs typeface="Times New Roman" panose="02020603050405020304" pitchFamily="18" charset="0"/>
                  <a:sym typeface="+mn-lt"/>
                </a:rPr>
                <a:t>4</a:t>
              </a:r>
              <a:r>
                <a:rPr lang="zh-CN" altLang="en-US" sz="4400" b="1" spc="130" dirty="0">
                  <a:solidFill>
                    <a:srgbClr val="FF0000"/>
                  </a:solidFill>
                  <a:ea typeface="楷体" panose="02010609060101010101" pitchFamily="49" charset="-122"/>
                  <a:cs typeface="Times New Roman" panose="02020603050405020304" pitchFamily="18" charset="0"/>
                  <a:sym typeface="+mn-lt"/>
                </a:rPr>
                <a:t>溶液不反应）</a:t>
              </a:r>
            </a:p>
          </p:txBody>
        </p:sp>
      </p:grpSp>
    </p:spTree>
    <p:extLst>
      <p:ext uri="{BB962C8B-B14F-4D97-AF65-F5344CB8AC3E}">
        <p14:creationId xmlns:p14="http://schemas.microsoft.com/office/powerpoint/2010/main" val="3251858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a:extLst>
              <a:ext uri="{FF2B5EF4-FFF2-40B4-BE49-F238E27FC236}">
                <a16:creationId xmlns="" xmlns:a16="http://schemas.microsoft.com/office/drawing/2014/main" id="{2C400FEC-6188-4B45-8B22-EBFE4BB518D7}"/>
              </a:ext>
            </a:extLst>
          </p:cNvPr>
          <p:cNvPicPr>
            <a:picLocks noChangeAspect="1"/>
          </p:cNvPicPr>
          <p:nvPr/>
        </p:nvPicPr>
        <p:blipFill rotWithShape="1">
          <a:blip r:embed="rId2">
            <a:extLst>
              <a:ext uri="{28A0092B-C50C-407E-A947-70E740481C1C}">
                <a14:useLocalDpi xmlns:a14="http://schemas.microsoft.com/office/drawing/2010/main" val="0"/>
              </a:ext>
            </a:extLst>
          </a:blip>
          <a:srcRect t="54960" b="291"/>
          <a:stretch/>
        </p:blipFill>
        <p:spPr>
          <a:xfrm>
            <a:off x="2534284" y="5143262"/>
            <a:ext cx="18786366" cy="7080256"/>
          </a:xfrm>
          <a:prstGeom prst="rect">
            <a:avLst/>
          </a:prstGeom>
        </p:spPr>
      </p:pic>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961832" y="1683170"/>
            <a:ext cx="12447639"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利用常见官能团的性质分析陌生有机物</a:t>
            </a:r>
          </a:p>
        </p:txBody>
      </p:sp>
      <p:grpSp>
        <p:nvGrpSpPr>
          <p:cNvPr id="53" name="组合 52">
            <a:extLst>
              <a:ext uri="{FF2B5EF4-FFF2-40B4-BE49-F238E27FC236}">
                <a16:creationId xmlns="" xmlns:a16="http://schemas.microsoft.com/office/drawing/2014/main" id="{9F67F630-A6A1-4EBF-9AA9-8771F6B3C5DA}"/>
              </a:ext>
            </a:extLst>
          </p:cNvPr>
          <p:cNvGrpSpPr/>
          <p:nvPr/>
        </p:nvGrpSpPr>
        <p:grpSpPr>
          <a:xfrm>
            <a:off x="2745752" y="2751730"/>
            <a:ext cx="14668288" cy="1080000"/>
            <a:chOff x="3155655" y="7817710"/>
            <a:chExt cx="14668288" cy="1080000"/>
          </a:xfrm>
        </p:grpSpPr>
        <p:grpSp>
          <p:nvGrpSpPr>
            <p:cNvPr id="54" name="组合 53">
              <a:extLst>
                <a:ext uri="{FF2B5EF4-FFF2-40B4-BE49-F238E27FC236}">
                  <a16:creationId xmlns="" xmlns:a16="http://schemas.microsoft.com/office/drawing/2014/main" id="{27CE0F79-4C34-402A-ADAF-8DE863675CEA}"/>
                </a:ext>
              </a:extLst>
            </p:cNvPr>
            <p:cNvGrpSpPr/>
            <p:nvPr/>
          </p:nvGrpSpPr>
          <p:grpSpPr>
            <a:xfrm>
              <a:off x="3155655" y="7817710"/>
              <a:ext cx="14533104" cy="1080000"/>
              <a:chOff x="3178278" y="8932979"/>
              <a:chExt cx="14533104" cy="1080000"/>
            </a:xfrm>
          </p:grpSpPr>
          <p:pic>
            <p:nvPicPr>
              <p:cNvPr id="56" name="图片 55">
                <a:extLst>
                  <a:ext uri="{FF2B5EF4-FFF2-40B4-BE49-F238E27FC236}">
                    <a16:creationId xmlns="" xmlns:a16="http://schemas.microsoft.com/office/drawing/2014/main" id="{421AEC28-FD7C-4D2E-B687-5593EA56CB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57" name="椭圆 56">
                <a:extLst>
                  <a:ext uri="{FF2B5EF4-FFF2-40B4-BE49-F238E27FC236}">
                    <a16:creationId xmlns="" xmlns:a16="http://schemas.microsoft.com/office/drawing/2014/main" id="{1F655827-FE7E-48B4-B9A5-8B37725D2BD1}"/>
                  </a:ext>
                </a:extLst>
              </p:cNvPr>
              <p:cNvSpPr>
                <a:spLocks noChangeAspect="1"/>
              </p:cNvSpPr>
              <p:nvPr/>
            </p:nvSpPr>
            <p:spPr>
              <a:xfrm>
                <a:off x="3178278" y="8932979"/>
                <a:ext cx="900000" cy="90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000" b="1" dirty="0"/>
                  <a:t>2</a:t>
                </a:r>
                <a:endParaRPr lang="zh-CN" altLang="en-US" sz="6000" b="1" dirty="0"/>
              </a:p>
            </p:txBody>
          </p:sp>
        </p:grpSp>
        <p:sp>
          <p:nvSpPr>
            <p:cNvPr id="55" name="矩形 54">
              <a:extLst>
                <a:ext uri="{FF2B5EF4-FFF2-40B4-BE49-F238E27FC236}">
                  <a16:creationId xmlns="" xmlns:a16="http://schemas.microsoft.com/office/drawing/2014/main" id="{BE17C876-A11F-4763-BEA4-17BE8EEE9AAC}"/>
                </a:ext>
              </a:extLst>
            </p:cNvPr>
            <p:cNvSpPr/>
            <p:nvPr/>
          </p:nvSpPr>
          <p:spPr>
            <a:xfrm>
              <a:off x="4826913" y="7913895"/>
              <a:ext cx="12997030" cy="900000"/>
            </a:xfrm>
            <a:prstGeom prst="rect">
              <a:avLst/>
            </a:prstGeom>
          </p:spPr>
          <p:txBody>
            <a:bodyPr wrap="square">
              <a:spAutoFit/>
            </a:bodyPr>
            <a:lstStyle/>
            <a:p>
              <a:pPr defTabSz="1218149">
                <a:lnSpc>
                  <a:spcPct val="120000"/>
                </a:lnSpc>
              </a:pPr>
              <a:r>
                <a:rPr lang="zh-CN" altLang="en-US" sz="4800" b="1" spc="130" dirty="0">
                  <a:ea typeface="楷体" panose="02010609060101010101" pitchFamily="49" charset="-122"/>
                  <a:cs typeface="Times New Roman" panose="02020603050405020304" pitchFamily="18" charset="0"/>
                  <a:sym typeface="+mn-lt"/>
                </a:rPr>
                <a:t>常见官能团的典型性质</a:t>
              </a:r>
            </a:p>
          </p:txBody>
        </p:sp>
      </p:grpSp>
      <p:pic>
        <p:nvPicPr>
          <p:cNvPr id="5" name="图片 4">
            <a:extLst>
              <a:ext uri="{FF2B5EF4-FFF2-40B4-BE49-F238E27FC236}">
                <a16:creationId xmlns="" xmlns:a16="http://schemas.microsoft.com/office/drawing/2014/main" id="{A5432E73-527C-4397-A6AA-C6D1AC3C29F7}"/>
              </a:ext>
            </a:extLst>
          </p:cNvPr>
          <p:cNvPicPr>
            <a:picLocks noChangeAspect="1"/>
          </p:cNvPicPr>
          <p:nvPr/>
        </p:nvPicPr>
        <p:blipFill rotWithShape="1">
          <a:blip r:embed="rId2">
            <a:extLst>
              <a:ext uri="{28A0092B-C50C-407E-A947-70E740481C1C}">
                <a14:useLocalDpi xmlns:a14="http://schemas.microsoft.com/office/drawing/2010/main" val="0"/>
              </a:ext>
            </a:extLst>
          </a:blip>
          <a:srcRect b="94322"/>
          <a:stretch/>
        </p:blipFill>
        <p:spPr>
          <a:xfrm>
            <a:off x="2534284" y="4121311"/>
            <a:ext cx="18786366" cy="898391"/>
          </a:xfrm>
          <a:prstGeom prst="rect">
            <a:avLst/>
          </a:prstGeom>
        </p:spPr>
      </p:pic>
      <p:sp>
        <p:nvSpPr>
          <p:cNvPr id="22" name="矩形 21">
            <a:extLst>
              <a:ext uri="{FF2B5EF4-FFF2-40B4-BE49-F238E27FC236}">
                <a16:creationId xmlns="" xmlns:a16="http://schemas.microsoft.com/office/drawing/2014/main" id="{E35E1E8B-97C3-4EC2-8870-176AD2C5E25D}"/>
              </a:ext>
            </a:extLst>
          </p:cNvPr>
          <p:cNvSpPr/>
          <p:nvPr/>
        </p:nvSpPr>
        <p:spPr>
          <a:xfrm>
            <a:off x="3970320" y="4037496"/>
            <a:ext cx="2335887" cy="900000"/>
          </a:xfrm>
          <a:prstGeom prst="rect">
            <a:avLst/>
          </a:prstGeom>
        </p:spPr>
        <p:txBody>
          <a:bodyPr wrap="square">
            <a:spAutoFit/>
          </a:bodyPr>
          <a:lstStyle/>
          <a:p>
            <a:pP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官能团</a:t>
            </a:r>
          </a:p>
        </p:txBody>
      </p:sp>
      <p:sp>
        <p:nvSpPr>
          <p:cNvPr id="23" name="矩形 22">
            <a:extLst>
              <a:ext uri="{FF2B5EF4-FFF2-40B4-BE49-F238E27FC236}">
                <a16:creationId xmlns="" xmlns:a16="http://schemas.microsoft.com/office/drawing/2014/main" id="{8B6AFFF9-87DC-45D3-9815-72BDB3E73143}"/>
              </a:ext>
            </a:extLst>
          </p:cNvPr>
          <p:cNvSpPr/>
          <p:nvPr/>
        </p:nvSpPr>
        <p:spPr>
          <a:xfrm>
            <a:off x="7567869" y="4069027"/>
            <a:ext cx="2335887" cy="900000"/>
          </a:xfrm>
          <a:prstGeom prst="rect">
            <a:avLst/>
          </a:prstGeom>
        </p:spPr>
        <p:txBody>
          <a:bodyPr wrap="square">
            <a:spAutoFit/>
          </a:bodyPr>
          <a:lstStyle/>
          <a:p>
            <a:pP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代表物</a:t>
            </a:r>
          </a:p>
        </p:txBody>
      </p:sp>
      <p:sp>
        <p:nvSpPr>
          <p:cNvPr id="24" name="矩形 23">
            <a:extLst>
              <a:ext uri="{FF2B5EF4-FFF2-40B4-BE49-F238E27FC236}">
                <a16:creationId xmlns="" xmlns:a16="http://schemas.microsoft.com/office/drawing/2014/main" id="{1FED81AC-6171-42CC-A174-D90424C2E3F0}"/>
              </a:ext>
            </a:extLst>
          </p:cNvPr>
          <p:cNvSpPr/>
          <p:nvPr/>
        </p:nvSpPr>
        <p:spPr>
          <a:xfrm>
            <a:off x="12085122" y="4069027"/>
            <a:ext cx="5099292" cy="900000"/>
          </a:xfrm>
          <a:prstGeom prst="rect">
            <a:avLst/>
          </a:prstGeom>
        </p:spPr>
        <p:txBody>
          <a:bodyPr wrap="square">
            <a:spAutoFit/>
          </a:bodyPr>
          <a:lstStyle/>
          <a:p>
            <a:pPr algn="ctr" defTabSz="1218149">
              <a:lnSpc>
                <a:spcPct val="120000"/>
              </a:lnSpc>
            </a:pPr>
            <a:r>
              <a:rPr lang="zh-CN" altLang="en-US" sz="4800" b="1" spc="130" dirty="0">
                <a:solidFill>
                  <a:schemeClr val="bg1"/>
                </a:solidFill>
                <a:ea typeface="楷体" panose="02010609060101010101" pitchFamily="49" charset="-122"/>
                <a:cs typeface="Times New Roman" panose="02020603050405020304" pitchFamily="18" charset="0"/>
                <a:sym typeface="+mn-lt"/>
              </a:rPr>
              <a:t>化学反应（性质）</a:t>
            </a:r>
          </a:p>
        </p:txBody>
      </p:sp>
      <p:grpSp>
        <p:nvGrpSpPr>
          <p:cNvPr id="26" name="组合 25">
            <a:extLst>
              <a:ext uri="{FF2B5EF4-FFF2-40B4-BE49-F238E27FC236}">
                <a16:creationId xmlns="" xmlns:a16="http://schemas.microsoft.com/office/drawing/2014/main" id="{C62D2A2B-09FB-409D-A2BA-A05A5694C319}"/>
              </a:ext>
            </a:extLst>
          </p:cNvPr>
          <p:cNvGrpSpPr/>
          <p:nvPr/>
        </p:nvGrpSpPr>
        <p:grpSpPr>
          <a:xfrm>
            <a:off x="3645752" y="5218711"/>
            <a:ext cx="17445093" cy="4077270"/>
            <a:chOff x="3645752" y="5218711"/>
            <a:chExt cx="17445093" cy="4077270"/>
          </a:xfrm>
        </p:grpSpPr>
        <p:pic>
          <p:nvPicPr>
            <p:cNvPr id="12" name="图片 11">
              <a:extLst>
                <a:ext uri="{FF2B5EF4-FFF2-40B4-BE49-F238E27FC236}">
                  <a16:creationId xmlns="" xmlns:a16="http://schemas.microsoft.com/office/drawing/2014/main" id="{D5CA22D2-3511-4809-86A9-1541160767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34736" y="6453509"/>
              <a:ext cx="2699997" cy="1800000"/>
            </a:xfrm>
            <a:prstGeom prst="rect">
              <a:avLst/>
            </a:prstGeom>
          </p:spPr>
        </p:pic>
        <p:pic>
          <p:nvPicPr>
            <p:cNvPr id="14" name="图片 13">
              <a:extLst>
                <a:ext uri="{FF2B5EF4-FFF2-40B4-BE49-F238E27FC236}">
                  <a16:creationId xmlns="" xmlns:a16="http://schemas.microsoft.com/office/drawing/2014/main" id="{A7A43BE4-75C0-4E6E-9956-6B4787AEA4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45752" y="6657175"/>
              <a:ext cx="1551551" cy="1498050"/>
            </a:xfrm>
            <a:prstGeom prst="rect">
              <a:avLst/>
            </a:prstGeom>
          </p:spPr>
        </p:pic>
        <p:sp>
          <p:nvSpPr>
            <p:cNvPr id="33" name="矩形 32">
              <a:extLst>
                <a:ext uri="{FF2B5EF4-FFF2-40B4-BE49-F238E27FC236}">
                  <a16:creationId xmlns="" xmlns:a16="http://schemas.microsoft.com/office/drawing/2014/main" id="{09DA09B7-E8CA-4CCE-A53D-591EAFA99843}"/>
                </a:ext>
              </a:extLst>
            </p:cNvPr>
            <p:cNvSpPr/>
            <p:nvPr/>
          </p:nvSpPr>
          <p:spPr>
            <a:xfrm>
              <a:off x="10423011" y="5218711"/>
              <a:ext cx="10667834" cy="4077270"/>
            </a:xfrm>
            <a:prstGeom prst="rect">
              <a:avLst/>
            </a:prstGeom>
          </p:spPr>
          <p:txBody>
            <a:bodyPr wrap="square">
              <a:spAutoFit/>
            </a:bodyPr>
            <a:lstStyle/>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取代反应：</a:t>
              </a:r>
              <a:r>
                <a:rPr lang="zh-CN" altLang="en-US" sz="4400" b="1" spc="130" dirty="0">
                  <a:ea typeface="楷体" panose="02010609060101010101" pitchFamily="49" charset="-122"/>
                  <a:cs typeface="Times New Roman" panose="02020603050405020304" pitchFamily="18" charset="0"/>
                  <a:sym typeface="+mn-lt"/>
                </a:rPr>
                <a:t>与</a:t>
              </a:r>
              <a:r>
                <a:rPr lang="en-US" altLang="zh-CN" sz="4400" b="1" spc="130" dirty="0">
                  <a:ea typeface="楷体" panose="02010609060101010101" pitchFamily="49" charset="-122"/>
                  <a:cs typeface="Times New Roman" panose="02020603050405020304" pitchFamily="18" charset="0"/>
                  <a:sym typeface="+mn-lt"/>
                </a:rPr>
                <a:t>Na</a:t>
              </a:r>
              <a:r>
                <a:rPr lang="zh-CN" altLang="en-US" sz="4400" b="1" spc="130" dirty="0">
                  <a:ea typeface="楷体" panose="02010609060101010101" pitchFamily="49" charset="-122"/>
                  <a:cs typeface="Times New Roman" panose="02020603050405020304" pitchFamily="18" charset="0"/>
                  <a:sym typeface="+mn-lt"/>
                </a:rPr>
                <a:t>反应放出</a:t>
              </a:r>
              <a:r>
                <a:rPr lang="en-US" altLang="zh-CN" sz="4400" b="1" spc="130" dirty="0">
                  <a:ea typeface="楷体" panose="02010609060101010101" pitchFamily="49" charset="-122"/>
                  <a:cs typeface="Times New Roman" panose="02020603050405020304" pitchFamily="18" charset="0"/>
                  <a:sym typeface="+mn-lt"/>
                </a:rPr>
                <a:t>H</a:t>
              </a:r>
              <a:r>
                <a:rPr lang="en-US" altLang="zh-CN" sz="4400" b="1" spc="130" baseline="-25000" dirty="0">
                  <a:ea typeface="楷体" panose="02010609060101010101" pitchFamily="49" charset="-122"/>
                  <a:cs typeface="Times New Roman" panose="02020603050405020304" pitchFamily="18" charset="0"/>
                  <a:sym typeface="+mn-lt"/>
                </a:rPr>
                <a:t>2</a:t>
              </a:r>
              <a:endParaRPr lang="zh-CN" altLang="en-US" sz="4400" b="1" spc="130" baseline="-25000" dirty="0">
                <a:ea typeface="楷体" panose="02010609060101010101" pitchFamily="49" charset="-122"/>
                <a:cs typeface="Times New Roman" panose="02020603050405020304" pitchFamily="18" charset="0"/>
                <a:sym typeface="+mn-lt"/>
              </a:endParaRPr>
            </a:p>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氧化反应：</a:t>
              </a:r>
              <a:r>
                <a:rPr lang="zh-CN" altLang="en-US" sz="4400" b="1" spc="130" dirty="0">
                  <a:ea typeface="楷体" panose="02010609060101010101" pitchFamily="49" charset="-122"/>
                  <a:cs typeface="Times New Roman" panose="02020603050405020304" pitchFamily="18" charset="0"/>
                  <a:sym typeface="+mn-lt"/>
                </a:rPr>
                <a:t>在</a:t>
              </a:r>
              <a:r>
                <a:rPr lang="en-US" altLang="zh-CN" sz="4400" b="1" spc="130" dirty="0">
                  <a:ea typeface="楷体" panose="02010609060101010101" pitchFamily="49" charset="-122"/>
                  <a:cs typeface="Times New Roman" panose="02020603050405020304" pitchFamily="18" charset="0"/>
                  <a:sym typeface="+mn-lt"/>
                </a:rPr>
                <a:t>Cu</a:t>
              </a:r>
              <a:r>
                <a:rPr lang="zh-CN" altLang="en-US" sz="4400" b="1" spc="130" dirty="0">
                  <a:ea typeface="楷体" panose="02010609060101010101" pitchFamily="49" charset="-122"/>
                  <a:cs typeface="Times New Roman" panose="02020603050405020304" pitchFamily="18" charset="0"/>
                  <a:sym typeface="+mn-lt"/>
                </a:rPr>
                <a:t>或</a:t>
              </a:r>
              <a:r>
                <a:rPr lang="en-US" altLang="zh-CN" sz="4400" b="1" spc="130" dirty="0">
                  <a:ea typeface="楷体" panose="02010609060101010101" pitchFamily="49" charset="-122"/>
                  <a:cs typeface="Times New Roman" panose="02020603050405020304" pitchFamily="18" charset="0"/>
                  <a:sym typeface="+mn-lt"/>
                </a:rPr>
                <a:t>Ag</a:t>
              </a:r>
              <a:r>
                <a:rPr lang="zh-CN" altLang="en-US" sz="4400" b="1" spc="130" dirty="0">
                  <a:ea typeface="楷体" panose="02010609060101010101" pitchFamily="49" charset="-122"/>
                  <a:cs typeface="Times New Roman" panose="02020603050405020304" pitchFamily="18" charset="0"/>
                  <a:sym typeface="+mn-lt"/>
                </a:rPr>
                <a:t>的催化作用下生成乙醛；使酸性</a:t>
              </a:r>
              <a:r>
                <a:rPr lang="en-US" altLang="zh-CN" sz="4400" b="1" spc="130" dirty="0">
                  <a:ea typeface="楷体" panose="02010609060101010101" pitchFamily="49" charset="-122"/>
                  <a:cs typeface="Times New Roman" panose="02020603050405020304" pitchFamily="18" charset="0"/>
                  <a:sym typeface="+mn-lt"/>
                </a:rPr>
                <a:t>KMnO</a:t>
              </a:r>
              <a:r>
                <a:rPr lang="en-US" altLang="zh-CN" sz="4400" b="1" spc="130" baseline="-25000" dirty="0">
                  <a:ea typeface="楷体" panose="02010609060101010101" pitchFamily="49" charset="-122"/>
                  <a:cs typeface="Times New Roman" panose="02020603050405020304" pitchFamily="18" charset="0"/>
                  <a:sym typeface="+mn-lt"/>
                </a:rPr>
                <a:t>4</a:t>
              </a:r>
              <a:r>
                <a:rPr lang="zh-CN" altLang="en-US" sz="4400" b="1" spc="130" dirty="0">
                  <a:ea typeface="楷体" panose="02010609060101010101" pitchFamily="49" charset="-122"/>
                  <a:cs typeface="Times New Roman" panose="02020603050405020304" pitchFamily="18" charset="0"/>
                  <a:sym typeface="+mn-lt"/>
                </a:rPr>
                <a:t>溶液褪色</a:t>
              </a:r>
            </a:p>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酯化反应（取代反应）：</a:t>
              </a:r>
              <a:r>
                <a:rPr lang="zh-CN" altLang="en-US" sz="4400" b="1" spc="130" dirty="0">
                  <a:ea typeface="楷体" panose="02010609060101010101" pitchFamily="49" charset="-122"/>
                  <a:cs typeface="Times New Roman" panose="02020603050405020304" pitchFamily="18" charset="0"/>
                  <a:sym typeface="+mn-lt"/>
                </a:rPr>
                <a:t>在浓硫酸催化作用下与酸反应生成酯和水</a:t>
              </a:r>
            </a:p>
          </p:txBody>
        </p:sp>
      </p:grpSp>
      <p:grpSp>
        <p:nvGrpSpPr>
          <p:cNvPr id="6" name="组合 5">
            <a:extLst>
              <a:ext uri="{FF2B5EF4-FFF2-40B4-BE49-F238E27FC236}">
                <a16:creationId xmlns="" xmlns:a16="http://schemas.microsoft.com/office/drawing/2014/main" id="{67CDDD41-D531-44E9-BE02-0A64B9C0895A}"/>
              </a:ext>
            </a:extLst>
          </p:cNvPr>
          <p:cNvGrpSpPr/>
          <p:nvPr/>
        </p:nvGrpSpPr>
        <p:grpSpPr>
          <a:xfrm>
            <a:off x="3375191" y="9651690"/>
            <a:ext cx="17900459" cy="2645504"/>
            <a:chOff x="3375191" y="9651690"/>
            <a:chExt cx="17900459" cy="2645504"/>
          </a:xfrm>
        </p:grpSpPr>
        <p:grpSp>
          <p:nvGrpSpPr>
            <p:cNvPr id="27" name="组合 26">
              <a:extLst>
                <a:ext uri="{FF2B5EF4-FFF2-40B4-BE49-F238E27FC236}">
                  <a16:creationId xmlns="" xmlns:a16="http://schemas.microsoft.com/office/drawing/2014/main" id="{D2B29177-A219-4E99-889F-F3F002698CB4}"/>
                </a:ext>
              </a:extLst>
            </p:cNvPr>
            <p:cNvGrpSpPr/>
            <p:nvPr/>
          </p:nvGrpSpPr>
          <p:grpSpPr>
            <a:xfrm>
              <a:off x="6981496" y="9651690"/>
              <a:ext cx="14294154" cy="2645504"/>
              <a:chOff x="6981496" y="9651690"/>
              <a:chExt cx="14294154" cy="2645504"/>
            </a:xfrm>
          </p:grpSpPr>
          <p:pic>
            <p:nvPicPr>
              <p:cNvPr id="7" name="图片 6">
                <a:extLst>
                  <a:ext uri="{FF2B5EF4-FFF2-40B4-BE49-F238E27FC236}">
                    <a16:creationId xmlns="" xmlns:a16="http://schemas.microsoft.com/office/drawing/2014/main" id="{D25B13E6-121F-4F16-AA97-EF83B8D0B19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81496" y="9807952"/>
                <a:ext cx="2951530" cy="2489242"/>
              </a:xfrm>
              <a:prstGeom prst="rect">
                <a:avLst/>
              </a:prstGeom>
            </p:spPr>
          </p:pic>
          <p:sp>
            <p:nvSpPr>
              <p:cNvPr id="41" name="矩形 40">
                <a:extLst>
                  <a:ext uri="{FF2B5EF4-FFF2-40B4-BE49-F238E27FC236}">
                    <a16:creationId xmlns="" xmlns:a16="http://schemas.microsoft.com/office/drawing/2014/main" id="{EF8A4C68-C1E1-4AFF-B45E-FC9EA461012F}"/>
                  </a:ext>
                </a:extLst>
              </p:cNvPr>
              <p:cNvSpPr/>
              <p:nvPr/>
            </p:nvSpPr>
            <p:spPr>
              <a:xfrm>
                <a:off x="10423011" y="9651690"/>
                <a:ext cx="10852639" cy="2452210"/>
              </a:xfrm>
              <a:prstGeom prst="rect">
                <a:avLst/>
              </a:prstGeom>
            </p:spPr>
            <p:txBody>
              <a:bodyPr wrap="square">
                <a:spAutoFit/>
              </a:bodyPr>
              <a:lstStyle/>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酸的通性</a:t>
                </a:r>
              </a:p>
              <a:p>
                <a:pPr marL="685800" indent="-685800" defTabSz="1218149">
                  <a:lnSpc>
                    <a:spcPct val="120000"/>
                  </a:lnSpc>
                  <a:buFont typeface="Arial" panose="020B0604020202020204" pitchFamily="34" charset="0"/>
                  <a:buChar char="•"/>
                </a:pPr>
                <a:r>
                  <a:rPr lang="zh-CN" altLang="en-US" sz="4400" b="1" spc="130" dirty="0">
                    <a:solidFill>
                      <a:srgbClr val="0BA29A"/>
                    </a:solidFill>
                    <a:ea typeface="楷体" panose="02010609060101010101" pitchFamily="49" charset="-122"/>
                    <a:cs typeface="Times New Roman" panose="02020603050405020304" pitchFamily="18" charset="0"/>
                    <a:sym typeface="+mn-lt"/>
                  </a:rPr>
                  <a:t>酯化反应（取代反应）：</a:t>
                </a:r>
                <a:r>
                  <a:rPr lang="zh-CN" altLang="en-US" sz="4400" b="1" spc="130" dirty="0">
                    <a:ea typeface="楷体" panose="02010609060101010101" pitchFamily="49" charset="-122"/>
                    <a:cs typeface="Times New Roman" panose="02020603050405020304" pitchFamily="18" charset="0"/>
                    <a:sym typeface="+mn-lt"/>
                  </a:rPr>
                  <a:t>在浓硫酸催化作用下与醇反应生成酯和水</a:t>
                </a:r>
              </a:p>
            </p:txBody>
          </p:sp>
        </p:grpSp>
        <p:pic>
          <p:nvPicPr>
            <p:cNvPr id="4" name="图片 3">
              <a:extLst>
                <a:ext uri="{FF2B5EF4-FFF2-40B4-BE49-F238E27FC236}">
                  <a16:creationId xmlns="" xmlns:a16="http://schemas.microsoft.com/office/drawing/2014/main" id="{099625BB-29B0-4E8A-80A4-FAC419105F9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75191" y="9771308"/>
              <a:ext cx="2396053" cy="2452210"/>
            </a:xfrm>
            <a:prstGeom prst="rect">
              <a:avLst/>
            </a:prstGeom>
          </p:spPr>
        </p:pic>
      </p:grpSp>
    </p:spTree>
    <p:extLst>
      <p:ext uri="{BB962C8B-B14F-4D97-AF65-F5344CB8AC3E}">
        <p14:creationId xmlns:p14="http://schemas.microsoft.com/office/powerpoint/2010/main" val="2308608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798219"/>
            <a:ext cx="19424661" cy="707270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17</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下列鉴别有机物的实验方案不合理的是</a:t>
            </a:r>
            <a:r>
              <a:rPr lang="en-US" altLang="zh-CN" sz="5400" b="1" spc="130" dirty="0">
                <a:solidFill>
                  <a:prstClr val="black"/>
                </a:solidFill>
                <a:cs typeface="Times New Roman" panose="02020603050405020304" pitchFamily="18" charset="0"/>
                <a:sym typeface="+mn-lt"/>
              </a:rPr>
              <a:t>____</a:t>
            </a:r>
            <a:r>
              <a:rPr lang="zh-CN" altLang="en-US" sz="5400" b="1" spc="130" dirty="0">
                <a:solidFill>
                  <a:prstClr val="black"/>
                </a:solidFill>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①鉴别乙醇、乙酸和乙酸乙酯：用碳酸钠溶液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5400" b="1" spc="130" dirty="0">
                <a:solidFill>
                  <a:prstClr val="black"/>
                </a:solidFill>
                <a:cs typeface="Times New Roman" panose="02020603050405020304" pitchFamily="18" charset="0"/>
                <a:sym typeface="+mn-lt"/>
              </a:rPr>
              <a:t>②鉴别己烷和</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己烯：用溴的四氯化碳溶液</a:t>
            </a:r>
          </a:p>
          <a:p>
            <a:pPr algn="just" defTabSz="1826616">
              <a:lnSpc>
                <a:spcPct val="120000"/>
              </a:lnSpc>
            </a:pPr>
            <a:r>
              <a:rPr lang="zh-CN" altLang="en-US" sz="5400" b="1" spc="130" dirty="0">
                <a:solidFill>
                  <a:prstClr val="black"/>
                </a:solidFill>
                <a:cs typeface="Times New Roman" panose="02020603050405020304" pitchFamily="18" charset="0"/>
                <a:sym typeface="+mn-lt"/>
              </a:rPr>
              <a:t>③鉴别葡萄糖和蔗糖：用银氨溶液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安徽理综）</a:t>
            </a:r>
          </a:p>
          <a:p>
            <a:pPr algn="just" defTabSz="1826616">
              <a:lnSpc>
                <a:spcPct val="120000"/>
              </a:lnSpc>
            </a:pPr>
            <a:r>
              <a:rPr lang="zh-CN" altLang="en-US" sz="5400" b="1" spc="130" dirty="0">
                <a:solidFill>
                  <a:prstClr val="black"/>
                </a:solidFill>
                <a:cs typeface="Times New Roman" panose="02020603050405020304" pitchFamily="18" charset="0"/>
                <a:sym typeface="+mn-lt"/>
              </a:rPr>
              <a:t>④鉴别环己烷与苯：用酸性高锰酸钾溶液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⑤区分蚕丝和人造纤维：用灼烧的方法</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41A40838-9FEC-46BB-A5F1-9BDBCEF29707}"/>
              </a:ext>
            </a:extLst>
          </p:cNvPr>
          <p:cNvSpPr/>
          <p:nvPr/>
        </p:nvSpPr>
        <p:spPr>
          <a:xfrm>
            <a:off x="2552689" y="8916386"/>
            <a:ext cx="18763221" cy="3985706"/>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用碳酸钠溶液可以鉴别乙酸、乙醇和乙酸乙酯，乙醇能溶于碳酸钠溶液，乙酸能与碳酸钠反应产生气泡，乙酸乙酯密度小，且与碳酸钠溶液不互溶，会出现分层浮于溶液表面，故①方案合理，不符合题意。</a:t>
            </a:r>
          </a:p>
        </p:txBody>
      </p:sp>
    </p:spTree>
    <p:extLst>
      <p:ext uri="{BB962C8B-B14F-4D97-AF65-F5344CB8AC3E}">
        <p14:creationId xmlns:p14="http://schemas.microsoft.com/office/powerpoint/2010/main" val="261334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798219"/>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17</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下列鉴别有机物的实验方案不合理的是</a:t>
            </a:r>
            <a:r>
              <a:rPr lang="en-US" altLang="zh-CN" sz="5400" b="1" spc="130" dirty="0">
                <a:solidFill>
                  <a:prstClr val="black"/>
                </a:solidFill>
                <a:cs typeface="Times New Roman" panose="02020603050405020304" pitchFamily="18" charset="0"/>
                <a:sym typeface="+mn-lt"/>
              </a:rPr>
              <a:t>____</a:t>
            </a:r>
            <a:r>
              <a:rPr lang="zh-CN" altLang="en-US" sz="5400" b="1" spc="130" dirty="0">
                <a:solidFill>
                  <a:prstClr val="black"/>
                </a:solidFill>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①鉴别乙醇、乙酸和乙酸乙酯：用碳酸钠溶液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5400" b="1" spc="130" dirty="0">
                <a:solidFill>
                  <a:prstClr val="black"/>
                </a:solidFill>
                <a:cs typeface="Times New Roman" panose="02020603050405020304" pitchFamily="18" charset="0"/>
                <a:sym typeface="+mn-lt"/>
              </a:rPr>
              <a:t>②鉴别己烷和</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己烯：用溴的四氯化碳溶液</a:t>
            </a:r>
          </a:p>
          <a:p>
            <a:pPr algn="just" defTabSz="1826616">
              <a:lnSpc>
                <a:spcPct val="120000"/>
              </a:lnSpc>
            </a:pPr>
            <a:r>
              <a:rPr lang="zh-CN" altLang="en-US" sz="5400" b="1" spc="130" dirty="0">
                <a:solidFill>
                  <a:prstClr val="black"/>
                </a:solidFill>
                <a:cs typeface="Times New Roman" panose="02020603050405020304" pitchFamily="18" charset="0"/>
                <a:sym typeface="+mn-lt"/>
              </a:rPr>
              <a:t>③鉴别葡萄糖和蔗糖：用银氨溶液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安徽理综）</a:t>
            </a:r>
          </a:p>
          <a:p>
            <a:pPr algn="just" defTabSz="1826616">
              <a:lnSpc>
                <a:spcPct val="120000"/>
              </a:lnSpc>
            </a:pPr>
            <a:r>
              <a:rPr lang="zh-CN" altLang="en-US" sz="5400" b="1" spc="130" dirty="0">
                <a:solidFill>
                  <a:prstClr val="black"/>
                </a:solidFill>
                <a:cs typeface="Times New Roman" panose="02020603050405020304" pitchFamily="18" charset="0"/>
                <a:sym typeface="+mn-lt"/>
              </a:rPr>
              <a:t>④鉴别环己烷与苯：用酸性高锰酸钾溶液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400" b="1" spc="130" dirty="0">
                <a:cs typeface="Times New Roman" panose="02020603050405020304" pitchFamily="18" charset="0"/>
                <a:sym typeface="+mn-lt"/>
              </a:rPr>
              <a:t>⑤区分蚕丝和人造纤维：用灼烧的方法</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41A40838-9FEC-46BB-A5F1-9BDBCEF29707}"/>
              </a:ext>
            </a:extLst>
          </p:cNvPr>
          <p:cNvSpPr/>
          <p:nvPr/>
        </p:nvSpPr>
        <p:spPr>
          <a:xfrm>
            <a:off x="2552689" y="8979448"/>
            <a:ext cx="18763221" cy="2988510"/>
          </a:xfrm>
          <a:prstGeom prst="rect">
            <a:avLst/>
          </a:prstGeom>
        </p:spPr>
        <p:txBody>
          <a:bodyPr wrap="square">
            <a:spAutoFit/>
          </a:bodyPr>
          <a:lstStyle/>
          <a:p>
            <a:pPr>
              <a:lnSpc>
                <a:spcPct val="120000"/>
              </a:lnSpc>
            </a:pPr>
            <a:r>
              <a:rPr lang="en-US" altLang="zh-CN" sz="5400" b="1" spc="13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己烯的官能团是碳碳双键，可以使溴的四氯化碳溶液褪色，而己烷不能，因此可以用溴的四氯化碳溶液鉴别己烷和</a:t>
            </a:r>
            <a:r>
              <a:rPr lang="en-US" altLang="zh-CN" sz="5400" b="1" spc="13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己烯，故②方案合理，不符合题意。</a:t>
            </a:r>
          </a:p>
        </p:txBody>
      </p:sp>
    </p:spTree>
    <p:extLst>
      <p:ext uri="{BB962C8B-B14F-4D97-AF65-F5344CB8AC3E}">
        <p14:creationId xmlns:p14="http://schemas.microsoft.com/office/powerpoint/2010/main" val="348720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798219"/>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17</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下列鉴别有机物的实验方案不合理的是</a:t>
            </a:r>
            <a:r>
              <a:rPr lang="en-US" altLang="zh-CN" sz="5400" b="1" spc="130" dirty="0">
                <a:solidFill>
                  <a:prstClr val="black"/>
                </a:solidFill>
                <a:cs typeface="Times New Roman" panose="02020603050405020304" pitchFamily="18" charset="0"/>
                <a:sym typeface="+mn-lt"/>
              </a:rPr>
              <a:t>____</a:t>
            </a:r>
            <a:r>
              <a:rPr lang="zh-CN" altLang="en-US" sz="5400" b="1" spc="130" dirty="0">
                <a:solidFill>
                  <a:prstClr val="black"/>
                </a:solidFill>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①鉴别乙醇、乙酸和乙酸乙酯：用碳酸钠溶液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5400" b="1" spc="130" dirty="0">
                <a:solidFill>
                  <a:prstClr val="black"/>
                </a:solidFill>
                <a:cs typeface="Times New Roman" panose="02020603050405020304" pitchFamily="18" charset="0"/>
                <a:sym typeface="+mn-lt"/>
              </a:rPr>
              <a:t>②鉴别己烷和</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己烯：用溴的四氯化碳溶液</a:t>
            </a:r>
          </a:p>
          <a:p>
            <a:pPr algn="just" defTabSz="1826616">
              <a:lnSpc>
                <a:spcPct val="120000"/>
              </a:lnSpc>
            </a:pPr>
            <a:r>
              <a:rPr lang="zh-CN" altLang="en-US" sz="5400" b="1" spc="130" dirty="0">
                <a:solidFill>
                  <a:prstClr val="black"/>
                </a:solidFill>
                <a:cs typeface="Times New Roman" panose="02020603050405020304" pitchFamily="18" charset="0"/>
                <a:sym typeface="+mn-lt"/>
              </a:rPr>
              <a:t>③鉴别葡萄糖和蔗糖：用银氨溶液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安徽理综）</a:t>
            </a:r>
          </a:p>
          <a:p>
            <a:pPr algn="just" defTabSz="1826616">
              <a:lnSpc>
                <a:spcPct val="120000"/>
              </a:lnSpc>
            </a:pPr>
            <a:r>
              <a:rPr lang="zh-CN" altLang="en-US" sz="5400" b="1" spc="130" dirty="0">
                <a:solidFill>
                  <a:prstClr val="black"/>
                </a:solidFill>
                <a:cs typeface="Times New Roman" panose="02020603050405020304" pitchFamily="18" charset="0"/>
                <a:sym typeface="+mn-lt"/>
              </a:rPr>
              <a:t>④鉴别环己烷与苯：用酸性高锰酸钾溶液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⑤区分蚕丝和人造纤维：用灼烧的方法</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41A40838-9FEC-46BB-A5F1-9BDBCEF29707}"/>
              </a:ext>
            </a:extLst>
          </p:cNvPr>
          <p:cNvSpPr/>
          <p:nvPr/>
        </p:nvSpPr>
        <p:spPr>
          <a:xfrm>
            <a:off x="2552689" y="8979448"/>
            <a:ext cx="18763221" cy="2988510"/>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利用葡萄糖的特征反应：可以与银氨溶液在碱性环境下水浴加热产生银镜；而蔗糖不能与银氨溶液发生反应；因此可以用银氨溶液鉴别葡萄糖和蔗糖，故③方案合理，不符合题意。</a:t>
            </a:r>
          </a:p>
        </p:txBody>
      </p:sp>
    </p:spTree>
    <p:extLst>
      <p:ext uri="{BB962C8B-B14F-4D97-AF65-F5344CB8AC3E}">
        <p14:creationId xmlns:p14="http://schemas.microsoft.com/office/powerpoint/2010/main" val="3702794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798219"/>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17</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下列鉴别有机物的实验方案不合理的是</a:t>
            </a:r>
            <a:r>
              <a:rPr lang="en-US" altLang="zh-CN" sz="5400" b="1" spc="130" dirty="0">
                <a:solidFill>
                  <a:prstClr val="black"/>
                </a:solidFill>
                <a:cs typeface="Times New Roman" panose="02020603050405020304" pitchFamily="18" charset="0"/>
                <a:sym typeface="+mn-lt"/>
              </a:rPr>
              <a:t>____</a:t>
            </a:r>
            <a:r>
              <a:rPr lang="zh-CN" altLang="en-US" sz="5400" b="1" spc="130" dirty="0">
                <a:solidFill>
                  <a:prstClr val="black"/>
                </a:solidFill>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①鉴别乙醇、乙酸和乙酸乙酯：用碳酸钠溶液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5400" b="1" spc="130" dirty="0">
                <a:solidFill>
                  <a:prstClr val="black"/>
                </a:solidFill>
                <a:cs typeface="Times New Roman" panose="02020603050405020304" pitchFamily="18" charset="0"/>
                <a:sym typeface="+mn-lt"/>
              </a:rPr>
              <a:t>②鉴别己烷和</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己烯：用溴的四氯化碳溶液</a:t>
            </a:r>
          </a:p>
          <a:p>
            <a:pPr algn="just" defTabSz="1826616">
              <a:lnSpc>
                <a:spcPct val="120000"/>
              </a:lnSpc>
            </a:pPr>
            <a:r>
              <a:rPr lang="zh-CN" altLang="en-US" sz="5400" b="1" spc="130" dirty="0">
                <a:solidFill>
                  <a:prstClr val="black"/>
                </a:solidFill>
                <a:cs typeface="Times New Roman" panose="02020603050405020304" pitchFamily="18" charset="0"/>
                <a:sym typeface="+mn-lt"/>
              </a:rPr>
              <a:t>③鉴别葡萄糖和蔗糖：用银氨溶液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安徽理综）</a:t>
            </a:r>
          </a:p>
          <a:p>
            <a:pPr algn="just" defTabSz="1826616">
              <a:lnSpc>
                <a:spcPct val="120000"/>
              </a:lnSpc>
            </a:pPr>
            <a:r>
              <a:rPr lang="zh-CN" altLang="en-US" sz="5400" b="1" spc="130" dirty="0">
                <a:solidFill>
                  <a:prstClr val="black"/>
                </a:solidFill>
                <a:cs typeface="Times New Roman" panose="02020603050405020304" pitchFamily="18" charset="0"/>
                <a:sym typeface="+mn-lt"/>
              </a:rPr>
              <a:t>④鉴别环己烷与苯：用酸性高锰酸钾溶液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⑤区分蚕丝和人造纤维：用灼烧的方法</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p:txBody>
      </p:sp>
      <p:sp>
        <p:nvSpPr>
          <p:cNvPr id="15" name="矩形 14">
            <a:extLst>
              <a:ext uri="{FF2B5EF4-FFF2-40B4-BE49-F238E27FC236}">
                <a16:creationId xmlns="" xmlns:a16="http://schemas.microsoft.com/office/drawing/2014/main" id="{41A40838-9FEC-46BB-A5F1-9BDBCEF29707}"/>
              </a:ext>
            </a:extLst>
          </p:cNvPr>
          <p:cNvSpPr/>
          <p:nvPr/>
        </p:nvSpPr>
        <p:spPr>
          <a:xfrm>
            <a:off x="2552689" y="9617738"/>
            <a:ext cx="18763221"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环己烷和苯都不能使酸性高锰酸钾褪色，因此不能用酸性高锰酸钾溶液鉴别二者，故④方案不合理，符合题意。</a:t>
            </a:r>
          </a:p>
        </p:txBody>
      </p:sp>
    </p:spTree>
    <p:extLst>
      <p:ext uri="{BB962C8B-B14F-4D97-AF65-F5344CB8AC3E}">
        <p14:creationId xmlns:p14="http://schemas.microsoft.com/office/powerpoint/2010/main" val="930656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15910" y="4339313"/>
            <a:ext cx="2932757" cy="4593666"/>
            <a:chOff x="21320650" y="4338000"/>
            <a:chExt cx="2934283"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554934" y="5868000"/>
              <a:ext cx="2699999"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28</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P222</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 xmlns:a16="http://schemas.microsoft.com/office/drawing/2014/main"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 xmlns:a16="http://schemas.microsoft.com/office/drawing/2014/main"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 xmlns:a16="http://schemas.microsoft.com/office/drawing/2014/main"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 xmlns:a16="http://schemas.microsoft.com/office/drawing/2014/main"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 xmlns:a16="http://schemas.microsoft.com/office/drawing/2014/main"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 xmlns:a16="http://schemas.microsoft.com/office/drawing/2014/main"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 xmlns:a16="http://schemas.microsoft.com/office/drawing/2014/main" id="{8C19A468-4FEE-4E3D-B480-7EFD89C60EB8}"/>
              </a:ext>
            </a:extLst>
          </p:cNvPr>
          <p:cNvSpPr txBox="1"/>
          <p:nvPr/>
        </p:nvSpPr>
        <p:spPr>
          <a:xfrm>
            <a:off x="2125411" y="1798219"/>
            <a:ext cx="19424661"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17</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2018</a:t>
            </a:r>
            <a:r>
              <a:rPr lang="zh-CN" altLang="en-US" sz="5400" b="1" spc="130" dirty="0">
                <a:solidFill>
                  <a:srgbClr val="FF0000"/>
                </a:solidFill>
                <a:ea typeface="楷体" panose="02010609060101010101" pitchFamily="49" charset="-122"/>
                <a:cs typeface="Times New Roman" panose="02020603050405020304" pitchFamily="18" charset="0"/>
                <a:sym typeface="+mn-lt"/>
              </a:rPr>
              <a:t>汇编，</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下列鉴别有机物的实验方案不合理的是</a:t>
            </a:r>
            <a:r>
              <a:rPr lang="en-US" altLang="zh-CN" sz="5400" b="1" spc="130" dirty="0">
                <a:solidFill>
                  <a:prstClr val="black"/>
                </a:solidFill>
                <a:cs typeface="Times New Roman" panose="02020603050405020304" pitchFamily="18" charset="0"/>
                <a:sym typeface="+mn-lt"/>
              </a:rPr>
              <a:t>____</a:t>
            </a:r>
            <a:r>
              <a:rPr lang="zh-CN" altLang="en-US" sz="5400" b="1" spc="130" dirty="0">
                <a:solidFill>
                  <a:prstClr val="black"/>
                </a:solidFill>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①鉴别乙醇、乙酸和乙酸乙酯：用碳酸钠溶液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2013</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5400" b="1" spc="130" dirty="0">
                <a:solidFill>
                  <a:prstClr val="black"/>
                </a:solidFill>
                <a:cs typeface="Times New Roman" panose="02020603050405020304" pitchFamily="18" charset="0"/>
                <a:sym typeface="+mn-lt"/>
              </a:rPr>
              <a:t>②鉴别己烷和</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己烯：用溴的四氯化碳溶液</a:t>
            </a:r>
          </a:p>
          <a:p>
            <a:pPr algn="just" defTabSz="1826616">
              <a:lnSpc>
                <a:spcPct val="120000"/>
              </a:lnSpc>
            </a:pPr>
            <a:r>
              <a:rPr lang="zh-CN" altLang="en-US" sz="5400" b="1" spc="130" dirty="0">
                <a:solidFill>
                  <a:prstClr val="black"/>
                </a:solidFill>
                <a:cs typeface="Times New Roman" panose="02020603050405020304" pitchFamily="18" charset="0"/>
                <a:sym typeface="+mn-lt"/>
              </a:rPr>
              <a:t>③鉴别葡萄糖和蔗糖：用银氨溶液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2014</a:t>
            </a:r>
            <a:r>
              <a:rPr lang="zh-CN" altLang="en-US" sz="5400" b="1" spc="130" dirty="0">
                <a:solidFill>
                  <a:srgbClr val="FF0000"/>
                </a:solidFill>
                <a:ea typeface="楷体" panose="02010609060101010101" pitchFamily="49" charset="-122"/>
                <a:cs typeface="Times New Roman" panose="02020603050405020304" pitchFamily="18" charset="0"/>
                <a:sym typeface="+mn-lt"/>
              </a:rPr>
              <a:t>安徽理综）</a:t>
            </a:r>
          </a:p>
          <a:p>
            <a:pPr algn="just" defTabSz="1826616">
              <a:lnSpc>
                <a:spcPct val="120000"/>
              </a:lnSpc>
            </a:pPr>
            <a:r>
              <a:rPr lang="zh-CN" altLang="en-US" sz="5400" b="1" spc="130" dirty="0">
                <a:solidFill>
                  <a:prstClr val="black"/>
                </a:solidFill>
                <a:cs typeface="Times New Roman" panose="02020603050405020304" pitchFamily="18" charset="0"/>
                <a:sym typeface="+mn-lt"/>
              </a:rPr>
              <a:t>④鉴别环己烷与苯：用酸性高锰酸钾溶液</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2017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III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5400" b="1" spc="130" dirty="0">
                <a:solidFill>
                  <a:prstClr val="black"/>
                </a:solidFill>
                <a:cs typeface="Times New Roman" panose="02020603050405020304" pitchFamily="18" charset="0"/>
                <a:sym typeface="+mn-lt"/>
              </a:rPr>
              <a:t>⑤区分蚕丝和人造纤维：用灼烧的方法</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 </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I</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p>
        </p:txBody>
      </p:sp>
      <p:sp>
        <p:nvSpPr>
          <p:cNvPr id="16" name="文本框 15">
            <a:extLst>
              <a:ext uri="{FF2B5EF4-FFF2-40B4-BE49-F238E27FC236}">
                <a16:creationId xmlns="" xmlns:a16="http://schemas.microsoft.com/office/drawing/2014/main" id="{B655F3E9-73FD-42A4-89DD-645A47B714DC}"/>
              </a:ext>
            </a:extLst>
          </p:cNvPr>
          <p:cNvSpPr txBox="1"/>
          <p:nvPr/>
        </p:nvSpPr>
        <p:spPr>
          <a:xfrm>
            <a:off x="3831773" y="2668333"/>
            <a:ext cx="1034257" cy="1107996"/>
          </a:xfrm>
          <a:prstGeom prst="rect">
            <a:avLst/>
          </a:prstGeom>
          <a:noFill/>
        </p:spPr>
        <p:txBody>
          <a:bodyPr wrap="none" rtlCol="0">
            <a:spAutoFit/>
          </a:bodyPr>
          <a:lstStyle/>
          <a:p>
            <a:r>
              <a:rPr lang="en-US" altLang="zh-CN" sz="6600" b="1" dirty="0">
                <a:solidFill>
                  <a:srgbClr val="FF0000"/>
                </a:solidFill>
                <a:ea typeface="楷体" panose="02010609060101010101" pitchFamily="49" charset="-122"/>
              </a:rPr>
              <a:t>④</a:t>
            </a:r>
          </a:p>
        </p:txBody>
      </p:sp>
      <p:sp>
        <p:nvSpPr>
          <p:cNvPr id="15" name="矩形 14">
            <a:extLst>
              <a:ext uri="{FF2B5EF4-FFF2-40B4-BE49-F238E27FC236}">
                <a16:creationId xmlns="" xmlns:a16="http://schemas.microsoft.com/office/drawing/2014/main" id="{41A40838-9FEC-46BB-A5F1-9BDBCEF29707}"/>
              </a:ext>
            </a:extLst>
          </p:cNvPr>
          <p:cNvSpPr/>
          <p:nvPr/>
        </p:nvSpPr>
        <p:spPr>
          <a:xfrm>
            <a:off x="2979966" y="8848272"/>
            <a:ext cx="18763221" cy="3985706"/>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蚕丝的主要成分是蛋白质，蛋白质在灼烧时会产生烧焦羽毛的气味，人造纤维在灼烧时会蜷缩成一个小球，有浓烈的黑烟，产生与灼烧蛋白质不一样的气味，故用灼烧法可以区别蚕丝和人造纤维，故⑤方案合理，不符合题意。</a:t>
            </a:r>
          </a:p>
        </p:txBody>
      </p:sp>
    </p:spTree>
    <p:extLst>
      <p:ext uri="{BB962C8B-B14F-4D97-AF65-F5344CB8AC3E}">
        <p14:creationId xmlns:p14="http://schemas.microsoft.com/office/powerpoint/2010/main" val="120050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P223</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601156" y="1683170"/>
            <a:ext cx="13168991"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利用常见官能团的性质鉴别和检验有机物</a:t>
            </a:r>
          </a:p>
        </p:txBody>
      </p:sp>
      <p:grpSp>
        <p:nvGrpSpPr>
          <p:cNvPr id="36" name="组合 35">
            <a:extLst>
              <a:ext uri="{FF2B5EF4-FFF2-40B4-BE49-F238E27FC236}">
                <a16:creationId xmlns="" xmlns:a16="http://schemas.microsoft.com/office/drawing/2014/main" id="{3244599D-E378-4E67-89E8-5B549A184B12}"/>
              </a:ext>
            </a:extLst>
          </p:cNvPr>
          <p:cNvGrpSpPr/>
          <p:nvPr/>
        </p:nvGrpSpPr>
        <p:grpSpPr>
          <a:xfrm>
            <a:off x="3149353" y="4465547"/>
            <a:ext cx="14949461" cy="2160000"/>
            <a:chOff x="3155655" y="7817710"/>
            <a:chExt cx="14949461" cy="2160000"/>
          </a:xfrm>
        </p:grpSpPr>
        <p:grpSp>
          <p:nvGrpSpPr>
            <p:cNvPr id="38" name="组合 37">
              <a:extLst>
                <a:ext uri="{FF2B5EF4-FFF2-40B4-BE49-F238E27FC236}">
                  <a16:creationId xmlns="" xmlns:a16="http://schemas.microsoft.com/office/drawing/2014/main" id="{B23BE6C1-2F0B-45A6-9E93-65752A94DEB5}"/>
                </a:ext>
              </a:extLst>
            </p:cNvPr>
            <p:cNvGrpSpPr/>
            <p:nvPr/>
          </p:nvGrpSpPr>
          <p:grpSpPr>
            <a:xfrm>
              <a:off x="3155655" y="7817710"/>
              <a:ext cx="14668288" cy="2160000"/>
              <a:chOff x="3178278" y="8932979"/>
              <a:chExt cx="14668288" cy="2160000"/>
            </a:xfrm>
          </p:grpSpPr>
          <p:pic>
            <p:nvPicPr>
              <p:cNvPr id="51" name="图片 50">
                <a:extLst>
                  <a:ext uri="{FF2B5EF4-FFF2-40B4-BE49-F238E27FC236}">
                    <a16:creationId xmlns="" xmlns:a16="http://schemas.microsoft.com/office/drawing/2014/main" id="{B2052E08-208A-4466-8685-744BAD2152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997030" cy="2160000"/>
              </a:xfrm>
              <a:prstGeom prst="rect">
                <a:avLst/>
              </a:prstGeom>
            </p:spPr>
          </p:pic>
          <p:sp>
            <p:nvSpPr>
              <p:cNvPr id="52" name="椭圆 51">
                <a:extLst>
                  <a:ext uri="{FF2B5EF4-FFF2-40B4-BE49-F238E27FC236}">
                    <a16:creationId xmlns="" xmlns:a16="http://schemas.microsoft.com/office/drawing/2014/main" id="{E0D4516B-3367-4848-9BE8-179B052AF3CB}"/>
                  </a:ext>
                </a:extLst>
              </p:cNvPr>
              <p:cNvSpPr>
                <a:spLocks noChangeAspect="1"/>
              </p:cNvSpPr>
              <p:nvPr/>
            </p:nvSpPr>
            <p:spPr>
              <a:xfrm>
                <a:off x="3178278" y="947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1</a:t>
                </a:r>
                <a:endParaRPr lang="zh-CN" altLang="en-US" sz="6600" b="1" dirty="0"/>
              </a:p>
            </p:txBody>
          </p:sp>
        </p:grpSp>
        <p:sp>
          <p:nvSpPr>
            <p:cNvPr id="40" name="矩形 39">
              <a:extLst>
                <a:ext uri="{FF2B5EF4-FFF2-40B4-BE49-F238E27FC236}">
                  <a16:creationId xmlns="" xmlns:a16="http://schemas.microsoft.com/office/drawing/2014/main" id="{D117362D-07F5-47B3-B28F-5498E9C88D15}"/>
                </a:ext>
              </a:extLst>
            </p:cNvPr>
            <p:cNvSpPr/>
            <p:nvPr/>
          </p:nvSpPr>
          <p:spPr>
            <a:xfrm>
              <a:off x="4826913" y="7882364"/>
              <a:ext cx="13278203" cy="1991314"/>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这类题目的思维方式为：找官能团→对应性质→选择试剂与方法</a:t>
              </a:r>
            </a:p>
          </p:txBody>
        </p:sp>
      </p:grpSp>
      <p:grpSp>
        <p:nvGrpSpPr>
          <p:cNvPr id="22" name="组合 21">
            <a:extLst>
              <a:ext uri="{FF2B5EF4-FFF2-40B4-BE49-F238E27FC236}">
                <a16:creationId xmlns="" xmlns:a16="http://schemas.microsoft.com/office/drawing/2014/main" id="{F21814F0-CD82-4EFE-B3B0-B14A6879D962}"/>
              </a:ext>
            </a:extLst>
          </p:cNvPr>
          <p:cNvGrpSpPr/>
          <p:nvPr/>
        </p:nvGrpSpPr>
        <p:grpSpPr>
          <a:xfrm>
            <a:off x="3149353" y="8471279"/>
            <a:ext cx="14668288" cy="1080000"/>
            <a:chOff x="3155655" y="7817710"/>
            <a:chExt cx="14668288" cy="1080000"/>
          </a:xfrm>
        </p:grpSpPr>
        <p:grpSp>
          <p:nvGrpSpPr>
            <p:cNvPr id="23" name="组合 22">
              <a:extLst>
                <a:ext uri="{FF2B5EF4-FFF2-40B4-BE49-F238E27FC236}">
                  <a16:creationId xmlns="" xmlns:a16="http://schemas.microsoft.com/office/drawing/2014/main" id="{98FD7B50-0FB5-48BD-980F-E858AB200C19}"/>
                </a:ext>
              </a:extLst>
            </p:cNvPr>
            <p:cNvGrpSpPr/>
            <p:nvPr/>
          </p:nvGrpSpPr>
          <p:grpSpPr>
            <a:xfrm>
              <a:off x="3155655" y="7817710"/>
              <a:ext cx="14533104" cy="1080000"/>
              <a:chOff x="3178278" y="8932979"/>
              <a:chExt cx="14533104" cy="1080000"/>
            </a:xfrm>
          </p:grpSpPr>
          <p:pic>
            <p:nvPicPr>
              <p:cNvPr id="25" name="图片 24">
                <a:extLst>
                  <a:ext uri="{FF2B5EF4-FFF2-40B4-BE49-F238E27FC236}">
                    <a16:creationId xmlns="" xmlns:a16="http://schemas.microsoft.com/office/drawing/2014/main" id="{ABAB2EF9-B70B-4B5A-9703-D827604CD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9536" y="8932979"/>
                <a:ext cx="12861846" cy="1080000"/>
              </a:xfrm>
              <a:prstGeom prst="rect">
                <a:avLst/>
              </a:prstGeom>
            </p:spPr>
          </p:pic>
          <p:sp>
            <p:nvSpPr>
              <p:cNvPr id="28" name="椭圆 27">
                <a:extLst>
                  <a:ext uri="{FF2B5EF4-FFF2-40B4-BE49-F238E27FC236}">
                    <a16:creationId xmlns="" xmlns:a16="http://schemas.microsoft.com/office/drawing/2014/main" id="{D0D38285-B4B1-4C3D-8850-9BDC6E794A63}"/>
                  </a:ext>
                </a:extLst>
              </p:cNvPr>
              <p:cNvSpPr>
                <a:spLocks noChangeAspect="1"/>
              </p:cNvSpPr>
              <p:nvPr/>
            </p:nvSpPr>
            <p:spPr>
              <a:xfrm>
                <a:off x="3178278" y="8932979"/>
                <a:ext cx="1080000" cy="108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600" b="1" dirty="0"/>
                  <a:t>2</a:t>
                </a:r>
                <a:endParaRPr lang="zh-CN" altLang="en-US" sz="6600" b="1" dirty="0"/>
              </a:p>
            </p:txBody>
          </p:sp>
        </p:grpSp>
        <p:sp>
          <p:nvSpPr>
            <p:cNvPr id="24" name="矩形 23">
              <a:extLst>
                <a:ext uri="{FF2B5EF4-FFF2-40B4-BE49-F238E27FC236}">
                  <a16:creationId xmlns="" xmlns:a16="http://schemas.microsoft.com/office/drawing/2014/main" id="{E0952205-FC35-42EC-86AA-52AAEFA87452}"/>
                </a:ext>
              </a:extLst>
            </p:cNvPr>
            <p:cNvSpPr/>
            <p:nvPr/>
          </p:nvSpPr>
          <p:spPr>
            <a:xfrm>
              <a:off x="4826913" y="7882364"/>
              <a:ext cx="12997030" cy="994118"/>
            </a:xfrm>
            <a:prstGeom prst="rect">
              <a:avLst/>
            </a:prstGeom>
          </p:spPr>
          <p:txBody>
            <a:bodyPr wrap="square">
              <a:spAutoFit/>
            </a:bodyPr>
            <a:lstStyle/>
            <a:p>
              <a:pPr defTabSz="1218149">
                <a:lnSpc>
                  <a:spcPct val="120000"/>
                </a:lnSpc>
              </a:pPr>
              <a:r>
                <a:rPr lang="zh-CN" altLang="en-US" sz="5400" b="1" spc="130" dirty="0">
                  <a:ea typeface="楷体" panose="02010609060101010101" pitchFamily="49" charset="-122"/>
                  <a:cs typeface="Times New Roman" panose="02020603050405020304" pitchFamily="18" charset="0"/>
                  <a:sym typeface="+mn-lt"/>
                </a:rPr>
                <a:t>常见的试剂与方法总结如下：</a:t>
              </a:r>
            </a:p>
          </p:txBody>
        </p:sp>
      </p:grpSp>
    </p:spTree>
    <p:extLst>
      <p:ext uri="{BB962C8B-B14F-4D97-AF65-F5344CB8AC3E}">
        <p14:creationId xmlns:p14="http://schemas.microsoft.com/office/powerpoint/2010/main" val="81248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P223</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601156" y="1588577"/>
            <a:ext cx="13168991"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利用常见官能团的性质鉴别和检验有机物</a:t>
            </a:r>
          </a:p>
        </p:txBody>
      </p:sp>
      <p:pic>
        <p:nvPicPr>
          <p:cNvPr id="5" name="图片 4">
            <a:extLst>
              <a:ext uri="{FF2B5EF4-FFF2-40B4-BE49-F238E27FC236}">
                <a16:creationId xmlns="" xmlns:a16="http://schemas.microsoft.com/office/drawing/2014/main" id="{659E761E-066B-4A02-9300-D5F507B9D0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49353" y="3037468"/>
            <a:ext cx="17692520" cy="2798307"/>
          </a:xfrm>
          <a:prstGeom prst="rect">
            <a:avLst/>
          </a:prstGeom>
        </p:spPr>
      </p:pic>
      <p:grpSp>
        <p:nvGrpSpPr>
          <p:cNvPr id="2" name="组合 1">
            <a:extLst>
              <a:ext uri="{FF2B5EF4-FFF2-40B4-BE49-F238E27FC236}">
                <a16:creationId xmlns="" xmlns:a16="http://schemas.microsoft.com/office/drawing/2014/main" id="{DF97C052-334A-472E-BC37-67E18FA57EAD}"/>
              </a:ext>
            </a:extLst>
          </p:cNvPr>
          <p:cNvGrpSpPr/>
          <p:nvPr/>
        </p:nvGrpSpPr>
        <p:grpSpPr>
          <a:xfrm>
            <a:off x="3880076" y="6402317"/>
            <a:ext cx="16611148" cy="1620000"/>
            <a:chOff x="3998908" y="6048000"/>
            <a:chExt cx="16611148" cy="1620000"/>
          </a:xfrm>
        </p:grpSpPr>
        <p:sp>
          <p:nvSpPr>
            <p:cNvPr id="19" name="矩形: 圆角 18">
              <a:extLst>
                <a:ext uri="{FF2B5EF4-FFF2-40B4-BE49-F238E27FC236}">
                  <a16:creationId xmlns="" xmlns:a16="http://schemas.microsoft.com/office/drawing/2014/main" id="{9313B3C3-C79D-48F1-B94B-AD789AE83FB6}"/>
                </a:ext>
              </a:extLst>
            </p:cNvPr>
            <p:cNvSpPr/>
            <p:nvPr/>
          </p:nvSpPr>
          <p:spPr>
            <a:xfrm>
              <a:off x="3998908" y="6048000"/>
              <a:ext cx="2700000" cy="1620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饱和烃与不饱和烃</a:t>
              </a:r>
            </a:p>
          </p:txBody>
        </p:sp>
        <p:sp>
          <p:nvSpPr>
            <p:cNvPr id="21" name="矩形: 圆角 20">
              <a:extLst>
                <a:ext uri="{FF2B5EF4-FFF2-40B4-BE49-F238E27FC236}">
                  <a16:creationId xmlns="" xmlns:a16="http://schemas.microsoft.com/office/drawing/2014/main" id="{1B7D3F52-2551-4460-809C-EBF859B64D39}"/>
                </a:ext>
              </a:extLst>
            </p:cNvPr>
            <p:cNvSpPr/>
            <p:nvPr/>
          </p:nvSpPr>
          <p:spPr>
            <a:xfrm>
              <a:off x="8439275" y="6048000"/>
              <a:ext cx="5265683"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lgn="ctr">
                <a:buFont typeface="Arial" panose="020B0604020202020204" pitchFamily="34" charset="0"/>
                <a:buChar char="•"/>
              </a:pPr>
              <a:r>
                <a:rPr lang="zh-CN" altLang="zh-CN" sz="4800" b="1" dirty="0">
                  <a:solidFill>
                    <a:srgbClr val="FF0000"/>
                  </a:solidFill>
                  <a:ea typeface="楷体" panose="02010609060101010101" pitchFamily="49" charset="-122"/>
                  <a:cs typeface="Times New Roman" panose="02020603050405020304" pitchFamily="18" charset="0"/>
                </a:rPr>
                <a:t>加溴水或酸性</a:t>
              </a:r>
              <a:r>
                <a:rPr lang="en-US" altLang="zh-CN" sz="4800" b="1" dirty="0">
                  <a:solidFill>
                    <a:srgbClr val="FF0000"/>
                  </a:solidFill>
                  <a:ea typeface="楷体" panose="02010609060101010101" pitchFamily="49" charset="-122"/>
                </a:rPr>
                <a:t>KMnO</a:t>
              </a:r>
              <a:r>
                <a:rPr lang="en-US" altLang="zh-CN" sz="4800" b="1" baseline="-25000" dirty="0">
                  <a:solidFill>
                    <a:srgbClr val="FF0000"/>
                  </a:solidFill>
                  <a:ea typeface="楷体" panose="02010609060101010101" pitchFamily="49" charset="-122"/>
                </a:rPr>
                <a:t>4</a:t>
              </a:r>
              <a:r>
                <a:rPr lang="zh-CN" altLang="zh-CN" sz="4800" b="1" dirty="0">
                  <a:solidFill>
                    <a:srgbClr val="FF0000"/>
                  </a:solidFill>
                  <a:ea typeface="楷体" panose="02010609060101010101" pitchFamily="49" charset="-122"/>
                  <a:cs typeface="Times New Roman" panose="02020603050405020304" pitchFamily="18" charset="0"/>
                </a:rPr>
                <a:t>溶液</a:t>
              </a:r>
              <a:endParaRPr lang="zh-CN" altLang="en-US" sz="4800" b="1" dirty="0">
                <a:solidFill>
                  <a:srgbClr val="FF0000"/>
                </a:solidFill>
                <a:ea typeface="楷体" panose="02010609060101010101" pitchFamily="49" charset="-122"/>
              </a:endParaRPr>
            </a:p>
          </p:txBody>
        </p:sp>
        <p:sp>
          <p:nvSpPr>
            <p:cNvPr id="26" name="矩形: 圆角 25">
              <a:extLst>
                <a:ext uri="{FF2B5EF4-FFF2-40B4-BE49-F238E27FC236}">
                  <a16:creationId xmlns="" xmlns:a16="http://schemas.microsoft.com/office/drawing/2014/main" id="{DE956A63-FD0A-4C37-8B02-655DA5E3E868}"/>
                </a:ext>
              </a:extLst>
            </p:cNvPr>
            <p:cNvSpPr/>
            <p:nvPr/>
          </p:nvSpPr>
          <p:spPr>
            <a:xfrm>
              <a:off x="14734732" y="6048000"/>
              <a:ext cx="5875324"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lgn="ctr">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褪色的是不饱和烃</a:t>
              </a:r>
              <a:endParaRPr lang="zh-CN" altLang="en-US" sz="4800" b="1" dirty="0">
                <a:solidFill>
                  <a:srgbClr val="1070BA"/>
                </a:solidFill>
                <a:ea typeface="楷体" panose="02010609060101010101" pitchFamily="49" charset="-122"/>
              </a:endParaRPr>
            </a:p>
          </p:txBody>
        </p:sp>
      </p:grpSp>
      <p:grpSp>
        <p:nvGrpSpPr>
          <p:cNvPr id="27" name="组合 26">
            <a:extLst>
              <a:ext uri="{FF2B5EF4-FFF2-40B4-BE49-F238E27FC236}">
                <a16:creationId xmlns="" xmlns:a16="http://schemas.microsoft.com/office/drawing/2014/main" id="{5A2E3122-D39B-4826-A00F-168A690B4835}"/>
              </a:ext>
            </a:extLst>
          </p:cNvPr>
          <p:cNvGrpSpPr/>
          <p:nvPr/>
        </p:nvGrpSpPr>
        <p:grpSpPr>
          <a:xfrm>
            <a:off x="3880076" y="8478376"/>
            <a:ext cx="16611148" cy="1620000"/>
            <a:chOff x="3998908" y="6048000"/>
            <a:chExt cx="16611148" cy="1620000"/>
          </a:xfrm>
        </p:grpSpPr>
        <p:sp>
          <p:nvSpPr>
            <p:cNvPr id="30" name="矩形: 圆角 29">
              <a:extLst>
                <a:ext uri="{FF2B5EF4-FFF2-40B4-BE49-F238E27FC236}">
                  <a16:creationId xmlns="" xmlns:a16="http://schemas.microsoft.com/office/drawing/2014/main" id="{BE5A6E25-80A1-4B3C-8CCA-BD79399601EA}"/>
                </a:ext>
              </a:extLst>
            </p:cNvPr>
            <p:cNvSpPr/>
            <p:nvPr/>
          </p:nvSpPr>
          <p:spPr>
            <a:xfrm>
              <a:off x="3998908" y="6462000"/>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醇</a:t>
              </a:r>
            </a:p>
          </p:txBody>
        </p:sp>
        <p:sp>
          <p:nvSpPr>
            <p:cNvPr id="31" name="矩形: 圆角 30">
              <a:extLst>
                <a:ext uri="{FF2B5EF4-FFF2-40B4-BE49-F238E27FC236}">
                  <a16:creationId xmlns="" xmlns:a16="http://schemas.microsoft.com/office/drawing/2014/main" id="{B9370E1F-4950-4068-8FDF-A17E20125ED2}"/>
                </a:ext>
              </a:extLst>
            </p:cNvPr>
            <p:cNvSpPr/>
            <p:nvPr/>
          </p:nvSpPr>
          <p:spPr>
            <a:xfrm>
              <a:off x="8439275" y="6048000"/>
              <a:ext cx="5265683"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zh-CN" sz="4800" b="1" dirty="0">
                  <a:solidFill>
                    <a:srgbClr val="FF0000"/>
                  </a:solidFill>
                  <a:ea typeface="楷体" panose="02010609060101010101" pitchFamily="49" charset="-122"/>
                  <a:cs typeface="Times New Roman" panose="02020603050405020304" pitchFamily="18" charset="0"/>
                </a:rPr>
                <a:t>加</a:t>
              </a:r>
              <a:r>
                <a:rPr lang="zh-CN" altLang="en-US" sz="4800" b="1" dirty="0">
                  <a:solidFill>
                    <a:srgbClr val="FF0000"/>
                  </a:solidFill>
                  <a:ea typeface="楷体" panose="02010609060101010101" pitchFamily="49" charset="-122"/>
                  <a:cs typeface="Times New Roman" panose="02020603050405020304" pitchFamily="18" charset="0"/>
                </a:rPr>
                <a:t>活泼金属钠</a:t>
              </a:r>
              <a:endParaRPr lang="en-US" altLang="zh-CN" sz="4800" b="1" dirty="0">
                <a:solidFill>
                  <a:srgbClr val="FF0000"/>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加乙酸、浓硫酸</a:t>
              </a:r>
              <a:endParaRPr lang="zh-CN" altLang="en-US" sz="4800" b="1" dirty="0">
                <a:solidFill>
                  <a:srgbClr val="FF0000"/>
                </a:solidFill>
                <a:ea typeface="楷体" panose="02010609060101010101" pitchFamily="49" charset="-122"/>
              </a:endParaRPr>
            </a:p>
          </p:txBody>
        </p:sp>
        <p:sp>
          <p:nvSpPr>
            <p:cNvPr id="32" name="矩形: 圆角 31">
              <a:extLst>
                <a:ext uri="{FF2B5EF4-FFF2-40B4-BE49-F238E27FC236}">
                  <a16:creationId xmlns="" xmlns:a16="http://schemas.microsoft.com/office/drawing/2014/main" id="{9176681C-BBCB-470A-9AE8-B2155EAC1265}"/>
                </a:ext>
              </a:extLst>
            </p:cNvPr>
            <p:cNvSpPr/>
            <p:nvPr/>
          </p:nvSpPr>
          <p:spPr>
            <a:xfrm>
              <a:off x="14734732" y="6048000"/>
              <a:ext cx="5875324"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lgn="ctr">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有气体产生</a:t>
              </a:r>
              <a:endParaRPr lang="en-US" altLang="zh-CN" sz="4800" b="1" dirty="0">
                <a:solidFill>
                  <a:srgbClr val="1070BA"/>
                </a:solidFill>
                <a:ea typeface="楷体" panose="02010609060101010101" pitchFamily="49" charset="-122"/>
                <a:cs typeface="Times New Roman" panose="02020603050405020304" pitchFamily="18" charset="0"/>
              </a:endParaRPr>
            </a:p>
            <a:p>
              <a:pPr marL="685800" indent="-685800" algn="ctr">
                <a:buFont typeface="Arial" panose="020B0604020202020204" pitchFamily="34" charset="0"/>
                <a:buChar char="•"/>
              </a:pPr>
              <a:r>
                <a:rPr lang="zh-CN" altLang="en-US" sz="4800" b="1" dirty="0">
                  <a:solidFill>
                    <a:srgbClr val="1070BA"/>
                  </a:solidFill>
                  <a:ea typeface="楷体" panose="02010609060101010101" pitchFamily="49" charset="-122"/>
                </a:rPr>
                <a:t>有果香味酯生成</a:t>
              </a:r>
            </a:p>
          </p:txBody>
        </p:sp>
      </p:grpSp>
      <p:grpSp>
        <p:nvGrpSpPr>
          <p:cNvPr id="33" name="组合 32">
            <a:extLst>
              <a:ext uri="{FF2B5EF4-FFF2-40B4-BE49-F238E27FC236}">
                <a16:creationId xmlns="" xmlns:a16="http://schemas.microsoft.com/office/drawing/2014/main" id="{7C537CA5-3A23-4F18-90D3-341308DCEBE4}"/>
              </a:ext>
            </a:extLst>
          </p:cNvPr>
          <p:cNvGrpSpPr/>
          <p:nvPr/>
        </p:nvGrpSpPr>
        <p:grpSpPr>
          <a:xfrm>
            <a:off x="3880076" y="10631980"/>
            <a:ext cx="16611148" cy="1620000"/>
            <a:chOff x="3998908" y="6048000"/>
            <a:chExt cx="16611148" cy="1620000"/>
          </a:xfrm>
        </p:grpSpPr>
        <p:sp>
          <p:nvSpPr>
            <p:cNvPr id="34" name="矩形: 圆角 33">
              <a:extLst>
                <a:ext uri="{FF2B5EF4-FFF2-40B4-BE49-F238E27FC236}">
                  <a16:creationId xmlns="" xmlns:a16="http://schemas.microsoft.com/office/drawing/2014/main" id="{0EED59FB-139F-4A58-BB52-F56C9D4CBEEB}"/>
                </a:ext>
              </a:extLst>
            </p:cNvPr>
            <p:cNvSpPr/>
            <p:nvPr/>
          </p:nvSpPr>
          <p:spPr>
            <a:xfrm>
              <a:off x="3998908" y="6462000"/>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羧酸</a:t>
              </a:r>
            </a:p>
          </p:txBody>
        </p:sp>
        <p:sp>
          <p:nvSpPr>
            <p:cNvPr id="35" name="矩形: 圆角 34">
              <a:extLst>
                <a:ext uri="{FF2B5EF4-FFF2-40B4-BE49-F238E27FC236}">
                  <a16:creationId xmlns="" xmlns:a16="http://schemas.microsoft.com/office/drawing/2014/main" id="{2D1A0B1E-B2DE-4A28-A758-4E237FF8FE32}"/>
                </a:ext>
              </a:extLst>
            </p:cNvPr>
            <p:cNvSpPr/>
            <p:nvPr/>
          </p:nvSpPr>
          <p:spPr>
            <a:xfrm>
              <a:off x="8439275" y="6048000"/>
              <a:ext cx="5265683"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加紫色石蕊溶液</a:t>
              </a:r>
              <a:endParaRPr lang="en-US" altLang="zh-CN" sz="4800" b="1" dirty="0">
                <a:solidFill>
                  <a:srgbClr val="FF0000"/>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a:t>
              </a:r>
              <a:r>
                <a:rPr lang="en-US" altLang="zh-CN" sz="4800" b="1" dirty="0">
                  <a:solidFill>
                    <a:srgbClr val="FF0000"/>
                  </a:solidFill>
                  <a:ea typeface="楷体" panose="02010609060101010101" pitchFamily="49" charset="-122"/>
                  <a:cs typeface="Times New Roman" panose="02020603050405020304" pitchFamily="18" charset="0"/>
                </a:rPr>
                <a:t>Na</a:t>
              </a:r>
              <a:r>
                <a:rPr lang="en-US" altLang="zh-CN" sz="4800" b="1" baseline="-25000" dirty="0">
                  <a:solidFill>
                    <a:srgbClr val="FF0000"/>
                  </a:solidFill>
                  <a:ea typeface="楷体" panose="02010609060101010101" pitchFamily="49" charset="-122"/>
                  <a:cs typeface="Times New Roman" panose="02020603050405020304" pitchFamily="18" charset="0"/>
                </a:rPr>
                <a:t>2</a:t>
              </a:r>
              <a:r>
                <a:rPr lang="en-US" altLang="zh-CN" sz="4800" b="1" dirty="0">
                  <a:solidFill>
                    <a:srgbClr val="FF0000"/>
                  </a:solidFill>
                  <a:ea typeface="楷体" panose="02010609060101010101" pitchFamily="49" charset="-122"/>
                  <a:cs typeface="Times New Roman" panose="02020603050405020304" pitchFamily="18" charset="0"/>
                </a:rPr>
                <a:t>CO</a:t>
              </a:r>
              <a:r>
                <a:rPr lang="en-US" altLang="zh-CN" sz="4800" b="1" baseline="-25000" dirty="0">
                  <a:solidFill>
                    <a:srgbClr val="FF0000"/>
                  </a:solidFill>
                  <a:ea typeface="楷体" panose="02010609060101010101" pitchFamily="49" charset="-122"/>
                  <a:cs typeface="Times New Roman" panose="02020603050405020304" pitchFamily="18" charset="0"/>
                </a:rPr>
                <a:t>3</a:t>
              </a:r>
              <a:r>
                <a:rPr lang="zh-CN" altLang="en-US" sz="4800" b="1" dirty="0">
                  <a:solidFill>
                    <a:srgbClr val="FF0000"/>
                  </a:solidFill>
                  <a:ea typeface="楷体" panose="02010609060101010101" pitchFamily="49" charset="-122"/>
                  <a:cs typeface="Times New Roman" panose="02020603050405020304" pitchFamily="18" charset="0"/>
                </a:rPr>
                <a:t>溶液</a:t>
              </a:r>
              <a:endParaRPr lang="zh-CN" altLang="en-US" sz="4800" b="1" dirty="0">
                <a:solidFill>
                  <a:srgbClr val="FF0000"/>
                </a:solidFill>
                <a:ea typeface="楷体" panose="02010609060101010101" pitchFamily="49" charset="-122"/>
              </a:endParaRPr>
            </a:p>
          </p:txBody>
        </p:sp>
        <p:sp>
          <p:nvSpPr>
            <p:cNvPr id="37" name="矩形: 圆角 36">
              <a:extLst>
                <a:ext uri="{FF2B5EF4-FFF2-40B4-BE49-F238E27FC236}">
                  <a16:creationId xmlns="" xmlns:a16="http://schemas.microsoft.com/office/drawing/2014/main" id="{0C005710-8006-4672-B521-A89A7C61C995}"/>
                </a:ext>
              </a:extLst>
            </p:cNvPr>
            <p:cNvSpPr/>
            <p:nvPr/>
          </p:nvSpPr>
          <p:spPr>
            <a:xfrm>
              <a:off x="14734732" y="6048000"/>
              <a:ext cx="5875324"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lgn="ctr">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溶液变红</a:t>
              </a:r>
              <a:endParaRPr lang="en-US" altLang="zh-CN" sz="4800" b="1" dirty="0">
                <a:solidFill>
                  <a:srgbClr val="1070BA"/>
                </a:solidFill>
                <a:ea typeface="楷体" panose="02010609060101010101" pitchFamily="49" charset="-122"/>
                <a:cs typeface="Times New Roman" panose="02020603050405020304" pitchFamily="18" charset="0"/>
              </a:endParaRPr>
            </a:p>
            <a:p>
              <a:pPr marL="685800" indent="-685800" algn="ctr">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有气体产生</a:t>
              </a:r>
              <a:endParaRPr lang="zh-CN" altLang="en-US" sz="4800" b="1" dirty="0">
                <a:solidFill>
                  <a:srgbClr val="1070BA"/>
                </a:solidFill>
                <a:ea typeface="楷体" panose="02010609060101010101" pitchFamily="49" charset="-122"/>
              </a:endParaRPr>
            </a:p>
          </p:txBody>
        </p:sp>
      </p:grpSp>
    </p:spTree>
    <p:extLst>
      <p:ext uri="{BB962C8B-B14F-4D97-AF65-F5344CB8AC3E}">
        <p14:creationId xmlns:p14="http://schemas.microsoft.com/office/powerpoint/2010/main" val="427972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 xmlns:a16="http://schemas.microsoft.com/office/drawing/2014/main"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 xmlns:a16="http://schemas.microsoft.com/office/drawing/2014/main"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28</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P223</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 xmlns:a16="http://schemas.microsoft.com/office/drawing/2014/main"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 xmlns:a16="http://schemas.microsoft.com/office/drawing/2014/main" id="{78D51DAA-55A7-4C63-BCEF-51E829ED811F}"/>
              </a:ext>
            </a:extLst>
          </p:cNvPr>
          <p:cNvSpPr/>
          <p:nvPr/>
        </p:nvSpPr>
        <p:spPr>
          <a:xfrm>
            <a:off x="5601156" y="1588577"/>
            <a:ext cx="13168991"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利用常见官能团的性质鉴别和检验有机物</a:t>
            </a:r>
          </a:p>
        </p:txBody>
      </p:sp>
      <p:pic>
        <p:nvPicPr>
          <p:cNvPr id="5" name="图片 4">
            <a:extLst>
              <a:ext uri="{FF2B5EF4-FFF2-40B4-BE49-F238E27FC236}">
                <a16:creationId xmlns="" xmlns:a16="http://schemas.microsoft.com/office/drawing/2014/main" id="{659E761E-066B-4A02-9300-D5F507B9D0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49353" y="3037468"/>
            <a:ext cx="17692520" cy="2798307"/>
          </a:xfrm>
          <a:prstGeom prst="rect">
            <a:avLst/>
          </a:prstGeom>
        </p:spPr>
      </p:pic>
      <p:grpSp>
        <p:nvGrpSpPr>
          <p:cNvPr id="2" name="组合 1">
            <a:extLst>
              <a:ext uri="{FF2B5EF4-FFF2-40B4-BE49-F238E27FC236}">
                <a16:creationId xmlns="" xmlns:a16="http://schemas.microsoft.com/office/drawing/2014/main" id="{DF97C052-334A-472E-BC37-67E18FA57EAD}"/>
              </a:ext>
            </a:extLst>
          </p:cNvPr>
          <p:cNvGrpSpPr/>
          <p:nvPr/>
        </p:nvGrpSpPr>
        <p:grpSpPr>
          <a:xfrm>
            <a:off x="3880076" y="5807958"/>
            <a:ext cx="17231631" cy="1620000"/>
            <a:chOff x="3998908" y="6048000"/>
            <a:chExt cx="17231631" cy="1620000"/>
          </a:xfrm>
        </p:grpSpPr>
        <p:sp>
          <p:nvSpPr>
            <p:cNvPr id="19" name="矩形: 圆角 18">
              <a:extLst>
                <a:ext uri="{FF2B5EF4-FFF2-40B4-BE49-F238E27FC236}">
                  <a16:creationId xmlns="" xmlns:a16="http://schemas.microsoft.com/office/drawing/2014/main" id="{9313B3C3-C79D-48F1-B94B-AD789AE83FB6}"/>
                </a:ext>
              </a:extLst>
            </p:cNvPr>
            <p:cNvSpPr/>
            <p:nvPr/>
          </p:nvSpPr>
          <p:spPr>
            <a:xfrm>
              <a:off x="3998908" y="6483129"/>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酯</a:t>
              </a:r>
            </a:p>
          </p:txBody>
        </p:sp>
        <p:sp>
          <p:nvSpPr>
            <p:cNvPr id="21" name="矩形: 圆角 20">
              <a:extLst>
                <a:ext uri="{FF2B5EF4-FFF2-40B4-BE49-F238E27FC236}">
                  <a16:creationId xmlns="" xmlns:a16="http://schemas.microsoft.com/office/drawing/2014/main" id="{1B7D3F52-2551-4460-809C-EBF859B64D39}"/>
                </a:ext>
              </a:extLst>
            </p:cNvPr>
            <p:cNvSpPr/>
            <p:nvPr/>
          </p:nvSpPr>
          <p:spPr>
            <a:xfrm>
              <a:off x="8439275" y="6048000"/>
              <a:ext cx="5265683"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闻气味</a:t>
              </a:r>
              <a:endParaRPr lang="en-US" altLang="zh-CN" sz="4800" b="1" dirty="0">
                <a:solidFill>
                  <a:srgbClr val="FF0000"/>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加稀硫酸</a:t>
              </a:r>
              <a:endParaRPr lang="zh-CN" altLang="en-US" sz="4800" b="1" dirty="0">
                <a:solidFill>
                  <a:srgbClr val="FF0000"/>
                </a:solidFill>
                <a:ea typeface="楷体" panose="02010609060101010101" pitchFamily="49" charset="-122"/>
              </a:endParaRPr>
            </a:p>
          </p:txBody>
        </p:sp>
        <p:sp>
          <p:nvSpPr>
            <p:cNvPr id="26" name="矩形: 圆角 25">
              <a:extLst>
                <a:ext uri="{FF2B5EF4-FFF2-40B4-BE49-F238E27FC236}">
                  <a16:creationId xmlns="" xmlns:a16="http://schemas.microsoft.com/office/drawing/2014/main" id="{DE956A63-FD0A-4C37-8B02-655DA5E3E868}"/>
                </a:ext>
              </a:extLst>
            </p:cNvPr>
            <p:cNvSpPr/>
            <p:nvPr/>
          </p:nvSpPr>
          <p:spPr>
            <a:xfrm>
              <a:off x="15355215" y="6048000"/>
              <a:ext cx="5875324"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果香味</a:t>
              </a:r>
              <a:endParaRPr lang="en-US" altLang="zh-CN" sz="4800" b="1" dirty="0">
                <a:solidFill>
                  <a:srgbClr val="1070BA"/>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检验水解产物</a:t>
              </a:r>
              <a:endParaRPr lang="zh-CN" altLang="en-US" sz="4800" b="1" dirty="0">
                <a:solidFill>
                  <a:srgbClr val="1070BA"/>
                </a:solidFill>
                <a:ea typeface="楷体" panose="02010609060101010101" pitchFamily="49" charset="-122"/>
              </a:endParaRPr>
            </a:p>
          </p:txBody>
        </p:sp>
      </p:grpSp>
      <p:grpSp>
        <p:nvGrpSpPr>
          <p:cNvPr id="27" name="组合 26">
            <a:extLst>
              <a:ext uri="{FF2B5EF4-FFF2-40B4-BE49-F238E27FC236}">
                <a16:creationId xmlns="" xmlns:a16="http://schemas.microsoft.com/office/drawing/2014/main" id="{5A2E3122-D39B-4826-A00F-168A690B4835}"/>
              </a:ext>
            </a:extLst>
          </p:cNvPr>
          <p:cNvGrpSpPr/>
          <p:nvPr/>
        </p:nvGrpSpPr>
        <p:grpSpPr>
          <a:xfrm>
            <a:off x="3880076" y="7671747"/>
            <a:ext cx="17231631" cy="1871460"/>
            <a:chOff x="3998908" y="5796540"/>
            <a:chExt cx="17231631" cy="1871460"/>
          </a:xfrm>
        </p:grpSpPr>
        <p:sp>
          <p:nvSpPr>
            <p:cNvPr id="30" name="矩形: 圆角 29">
              <a:extLst>
                <a:ext uri="{FF2B5EF4-FFF2-40B4-BE49-F238E27FC236}">
                  <a16:creationId xmlns="" xmlns:a16="http://schemas.microsoft.com/office/drawing/2014/main" id="{BE5A6E25-80A1-4B3C-8CCA-BD79399601EA}"/>
                </a:ext>
              </a:extLst>
            </p:cNvPr>
            <p:cNvSpPr/>
            <p:nvPr/>
          </p:nvSpPr>
          <p:spPr>
            <a:xfrm>
              <a:off x="3998908" y="6462000"/>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葡萄糖</a:t>
              </a:r>
            </a:p>
          </p:txBody>
        </p:sp>
        <p:sp>
          <p:nvSpPr>
            <p:cNvPr id="31" name="矩形: 圆角 30">
              <a:extLst>
                <a:ext uri="{FF2B5EF4-FFF2-40B4-BE49-F238E27FC236}">
                  <a16:creationId xmlns="" xmlns:a16="http://schemas.microsoft.com/office/drawing/2014/main" id="{B9370E1F-4950-4068-8FDF-A17E20125ED2}"/>
                </a:ext>
              </a:extLst>
            </p:cNvPr>
            <p:cNvSpPr/>
            <p:nvPr/>
          </p:nvSpPr>
          <p:spPr>
            <a:xfrm>
              <a:off x="6698908" y="6048000"/>
              <a:ext cx="8540181"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400" b="1" dirty="0">
                  <a:solidFill>
                    <a:srgbClr val="FF0000"/>
                  </a:solidFill>
                  <a:ea typeface="楷体" panose="02010609060101010101" pitchFamily="49" charset="-122"/>
                  <a:cs typeface="Times New Roman" panose="02020603050405020304" pitchFamily="18" charset="0"/>
                </a:rPr>
                <a:t>加银氨溶液，碱性环境下，水浴加热</a:t>
              </a:r>
              <a:endParaRPr lang="en-US" altLang="zh-CN" sz="4400" b="1" dirty="0">
                <a:solidFill>
                  <a:srgbClr val="FF0000"/>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400" b="1" dirty="0">
                  <a:solidFill>
                    <a:srgbClr val="FF0000"/>
                  </a:solidFill>
                  <a:ea typeface="楷体" panose="02010609060101010101" pitchFamily="49" charset="-122"/>
                </a:rPr>
                <a:t>加新制的</a:t>
              </a:r>
              <a:r>
                <a:rPr lang="en-US" altLang="zh-CN" sz="4400" b="1" dirty="0">
                  <a:solidFill>
                    <a:srgbClr val="FF0000"/>
                  </a:solidFill>
                  <a:ea typeface="楷体" panose="02010609060101010101" pitchFamily="49" charset="-122"/>
                </a:rPr>
                <a:t>Cu(OH)</a:t>
              </a:r>
              <a:r>
                <a:rPr lang="en-US" altLang="zh-CN" sz="4400" b="1" baseline="-25000" dirty="0">
                  <a:solidFill>
                    <a:srgbClr val="FF0000"/>
                  </a:solidFill>
                  <a:ea typeface="楷体" panose="02010609060101010101" pitchFamily="49" charset="-122"/>
                </a:rPr>
                <a:t>2</a:t>
              </a:r>
              <a:r>
                <a:rPr lang="zh-CN" altLang="en-US" sz="4400" b="1" dirty="0">
                  <a:solidFill>
                    <a:srgbClr val="FF0000"/>
                  </a:solidFill>
                  <a:ea typeface="楷体" panose="02010609060101010101" pitchFamily="49" charset="-122"/>
                </a:rPr>
                <a:t>悬浊液，加热</a:t>
              </a:r>
            </a:p>
          </p:txBody>
        </p:sp>
        <p:sp>
          <p:nvSpPr>
            <p:cNvPr id="32" name="矩形: 圆角 31">
              <a:extLst>
                <a:ext uri="{FF2B5EF4-FFF2-40B4-BE49-F238E27FC236}">
                  <a16:creationId xmlns="" xmlns:a16="http://schemas.microsoft.com/office/drawing/2014/main" id="{9176681C-BBCB-470A-9AE8-B2155EAC1265}"/>
                </a:ext>
              </a:extLst>
            </p:cNvPr>
            <p:cNvSpPr/>
            <p:nvPr/>
          </p:nvSpPr>
          <p:spPr>
            <a:xfrm>
              <a:off x="15355215" y="5796540"/>
              <a:ext cx="5875324" cy="1620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lnSpc>
                  <a:spcPct val="150000"/>
                </a:lnSpc>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产生银镜</a:t>
              </a:r>
              <a:endParaRPr lang="en-US" altLang="zh-CN" sz="4800" b="1" dirty="0">
                <a:solidFill>
                  <a:srgbClr val="1070BA"/>
                </a:solidFill>
                <a:ea typeface="楷体" panose="02010609060101010101" pitchFamily="49" charset="-122"/>
                <a:cs typeface="Times New Roman" panose="02020603050405020304" pitchFamily="18" charset="0"/>
              </a:endParaRPr>
            </a:p>
            <a:p>
              <a:pPr marL="685800" indent="-685800">
                <a:lnSpc>
                  <a:spcPct val="150000"/>
                </a:lnSpc>
                <a:buFont typeface="Arial" panose="020B0604020202020204" pitchFamily="34" charset="0"/>
                <a:buChar char="•"/>
              </a:pPr>
              <a:r>
                <a:rPr lang="zh-CN" altLang="en-US" sz="4800" b="1" dirty="0">
                  <a:solidFill>
                    <a:srgbClr val="1070BA"/>
                  </a:solidFill>
                  <a:ea typeface="楷体" panose="02010609060101010101" pitchFamily="49" charset="-122"/>
                </a:rPr>
                <a:t>产生砖红色沉淀</a:t>
              </a:r>
            </a:p>
          </p:txBody>
        </p:sp>
      </p:grpSp>
      <p:grpSp>
        <p:nvGrpSpPr>
          <p:cNvPr id="33" name="组合 32">
            <a:extLst>
              <a:ext uri="{FF2B5EF4-FFF2-40B4-BE49-F238E27FC236}">
                <a16:creationId xmlns="" xmlns:a16="http://schemas.microsoft.com/office/drawing/2014/main" id="{7C537CA5-3A23-4F18-90D3-341308DCEBE4}"/>
              </a:ext>
            </a:extLst>
          </p:cNvPr>
          <p:cNvGrpSpPr/>
          <p:nvPr/>
        </p:nvGrpSpPr>
        <p:grpSpPr>
          <a:xfrm>
            <a:off x="3880076" y="9790778"/>
            <a:ext cx="17231631" cy="969404"/>
            <a:chOff x="3998908" y="6313874"/>
            <a:chExt cx="17231631" cy="969404"/>
          </a:xfrm>
        </p:grpSpPr>
        <p:sp>
          <p:nvSpPr>
            <p:cNvPr id="34" name="矩形: 圆角 33">
              <a:extLst>
                <a:ext uri="{FF2B5EF4-FFF2-40B4-BE49-F238E27FC236}">
                  <a16:creationId xmlns="" xmlns:a16="http://schemas.microsoft.com/office/drawing/2014/main" id="{0EED59FB-139F-4A58-BB52-F56C9D4CBEEB}"/>
                </a:ext>
              </a:extLst>
            </p:cNvPr>
            <p:cNvSpPr/>
            <p:nvPr/>
          </p:nvSpPr>
          <p:spPr>
            <a:xfrm>
              <a:off x="3998908" y="6462000"/>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淀粉</a:t>
              </a:r>
            </a:p>
          </p:txBody>
        </p:sp>
        <p:sp>
          <p:nvSpPr>
            <p:cNvPr id="35" name="矩形: 圆角 34">
              <a:extLst>
                <a:ext uri="{FF2B5EF4-FFF2-40B4-BE49-F238E27FC236}">
                  <a16:creationId xmlns="" xmlns:a16="http://schemas.microsoft.com/office/drawing/2014/main" id="{2D1A0B1E-B2DE-4A28-A758-4E237FF8FE32}"/>
                </a:ext>
              </a:extLst>
            </p:cNvPr>
            <p:cNvSpPr/>
            <p:nvPr/>
          </p:nvSpPr>
          <p:spPr>
            <a:xfrm>
              <a:off x="8439275" y="6428287"/>
              <a:ext cx="5265683" cy="85499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加碘水</a:t>
              </a:r>
              <a:endParaRPr lang="zh-CN" altLang="en-US" sz="4800" b="1" dirty="0">
                <a:solidFill>
                  <a:srgbClr val="FF0000"/>
                </a:solidFill>
                <a:ea typeface="楷体" panose="02010609060101010101" pitchFamily="49" charset="-122"/>
              </a:endParaRPr>
            </a:p>
          </p:txBody>
        </p:sp>
        <p:sp>
          <p:nvSpPr>
            <p:cNvPr id="37" name="矩形: 圆角 36">
              <a:extLst>
                <a:ext uri="{FF2B5EF4-FFF2-40B4-BE49-F238E27FC236}">
                  <a16:creationId xmlns="" xmlns:a16="http://schemas.microsoft.com/office/drawing/2014/main" id="{0C005710-8006-4672-B521-A89A7C61C995}"/>
                </a:ext>
              </a:extLst>
            </p:cNvPr>
            <p:cNvSpPr/>
            <p:nvPr/>
          </p:nvSpPr>
          <p:spPr>
            <a:xfrm>
              <a:off x="15355215" y="6313874"/>
              <a:ext cx="5875324" cy="85499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显蓝色</a:t>
              </a:r>
              <a:endParaRPr lang="zh-CN" altLang="en-US" sz="4800" b="1" dirty="0">
                <a:solidFill>
                  <a:srgbClr val="1070BA"/>
                </a:solidFill>
                <a:ea typeface="楷体" panose="02010609060101010101" pitchFamily="49" charset="-122"/>
              </a:endParaRPr>
            </a:p>
          </p:txBody>
        </p:sp>
      </p:grpSp>
      <p:grpSp>
        <p:nvGrpSpPr>
          <p:cNvPr id="22" name="组合 21">
            <a:extLst>
              <a:ext uri="{FF2B5EF4-FFF2-40B4-BE49-F238E27FC236}">
                <a16:creationId xmlns="" xmlns:a16="http://schemas.microsoft.com/office/drawing/2014/main" id="{3E7FCFE4-4999-4F46-B982-7C13F2E58150}"/>
              </a:ext>
            </a:extLst>
          </p:cNvPr>
          <p:cNvGrpSpPr/>
          <p:nvPr/>
        </p:nvGrpSpPr>
        <p:grpSpPr>
          <a:xfrm>
            <a:off x="3880076" y="11259101"/>
            <a:ext cx="17231631" cy="854992"/>
            <a:chOff x="3998908" y="6428286"/>
            <a:chExt cx="17231631" cy="854992"/>
          </a:xfrm>
        </p:grpSpPr>
        <p:sp>
          <p:nvSpPr>
            <p:cNvPr id="23" name="矩形: 圆角 22">
              <a:extLst>
                <a:ext uri="{FF2B5EF4-FFF2-40B4-BE49-F238E27FC236}">
                  <a16:creationId xmlns="" xmlns:a16="http://schemas.microsoft.com/office/drawing/2014/main" id="{71694646-6697-45AD-B01E-B78EF592583C}"/>
                </a:ext>
              </a:extLst>
            </p:cNvPr>
            <p:cNvSpPr/>
            <p:nvPr/>
          </p:nvSpPr>
          <p:spPr>
            <a:xfrm>
              <a:off x="3998908" y="6462000"/>
              <a:ext cx="2700000" cy="792000"/>
            </a:xfrm>
            <a:prstGeom prst="roundRect">
              <a:avLst>
                <a:gd name="adj" fmla="val 0"/>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蛋白质</a:t>
              </a:r>
            </a:p>
          </p:txBody>
        </p:sp>
        <p:sp>
          <p:nvSpPr>
            <p:cNvPr id="24" name="矩形: 圆角 23">
              <a:extLst>
                <a:ext uri="{FF2B5EF4-FFF2-40B4-BE49-F238E27FC236}">
                  <a16:creationId xmlns="" xmlns:a16="http://schemas.microsoft.com/office/drawing/2014/main" id="{204B1F2A-726A-40AC-90F6-2D7D51D03CE6}"/>
                </a:ext>
              </a:extLst>
            </p:cNvPr>
            <p:cNvSpPr/>
            <p:nvPr/>
          </p:nvSpPr>
          <p:spPr>
            <a:xfrm>
              <a:off x="8439275" y="6428287"/>
              <a:ext cx="5265683" cy="85499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加浓硝酸，微热</a:t>
              </a:r>
              <a:endParaRPr lang="en-US" altLang="zh-CN" sz="4800" b="1" dirty="0">
                <a:solidFill>
                  <a:srgbClr val="FF0000"/>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FF0000"/>
                  </a:solidFill>
                  <a:ea typeface="楷体" panose="02010609060101010101" pitchFamily="49" charset="-122"/>
                  <a:cs typeface="Times New Roman" panose="02020603050405020304" pitchFamily="18" charset="0"/>
                </a:rPr>
                <a:t>灼烧</a:t>
              </a:r>
              <a:endParaRPr lang="zh-CN" altLang="en-US" sz="4800" b="1" dirty="0">
                <a:solidFill>
                  <a:srgbClr val="FF0000"/>
                </a:solidFill>
                <a:ea typeface="楷体" panose="02010609060101010101" pitchFamily="49" charset="-122"/>
              </a:endParaRPr>
            </a:p>
          </p:txBody>
        </p:sp>
        <p:sp>
          <p:nvSpPr>
            <p:cNvPr id="25" name="矩形: 圆角 24">
              <a:extLst>
                <a:ext uri="{FF2B5EF4-FFF2-40B4-BE49-F238E27FC236}">
                  <a16:creationId xmlns="" xmlns:a16="http://schemas.microsoft.com/office/drawing/2014/main" id="{86617991-6000-4A19-A7A5-4E03DA0F7BBD}"/>
                </a:ext>
              </a:extLst>
            </p:cNvPr>
            <p:cNvSpPr/>
            <p:nvPr/>
          </p:nvSpPr>
          <p:spPr>
            <a:xfrm>
              <a:off x="15355215" y="6428286"/>
              <a:ext cx="5875324" cy="85499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indent="-685800">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显黄色</a:t>
              </a:r>
              <a:endParaRPr lang="en-US" altLang="zh-CN" sz="4800" b="1" dirty="0">
                <a:solidFill>
                  <a:srgbClr val="1070BA"/>
                </a:solidFill>
                <a:ea typeface="楷体" panose="02010609060101010101" pitchFamily="49" charset="-122"/>
                <a:cs typeface="Times New Roman" panose="02020603050405020304" pitchFamily="18" charset="0"/>
              </a:endParaRPr>
            </a:p>
            <a:p>
              <a:pPr marL="685800" indent="-685800">
                <a:buFont typeface="Arial" panose="020B0604020202020204" pitchFamily="34" charset="0"/>
                <a:buChar char="•"/>
              </a:pPr>
              <a:r>
                <a:rPr lang="zh-CN" altLang="en-US" sz="4800" b="1" dirty="0">
                  <a:solidFill>
                    <a:srgbClr val="1070BA"/>
                  </a:solidFill>
                  <a:ea typeface="楷体" panose="02010609060101010101" pitchFamily="49" charset="-122"/>
                  <a:cs typeface="Times New Roman" panose="02020603050405020304" pitchFamily="18" charset="0"/>
                </a:rPr>
                <a:t>发出烧焦羽毛气味</a:t>
              </a:r>
              <a:endParaRPr lang="zh-CN" altLang="en-US" sz="4800" b="1" dirty="0">
                <a:solidFill>
                  <a:srgbClr val="1070BA"/>
                </a:solidFill>
                <a:ea typeface="楷体" panose="02010609060101010101" pitchFamily="49" charset="-122"/>
              </a:endParaRPr>
            </a:p>
          </p:txBody>
        </p:sp>
      </p:grpSp>
    </p:spTree>
    <p:extLst>
      <p:ext uri="{BB962C8B-B14F-4D97-AF65-F5344CB8AC3E}">
        <p14:creationId xmlns:p14="http://schemas.microsoft.com/office/powerpoint/2010/main" val="657528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4ea5gtgv">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3712</TotalTime>
  <Words>11079</Words>
  <Application>Microsoft Office PowerPoint</Application>
  <PresentationFormat>自定义</PresentationFormat>
  <Paragraphs>1636</Paragraphs>
  <Slides>116</Slides>
  <Notes>65</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116</vt:i4>
      </vt:variant>
    </vt:vector>
  </HeadingPairs>
  <TitlesOfParts>
    <vt:vector size="119" baseType="lpstr">
      <vt:lpstr>Office 主题​​</vt:lpstr>
      <vt:lpstr>Equation</vt:lpstr>
      <vt:lpstr>CS ChemDraw Drawing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韩煜杰</dc:creator>
  <cp:lastModifiedBy>封</cp:lastModifiedBy>
  <cp:revision>561</cp:revision>
  <dcterms:created xsi:type="dcterms:W3CDTF">2018-03-13T09:36:44Z</dcterms:created>
  <dcterms:modified xsi:type="dcterms:W3CDTF">2018-04-27T08:22:47Z</dcterms:modified>
</cp:coreProperties>
</file>