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6" r:id="rId4"/>
    <p:sldId id="312" r:id="rId5"/>
    <p:sldId id="286" r:id="rId6"/>
    <p:sldId id="257" r:id="rId7"/>
    <p:sldId id="258" r:id="rId8"/>
    <p:sldId id="259" r:id="rId9"/>
    <p:sldId id="260" r:id="rId10"/>
    <p:sldId id="309" r:id="rId11"/>
    <p:sldId id="270" r:id="rId12"/>
    <p:sldId id="271" r:id="rId13"/>
    <p:sldId id="310" r:id="rId14"/>
    <p:sldId id="272" r:id="rId15"/>
    <p:sldId id="273" r:id="rId16"/>
    <p:sldId id="274" r:id="rId17"/>
    <p:sldId id="275" r:id="rId18"/>
    <p:sldId id="276" r:id="rId19"/>
    <p:sldId id="277" r:id="rId20"/>
    <p:sldId id="263" r:id="rId21"/>
    <p:sldId id="264" r:id="rId22"/>
    <p:sldId id="265" r:id="rId23"/>
    <p:sldId id="266" r:id="rId24"/>
    <p:sldId id="267" r:id="rId25"/>
    <p:sldId id="268" r:id="rId26"/>
    <p:sldId id="287" r:id="rId27"/>
    <p:sldId id="288" r:id="rId28"/>
    <p:sldId id="269" r:id="rId29"/>
    <p:sldId id="311" r:id="rId30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FF3300"/>
    <a:srgbClr val="FF00FF"/>
    <a:srgbClr val="00FFFF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8" d="100"/>
          <a:sy n="78" d="100"/>
        </p:scale>
        <p:origin x="-1044" y="-96"/>
      </p:cViewPr>
      <p:guideLst>
        <p:guide orient="horz" pos="2160"/>
        <p:guide pos="292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en-US" altLang="x-none"/>
            </a:fld>
            <a:endParaRPr lang="en-US" altLang="x-none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altLang="x-none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altLang="x-none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altLang="x-none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altLang="x-none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altLang="x-none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altLang="x-none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altLang="x-none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altLang="x-none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altLang="x-none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altLang="x-none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</p:spPr>
        <p:txBody>
          <a:bodyPr lIns="92075" tIns="46038" rIns="92075" bIns="46038" anchor="ctr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21512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21513" name="Rectangle 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E9601AB-99CB-4A4A-8A35-599C8DB8964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4C96E8-8244-4B13-BF41-1455A8345C3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4CB0AC-9759-4349-8EF3-798FAD5A103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6DFB1C-EB82-4264-8BF0-90BA733BA03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D4CEFF-535E-4F7F-B059-400392A697A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722F2B-2CAC-49BC-9B62-87B47802C44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382906-D1B2-4F47-B642-85FA328E0B8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35B4E-DCF5-49D2-AB76-552A08141A2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46989B-3245-4E01-9C54-D8316585718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99B8FA-510A-43F7-A731-0CF537E31A1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9121B-283D-4331-90E3-1246C30ED9E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FE91A4C-A232-4135-8B97-D74518E2E62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标题 1843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8435" name="文本占位符 1843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436" name="日期占位符 18435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fld id="{BB962C8B-B14F-4D97-AF65-F5344CB8AC3E}" type="datetime1">
              <a:rPr lang="en-US" altLang="x-none"/>
            </a:fld>
            <a:endParaRPr lang="en-US" altLang="x-none"/>
          </a:p>
        </p:txBody>
      </p:sp>
      <p:sp>
        <p:nvSpPr>
          <p:cNvPr id="18437" name="页脚占位符 18436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/>
          </a:p>
        </p:txBody>
      </p:sp>
      <p:sp>
        <p:nvSpPr>
          <p:cNvPr id="18438" name="灯片编号占位符 1843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2075" tIns="46038" rIns="92075" bIns="46038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2075" tIns="46038" rIns="92075" bIns="46038" numCol="1" anchor="ctr" anchorCtr="0" compatLnSpc="1"/>
          <a:lstStyle>
            <a:lvl1pPr>
              <a:defRPr kumimoji="0" sz="1400" b="0"/>
            </a:lvl1pPr>
          </a:lstStyle>
          <a:p>
            <a:endParaRPr lang="en-US" altLang="zh-CN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2075" tIns="46038" rIns="92075" bIns="46038" numCol="1" anchor="ctr" anchorCtr="0" compatLnSpc="1"/>
          <a:lstStyle>
            <a:lvl1pPr algn="ctr">
              <a:defRPr kumimoji="0" sz="1400" b="0"/>
            </a:lvl1pPr>
          </a:lstStyle>
          <a:p>
            <a:endParaRPr lang="en-US" altLang="zh-CN"/>
          </a:p>
        </p:txBody>
      </p:sp>
      <p:sp>
        <p:nvSpPr>
          <p:cNvPr id="20488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2075" tIns="46038" rIns="92075" bIns="46038" numCol="1" anchor="ctr" anchorCtr="0" compatLnSpc="1"/>
          <a:lstStyle>
            <a:lvl1pPr algn="r">
              <a:defRPr kumimoji="0" sz="1400" b="0"/>
            </a:lvl1pPr>
          </a:lstStyle>
          <a:p>
            <a:fld id="{70E03536-22C8-4025-9A05-6460016EFB44}" type="slidenum">
              <a:rPr lang="en-US" altLang="zh-CN"/>
            </a:fld>
            <a:endParaRPr lang="en-US" altLang="zh-CN"/>
          </a:p>
        </p:txBody>
      </p:sp>
      <p:sp>
        <p:nvSpPr>
          <p:cNvPr id="20489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l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slide" Target="slide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4097"/>
          <p:cNvSpPr/>
          <p:nvPr/>
        </p:nvSpPr>
        <p:spPr>
          <a:xfrm>
            <a:off x="1476375" y="1773238"/>
            <a:ext cx="6264275" cy="3024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8999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句子成分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8999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50" y="27940"/>
            <a:ext cx="9131300" cy="4526280"/>
          </a:xfrm>
        </p:spPr>
        <p:txBody>
          <a:bodyPr/>
          <a:p>
            <a:pPr marL="0" indent="0">
              <a:spcBef>
                <a:spcPts val="0"/>
              </a:spcBef>
              <a:buNone/>
            </a:pPr>
            <a:r>
              <a:rPr lang="en-US" altLang="zh-CN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r>
              <a:rPr lang="zh-CN" altLang="en-US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结合语境，填入下面横线上的句子排列顺序恰当的一项是（      ）</a:t>
            </a:r>
            <a:endParaRPr lang="zh-CN" altLang="en-US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人的一生，就像一次旅行，</a:t>
            </a:r>
            <a:r>
              <a:rPr lang="zh-CN" altLang="en-US" u="sng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                </a:t>
            </a:r>
            <a:r>
              <a:rPr lang="zh-CN" altLang="en-US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endParaRPr lang="zh-CN" altLang="en-US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①也一定会有“山重水复疑无路，柳暗花明又一村”的那一天。</a:t>
            </a:r>
            <a:endParaRPr lang="zh-CN" altLang="en-US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②那么，他的人生轨迹不会美好。</a:t>
            </a:r>
            <a:endParaRPr lang="zh-CN" altLang="en-US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③而如果他能保持一种积极向上的心态，即使身处逆境、四面楚歌。</a:t>
            </a:r>
            <a:endParaRPr lang="zh-CN" altLang="en-US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④如果一个人的心总是被灰暗的风尘所覆盖，干涸了心泉、黯淡了目光、失去了生机、丧失了斗志。</a:t>
            </a:r>
            <a:endParaRPr lang="zh-CN" altLang="en-US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⑤沿途中有数不尽的坎坷泥泞，但也有看不完的春花秋月。</a:t>
            </a:r>
            <a:endParaRPr lang="zh-CN" altLang="en-US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A.②⑤①④③      B.④①③②⑤     C.④②⑤③①     D.⑤④②③①</a:t>
            </a:r>
            <a:endParaRPr lang="zh-CN" altLang="en-US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1143000"/>
          </a:xfrm>
        </p:spPr>
        <p:txBody>
          <a:bodyPr/>
          <a:lstStyle/>
          <a:p>
            <a:r>
              <a:rPr lang="zh-CN" altLang="en-US"/>
              <a:t>句子成分</a:t>
            </a:r>
            <a:r>
              <a:rPr lang="zh-CN" altLang="en-US">
                <a:solidFill>
                  <a:schemeClr val="folHlink"/>
                </a:solidFill>
                <a:ea typeface="华文行楷" panose="02010800040101010101" pitchFamily="2" charset="-122"/>
              </a:rPr>
              <a:t>标识符号</a:t>
            </a:r>
            <a:endParaRPr lang="zh-CN" altLang="en-US">
              <a:solidFill>
                <a:schemeClr val="folHlink"/>
              </a:solidFill>
              <a:ea typeface="华文行楷" panose="02010800040101010101" pitchFamily="2" charset="-122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87488"/>
            <a:ext cx="8424862" cy="4533900"/>
          </a:xfrm>
          <a:ln>
            <a:solidFill>
              <a:srgbClr val="FF0000"/>
            </a:solidFill>
          </a:ln>
        </p:spPr>
        <p:txBody>
          <a:bodyPr/>
          <a:lstStyle/>
          <a:p>
            <a:r>
              <a:rPr lang="zh-CN" altLang="en-US" sz="4000" b="1" dirty="0">
                <a:ea typeface="华文新魏" panose="02010800040101010101" pitchFamily="2" charset="-122"/>
              </a:rPr>
              <a:t>主语</a:t>
            </a:r>
            <a:r>
              <a:rPr lang="zh-CN" altLang="en-US" sz="4000" b="1" dirty="0"/>
              <a:t>    “</a:t>
            </a:r>
            <a:r>
              <a:rPr lang="en-US" altLang="zh-CN" sz="4000" b="1" baseline="-25000" dirty="0">
                <a:solidFill>
                  <a:schemeClr val="folHlink"/>
                </a:solidFill>
              </a:rPr>
              <a:t>====</a:t>
            </a:r>
            <a:r>
              <a:rPr lang="en-US" altLang="zh-CN" sz="4000" b="1" dirty="0"/>
              <a:t> ”    </a:t>
            </a:r>
            <a:r>
              <a:rPr lang="zh-CN" altLang="en-US" sz="4000" b="1" dirty="0" smtClean="0"/>
              <a:t>划</a:t>
            </a:r>
            <a:r>
              <a:rPr lang="zh-CN" altLang="en-US" sz="4000" b="1" dirty="0"/>
              <a:t>在主语下面</a:t>
            </a:r>
            <a:endParaRPr lang="zh-CN" altLang="en-US" sz="4000" b="1" dirty="0"/>
          </a:p>
          <a:p>
            <a:r>
              <a:rPr lang="zh-CN" altLang="en-US" sz="4000" b="1" dirty="0">
                <a:ea typeface="华文新魏" panose="02010800040101010101" pitchFamily="2" charset="-122"/>
              </a:rPr>
              <a:t>谓语</a:t>
            </a:r>
            <a:r>
              <a:rPr lang="zh-CN" altLang="en-US" sz="4000" b="1" dirty="0"/>
              <a:t>    “</a:t>
            </a:r>
            <a:r>
              <a:rPr lang="en-US" altLang="zh-CN" sz="4000" b="1" baseline="-25000" dirty="0">
                <a:solidFill>
                  <a:schemeClr val="folHlink"/>
                </a:solidFill>
              </a:rPr>
              <a:t>——</a:t>
            </a:r>
            <a:r>
              <a:rPr lang="en-US" altLang="zh-CN" sz="4000" b="1" dirty="0"/>
              <a:t> ”     </a:t>
            </a:r>
            <a:r>
              <a:rPr lang="zh-CN" altLang="en-US" sz="4000" b="1" dirty="0" smtClean="0"/>
              <a:t>划</a:t>
            </a:r>
            <a:r>
              <a:rPr lang="zh-CN" altLang="en-US" sz="4000" b="1" dirty="0"/>
              <a:t>在谓语下面</a:t>
            </a:r>
            <a:endParaRPr lang="zh-CN" altLang="en-US" sz="4000" b="1" dirty="0"/>
          </a:p>
          <a:p>
            <a:r>
              <a:rPr lang="zh-CN" altLang="en-US" sz="4000" b="1" dirty="0">
                <a:ea typeface="华文新魏" panose="02010800040101010101" pitchFamily="2" charset="-122"/>
              </a:rPr>
              <a:t>宾语</a:t>
            </a:r>
            <a:r>
              <a:rPr lang="zh-CN" altLang="en-US" sz="4000" b="1" dirty="0"/>
              <a:t>    “</a:t>
            </a:r>
            <a:r>
              <a:rPr lang="en-US" altLang="en-US" b="1" dirty="0">
                <a:solidFill>
                  <a:schemeClr val="folHlink"/>
                </a:solidFill>
              </a:rPr>
              <a:t>～～</a:t>
            </a:r>
            <a:r>
              <a:rPr lang="zh-CN" altLang="en-US" sz="4000" b="1" dirty="0">
                <a:cs typeface="Times New Roman" panose="02020603050405020304" pitchFamily="18" charset="0"/>
              </a:rPr>
              <a:t>”  </a:t>
            </a:r>
            <a:r>
              <a:rPr lang="zh-CN" altLang="en-US" sz="4000" b="1" dirty="0" smtClean="0">
                <a:cs typeface="Times New Roman" panose="02020603050405020304" pitchFamily="18" charset="0"/>
              </a:rPr>
              <a:t> </a:t>
            </a:r>
            <a:r>
              <a:rPr lang="zh-CN" altLang="en-US" sz="4000" b="1" dirty="0"/>
              <a:t>划在宾语下面</a:t>
            </a:r>
            <a:endParaRPr lang="zh-CN" altLang="en-US" sz="4000" b="1" dirty="0"/>
          </a:p>
          <a:p>
            <a:r>
              <a:rPr lang="zh-CN" altLang="en-US" sz="4000" b="1" dirty="0">
                <a:ea typeface="华文新魏" panose="02010800040101010101" pitchFamily="2" charset="-122"/>
              </a:rPr>
              <a:t>定语</a:t>
            </a:r>
            <a:r>
              <a:rPr lang="zh-CN" altLang="en-US" sz="4000" b="1" dirty="0"/>
              <a:t>    “</a:t>
            </a:r>
            <a:r>
              <a:rPr lang="en-US" altLang="zh-CN" sz="4000" b="1" dirty="0">
                <a:solidFill>
                  <a:schemeClr val="folHlink"/>
                </a:solidFill>
              </a:rPr>
              <a:t>(</a:t>
            </a:r>
            <a:r>
              <a:rPr lang="en-US" altLang="zh-CN" sz="4000" b="1" dirty="0"/>
              <a:t>    </a:t>
            </a:r>
            <a:r>
              <a:rPr lang="en-US" altLang="zh-CN" sz="4000" b="1" dirty="0">
                <a:solidFill>
                  <a:schemeClr val="folHlink"/>
                </a:solidFill>
              </a:rPr>
              <a:t>)</a:t>
            </a:r>
            <a:r>
              <a:rPr lang="en-US" altLang="zh-CN" sz="4000" b="1" dirty="0"/>
              <a:t>”     </a:t>
            </a:r>
            <a:r>
              <a:rPr lang="zh-CN" altLang="en-US" sz="4000" b="1" dirty="0" smtClean="0"/>
              <a:t>用</a:t>
            </a:r>
            <a:r>
              <a:rPr lang="zh-CN" altLang="en-US" sz="4000" b="1" dirty="0"/>
              <a:t>在定语前后</a:t>
            </a:r>
            <a:endParaRPr lang="zh-CN" altLang="en-US" sz="4000" b="1" dirty="0"/>
          </a:p>
          <a:p>
            <a:r>
              <a:rPr lang="zh-CN" altLang="en-US" sz="4000" b="1" dirty="0">
                <a:ea typeface="华文新魏" panose="02010800040101010101" pitchFamily="2" charset="-122"/>
              </a:rPr>
              <a:t>状语</a:t>
            </a:r>
            <a:r>
              <a:rPr lang="zh-CN" altLang="en-US" sz="4000" b="1" dirty="0"/>
              <a:t>    “</a:t>
            </a:r>
            <a:r>
              <a:rPr lang="en-US" altLang="zh-CN" sz="4000" b="1" dirty="0">
                <a:solidFill>
                  <a:schemeClr val="folHlink"/>
                </a:solidFill>
              </a:rPr>
              <a:t>[</a:t>
            </a:r>
            <a:r>
              <a:rPr lang="en-US" altLang="zh-CN" sz="4000" b="1" dirty="0"/>
              <a:t>   </a:t>
            </a:r>
            <a:r>
              <a:rPr lang="en-US" altLang="zh-CN" sz="4000" b="1" dirty="0">
                <a:solidFill>
                  <a:schemeClr val="folHlink"/>
                </a:solidFill>
              </a:rPr>
              <a:t> ]</a:t>
            </a:r>
            <a:r>
              <a:rPr lang="en-US" altLang="zh-CN" sz="4000" b="1" dirty="0"/>
              <a:t>”     </a:t>
            </a:r>
            <a:r>
              <a:rPr lang="zh-CN" altLang="en-US" sz="4000" b="1" dirty="0" smtClean="0"/>
              <a:t>用</a:t>
            </a:r>
            <a:r>
              <a:rPr lang="zh-CN" altLang="en-US" sz="4000" b="1" dirty="0"/>
              <a:t>在状语前后</a:t>
            </a:r>
            <a:endParaRPr lang="zh-CN" altLang="en-US" sz="4000" b="1" dirty="0"/>
          </a:p>
          <a:p>
            <a:r>
              <a:rPr lang="zh-CN" altLang="en-US" sz="4000" b="1" dirty="0">
                <a:ea typeface="华文新魏" panose="02010800040101010101" pitchFamily="2" charset="-122"/>
              </a:rPr>
              <a:t>补语</a:t>
            </a:r>
            <a:r>
              <a:rPr lang="zh-CN" altLang="en-US" sz="4000" b="1" dirty="0"/>
              <a:t>    “</a:t>
            </a:r>
            <a:r>
              <a:rPr lang="en-US" altLang="zh-CN" sz="4000" b="1" dirty="0">
                <a:solidFill>
                  <a:schemeClr val="folHlink"/>
                </a:solidFill>
              </a:rPr>
              <a:t>&lt;</a:t>
            </a:r>
            <a:r>
              <a:rPr lang="en-US" altLang="zh-CN" sz="4000" b="1" dirty="0"/>
              <a:t>   </a:t>
            </a:r>
            <a:r>
              <a:rPr lang="en-US" altLang="zh-CN" sz="4000" b="1" dirty="0">
                <a:solidFill>
                  <a:schemeClr val="folHlink"/>
                </a:solidFill>
              </a:rPr>
              <a:t>&gt;</a:t>
            </a:r>
            <a:r>
              <a:rPr lang="en-US" altLang="zh-CN" sz="4000" b="1" dirty="0"/>
              <a:t>”    </a:t>
            </a:r>
            <a:r>
              <a:rPr lang="zh-CN" altLang="en-US" sz="4000" b="1" dirty="0" smtClean="0"/>
              <a:t>用</a:t>
            </a:r>
            <a:r>
              <a:rPr lang="zh-CN" altLang="en-US" sz="4000" b="1" dirty="0"/>
              <a:t>在补语前后</a:t>
            </a:r>
            <a:endParaRPr lang="zh-CN" altLang="en-US" sz="4000" b="1" dirty="0"/>
          </a:p>
        </p:txBody>
      </p:sp>
      <p:sp>
        <p:nvSpPr>
          <p:cNvPr id="8196" name="AutoShape 4"/>
          <p:cNvSpPr/>
          <p:nvPr/>
        </p:nvSpPr>
        <p:spPr bwMode="auto">
          <a:xfrm>
            <a:off x="7667625" y="1701800"/>
            <a:ext cx="152400" cy="1655763"/>
          </a:xfrm>
          <a:prstGeom prst="rightBrace">
            <a:avLst>
              <a:gd name="adj1" fmla="val 90538"/>
              <a:gd name="adj2" fmla="val 50000"/>
            </a:avLst>
          </a:prstGeom>
          <a:noFill/>
          <a:ln w="9525">
            <a:solidFill>
              <a:srgbClr val="FFFF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7667625" y="1930400"/>
            <a:ext cx="1122363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folHlink"/>
                </a:solidFill>
              </a:rPr>
              <a:t>主要成分</a:t>
            </a:r>
            <a:endParaRPr lang="zh-CN" altLang="en-US" sz="2800" b="1" dirty="0">
              <a:solidFill>
                <a:schemeClr val="folHlink"/>
              </a:solidFill>
            </a:endParaRPr>
          </a:p>
        </p:txBody>
      </p:sp>
      <p:sp>
        <p:nvSpPr>
          <p:cNvPr id="8198" name="AutoShape 6"/>
          <p:cNvSpPr/>
          <p:nvPr/>
        </p:nvSpPr>
        <p:spPr bwMode="auto">
          <a:xfrm>
            <a:off x="7667625" y="3933825"/>
            <a:ext cx="152400" cy="1655763"/>
          </a:xfrm>
          <a:prstGeom prst="rightBrace">
            <a:avLst>
              <a:gd name="adj1" fmla="val 90538"/>
              <a:gd name="adj2" fmla="val 50000"/>
            </a:avLst>
          </a:prstGeom>
          <a:noFill/>
          <a:ln w="9525">
            <a:solidFill>
              <a:srgbClr val="FFFF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7767638" y="4162425"/>
            <a:ext cx="1052512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folHlink"/>
                </a:solidFill>
              </a:rPr>
              <a:t>附加成分</a:t>
            </a:r>
            <a:endParaRPr lang="zh-CN" altLang="en-US" sz="2800" b="1" dirty="0">
              <a:solidFill>
                <a:schemeClr val="folHlink"/>
              </a:solidFill>
            </a:endParaRPr>
          </a:p>
        </p:txBody>
      </p:sp>
      <p:sp>
        <p:nvSpPr>
          <p:cNvPr id="8200" name="AutoShape 8">
            <a:hlinkClick r:id="rId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61375" y="6524625"/>
            <a:ext cx="503238" cy="206375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/>
            <a:r>
              <a:rPr lang="zh-CN" altLang="en-US" sz="1400">
                <a:solidFill>
                  <a:srgbClr val="FF0000"/>
                </a:solidFill>
              </a:rPr>
              <a:t>返 回</a:t>
            </a:r>
            <a:endParaRPr lang="zh-CN" altLang="en-US" sz="14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5121"/>
          <p:cNvSpPr/>
          <p:nvPr/>
        </p:nvSpPr>
        <p:spPr>
          <a:xfrm>
            <a:off x="323850" y="404813"/>
            <a:ext cx="8424863" cy="192087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/>
            <a:r>
              <a:rPr lang="zh-CN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１</a:t>
            </a:r>
            <a:r>
              <a:rPr lang="en-US" altLang="zh-CN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.</a:t>
            </a:r>
            <a:r>
              <a:rPr lang="zh-CN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主语</a:t>
            </a:r>
            <a:endParaRPr lang="zh-CN" altLang="en-US" sz="40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  <a:p>
            <a:pPr lvl="0"/>
            <a:r>
              <a:rPr lang="zh-CN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　　主语是谓语陈述的对象，指明说的是“什么人”或“什么事物”。</a:t>
            </a:r>
            <a:endParaRPr lang="zh-CN" altLang="en-US" sz="40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5123" name="矩形 5122"/>
          <p:cNvSpPr/>
          <p:nvPr/>
        </p:nvSpPr>
        <p:spPr>
          <a:xfrm>
            <a:off x="323850" y="2754313"/>
            <a:ext cx="8426450" cy="3016250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</a:rPr>
              <a:t>例如：</a:t>
            </a:r>
            <a:endParaRPr lang="zh-CN" altLang="en-US" sz="4000" b="1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lvl="0">
              <a:lnSpc>
                <a:spcPct val="120000"/>
              </a:lnSpc>
            </a:pP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</a:rPr>
              <a:t>⑴中国人民志气高。</a:t>
            </a:r>
            <a:endParaRPr lang="zh-CN" altLang="en-US" sz="4000" b="1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lvl="0">
              <a:lnSpc>
                <a:spcPct val="120000"/>
              </a:lnSpc>
            </a:pP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</a:rPr>
              <a:t>⑵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提高整个中华民族的科学文化水平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</a:rPr>
              <a:t>是亿万人民群众的切身事业。</a:t>
            </a:r>
            <a:endParaRPr lang="zh-CN" altLang="en-US" sz="4000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124" name="直接连接符 5123"/>
          <p:cNvSpPr/>
          <p:nvPr/>
        </p:nvSpPr>
        <p:spPr>
          <a:xfrm>
            <a:off x="828675" y="4221163"/>
            <a:ext cx="2160588" cy="1587"/>
          </a:xfrm>
          <a:prstGeom prst="line">
            <a:avLst/>
          </a:prstGeom>
          <a:ln w="127000" cap="flat" cmpd="dbl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5" name="直接连接符 5124"/>
          <p:cNvSpPr/>
          <p:nvPr/>
        </p:nvSpPr>
        <p:spPr>
          <a:xfrm>
            <a:off x="955675" y="5013325"/>
            <a:ext cx="7577138" cy="0"/>
          </a:xfrm>
          <a:prstGeom prst="line">
            <a:avLst/>
          </a:prstGeom>
          <a:ln w="127000" cap="flat" cmpd="dbl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6145"/>
          <p:cNvSpPr/>
          <p:nvPr/>
        </p:nvSpPr>
        <p:spPr>
          <a:xfrm>
            <a:off x="395288" y="260350"/>
            <a:ext cx="8424862" cy="1920875"/>
          </a:xfrm>
          <a:prstGeom prst="rect">
            <a:avLst/>
          </a:prstGeom>
          <a:noFill/>
          <a:ln w="9525">
            <a:noFill/>
          </a:ln>
          <a:effectLst>
            <a:outerShdw dist="35921" dir="189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/>
            <a:r>
              <a:rPr lang="zh-CN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２</a:t>
            </a:r>
            <a:r>
              <a:rPr lang="en-US" altLang="zh-CN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.</a:t>
            </a:r>
            <a:r>
              <a:rPr lang="zh-CN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谓语</a:t>
            </a:r>
            <a:endParaRPr lang="zh-CN" altLang="en-US" sz="40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  <a:p>
            <a:pPr lvl="0"/>
            <a:r>
              <a:rPr lang="zh-CN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　　谓语是陈述主语、说明主语的。说明主语“是什么”或“怎么样”。</a:t>
            </a:r>
            <a:endParaRPr lang="zh-CN" altLang="en-US" sz="40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6147" name="矩形 6146"/>
          <p:cNvSpPr/>
          <p:nvPr/>
        </p:nvSpPr>
        <p:spPr>
          <a:xfrm>
            <a:off x="1258888" y="2492375"/>
            <a:ext cx="8785225" cy="435927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例如：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⑴满天乌云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顿时消散了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⑵树叶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黄了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⑶小王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今年十六岁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⑷鲁迅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是中国现代文学的奠基人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⑸明天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星期日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⑹什么书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他都看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8" name="直接连接符 6147"/>
          <p:cNvSpPr/>
          <p:nvPr/>
        </p:nvSpPr>
        <p:spPr>
          <a:xfrm>
            <a:off x="3924300" y="3789363"/>
            <a:ext cx="259397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9" name="直接连接符 6148"/>
          <p:cNvSpPr/>
          <p:nvPr/>
        </p:nvSpPr>
        <p:spPr>
          <a:xfrm flipV="1">
            <a:off x="2771775" y="4365625"/>
            <a:ext cx="1008063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50" name="直接连接符 6149"/>
          <p:cNvSpPr/>
          <p:nvPr/>
        </p:nvSpPr>
        <p:spPr>
          <a:xfrm>
            <a:off x="2987675" y="5013325"/>
            <a:ext cx="2592388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51" name="直接连接符 6150"/>
          <p:cNvSpPr/>
          <p:nvPr/>
        </p:nvSpPr>
        <p:spPr>
          <a:xfrm>
            <a:off x="2916238" y="5589588"/>
            <a:ext cx="5545137" cy="1587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52" name="直接连接符 6151"/>
          <p:cNvSpPr/>
          <p:nvPr/>
        </p:nvSpPr>
        <p:spPr>
          <a:xfrm>
            <a:off x="2916238" y="6237288"/>
            <a:ext cx="1441450" cy="1587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53" name="直接连接符 6152"/>
          <p:cNvSpPr/>
          <p:nvPr/>
        </p:nvSpPr>
        <p:spPr>
          <a:xfrm>
            <a:off x="3419475" y="6740525"/>
            <a:ext cx="144145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7169"/>
          <p:cNvSpPr/>
          <p:nvPr/>
        </p:nvSpPr>
        <p:spPr>
          <a:xfrm>
            <a:off x="285750" y="250825"/>
            <a:ext cx="8607425" cy="2530475"/>
          </a:xfrm>
          <a:prstGeom prst="rect">
            <a:avLst/>
          </a:prstGeom>
          <a:noFill/>
          <a:ln w="9525">
            <a:noFill/>
          </a:ln>
          <a:effectLst>
            <a:outerShdw dist="254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/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３</a:t>
            </a:r>
            <a:r>
              <a:rPr lang="en-US" altLang="zh-CN" sz="4000" b="1">
                <a:latin typeface="Arial" panose="020B0604020202020204" pitchFamily="34" charset="0"/>
                <a:ea typeface="华文中宋" panose="02010600040101010101" pitchFamily="2" charset="-122"/>
              </a:rPr>
              <a:t>.</a:t>
            </a: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宾语</a:t>
            </a:r>
            <a:endParaRPr lang="zh-CN" altLang="en-US" sz="4000" b="1">
              <a:latin typeface="Arial" panose="020B0604020202020204" pitchFamily="34" charset="0"/>
              <a:ea typeface="华文中宋" panose="02010600040101010101" pitchFamily="2" charset="-122"/>
            </a:endParaRPr>
          </a:p>
          <a:p>
            <a:pPr lvl="0"/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　　宾语在动词后面，表示动作、行为涉及的人或事物，回答“谁”或“什么”一类问题。</a:t>
            </a:r>
            <a:endParaRPr lang="zh-CN" altLang="en-US" sz="4000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7171" name="矩形 7170"/>
          <p:cNvSpPr/>
          <p:nvPr/>
        </p:nvSpPr>
        <p:spPr>
          <a:xfrm>
            <a:off x="395288" y="2997200"/>
            <a:ext cx="8569325" cy="314007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例如：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⑴什么叫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信息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⑵门口围观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一群看热闹的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⑶马克思认为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知识是进行斗争和为无产阶级解放事业服务的手段。</a:t>
            </a:r>
            <a:endParaRPr lang="zh-CN" altLang="en-US" sz="4000" b="1">
              <a:latin typeface="Arial" panose="020B0604020202020204" pitchFamily="34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7172" name="直接连接符 7171"/>
          <p:cNvSpPr/>
          <p:nvPr/>
        </p:nvSpPr>
        <p:spPr>
          <a:xfrm>
            <a:off x="2413000" y="4292600"/>
            <a:ext cx="1223963" cy="1588"/>
          </a:xfrm>
          <a:prstGeom prst="line">
            <a:avLst/>
          </a:prstGeom>
          <a:ln w="5715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173" name="直接连接符 7172"/>
          <p:cNvSpPr/>
          <p:nvPr/>
        </p:nvSpPr>
        <p:spPr>
          <a:xfrm>
            <a:off x="3060700" y="4868863"/>
            <a:ext cx="3097213" cy="1587"/>
          </a:xfrm>
          <a:prstGeom prst="line">
            <a:avLst/>
          </a:prstGeom>
          <a:ln w="5715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174" name="直接连接符 7173"/>
          <p:cNvSpPr/>
          <p:nvPr/>
        </p:nvSpPr>
        <p:spPr>
          <a:xfrm>
            <a:off x="3565525" y="5518150"/>
            <a:ext cx="489585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175" name="直接连接符 7174"/>
          <p:cNvSpPr/>
          <p:nvPr/>
        </p:nvSpPr>
        <p:spPr>
          <a:xfrm>
            <a:off x="539750" y="6165850"/>
            <a:ext cx="626427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8193"/>
          <p:cNvSpPr/>
          <p:nvPr/>
        </p:nvSpPr>
        <p:spPr>
          <a:xfrm>
            <a:off x="298450" y="122874"/>
            <a:ext cx="8666163" cy="230695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>
              <a:lnSpc>
                <a:spcPct val="90000"/>
              </a:lnSpc>
            </a:pP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４</a:t>
            </a:r>
            <a:r>
              <a:rPr lang="en-US" altLang="zh-CN" sz="4000" b="1">
                <a:latin typeface="Arial" panose="020B0604020202020204" pitchFamily="34" charset="0"/>
                <a:ea typeface="华文中宋" panose="02010600040101010101" pitchFamily="2" charset="-122"/>
              </a:rPr>
              <a:t>.</a:t>
            </a: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定语</a:t>
            </a:r>
            <a:endParaRPr lang="zh-CN" altLang="en-US" sz="4000" b="1">
              <a:latin typeface="Arial" panose="020B0604020202020204" pitchFamily="34" charset="0"/>
              <a:ea typeface="华文中宋" panose="02010600040101010101" pitchFamily="2" charset="-122"/>
            </a:endParaRPr>
          </a:p>
          <a:p>
            <a:pPr lvl="0">
              <a:lnSpc>
                <a:spcPct val="90000"/>
              </a:lnSpc>
            </a:pP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　   定语是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名词前面</a:t>
            </a: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的连带成分，用来修饰、名词表示人或事物性质、状态、数量、所属等。</a:t>
            </a:r>
            <a:endParaRPr lang="zh-CN" altLang="en-US" sz="4000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8195" name="矩形 8194"/>
          <p:cNvSpPr/>
          <p:nvPr/>
        </p:nvSpPr>
        <p:spPr>
          <a:xfrm>
            <a:off x="179388" y="2476183"/>
            <a:ext cx="8964612" cy="3969385"/>
          </a:xfrm>
          <a:prstGeom prst="rect">
            <a:avLst/>
          </a:prstGeom>
          <a:noFill/>
          <a:ln w="9525">
            <a:noFill/>
          </a:ln>
          <a:effectLst>
            <a:outerShdw dist="254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>
              <a:lnSpc>
                <a:spcPct val="90000"/>
              </a:lnSpc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例如：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90000"/>
              </a:lnSpc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⑴那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沉甸甸）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的稻谷，像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（一垄垄）（金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黄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）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的珍珠。 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90000"/>
              </a:lnSpc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⑵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三杯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）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美洒敬亲人。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90000"/>
              </a:lnSpc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⑶雪野中有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血红）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的宝珠山茶，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白中隐青）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单瓣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）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梅花。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90000"/>
              </a:lnSpc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⑷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中国）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的历史有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自己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）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的特点。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ldLvl="0" animBg="1"/>
      <p:bldP spid="819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8193"/>
          <p:cNvSpPr/>
          <p:nvPr/>
        </p:nvSpPr>
        <p:spPr>
          <a:xfrm>
            <a:off x="298450" y="399734"/>
            <a:ext cx="8666163" cy="175323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>
              <a:lnSpc>
                <a:spcPct val="90000"/>
              </a:lnSpc>
            </a:pP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多层</a:t>
            </a: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定语</a:t>
            </a:r>
            <a:endParaRPr lang="zh-CN" altLang="en-US" sz="4000" b="1">
              <a:latin typeface="Arial" panose="020B0604020202020204" pitchFamily="34" charset="0"/>
              <a:ea typeface="华文中宋" panose="02010600040101010101" pitchFamily="2" charset="-122"/>
            </a:endParaRPr>
          </a:p>
          <a:p>
            <a:pPr lvl="0">
              <a:lnSpc>
                <a:spcPct val="90000"/>
              </a:lnSpc>
            </a:pP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　   定中短语前头加上定语就形成多层定语</a:t>
            </a: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。</a:t>
            </a:r>
            <a:endParaRPr lang="zh-CN" altLang="en-US" sz="4000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8195" name="矩形 8194"/>
          <p:cNvSpPr/>
          <p:nvPr/>
        </p:nvSpPr>
        <p:spPr>
          <a:xfrm>
            <a:off x="179388" y="3584258"/>
            <a:ext cx="8964612" cy="1753235"/>
          </a:xfrm>
          <a:prstGeom prst="rect">
            <a:avLst/>
          </a:prstGeom>
          <a:noFill/>
          <a:ln w="9525">
            <a:noFill/>
          </a:ln>
          <a:effectLst>
            <a:outerShdw dist="254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>
              <a:lnSpc>
                <a:spcPct val="90000"/>
              </a:lnSpc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例如：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90000"/>
              </a:lnSpc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⑴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一垄垄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）（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金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黄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）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的珍珠。 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90000"/>
              </a:lnSpc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⑵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白中隐青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）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单瓣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）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梅花。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ldLvl="0" animBg="1"/>
      <p:bldP spid="819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标题 22529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992190"/>
          </a:xfrm>
        </p:spPr>
        <p:txBody>
          <a:bodyPr anchor="ctr"/>
          <a:lstStyle/>
          <a:p>
            <a:r>
              <a:rPr lang="zh-CN" altLang="en-US" sz="4000" b="1" dirty="0">
                <a:solidFill>
                  <a:srgbClr val="FF0000"/>
                </a:solidFill>
              </a:rPr>
              <a:t>一、多重定语的语序定位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：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22531" name="文本占位符 22530"/>
          <p:cNvSpPr>
            <a:spLocks noGrp="1"/>
          </p:cNvSpPr>
          <p:nvPr>
            <p:ph type="body" idx="1"/>
          </p:nvPr>
        </p:nvSpPr>
        <p:spPr>
          <a:xfrm>
            <a:off x="0" y="765175"/>
            <a:ext cx="9144000" cy="5389563"/>
          </a:xfrm>
        </p:spPr>
        <p:txBody>
          <a:bodyPr/>
          <a:lstStyle/>
          <a:p>
            <a:endParaRPr lang="zh-CN" altLang="en-US" dirty="0"/>
          </a:p>
          <a:p>
            <a:r>
              <a:rPr lang="zh-CN" altLang="en-US" sz="4000" b="1" dirty="0"/>
              <a:t>多重定语的语序排列一般是</a:t>
            </a:r>
            <a:r>
              <a:rPr lang="en-US" altLang="zh-CN" sz="4000" b="1"/>
              <a:t>:</a:t>
            </a:r>
            <a:endParaRPr lang="en-US" altLang="zh-CN" sz="4000" b="1"/>
          </a:p>
          <a:p>
            <a:endParaRPr lang="zh-CN" altLang="en-US" sz="4000" b="1" dirty="0"/>
          </a:p>
          <a:p>
            <a:r>
              <a:rPr lang="zh-CN" altLang="en-US" sz="4000" b="1" dirty="0"/>
              <a:t>范围</a:t>
            </a:r>
            <a:r>
              <a:rPr lang="en-US" altLang="zh-CN" sz="4000" b="1"/>
              <a:t>(</a:t>
            </a:r>
            <a:r>
              <a:rPr lang="zh-CN" altLang="en-US" sz="4000" b="1" dirty="0"/>
              <a:t>领属、时地</a:t>
            </a:r>
            <a:r>
              <a:rPr lang="en-US" altLang="zh-CN" sz="4000" b="1"/>
              <a:t>)+</a:t>
            </a:r>
            <a:r>
              <a:rPr lang="zh-CN" altLang="en-US" sz="4000" b="1" dirty="0"/>
              <a:t>数量（指称）</a:t>
            </a:r>
            <a:r>
              <a:rPr lang="zh-CN" altLang="en-US" sz="4000" b="1" dirty="0"/>
              <a:t>＋动词（动词性短语）＋形容词（形容词性短语）＋名词（名词性短语＋中心词）。</a:t>
            </a:r>
            <a:endParaRPr lang="zh-CN" altLang="en-US" sz="4000" b="1" dirty="0"/>
          </a:p>
          <a:p>
            <a:r>
              <a:rPr lang="zh-CN" altLang="en-US" sz="4000" b="1" dirty="0"/>
              <a:t>带</a:t>
            </a:r>
            <a:r>
              <a:rPr lang="en-US" altLang="zh-CN" sz="4000" b="1" dirty="0"/>
              <a:t>“</a:t>
            </a:r>
            <a:r>
              <a:rPr lang="zh-CN" altLang="en-US" sz="4000" b="1" dirty="0"/>
              <a:t>的</a:t>
            </a:r>
            <a:r>
              <a:rPr lang="en-US" altLang="zh-CN" sz="4000" b="1" dirty="0"/>
              <a:t>”</a:t>
            </a:r>
            <a:r>
              <a:rPr lang="zh-CN" altLang="en-US" sz="4000" b="1" dirty="0"/>
              <a:t>定语一般放在不带</a:t>
            </a:r>
            <a:r>
              <a:rPr lang="en-US" altLang="zh-CN" sz="4000" b="1" dirty="0"/>
              <a:t>“</a:t>
            </a:r>
            <a:r>
              <a:rPr lang="zh-CN" altLang="en-US" sz="4000" b="1" dirty="0"/>
              <a:t>的</a:t>
            </a:r>
            <a:r>
              <a:rPr lang="en-US" altLang="zh-CN" sz="4000" b="1" dirty="0"/>
              <a:t>”</a:t>
            </a:r>
            <a:r>
              <a:rPr lang="zh-CN" altLang="en-US" sz="4000" b="1" dirty="0"/>
              <a:t>的之前。</a:t>
            </a:r>
            <a:endParaRPr lang="zh-CN" altLang="en-US" sz="4000" b="1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文本占位符 23554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zh-CN" altLang="en-US" dirty="0"/>
          </a:p>
          <a:p>
            <a:pPr>
              <a:lnSpc>
                <a:spcPct val="90000"/>
              </a:lnSpc>
            </a:pPr>
            <a:endParaRPr lang="zh-CN" altLang="en-US" dirty="0"/>
          </a:p>
          <a:p>
            <a:pPr>
              <a:lnSpc>
                <a:spcPct val="90000"/>
              </a:lnSpc>
            </a:pPr>
            <a:r>
              <a:rPr lang="zh-CN" altLang="en-US" dirty="0"/>
              <a:t>    </a:t>
            </a:r>
            <a:r>
              <a:rPr lang="zh-CN" altLang="en-US" b="1" dirty="0"/>
              <a:t>例：一位优秀的有</a:t>
            </a:r>
            <a:r>
              <a:rPr lang="en-US" altLang="zh-CN" b="1" dirty="0"/>
              <a:t>20</a:t>
            </a:r>
            <a:r>
              <a:rPr lang="zh-CN" altLang="en-US" b="1" dirty="0"/>
              <a:t>多年教学经验的国家队的篮球女教练。 </a:t>
            </a:r>
            <a:r>
              <a:rPr lang="en-US" altLang="zh-CN" b="1" dirty="0"/>
              <a:t>[</a:t>
            </a:r>
            <a:r>
              <a:rPr lang="zh-CN" altLang="en-US" b="1" dirty="0"/>
              <a:t>正确次序：国家队的（</a:t>
            </a:r>
            <a:r>
              <a:rPr lang="zh-CN" altLang="en-US" b="1" dirty="0">
                <a:solidFill>
                  <a:srgbClr val="FF0000"/>
                </a:solidFill>
              </a:rPr>
              <a:t>领属性的）</a:t>
            </a:r>
            <a:r>
              <a:rPr lang="zh-CN" altLang="en-US" b="1" dirty="0"/>
              <a:t>一位</a:t>
            </a:r>
            <a:r>
              <a:rPr lang="zh-CN" altLang="en-US" b="1" dirty="0">
                <a:solidFill>
                  <a:srgbClr val="FF0000"/>
                </a:solidFill>
              </a:rPr>
              <a:t>（数量）</a:t>
            </a:r>
            <a:r>
              <a:rPr lang="zh-CN" altLang="en-US" b="1" dirty="0"/>
              <a:t>有</a:t>
            </a:r>
            <a:r>
              <a:rPr lang="en-US" altLang="zh-CN" b="1" dirty="0"/>
              <a:t>20</a:t>
            </a:r>
            <a:r>
              <a:rPr lang="zh-CN" altLang="en-US" b="1" dirty="0"/>
              <a:t>多年教学经验的</a:t>
            </a:r>
            <a:r>
              <a:rPr lang="zh-CN" altLang="en-US" b="1" dirty="0">
                <a:solidFill>
                  <a:srgbClr val="FF0000"/>
                </a:solidFill>
              </a:rPr>
              <a:t>（动词短语）</a:t>
            </a:r>
            <a:r>
              <a:rPr lang="zh-CN" altLang="en-US" b="1" dirty="0"/>
              <a:t>优秀的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zh-CN" altLang="en-US" b="1" dirty="0" smtClean="0">
                <a:solidFill>
                  <a:srgbClr val="FF0000"/>
                </a:solidFill>
              </a:rPr>
              <a:t>形容词）</a:t>
            </a:r>
            <a:r>
              <a:rPr lang="zh-CN" altLang="en-US" b="1" dirty="0"/>
              <a:t>篮球</a:t>
            </a:r>
            <a:r>
              <a:rPr lang="zh-CN" altLang="en-US" b="1" dirty="0">
                <a:solidFill>
                  <a:srgbClr val="FF0000"/>
                </a:solidFill>
              </a:rPr>
              <a:t>（名词）</a:t>
            </a:r>
            <a:r>
              <a:rPr lang="zh-CN" altLang="en-US" b="1" dirty="0"/>
              <a:t>教练。</a:t>
            </a:r>
            <a:r>
              <a:rPr lang="en-US" altLang="zh-CN" b="1" dirty="0"/>
              <a:t>]</a:t>
            </a:r>
            <a:endParaRPr lang="en-US" altLang="zh-CN" b="1" dirty="0"/>
          </a:p>
          <a:p>
            <a:pPr>
              <a:lnSpc>
                <a:spcPct val="90000"/>
              </a:lnSpc>
            </a:pPr>
            <a:endParaRPr lang="en-US" altLang="zh-CN" b="1" dirty="0"/>
          </a:p>
          <a:p>
            <a:pPr>
              <a:lnSpc>
                <a:spcPct val="90000"/>
              </a:lnSpc>
            </a:pPr>
            <a:r>
              <a:rPr lang="en-US" altLang="zh-CN" b="1" dirty="0"/>
              <a:t>2</a:t>
            </a:r>
            <a:r>
              <a:rPr lang="zh-CN" altLang="en-US" b="1" dirty="0"/>
              <a:t>、</a:t>
            </a:r>
            <a:r>
              <a:rPr lang="en-US" altLang="zh-CN" b="1" dirty="0"/>
              <a:t>《</a:t>
            </a:r>
            <a:r>
              <a:rPr lang="zh-CN" altLang="en-US" b="1" dirty="0"/>
              <a:t>骆驼祥子</a:t>
            </a:r>
            <a:r>
              <a:rPr lang="en-US" altLang="zh-CN" b="1" dirty="0"/>
              <a:t>》</a:t>
            </a:r>
            <a:r>
              <a:rPr lang="zh-CN" altLang="en-US" b="1" dirty="0"/>
              <a:t>是老舍的</a:t>
            </a:r>
            <a:r>
              <a:rPr lang="en-US" altLang="zh-CN" b="1" dirty="0"/>
              <a:t>/</a:t>
            </a:r>
            <a:r>
              <a:rPr lang="zh-CN" altLang="en-US" b="1" dirty="0"/>
              <a:t>一部</a:t>
            </a:r>
            <a:r>
              <a:rPr lang="en-US" altLang="zh-CN" b="1" dirty="0"/>
              <a:t>/</a:t>
            </a:r>
            <a:r>
              <a:rPr lang="zh-CN" altLang="en-US" b="1" dirty="0"/>
              <a:t>描写洋车夫生活的</a:t>
            </a:r>
            <a:r>
              <a:rPr lang="en-US" altLang="zh-CN" b="1" dirty="0"/>
              <a:t>/</a:t>
            </a:r>
            <a:r>
              <a:rPr lang="zh-CN" altLang="en-US" b="1" dirty="0"/>
              <a:t>催人泪下的</a:t>
            </a:r>
            <a:r>
              <a:rPr lang="en-US" altLang="zh-CN" b="1" dirty="0"/>
              <a:t>/</a:t>
            </a:r>
            <a:r>
              <a:rPr lang="zh-CN" altLang="en-US" b="1" dirty="0"/>
              <a:t>长篇</a:t>
            </a:r>
            <a:r>
              <a:rPr lang="en-US" altLang="zh-CN" b="1" dirty="0"/>
              <a:t>/</a:t>
            </a:r>
            <a:r>
              <a:rPr lang="zh-CN" altLang="en-US" b="1" dirty="0"/>
              <a:t>小说。</a:t>
            </a:r>
            <a:endParaRPr lang="zh-CN" altLang="en-US" b="1" dirty="0"/>
          </a:p>
          <a:p>
            <a:pPr>
              <a:lnSpc>
                <a:spcPct val="90000"/>
              </a:lnSpc>
            </a:pPr>
            <a:endParaRPr lang="zh-CN" altLang="en-US" b="1" dirty="0"/>
          </a:p>
          <a:p>
            <a:pPr>
              <a:lnSpc>
                <a:spcPct val="90000"/>
              </a:lnSpc>
            </a:pPr>
            <a:r>
              <a:rPr lang="zh-CN" altLang="en-US" b="1" dirty="0"/>
              <a:t>注意：多层定语的排列顺序有很大的</a:t>
            </a:r>
            <a:r>
              <a:rPr lang="zh-CN" altLang="en-US" b="1" dirty="0">
                <a:solidFill>
                  <a:srgbClr val="FF0000"/>
                </a:solidFill>
              </a:rPr>
              <a:t>强制性</a:t>
            </a:r>
            <a:r>
              <a:rPr lang="zh-CN" altLang="en-US" b="1" dirty="0"/>
              <a:t>，由远及近层层递加至中心语上。如果排列不好，就会造成多层定语语序不当。</a:t>
            </a:r>
            <a:endParaRPr lang="zh-CN" altLang="en-US" b="1" dirty="0"/>
          </a:p>
          <a:p>
            <a:pPr>
              <a:lnSpc>
                <a:spcPct val="90000"/>
              </a:lnSpc>
            </a:pPr>
            <a:endParaRPr lang="zh-CN" altLang="en-US" b="1" dirty="0"/>
          </a:p>
          <a:p>
            <a:pPr>
              <a:lnSpc>
                <a:spcPct val="90000"/>
              </a:lnSpc>
            </a:pPr>
            <a:endParaRPr lang="zh-CN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741045"/>
            <a:ext cx="8311515" cy="4526280"/>
          </a:xfrm>
        </p:spPr>
        <p:txBody>
          <a:bodyPr/>
          <a:p>
            <a:r>
              <a:rPr lang="zh-CN" altLang="en-US" sz="4400" b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多层定语排列的一般规律：</a:t>
            </a:r>
            <a:endParaRPr lang="zh-CN" altLang="en-US" sz="36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indent="0">
              <a:buNone/>
            </a:pP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</a:t>
            </a:r>
            <a:r>
              <a:rPr lang="zh-CN" altLang="en-US" sz="40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定语跟核心名词的语义关系越密切，就越靠近核心名词。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如在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芳芳的粉色背包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中，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粉色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体现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背包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的固有属性，而作为领有者的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芳芳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则体现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背包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的临时所属，因为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粉色的背包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还可以属于其他人，所以形式上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芳芳</a:t>
            </a:r>
            <a:r>
              <a:rPr lang="en-US" altLang="zh-CN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离核心名词的距离比较远。</a:t>
            </a:r>
            <a:endParaRPr lang="zh-CN" altLang="en-US" sz="40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文本占位符 24578"/>
          <p:cNvSpPr>
            <a:spLocks noGrp="1"/>
          </p:cNvSpPr>
          <p:nvPr>
            <p:ph type="body" idx="1"/>
          </p:nvPr>
        </p:nvSpPr>
        <p:spPr>
          <a:xfrm>
            <a:off x="0" y="188913"/>
            <a:ext cx="9144000" cy="6669087"/>
          </a:xfrm>
        </p:spPr>
        <p:txBody>
          <a:bodyPr/>
          <a:lstStyle/>
          <a:p>
            <a:pPr>
              <a:buNone/>
            </a:pPr>
            <a:r>
              <a:rPr lang="en-US" altLang="zh-CN" b="1" dirty="0" smtClean="0">
                <a:solidFill>
                  <a:srgbClr val="7030A0"/>
                </a:solidFill>
              </a:rPr>
              <a:t>1</a:t>
            </a:r>
            <a:r>
              <a:rPr lang="en-US" altLang="zh-CN" b="1" dirty="0">
                <a:solidFill>
                  <a:srgbClr val="7030A0"/>
                </a:solidFill>
              </a:rPr>
              <a:t>.</a:t>
            </a:r>
            <a:r>
              <a:rPr lang="zh-CN" altLang="en-US" b="1" dirty="0">
                <a:solidFill>
                  <a:srgbClr val="7030A0"/>
                </a:solidFill>
              </a:rPr>
              <a:t>德国一位外宾不慎遗失了</a:t>
            </a:r>
            <a:r>
              <a:rPr lang="en-US" altLang="zh-CN" b="1" dirty="0">
                <a:solidFill>
                  <a:srgbClr val="7030A0"/>
                </a:solidFill>
              </a:rPr>
              <a:t>1500</a:t>
            </a:r>
            <a:r>
              <a:rPr lang="zh-CN" altLang="en-US" b="1" dirty="0">
                <a:solidFill>
                  <a:srgbClr val="7030A0"/>
                </a:solidFill>
              </a:rPr>
              <a:t>元人民币。</a:t>
            </a:r>
            <a:endParaRPr lang="zh-CN" altLang="en-US" b="1" dirty="0">
              <a:solidFill>
                <a:srgbClr val="7030A0"/>
              </a:solidFill>
            </a:endParaRPr>
          </a:p>
          <a:p>
            <a:pPr>
              <a:buNone/>
            </a:pPr>
            <a:r>
              <a:rPr lang="zh-CN" altLang="en-US" b="1" dirty="0"/>
              <a:t>         本句主语有歧义。一种意思，外宾不是德国人，事情发生在德国；一种意思，外宾是德国人，事情发生在中国。这是由于“德国”、“一位”两个定语的语序排列不当而产生的歧义。原句应是后一种意思，把“一位”挪到“德国”的前头就不会有歧义了。</a:t>
            </a:r>
            <a:endParaRPr lang="zh-CN" altLang="en-US" b="1" dirty="0"/>
          </a:p>
          <a:p>
            <a:pPr>
              <a:buNone/>
            </a:pPr>
            <a:r>
              <a:rPr lang="en-US" altLang="zh-CN" b="1" dirty="0" smtClean="0">
                <a:solidFill>
                  <a:srgbClr val="7030A0"/>
                </a:solidFill>
              </a:rPr>
              <a:t> </a:t>
            </a:r>
            <a:r>
              <a:rPr lang="en-US" altLang="zh-CN" b="1" dirty="0">
                <a:solidFill>
                  <a:srgbClr val="7030A0"/>
                </a:solidFill>
              </a:rPr>
              <a:t>2.</a:t>
            </a:r>
            <a:r>
              <a:rPr lang="zh-CN" altLang="en-US" b="1" dirty="0">
                <a:solidFill>
                  <a:srgbClr val="7030A0"/>
                </a:solidFill>
              </a:rPr>
              <a:t>两位优秀的有三十年教龄的我校语文老师被选为市人大代表。</a:t>
            </a:r>
            <a:endParaRPr lang="zh-CN" altLang="en-US" b="1" dirty="0">
              <a:solidFill>
                <a:srgbClr val="7030A0"/>
              </a:solidFill>
            </a:endParaRPr>
          </a:p>
          <a:p>
            <a:pPr>
              <a:buNone/>
            </a:pPr>
            <a:r>
              <a:rPr lang="zh-CN" altLang="en-US" b="1" dirty="0"/>
              <a:t>        本句属于多项定语语序不当，应把</a:t>
            </a:r>
            <a:r>
              <a:rPr lang="zh-CN" altLang="en-US" b="1" dirty="0">
                <a:solidFill>
                  <a:srgbClr val="FF0000"/>
                </a:solidFill>
              </a:rPr>
              <a:t>表领属的</a:t>
            </a:r>
            <a:r>
              <a:rPr lang="zh-CN" altLang="en-US" b="1" dirty="0"/>
              <a:t>“我校”移到最前面，将“优秀的”放在“有三十年</a:t>
            </a:r>
            <a:r>
              <a:rPr lang="zh-CN" altLang="en-US" b="1" dirty="0"/>
              <a:t>教龄的”之后。</a:t>
            </a:r>
            <a:endParaRPr lang="zh-CN" altLang="en-US" b="1" dirty="0"/>
          </a:p>
          <a:p>
            <a:endParaRPr lang="zh-CN" altLang="en-US" b="1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26625"/>
          <p:cNvSpPr/>
          <p:nvPr/>
        </p:nvSpPr>
        <p:spPr>
          <a:xfrm>
            <a:off x="250508" y="-42545"/>
            <a:ext cx="8820150" cy="316928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/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５</a:t>
            </a:r>
            <a:r>
              <a:rPr lang="en-US" altLang="zh-CN" sz="4000" b="1">
                <a:latin typeface="Arial" panose="020B0604020202020204" pitchFamily="34" charset="0"/>
                <a:ea typeface="华文中宋" panose="02010600040101010101" pitchFamily="2" charset="-122"/>
              </a:rPr>
              <a:t>.</a:t>
            </a: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状语</a:t>
            </a:r>
            <a:endParaRPr lang="zh-CN" altLang="en-US" sz="4000" b="1">
              <a:latin typeface="Arial" panose="020B0604020202020204" pitchFamily="34" charset="0"/>
              <a:ea typeface="华文中宋" panose="02010600040101010101" pitchFamily="2" charset="-122"/>
            </a:endParaRPr>
          </a:p>
          <a:p>
            <a:pPr lvl="0"/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        状语是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动语或形容词前面</a:t>
            </a: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的连带成分，用来修饰、限制动词或形容词，表示动作的状态、方式、时间、处所或程度等。</a:t>
            </a:r>
            <a:endParaRPr lang="zh-CN" altLang="en-US" sz="4000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26627" name="矩形 26626"/>
          <p:cNvSpPr/>
          <p:nvPr/>
        </p:nvSpPr>
        <p:spPr>
          <a:xfrm>
            <a:off x="321945" y="3005932"/>
            <a:ext cx="8748713" cy="3784600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/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例如：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⑴他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已经】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走了。 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⑵咱们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北京】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见。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⑶歌声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把王老师】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带入深沉的回忆。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⑷科学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终于以伟大的不可抑制的力量】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战胜了神权。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ldLvl="0" animBg="1"/>
      <p:bldP spid="26627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27649"/>
          <p:cNvSpPr/>
          <p:nvPr/>
        </p:nvSpPr>
        <p:spPr>
          <a:xfrm>
            <a:off x="428596" y="428604"/>
            <a:ext cx="8424863" cy="5078313"/>
          </a:xfrm>
          <a:prstGeom prst="rect">
            <a:avLst/>
          </a:prstGeom>
          <a:noFill/>
          <a:ln w="9525">
            <a:noFill/>
          </a:ln>
          <a:effectLst>
            <a:outerShdw dist="254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/>
            <a:r>
              <a:rPr lang="zh-CN" altLang="en-US" sz="36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副词、形容词经常作状语，表时间、处所的名词经常作状语，一般名词不作状语。动词中除助动词外，一般动词很少作状语，介词短语常作状语。一般状语紧连在谓语中心语的前边，但表时间、处所、目的的名词或介词短语作状语时，可以放在主语的前边，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lvl="0"/>
            <a:endParaRPr lang="en-US" altLang="zh-CN" sz="3600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lvl="0"/>
            <a:r>
              <a:rPr lang="zh-CN" altLang="en-US" sz="36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如</a:t>
            </a:r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[在杭州],</a:t>
            </a:r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我们游览了西湖胜景。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标题 28673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zh-CN" altLang="en-US" b="1" dirty="0"/>
              <a:t>多重状语的排列语序</a:t>
            </a:r>
            <a:endParaRPr lang="zh-CN" altLang="en-US" b="1" dirty="0"/>
          </a:p>
        </p:txBody>
      </p:sp>
      <p:sp>
        <p:nvSpPr>
          <p:cNvPr id="28675" name="文本占位符 28674"/>
          <p:cNvSpPr>
            <a:spLocks noGrp="1"/>
          </p:cNvSpPr>
          <p:nvPr>
            <p:ph type="body" idx="1"/>
          </p:nvPr>
        </p:nvSpPr>
        <p:spPr>
          <a:xfrm>
            <a:off x="457200" y="1330325"/>
            <a:ext cx="8229600" cy="4525963"/>
          </a:xfrm>
        </p:spPr>
        <p:txBody>
          <a:bodyPr/>
          <a:lstStyle/>
          <a:p>
            <a:r>
              <a:rPr lang="zh-CN" altLang="en-US" sz="5400" b="1" dirty="0">
                <a:latin typeface="方正启体简体" panose="03000509000000000000" charset="-122"/>
                <a:ea typeface="方正启体简体" panose="03000509000000000000" charset="-122"/>
              </a:rPr>
              <a:t>条件（原因）＋时间＋处所＋范围或否定＋语气＋情态＋数量＋中心词</a:t>
            </a:r>
            <a:endParaRPr lang="zh-CN" altLang="en-US" sz="5400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endParaRPr lang="zh-CN" altLang="en-US" sz="5400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r>
              <a:rPr lang="zh-CN" altLang="en-US" sz="4800" b="1" dirty="0">
                <a:latin typeface="方正启体简体" panose="03000509000000000000" charset="-122"/>
                <a:ea typeface="方正启体简体" panose="03000509000000000000" charset="-122"/>
              </a:rPr>
              <a:t>表示对象的介宾短语一般紧挨在中心语前。</a:t>
            </a:r>
            <a:endParaRPr lang="zh-CN" altLang="en-US" sz="4800" b="1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文本占位符 2969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altLang="zh-CN" sz="4000" dirty="0" smtClean="0"/>
              <a:t> </a:t>
            </a:r>
            <a:r>
              <a:rPr lang="en-US" altLang="zh-CN" sz="4000" b="1" dirty="0"/>
              <a:t>1.</a:t>
            </a:r>
            <a:r>
              <a:rPr lang="zh-CN" altLang="en-US" sz="4000" b="1" dirty="0"/>
              <a:t>这个名字早已</a:t>
            </a:r>
            <a:r>
              <a:rPr lang="en-US" altLang="zh-CN" sz="4000" b="1" dirty="0"/>
              <a:t>/</a:t>
            </a:r>
            <a:r>
              <a:rPr lang="zh-CN" altLang="en-US" sz="4000" b="1" dirty="0"/>
              <a:t>在他心里</a:t>
            </a:r>
            <a:r>
              <a:rPr lang="en-US" altLang="zh-CN" sz="4000" b="1" dirty="0"/>
              <a:t>/</a:t>
            </a:r>
            <a:r>
              <a:rPr lang="zh-CN" altLang="en-US" sz="4000" b="1" dirty="0"/>
              <a:t>深深地</a:t>
            </a:r>
            <a:r>
              <a:rPr lang="en-US" altLang="zh-CN" sz="4000" b="1" dirty="0"/>
              <a:t>/</a:t>
            </a:r>
            <a:r>
              <a:rPr lang="zh-CN" altLang="en-US" sz="4000" b="1" dirty="0"/>
              <a:t>留下了痕迹。（时间</a:t>
            </a:r>
            <a:r>
              <a:rPr lang="en-US" altLang="zh-CN" sz="4000" b="1" dirty="0"/>
              <a:t>+</a:t>
            </a:r>
            <a:r>
              <a:rPr lang="zh-CN" altLang="en-US" sz="4000" b="1" dirty="0"/>
              <a:t>地点</a:t>
            </a:r>
            <a:r>
              <a:rPr lang="en-US" altLang="zh-CN" sz="4000" b="1" dirty="0"/>
              <a:t>+</a:t>
            </a:r>
            <a:r>
              <a:rPr lang="zh-CN" altLang="en-US" sz="4000" b="1" dirty="0"/>
              <a:t>情态）</a:t>
            </a:r>
            <a:endParaRPr lang="zh-CN" altLang="en-US" sz="4000" b="1" dirty="0"/>
          </a:p>
          <a:p>
            <a:pPr>
              <a:buNone/>
            </a:pPr>
            <a:endParaRPr lang="en-US" altLang="zh-CN" sz="4000" b="1" dirty="0"/>
          </a:p>
          <a:p>
            <a:pPr>
              <a:buNone/>
            </a:pPr>
            <a:r>
              <a:rPr lang="en-US" altLang="zh-CN" sz="4000" b="1" dirty="0" smtClean="0"/>
              <a:t> </a:t>
            </a:r>
            <a:r>
              <a:rPr lang="en-US" altLang="zh-CN" sz="4000" b="1" dirty="0"/>
              <a:t>2.</a:t>
            </a:r>
            <a:r>
              <a:rPr lang="zh-CN" altLang="en-US" sz="4000" b="1" dirty="0"/>
              <a:t>他星期天</a:t>
            </a:r>
            <a:r>
              <a:rPr lang="en-US" altLang="zh-CN" sz="4000" b="1" dirty="0"/>
              <a:t>/</a:t>
            </a:r>
            <a:r>
              <a:rPr lang="zh-CN" altLang="en-US" sz="4000" b="1" dirty="0"/>
              <a:t>又</a:t>
            </a:r>
            <a:r>
              <a:rPr lang="en-US" altLang="zh-CN" sz="4000" b="1" dirty="0"/>
              <a:t>/</a:t>
            </a:r>
            <a:r>
              <a:rPr lang="zh-CN" altLang="en-US" sz="4000" b="1" dirty="0"/>
              <a:t>在图书馆里</a:t>
            </a:r>
            <a:r>
              <a:rPr lang="en-US" altLang="zh-CN" sz="4000" b="1" dirty="0"/>
              <a:t>/</a:t>
            </a:r>
            <a:r>
              <a:rPr lang="zh-CN" altLang="en-US" sz="4000" b="1" dirty="0"/>
              <a:t>埋头</a:t>
            </a:r>
            <a:r>
              <a:rPr lang="en-US" altLang="zh-CN" sz="4000" b="1" dirty="0"/>
              <a:t>/</a:t>
            </a:r>
            <a:r>
              <a:rPr lang="zh-CN" altLang="en-US" sz="4000" b="1" dirty="0"/>
              <a:t>钻研了一整天。（时间</a:t>
            </a:r>
            <a:r>
              <a:rPr lang="en-US" altLang="zh-CN" sz="4000" b="1" dirty="0"/>
              <a:t>+</a:t>
            </a:r>
            <a:r>
              <a:rPr lang="zh-CN" altLang="en-US" sz="4000" b="1" dirty="0"/>
              <a:t>地点</a:t>
            </a:r>
            <a:r>
              <a:rPr lang="en-US" altLang="zh-CN" sz="4000" b="1" dirty="0"/>
              <a:t>+</a:t>
            </a:r>
            <a:r>
              <a:rPr lang="zh-CN" altLang="en-US" sz="4000" b="1" dirty="0"/>
              <a:t>情态）</a:t>
            </a:r>
            <a:endParaRPr lang="zh-CN" altLang="en-US" sz="4000" b="1" dirty="0"/>
          </a:p>
          <a:p>
            <a:endParaRPr lang="zh-CN" altLang="en-US" sz="4000" b="1" dirty="0"/>
          </a:p>
          <a:p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文本占位符 30722"/>
          <p:cNvSpPr>
            <a:spLocks noGrp="1"/>
          </p:cNvSpPr>
          <p:nvPr>
            <p:ph type="body" idx="1"/>
          </p:nvPr>
        </p:nvSpPr>
        <p:spPr>
          <a:xfrm>
            <a:off x="0" y="188913"/>
            <a:ext cx="9144000" cy="6669087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endParaRPr lang="zh-CN" altLang="en-US" sz="2800" dirty="0"/>
          </a:p>
          <a:p>
            <a:pPr>
              <a:lnSpc>
                <a:spcPct val="90000"/>
              </a:lnSpc>
              <a:buNone/>
            </a:pPr>
            <a:r>
              <a:rPr lang="en-US" altLang="zh-CN" sz="2800" b="1" dirty="0"/>
              <a:t>1.</a:t>
            </a:r>
            <a:r>
              <a:rPr lang="zh-CN" altLang="en-US" sz="2800" b="1" dirty="0"/>
              <a:t>为了加快现代化建设步伐，必须把国民经济用先进的科学技术搞上去。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rgbClr val="FF3300"/>
                </a:solidFill>
              </a:rPr>
              <a:t>修改：“搞”前头有两个状语：“把国民经济”和“用先进的科学技术”，两个状语语序排列不当，应颠倒过来。</a:t>
            </a:r>
            <a:endParaRPr lang="zh-CN" altLang="en-US" sz="2800" b="1" dirty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  <a:buNone/>
            </a:pP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en-US" altLang="zh-CN" sz="2800" b="1" dirty="0"/>
              <a:t>2.</a:t>
            </a:r>
            <a:r>
              <a:rPr lang="zh-CN" altLang="en-US" sz="2800" b="1" dirty="0"/>
              <a:t>新中国成立后，我们的祖国就不再是一个任意被帝国主义列强侮辱和掠夺的国家了。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rgbClr val="FF3300"/>
                </a:solidFill>
              </a:rPr>
              <a:t>修改：应把状语“任意”移到“列强”之后。</a:t>
            </a:r>
            <a:endParaRPr lang="zh-CN" altLang="en-US" sz="2800" b="1" dirty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  <a:buNone/>
            </a:pP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en-US" altLang="zh-CN" sz="2800" b="1" dirty="0"/>
              <a:t>3.</a:t>
            </a:r>
            <a:r>
              <a:rPr lang="zh-CN" altLang="en-US" sz="2800" b="1" dirty="0"/>
              <a:t>与作家不同的是，摄影家们把自己对山川、草木、城市、乡野的感受没有倾注于笔下，而是直接聚焦于镜头。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rgbClr val="FF3300"/>
                </a:solidFill>
              </a:rPr>
              <a:t>修改：应将“没有”移到“把自己</a:t>
            </a:r>
            <a:r>
              <a:rPr lang="en-US" altLang="zh-CN" sz="2800" b="1" dirty="0">
                <a:solidFill>
                  <a:srgbClr val="FF3300"/>
                </a:solidFill>
              </a:rPr>
              <a:t>……</a:t>
            </a:r>
            <a:r>
              <a:rPr lang="zh-CN" altLang="en-US" sz="2800" b="1" dirty="0">
                <a:solidFill>
                  <a:srgbClr val="FF3300"/>
                </a:solidFill>
              </a:rPr>
              <a:t>感受”前面，让“把自己</a:t>
            </a:r>
            <a:r>
              <a:rPr lang="en-US" altLang="zh-CN" sz="2800" b="1" dirty="0">
                <a:solidFill>
                  <a:srgbClr val="FF3300"/>
                </a:solidFill>
              </a:rPr>
              <a:t>……</a:t>
            </a:r>
            <a:r>
              <a:rPr lang="zh-CN" altLang="en-US" sz="2800" b="1" dirty="0">
                <a:solidFill>
                  <a:srgbClr val="FF3300"/>
                </a:solidFill>
              </a:rPr>
              <a:t>感受”紧靠中心词“倾注”才通顺。</a:t>
            </a:r>
            <a:endParaRPr lang="zh-CN" altLang="en-US" sz="2800" b="1" dirty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  <a:buNone/>
            </a:pP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1265"/>
          <p:cNvSpPr/>
          <p:nvPr/>
        </p:nvSpPr>
        <p:spPr>
          <a:xfrm>
            <a:off x="323850" y="115888"/>
            <a:ext cx="8497888" cy="27717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/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６</a:t>
            </a:r>
            <a:r>
              <a:rPr lang="en-US" altLang="zh-CN" sz="4000" b="1">
                <a:latin typeface="Arial" panose="020B0604020202020204" pitchFamily="34" charset="0"/>
                <a:ea typeface="华文中宋" panose="02010600040101010101" pitchFamily="2" charset="-122"/>
              </a:rPr>
              <a:t>.</a:t>
            </a: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补语</a:t>
            </a:r>
            <a:endParaRPr lang="zh-CN" altLang="en-US" sz="4000" b="1">
              <a:latin typeface="Arial" panose="020B0604020202020204" pitchFamily="34" charset="0"/>
              <a:ea typeface="华文中宋" panose="02010600040101010101" pitchFamily="2" charset="-122"/>
            </a:endParaRPr>
          </a:p>
          <a:p>
            <a:pPr lvl="0">
              <a:lnSpc>
                <a:spcPct val="85000"/>
              </a:lnSpc>
            </a:pPr>
            <a:r>
              <a:rPr lang="zh-CN" altLang="en-US" sz="4000" b="1">
                <a:latin typeface="Arial" panose="020B0604020202020204" pitchFamily="34" charset="0"/>
                <a:ea typeface="华文中宋" panose="02010600040101010101" pitchFamily="2" charset="-122"/>
              </a:rPr>
              <a:t>　　补语是动词或形容词后面的连带成分，一般用来补充说明动作、行为的情况、结果、程度、趋向、时间、处所、数量、性状等。</a:t>
            </a:r>
            <a:endParaRPr lang="zh-CN" altLang="en-US" sz="4000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1267" name="矩形 11266"/>
          <p:cNvSpPr/>
          <p:nvPr/>
        </p:nvSpPr>
        <p:spPr>
          <a:xfrm>
            <a:off x="132398" y="3003233"/>
            <a:ext cx="9107487" cy="375348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 indent="266700">
              <a:lnSpc>
                <a:spcPct val="85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例如：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lvl="0" indent="266700">
              <a:lnSpc>
                <a:spcPct val="85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⑴广大人民干得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&lt;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热火朝天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&gt;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。       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lvl="0" indent="266700">
              <a:lnSpc>
                <a:spcPct val="85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⑵他写的字比原来好得</a:t>
            </a:r>
            <a:r>
              <a:rPr lang="en-US" altLang="zh-CN" sz="4000" b="1" dirty="0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&lt;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多</a:t>
            </a:r>
            <a:r>
              <a:rPr lang="en-US" altLang="zh-CN" sz="4000" b="1" dirty="0">
                <a:solidFill>
                  <a:srgbClr val="FF0000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&gt;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。       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lvl="0" indent="266700">
              <a:lnSpc>
                <a:spcPct val="85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⑶他生</a:t>
            </a:r>
            <a:r>
              <a:rPr lang="en-US" altLang="zh-CN" sz="4000" b="1" dirty="0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&lt;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于１９１８年</a:t>
            </a:r>
            <a:r>
              <a:rPr lang="en-US" altLang="zh-CN" sz="4000" b="1" dirty="0">
                <a:solidFill>
                  <a:srgbClr val="FF0000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&gt;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lvl="0" indent="266700">
              <a:lnSpc>
                <a:spcPct val="85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⑷他坐</a:t>
            </a:r>
            <a:r>
              <a:rPr lang="en-US" altLang="zh-CN" sz="4000" b="1" dirty="0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&lt;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在桌子旁</a:t>
            </a:r>
            <a:r>
              <a:rPr lang="en-US" altLang="zh-CN" sz="4000" b="1" dirty="0">
                <a:solidFill>
                  <a:srgbClr val="FF0000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&gt;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。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  <a:sym typeface="Arial" panose="020B0604020202020204" pitchFamily="34" charset="0"/>
            </a:endParaRPr>
          </a:p>
          <a:p>
            <a:pPr lvl="0" indent="266700">
              <a:lnSpc>
                <a:spcPct val="85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⑸颜色是那么浓，浓得</a:t>
            </a:r>
            <a:r>
              <a:rPr lang="en-US" altLang="zh-CN" sz="4000" b="1" dirty="0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&lt;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好象要流下来似的</a:t>
            </a:r>
            <a:r>
              <a:rPr lang="en-US" altLang="zh-CN" sz="4000" b="1" dirty="0">
                <a:solidFill>
                  <a:srgbClr val="FF0000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&gt;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。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2289"/>
          <p:cNvSpPr/>
          <p:nvPr/>
        </p:nvSpPr>
        <p:spPr>
          <a:xfrm>
            <a:off x="2411413" y="188913"/>
            <a:ext cx="4465637" cy="1439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如何划分句子成分？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矩形 12290"/>
          <p:cNvSpPr/>
          <p:nvPr/>
        </p:nvSpPr>
        <p:spPr>
          <a:xfrm>
            <a:off x="396875" y="1700213"/>
            <a:ext cx="914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第一步可先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从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中分出主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部分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与谓语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部分；</a:t>
            </a:r>
            <a:endParaRPr lang="zh-TW" altLang="en-US" sz="36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2292" name="矩形 12291"/>
          <p:cNvSpPr/>
          <p:nvPr/>
        </p:nvSpPr>
        <p:spPr>
          <a:xfrm>
            <a:off x="395288" y="4875213"/>
            <a:ext cx="8497887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第三步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分析有沒有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宾语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及定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、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状语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、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补语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等各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种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成分。</a:t>
            </a:r>
            <a:endParaRPr lang="zh-TW" altLang="en-US" sz="36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2293" name="矩形 12292"/>
          <p:cNvSpPr/>
          <p:nvPr/>
        </p:nvSpPr>
        <p:spPr>
          <a:xfrm>
            <a:off x="395288" y="2997200"/>
            <a:ext cx="8640762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第二步再找出主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部分的中心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词</a:t>
            </a:r>
            <a:r>
              <a:rPr lang="en-US" altLang="x-none" sz="3600" b="1">
                <a:latin typeface="Arial" panose="020B0604020202020204" pitchFamily="34" charset="0"/>
                <a:ea typeface="华文中宋" panose="02010600040101010101" pitchFamily="2" charset="-122"/>
              </a:rPr>
              <a:t>——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主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语</a:t>
            </a:r>
            <a:r>
              <a:rPr lang="en-US" altLang="zh-CN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,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与谓语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部分的中心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词</a:t>
            </a:r>
            <a:r>
              <a:rPr lang="en-US" altLang="x-none" sz="3600" b="1">
                <a:latin typeface="Arial" panose="020B0604020202020204" pitchFamily="34" charset="0"/>
                <a:ea typeface="华文中宋" panose="02010600040101010101" pitchFamily="2" charset="-122"/>
              </a:rPr>
              <a:t>——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谓语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；</a:t>
            </a:r>
            <a:endParaRPr lang="zh-CN" altLang="en-US" sz="36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2294" name="矩形 12293"/>
          <p:cNvSpPr/>
          <p:nvPr/>
        </p:nvSpPr>
        <p:spPr>
          <a:xfrm>
            <a:off x="-11430" y="6073775"/>
            <a:ext cx="94545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TW" altLang="en-US" sz="3600" b="1" dirty="0" smtClean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石拱</a:t>
            </a:r>
            <a:r>
              <a:rPr lang="zh-CN" altLang="en-US" sz="3600" b="1" dirty="0" smtClean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桥 </a:t>
            </a:r>
            <a:r>
              <a:rPr lang="zh-CN" altLang="en-US" sz="3600" b="1" dirty="0" smtClean="0">
                <a:solidFill>
                  <a:srgbClr val="FF00FF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〔在世界桥梁史上〕</a:t>
            </a:r>
            <a:r>
              <a:rPr lang="zh-TW" altLang="en-US" sz="3600" b="1" dirty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出現</a:t>
            </a:r>
            <a:r>
              <a:rPr lang="zh-TW" altLang="en-US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得</a:t>
            </a:r>
            <a:r>
              <a:rPr lang="zh-CN" altLang="en-US" sz="3600" b="1" dirty="0">
                <a:solidFill>
                  <a:srgbClr val="FF00FF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〈比较早〉</a:t>
            </a:r>
            <a:endParaRPr lang="zh-CN" altLang="en-US" sz="3600" b="1" dirty="0">
              <a:solidFill>
                <a:srgbClr val="FF00FF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12295" name="矩形 12294"/>
          <p:cNvSpPr/>
          <p:nvPr/>
        </p:nvSpPr>
        <p:spPr>
          <a:xfrm>
            <a:off x="479425" y="2290445"/>
            <a:ext cx="906145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石拱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桥</a:t>
            </a:r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在世界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桥梁</a:t>
            </a:r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史上出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现</a:t>
            </a:r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得比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较</a:t>
            </a:r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早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endParaRPr lang="zh-CN" altLang="en-US" sz="40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12296" name="矩形 12295"/>
          <p:cNvSpPr/>
          <p:nvPr/>
        </p:nvSpPr>
        <p:spPr>
          <a:xfrm>
            <a:off x="2051050" y="2254250"/>
            <a:ext cx="56356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4000" b="1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‖</a:t>
            </a:r>
            <a:endParaRPr lang="en-US" altLang="zh-CN" sz="4000" b="1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2297" name="矩形 12296"/>
          <p:cNvSpPr/>
          <p:nvPr/>
        </p:nvSpPr>
        <p:spPr>
          <a:xfrm>
            <a:off x="479425" y="4291013"/>
            <a:ext cx="906145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TW" altLang="en-US" sz="4000" b="1" dirty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石拱</a:t>
            </a:r>
            <a:r>
              <a:rPr lang="zh-CN" altLang="en-US" sz="4000" b="1" dirty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桥</a:t>
            </a:r>
            <a:r>
              <a:rPr lang="zh-TW" altLang="en-US" sz="4000" b="1" dirty="0">
                <a:solidFill>
                  <a:schemeClr val="bg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</a:t>
            </a:r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在世界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桥梁</a:t>
            </a:r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史上</a:t>
            </a:r>
            <a:r>
              <a:rPr lang="zh-TW" altLang="en-US" sz="4000" b="1" dirty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出</a:t>
            </a:r>
            <a:r>
              <a:rPr lang="zh-CN" altLang="en-US" sz="4000" b="1" dirty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现</a:t>
            </a:r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得比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较</a:t>
            </a:r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早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endParaRPr lang="zh-CN" altLang="en-US" sz="40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12298" name="矩形 12297"/>
          <p:cNvSpPr/>
          <p:nvPr/>
        </p:nvSpPr>
        <p:spPr>
          <a:xfrm>
            <a:off x="1857356" y="4357694"/>
            <a:ext cx="525463" cy="63976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‖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2299" name="矩形 12298"/>
          <p:cNvSpPr/>
          <p:nvPr/>
        </p:nvSpPr>
        <p:spPr>
          <a:xfrm>
            <a:off x="1357290" y="6072206"/>
            <a:ext cx="798617" cy="646331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3600" b="1" dirty="0" smtClean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‖   </a:t>
            </a:r>
            <a:endParaRPr lang="en-US" altLang="zh-CN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  <p:bldP spid="12294" grpId="0"/>
      <p:bldP spid="12295" grpId="0"/>
      <p:bldP spid="12296" grpId="0"/>
      <p:bldP spid="12297" grpId="0"/>
      <p:bldP spid="12298" grpId="0"/>
      <p:bldP spid="1229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3313"/>
          <p:cNvSpPr/>
          <p:nvPr/>
        </p:nvSpPr>
        <p:spPr>
          <a:xfrm>
            <a:off x="533083" y="1164590"/>
            <a:ext cx="7561262" cy="70675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lvl="0"/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我    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把一盘热腾腾的菜</a:t>
            </a:r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捧上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饭</a:t>
            </a:r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桌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endParaRPr lang="zh-CN" altLang="en-US" sz="40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13315" name="矩形 13314"/>
          <p:cNvSpPr/>
          <p:nvPr/>
        </p:nvSpPr>
        <p:spPr>
          <a:xfrm>
            <a:off x="396558" y="3213100"/>
            <a:ext cx="748823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4000" b="1" dirty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我</a:t>
            </a:r>
            <a:r>
              <a:rPr lang="zh-TW" altLang="en-US" sz="4000" b="1" dirty="0">
                <a:solidFill>
                  <a:schemeClr val="bg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把一盘热腾腾的菜</a:t>
            </a:r>
            <a:r>
              <a:rPr lang="zh-TW" altLang="en-US" sz="4000" b="1" dirty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捧</a:t>
            </a:r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上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饭</a:t>
            </a:r>
            <a:r>
              <a:rPr lang="zh-TW" altLang="en-US" sz="40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桌</a:t>
            </a:r>
            <a:r>
              <a:rPr lang="zh-CN" altLang="en-US" sz="4000" b="1" dirty="0">
                <a:solidFill>
                  <a:schemeClr val="bg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endParaRPr lang="zh-CN" altLang="en-US" sz="4000" b="1" dirty="0">
              <a:solidFill>
                <a:schemeClr val="bg1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13316" name="矩形 13315"/>
          <p:cNvSpPr/>
          <p:nvPr/>
        </p:nvSpPr>
        <p:spPr>
          <a:xfrm>
            <a:off x="109538" y="5667375"/>
            <a:ext cx="9571990" cy="70675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 anchor="t">
            <a:spAutoFit/>
          </a:bodyPr>
          <a:lstStyle/>
          <a:p>
            <a:pPr lvl="0"/>
            <a:r>
              <a:rPr lang="zh-TW" altLang="en-US" sz="4000" b="1" dirty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我</a:t>
            </a:r>
            <a:r>
              <a:rPr lang="zh-TW" altLang="en-US" sz="4000" b="1" dirty="0">
                <a:solidFill>
                  <a:schemeClr val="bg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</a:t>
            </a:r>
            <a:r>
              <a:rPr lang="zh-CN" altLang="en-US" sz="4000" b="1" dirty="0">
                <a:solidFill>
                  <a:srgbClr val="FF00FF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〔把一盘热腾腾的菜〕</a:t>
            </a:r>
            <a:r>
              <a:rPr lang="zh-TW" altLang="en-US" sz="4000" b="1" dirty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捧</a:t>
            </a:r>
            <a:r>
              <a:rPr lang="en-US" altLang="x-none" sz="4000" b="1">
                <a:solidFill>
                  <a:srgbClr val="FF00FF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〈</a:t>
            </a:r>
            <a:r>
              <a:rPr lang="zh-TW" altLang="en-US" sz="4000" b="1" dirty="0">
                <a:solidFill>
                  <a:srgbClr val="FF00FF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上</a:t>
            </a:r>
            <a:r>
              <a:rPr lang="en-US" altLang="x-none" sz="4000" b="1">
                <a:solidFill>
                  <a:srgbClr val="FF00FF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〉</a:t>
            </a:r>
            <a:r>
              <a:rPr lang="zh-CN" altLang="en-US" sz="4000" b="1" dirty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饭</a:t>
            </a:r>
            <a:r>
              <a:rPr lang="zh-TW" altLang="en-US" sz="4000" b="1" dirty="0">
                <a:solidFill>
                  <a:srgbClr val="FF33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桌</a:t>
            </a:r>
            <a:r>
              <a:rPr lang="zh-CN" altLang="en-US" sz="4000" b="1" dirty="0">
                <a:solidFill>
                  <a:schemeClr val="bg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endParaRPr lang="zh-CN" altLang="en-US" sz="4000" b="1" dirty="0">
              <a:solidFill>
                <a:schemeClr val="bg1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13317" name="矩形 13316"/>
          <p:cNvSpPr/>
          <p:nvPr/>
        </p:nvSpPr>
        <p:spPr>
          <a:xfrm>
            <a:off x="323850" y="476250"/>
            <a:ext cx="9144000" cy="641350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lvl="0"/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第一步可先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从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中分出主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部分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与谓语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部分；</a:t>
            </a:r>
            <a:endParaRPr lang="zh-TW" altLang="en-US" sz="36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3318" name="矩形 13317"/>
          <p:cNvSpPr/>
          <p:nvPr/>
        </p:nvSpPr>
        <p:spPr>
          <a:xfrm>
            <a:off x="250825" y="1916113"/>
            <a:ext cx="8640763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第二步再找出主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部分的中心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词</a:t>
            </a:r>
            <a:r>
              <a:rPr lang="en-US" altLang="x-none" sz="3600" b="1">
                <a:latin typeface="Arial" panose="020B0604020202020204" pitchFamily="34" charset="0"/>
                <a:ea typeface="华文中宋" panose="02010600040101010101" pitchFamily="2" charset="-122"/>
              </a:rPr>
              <a:t>——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主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语与谓语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部分的中心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词</a:t>
            </a:r>
            <a:r>
              <a:rPr lang="en-US" altLang="x-none" sz="3600" b="1">
                <a:latin typeface="Arial" panose="020B0604020202020204" pitchFamily="34" charset="0"/>
                <a:ea typeface="华文中宋" panose="02010600040101010101" pitchFamily="2" charset="-122"/>
              </a:rPr>
              <a:t>——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谓语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；</a:t>
            </a:r>
            <a:endParaRPr lang="zh-CN" altLang="en-US" sz="36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3319" name="矩形 13318"/>
          <p:cNvSpPr/>
          <p:nvPr/>
        </p:nvSpPr>
        <p:spPr>
          <a:xfrm>
            <a:off x="396875" y="4508500"/>
            <a:ext cx="84963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第三步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分析有沒有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宾语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及定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、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状语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、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补语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等各</a:t>
            </a:r>
            <a:r>
              <a:rPr lang="zh-CN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种</a:t>
            </a:r>
            <a:r>
              <a:rPr lang="zh-TW" altLang="en-US" sz="3600" b="1" dirty="0">
                <a:latin typeface="Arial" panose="020B0604020202020204" pitchFamily="34" charset="0"/>
                <a:ea typeface="华文中宋" panose="02010600040101010101" pitchFamily="2" charset="-122"/>
              </a:rPr>
              <a:t>成分。</a:t>
            </a:r>
            <a:endParaRPr lang="zh-TW" altLang="en-US" sz="36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3320" name="矩形 13319"/>
          <p:cNvSpPr/>
          <p:nvPr/>
        </p:nvSpPr>
        <p:spPr>
          <a:xfrm>
            <a:off x="1042988" y="1196975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‖</a:t>
            </a:r>
            <a:endParaRPr lang="en-US" altLang="zh-CN" sz="36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1" name="矩形 13320"/>
          <p:cNvSpPr/>
          <p:nvPr/>
        </p:nvSpPr>
        <p:spPr>
          <a:xfrm>
            <a:off x="971550" y="3213100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‖</a:t>
            </a:r>
            <a:endParaRPr lang="en-US" altLang="zh-CN" sz="36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2" name="矩形 13321"/>
          <p:cNvSpPr/>
          <p:nvPr/>
        </p:nvSpPr>
        <p:spPr>
          <a:xfrm>
            <a:off x="755650" y="5667375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‖</a:t>
            </a:r>
            <a:endParaRPr lang="en-US" altLang="zh-CN" sz="36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ldLvl="0" animBg="1"/>
      <p:bldP spid="13315" grpId="0"/>
      <p:bldP spid="13316" grpId="0" bldLvl="0" animBg="1"/>
      <p:bldP spid="13317" grpId="0"/>
      <p:bldP spid="13318" grpId="0"/>
      <p:bldP spid="13319" grpId="0"/>
      <p:bldP spid="13320" grpId="0"/>
      <p:bldP spid="13321" grpId="0"/>
      <p:bldP spid="133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4337"/>
          <p:cNvSpPr/>
          <p:nvPr/>
        </p:nvSpPr>
        <p:spPr>
          <a:xfrm>
            <a:off x="1976438" y="787400"/>
            <a:ext cx="5264150" cy="70167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 anchor="t">
            <a:spAutoFit/>
          </a:bodyPr>
          <a:lstStyle/>
          <a:p>
            <a:pPr lvl="0"/>
            <a:r>
              <a:rPr lang="zh-TW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我家的</a:t>
            </a:r>
            <a:r>
              <a:rPr lang="zh-CN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猫</a:t>
            </a:r>
            <a:r>
              <a:rPr lang="zh-TW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最怕陌生人</a:t>
            </a:r>
            <a:r>
              <a:rPr lang="zh-CN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。</a:t>
            </a:r>
            <a:endParaRPr lang="zh-CN" altLang="en-US" sz="40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4339" name="矩形 14338"/>
          <p:cNvSpPr/>
          <p:nvPr/>
        </p:nvSpPr>
        <p:spPr>
          <a:xfrm>
            <a:off x="1835150" y="1795463"/>
            <a:ext cx="5688013" cy="70167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 anchor="t">
            <a:spAutoFit/>
          </a:bodyPr>
          <a:lstStyle/>
          <a:p>
            <a:pPr lvl="0"/>
            <a:r>
              <a:rPr lang="zh-TW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我家的</a:t>
            </a:r>
            <a:r>
              <a:rPr lang="zh-CN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猫   </a:t>
            </a:r>
            <a:r>
              <a:rPr lang="zh-TW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最怕陌生人</a:t>
            </a:r>
            <a:r>
              <a:rPr lang="zh-CN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。</a:t>
            </a:r>
            <a:endParaRPr lang="zh-CN" altLang="en-US" sz="40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4340" name="矩形 14339"/>
          <p:cNvSpPr/>
          <p:nvPr/>
        </p:nvSpPr>
        <p:spPr>
          <a:xfrm>
            <a:off x="1835150" y="2874963"/>
            <a:ext cx="5686425" cy="70167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 anchor="t">
            <a:spAutoFit/>
          </a:bodyPr>
          <a:lstStyle/>
          <a:p>
            <a:pPr lvl="0"/>
            <a:r>
              <a:rPr lang="zh-TW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我家的</a:t>
            </a:r>
            <a:r>
              <a:rPr lang="zh-CN" altLang="en-US" sz="40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猫</a:t>
            </a:r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   </a:t>
            </a:r>
            <a:r>
              <a:rPr lang="zh-TW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最</a:t>
            </a:r>
            <a:r>
              <a:rPr lang="zh-TW" altLang="en-US" sz="40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怕</a:t>
            </a:r>
            <a:r>
              <a:rPr lang="zh-TW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陌生人</a:t>
            </a:r>
            <a:r>
              <a:rPr lang="zh-CN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。</a:t>
            </a:r>
            <a:endParaRPr lang="zh-CN" altLang="en-US" sz="40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4341" name="矩形 14340"/>
          <p:cNvSpPr/>
          <p:nvPr/>
        </p:nvSpPr>
        <p:spPr>
          <a:xfrm>
            <a:off x="3859213" y="1844675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‖</a:t>
            </a:r>
            <a:endParaRPr lang="en-US" altLang="zh-CN" sz="36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2" name="矩形 14341"/>
          <p:cNvSpPr/>
          <p:nvPr/>
        </p:nvSpPr>
        <p:spPr>
          <a:xfrm>
            <a:off x="3859213" y="2932113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‖</a:t>
            </a:r>
            <a:endParaRPr lang="en-US" altLang="zh-CN" sz="36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3" name="矩形 14342"/>
          <p:cNvSpPr/>
          <p:nvPr/>
        </p:nvSpPr>
        <p:spPr>
          <a:xfrm>
            <a:off x="3635375" y="4365625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‖</a:t>
            </a:r>
            <a:endParaRPr lang="en-US" altLang="zh-CN" sz="36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4" name="矩形 14343"/>
          <p:cNvSpPr/>
          <p:nvPr/>
        </p:nvSpPr>
        <p:spPr>
          <a:xfrm>
            <a:off x="498475" y="4305300"/>
            <a:ext cx="7362825" cy="70167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lvl="0"/>
            <a:r>
              <a:rPr lang="zh-CN" altLang="en-US" sz="4000" b="1" dirty="0">
                <a:solidFill>
                  <a:srgbClr val="FF00FF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（</a:t>
            </a:r>
            <a:r>
              <a:rPr lang="zh-TW" altLang="en-US" sz="4000" b="1" dirty="0">
                <a:solidFill>
                  <a:srgbClr val="FF00FF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我家的</a:t>
            </a:r>
            <a:r>
              <a:rPr lang="zh-CN" altLang="en-US" sz="4000" b="1" dirty="0">
                <a:solidFill>
                  <a:srgbClr val="FF00FF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）</a:t>
            </a:r>
            <a:r>
              <a:rPr lang="zh-CN" altLang="en-US" sz="40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猫</a:t>
            </a:r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   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[</a:t>
            </a:r>
            <a:r>
              <a:rPr lang="zh-TW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最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]</a:t>
            </a:r>
            <a:r>
              <a:rPr lang="zh-TW" altLang="en-US" sz="40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怕</a:t>
            </a:r>
            <a:r>
              <a:rPr lang="zh-CN" altLang="en-US" sz="40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 </a:t>
            </a:r>
            <a:r>
              <a:rPr lang="zh-TW" altLang="en-US" sz="4000" b="1" dirty="0">
                <a:solidFill>
                  <a:schemeClr val="hlink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陌生人</a:t>
            </a:r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。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357554" y="3286124"/>
            <a:ext cx="8258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baseline="-25000" dirty="0" smtClean="0">
                <a:solidFill>
                  <a:schemeClr val="folHlink"/>
                </a:solidFill>
              </a:rPr>
              <a:t>====</a:t>
            </a:r>
            <a:endParaRPr lang="zh-CN" altLang="en-US" sz="3200" dirty="0"/>
          </a:p>
        </p:txBody>
      </p:sp>
      <p:sp>
        <p:nvSpPr>
          <p:cNvPr id="10" name="矩形 9"/>
          <p:cNvSpPr/>
          <p:nvPr/>
        </p:nvSpPr>
        <p:spPr>
          <a:xfrm>
            <a:off x="4714876" y="3071810"/>
            <a:ext cx="8675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000" b="1" kern="0" baseline="-25000" dirty="0" smtClean="0">
                <a:solidFill>
                  <a:srgbClr val="7030A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——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500694" y="3286124"/>
            <a:ext cx="17283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en-US" sz="4000" b="1" kern="0" dirty="0" smtClean="0">
                <a:solidFill>
                  <a:srgbClr val="00B05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～</a:t>
            </a:r>
            <a:r>
              <a:rPr kumimoji="1" lang="en-US" altLang="en-US" sz="4000" b="1" kern="0" dirty="0" smtClean="0">
                <a:solidFill>
                  <a:srgbClr val="00B050"/>
                </a:solidFill>
                <a:latin typeface="Times New Roman" panose="02020603050405020304"/>
                <a:ea typeface="宋体" panose="02010600030101010101" pitchFamily="2" charset="-122"/>
              </a:rPr>
              <a:t>～</a:t>
            </a:r>
            <a:r>
              <a:rPr kumimoji="1" lang="en-US" altLang="en-US" sz="4000" b="1" kern="0" dirty="0" smtClean="0">
                <a:solidFill>
                  <a:srgbClr val="00B05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～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966710" y="4919039"/>
            <a:ext cx="8258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baseline="-25000" dirty="0" smtClean="0">
                <a:solidFill>
                  <a:schemeClr val="folHlink"/>
                </a:solidFill>
              </a:rPr>
              <a:t>====</a:t>
            </a:r>
            <a:endParaRPr lang="zh-CN" altLang="en-US" sz="3200" dirty="0"/>
          </a:p>
        </p:txBody>
      </p:sp>
      <p:sp>
        <p:nvSpPr>
          <p:cNvPr id="13" name="矩形 12"/>
          <p:cNvSpPr/>
          <p:nvPr/>
        </p:nvSpPr>
        <p:spPr>
          <a:xfrm>
            <a:off x="4795202" y="4796165"/>
            <a:ext cx="8675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000" b="1" kern="0" baseline="-25000" dirty="0" smtClean="0">
                <a:solidFill>
                  <a:srgbClr val="7030A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——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582290" y="4857444"/>
            <a:ext cx="17283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en-US" sz="4000" b="1" kern="0" dirty="0" smtClean="0">
                <a:solidFill>
                  <a:srgbClr val="00B05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～</a:t>
            </a:r>
            <a:r>
              <a:rPr kumimoji="1" lang="en-US" altLang="en-US" sz="4000" b="1" kern="0" dirty="0" smtClean="0">
                <a:solidFill>
                  <a:srgbClr val="00B050"/>
                </a:solidFill>
                <a:latin typeface="Times New Roman" panose="02020603050405020304"/>
                <a:ea typeface="宋体" panose="02010600030101010101" pitchFamily="2" charset="-122"/>
              </a:rPr>
              <a:t>～</a:t>
            </a:r>
            <a:r>
              <a:rPr kumimoji="1" lang="en-US" altLang="en-US" sz="4000" b="1" kern="0" dirty="0" smtClean="0">
                <a:solidFill>
                  <a:srgbClr val="00B05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～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/>
      <p:bldP spid="14341" grpId="0"/>
      <p:bldP spid="14342" grpId="0"/>
      <p:bldP spid="14343" grpId="0"/>
      <p:bldP spid="14344" grpId="0" bldLvl="0" animBg="1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5361"/>
          <p:cNvSpPr/>
          <p:nvPr/>
        </p:nvSpPr>
        <p:spPr>
          <a:xfrm>
            <a:off x="1116013" y="908050"/>
            <a:ext cx="6788150" cy="70167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 anchor="t">
            <a:spAutoFit/>
          </a:bodyPr>
          <a:lstStyle/>
          <a:p>
            <a:pPr lvl="0"/>
            <a:r>
              <a:rPr lang="zh-TW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祖父正在找五十年前的照片。</a:t>
            </a:r>
            <a:endParaRPr lang="zh-CN" altLang="en-US" sz="40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5363" name="矩形 15362"/>
          <p:cNvSpPr/>
          <p:nvPr/>
        </p:nvSpPr>
        <p:spPr>
          <a:xfrm>
            <a:off x="1042988" y="1989138"/>
            <a:ext cx="7212012" cy="70167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 anchor="t">
            <a:spAutoFit/>
          </a:bodyPr>
          <a:lstStyle/>
          <a:p>
            <a:pPr lvl="0"/>
            <a:r>
              <a:rPr lang="zh-TW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祖父   正在找五十年前的照片。</a:t>
            </a:r>
            <a:endParaRPr lang="zh-CN" altLang="en-US" sz="40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5364" name="矩形 15363"/>
          <p:cNvSpPr/>
          <p:nvPr/>
        </p:nvSpPr>
        <p:spPr>
          <a:xfrm>
            <a:off x="1042988" y="3068638"/>
            <a:ext cx="7210425" cy="701675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 anchor="t">
            <a:spAutoFit/>
          </a:bodyPr>
          <a:lstStyle/>
          <a:p>
            <a:pPr lvl="0"/>
            <a:r>
              <a:rPr lang="zh-TW" altLang="en-US" sz="40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祖父</a:t>
            </a:r>
            <a:r>
              <a:rPr lang="zh-TW" altLang="en-US" sz="4000" b="1" dirty="0">
                <a:solidFill>
                  <a:schemeClr val="bg1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   </a:t>
            </a:r>
            <a:r>
              <a:rPr lang="zh-TW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正在</a:t>
            </a:r>
            <a:r>
              <a:rPr lang="zh-TW" altLang="en-US" sz="40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找</a:t>
            </a:r>
            <a:r>
              <a:rPr lang="zh-TW" altLang="en-US" sz="4000" b="1" dirty="0">
                <a:latin typeface="Arial" panose="020B0604020202020204" pitchFamily="34" charset="0"/>
                <a:ea typeface="华文中宋" panose="02010600040101010101" pitchFamily="2" charset="-122"/>
              </a:rPr>
              <a:t>五十年前的照片。</a:t>
            </a:r>
            <a:endParaRPr lang="zh-CN" altLang="en-US" sz="40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5365" name="矩形 15364"/>
          <p:cNvSpPr/>
          <p:nvPr/>
        </p:nvSpPr>
        <p:spPr>
          <a:xfrm>
            <a:off x="611188" y="4581525"/>
            <a:ext cx="8650125" cy="707886"/>
          </a:xfrm>
          <a:prstGeom prst="rect">
            <a:avLst/>
          </a:prstGeom>
          <a:noFill/>
          <a:ln w="9525">
            <a:noFill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 anchor="t">
            <a:spAutoFit/>
          </a:bodyPr>
          <a:lstStyle/>
          <a:p>
            <a:pPr lvl="0"/>
            <a:r>
              <a:rPr lang="zh-TW" altLang="en-US" sz="40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祖父</a:t>
            </a:r>
            <a:r>
              <a:rPr lang="zh-TW" altLang="en-US" sz="4000" b="1" dirty="0">
                <a:solidFill>
                  <a:schemeClr val="bg1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   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[</a:t>
            </a:r>
            <a:r>
              <a:rPr lang="zh-TW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正在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]</a:t>
            </a:r>
            <a:r>
              <a:rPr lang="zh-TW" altLang="en-US" sz="40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找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（</a:t>
            </a:r>
            <a:r>
              <a:rPr lang="zh-TW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五十年前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）</a:t>
            </a:r>
            <a:r>
              <a:rPr lang="zh-TW" altLang="en-US" sz="4000" b="1" dirty="0">
                <a:solidFill>
                  <a:srgbClr val="00B05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的</a:t>
            </a:r>
            <a:r>
              <a:rPr lang="zh-TW" altLang="en-US" sz="40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照片</a:t>
            </a:r>
            <a:r>
              <a:rPr lang="zh-TW" altLang="en-US" sz="4000" b="1" dirty="0">
                <a:solidFill>
                  <a:schemeClr val="bg1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。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5366" name="矩形 15365"/>
          <p:cNvSpPr/>
          <p:nvPr/>
        </p:nvSpPr>
        <p:spPr>
          <a:xfrm>
            <a:off x="2051050" y="2060575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‖</a:t>
            </a:r>
            <a:endParaRPr lang="en-US" altLang="zh-CN" sz="36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矩形 15366"/>
          <p:cNvSpPr/>
          <p:nvPr/>
        </p:nvSpPr>
        <p:spPr>
          <a:xfrm>
            <a:off x="2051050" y="3141663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‖</a:t>
            </a:r>
            <a:endParaRPr lang="en-US" altLang="zh-CN" sz="36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8" name="矩形 15367"/>
          <p:cNvSpPr/>
          <p:nvPr/>
        </p:nvSpPr>
        <p:spPr>
          <a:xfrm>
            <a:off x="1619250" y="4652963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/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‖</a:t>
            </a:r>
            <a:endParaRPr lang="en-US" altLang="zh-CN" sz="36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214414" y="3429000"/>
            <a:ext cx="10715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baseline="-25000" dirty="0" smtClean="0">
                <a:solidFill>
                  <a:schemeClr val="folHlink"/>
                </a:solidFill>
              </a:rPr>
              <a:t>====</a:t>
            </a:r>
            <a:r>
              <a:rPr lang="en-US" altLang="zh-CN" sz="3200" b="1" baseline="-25000" dirty="0" smtClean="0">
                <a:solidFill>
                  <a:schemeClr val="folHlink"/>
                </a:solidFill>
              </a:rPr>
              <a:t>=</a:t>
            </a:r>
            <a:endParaRPr lang="zh-CN" altLang="en-US" sz="3200" dirty="0"/>
          </a:p>
        </p:txBody>
      </p:sp>
      <p:sp>
        <p:nvSpPr>
          <p:cNvPr id="10" name="矩形 9"/>
          <p:cNvSpPr/>
          <p:nvPr/>
        </p:nvSpPr>
        <p:spPr>
          <a:xfrm>
            <a:off x="3500430" y="3286124"/>
            <a:ext cx="8675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000" b="1" kern="0" baseline="-25000" dirty="0" smtClean="0">
                <a:solidFill>
                  <a:srgbClr val="7030A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——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429388" y="3500438"/>
            <a:ext cx="12137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en-US" sz="4000" b="1" kern="0" dirty="0" smtClean="0">
                <a:solidFill>
                  <a:srgbClr val="00B05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～</a:t>
            </a:r>
            <a:r>
              <a:rPr kumimoji="1" lang="en-US" altLang="en-US" sz="4000" b="1" kern="0" dirty="0" smtClean="0">
                <a:solidFill>
                  <a:srgbClr val="00B050"/>
                </a:solidFill>
                <a:latin typeface="Times New Roman" panose="02020603050405020304"/>
                <a:ea typeface="宋体" panose="02010600030101010101" pitchFamily="2" charset="-122"/>
              </a:rPr>
              <a:t>～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85786" y="5000636"/>
            <a:ext cx="10715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baseline="-25000" dirty="0" smtClean="0">
                <a:solidFill>
                  <a:schemeClr val="folHlink"/>
                </a:solidFill>
              </a:rPr>
              <a:t>====</a:t>
            </a:r>
            <a:r>
              <a:rPr lang="en-US" altLang="zh-CN" sz="3200" b="1" baseline="-25000" dirty="0" smtClean="0">
                <a:solidFill>
                  <a:schemeClr val="folHlink"/>
                </a:solidFill>
              </a:rPr>
              <a:t>=</a:t>
            </a:r>
            <a:endParaRPr lang="zh-CN" altLang="en-US" sz="3200" dirty="0"/>
          </a:p>
        </p:txBody>
      </p:sp>
      <p:sp>
        <p:nvSpPr>
          <p:cNvPr id="14" name="矩形 13"/>
          <p:cNvSpPr/>
          <p:nvPr/>
        </p:nvSpPr>
        <p:spPr>
          <a:xfrm>
            <a:off x="3286116" y="4929198"/>
            <a:ext cx="8675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000" b="1" kern="0" baseline="-25000" dirty="0" smtClean="0">
                <a:solidFill>
                  <a:srgbClr val="7030A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——</a:t>
            </a:r>
            <a:endParaRPr lang="zh-CN" altLang="en-US" dirty="0">
              <a:solidFill>
                <a:srgbClr val="7030A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429520" y="5143512"/>
            <a:ext cx="12137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en-US" sz="4000" b="1" kern="0" dirty="0" smtClean="0">
                <a:solidFill>
                  <a:srgbClr val="00B05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～</a:t>
            </a:r>
            <a:r>
              <a:rPr kumimoji="1" lang="en-US" altLang="en-US" sz="4000" b="1" kern="0" dirty="0" smtClean="0">
                <a:solidFill>
                  <a:srgbClr val="00B050"/>
                </a:solidFill>
                <a:latin typeface="Times New Roman" panose="02020603050405020304"/>
                <a:ea typeface="宋体" panose="02010600030101010101" pitchFamily="2" charset="-122"/>
              </a:rPr>
              <a:t>～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  <p:bldP spid="15364" grpId="0"/>
      <p:bldP spid="15365" grpId="0"/>
      <p:bldP spid="15366" grpId="0"/>
      <p:bldP spid="15367" grpId="0"/>
      <p:bldP spid="15368" grpId="0"/>
      <p:bldP spid="9" grpId="0"/>
      <p:bldP spid="10" grpId="0"/>
      <p:bldP spid="11" grpId="0"/>
      <p:bldP spid="13" grpId="0"/>
      <p:bldP spid="14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6385"/>
          <p:cNvSpPr/>
          <p:nvPr/>
        </p:nvSpPr>
        <p:spPr>
          <a:xfrm>
            <a:off x="179388" y="161925"/>
            <a:ext cx="8893175" cy="6467475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dist="17961" dir="81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lvl="0" indent="276225">
              <a:lnSpc>
                <a:spcPct val="115000"/>
              </a:lnSpc>
            </a:pPr>
            <a:r>
              <a:rPr lang="zh-CN" altLang="en-US" sz="4000" b="1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划分句子成分：</a:t>
            </a:r>
            <a:r>
              <a:rPr lang="zh-CN" altLang="en-US" sz="3600" b="1">
                <a:solidFill>
                  <a:srgbClr val="00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                             </a:t>
            </a:r>
            <a:endParaRPr lang="zh-CN" altLang="en-US" sz="3600" b="1">
              <a:solidFill>
                <a:srgbClr val="00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lvl="0" indent="276225">
              <a:lnSpc>
                <a:spcPct val="115000"/>
              </a:lnSpc>
              <a:buChar char="•"/>
            </a:pPr>
            <a:r>
              <a:rPr lang="zh-CN" altLang="en-US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日光的照射特别强烈。</a:t>
            </a:r>
            <a:endParaRPr lang="zh-CN" altLang="en-US" sz="40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Arial" panose="020B0604020202020204" pitchFamily="34" charset="0"/>
            </a:endParaRPr>
          </a:p>
          <a:p>
            <a:pPr lvl="0" indent="276225">
              <a:lnSpc>
                <a:spcPct val="115000"/>
              </a:lnSpc>
              <a:buChar char="•"/>
            </a:pPr>
            <a:r>
              <a:rPr lang="zh-CN" altLang="en-US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总理那高大的形象总是浮现在我的眼前。</a:t>
            </a:r>
            <a:endParaRPr lang="zh-CN" altLang="en-US" sz="36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lvl="0" indent="276225">
              <a:lnSpc>
                <a:spcPct val="115000"/>
              </a:lnSpc>
              <a:buChar char="•"/>
            </a:pPr>
            <a:r>
              <a:rPr lang="zh-CN" altLang="en-US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船长已经不耐烦我父亲的那番话。                               </a:t>
            </a:r>
            <a:endParaRPr lang="zh-CN" altLang="en-US" sz="36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lvl="0" indent="276225">
              <a:lnSpc>
                <a:spcPct val="115000"/>
              </a:lnSpc>
              <a:buChar char="•"/>
            </a:pPr>
            <a:r>
              <a:rPr lang="zh-CN" altLang="en-US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经过多少世纪的风雨，她仍然立在死海附近的山坡上。                                                                              </a:t>
            </a:r>
            <a:r>
              <a:rPr lang="en-US" altLang="zh-CN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5.</a:t>
            </a:r>
            <a:r>
              <a:rPr lang="zh-CN" altLang="en-US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一杯冒着热气的茶放在我左手的桌角上了。                                                                            </a:t>
            </a:r>
            <a:r>
              <a:rPr lang="en-US" altLang="zh-CN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6.</a:t>
            </a:r>
            <a:r>
              <a:rPr lang="zh-CN" altLang="en-US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这小姑娘的镇定、勇敢、乐观的精神鼓舞了我。                                                                    </a:t>
            </a:r>
            <a:r>
              <a:rPr lang="en-US" altLang="zh-CN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7.</a:t>
            </a:r>
            <a:r>
              <a:rPr lang="zh-CN" altLang="en-US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闰土的心里有无穷无尽的希奇的事。</a:t>
            </a:r>
            <a:r>
              <a:rPr lang="zh-CN" altLang="en-US" b="1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                                       </a:t>
            </a:r>
            <a:endParaRPr lang="zh-CN" altLang="en-US" sz="36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-300038" y="76200"/>
            <a:ext cx="4565651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algn="r" eaLnBrk="0" hangingPunct="0">
              <a:lnSpc>
                <a:spcPts val="4850"/>
              </a:lnSpc>
              <a:spcBef>
                <a:spcPts val="2350"/>
              </a:spcBef>
            </a:pPr>
            <a:r>
              <a:rPr kumimoji="0" lang="zh-CN" altLang="en-US" sz="4300" b="0">
                <a:latin typeface="Arial" panose="020B0604020202020204" pitchFamily="34" charset="0"/>
                <a:ea typeface="华文行楷" panose="02010800040101010101" pitchFamily="2" charset="-122"/>
              </a:rPr>
              <a:t>分析下列句子：</a:t>
            </a:r>
            <a:endParaRPr kumimoji="0" lang="zh-CN" altLang="en-US" sz="100" b="0">
              <a:latin typeface="Arial" panose="020B0604020202020204" pitchFamily="34" charset="0"/>
            </a:endParaRPr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323850" y="939800"/>
            <a:ext cx="8288338" cy="758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kumimoji="0" lang="en-US" altLang="zh-CN" sz="4300" b="0">
                <a:latin typeface="Arial" panose="020B0604020202020204" pitchFamily="34" charset="0"/>
                <a:ea typeface="隶书" panose="02010509060101010101" pitchFamily="49" charset="-122"/>
              </a:rPr>
              <a:t>1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、车间已经完成了全年的任务。</a:t>
            </a:r>
            <a:endParaRPr kumimoji="0" lang="zh-CN" altLang="en-US" sz="100" b="0">
              <a:latin typeface="Arial" panose="020B0604020202020204" pitchFamily="34" charset="0"/>
            </a:endParaRPr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323850" y="1828800"/>
            <a:ext cx="7866063" cy="7635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kumimoji="0" lang="en-US" altLang="zh-CN" sz="4300" b="0">
                <a:latin typeface="Arial" panose="020B0604020202020204" pitchFamily="34" charset="0"/>
                <a:ea typeface="隶书" panose="02010509060101010101" pitchFamily="49" charset="-122"/>
              </a:rPr>
              <a:t>2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、薄薄的轻雾浮起在池塘里 。</a:t>
            </a:r>
            <a:endParaRPr kumimoji="0" lang="zh-CN" altLang="en-US" sz="100" b="0">
              <a:latin typeface="Arial" panose="020B0604020202020204" pitchFamily="34" charset="0"/>
            </a:endParaRP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323850" y="2592388"/>
            <a:ext cx="8845550" cy="758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kumimoji="0" lang="en-US" altLang="zh-CN" sz="4300" b="0">
                <a:latin typeface="Arial" panose="020B0604020202020204" pitchFamily="34" charset="0"/>
                <a:ea typeface="隶书" panose="02010509060101010101" pitchFamily="49" charset="-122"/>
              </a:rPr>
              <a:t>3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、我家忽而遭了一场很大的变故。</a:t>
            </a:r>
            <a:endParaRPr kumimoji="0" lang="zh-CN" altLang="en-US" sz="100" b="0">
              <a:latin typeface="Arial" panose="020B0604020202020204" pitchFamily="34" charset="0"/>
            </a:endParaRP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323850" y="3430588"/>
            <a:ext cx="6051550" cy="7604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kumimoji="0" lang="en-US" altLang="zh-CN" sz="4300" b="0">
                <a:latin typeface="Arial" panose="020B0604020202020204" pitchFamily="34" charset="0"/>
                <a:ea typeface="隶书" panose="02010509060101010101" pitchFamily="49" charset="-122"/>
              </a:rPr>
              <a:t>4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、我已经读过两遍了。</a:t>
            </a:r>
            <a:endParaRPr kumimoji="0" lang="zh-CN" altLang="en-US" sz="100" b="0">
              <a:latin typeface="Arial" panose="020B0604020202020204" pitchFamily="34" charset="0"/>
            </a:endParaRP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323850" y="4265613"/>
            <a:ext cx="7167563" cy="7635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kumimoji="0" lang="en-US" altLang="zh-CN" sz="4300" b="0">
                <a:latin typeface="Arial" panose="020B0604020202020204" pitchFamily="34" charset="0"/>
                <a:ea typeface="隶书" panose="02010509060101010101" pitchFamily="49" charset="-122"/>
              </a:rPr>
              <a:t>5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、天气比屋子里冷得多了。</a:t>
            </a:r>
            <a:endParaRPr kumimoji="0" lang="zh-CN" altLang="en-US" sz="100" b="0">
              <a:latin typeface="Arial" panose="020B0604020202020204" pitchFamily="34" charset="0"/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323850" y="5180013"/>
            <a:ext cx="8845550" cy="7635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kumimoji="0" lang="en-US" altLang="zh-CN" sz="4300" b="0">
                <a:latin typeface="Arial" panose="020B0604020202020204" pitchFamily="34" charset="0"/>
                <a:ea typeface="隶书" panose="02010509060101010101" pitchFamily="49" charset="-122"/>
              </a:rPr>
              <a:t>6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、绿色开花的植物有庞大的根系。</a:t>
            </a:r>
            <a:endParaRPr kumimoji="0" lang="zh-CN" altLang="en-US" sz="100" b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 autoUpdateAnimBg="0"/>
      <p:bldP spid="93187" grpId="0" autoUpdateAnimBg="0"/>
      <p:bldP spid="93188" grpId="0" autoUpdateAnimBg="0"/>
      <p:bldP spid="93189" grpId="0" autoUpdateAnimBg="0"/>
      <p:bldP spid="93190" grpId="0" autoUpdateAnimBg="0"/>
      <p:bldP spid="93191" grpId="0" autoUpdateAnimBg="0"/>
      <p:bldP spid="93192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ext Box 2"/>
          <p:cNvSpPr txBox="1">
            <a:spLocks noChangeArrowheads="1"/>
          </p:cNvSpPr>
          <p:nvPr/>
        </p:nvSpPr>
        <p:spPr bwMode="auto">
          <a:xfrm>
            <a:off x="-300038" y="76200"/>
            <a:ext cx="4565651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algn="r" eaLnBrk="0" hangingPunct="0">
              <a:lnSpc>
                <a:spcPts val="4850"/>
              </a:lnSpc>
              <a:spcBef>
                <a:spcPts val="2350"/>
              </a:spcBef>
            </a:pPr>
            <a:r>
              <a:rPr kumimoji="0" lang="zh-CN" altLang="en-US" sz="4300" b="0">
                <a:latin typeface="Arial" panose="020B0604020202020204" pitchFamily="34" charset="0"/>
                <a:ea typeface="华文行楷" panose="02010800040101010101" pitchFamily="2" charset="-122"/>
              </a:rPr>
              <a:t>请看下列句子：</a:t>
            </a:r>
            <a:endParaRPr kumimoji="0" lang="zh-CN" altLang="en-US" sz="100" b="0">
              <a:latin typeface="Arial" panose="020B0604020202020204" pitchFamily="34" charset="0"/>
            </a:endParaRPr>
          </a:p>
        </p:txBody>
      </p:sp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152400" y="939800"/>
            <a:ext cx="9028113" cy="758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kumimoji="0" lang="en-US" altLang="zh-CN" sz="4300" b="0" dirty="0">
                <a:latin typeface="Arial" panose="020B0604020202020204" pitchFamily="34" charset="0"/>
                <a:ea typeface="隶书" panose="02010509060101010101" pitchFamily="49" charset="-122"/>
              </a:rPr>
              <a:t>1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、车间</a:t>
            </a:r>
            <a:r>
              <a:rPr kumimoji="0" lang="en-US" altLang="zh-CN" sz="4300" b="0" dirty="0">
                <a:latin typeface="Arial" panose="020B0604020202020204" pitchFamily="34" charset="0"/>
                <a:cs typeface="Times New Roman" panose="02020603050405020304" pitchFamily="18" charset="0"/>
              </a:rPr>
              <a:t>[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已经</a:t>
            </a:r>
            <a:r>
              <a:rPr kumimoji="0" lang="en-US" altLang="zh-CN" sz="4300" b="0" dirty="0">
                <a:latin typeface="Arial" panose="020B0604020202020204" pitchFamily="34" charset="0"/>
              </a:rPr>
              <a:t>]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完成了</a:t>
            </a:r>
            <a:r>
              <a:rPr kumimoji="0" lang="en-US" altLang="zh-CN" sz="4300" b="0" dirty="0">
                <a:latin typeface="Arial" panose="020B0604020202020204" pitchFamily="34" charset="0"/>
              </a:rPr>
              <a:t>(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全年</a:t>
            </a:r>
            <a:r>
              <a:rPr kumimoji="0" lang="en-US" altLang="zh-CN" sz="4300" b="0" dirty="0">
                <a:latin typeface="Arial" panose="020B0604020202020204" pitchFamily="34" charset="0"/>
              </a:rPr>
              <a:t>)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的任务。</a:t>
            </a:r>
            <a:endParaRPr kumimoji="0" lang="zh-CN" altLang="en-US" sz="100" b="0" dirty="0">
              <a:latin typeface="Arial" panose="020B0604020202020204" pitchFamily="34" charset="0"/>
            </a:endParaRPr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104775" y="1828800"/>
            <a:ext cx="9004300" cy="7635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kumimoji="0" lang="en-US" altLang="zh-CN" sz="4300" b="0" dirty="0">
                <a:latin typeface="Arial" panose="020B0604020202020204" pitchFamily="34" charset="0"/>
                <a:ea typeface="隶书" panose="02010509060101010101" pitchFamily="49" charset="-122"/>
              </a:rPr>
              <a:t>2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、 </a:t>
            </a:r>
            <a:r>
              <a:rPr kumimoji="0" lang="en-US" altLang="zh-CN" sz="4300" b="0" dirty="0">
                <a:latin typeface="Arial" panose="020B0604020202020204" pitchFamily="34" charset="0"/>
                <a:cs typeface="Times New Roman" panose="02020603050405020304" pitchFamily="18" charset="0"/>
              </a:rPr>
              <a:t>(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薄薄</a:t>
            </a:r>
            <a:r>
              <a:rPr kumimoji="0" lang="en-US" altLang="zh-CN" sz="4300" b="0" dirty="0">
                <a:latin typeface="Arial" panose="020B0604020202020204" pitchFamily="34" charset="0"/>
              </a:rPr>
              <a:t>)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的轻雾浮起</a:t>
            </a:r>
            <a:r>
              <a:rPr kumimoji="0" lang="en-US" altLang="zh-CN" sz="4300" b="0" dirty="0">
                <a:latin typeface="Arial" panose="020B0604020202020204" pitchFamily="34" charset="0"/>
              </a:rPr>
              <a:t>&lt;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在池塘里</a:t>
            </a:r>
            <a:r>
              <a:rPr kumimoji="0" lang="en-US" altLang="zh-CN" sz="4300" b="0" dirty="0">
                <a:latin typeface="Arial" panose="020B0604020202020204" pitchFamily="34" charset="0"/>
              </a:rPr>
              <a:t>&gt;</a:t>
            </a:r>
            <a:r>
              <a:rPr kumimoji="0" lang="en-US" altLang="zh-CN" sz="4300" b="0" dirty="0">
                <a:latin typeface="Arial" panose="020B0604020202020204" pitchFamily="34" charset="0"/>
                <a:ea typeface="隶书" panose="02010509060101010101" pitchFamily="49" charset="-122"/>
              </a:rPr>
              <a:t> 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。</a:t>
            </a:r>
            <a:endParaRPr kumimoji="0" lang="zh-CN" altLang="en-US" sz="100" b="0" dirty="0">
              <a:latin typeface="Arial" panose="020B0604020202020204" pitchFamily="34" charset="0"/>
            </a:endParaRPr>
          </a:p>
        </p:txBody>
      </p:sp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98425" y="2592388"/>
            <a:ext cx="9586913" cy="758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kumimoji="0" lang="en-US" altLang="zh-CN" sz="4300" b="0">
                <a:latin typeface="Arial" panose="020B0604020202020204" pitchFamily="34" charset="0"/>
                <a:ea typeface="隶书" panose="02010509060101010101" pitchFamily="49" charset="-122"/>
              </a:rPr>
              <a:t>3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、我家</a:t>
            </a:r>
            <a:r>
              <a:rPr kumimoji="0" lang="en-US" altLang="zh-CN" sz="4300" b="0">
                <a:latin typeface="Arial" panose="020B0604020202020204" pitchFamily="34" charset="0"/>
                <a:cs typeface="Times New Roman" panose="02020603050405020304" pitchFamily="18" charset="0"/>
              </a:rPr>
              <a:t>[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忽而</a:t>
            </a:r>
            <a:r>
              <a:rPr kumimoji="0" lang="en-US" altLang="zh-CN" sz="4300" b="0">
                <a:latin typeface="Arial" panose="020B0604020202020204" pitchFamily="34" charset="0"/>
              </a:rPr>
              <a:t>]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遭了</a:t>
            </a:r>
            <a:r>
              <a:rPr kumimoji="0" lang="en-US" altLang="zh-CN" sz="4300" b="0">
                <a:latin typeface="Arial" panose="020B0604020202020204" pitchFamily="34" charset="0"/>
              </a:rPr>
              <a:t>(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一场很大</a:t>
            </a:r>
            <a:r>
              <a:rPr kumimoji="0" lang="en-US" altLang="zh-CN" sz="4300" b="0">
                <a:latin typeface="Arial" panose="020B0604020202020204" pitchFamily="34" charset="0"/>
              </a:rPr>
              <a:t>)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的变故。</a:t>
            </a:r>
            <a:endParaRPr kumimoji="0" lang="zh-CN" altLang="en-US" sz="100" b="0">
              <a:latin typeface="Arial" panose="020B0604020202020204" pitchFamily="34" charset="0"/>
            </a:endParaRPr>
          </a:p>
        </p:txBody>
      </p:sp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107950" y="3430588"/>
            <a:ext cx="7054850" cy="7604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kumimoji="0" lang="en-US" altLang="zh-CN" sz="4300" b="0" dirty="0">
                <a:latin typeface="Arial" panose="020B0604020202020204" pitchFamily="34" charset="0"/>
                <a:ea typeface="隶书" panose="02010509060101010101" pitchFamily="49" charset="-122"/>
              </a:rPr>
              <a:t>4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、我</a:t>
            </a:r>
            <a:r>
              <a:rPr kumimoji="0" lang="en-US" altLang="zh-CN" sz="4300" b="0" dirty="0">
                <a:latin typeface="Arial" panose="020B0604020202020204" pitchFamily="34" charset="0"/>
                <a:cs typeface="Times New Roman" panose="02020603050405020304" pitchFamily="18" charset="0"/>
              </a:rPr>
              <a:t>[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已经</a:t>
            </a:r>
            <a:r>
              <a:rPr kumimoji="0" lang="en-US" altLang="zh-CN" sz="4300" b="0" dirty="0">
                <a:latin typeface="Arial" panose="020B0604020202020204" pitchFamily="34" charset="0"/>
              </a:rPr>
              <a:t>]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读过</a:t>
            </a:r>
            <a:r>
              <a:rPr kumimoji="0" lang="en-US" altLang="zh-CN" sz="4300" b="0" dirty="0">
                <a:latin typeface="Arial" panose="020B0604020202020204" pitchFamily="34" charset="0"/>
              </a:rPr>
              <a:t>&lt;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两遍</a:t>
            </a:r>
            <a:r>
              <a:rPr kumimoji="0" lang="en-US" altLang="zh-CN" sz="4300" b="0" dirty="0">
                <a:latin typeface="Arial" panose="020B0604020202020204" pitchFamily="34" charset="0"/>
              </a:rPr>
              <a:t>&gt;</a:t>
            </a:r>
            <a:r>
              <a:rPr kumimoji="0" lang="zh-CN" altLang="en-US" sz="4300" b="0" dirty="0">
                <a:latin typeface="Arial" panose="020B0604020202020204" pitchFamily="34" charset="0"/>
                <a:ea typeface="隶书" panose="02010509060101010101" pitchFamily="49" charset="-122"/>
              </a:rPr>
              <a:t>了。</a:t>
            </a:r>
            <a:endParaRPr kumimoji="0" lang="zh-CN" altLang="en-US" sz="100" b="0" dirty="0">
              <a:latin typeface="Arial" panose="020B0604020202020204" pitchFamily="34" charset="0"/>
            </a:endParaRPr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144463" y="4265613"/>
            <a:ext cx="8172450" cy="7635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eaLnBrk="0" hangingPunct="0">
              <a:lnSpc>
                <a:spcPts val="4850"/>
              </a:lnSpc>
            </a:pPr>
            <a:r>
              <a:rPr kumimoji="0" lang="en-US" altLang="zh-CN" sz="4300" b="0">
                <a:latin typeface="Arial" panose="020B0604020202020204" pitchFamily="34" charset="0"/>
                <a:ea typeface="隶书" panose="02010509060101010101" pitchFamily="49" charset="-122"/>
              </a:rPr>
              <a:t>5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、天气</a:t>
            </a:r>
            <a:r>
              <a:rPr kumimoji="0" lang="en-US" altLang="zh-CN" sz="4300" b="0">
                <a:latin typeface="Arial" panose="020B0604020202020204" pitchFamily="34" charset="0"/>
                <a:cs typeface="Times New Roman" panose="02020603050405020304" pitchFamily="18" charset="0"/>
              </a:rPr>
              <a:t>[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比屋子里</a:t>
            </a:r>
            <a:r>
              <a:rPr kumimoji="0" lang="en-US" altLang="zh-CN" sz="4300" b="0">
                <a:latin typeface="Arial" panose="020B0604020202020204" pitchFamily="34" charset="0"/>
              </a:rPr>
              <a:t>]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冷得</a:t>
            </a:r>
            <a:r>
              <a:rPr kumimoji="0" lang="en-US" altLang="zh-CN" sz="4300" b="0">
                <a:latin typeface="Arial" panose="020B0604020202020204" pitchFamily="34" charset="0"/>
              </a:rPr>
              <a:t>&lt;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多</a:t>
            </a:r>
            <a:r>
              <a:rPr kumimoji="0" lang="en-US" altLang="zh-CN" sz="4300" b="0">
                <a:latin typeface="Arial" panose="020B0604020202020204" pitchFamily="34" charset="0"/>
              </a:rPr>
              <a:t>&gt;</a:t>
            </a:r>
            <a:r>
              <a:rPr kumimoji="0" lang="zh-CN" altLang="en-US" sz="4300" b="0">
                <a:latin typeface="Arial" panose="020B0604020202020204" pitchFamily="34" charset="0"/>
                <a:ea typeface="隶书" panose="02010509060101010101" pitchFamily="49" charset="-122"/>
              </a:rPr>
              <a:t>了。</a:t>
            </a:r>
            <a:endParaRPr kumimoji="0" lang="zh-CN" altLang="en-US" sz="100" b="0">
              <a:latin typeface="Arial" panose="020B0604020202020204" pitchFamily="34" charset="0"/>
            </a:endParaRPr>
          </a:p>
        </p:txBody>
      </p:sp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173038" y="5230813"/>
            <a:ext cx="886301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21600" rIns="36000" bIns="36000"/>
          <a:lstStyle/>
          <a:p>
            <a:pPr eaLnBrk="0" hangingPunct="0">
              <a:lnSpc>
                <a:spcPts val="4390"/>
              </a:lnSpc>
            </a:pPr>
            <a:r>
              <a:rPr kumimoji="0" lang="en-US" altLang="zh-CN" sz="3900" b="0" dirty="0">
                <a:latin typeface="Arial" panose="020B0604020202020204" pitchFamily="34" charset="0"/>
                <a:ea typeface="隶书" panose="02010509060101010101" pitchFamily="49" charset="-122"/>
              </a:rPr>
              <a:t>6</a:t>
            </a:r>
            <a:r>
              <a:rPr kumimoji="0" lang="zh-CN" altLang="en-US" sz="3900" b="0" dirty="0">
                <a:latin typeface="Arial" panose="020B0604020202020204" pitchFamily="34" charset="0"/>
                <a:ea typeface="隶书" panose="02010509060101010101" pitchFamily="49" charset="-122"/>
              </a:rPr>
              <a:t>、 </a:t>
            </a:r>
            <a:r>
              <a:rPr kumimoji="0" lang="en-US" altLang="zh-CN" sz="3900" b="0" dirty="0">
                <a:latin typeface="Arial" panose="020B0604020202020204" pitchFamily="34" charset="0"/>
                <a:cs typeface="Times New Roman" panose="02020603050405020304" pitchFamily="18" charset="0"/>
              </a:rPr>
              <a:t>(</a:t>
            </a:r>
            <a:r>
              <a:rPr kumimoji="0" lang="zh-CN" altLang="en-US" sz="3900" b="0" dirty="0">
                <a:latin typeface="Arial" panose="020B0604020202020204" pitchFamily="34" charset="0"/>
                <a:ea typeface="隶书" panose="02010509060101010101" pitchFamily="49" charset="-122"/>
              </a:rPr>
              <a:t>绿色开花</a:t>
            </a:r>
            <a:r>
              <a:rPr kumimoji="0" lang="en-US" altLang="zh-CN" sz="3900" b="0" dirty="0">
                <a:latin typeface="Arial" panose="020B0604020202020204" pitchFamily="34" charset="0"/>
              </a:rPr>
              <a:t>)</a:t>
            </a:r>
            <a:r>
              <a:rPr kumimoji="0" lang="zh-CN" altLang="en-US" sz="3900" b="0" dirty="0">
                <a:latin typeface="Arial" panose="020B0604020202020204" pitchFamily="34" charset="0"/>
                <a:ea typeface="隶书" panose="02010509060101010101" pitchFamily="49" charset="-122"/>
              </a:rPr>
              <a:t>的植物有</a:t>
            </a:r>
            <a:r>
              <a:rPr kumimoji="0" lang="en-US" altLang="zh-CN" sz="3900" b="0" dirty="0">
                <a:latin typeface="Arial" panose="020B0604020202020204" pitchFamily="34" charset="0"/>
              </a:rPr>
              <a:t>(</a:t>
            </a:r>
            <a:r>
              <a:rPr kumimoji="0" lang="zh-CN" altLang="en-US" sz="3900" b="0" dirty="0">
                <a:latin typeface="Arial" panose="020B0604020202020204" pitchFamily="34" charset="0"/>
                <a:ea typeface="隶书" panose="02010509060101010101" pitchFamily="49" charset="-122"/>
              </a:rPr>
              <a:t>庞大</a:t>
            </a:r>
            <a:r>
              <a:rPr kumimoji="0" lang="en-US" altLang="zh-CN" sz="3900" b="0" dirty="0">
                <a:latin typeface="Arial" panose="020B0604020202020204" pitchFamily="34" charset="0"/>
              </a:rPr>
              <a:t>)</a:t>
            </a:r>
            <a:r>
              <a:rPr kumimoji="0" lang="zh-CN" altLang="en-US" sz="3900" b="0" dirty="0">
                <a:latin typeface="Arial" panose="020B0604020202020204" pitchFamily="34" charset="0"/>
                <a:ea typeface="隶书" panose="02010509060101010101" pitchFamily="49" charset="-122"/>
              </a:rPr>
              <a:t>的根系。</a:t>
            </a:r>
            <a:endParaRPr kumimoji="0" lang="zh-CN" altLang="en-US" sz="100" b="0" dirty="0">
              <a:latin typeface="Arial" panose="020B0604020202020204" pitchFamily="34" charset="0"/>
            </a:endParaRPr>
          </a:p>
        </p:txBody>
      </p:sp>
      <p:sp>
        <p:nvSpPr>
          <p:cNvPr id="94217" name="Rectangle 9"/>
          <p:cNvSpPr>
            <a:spLocks noChangeArrowheads="1"/>
          </p:cNvSpPr>
          <p:nvPr>
            <p:ph type="title"/>
          </p:nvPr>
        </p:nvSpPr>
        <p:spPr>
          <a:xfrm>
            <a:off x="687388" y="7391400"/>
            <a:ext cx="7772400" cy="1144588"/>
          </a:xfrm>
        </p:spPr>
        <p:txBody>
          <a:bodyPr lIns="36000" tIns="21600" rIns="36000" bIns="36000"/>
          <a:lstStyle/>
          <a:p>
            <a:endParaRPr lang="zh-CN" altLang="zh-CN" sz="100"/>
          </a:p>
        </p:txBody>
      </p:sp>
      <p:sp>
        <p:nvSpPr>
          <p:cNvPr id="94218" name="Rectangle 10"/>
          <p:cNvSpPr>
            <a:spLocks noChangeArrowheads="1"/>
          </p:cNvSpPr>
          <p:nvPr/>
        </p:nvSpPr>
        <p:spPr bwMode="auto">
          <a:xfrm>
            <a:off x="1071538" y="1357298"/>
            <a:ext cx="1107996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u="sng" dirty="0" smtClean="0">
                <a:solidFill>
                  <a:srgbClr val="FF0000"/>
                </a:solidFill>
              </a:rPr>
              <a:t>——</a:t>
            </a:r>
            <a:r>
              <a:rPr lang="en-US" altLang="zh-CN" u="sng" dirty="0" smtClean="0">
                <a:solidFill>
                  <a:srgbClr val="FF0000"/>
                </a:solidFill>
              </a:rPr>
              <a:t>——</a:t>
            </a:r>
            <a:endParaRPr lang="en-US" altLang="zh-CN" u="sng" dirty="0" smtClean="0">
              <a:solidFill>
                <a:srgbClr val="FF0000"/>
              </a:solidFill>
            </a:endParaRPr>
          </a:p>
          <a:p>
            <a:endParaRPr lang="en-US" altLang="zh-CN" u="sng" dirty="0">
              <a:solidFill>
                <a:srgbClr val="FF0000"/>
              </a:solidFill>
            </a:endParaRPr>
          </a:p>
        </p:txBody>
      </p:sp>
      <p:sp>
        <p:nvSpPr>
          <p:cNvPr id="94219" name="Rectangle 11"/>
          <p:cNvSpPr>
            <a:spLocks noChangeArrowheads="1"/>
          </p:cNvSpPr>
          <p:nvPr/>
        </p:nvSpPr>
        <p:spPr bwMode="auto">
          <a:xfrm>
            <a:off x="3143240" y="2214554"/>
            <a:ext cx="1107996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u="sng" dirty="0" smtClean="0">
                <a:solidFill>
                  <a:srgbClr val="FF0000"/>
                </a:solidFill>
              </a:rPr>
              <a:t>——</a:t>
            </a:r>
            <a:r>
              <a:rPr lang="en-US" altLang="zh-CN" u="sng" dirty="0" smtClean="0">
                <a:solidFill>
                  <a:srgbClr val="FF0000"/>
                </a:solidFill>
              </a:rPr>
              <a:t>——</a:t>
            </a:r>
            <a:endParaRPr lang="en-US" altLang="zh-CN" u="sng" dirty="0" smtClean="0">
              <a:solidFill>
                <a:srgbClr val="FF0000"/>
              </a:solidFill>
            </a:endParaRPr>
          </a:p>
          <a:p>
            <a:endParaRPr lang="en-US" altLang="zh-CN" u="sng" dirty="0">
              <a:solidFill>
                <a:srgbClr val="FF0000"/>
              </a:solidFill>
            </a:endParaRPr>
          </a:p>
        </p:txBody>
      </p:sp>
      <p:sp>
        <p:nvSpPr>
          <p:cNvPr id="94220" name="Rectangle 12"/>
          <p:cNvSpPr>
            <a:spLocks noChangeArrowheads="1"/>
          </p:cNvSpPr>
          <p:nvPr/>
        </p:nvSpPr>
        <p:spPr bwMode="auto">
          <a:xfrm>
            <a:off x="1071538" y="3000372"/>
            <a:ext cx="1107996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u="sng" dirty="0" smtClean="0">
                <a:solidFill>
                  <a:srgbClr val="FF0000"/>
                </a:solidFill>
              </a:rPr>
              <a:t>——</a:t>
            </a:r>
            <a:r>
              <a:rPr lang="en-US" altLang="zh-CN" u="sng" dirty="0" smtClean="0">
                <a:solidFill>
                  <a:srgbClr val="FF0000"/>
                </a:solidFill>
              </a:rPr>
              <a:t>——</a:t>
            </a:r>
            <a:endParaRPr lang="en-US" altLang="zh-CN" u="sng" dirty="0" smtClean="0">
              <a:solidFill>
                <a:srgbClr val="FF0000"/>
              </a:solidFill>
            </a:endParaRPr>
          </a:p>
          <a:p>
            <a:endParaRPr lang="en-US" altLang="zh-CN" u="sng" dirty="0">
              <a:solidFill>
                <a:srgbClr val="FF0000"/>
              </a:solidFill>
            </a:endParaRPr>
          </a:p>
        </p:txBody>
      </p:sp>
      <p:sp>
        <p:nvSpPr>
          <p:cNvPr id="94221" name="Rectangle 13"/>
          <p:cNvSpPr>
            <a:spLocks noChangeArrowheads="1"/>
          </p:cNvSpPr>
          <p:nvPr/>
        </p:nvSpPr>
        <p:spPr bwMode="auto">
          <a:xfrm>
            <a:off x="928662" y="3857628"/>
            <a:ext cx="877163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u="sng" dirty="0" smtClean="0">
                <a:solidFill>
                  <a:srgbClr val="FF0000"/>
                </a:solidFill>
              </a:rPr>
              <a:t>—</a:t>
            </a:r>
            <a:r>
              <a:rPr lang="en-US" altLang="zh-CN" u="sng" dirty="0" smtClean="0">
                <a:solidFill>
                  <a:srgbClr val="FF0000"/>
                </a:solidFill>
              </a:rPr>
              <a:t>——</a:t>
            </a:r>
            <a:endParaRPr lang="en-US" altLang="zh-CN" u="sng" dirty="0" smtClean="0">
              <a:solidFill>
                <a:srgbClr val="FF0000"/>
              </a:solidFill>
            </a:endParaRPr>
          </a:p>
          <a:p>
            <a:endParaRPr lang="en-US" altLang="zh-CN" u="sng" dirty="0">
              <a:solidFill>
                <a:srgbClr val="FF0000"/>
              </a:solidFill>
            </a:endParaRPr>
          </a:p>
        </p:txBody>
      </p:sp>
      <p:sp>
        <p:nvSpPr>
          <p:cNvPr id="94222" name="Rectangle 14"/>
          <p:cNvSpPr>
            <a:spLocks noChangeArrowheads="1"/>
          </p:cNvSpPr>
          <p:nvPr/>
        </p:nvSpPr>
        <p:spPr bwMode="auto">
          <a:xfrm>
            <a:off x="1000100" y="4643446"/>
            <a:ext cx="1107996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u="sng" dirty="0" smtClean="0">
                <a:solidFill>
                  <a:srgbClr val="FF0000"/>
                </a:solidFill>
              </a:rPr>
              <a:t>——</a:t>
            </a:r>
            <a:r>
              <a:rPr lang="en-US" altLang="zh-CN" u="sng" dirty="0" smtClean="0">
                <a:solidFill>
                  <a:srgbClr val="FF0000"/>
                </a:solidFill>
              </a:rPr>
              <a:t>——</a:t>
            </a:r>
            <a:endParaRPr lang="en-US" altLang="zh-CN" u="sng" dirty="0" smtClean="0">
              <a:solidFill>
                <a:srgbClr val="FF0000"/>
              </a:solidFill>
            </a:endParaRPr>
          </a:p>
          <a:p>
            <a:endParaRPr lang="en-US" altLang="zh-CN" u="sng" dirty="0">
              <a:solidFill>
                <a:srgbClr val="FF0000"/>
              </a:solidFill>
            </a:endParaRPr>
          </a:p>
        </p:txBody>
      </p:sp>
      <p:sp>
        <p:nvSpPr>
          <p:cNvPr id="94223" name="Rectangle 15"/>
          <p:cNvSpPr>
            <a:spLocks noChangeArrowheads="1"/>
          </p:cNvSpPr>
          <p:nvPr/>
        </p:nvSpPr>
        <p:spPr bwMode="auto">
          <a:xfrm>
            <a:off x="3857620" y="5643578"/>
            <a:ext cx="1107996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u="sng" dirty="0" smtClean="0">
                <a:solidFill>
                  <a:srgbClr val="FF0000"/>
                </a:solidFill>
              </a:rPr>
              <a:t>——</a:t>
            </a:r>
            <a:r>
              <a:rPr lang="en-US" altLang="zh-CN" u="sng" dirty="0" smtClean="0">
                <a:solidFill>
                  <a:srgbClr val="FF0000"/>
                </a:solidFill>
              </a:rPr>
              <a:t>——</a:t>
            </a:r>
            <a:endParaRPr lang="en-US" altLang="zh-CN" u="sng" dirty="0" smtClean="0">
              <a:solidFill>
                <a:srgbClr val="FF0000"/>
              </a:solidFill>
            </a:endParaRPr>
          </a:p>
          <a:p>
            <a:endParaRPr lang="en-US" altLang="zh-CN" u="sng" dirty="0">
              <a:solidFill>
                <a:srgbClr val="FF0000"/>
              </a:solidFill>
            </a:endParaRPr>
          </a:p>
        </p:txBody>
      </p:sp>
      <p:sp>
        <p:nvSpPr>
          <p:cNvPr id="94224" name="Rectangle 16"/>
          <p:cNvSpPr>
            <a:spLocks noChangeArrowheads="1"/>
          </p:cNvSpPr>
          <p:nvPr/>
        </p:nvSpPr>
        <p:spPr bwMode="auto">
          <a:xfrm>
            <a:off x="3500430" y="1357298"/>
            <a:ext cx="1571636" cy="36933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chemeClr val="folHlink"/>
                </a:solidFill>
              </a:rPr>
              <a:t>————</a:t>
            </a:r>
            <a:r>
              <a:rPr lang="en-US" altLang="zh-CN" dirty="0" smtClean="0">
                <a:solidFill>
                  <a:schemeClr val="folHlink"/>
                </a:solidFill>
              </a:rPr>
              <a:t>——</a:t>
            </a:r>
            <a:endParaRPr lang="en-US" altLang="zh-CN" dirty="0">
              <a:solidFill>
                <a:schemeClr val="folHlink"/>
              </a:solidFill>
            </a:endParaRPr>
          </a:p>
        </p:txBody>
      </p:sp>
      <p:sp>
        <p:nvSpPr>
          <p:cNvPr id="94225" name="Rectangle 17"/>
          <p:cNvSpPr>
            <a:spLocks noChangeArrowheads="1"/>
          </p:cNvSpPr>
          <p:nvPr/>
        </p:nvSpPr>
        <p:spPr bwMode="auto">
          <a:xfrm>
            <a:off x="4214810" y="2214554"/>
            <a:ext cx="1338828" cy="36933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folHlink"/>
                </a:solidFill>
              </a:rPr>
              <a:t>———</a:t>
            </a:r>
            <a:r>
              <a:rPr lang="en-US" altLang="zh-CN" dirty="0" smtClean="0">
                <a:solidFill>
                  <a:schemeClr val="folHlink"/>
                </a:solidFill>
              </a:rPr>
              <a:t>——</a:t>
            </a:r>
            <a:endParaRPr lang="en-US" altLang="zh-CN" dirty="0">
              <a:solidFill>
                <a:schemeClr val="folHlink"/>
              </a:solidFill>
            </a:endParaRPr>
          </a:p>
        </p:txBody>
      </p:sp>
      <p:sp>
        <p:nvSpPr>
          <p:cNvPr id="94226" name="Rectangle 18"/>
          <p:cNvSpPr>
            <a:spLocks noChangeArrowheads="1"/>
          </p:cNvSpPr>
          <p:nvPr/>
        </p:nvSpPr>
        <p:spPr bwMode="auto">
          <a:xfrm>
            <a:off x="3428992" y="3000372"/>
            <a:ext cx="99695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folHlink"/>
                </a:solidFill>
              </a:rPr>
              <a:t>——</a:t>
            </a:r>
            <a:endParaRPr lang="en-US" altLang="zh-CN" dirty="0">
              <a:solidFill>
                <a:schemeClr val="folHlink"/>
              </a:solidFill>
            </a:endParaRPr>
          </a:p>
        </p:txBody>
      </p:sp>
      <p:sp>
        <p:nvSpPr>
          <p:cNvPr id="94227" name="Rectangle 19"/>
          <p:cNvSpPr>
            <a:spLocks noChangeArrowheads="1"/>
          </p:cNvSpPr>
          <p:nvPr/>
        </p:nvSpPr>
        <p:spPr bwMode="auto">
          <a:xfrm>
            <a:off x="2857488" y="3857628"/>
            <a:ext cx="1338828" cy="36933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folHlink"/>
                </a:solidFill>
              </a:rPr>
              <a:t>———</a:t>
            </a:r>
            <a:r>
              <a:rPr lang="en-US" altLang="zh-CN" dirty="0" smtClean="0">
                <a:solidFill>
                  <a:schemeClr val="folHlink"/>
                </a:solidFill>
              </a:rPr>
              <a:t>——</a:t>
            </a:r>
            <a:endParaRPr lang="en-US" altLang="zh-CN" dirty="0">
              <a:solidFill>
                <a:schemeClr val="folHlink"/>
              </a:solidFill>
            </a:endParaRPr>
          </a:p>
        </p:txBody>
      </p:sp>
      <p:sp>
        <p:nvSpPr>
          <p:cNvPr id="94228" name="Rectangle 20"/>
          <p:cNvSpPr>
            <a:spLocks noChangeArrowheads="1"/>
          </p:cNvSpPr>
          <p:nvPr/>
        </p:nvSpPr>
        <p:spPr bwMode="auto">
          <a:xfrm>
            <a:off x="4500562" y="4643446"/>
            <a:ext cx="140335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folHlink"/>
                </a:solidFill>
              </a:rPr>
              <a:t>———</a:t>
            </a:r>
            <a:endParaRPr lang="en-US" altLang="zh-CN" dirty="0">
              <a:solidFill>
                <a:schemeClr val="folHlink"/>
              </a:solidFill>
            </a:endParaRPr>
          </a:p>
        </p:txBody>
      </p:sp>
      <p:sp>
        <p:nvSpPr>
          <p:cNvPr id="94229" name="Rectangle 21"/>
          <p:cNvSpPr>
            <a:spLocks noChangeArrowheads="1"/>
          </p:cNvSpPr>
          <p:nvPr/>
        </p:nvSpPr>
        <p:spPr bwMode="auto">
          <a:xfrm>
            <a:off x="4857752" y="5643578"/>
            <a:ext cx="646331" cy="36933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folHlink"/>
                </a:solidFill>
              </a:rPr>
              <a:t>——</a:t>
            </a:r>
            <a:endParaRPr lang="en-US" altLang="zh-CN" dirty="0">
              <a:solidFill>
                <a:schemeClr val="folHlink"/>
              </a:solidFill>
            </a:endParaRPr>
          </a:p>
        </p:txBody>
      </p:sp>
      <p:sp>
        <p:nvSpPr>
          <p:cNvPr id="94230" name="Rectangle 22"/>
          <p:cNvSpPr>
            <a:spLocks noChangeArrowheads="1"/>
          </p:cNvSpPr>
          <p:nvPr/>
        </p:nvSpPr>
        <p:spPr bwMode="auto">
          <a:xfrm>
            <a:off x="7143768" y="1357298"/>
            <a:ext cx="1228221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dirty="0" smtClean="0">
                <a:solidFill>
                  <a:schemeClr val="accent1"/>
                </a:solidFill>
              </a:rPr>
              <a:t>~~~~~~~</a:t>
            </a:r>
            <a:endParaRPr lang="en-US" altLang="zh-CN" sz="2000" dirty="0">
              <a:solidFill>
                <a:schemeClr val="accent1"/>
              </a:solidFill>
            </a:endParaRPr>
          </a:p>
        </p:txBody>
      </p:sp>
      <p:sp>
        <p:nvSpPr>
          <p:cNvPr id="94231" name="Rectangle 23"/>
          <p:cNvSpPr>
            <a:spLocks noChangeArrowheads="1"/>
          </p:cNvSpPr>
          <p:nvPr/>
        </p:nvSpPr>
        <p:spPr bwMode="auto">
          <a:xfrm>
            <a:off x="7572396" y="3143248"/>
            <a:ext cx="1396536" cy="36933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accent1"/>
                </a:solidFill>
              </a:rPr>
              <a:t>~~~~~~</a:t>
            </a:r>
            <a:r>
              <a:rPr lang="en-US" altLang="zh-CN" dirty="0" smtClean="0">
                <a:solidFill>
                  <a:schemeClr val="accent1"/>
                </a:solidFill>
              </a:rPr>
              <a:t>~~~</a:t>
            </a:r>
            <a:endParaRPr lang="en-US" altLang="zh-CN" dirty="0">
              <a:solidFill>
                <a:schemeClr val="accent1"/>
              </a:solidFill>
            </a:endParaRPr>
          </a:p>
        </p:txBody>
      </p:sp>
      <p:sp>
        <p:nvSpPr>
          <p:cNvPr id="94232" name="Rectangle 24"/>
          <p:cNvSpPr>
            <a:spLocks noChangeArrowheads="1"/>
          </p:cNvSpPr>
          <p:nvPr/>
        </p:nvSpPr>
        <p:spPr bwMode="auto">
          <a:xfrm>
            <a:off x="7072330" y="5643578"/>
            <a:ext cx="1396536" cy="36933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accent1"/>
                </a:solidFill>
              </a:rPr>
              <a:t>~~~~~~</a:t>
            </a:r>
            <a:r>
              <a:rPr lang="en-US" altLang="zh-CN" dirty="0" smtClean="0">
                <a:solidFill>
                  <a:schemeClr val="accent1"/>
                </a:solidFill>
              </a:rPr>
              <a:t>~~~</a:t>
            </a:r>
            <a:endParaRPr lang="en-US" altLang="zh-CN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4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4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 autoUpdateAnimBg="0"/>
      <p:bldP spid="94211" grpId="0" autoUpdateAnimBg="0"/>
      <p:bldP spid="94212" grpId="0" autoUpdateAnimBg="0"/>
      <p:bldP spid="94213" grpId="0" autoUpdateAnimBg="0"/>
      <p:bldP spid="94214" grpId="0" autoUpdateAnimBg="0"/>
      <p:bldP spid="94215" grpId="0" autoUpdateAnimBg="0"/>
      <p:bldP spid="94216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标题 2048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zh-CN" altLang="en-US" b="1" dirty="0"/>
              <a:t>句子成分口诀</a:t>
            </a:r>
            <a:endParaRPr lang="zh-CN" altLang="en-US" b="1" dirty="0"/>
          </a:p>
        </p:txBody>
      </p:sp>
      <p:sp>
        <p:nvSpPr>
          <p:cNvPr id="20483" name="文本占位符 2048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endParaRPr lang="zh-CN" altLang="en-US" sz="4000" b="1" dirty="0"/>
          </a:p>
          <a:p>
            <a:r>
              <a:rPr lang="zh-CN" altLang="en-US" sz="4000" b="1" dirty="0"/>
              <a:t>主谓宾、定状补，主干枝叶分清楚。</a:t>
            </a:r>
            <a:endParaRPr lang="zh-CN" altLang="en-US" sz="4000" b="1" dirty="0"/>
          </a:p>
          <a:p>
            <a:endParaRPr lang="zh-CN" altLang="en-US" sz="4000" b="1" dirty="0"/>
          </a:p>
          <a:p>
            <a:r>
              <a:rPr lang="zh-CN" altLang="en-US" sz="4000" b="1" dirty="0"/>
              <a:t>谓前为状谓后补，定语长居主宾前</a:t>
            </a:r>
            <a:r>
              <a:rPr lang="zh-CN" altLang="en-US" sz="4000" dirty="0"/>
              <a:t>。</a:t>
            </a:r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6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1.抄写《一棵小桃树》词语，注音造句；</a:t>
            </a:r>
            <a:endParaRPr lang="zh-CN" altLang="en-US" sz="60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6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2.</a:t>
            </a:r>
            <a:r>
              <a:rPr lang="zh-CN" altLang="en-US" sz="6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全品P58、59，批改</a:t>
            </a:r>
            <a:r>
              <a:rPr lang="en-US" altLang="zh-CN" sz="6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;</a:t>
            </a:r>
            <a:endParaRPr lang="en-US" altLang="zh-CN" sz="60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6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3.</a:t>
            </a:r>
            <a:r>
              <a:rPr lang="zh-CN" altLang="en-US" sz="6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自行阅读病句资料</a:t>
            </a:r>
            <a:r>
              <a:rPr lang="zh-CN" altLang="en-US" sz="6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endParaRPr lang="zh-CN" altLang="en-US" sz="60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oaring">
  <a:themeElements>
    <a:clrScheme name="Soar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FFFF"/>
      </a:accent1>
      <a:accent2>
        <a:srgbClr val="3366FF"/>
      </a:accent2>
      <a:accent3>
        <a:srgbClr val="AAAAFF"/>
      </a:accent3>
      <a:accent4>
        <a:srgbClr val="DADADA"/>
      </a:accent4>
      <a:accent5>
        <a:srgbClr val="AAFFFF"/>
      </a:accent5>
      <a:accent6>
        <a:srgbClr val="2D5CE7"/>
      </a:accent6>
      <a:hlink>
        <a:srgbClr val="FF0033"/>
      </a:hlink>
      <a:folHlink>
        <a:srgbClr val="FFFF00"/>
      </a:folHlink>
    </a:clrScheme>
    <a:fontScheme name="Soaring">
      <a:majorFont>
        <a:latin typeface="Arial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Soar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2D5CE7"/>
        </a:accent6>
        <a:hlink>
          <a:srgbClr val="FF0033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009999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8A8A"/>
        </a:accent6>
        <a:hlink>
          <a:srgbClr val="6600CC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B95C00"/>
        </a:accent6>
        <a:hlink>
          <a:srgbClr val="CC00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3624</Words>
  <Application>WPS 演示</Application>
  <PresentationFormat>全屏显示(4:3)</PresentationFormat>
  <Paragraphs>310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43" baseType="lpstr">
      <vt:lpstr>Arial</vt:lpstr>
      <vt:lpstr>宋体</vt:lpstr>
      <vt:lpstr>Wingdings</vt:lpstr>
      <vt:lpstr>Times New Roman</vt:lpstr>
      <vt:lpstr>黑体</vt:lpstr>
      <vt:lpstr>华文行楷</vt:lpstr>
      <vt:lpstr>华文新魏</vt:lpstr>
      <vt:lpstr>华文中宋</vt:lpstr>
      <vt:lpstr>微软雅黑</vt:lpstr>
      <vt:lpstr>Arial Unicode MS</vt:lpstr>
      <vt:lpstr>Calibri</vt:lpstr>
      <vt:lpstr>Times New Roman</vt:lpstr>
      <vt:lpstr>隶书</vt:lpstr>
      <vt:lpstr>方正启体简体</vt:lpstr>
      <vt:lpstr>默认设计模板</vt:lpstr>
      <vt:lpstr>Soaring</vt:lpstr>
      <vt:lpstr>PowerPoint 演示文稿</vt:lpstr>
      <vt:lpstr>PowerPoint 演示文稿</vt:lpstr>
      <vt:lpstr>句子成分标识符号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一、多重定语的语序定位：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多重状语的排列语序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句子成分口诀</vt:lpstr>
      <vt:lpstr>PowerPoint 演示文稿</vt:lpstr>
    </vt:vector>
  </TitlesOfParts>
  <Company>番茄花园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haiyu</cp:lastModifiedBy>
  <cp:revision>20</cp:revision>
  <dcterms:created xsi:type="dcterms:W3CDTF">2006-04-18T10:06:00Z</dcterms:created>
  <dcterms:modified xsi:type="dcterms:W3CDTF">2019-06-04T08:08:10Z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