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9" r:id="rId2"/>
    <p:sldId id="256" r:id="rId3"/>
    <p:sldId id="276" r:id="rId4"/>
    <p:sldId id="269" r:id="rId5"/>
    <p:sldId id="260" r:id="rId6"/>
    <p:sldId id="277" r:id="rId7"/>
    <p:sldId id="261" r:id="rId8"/>
    <p:sldId id="278" r:id="rId9"/>
    <p:sldId id="279" r:id="rId10"/>
    <p:sldId id="270" r:id="rId11"/>
    <p:sldId id="271" r:id="rId12"/>
    <p:sldId id="272" r:id="rId13"/>
    <p:sldId id="273" r:id="rId14"/>
    <p:sldId id="274" r:id="rId15"/>
    <p:sldId id="275" r:id="rId16"/>
    <p:sldId id="266" r:id="rId17"/>
    <p:sldId id="267" r:id="rId18"/>
    <p:sldId id="268" r:id="rId19"/>
    <p:sldId id="263" r:id="rId20"/>
    <p:sldId id="264" r:id="rId21"/>
    <p:sldId id="265" r:id="rId22"/>
    <p:sldId id="258"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6" d="100"/>
          <a:sy n="86"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78C75B-3241-4634-B84D-88F722A7A7D0}" type="datetimeFigureOut">
              <a:rPr lang="zh-CN" altLang="en-US" smtClean="0"/>
              <a:t>2020/3/20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847B98-B168-4A79-89AA-887D43E609C7}" type="slidenum">
              <a:rPr lang="zh-CN" altLang="en-US" smtClean="0"/>
              <a:t>‹#›</a:t>
            </a:fld>
            <a:endParaRPr lang="zh-CN" altLang="en-US"/>
          </a:p>
        </p:txBody>
      </p:sp>
    </p:spTree>
    <p:extLst>
      <p:ext uri="{BB962C8B-B14F-4D97-AF65-F5344CB8AC3E}">
        <p14:creationId xmlns:p14="http://schemas.microsoft.com/office/powerpoint/2010/main" val="4169844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D847B98-B168-4A79-89AA-887D43E609C7}" type="slidenum">
              <a:rPr lang="zh-CN" altLang="en-US" smtClean="0"/>
              <a:t>3</a:t>
            </a:fld>
            <a:endParaRPr lang="zh-CN" altLang="en-US"/>
          </a:p>
        </p:txBody>
      </p:sp>
    </p:spTree>
    <p:extLst>
      <p:ext uri="{BB962C8B-B14F-4D97-AF65-F5344CB8AC3E}">
        <p14:creationId xmlns:p14="http://schemas.microsoft.com/office/powerpoint/2010/main" val="2376635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94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DDB52A9-A137-4974-9A2E-5736D60849CE}" type="slidenum">
              <a:rPr lang="zh-CN" altLang="en-US" smtClean="0"/>
              <a:pPr/>
              <a:t>4</a:t>
            </a:fld>
            <a:endParaRPr lang="zh-CN" altLang="en-US" smtClean="0"/>
          </a:p>
        </p:txBody>
      </p:sp>
    </p:spTree>
    <p:extLst>
      <p:ext uri="{BB962C8B-B14F-4D97-AF65-F5344CB8AC3E}">
        <p14:creationId xmlns:p14="http://schemas.microsoft.com/office/powerpoint/2010/main" val="320847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2102854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681604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2663865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2676041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1608743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399050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1476204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2829847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1956608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566500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855CDC1-E107-4397-80E9-46CF376155F6}"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15218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55CDC1-E107-4397-80E9-46CF376155F6}" type="datetimeFigureOut">
              <a:rPr lang="zh-CN" altLang="en-US" smtClean="0"/>
              <a:t>2020/3/20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87F9C-A3ED-453D-95F7-063A22311FCA}" type="slidenum">
              <a:rPr lang="zh-CN" altLang="en-US" smtClean="0"/>
              <a:t>‹#›</a:t>
            </a:fld>
            <a:endParaRPr lang="zh-CN" altLang="en-US"/>
          </a:p>
        </p:txBody>
      </p:sp>
    </p:spTree>
    <p:extLst>
      <p:ext uri="{BB962C8B-B14F-4D97-AF65-F5344CB8AC3E}">
        <p14:creationId xmlns:p14="http://schemas.microsoft.com/office/powerpoint/2010/main" val="31567916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file:///C:\Users\apple\Desktop\&#32447;&#19978;&#25945;&#23398;&#36164;&#26009;\bc88ea1d0131f64e4324a3dc43666302.mp4" TargetMode="External"/><Relationship Id="rId1" Type="http://schemas.microsoft.com/office/2007/relationships/media" Target="file:///C:\Users\apple\Desktop\&#32447;&#19978;&#25945;&#23398;&#36164;&#26009;\bc88ea1d0131f64e4324a3dc43666302.mp4" TargetMode="External"/><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333177" y="1734236"/>
            <a:ext cx="3869474" cy="1569660"/>
          </a:xfrm>
          <a:prstGeom prst="rect">
            <a:avLst/>
          </a:prstGeom>
          <a:noFill/>
          <a:ln w="38100">
            <a:solidFill>
              <a:srgbClr val="FFC000"/>
            </a:solidFill>
          </a:ln>
        </p:spPr>
        <p:txBody>
          <a:bodyPr wrap="square" rtlCol="0">
            <a:spAutoFit/>
          </a:bodyPr>
          <a:lstStyle/>
          <a:p>
            <a:r>
              <a:rPr lang="zh-CN" altLang="en-US" sz="1600" b="1" dirty="0" smtClean="0">
                <a:solidFill>
                  <a:srgbClr val="0070C0"/>
                </a:solidFill>
                <a:latin typeface="楷体" panose="02010609060101010101" pitchFamily="49" charset="-122"/>
                <a:ea typeface="楷体" panose="02010609060101010101" pitchFamily="49" charset="-122"/>
              </a:rPr>
              <a:t>主要环节：</a:t>
            </a:r>
            <a:endParaRPr lang="en-US" altLang="zh-CN" sz="1600" b="1" dirty="0" smtClean="0">
              <a:solidFill>
                <a:srgbClr val="0070C0"/>
              </a:solidFill>
              <a:latin typeface="楷体" panose="02010609060101010101" pitchFamily="49" charset="-122"/>
              <a:ea typeface="楷体" panose="02010609060101010101" pitchFamily="49" charset="-122"/>
            </a:endParaRPr>
          </a:p>
          <a:p>
            <a:r>
              <a:rPr lang="en-US" altLang="zh-CN" sz="1600" b="1" dirty="0" smtClean="0">
                <a:solidFill>
                  <a:srgbClr val="0070C0"/>
                </a:solidFill>
                <a:latin typeface="楷体" panose="02010609060101010101" pitchFamily="49" charset="-122"/>
                <a:ea typeface="楷体" panose="02010609060101010101" pitchFamily="49" charset="-122"/>
              </a:rPr>
              <a:t>1.</a:t>
            </a:r>
            <a:r>
              <a:rPr lang="zh-CN" altLang="en-US" sz="1600" b="1" dirty="0" smtClean="0">
                <a:solidFill>
                  <a:srgbClr val="0070C0"/>
                </a:solidFill>
                <a:latin typeface="楷体" panose="02010609060101010101" pitchFamily="49" charset="-122"/>
                <a:ea typeface="楷体" panose="02010609060101010101" pitchFamily="49" charset="-122"/>
              </a:rPr>
              <a:t>“大概念”抢答</a:t>
            </a:r>
            <a:endParaRPr lang="en-US" altLang="zh-CN" sz="1600" b="1" dirty="0" smtClean="0">
              <a:solidFill>
                <a:srgbClr val="0070C0"/>
              </a:solidFill>
              <a:latin typeface="楷体" panose="02010609060101010101" pitchFamily="49" charset="-122"/>
              <a:ea typeface="楷体" panose="02010609060101010101" pitchFamily="49" charset="-122"/>
            </a:endParaRPr>
          </a:p>
          <a:p>
            <a:r>
              <a:rPr lang="en-US" altLang="zh-CN" sz="1600" b="1" dirty="0">
                <a:solidFill>
                  <a:srgbClr val="0070C0"/>
                </a:solidFill>
                <a:latin typeface="楷体" panose="02010609060101010101" pitchFamily="49" charset="-122"/>
                <a:ea typeface="楷体" panose="02010609060101010101" pitchFamily="49" charset="-122"/>
              </a:rPr>
              <a:t>2</a:t>
            </a:r>
            <a:r>
              <a:rPr lang="en-US" altLang="zh-CN" sz="1600" b="1" dirty="0" smtClean="0">
                <a:solidFill>
                  <a:srgbClr val="0070C0"/>
                </a:solidFill>
                <a:latin typeface="楷体" panose="02010609060101010101" pitchFamily="49" charset="-122"/>
                <a:ea typeface="楷体" panose="02010609060101010101" pitchFamily="49" charset="-122"/>
              </a:rPr>
              <a:t>.</a:t>
            </a:r>
            <a:r>
              <a:rPr lang="zh-CN" altLang="en-US" sz="1600" b="1" dirty="0" smtClean="0">
                <a:solidFill>
                  <a:srgbClr val="0070C0"/>
                </a:solidFill>
                <a:latin typeface="楷体" panose="02010609060101010101" pitchFamily="49" charset="-122"/>
                <a:ea typeface="楷体" panose="02010609060101010101" pitchFamily="49" charset="-122"/>
              </a:rPr>
              <a:t>作业点评；</a:t>
            </a:r>
            <a:endParaRPr lang="en-US" altLang="zh-CN" sz="1600" b="1" dirty="0" smtClean="0">
              <a:solidFill>
                <a:srgbClr val="0070C0"/>
              </a:solidFill>
              <a:latin typeface="楷体" panose="02010609060101010101" pitchFamily="49" charset="-122"/>
              <a:ea typeface="楷体" panose="02010609060101010101" pitchFamily="49" charset="-122"/>
            </a:endParaRPr>
          </a:p>
          <a:p>
            <a:r>
              <a:rPr lang="en-US" altLang="zh-CN" sz="1600" b="1" dirty="0" smtClean="0">
                <a:solidFill>
                  <a:srgbClr val="0070C0"/>
                </a:solidFill>
                <a:latin typeface="楷体" panose="02010609060101010101" pitchFamily="49" charset="-122"/>
                <a:ea typeface="楷体" panose="02010609060101010101" pitchFamily="49" charset="-122"/>
              </a:rPr>
              <a:t>3.</a:t>
            </a:r>
            <a:r>
              <a:rPr lang="zh-CN" altLang="en-US" sz="1600" b="1" dirty="0" smtClean="0">
                <a:solidFill>
                  <a:srgbClr val="0070C0"/>
                </a:solidFill>
                <a:latin typeface="楷体" panose="02010609060101010101" pitchFamily="49" charset="-122"/>
                <a:ea typeface="楷体" panose="02010609060101010101" pitchFamily="49" charset="-122"/>
              </a:rPr>
              <a:t>鸟瞰一下下</a:t>
            </a:r>
            <a:r>
              <a:rPr lang="zh-CN" altLang="en-US" sz="1600" b="1" dirty="0" smtClean="0">
                <a:solidFill>
                  <a:srgbClr val="FFC000"/>
                </a:solidFill>
                <a:latin typeface="楷体" panose="02010609060101010101" pitchFamily="49" charset="-122"/>
                <a:ea typeface="楷体" panose="02010609060101010101" pitchFamily="49" charset="-122"/>
              </a:rPr>
              <a:t>（点和线）</a:t>
            </a:r>
            <a:r>
              <a:rPr lang="zh-CN" altLang="en-US" sz="1600" b="1" dirty="0" smtClean="0">
                <a:solidFill>
                  <a:srgbClr val="0070C0"/>
                </a:solidFill>
                <a:latin typeface="楷体" panose="02010609060101010101" pitchFamily="49" charset="-122"/>
                <a:ea typeface="楷体" panose="02010609060101010101" pitchFamily="49" charset="-122"/>
              </a:rPr>
              <a:t>；</a:t>
            </a:r>
            <a:endParaRPr lang="en-US" altLang="zh-CN" sz="1600" b="1" dirty="0" smtClean="0">
              <a:solidFill>
                <a:srgbClr val="0070C0"/>
              </a:solidFill>
              <a:latin typeface="楷体" panose="02010609060101010101" pitchFamily="49" charset="-122"/>
              <a:ea typeface="楷体" panose="02010609060101010101" pitchFamily="49" charset="-122"/>
            </a:endParaRPr>
          </a:p>
          <a:p>
            <a:r>
              <a:rPr lang="en-US" altLang="zh-CN" sz="1600" b="1" dirty="0" smtClean="0">
                <a:solidFill>
                  <a:srgbClr val="0070C0"/>
                </a:solidFill>
                <a:latin typeface="楷体" panose="02010609060101010101" pitchFamily="49" charset="-122"/>
                <a:ea typeface="楷体" panose="02010609060101010101" pitchFamily="49" charset="-122"/>
              </a:rPr>
              <a:t>4.</a:t>
            </a:r>
            <a:r>
              <a:rPr lang="zh-CN" altLang="en-US" sz="1600" b="1" dirty="0">
                <a:solidFill>
                  <a:srgbClr val="0070C0"/>
                </a:solidFill>
                <a:latin typeface="楷体" panose="02010609060101010101" pitchFamily="49" charset="-122"/>
                <a:ea typeface="楷体" panose="02010609060101010101" pitchFamily="49" charset="-122"/>
              </a:rPr>
              <a:t>汇</a:t>
            </a:r>
            <a:r>
              <a:rPr lang="zh-CN" altLang="en-US" sz="1600" b="1" dirty="0" smtClean="0">
                <a:solidFill>
                  <a:srgbClr val="0070C0"/>
                </a:solidFill>
                <a:latin typeface="楷体" panose="02010609060101010101" pitchFamily="49" charset="-122"/>
                <a:ea typeface="楷体" panose="02010609060101010101" pitchFamily="49" charset="-122"/>
              </a:rPr>
              <a:t>通浅尝</a:t>
            </a:r>
            <a:r>
              <a:rPr lang="zh-CN" altLang="en-US" sz="1600" b="1" dirty="0" smtClean="0">
                <a:solidFill>
                  <a:srgbClr val="FFC000"/>
                </a:solidFill>
                <a:latin typeface="楷体" panose="02010609060101010101" pitchFamily="49" charset="-122"/>
                <a:ea typeface="楷体" panose="02010609060101010101" pitchFamily="49" charset="-122"/>
              </a:rPr>
              <a:t>（</a:t>
            </a:r>
            <a:r>
              <a:rPr lang="zh-CN" altLang="en-US" sz="1600" b="1" dirty="0">
                <a:solidFill>
                  <a:srgbClr val="FFC000"/>
                </a:solidFill>
                <a:latin typeface="楷体" panose="02010609060101010101" pitchFamily="49" charset="-122"/>
                <a:ea typeface="楷体" panose="02010609060101010101" pitchFamily="49" charset="-122"/>
              </a:rPr>
              <a:t>面</a:t>
            </a:r>
            <a:r>
              <a:rPr lang="zh-CN" altLang="en-US" sz="1600" b="1" dirty="0" smtClean="0">
                <a:solidFill>
                  <a:srgbClr val="FFC000"/>
                </a:solidFill>
                <a:latin typeface="楷体" panose="02010609060101010101" pitchFamily="49" charset="-122"/>
                <a:ea typeface="楷体" panose="02010609060101010101" pitchFamily="49" charset="-122"/>
              </a:rPr>
              <a:t>）</a:t>
            </a:r>
            <a:r>
              <a:rPr lang="zh-CN" altLang="en-US" sz="1600" b="1" dirty="0" smtClean="0">
                <a:solidFill>
                  <a:srgbClr val="0070C0"/>
                </a:solidFill>
                <a:latin typeface="楷体" panose="02010609060101010101" pitchFamily="49" charset="-122"/>
                <a:ea typeface="楷体" panose="02010609060101010101" pitchFamily="49" charset="-122"/>
              </a:rPr>
              <a:t>；</a:t>
            </a:r>
            <a:endParaRPr lang="en-US" altLang="zh-CN" sz="1600" b="1" dirty="0">
              <a:solidFill>
                <a:srgbClr val="0070C0"/>
              </a:solidFill>
              <a:latin typeface="楷体" panose="02010609060101010101" pitchFamily="49" charset="-122"/>
              <a:ea typeface="楷体" panose="02010609060101010101" pitchFamily="49" charset="-122"/>
            </a:endParaRPr>
          </a:p>
          <a:p>
            <a:r>
              <a:rPr lang="en-US" altLang="zh-CN" sz="1600" b="1" dirty="0" smtClean="0">
                <a:solidFill>
                  <a:srgbClr val="0070C0"/>
                </a:solidFill>
                <a:latin typeface="楷体" panose="02010609060101010101" pitchFamily="49" charset="-122"/>
                <a:ea typeface="楷体" panose="02010609060101010101" pitchFamily="49" charset="-122"/>
              </a:rPr>
              <a:t>5.</a:t>
            </a:r>
            <a:r>
              <a:rPr lang="zh-CN" altLang="en-US" sz="1600" b="1" dirty="0" smtClean="0">
                <a:solidFill>
                  <a:srgbClr val="0070C0"/>
                </a:solidFill>
                <a:latin typeface="楷体" panose="02010609060101010101" pitchFamily="49" charset="-122"/>
                <a:ea typeface="楷体" panose="02010609060101010101" pitchFamily="49" charset="-122"/>
              </a:rPr>
              <a:t>验验验</a:t>
            </a:r>
            <a:r>
              <a:rPr lang="zh-CN" altLang="en-US" sz="1600" b="1" dirty="0" smtClean="0">
                <a:solidFill>
                  <a:srgbClr val="FFC000"/>
                </a:solidFill>
                <a:latin typeface="楷体" panose="02010609060101010101" pitchFamily="49" charset="-122"/>
                <a:ea typeface="楷体" panose="02010609060101010101" pitchFamily="49" charset="-122"/>
              </a:rPr>
              <a:t>（练）</a:t>
            </a:r>
            <a:r>
              <a:rPr lang="zh-CN" altLang="en-US" sz="1600" b="1" dirty="0" smtClean="0">
                <a:solidFill>
                  <a:srgbClr val="0070C0"/>
                </a:solidFill>
                <a:latin typeface="楷体" panose="02010609060101010101" pitchFamily="49" charset="-122"/>
                <a:ea typeface="楷体" panose="02010609060101010101" pitchFamily="49" charset="-122"/>
              </a:rPr>
              <a:t>。</a:t>
            </a:r>
            <a:endParaRPr lang="en-US" altLang="zh-CN" sz="1600" b="1" dirty="0" smtClean="0">
              <a:solidFill>
                <a:srgbClr val="0070C0"/>
              </a:solidFill>
              <a:latin typeface="楷体" panose="02010609060101010101" pitchFamily="49" charset="-122"/>
              <a:ea typeface="楷体" panose="02010609060101010101" pitchFamily="49" charset="-122"/>
            </a:endParaRPr>
          </a:p>
        </p:txBody>
      </p:sp>
      <p:pic>
        <p:nvPicPr>
          <p:cNvPr id="3"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9000"/>
            <a:ext cx="1219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6096000" y="6281119"/>
            <a:ext cx="4772025" cy="461962"/>
          </a:xfrm>
          <a:prstGeom prst="rect">
            <a:avLst/>
          </a:prstGeom>
          <a:noFill/>
        </p:spPr>
        <p:txBody>
          <a:bodyPr>
            <a:spAutoFit/>
          </a:bodyPr>
          <a:lstStyle/>
          <a:p>
            <a:pPr eaLnBrk="1" hangingPunct="1">
              <a:buFont typeface="Arial" panose="020B0604020202020204" pitchFamily="34" charset="0"/>
              <a:buNone/>
              <a:defRPr/>
            </a:pPr>
            <a:r>
              <a:rPr lang="zh-CN" altLang="en-US" sz="2400" dirty="0">
                <a:solidFill>
                  <a:schemeClr val="bg1"/>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中大附中  </a:t>
            </a:r>
            <a:r>
              <a:rPr lang="zh-CN" altLang="en-US" sz="2400" dirty="0" smtClean="0">
                <a:solidFill>
                  <a:schemeClr val="bg1"/>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费正清  </a:t>
            </a:r>
            <a:r>
              <a:rPr lang="en-US" altLang="zh-CN" sz="2400" dirty="0" smtClean="0">
                <a:solidFill>
                  <a:schemeClr val="bg1"/>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rPr>
              <a:t>2020.3.14</a:t>
            </a:r>
            <a:endParaRPr lang="zh-CN" altLang="en-US" sz="2400" dirty="0">
              <a:solidFill>
                <a:schemeClr val="bg1"/>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220" y="89211"/>
            <a:ext cx="1369741" cy="1273700"/>
          </a:xfrm>
          <a:prstGeom prst="rect">
            <a:avLst/>
          </a:prstGeom>
        </p:spPr>
      </p:pic>
      <p:sp>
        <p:nvSpPr>
          <p:cNvPr id="6" name="矩形 5"/>
          <p:cNvSpPr/>
          <p:nvPr/>
        </p:nvSpPr>
        <p:spPr>
          <a:xfrm>
            <a:off x="3369526" y="410797"/>
            <a:ext cx="5796776" cy="1323439"/>
          </a:xfrm>
          <a:prstGeom prst="rect">
            <a:avLst/>
          </a:prstGeom>
        </p:spPr>
        <p:txBody>
          <a:bodyPr wrap="square">
            <a:spAutoFit/>
          </a:bodyPr>
          <a:lstStyle/>
          <a:p>
            <a:r>
              <a:rPr lang="zh-CN" altLang="en-US" sz="4000" b="1" dirty="0" smtClean="0">
                <a:solidFill>
                  <a:srgbClr val="FF0000"/>
                </a:solidFill>
                <a:latin typeface="华文隶书" panose="02010800040101010101" pitchFamily="2" charset="-122"/>
                <a:ea typeface="华文隶书" panose="02010800040101010101" pitchFamily="2" charset="-122"/>
              </a:rPr>
              <a:t>第三单元：人民当家作主     </a:t>
            </a:r>
            <a:endParaRPr lang="en-US" altLang="zh-CN" sz="4000" b="1" dirty="0" smtClean="0">
              <a:solidFill>
                <a:srgbClr val="FF0000"/>
              </a:solidFill>
              <a:latin typeface="华文隶书" panose="02010800040101010101" pitchFamily="2" charset="-122"/>
              <a:ea typeface="华文隶书" panose="02010800040101010101" pitchFamily="2" charset="-122"/>
            </a:endParaRPr>
          </a:p>
          <a:p>
            <a:r>
              <a:rPr lang="en-US" altLang="zh-CN" sz="4000" b="1" dirty="0">
                <a:solidFill>
                  <a:srgbClr val="FF0000"/>
                </a:solidFill>
                <a:latin typeface="华文隶书" panose="02010800040101010101" pitchFamily="2" charset="-122"/>
                <a:ea typeface="华文隶书" panose="02010800040101010101" pitchFamily="2" charset="-122"/>
              </a:rPr>
              <a:t> </a:t>
            </a:r>
            <a:r>
              <a:rPr lang="en-US" altLang="zh-CN" sz="4000" b="1" dirty="0" smtClean="0">
                <a:solidFill>
                  <a:srgbClr val="FF0000"/>
                </a:solidFill>
                <a:latin typeface="华文隶书" panose="02010800040101010101" pitchFamily="2" charset="-122"/>
                <a:ea typeface="华文隶书" panose="02010800040101010101" pitchFamily="2" charset="-122"/>
              </a:rPr>
              <a:t>             </a:t>
            </a:r>
            <a:r>
              <a:rPr lang="zh-CN" altLang="en-US" sz="4000" b="1" dirty="0" smtClean="0">
                <a:solidFill>
                  <a:srgbClr val="FF0000"/>
                </a:solidFill>
                <a:latin typeface="华文隶书" panose="02010800040101010101" pitchFamily="2" charset="-122"/>
                <a:ea typeface="华文隶书" panose="02010800040101010101" pitchFamily="2" charset="-122"/>
              </a:rPr>
              <a:t>（复习）</a:t>
            </a:r>
            <a:endParaRPr lang="zh-CN" altLang="en-US" sz="4000" b="1" dirty="0">
              <a:latin typeface="华文隶书" panose="02010800040101010101" pitchFamily="2" charset="-122"/>
              <a:ea typeface="华文隶书" panose="02010800040101010101" pitchFamily="2" charset="-122"/>
            </a:endParaRPr>
          </a:p>
        </p:txBody>
      </p:sp>
    </p:spTree>
    <p:extLst>
      <p:ext uri="{BB962C8B-B14F-4D97-AF65-F5344CB8AC3E}">
        <p14:creationId xmlns:p14="http://schemas.microsoft.com/office/powerpoint/2010/main" val="26765485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42033" y="1328284"/>
            <a:ext cx="1745166" cy="1080176"/>
          </a:xfrm>
          <a:prstGeom prst="rect">
            <a:avLst/>
          </a:prstGeom>
        </p:spPr>
      </p:pic>
      <p:sp>
        <p:nvSpPr>
          <p:cNvPr id="8" name="文本框 7"/>
          <p:cNvSpPr txBox="1"/>
          <p:nvPr/>
        </p:nvSpPr>
        <p:spPr>
          <a:xfrm>
            <a:off x="7872760" y="267630"/>
            <a:ext cx="4014439" cy="830997"/>
          </a:xfrm>
          <a:prstGeom prst="rect">
            <a:avLst/>
          </a:prstGeom>
          <a:noFill/>
          <a:ln w="38100">
            <a:solidFill>
              <a:srgbClr val="92D050"/>
            </a:solidFill>
          </a:ln>
        </p:spPr>
        <p:txBody>
          <a:bodyPr wrap="square" rtlCol="0">
            <a:spAutoFit/>
          </a:bodyPr>
          <a:lstStyle/>
          <a:p>
            <a:r>
              <a:rPr lang="zh-CN" altLang="en-US" sz="2400" dirty="0">
                <a:solidFill>
                  <a:srgbClr val="FF0000"/>
                </a:solidFill>
                <a:latin typeface="楷体" panose="02010609060101010101" pitchFamily="49" charset="-122"/>
                <a:ea typeface="楷体" panose="02010609060101010101" pitchFamily="49" charset="-122"/>
              </a:rPr>
              <a:t>视频</a:t>
            </a:r>
            <a:r>
              <a:rPr lang="zh-CN" altLang="en-US" sz="2400" dirty="0" smtClean="0">
                <a:solidFill>
                  <a:srgbClr val="FF0000"/>
                </a:solidFill>
                <a:latin typeface="楷体" panose="02010609060101010101" pitchFamily="49" charset="-122"/>
                <a:ea typeface="楷体" panose="02010609060101010101" pitchFamily="49" charset="-122"/>
              </a:rPr>
              <a:t>中的内容会让你想起哪些“大概念”？</a:t>
            </a:r>
            <a:endParaRPr lang="zh-CN" altLang="en-US" sz="2400" dirty="0">
              <a:solidFill>
                <a:srgbClr val="FF0000"/>
              </a:solidFill>
              <a:latin typeface="楷体" panose="02010609060101010101" pitchFamily="49" charset="-122"/>
              <a:ea typeface="楷体" panose="02010609060101010101" pitchFamily="49" charset="-122"/>
            </a:endParaRPr>
          </a:p>
        </p:txBody>
      </p:sp>
      <p:sp>
        <p:nvSpPr>
          <p:cNvPr id="9" name="文本框 8"/>
          <p:cNvSpPr txBox="1"/>
          <p:nvPr/>
        </p:nvSpPr>
        <p:spPr>
          <a:xfrm>
            <a:off x="7872759" y="1328284"/>
            <a:ext cx="4014439" cy="5016758"/>
          </a:xfrm>
          <a:prstGeom prst="rect">
            <a:avLst/>
          </a:prstGeom>
          <a:noFill/>
          <a:ln w="38100">
            <a:solidFill>
              <a:srgbClr val="00B050"/>
            </a:solidFill>
          </a:ln>
        </p:spPr>
        <p:txBody>
          <a:bodyPr wrap="square" rtlCol="0">
            <a:spAutoFit/>
          </a:bodyPr>
          <a:lstStyle/>
          <a:p>
            <a:r>
              <a:rPr lang="zh-CN" altLang="en-US" sz="3200" i="1" dirty="0" smtClean="0">
                <a:solidFill>
                  <a:srgbClr val="FF0000"/>
                </a:solidFill>
                <a:latin typeface="楷体" panose="02010609060101010101" pitchFamily="49" charset="-122"/>
                <a:ea typeface="楷体" panose="02010609060101010101" pitchFamily="49" charset="-122"/>
              </a:rPr>
              <a:t>抢答：           </a:t>
            </a:r>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p:txBody>
      </p:sp>
      <p:sp>
        <p:nvSpPr>
          <p:cNvPr id="3" name="流程图: 多文档 2"/>
          <p:cNvSpPr/>
          <p:nvPr/>
        </p:nvSpPr>
        <p:spPr>
          <a:xfrm>
            <a:off x="144966" y="138953"/>
            <a:ext cx="7348654" cy="663935"/>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174489" y="324720"/>
            <a:ext cx="2877013" cy="400110"/>
          </a:xfrm>
          <a:prstGeom prst="rect">
            <a:avLst/>
          </a:prstGeom>
          <a:solidFill>
            <a:schemeClr val="bg1"/>
          </a:solidFill>
        </p:spPr>
        <p:txBody>
          <a:bodyPr wrap="square" rtlCol="0">
            <a:spAutoFit/>
          </a:bodyPr>
          <a:lstStyle/>
          <a:p>
            <a:r>
              <a:rPr lang="zh-CN" altLang="en-US" sz="2000" dirty="0" smtClean="0">
                <a:solidFill>
                  <a:srgbClr val="FF0000"/>
                </a:solidFill>
                <a:latin typeface="楷体" panose="02010609060101010101" pitchFamily="49" charset="-122"/>
                <a:ea typeface="楷体" panose="02010609060101010101" pitchFamily="49" charset="-122"/>
              </a:rPr>
              <a:t>环节</a:t>
            </a:r>
            <a:r>
              <a:rPr lang="en-US" altLang="zh-CN" sz="2000" dirty="0" smtClean="0">
                <a:solidFill>
                  <a:srgbClr val="FF0000"/>
                </a:solidFill>
                <a:latin typeface="楷体" panose="02010609060101010101" pitchFamily="49" charset="-122"/>
                <a:ea typeface="楷体" panose="02010609060101010101" pitchFamily="49" charset="-122"/>
              </a:rPr>
              <a:t>1</a:t>
            </a:r>
            <a:r>
              <a:rPr lang="zh-CN" altLang="en-US" sz="2000" dirty="0" smtClean="0">
                <a:solidFill>
                  <a:srgbClr val="FF0000"/>
                </a:solidFill>
                <a:latin typeface="楷体" panose="02010609060101010101" pitchFamily="49" charset="-122"/>
                <a:ea typeface="楷体" panose="02010609060101010101" pitchFamily="49" charset="-122"/>
              </a:rPr>
              <a:t>：“大概念”抢答</a:t>
            </a:r>
            <a:endParaRPr lang="zh-CN" altLang="en-US" sz="2000" dirty="0">
              <a:solidFill>
                <a:srgbClr val="FF0000"/>
              </a:solidFill>
              <a:latin typeface="楷体" panose="02010609060101010101" pitchFamily="49" charset="-122"/>
              <a:ea typeface="楷体" panose="02010609060101010101" pitchFamily="49" charset="-122"/>
            </a:endParaRPr>
          </a:p>
        </p:txBody>
      </p:sp>
      <p:sp>
        <p:nvSpPr>
          <p:cNvPr id="10" name="文本框 9"/>
          <p:cNvSpPr txBox="1"/>
          <p:nvPr/>
        </p:nvSpPr>
        <p:spPr>
          <a:xfrm>
            <a:off x="7956397" y="2751750"/>
            <a:ext cx="3590692" cy="2169825"/>
          </a:xfrm>
          <a:prstGeom prst="rect">
            <a:avLst/>
          </a:prstGeom>
          <a:noFill/>
        </p:spPr>
        <p:txBody>
          <a:bodyPr wrap="square" rtlCol="0">
            <a:spAutoFit/>
          </a:bodyPr>
          <a:lstStyle/>
          <a:p>
            <a:pPr>
              <a:lnSpc>
                <a:spcPts val="1800"/>
              </a:lnSpc>
            </a:pPr>
            <a:r>
              <a:rPr lang="zh-CN" altLang="en-US" dirty="0" smtClean="0">
                <a:solidFill>
                  <a:srgbClr val="FF0000"/>
                </a:solidFill>
                <a:latin typeface="楷体" panose="02010609060101010101" pitchFamily="49" charset="-122"/>
                <a:ea typeface="楷体" panose="02010609060101010101" pitchFamily="49" charset="-122"/>
              </a:rPr>
              <a:t>中国共产党的领导</a:t>
            </a:r>
            <a:endParaRPr lang="en-US" altLang="zh-CN" dirty="0" smtClean="0">
              <a:solidFill>
                <a:srgbClr val="FF0000"/>
              </a:solidFill>
              <a:latin typeface="楷体" panose="02010609060101010101" pitchFamily="49" charset="-122"/>
              <a:ea typeface="楷体" panose="02010609060101010101" pitchFamily="49" charset="-122"/>
            </a:endParaRPr>
          </a:p>
          <a:p>
            <a:pPr>
              <a:lnSpc>
                <a:spcPts val="1800"/>
              </a:lnSpc>
            </a:pPr>
            <a:endParaRPr lang="en-US" altLang="zh-CN" dirty="0" smtClean="0">
              <a:solidFill>
                <a:srgbClr val="00B0F0"/>
              </a:solidFill>
              <a:latin typeface="楷体" panose="02010609060101010101" pitchFamily="49" charset="-122"/>
              <a:ea typeface="楷体" panose="02010609060101010101" pitchFamily="49" charset="-122"/>
            </a:endParaRPr>
          </a:p>
          <a:p>
            <a:pPr>
              <a:lnSpc>
                <a:spcPts val="1800"/>
              </a:lnSpc>
            </a:pPr>
            <a:r>
              <a:rPr lang="en-US" altLang="zh-CN" dirty="0">
                <a:latin typeface="楷体" panose="02010609060101010101" pitchFamily="49" charset="-122"/>
                <a:ea typeface="楷体" panose="02010609060101010101" pitchFamily="49" charset="-122"/>
              </a:rPr>
              <a:t> </a:t>
            </a:r>
            <a:r>
              <a:rPr lang="en-US" altLang="zh-CN" dirty="0" smtClean="0">
                <a:latin typeface="楷体" panose="02010609060101010101" pitchFamily="49" charset="-122"/>
                <a:ea typeface="楷体" panose="02010609060101010101" pitchFamily="49" charset="-122"/>
              </a:rPr>
              <a:t>   </a:t>
            </a:r>
            <a:r>
              <a:rPr lang="zh-CN" altLang="en-US" b="1" dirty="0" smtClean="0">
                <a:solidFill>
                  <a:srgbClr val="FFC000"/>
                </a:solidFill>
                <a:latin typeface="楷体" panose="02010609060101010101" pitchFamily="49" charset="-122"/>
                <a:ea typeface="楷体" panose="02010609060101010101" pitchFamily="49" charset="-122"/>
              </a:rPr>
              <a:t>取得的成就</a:t>
            </a:r>
            <a:endParaRPr lang="en-US" altLang="zh-CN" b="1" dirty="0" smtClean="0">
              <a:solidFill>
                <a:srgbClr val="FFC000"/>
              </a:solidFill>
              <a:latin typeface="楷体" panose="02010609060101010101" pitchFamily="49" charset="-122"/>
              <a:ea typeface="楷体" panose="02010609060101010101" pitchFamily="49" charset="-122"/>
            </a:endParaRPr>
          </a:p>
          <a:p>
            <a:pPr>
              <a:lnSpc>
                <a:spcPts val="1800"/>
              </a:lnSpc>
            </a:pPr>
            <a:endParaRPr lang="en-US" altLang="zh-CN" dirty="0">
              <a:solidFill>
                <a:srgbClr val="FF0000"/>
              </a:solidFill>
              <a:latin typeface="楷体" panose="02010609060101010101" pitchFamily="49" charset="-122"/>
              <a:ea typeface="楷体" panose="02010609060101010101" pitchFamily="49" charset="-122"/>
            </a:endParaRPr>
          </a:p>
          <a:p>
            <a:pPr>
              <a:lnSpc>
                <a:spcPts val="1800"/>
              </a:lnSpc>
            </a:pPr>
            <a:r>
              <a:rPr lang="zh-CN" altLang="en-US" dirty="0" smtClean="0">
                <a:solidFill>
                  <a:srgbClr val="0070C0"/>
                </a:solidFill>
                <a:latin typeface="楷体" panose="02010609060101010101" pitchFamily="49" charset="-122"/>
                <a:ea typeface="楷体" panose="02010609060101010101" pitchFamily="49" charset="-122"/>
              </a:rPr>
              <a:t>制度自信      </a:t>
            </a:r>
            <a:r>
              <a:rPr lang="zh-CN" altLang="en-US" dirty="0" smtClean="0">
                <a:solidFill>
                  <a:srgbClr val="FF0000"/>
                </a:solidFill>
                <a:latin typeface="楷体" panose="02010609060101010101" pitchFamily="49" charset="-122"/>
                <a:ea typeface="楷体" panose="02010609060101010101" pitchFamily="49" charset="-122"/>
              </a:rPr>
              <a:t>治理体系</a:t>
            </a:r>
            <a:endParaRPr lang="en-US" altLang="zh-CN" dirty="0" smtClean="0">
              <a:solidFill>
                <a:srgbClr val="FF0000"/>
              </a:solidFill>
              <a:latin typeface="楷体" panose="02010609060101010101" pitchFamily="49" charset="-122"/>
              <a:ea typeface="楷体" panose="02010609060101010101" pitchFamily="49" charset="-122"/>
            </a:endParaRPr>
          </a:p>
          <a:p>
            <a:pPr>
              <a:lnSpc>
                <a:spcPts val="1800"/>
              </a:lnSpc>
            </a:pPr>
            <a:endParaRPr lang="en-US" altLang="zh-CN" dirty="0">
              <a:solidFill>
                <a:srgbClr val="FF0000"/>
              </a:solidFill>
              <a:latin typeface="楷体" panose="02010609060101010101" pitchFamily="49" charset="-122"/>
              <a:ea typeface="楷体" panose="02010609060101010101" pitchFamily="49" charset="-122"/>
            </a:endParaRPr>
          </a:p>
          <a:p>
            <a:pPr>
              <a:lnSpc>
                <a:spcPts val="1800"/>
              </a:lnSpc>
            </a:pPr>
            <a:r>
              <a:rPr lang="zh-CN" altLang="en-US" dirty="0" smtClean="0">
                <a:solidFill>
                  <a:srgbClr val="FF0000"/>
                </a:solidFill>
                <a:latin typeface="楷体" panose="02010609060101010101" pitchFamily="49" charset="-122"/>
                <a:ea typeface="楷体" panose="02010609060101010101" pitchFamily="49" charset="-122"/>
              </a:rPr>
              <a:t>改革创新     </a:t>
            </a:r>
            <a:r>
              <a:rPr lang="zh-CN" altLang="en-US" dirty="0" smtClean="0">
                <a:solidFill>
                  <a:srgbClr val="92D050"/>
                </a:solidFill>
                <a:latin typeface="楷体" panose="02010609060101010101" pitchFamily="49" charset="-122"/>
                <a:ea typeface="楷体" panose="02010609060101010101" pitchFamily="49" charset="-122"/>
              </a:rPr>
              <a:t>与时俱进</a:t>
            </a:r>
            <a:endParaRPr lang="en-US" altLang="zh-CN" dirty="0" smtClean="0">
              <a:solidFill>
                <a:srgbClr val="92D050"/>
              </a:solidFill>
              <a:latin typeface="楷体" panose="02010609060101010101" pitchFamily="49" charset="-122"/>
              <a:ea typeface="楷体" panose="02010609060101010101" pitchFamily="49" charset="-122"/>
            </a:endParaRPr>
          </a:p>
          <a:p>
            <a:pPr>
              <a:lnSpc>
                <a:spcPts val="1800"/>
              </a:lnSpc>
            </a:pPr>
            <a:endParaRPr lang="en-US" altLang="zh-CN" dirty="0">
              <a:latin typeface="楷体" panose="02010609060101010101" pitchFamily="49" charset="-122"/>
              <a:ea typeface="楷体" panose="02010609060101010101" pitchFamily="49" charset="-122"/>
            </a:endParaRPr>
          </a:p>
          <a:p>
            <a:pPr>
              <a:lnSpc>
                <a:spcPts val="1800"/>
              </a:lnSpc>
            </a:pPr>
            <a:endParaRPr lang="en-US" altLang="zh-CN" dirty="0">
              <a:latin typeface="楷体" panose="02010609060101010101" pitchFamily="49" charset="-122"/>
              <a:ea typeface="楷体" panose="02010609060101010101" pitchFamily="49" charset="-122"/>
            </a:endParaRPr>
          </a:p>
        </p:txBody>
      </p:sp>
      <p:pic>
        <p:nvPicPr>
          <p:cNvPr id="2" name="【专家漫评】辛鸣解读十九届四中全会的鲜明特点_标清">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4966" y="1098626"/>
            <a:ext cx="7348653" cy="5246415"/>
          </a:xfrm>
          <a:prstGeom prst="rect">
            <a:avLst/>
          </a:prstGeom>
        </p:spPr>
      </p:pic>
      <p:pic>
        <p:nvPicPr>
          <p:cNvPr id="11" name="图片 10"/>
          <p:cNvPicPr>
            <a:picLocks noChangeAspect="1" noChangeArrowheads="1"/>
          </p:cNvPicPr>
          <p:nvPr/>
        </p:nvPicPr>
        <p:blipFill>
          <a:blip r:embed="rId6">
            <a:extLst>
              <a:ext uri="{28A0092B-C50C-407E-A947-70E740481C1C}">
                <a14:useLocalDpi xmlns:a14="http://schemas.microsoft.com/office/drawing/2010/main" val="0"/>
              </a:ext>
            </a:extLst>
          </a:blip>
          <a:srcRect l="28683" t="33105" r="38004" b="38420"/>
          <a:stretch>
            <a:fillRect/>
          </a:stretch>
        </p:blipFill>
        <p:spPr bwMode="auto">
          <a:xfrm>
            <a:off x="1343298" y="1978354"/>
            <a:ext cx="5478462" cy="263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782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vol="80000" mute="1">
                <p:cTn id="16" fill="hold" display="0">
                  <p:stCondLst>
                    <p:cond delay="indefinite"/>
                  </p:stCondLst>
                </p:cTn>
                <p:tgtEl>
                  <p:spTgt spid="2"/>
                </p:tgtEl>
              </p:cMediaNode>
            </p:video>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22663" y="857209"/>
            <a:ext cx="5973337" cy="3847207"/>
          </a:xfrm>
          <a:prstGeom prst="rect">
            <a:avLst/>
          </a:prstGeom>
          <a:ln w="38100">
            <a:solidFill>
              <a:srgbClr val="FFC000"/>
            </a:solidFill>
          </a:ln>
        </p:spPr>
        <p:txBody>
          <a:bodyPr wrap="square">
            <a:spAutoFit/>
          </a:bodyPr>
          <a:lstStyle/>
          <a:p>
            <a:pPr algn="just">
              <a:spcAft>
                <a:spcPts val="0"/>
              </a:spcAft>
            </a:pPr>
            <a:r>
              <a:rPr lang="en-US" altLang="zh-CN" sz="1600" kern="100" dirty="0">
                <a:latin typeface="宋体" panose="02010600030101010101" pitchFamily="2" charset="-122"/>
                <a:ea typeface="宋体" panose="02010600030101010101" pitchFamily="2" charset="-122"/>
                <a:cs typeface="宋体" panose="02010600030101010101" pitchFamily="2" charset="-122"/>
              </a:rPr>
              <a:t>22.</a:t>
            </a:r>
            <a:r>
              <a:rPr lang="en-US" altLang="zh-CN" sz="1600" kern="100" dirty="0">
                <a:latin typeface="宋体" panose="02010600030101010101" pitchFamily="2" charset="-122"/>
                <a:ea typeface="宋体" panose="02010600030101010101" pitchFamily="2" charset="-122"/>
              </a:rPr>
              <a:t> </a:t>
            </a:r>
            <a:r>
              <a:rPr lang="zh-CN" altLang="zh-CN" sz="1600" kern="100" dirty="0">
                <a:latin typeface="宋体" panose="02010600030101010101" pitchFamily="2" charset="-122"/>
                <a:ea typeface="宋体" panose="02010600030101010101" pitchFamily="2" charset="-122"/>
              </a:rPr>
              <a:t>阅读材料，回答问题。（</a:t>
            </a:r>
            <a:r>
              <a:rPr lang="en-US" altLang="zh-CN" sz="1600" kern="100" dirty="0">
                <a:latin typeface="宋体" panose="02010600030101010101" pitchFamily="2" charset="-122"/>
                <a:ea typeface="宋体" panose="02010600030101010101" pitchFamily="2" charset="-122"/>
              </a:rPr>
              <a:t>12</a:t>
            </a:r>
            <a:r>
              <a:rPr lang="zh-CN" altLang="zh-CN" sz="1600" kern="100" dirty="0">
                <a:latin typeface="宋体" panose="02010600030101010101" pitchFamily="2" charset="-122"/>
                <a:ea typeface="宋体" panose="02010600030101010101" pitchFamily="2" charset="-122"/>
              </a:rPr>
              <a:t>分）</a:t>
            </a:r>
          </a:p>
          <a:p>
            <a:pPr algn="just">
              <a:spcAft>
                <a:spcPts val="0"/>
              </a:spcAft>
            </a:pPr>
            <a:r>
              <a:rPr lang="en-US" altLang="zh-CN" b="1" kern="100" dirty="0">
                <a:latin typeface="Times New Roman" panose="02020603050405020304" pitchFamily="18" charset="0"/>
                <a:ea typeface="宋体" panose="02010600030101010101" pitchFamily="2" charset="-122"/>
                <a:cs typeface="宋体" panose="02010600030101010101" pitchFamily="2" charset="-122"/>
              </a:rPr>
              <a:t> </a:t>
            </a:r>
            <a:r>
              <a:rPr lang="en-US" altLang="zh-CN" b="1" kern="100" dirty="0">
                <a:latin typeface="华文楷体" panose="02010600040101010101" pitchFamily="2" charset="-122"/>
                <a:ea typeface="宋体" panose="02010600030101010101" pitchFamily="2" charset="-122"/>
                <a:cs typeface="宋体" panose="02010600030101010101" pitchFamily="2" charset="-122"/>
              </a:rPr>
              <a:t>  </a:t>
            </a:r>
            <a:r>
              <a:rPr lang="en-US" altLang="zh-CN" kern="100" dirty="0">
                <a:latin typeface="仿宋" panose="02010609060101010101" pitchFamily="49" charset="-122"/>
                <a:ea typeface="宋体" panose="02010600030101010101" pitchFamily="2" charset="-122"/>
                <a:cs typeface="宋体" panose="02010600030101010101" pitchFamily="2" charset="-122"/>
              </a:rPr>
              <a:t> </a:t>
            </a:r>
            <a:r>
              <a:rPr lang="en-US" altLang="zh-CN" sz="1600" kern="100" dirty="0">
                <a:latin typeface="楷体" panose="02010609060101010101" pitchFamily="49" charset="-122"/>
                <a:ea typeface="楷体" panose="02010609060101010101" pitchFamily="49" charset="-122"/>
                <a:cs typeface="宋体" panose="02010600030101010101" pitchFamily="2" charset="-122"/>
              </a:rPr>
              <a:t>2018</a:t>
            </a:r>
            <a:r>
              <a:rPr lang="zh-CN" altLang="zh-CN" sz="1600" kern="100" dirty="0">
                <a:latin typeface="楷体" panose="02010609060101010101" pitchFamily="49" charset="-122"/>
                <a:ea typeface="楷体" panose="02010609060101010101" pitchFamily="49" charset="-122"/>
                <a:cs typeface="宋体" panose="02010600030101010101" pitchFamily="2" charset="-122"/>
              </a:rPr>
              <a:t>年</a:t>
            </a:r>
            <a:r>
              <a:rPr lang="en-US" altLang="zh-CN" sz="1600" kern="100" dirty="0">
                <a:latin typeface="楷体" panose="02010609060101010101" pitchFamily="49" charset="-122"/>
                <a:ea typeface="楷体" panose="02010609060101010101" pitchFamily="49" charset="-122"/>
                <a:cs typeface="宋体" panose="02010600030101010101" pitchFamily="2" charset="-122"/>
              </a:rPr>
              <a:t>4</a:t>
            </a:r>
            <a:r>
              <a:rPr lang="zh-CN" altLang="zh-CN" sz="1600" kern="100" dirty="0">
                <a:latin typeface="楷体" panose="02010609060101010101" pitchFamily="49" charset="-122"/>
                <a:ea typeface="楷体" panose="02010609060101010101" pitchFamily="49" charset="-122"/>
                <a:cs typeface="宋体" panose="02010600030101010101" pitchFamily="2" charset="-122"/>
              </a:rPr>
              <a:t>月</a:t>
            </a:r>
            <a:r>
              <a:rPr lang="en-US" altLang="zh-CN" sz="1600" kern="100" dirty="0">
                <a:latin typeface="楷体" panose="02010609060101010101" pitchFamily="49" charset="-122"/>
                <a:ea typeface="楷体" panose="02010609060101010101" pitchFamily="49" charset="-122"/>
                <a:cs typeface="宋体" panose="02010600030101010101" pitchFamily="2" charset="-122"/>
              </a:rPr>
              <a:t>15</a:t>
            </a:r>
            <a:r>
              <a:rPr lang="zh-CN" altLang="zh-CN" sz="1600" kern="100" dirty="0">
                <a:latin typeface="楷体" panose="02010609060101010101" pitchFamily="49" charset="-122"/>
                <a:ea typeface="楷体" panose="02010609060101010101" pitchFamily="49" charset="-122"/>
                <a:cs typeface="宋体" panose="02010600030101010101" pitchFamily="2" charset="-122"/>
              </a:rPr>
              <a:t>日，是</a:t>
            </a:r>
            <a:r>
              <a:rPr lang="zh-CN" altLang="zh-CN" sz="1600" kern="100" dirty="0">
                <a:latin typeface="楷体" panose="02010609060101010101" pitchFamily="49" charset="-122"/>
                <a:ea typeface="楷体" panose="02010609060101010101" pitchFamily="49" charset="-122"/>
              </a:rPr>
              <a:t>我国第三个全民国家安全教育日。各地各部门以“开拓新时代国家安全工作新局面”为主题，通过讲座、展板、演出、法律咨询等群众喜闻乐见、易于接受的形式开展各类主题宣教活动，</a:t>
            </a:r>
            <a:r>
              <a:rPr lang="zh-CN" altLang="zh-CN" sz="1600" kern="100" dirty="0">
                <a:solidFill>
                  <a:srgbClr val="FF0000"/>
                </a:solidFill>
                <a:latin typeface="楷体" panose="02010609060101010101" pitchFamily="49" charset="-122"/>
                <a:ea typeface="楷体" panose="02010609060101010101" pitchFamily="49" charset="-122"/>
              </a:rPr>
              <a:t>传播国家安全知识</a:t>
            </a:r>
            <a:r>
              <a:rPr lang="zh-CN" altLang="zh-CN" sz="1600" kern="100" dirty="0">
                <a:latin typeface="楷体" panose="02010609060101010101" pitchFamily="49" charset="-122"/>
                <a:ea typeface="楷体" panose="02010609060101010101" pitchFamily="49" charset="-122"/>
              </a:rPr>
              <a:t>，提高公众自觉维护国家安全的意识，增强宣教实效。</a:t>
            </a:r>
            <a:r>
              <a:rPr lang="en-US" altLang="zh-CN" sz="1600" kern="100" dirty="0">
                <a:latin typeface="楷体" panose="02010609060101010101" pitchFamily="49" charset="-122"/>
                <a:ea typeface="楷体" panose="02010609060101010101" pitchFamily="49" charset="-122"/>
              </a:rPr>
              <a:t>     </a:t>
            </a:r>
            <a:endParaRPr lang="zh-CN" altLang="zh-CN" sz="1600" kern="100" dirty="0">
              <a:latin typeface="楷体" panose="02010609060101010101" pitchFamily="49" charset="-122"/>
              <a:ea typeface="楷体" panose="02010609060101010101" pitchFamily="49" charset="-122"/>
            </a:endParaRPr>
          </a:p>
          <a:p>
            <a:pPr algn="just">
              <a:spcAft>
                <a:spcPts val="0"/>
              </a:spcAft>
            </a:pPr>
            <a:r>
              <a:rPr lang="en-US" altLang="zh-CN" sz="1600" kern="100" dirty="0">
                <a:latin typeface="楷体" panose="02010609060101010101" pitchFamily="49" charset="-122"/>
                <a:ea typeface="楷体" panose="02010609060101010101" pitchFamily="49" charset="-122"/>
              </a:rPr>
              <a:t>    </a:t>
            </a:r>
            <a:r>
              <a:rPr lang="zh-CN" altLang="zh-CN" sz="1600" kern="100" dirty="0">
                <a:latin typeface="楷体" panose="02010609060101010101" pitchFamily="49" charset="-122"/>
                <a:ea typeface="楷体" panose="02010609060101010101" pitchFamily="49" charset="-122"/>
              </a:rPr>
              <a:t>国家安全关乎“两个一百年”奋斗目标、中华民族伟大复兴的中国梦的实现。维护国家安全是我国各族人民根本利益所在。当前，传统安全威胁依然存在，同时我们还面临</a:t>
            </a:r>
            <a:r>
              <a:rPr lang="zh-CN" altLang="zh-CN" sz="1600" kern="100" dirty="0">
                <a:solidFill>
                  <a:srgbClr val="FF0000"/>
                </a:solidFill>
                <a:latin typeface="楷体" panose="02010609060101010101" pitchFamily="49" charset="-122"/>
                <a:ea typeface="楷体" panose="02010609060101010101" pitchFamily="49" charset="-122"/>
              </a:rPr>
              <a:t>一些新挑战。国际贸易保护主义抬头，逆全球化现象不断发生，新干涉主义等屡见不鲜；网络安全风险增加，生态安全形势严峻，扫黑除恶任务艰巨。</a:t>
            </a:r>
            <a:r>
              <a:rPr lang="zh-CN" altLang="zh-CN" sz="1600" kern="100" dirty="0">
                <a:latin typeface="楷体" panose="02010609060101010101" pitchFamily="49" charset="-122"/>
                <a:ea typeface="楷体" panose="02010609060101010101" pitchFamily="49" charset="-122"/>
              </a:rPr>
              <a:t>针对当前国家安全形势，我国政府全面贯彻落实总体国家安全观，努力开创新时代国家安全工作新局面</a:t>
            </a:r>
            <a:r>
              <a:rPr lang="zh-CN" altLang="zh-CN" sz="1600" kern="100" dirty="0" smtClean="0">
                <a:latin typeface="楷体" panose="02010609060101010101" pitchFamily="49" charset="-122"/>
                <a:ea typeface="楷体" panose="02010609060101010101" pitchFamily="49" charset="-122"/>
              </a:rPr>
              <a:t>。</a:t>
            </a:r>
            <a:endParaRPr lang="zh-CN" altLang="zh-CN" sz="1600" kern="100" dirty="0">
              <a:latin typeface="楷体" panose="02010609060101010101" pitchFamily="49" charset="-122"/>
              <a:ea typeface="楷体" panose="02010609060101010101" pitchFamily="49" charset="-122"/>
            </a:endParaRPr>
          </a:p>
          <a:p>
            <a:pPr indent="267970" algn="just">
              <a:spcAft>
                <a:spcPts val="0"/>
              </a:spcAft>
            </a:pPr>
            <a:r>
              <a:rPr lang="zh-CN" altLang="zh-CN" sz="1600" kern="100" dirty="0">
                <a:latin typeface="Times New Roman" panose="02020603050405020304" pitchFamily="18" charset="0"/>
                <a:ea typeface="宋体" panose="02010600030101010101" pitchFamily="2" charset="-122"/>
              </a:rPr>
              <a:t>（</a:t>
            </a:r>
            <a:r>
              <a:rPr lang="en-US" altLang="zh-CN" sz="1600" kern="100" dirty="0">
                <a:latin typeface="Times New Roman" panose="02020603050405020304" pitchFamily="18" charset="0"/>
                <a:ea typeface="宋体" panose="02010600030101010101" pitchFamily="2" charset="-122"/>
              </a:rPr>
              <a:t>2</a:t>
            </a:r>
            <a:r>
              <a:rPr lang="zh-CN" altLang="zh-CN" sz="1600" kern="100" dirty="0">
                <a:latin typeface="Times New Roman" panose="02020603050405020304" pitchFamily="18" charset="0"/>
                <a:ea typeface="宋体" panose="02010600030101010101" pitchFamily="2" charset="-122"/>
              </a:rPr>
              <a:t>）维护国家安全人人有责，公民应如何自觉履行维护国家安全的基本义务？ </a:t>
            </a:r>
            <a:r>
              <a:rPr lang="en-US" altLang="zh-CN" b="1" kern="100" dirty="0">
                <a:latin typeface="宋体" panose="02010600030101010101" pitchFamily="2" charset="-122"/>
                <a:ea typeface="宋体" panose="02010600030101010101" pitchFamily="2" charset="-122"/>
                <a:cs typeface="æ¥·ä½“"/>
              </a:rPr>
              <a:t> </a:t>
            </a:r>
            <a:endParaRPr lang="zh-CN" altLang="zh-CN" kern="100" dirty="0">
              <a:latin typeface="Times New Roman" panose="02020603050405020304" pitchFamily="18" charset="0"/>
              <a:ea typeface="宋体" panose="02010600030101010101" pitchFamily="2" charset="-122"/>
            </a:endParaRPr>
          </a:p>
        </p:txBody>
      </p:sp>
      <p:sp>
        <p:nvSpPr>
          <p:cNvPr id="6" name="流程图: 多文档 5"/>
          <p:cNvSpPr/>
          <p:nvPr/>
        </p:nvSpPr>
        <p:spPr>
          <a:xfrm>
            <a:off x="122663" y="160952"/>
            <a:ext cx="5973337" cy="630785"/>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2018370" y="324414"/>
            <a:ext cx="2118731" cy="369332"/>
          </a:xfrm>
          <a:prstGeom prst="rect">
            <a:avLst/>
          </a:prstGeom>
          <a:solidFill>
            <a:schemeClr val="bg1"/>
          </a:solidFill>
        </p:spPr>
        <p:txBody>
          <a:bodyPr wrap="square" rtlCol="0">
            <a:spAutoFit/>
          </a:bodyPr>
          <a:lstStyle/>
          <a:p>
            <a:r>
              <a:rPr lang="zh-CN" altLang="en-US" dirty="0" smtClean="0">
                <a:solidFill>
                  <a:srgbClr val="FF0000"/>
                </a:solidFill>
                <a:latin typeface="楷体" panose="02010609060101010101" pitchFamily="49" charset="-122"/>
                <a:ea typeface="楷体" panose="02010609060101010101" pitchFamily="49" charset="-122"/>
              </a:rPr>
              <a:t>环节</a:t>
            </a:r>
            <a:r>
              <a:rPr lang="en-US" altLang="zh-CN" dirty="0">
                <a:solidFill>
                  <a:srgbClr val="FF0000"/>
                </a:solidFill>
                <a:latin typeface="楷体" panose="02010609060101010101" pitchFamily="49" charset="-122"/>
                <a:ea typeface="楷体" panose="02010609060101010101" pitchFamily="49" charset="-122"/>
              </a:rPr>
              <a:t>2</a:t>
            </a:r>
            <a:r>
              <a:rPr lang="zh-CN" altLang="en-US" dirty="0" smtClean="0">
                <a:solidFill>
                  <a:srgbClr val="FF0000"/>
                </a:solidFill>
                <a:latin typeface="楷体" panose="02010609060101010101" pitchFamily="49" charset="-122"/>
                <a:ea typeface="楷体" panose="02010609060101010101" pitchFamily="49" charset="-122"/>
              </a:rPr>
              <a:t>：作业点评</a:t>
            </a:r>
            <a:endParaRPr lang="zh-CN" altLang="en-US" dirty="0">
              <a:solidFill>
                <a:srgbClr val="FF0000"/>
              </a:solidFill>
              <a:latin typeface="楷体" panose="02010609060101010101" pitchFamily="49" charset="-122"/>
              <a:ea typeface="楷体" panose="02010609060101010101" pitchFamily="49" charset="-122"/>
            </a:endParaRPr>
          </a:p>
        </p:txBody>
      </p:sp>
      <p:sp>
        <p:nvSpPr>
          <p:cNvPr id="5" name="矩形 4"/>
          <p:cNvSpPr/>
          <p:nvPr/>
        </p:nvSpPr>
        <p:spPr>
          <a:xfrm>
            <a:off x="6222380" y="4303455"/>
            <a:ext cx="5809786" cy="2554545"/>
          </a:xfrm>
          <a:prstGeom prst="rect">
            <a:avLst/>
          </a:prstGeom>
          <a:solidFill>
            <a:schemeClr val="bg1"/>
          </a:solidFill>
          <a:ln w="38100">
            <a:solidFill>
              <a:srgbClr val="FF0000"/>
            </a:solidFill>
          </a:ln>
        </p:spPr>
        <p:txBody>
          <a:bodyPr wrap="square">
            <a:spAutoFit/>
          </a:bodyPr>
          <a:lstStyle/>
          <a:p>
            <a:pPr fontAlgn="ctr"/>
            <a:r>
              <a:rPr lang="zh-CN" altLang="en-US" sz="1600" kern="100" dirty="0" smtClean="0">
                <a:latin typeface="楷体" panose="02010609060101010101" pitchFamily="49" charset="-122"/>
                <a:ea typeface="楷体" panose="02010609060101010101" pitchFamily="49" charset="-122"/>
              </a:rPr>
              <a:t>原始答案：</a:t>
            </a:r>
            <a:endParaRPr lang="en-US" altLang="zh-CN" sz="1600" kern="100" dirty="0" smtClean="0">
              <a:latin typeface="楷体" panose="02010609060101010101" pitchFamily="49" charset="-122"/>
              <a:ea typeface="楷体" panose="02010609060101010101" pitchFamily="49" charset="-122"/>
            </a:endParaRPr>
          </a:p>
          <a:p>
            <a:pPr fontAlgn="ctr"/>
            <a:r>
              <a:rPr lang="zh-CN" altLang="zh-CN" sz="1600" kern="100" dirty="0" smtClean="0">
                <a:latin typeface="楷体" panose="02010609060101010101" pitchFamily="49" charset="-122"/>
                <a:ea typeface="楷体" panose="02010609060101010101" pitchFamily="49" charset="-122"/>
              </a:rPr>
              <a:t>（</a:t>
            </a:r>
            <a:r>
              <a:rPr lang="en-US" altLang="zh-CN" sz="1600" kern="100" dirty="0">
                <a:latin typeface="楷体" panose="02010609060101010101" pitchFamily="49" charset="-122"/>
                <a:ea typeface="楷体" panose="02010609060101010101" pitchFamily="49" charset="-122"/>
              </a:rPr>
              <a:t>2</a:t>
            </a:r>
            <a:r>
              <a:rPr lang="zh-CN" altLang="zh-CN" sz="1600" kern="100" dirty="0">
                <a:latin typeface="楷体" panose="02010609060101010101" pitchFamily="49" charset="-122"/>
                <a:ea typeface="楷体" panose="02010609060101010101" pitchFamily="49" charset="-122"/>
              </a:rPr>
              <a:t>）</a:t>
            </a:r>
            <a:r>
              <a:rPr lang="zh-CN" altLang="zh-CN" sz="1600" kern="0" dirty="0">
                <a:solidFill>
                  <a:srgbClr val="000000"/>
                </a:solidFill>
                <a:latin typeface="楷体" panose="02010609060101010101" pitchFamily="49" charset="-122"/>
                <a:ea typeface="楷体" panose="02010609060101010101" pitchFamily="49" charset="-122"/>
                <a:cs typeface="宋体" panose="02010600030101010101" pitchFamily="2" charset="-122"/>
              </a:rPr>
              <a:t>认真学习有关维护国家安全和保密工作的法律法规，规章制度，</a:t>
            </a:r>
            <a:r>
              <a:rPr lang="zh-CN" altLang="zh-CN" sz="1600" kern="100" dirty="0">
                <a:latin typeface="楷体" panose="02010609060101010101" pitchFamily="49" charset="-122"/>
                <a:ea typeface="楷体" panose="02010609060101010101" pitchFamily="49" charset="-122"/>
              </a:rPr>
              <a:t>增强国家安全意识，树立国家安全利益高于一切的观念；积极履行维护国家安全的法定义务，自觉维护国家安全；增强防范意识，提高防范能力，善于识别危害国家安全的各种伪装；为维护国家安全提供便利和协助，为维护国家安全积极建言献策；检举、制止危害国家安全的行为，监督和维护国家安全工作的开展</a:t>
            </a:r>
            <a:r>
              <a:rPr lang="zh-CN" altLang="zh-CN" sz="1600" kern="100" dirty="0" smtClean="0">
                <a:latin typeface="楷体" panose="02010609060101010101" pitchFamily="49" charset="-122"/>
                <a:ea typeface="楷体" panose="02010609060101010101" pitchFamily="49" charset="-122"/>
              </a:rPr>
              <a:t>。</a:t>
            </a:r>
            <a:r>
              <a:rPr lang="zh-CN" altLang="zh-CN" sz="1600" kern="0" dirty="0" smtClean="0">
                <a:solidFill>
                  <a:srgbClr val="FF0000"/>
                </a:solidFill>
                <a:latin typeface="楷体" panose="02010609060101010101" pitchFamily="49" charset="-122"/>
                <a:ea typeface="楷体" panose="02010609060101010101" pitchFamily="49" charset="-122"/>
              </a:rPr>
              <a:t>（</a:t>
            </a:r>
            <a:r>
              <a:rPr lang="zh-CN" altLang="zh-CN" sz="1600" kern="0" dirty="0">
                <a:solidFill>
                  <a:srgbClr val="FF0000"/>
                </a:solidFill>
                <a:latin typeface="楷体" panose="02010609060101010101" pitchFamily="49" charset="-122"/>
                <a:ea typeface="楷体" panose="02010609060101010101" pitchFamily="49" charset="-122"/>
              </a:rPr>
              <a:t>主要得分点：“增强意识”、“履行义务”、“防范”、“协助”、“监督”等，每点</a:t>
            </a:r>
            <a:r>
              <a:rPr lang="en-US" altLang="zh-CN" sz="1600" kern="0" dirty="0">
                <a:solidFill>
                  <a:srgbClr val="FF0000"/>
                </a:solidFill>
                <a:latin typeface="楷体" panose="02010609060101010101" pitchFamily="49" charset="-122"/>
                <a:ea typeface="楷体" panose="02010609060101010101" pitchFamily="49" charset="-122"/>
              </a:rPr>
              <a:t>2</a:t>
            </a:r>
            <a:r>
              <a:rPr lang="zh-CN" altLang="zh-CN" sz="1600" kern="0" dirty="0">
                <a:solidFill>
                  <a:srgbClr val="FF0000"/>
                </a:solidFill>
                <a:latin typeface="楷体" panose="02010609060101010101" pitchFamily="49" charset="-122"/>
                <a:ea typeface="楷体" panose="02010609060101010101" pitchFamily="49" charset="-122"/>
              </a:rPr>
              <a:t>分，共</a:t>
            </a:r>
            <a:r>
              <a:rPr lang="en-US" altLang="zh-CN" sz="1600" kern="0" dirty="0">
                <a:solidFill>
                  <a:srgbClr val="FF0000"/>
                </a:solidFill>
                <a:latin typeface="楷体" panose="02010609060101010101" pitchFamily="49" charset="-122"/>
                <a:ea typeface="楷体" panose="02010609060101010101" pitchFamily="49" charset="-122"/>
              </a:rPr>
              <a:t>6</a:t>
            </a:r>
            <a:r>
              <a:rPr lang="zh-CN" altLang="zh-CN" sz="1600" kern="0" dirty="0">
                <a:solidFill>
                  <a:srgbClr val="FF0000"/>
                </a:solidFill>
                <a:latin typeface="楷体" panose="02010609060101010101" pitchFamily="49" charset="-122"/>
                <a:ea typeface="楷体" panose="02010609060101010101" pitchFamily="49" charset="-122"/>
              </a:rPr>
              <a:t>分。言之有理适当给分</a:t>
            </a:r>
            <a:r>
              <a:rPr lang="zh-CN" altLang="zh-CN" sz="1600" kern="0" dirty="0" smtClean="0">
                <a:solidFill>
                  <a:srgbClr val="FF0000"/>
                </a:solidFill>
                <a:latin typeface="楷体" panose="02010609060101010101" pitchFamily="49" charset="-122"/>
                <a:ea typeface="楷体" panose="02010609060101010101" pitchFamily="49" charset="-122"/>
              </a:rPr>
              <a:t>）</a:t>
            </a:r>
            <a:endParaRPr lang="zh-CN" altLang="zh-CN" sz="1600" kern="100" dirty="0">
              <a:latin typeface="楷体" panose="02010609060101010101" pitchFamily="49" charset="-122"/>
              <a:ea typeface="楷体" panose="02010609060101010101" pitchFamily="49" charset="-122"/>
            </a:endParaRPr>
          </a:p>
        </p:txBody>
      </p:sp>
      <p:sp>
        <p:nvSpPr>
          <p:cNvPr id="9" name="内容占位符 2"/>
          <p:cNvSpPr txBox="1">
            <a:spLocks/>
          </p:cNvSpPr>
          <p:nvPr/>
        </p:nvSpPr>
        <p:spPr>
          <a:xfrm>
            <a:off x="122663" y="4769888"/>
            <a:ext cx="5973338" cy="1976600"/>
          </a:xfrm>
          <a:prstGeom prst="rect">
            <a:avLst/>
          </a:prstGeom>
          <a:solidFill>
            <a:schemeClr val="bg2"/>
          </a:solidFill>
          <a:ln w="38100">
            <a:solidFill>
              <a:srgbClr val="FFC000"/>
            </a:solid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1800"/>
              </a:lnSpc>
              <a:spcBef>
                <a:spcPts val="0"/>
              </a:spcBef>
              <a:buFont typeface="Arial" panose="020B0604020202020204" pitchFamily="34" charset="0"/>
              <a:buNone/>
            </a:pPr>
            <a:r>
              <a:rPr lang="zh-CN" altLang="en-US" sz="1400" dirty="0" smtClean="0">
                <a:solidFill>
                  <a:srgbClr val="FF0000"/>
                </a:solidFill>
                <a:latin typeface="楷体" panose="02010609060101010101" pitchFamily="49" charset="-122"/>
                <a:ea typeface="楷体" panose="02010609060101010101" pitchFamily="49" charset="-122"/>
              </a:rPr>
              <a:t>答：</a:t>
            </a:r>
            <a:r>
              <a:rPr lang="zh-CN" altLang="zh-CN" sz="1400" dirty="0" smtClean="0">
                <a:solidFill>
                  <a:srgbClr val="FF0000"/>
                </a:solidFill>
                <a:latin typeface="楷体" panose="02010609060101010101" pitchFamily="49" charset="-122"/>
                <a:ea typeface="楷体" panose="02010609060101010101" pitchFamily="49" charset="-122"/>
              </a:rPr>
              <a:t>①原理措施呈现（课本知识）</a:t>
            </a:r>
          </a:p>
          <a:p>
            <a:pPr marL="0" indent="0">
              <a:lnSpc>
                <a:spcPts val="1800"/>
              </a:lnSpc>
              <a:spcBef>
                <a:spcPts val="0"/>
              </a:spcBef>
              <a:buFont typeface="Arial" panose="020B0604020202020204" pitchFamily="34" charset="0"/>
              <a:buNone/>
            </a:pPr>
            <a:r>
              <a:rPr lang="zh-CN" altLang="zh-CN" sz="1400" dirty="0" smtClean="0">
                <a:solidFill>
                  <a:srgbClr val="FF0000"/>
                </a:solidFill>
                <a:latin typeface="楷体" panose="02010609060101010101" pitchFamily="49" charset="-122"/>
                <a:ea typeface="楷体" panose="02010609060101010101" pitchFamily="49" charset="-122"/>
              </a:rPr>
              <a:t>②材料中的具体做法（材料中如果没有就略过）</a:t>
            </a:r>
          </a:p>
          <a:p>
            <a:pPr marL="0" indent="0">
              <a:lnSpc>
                <a:spcPts val="1800"/>
              </a:lnSpc>
              <a:spcBef>
                <a:spcPts val="0"/>
              </a:spcBef>
              <a:buFont typeface="Arial" panose="020B0604020202020204" pitchFamily="34" charset="0"/>
              <a:buNone/>
            </a:pPr>
            <a:r>
              <a:rPr lang="zh-CN" altLang="zh-CN" sz="1400" dirty="0" smtClean="0">
                <a:solidFill>
                  <a:srgbClr val="FF0000"/>
                </a:solidFill>
                <a:latin typeface="楷体" panose="02010609060101010101" pitchFamily="49" charset="-122"/>
                <a:ea typeface="楷体" panose="02010609060101010101" pitchFamily="49" charset="-122"/>
              </a:rPr>
              <a:t>③针对材料中问题的具体做法（国家、个人、材料中的主语）（注意不要和</a:t>
            </a:r>
            <a:r>
              <a:rPr lang="zh-CN" altLang="zh-CN" sz="1400" dirty="0" smtClean="0">
                <a:solidFill>
                  <a:srgbClr val="FF0000"/>
                </a:solidFill>
                <a:latin typeface="楷体" panose="02010609060101010101" pitchFamily="49" charset="-122"/>
                <a:ea typeface="楷体" panose="02010609060101010101" pitchFamily="49" charset="-122"/>
                <a:sym typeface="+mn-ea"/>
              </a:rPr>
              <a:t>①</a:t>
            </a:r>
            <a:r>
              <a:rPr lang="zh-CN" altLang="zh-CN" sz="1400" dirty="0" smtClean="0">
                <a:solidFill>
                  <a:srgbClr val="FF0000"/>
                </a:solidFill>
                <a:latin typeface="楷体" panose="02010609060101010101" pitchFamily="49" charset="-122"/>
                <a:ea typeface="楷体" panose="02010609060101010101" pitchFamily="49" charset="-122"/>
              </a:rPr>
              <a:t>重复）</a:t>
            </a:r>
          </a:p>
          <a:p>
            <a:pPr marL="0" indent="0">
              <a:lnSpc>
                <a:spcPts val="1800"/>
              </a:lnSpc>
              <a:spcBef>
                <a:spcPts val="0"/>
              </a:spcBef>
              <a:buFont typeface="Arial" panose="020B0604020202020204" pitchFamily="34" charset="0"/>
              <a:buNone/>
            </a:pPr>
            <a:r>
              <a:rPr lang="zh-CN" altLang="zh-CN" sz="1400" dirty="0" smtClean="0">
                <a:latin typeface="楷体" panose="02010609060101010101" pitchFamily="49" charset="-122"/>
                <a:ea typeface="楷体" panose="02010609060101010101" pitchFamily="49" charset="-122"/>
              </a:rPr>
              <a:t>常用措施有：</a:t>
            </a:r>
            <a:endParaRPr lang="en-US" altLang="zh-CN" sz="1400" dirty="0" smtClean="0">
              <a:latin typeface="楷体" panose="02010609060101010101" pitchFamily="49" charset="-122"/>
              <a:ea typeface="楷体" panose="02010609060101010101" pitchFamily="49" charset="-122"/>
            </a:endParaRPr>
          </a:p>
          <a:p>
            <a:pPr marL="0" indent="0">
              <a:lnSpc>
                <a:spcPts val="1800"/>
              </a:lnSpc>
              <a:spcBef>
                <a:spcPts val="0"/>
              </a:spcBef>
              <a:buFont typeface="Arial" panose="020B0604020202020204" pitchFamily="34" charset="0"/>
              <a:buNone/>
            </a:pPr>
            <a:r>
              <a:rPr lang="zh-CN" altLang="en-US" sz="1400" dirty="0" smtClean="0">
                <a:solidFill>
                  <a:srgbClr val="0070C0"/>
                </a:solidFill>
                <a:latin typeface="楷体" panose="02010609060101010101" pitchFamily="49" charset="-122"/>
                <a:ea typeface="楷体" panose="02010609060101010101" pitchFamily="49" charset="-122"/>
              </a:rPr>
              <a:t>国家：</a:t>
            </a:r>
            <a:r>
              <a:rPr lang="zh-CN" altLang="zh-CN" sz="1400" dirty="0" smtClean="0">
                <a:solidFill>
                  <a:srgbClr val="0070C0"/>
                </a:solidFill>
                <a:latin typeface="楷体" panose="02010609060101010101" pitchFamily="49" charset="-122"/>
                <a:ea typeface="楷体" panose="02010609060101010101" pitchFamily="49" charset="-122"/>
              </a:rPr>
              <a:t>教育宣传，立法执法、资金、技术、深化改革、鼓励创新。</a:t>
            </a:r>
            <a:endParaRPr lang="en-US" altLang="zh-CN" sz="1400" dirty="0" smtClean="0">
              <a:solidFill>
                <a:srgbClr val="0070C0"/>
              </a:solidFill>
              <a:latin typeface="楷体" panose="02010609060101010101" pitchFamily="49" charset="-122"/>
              <a:ea typeface="楷体" panose="02010609060101010101" pitchFamily="49" charset="-122"/>
            </a:endParaRPr>
          </a:p>
          <a:p>
            <a:pPr marL="0" indent="0">
              <a:lnSpc>
                <a:spcPts val="1800"/>
              </a:lnSpc>
              <a:spcBef>
                <a:spcPts val="0"/>
              </a:spcBef>
              <a:buFont typeface="Arial" panose="020B0604020202020204" pitchFamily="34" charset="0"/>
              <a:buNone/>
            </a:pPr>
            <a:r>
              <a:rPr lang="zh-CN" altLang="zh-CN" sz="1400" dirty="0" smtClean="0">
                <a:solidFill>
                  <a:srgbClr val="0070C0"/>
                </a:solidFill>
                <a:latin typeface="楷体" panose="02010609060101010101" pitchFamily="49" charset="-122"/>
                <a:ea typeface="楷体" panose="02010609060101010101" pitchFamily="49" charset="-122"/>
              </a:rPr>
              <a:t>个人；学习、提高意识、个人理想与祖国命运相结合、</a:t>
            </a:r>
            <a:r>
              <a:rPr lang="zh-CN" altLang="en-US" sz="1400" dirty="0" smtClean="0">
                <a:solidFill>
                  <a:srgbClr val="0070C0"/>
                </a:solidFill>
                <a:latin typeface="楷体" panose="02010609060101010101" pitchFamily="49" charset="-122"/>
                <a:ea typeface="楷体" panose="02010609060101010101" pitchFamily="49" charset="-122"/>
              </a:rPr>
              <a:t>义务、</a:t>
            </a:r>
            <a:r>
              <a:rPr lang="zh-CN" altLang="zh-CN" sz="1400" dirty="0" smtClean="0">
                <a:solidFill>
                  <a:srgbClr val="0070C0"/>
                </a:solidFill>
                <a:latin typeface="楷体" panose="02010609060101010101" pitchFamily="49" charset="-122"/>
                <a:ea typeface="楷体" panose="02010609060101010101" pitchFamily="49" charset="-122"/>
              </a:rPr>
              <a:t>具体行动（举两个例子）、守法、监督举报、斗争，培养创新意识、提高创新能力。</a:t>
            </a:r>
            <a:endParaRPr lang="en-US" altLang="zh-CN" sz="1400" dirty="0" smtClean="0">
              <a:solidFill>
                <a:srgbClr val="0070C0"/>
              </a:solidFill>
              <a:latin typeface="楷体" panose="02010609060101010101" pitchFamily="49" charset="-122"/>
              <a:ea typeface="楷体" panose="02010609060101010101" pitchFamily="49" charset="-122"/>
            </a:endParaRPr>
          </a:p>
          <a:p>
            <a:pPr marL="0" indent="0">
              <a:lnSpc>
                <a:spcPts val="1800"/>
              </a:lnSpc>
              <a:spcBef>
                <a:spcPts val="0"/>
              </a:spcBef>
              <a:buFont typeface="Arial" panose="020B0604020202020204" pitchFamily="34" charset="0"/>
              <a:buNone/>
            </a:pPr>
            <a:r>
              <a:rPr lang="zh-CN" altLang="zh-CN" sz="1400" dirty="0" smtClean="0">
                <a:solidFill>
                  <a:srgbClr val="0070C0"/>
                </a:solidFill>
                <a:latin typeface="楷体" panose="02010609060101010101" pitchFamily="49" charset="-122"/>
                <a:ea typeface="楷体" panose="02010609060101010101" pitchFamily="49" charset="-122"/>
              </a:rPr>
              <a:t>企业：学习宣传、守法、制定制度，资金投入、技术创新。</a:t>
            </a:r>
            <a:endParaRPr lang="zh-CN" altLang="en-US" sz="1400" dirty="0">
              <a:solidFill>
                <a:srgbClr val="0070C0"/>
              </a:solidFill>
              <a:latin typeface="楷体" panose="02010609060101010101" pitchFamily="49" charset="-122"/>
              <a:ea typeface="楷体" panose="02010609060101010101" pitchFamily="49" charset="-122"/>
            </a:endParaRPr>
          </a:p>
        </p:txBody>
      </p:sp>
      <p:sp>
        <p:nvSpPr>
          <p:cNvPr id="8" name="矩形 7"/>
          <p:cNvSpPr/>
          <p:nvPr/>
        </p:nvSpPr>
        <p:spPr>
          <a:xfrm>
            <a:off x="6222380" y="160952"/>
            <a:ext cx="5809786" cy="4062651"/>
          </a:xfrm>
          <a:prstGeom prst="rect">
            <a:avLst/>
          </a:prstGeom>
          <a:ln w="38100">
            <a:solidFill>
              <a:srgbClr val="FFC000"/>
            </a:solidFill>
          </a:ln>
        </p:spPr>
        <p:txBody>
          <a:bodyPr wrap="square">
            <a:spAutoFit/>
          </a:bodyPr>
          <a:lstStyle/>
          <a:p>
            <a:pPr eaLnBrk="0" fontAlgn="base" hangingPunct="0"/>
            <a:r>
              <a:rPr lang="zh-CN" altLang="en-US" kern="0" dirty="0" smtClean="0">
                <a:solidFill>
                  <a:srgbClr val="FF0000"/>
                </a:solidFill>
                <a:latin typeface="Calibri" panose="020F0502020204030204" pitchFamily="34" charset="0"/>
                <a:ea typeface="楷体" panose="02010609060101010101" pitchFamily="49" charset="-122"/>
                <a:cs typeface="Times New Roman" panose="02020603050405020304" pitchFamily="18" charset="0"/>
              </a:rPr>
              <a:t>参考答案：八上</a:t>
            </a:r>
            <a:r>
              <a:rPr lang="en-US" altLang="zh-CN" kern="0" dirty="0" smtClean="0">
                <a:solidFill>
                  <a:srgbClr val="FF0000"/>
                </a:solidFill>
                <a:latin typeface="Calibri" panose="020F0502020204030204" pitchFamily="34" charset="0"/>
                <a:ea typeface="楷体" panose="02010609060101010101" pitchFamily="49" charset="-122"/>
                <a:cs typeface="Times New Roman" panose="02020603050405020304" pitchFamily="18" charset="0"/>
              </a:rPr>
              <a:t>P99</a:t>
            </a:r>
          </a:p>
          <a:p>
            <a:pPr eaLnBrk="0" fontAlgn="base" hangingPunct="0"/>
            <a:r>
              <a:rPr lang="en-US" altLang="zh-CN" sz="1600" kern="0" dirty="0"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①</a:t>
            </a:r>
            <a:r>
              <a:rPr lang="zh-CN" altLang="zh-CN" sz="1600" kern="0" dirty="0"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人人</a:t>
            </a:r>
            <a:r>
              <a:rPr lang="zh-CN" altLang="zh-CN" sz="1600" kern="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都是维护国家安全的主角。</a:t>
            </a:r>
            <a:endParaRPr lang="zh-CN" altLang="zh-CN" sz="1600"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endParaRPr>
          </a:p>
          <a:p>
            <a:pPr eaLnBrk="0" fontAlgn="base" hangingPunct="0"/>
            <a:r>
              <a:rPr lang="en-US"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a.</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维护</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国家安全需要我们每个人作出贡献，增强国家安全意识</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zh-CN" sz="1600" kern="100" dirty="0">
                <a:latin typeface="楷体" panose="02010609060101010101" pitchFamily="49" charset="-122"/>
                <a:ea typeface="楷体" panose="02010609060101010101" pitchFamily="49" charset="-122"/>
              </a:rPr>
              <a:t>树立国家安全利益高于一切的</a:t>
            </a:r>
            <a:r>
              <a:rPr lang="zh-CN" altLang="zh-CN" sz="1600" kern="100" dirty="0" smtClean="0">
                <a:latin typeface="楷体" panose="02010609060101010101" pitchFamily="49" charset="-122"/>
                <a:ea typeface="楷体" panose="02010609060101010101" pitchFamily="49" charset="-122"/>
              </a:rPr>
              <a:t>观念</a:t>
            </a:r>
            <a:r>
              <a:rPr lang="en-US" altLang="zh-CN" sz="1600" kern="100" dirty="0" smtClean="0">
                <a:latin typeface="楷体" panose="02010609060101010101" pitchFamily="49" charset="-122"/>
                <a:ea typeface="楷体" panose="02010609060101010101" pitchFamily="49" charset="-122"/>
              </a:rPr>
              <a:t>,</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自觉</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维护国家安全。</a:t>
            </a:r>
            <a:endParaRPr lang="zh-CN" altLang="zh-CN" sz="1600" kern="100" dirty="0">
              <a:latin typeface="楷体" panose="02010609060101010101" pitchFamily="49" charset="-122"/>
              <a:ea typeface="楷体" panose="02010609060101010101" pitchFamily="49" charset="-122"/>
              <a:cs typeface="Times New Roman" panose="02020603050405020304" pitchFamily="18" charset="0"/>
            </a:endParaRPr>
          </a:p>
          <a:p>
            <a:pPr eaLnBrk="0" fontAlgn="base" hangingPunct="0"/>
            <a:r>
              <a:rPr lang="en-US"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b.</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维护</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国家安全人人可为。我们可以通过各种方式为维护国家安全贡献智慧和力量，既可以为维护国家安全工作提供便利和协助，也可以为维护国家安全积极建言献策；既可以检举、制止危害国家安全的行为，也可以监督和维护国家安全工作的开展。</a:t>
            </a:r>
            <a:endParaRPr lang="zh-CN" altLang="zh-CN" sz="1600" kern="100" dirty="0">
              <a:latin typeface="楷体" panose="02010609060101010101" pitchFamily="49" charset="-122"/>
              <a:ea typeface="楷体" panose="02010609060101010101" pitchFamily="49" charset="-122"/>
              <a:cs typeface="Times New Roman" panose="02020603050405020304" pitchFamily="18" charset="0"/>
            </a:endParaRPr>
          </a:p>
          <a:p>
            <a:pPr eaLnBrk="0" fontAlgn="base" hangingPunct="0"/>
            <a:r>
              <a:rPr lang="en-US" altLang="zh-CN" sz="1600" kern="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②</a:t>
            </a:r>
            <a:r>
              <a:rPr lang="zh-CN" altLang="zh-CN" sz="1600" kern="0" dirty="0"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履行</a:t>
            </a:r>
            <a:r>
              <a:rPr lang="zh-CN" altLang="zh-CN" sz="1600" kern="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维护国家安全的法律义务。</a:t>
            </a:r>
            <a:endParaRPr lang="zh-CN" altLang="zh-CN" sz="1600"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endParaRPr>
          </a:p>
          <a:p>
            <a:pPr eaLnBrk="0" fontAlgn="base" hangingPunct="0"/>
            <a:r>
              <a:rPr lang="en-US"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a.</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我们</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要</a:t>
            </a:r>
            <a:r>
              <a:rPr lang="zh-CN" altLang="zh-CN" sz="1600" u="sng"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认真学习</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有关国家安全和保密工作的法律法规、规章制度，增强维护国家安全的法治意识。</a:t>
            </a:r>
            <a:endParaRPr lang="zh-CN" altLang="zh-CN" sz="1600" kern="100" dirty="0">
              <a:latin typeface="楷体" panose="02010609060101010101" pitchFamily="49" charset="-122"/>
              <a:ea typeface="楷体" panose="02010609060101010101" pitchFamily="49" charset="-122"/>
              <a:cs typeface="Times New Roman" panose="02020603050405020304" pitchFamily="18" charset="0"/>
            </a:endParaRPr>
          </a:p>
          <a:p>
            <a:pPr eaLnBrk="0" fontAlgn="base" hangingPunct="0"/>
            <a:r>
              <a:rPr lang="en-US"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b.</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每个</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公民都应</a:t>
            </a:r>
            <a:r>
              <a:rPr lang="zh-CN" altLang="zh-CN" sz="1600" u="sng"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严格遵守</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有关国家安全的法律规定，积极履行维护国家安全的法定</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义务</a:t>
            </a:r>
            <a:r>
              <a:rPr lang="en-US"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善于</a:t>
            </a:r>
            <a:r>
              <a:rPr lang="zh-CN" altLang="zh-CN" sz="1600" kern="0" dirty="0">
                <a:solidFill>
                  <a:srgbClr val="000000"/>
                </a:solidFill>
                <a:latin typeface="楷体" panose="02010609060101010101" pitchFamily="49" charset="-122"/>
                <a:ea typeface="楷体" panose="02010609060101010101" pitchFamily="49" charset="-122"/>
                <a:cs typeface="Times New Roman" panose="02020603050405020304" pitchFamily="18" charset="0"/>
              </a:rPr>
              <a:t>识别危害国家安全的各种</a:t>
            </a:r>
            <a:r>
              <a:rPr lang="zh-CN"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伪装。</a:t>
            </a:r>
            <a:endParaRPr lang="en-US" altLang="zh-CN" sz="1600" kern="0"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endParaRPr>
          </a:p>
          <a:p>
            <a:pPr eaLnBrk="0" fontAlgn="base" hangingPunct="0"/>
            <a:r>
              <a:rPr lang="en-US" altLang="zh-CN" sz="1600" kern="0" dirty="0"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③</a:t>
            </a:r>
            <a:r>
              <a:rPr lang="zh-CN" altLang="en-US" sz="1600" kern="0" dirty="0" smtClean="0">
                <a:solidFill>
                  <a:srgbClr val="FF0000"/>
                </a:solidFill>
                <a:latin typeface="楷体" panose="02010609060101010101" pitchFamily="49" charset="-122"/>
                <a:ea typeface="楷体" panose="02010609060101010101" pitchFamily="49" charset="-122"/>
                <a:cs typeface="Times New Roman" panose="02020603050405020304" pitchFamily="18" charset="0"/>
              </a:rPr>
              <a:t>积极传播国家安全知识，例如：出黑板报、演讲等；要认识到国家安全受到非传统因素的威胁，我们要敢于面对新挑战。</a:t>
            </a:r>
            <a:endParaRPr lang="zh-CN" altLang="zh-CN" sz="1600" kern="100" dirty="0">
              <a:solidFill>
                <a:srgbClr val="FF0000"/>
              </a:solidFill>
              <a:effectLst/>
              <a:latin typeface="楷体" panose="02010609060101010101" pitchFamily="49" charset="-122"/>
              <a:ea typeface="楷体" panose="02010609060101010101" pitchFamily="49" charset="-122"/>
              <a:cs typeface="Times New Roman" panose="02020603050405020304" pitchFamily="18" charset="0"/>
            </a:endParaRPr>
          </a:p>
        </p:txBody>
      </p:sp>
      <p:sp>
        <p:nvSpPr>
          <p:cNvPr id="10" name="文本框 9"/>
          <p:cNvSpPr txBox="1"/>
          <p:nvPr/>
        </p:nvSpPr>
        <p:spPr>
          <a:xfrm>
            <a:off x="3541454" y="3136612"/>
            <a:ext cx="5109091" cy="584775"/>
          </a:xfrm>
          <a:prstGeom prst="rect">
            <a:avLst/>
          </a:prstGeom>
          <a:solidFill>
            <a:srgbClr val="FFFF00"/>
          </a:solidFill>
        </p:spPr>
        <p:txBody>
          <a:bodyPr wrap="none" rtlCol="0">
            <a:spAutoFit/>
          </a:bodyPr>
          <a:lstStyle/>
          <a:p>
            <a:r>
              <a:rPr lang="zh-CN" altLang="en-US" sz="3200" i="1" dirty="0" smtClean="0">
                <a:solidFill>
                  <a:srgbClr val="FF0000"/>
                </a:solidFill>
                <a:latin typeface="华文行楷" panose="02010800040101010101" pitchFamily="2" charset="-122"/>
                <a:ea typeface="华文行楷" panose="02010800040101010101" pitchFamily="2" charset="-122"/>
              </a:rPr>
              <a:t>要注意优先使用课本标题！</a:t>
            </a:r>
            <a:endParaRPr lang="zh-CN" altLang="en-US" sz="3200" i="1" dirty="0">
              <a:solidFill>
                <a:srgbClr val="FF0000"/>
              </a:solidFill>
              <a:latin typeface="华文行楷" panose="02010800040101010101" pitchFamily="2" charset="-122"/>
              <a:ea typeface="华文行楷" panose="02010800040101010101" pitchFamily="2" charset="-122"/>
            </a:endParaRPr>
          </a:p>
        </p:txBody>
      </p:sp>
    </p:spTree>
    <p:extLst>
      <p:ext uri="{BB962C8B-B14F-4D97-AF65-F5344CB8AC3E}">
        <p14:creationId xmlns:p14="http://schemas.microsoft.com/office/powerpoint/2010/main" val="133744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c88ea1d0131f64e4324a3dc43666302.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5">
            <a:extLst>
              <a:ext uri="{28A0092B-C50C-407E-A947-70E740481C1C}">
                <a14:useLocalDpi xmlns:a14="http://schemas.microsoft.com/office/drawing/2010/main" val="0"/>
              </a:ext>
            </a:extLst>
          </a:blip>
          <a:srcRect/>
          <a:stretch>
            <a:fillRect/>
          </a:stretch>
        </p:blipFill>
        <p:spPr bwMode="auto">
          <a:xfrm>
            <a:off x="2095500" y="1181100"/>
            <a:ext cx="8001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15563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流程图: 多文档 1"/>
          <p:cNvSpPr/>
          <p:nvPr/>
        </p:nvSpPr>
        <p:spPr>
          <a:xfrm>
            <a:off x="267629" y="160952"/>
            <a:ext cx="7136781" cy="630785"/>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018370" y="324414"/>
            <a:ext cx="2397513" cy="369332"/>
          </a:xfrm>
          <a:prstGeom prst="rect">
            <a:avLst/>
          </a:prstGeom>
          <a:solidFill>
            <a:schemeClr val="bg1"/>
          </a:solidFill>
        </p:spPr>
        <p:txBody>
          <a:bodyPr wrap="square" rtlCol="0">
            <a:spAutoFit/>
          </a:bodyPr>
          <a:lstStyle/>
          <a:p>
            <a:r>
              <a:rPr lang="zh-CN" altLang="en-US" b="1" dirty="0" smtClean="0">
                <a:solidFill>
                  <a:srgbClr val="00B0F0"/>
                </a:solidFill>
                <a:latin typeface="楷体" panose="02010609060101010101" pitchFamily="49" charset="-122"/>
                <a:ea typeface="楷体" panose="02010609060101010101" pitchFamily="49" charset="-122"/>
              </a:rPr>
              <a:t>环节</a:t>
            </a:r>
            <a:r>
              <a:rPr lang="en-US" altLang="zh-CN" b="1" dirty="0" smtClean="0">
                <a:solidFill>
                  <a:srgbClr val="00B0F0"/>
                </a:solidFill>
                <a:latin typeface="楷体" panose="02010609060101010101" pitchFamily="49" charset="-122"/>
                <a:ea typeface="楷体" panose="02010609060101010101" pitchFamily="49" charset="-122"/>
              </a:rPr>
              <a:t>3</a:t>
            </a:r>
            <a:r>
              <a:rPr lang="zh-CN" altLang="en-US" b="1" dirty="0" smtClean="0">
                <a:solidFill>
                  <a:srgbClr val="00B0F0"/>
                </a:solidFill>
                <a:latin typeface="楷体" panose="02010609060101010101" pitchFamily="49" charset="-122"/>
                <a:ea typeface="楷体" panose="02010609060101010101" pitchFamily="49" charset="-122"/>
              </a:rPr>
              <a:t>：鸟瞰一下下</a:t>
            </a:r>
            <a:endParaRPr lang="zh-CN" altLang="en-US" b="1" dirty="0">
              <a:solidFill>
                <a:srgbClr val="00B0F0"/>
              </a:solidFill>
              <a:latin typeface="楷体" panose="02010609060101010101" pitchFamily="49" charset="-122"/>
              <a:ea typeface="楷体" panose="02010609060101010101" pitchFamily="49" charset="-122"/>
            </a:endParaRPr>
          </a:p>
        </p:txBody>
      </p:sp>
      <p:sp>
        <p:nvSpPr>
          <p:cNvPr id="5" name="文本框 4"/>
          <p:cNvSpPr txBox="1"/>
          <p:nvPr/>
        </p:nvSpPr>
        <p:spPr>
          <a:xfrm>
            <a:off x="7571679" y="160952"/>
            <a:ext cx="4471638" cy="6186309"/>
          </a:xfrm>
          <a:prstGeom prst="rect">
            <a:avLst/>
          </a:prstGeom>
          <a:noFill/>
          <a:ln w="57150">
            <a:solidFill>
              <a:srgbClr val="00B050"/>
            </a:solidFill>
          </a:ln>
        </p:spPr>
        <p:txBody>
          <a:bodyPr wrap="square" rtlCol="0">
            <a:spAutoFit/>
          </a:bodyPr>
          <a:lstStyle/>
          <a:p>
            <a:r>
              <a:rPr lang="zh-CN" altLang="en-US" b="1" dirty="0" smtClean="0">
                <a:solidFill>
                  <a:srgbClr val="FF0000"/>
                </a:solidFill>
              </a:rPr>
              <a:t>问题</a:t>
            </a:r>
            <a:r>
              <a:rPr lang="zh-CN" altLang="en-US" b="1" dirty="0">
                <a:solidFill>
                  <a:srgbClr val="FF0000"/>
                </a:solidFill>
              </a:rPr>
              <a:t>抢答</a:t>
            </a:r>
            <a:r>
              <a:rPr lang="zh-CN" altLang="en-US" b="1" dirty="0" smtClean="0">
                <a:solidFill>
                  <a:srgbClr val="FF0000"/>
                </a:solidFill>
              </a:rPr>
              <a:t>：</a:t>
            </a:r>
            <a:endParaRPr lang="en-US" altLang="zh-CN" b="1" dirty="0" smtClean="0">
              <a:solidFill>
                <a:srgbClr val="FF0000"/>
              </a:solidFill>
            </a:endParaRPr>
          </a:p>
          <a:p>
            <a:endParaRPr lang="en-US" altLang="zh-CN" dirty="0"/>
          </a:p>
          <a:p>
            <a:endParaRPr lang="en-US" altLang="zh-CN" dirty="0" smtClean="0">
              <a:solidFill>
                <a:srgbClr val="FF0000"/>
              </a:solidFill>
              <a:latin typeface="楷体" panose="02010609060101010101" pitchFamily="49" charset="-122"/>
              <a:ea typeface="楷体" panose="02010609060101010101" pitchFamily="49" charset="-122"/>
            </a:endParaRPr>
          </a:p>
          <a:p>
            <a:endParaRPr lang="en-US" altLang="zh-CN" dirty="0"/>
          </a:p>
          <a:p>
            <a:endParaRPr lang="en-US" altLang="zh-CN" dirty="0" smtClean="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a:p>
          <a:p>
            <a:endParaRPr lang="en-US" altLang="zh-CN" dirty="0" smtClean="0"/>
          </a:p>
          <a:p>
            <a:endParaRPr lang="en-US" altLang="zh-CN" dirty="0" smtClean="0"/>
          </a:p>
          <a:p>
            <a:endParaRPr lang="en-US" altLang="zh-CN" dirty="0" smtClean="0"/>
          </a:p>
          <a:p>
            <a:endParaRPr lang="en-US" altLang="zh-CN" dirty="0"/>
          </a:p>
          <a:p>
            <a:endParaRPr lang="en-US" altLang="zh-CN" dirty="0" smtClean="0"/>
          </a:p>
          <a:p>
            <a:endParaRPr lang="en-US" altLang="zh-CN" dirty="0"/>
          </a:p>
        </p:txBody>
      </p:sp>
      <p:pic>
        <p:nvPicPr>
          <p:cNvPr id="6" name="图片 5"/>
          <p:cNvPicPr>
            <a:picLocks noChangeAspect="1"/>
          </p:cNvPicPr>
          <p:nvPr/>
        </p:nvPicPr>
        <p:blipFill>
          <a:blip r:embed="rId2"/>
          <a:stretch>
            <a:fillRect/>
          </a:stretch>
        </p:blipFill>
        <p:spPr>
          <a:xfrm>
            <a:off x="267629" y="955199"/>
            <a:ext cx="7136781" cy="5412147"/>
          </a:xfrm>
          <a:prstGeom prst="rect">
            <a:avLst/>
          </a:prstGeom>
          <a:ln w="57150">
            <a:solidFill>
              <a:srgbClr val="FF0000"/>
            </a:solidFill>
          </a:ln>
        </p:spPr>
      </p:pic>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6459" y="4964225"/>
            <a:ext cx="1795346" cy="1219289"/>
          </a:xfrm>
          <a:prstGeom prst="rect">
            <a:avLst/>
          </a:prstGeom>
        </p:spPr>
      </p:pic>
      <p:sp>
        <p:nvSpPr>
          <p:cNvPr id="8" name="文本框 7"/>
          <p:cNvSpPr txBox="1"/>
          <p:nvPr/>
        </p:nvSpPr>
        <p:spPr>
          <a:xfrm>
            <a:off x="7571679" y="449184"/>
            <a:ext cx="4256730"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1.</a:t>
            </a:r>
            <a:r>
              <a:rPr lang="zh-CN" altLang="en-US" sz="1400" dirty="0" smtClean="0">
                <a:latin typeface="楷体" panose="02010609060101010101" pitchFamily="49" charset="-122"/>
                <a:ea typeface="楷体" panose="02010609060101010101" pitchFamily="49" charset="-122"/>
              </a:rPr>
              <a:t>导图中，实现人民当家作主主要依靠哪两个方面？</a:t>
            </a:r>
            <a:endParaRPr lang="zh-CN" altLang="en-US" sz="1400" dirty="0">
              <a:latin typeface="楷体" panose="02010609060101010101" pitchFamily="49" charset="-122"/>
              <a:ea typeface="楷体" panose="02010609060101010101" pitchFamily="49" charset="-122"/>
            </a:endParaRPr>
          </a:p>
        </p:txBody>
      </p:sp>
      <p:sp>
        <p:nvSpPr>
          <p:cNvPr id="9" name="文本框 8"/>
          <p:cNvSpPr txBox="1"/>
          <p:nvPr/>
        </p:nvSpPr>
        <p:spPr>
          <a:xfrm>
            <a:off x="7571679" y="753939"/>
            <a:ext cx="3868228"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2.</a:t>
            </a:r>
            <a:r>
              <a:rPr lang="zh-CN" altLang="en-US" sz="1400" dirty="0" smtClean="0">
                <a:latin typeface="楷体" panose="02010609060101010101" pitchFamily="49" charset="-122"/>
                <a:ea typeface="楷体" panose="02010609060101010101" pitchFamily="49" charset="-122"/>
              </a:rPr>
              <a:t>制度保障，有哪些制度属于基本政治制度？</a:t>
            </a:r>
            <a:endParaRPr lang="zh-CN" altLang="en-US" sz="1400" dirty="0">
              <a:latin typeface="楷体" panose="02010609060101010101" pitchFamily="49" charset="-122"/>
              <a:ea typeface="楷体" panose="02010609060101010101" pitchFamily="49" charset="-122"/>
            </a:endParaRPr>
          </a:p>
        </p:txBody>
      </p:sp>
      <p:sp>
        <p:nvSpPr>
          <p:cNvPr id="10" name="文本框 9"/>
          <p:cNvSpPr txBox="1"/>
          <p:nvPr/>
        </p:nvSpPr>
        <p:spPr>
          <a:xfrm>
            <a:off x="7590385" y="1058694"/>
            <a:ext cx="2159566" cy="307777"/>
          </a:xfrm>
          <a:prstGeom prst="rect">
            <a:avLst/>
          </a:prstGeom>
          <a:noFill/>
        </p:spPr>
        <p:txBody>
          <a:bodyPr wrap="none" rtlCol="0">
            <a:spAutoFit/>
          </a:bodyPr>
          <a:lstStyle/>
          <a:p>
            <a:r>
              <a:rPr lang="en-US" altLang="zh-CN" sz="1400" dirty="0" smtClean="0">
                <a:latin typeface="楷体" panose="02010609060101010101" pitchFamily="49" charset="-122"/>
                <a:ea typeface="楷体" panose="02010609060101010101" pitchFamily="49" charset="-122"/>
              </a:rPr>
              <a:t>3.</a:t>
            </a:r>
            <a:r>
              <a:rPr lang="zh-CN" altLang="en-US" sz="1400" dirty="0" smtClean="0">
                <a:latin typeface="楷体" panose="02010609060101010101" pitchFamily="49" charset="-122"/>
                <a:ea typeface="楷体" panose="02010609060101010101" pitchFamily="49" charset="-122"/>
              </a:rPr>
              <a:t>我国国家机关有哪些？</a:t>
            </a:r>
            <a:endParaRPr lang="zh-CN" altLang="en-US" sz="1400" dirty="0">
              <a:latin typeface="楷体" panose="02010609060101010101" pitchFamily="49" charset="-122"/>
              <a:ea typeface="楷体" panose="02010609060101010101" pitchFamily="49" charset="-122"/>
            </a:endParaRPr>
          </a:p>
        </p:txBody>
      </p:sp>
      <p:sp>
        <p:nvSpPr>
          <p:cNvPr id="11" name="文本框 10"/>
          <p:cNvSpPr txBox="1"/>
          <p:nvPr/>
        </p:nvSpPr>
        <p:spPr>
          <a:xfrm>
            <a:off x="7590385" y="1357501"/>
            <a:ext cx="4452932"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4.</a:t>
            </a:r>
            <a:r>
              <a:rPr lang="zh-CN" altLang="en-US" sz="1400" dirty="0" smtClean="0">
                <a:latin typeface="楷体" panose="02010609060101010101" pitchFamily="49" charset="-122"/>
                <a:ea typeface="楷体" panose="02010609060101010101" pitchFamily="49" charset="-122"/>
              </a:rPr>
              <a:t>我国最高权力机关是什么？他产生其它国家机关。</a:t>
            </a:r>
            <a:endParaRPr lang="zh-CN" altLang="en-US" sz="1400" dirty="0">
              <a:latin typeface="楷体" panose="02010609060101010101" pitchFamily="49" charset="-122"/>
              <a:ea typeface="楷体" panose="02010609060101010101" pitchFamily="49" charset="-122"/>
            </a:endParaRPr>
          </a:p>
        </p:txBody>
      </p:sp>
      <p:sp>
        <p:nvSpPr>
          <p:cNvPr id="12" name="文本框 11"/>
          <p:cNvSpPr txBox="1"/>
          <p:nvPr/>
        </p:nvSpPr>
        <p:spPr>
          <a:xfrm>
            <a:off x="7590385" y="1646704"/>
            <a:ext cx="3710320"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5.</a:t>
            </a:r>
            <a:r>
              <a:rPr lang="zh-CN" altLang="en-US" sz="1400" dirty="0" smtClean="0">
                <a:latin typeface="楷体" panose="02010609060101010101" pitchFamily="49" charset="-122"/>
                <a:ea typeface="楷体" panose="02010609060101010101" pitchFamily="49" charset="-122"/>
              </a:rPr>
              <a:t>导图中的内容都是由什么规定的？</a:t>
            </a:r>
            <a:endParaRPr lang="zh-CN" altLang="en-US" sz="1400" dirty="0">
              <a:latin typeface="楷体" panose="02010609060101010101" pitchFamily="49" charset="-122"/>
              <a:ea typeface="楷体" panose="02010609060101010101" pitchFamily="49" charset="-122"/>
            </a:endParaRPr>
          </a:p>
        </p:txBody>
      </p:sp>
      <p:sp>
        <p:nvSpPr>
          <p:cNvPr id="13" name="文本框 12"/>
          <p:cNvSpPr txBox="1"/>
          <p:nvPr/>
        </p:nvSpPr>
        <p:spPr>
          <a:xfrm>
            <a:off x="7571679" y="1953510"/>
            <a:ext cx="4471638"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6.</a:t>
            </a:r>
            <a:r>
              <a:rPr lang="zh-CN" altLang="en-US" sz="1400" dirty="0" smtClean="0">
                <a:latin typeface="楷体" panose="02010609060101010101" pitchFamily="49" charset="-122"/>
                <a:ea typeface="楷体" panose="02010609060101010101" pitchFamily="49" charset="-122"/>
              </a:rPr>
              <a:t>实现人民当家作主，就是要尊重和保障公民的</a:t>
            </a:r>
            <a:r>
              <a:rPr lang="en-US" altLang="zh-CN" sz="1400" dirty="0" smtClean="0">
                <a:latin typeface="楷体" panose="02010609060101010101" pitchFamily="49" charset="-122"/>
                <a:ea typeface="楷体" panose="02010609060101010101" pitchFamily="49" charset="-122"/>
              </a:rPr>
              <a:t>____</a:t>
            </a:r>
            <a:r>
              <a:rPr lang="zh-CN" altLang="en-US" sz="1400" dirty="0" smtClean="0">
                <a:latin typeface="楷体" panose="02010609060101010101" pitchFamily="49" charset="-122"/>
                <a:ea typeface="楷体" panose="02010609060101010101" pitchFamily="49" charset="-122"/>
              </a:rPr>
              <a:t>。</a:t>
            </a:r>
            <a:endParaRPr lang="zh-CN" altLang="en-US" sz="1400" dirty="0">
              <a:latin typeface="楷体" panose="02010609060101010101" pitchFamily="49" charset="-122"/>
              <a:ea typeface="楷体" panose="02010609060101010101" pitchFamily="49" charset="-122"/>
            </a:endParaRPr>
          </a:p>
        </p:txBody>
      </p:sp>
      <p:sp>
        <p:nvSpPr>
          <p:cNvPr id="14" name="文本框 13"/>
          <p:cNvSpPr txBox="1"/>
          <p:nvPr/>
        </p:nvSpPr>
        <p:spPr>
          <a:xfrm>
            <a:off x="7590385" y="2261287"/>
            <a:ext cx="3676952" cy="307777"/>
          </a:xfrm>
          <a:prstGeom prst="rect">
            <a:avLst/>
          </a:prstGeom>
          <a:noFill/>
        </p:spPr>
        <p:txBody>
          <a:bodyPr wrap="square" rtlCol="0">
            <a:spAutoFit/>
          </a:bodyPr>
          <a:lstStyle/>
          <a:p>
            <a:r>
              <a:rPr lang="zh-CN" altLang="en-US" sz="1400" dirty="0" smtClean="0">
                <a:solidFill>
                  <a:srgbClr val="FF0000"/>
                </a:solidFill>
                <a:latin typeface="楷体" panose="02010609060101010101" pitchFamily="49" charset="-122"/>
                <a:ea typeface="楷体" panose="02010609060101010101" pitchFamily="49" charset="-122"/>
              </a:rPr>
              <a:t>附加：国家治理体系主要指</a:t>
            </a:r>
            <a:r>
              <a:rPr lang="en-US" altLang="zh-CN" sz="1400" dirty="0" smtClean="0">
                <a:solidFill>
                  <a:srgbClr val="FF0000"/>
                </a:solidFill>
                <a:latin typeface="楷体" panose="02010609060101010101" pitchFamily="49" charset="-122"/>
                <a:ea typeface="楷体" panose="02010609060101010101" pitchFamily="49" charset="-122"/>
              </a:rPr>
              <a:t>_______</a:t>
            </a:r>
            <a:r>
              <a:rPr lang="zh-CN" altLang="en-US" sz="1400" dirty="0" smtClean="0">
                <a:solidFill>
                  <a:srgbClr val="FF0000"/>
                </a:solidFill>
                <a:latin typeface="楷体" panose="02010609060101010101" pitchFamily="49" charset="-122"/>
                <a:ea typeface="楷体" panose="02010609060101010101" pitchFamily="49" charset="-122"/>
              </a:rPr>
              <a:t>体系。</a:t>
            </a:r>
            <a:endParaRPr lang="zh-CN" altLang="en-US" sz="1400" dirty="0">
              <a:solidFill>
                <a:srgbClr val="FF0000"/>
              </a:solidFill>
              <a:latin typeface="楷体" panose="02010609060101010101" pitchFamily="49" charset="-122"/>
              <a:ea typeface="楷体" panose="02010609060101010101" pitchFamily="49" charset="-122"/>
            </a:endParaRPr>
          </a:p>
        </p:txBody>
      </p:sp>
      <p:sp>
        <p:nvSpPr>
          <p:cNvPr id="15" name="文本框 14"/>
          <p:cNvSpPr txBox="1"/>
          <p:nvPr/>
        </p:nvSpPr>
        <p:spPr>
          <a:xfrm>
            <a:off x="713679" y="4304371"/>
            <a:ext cx="1005403" cy="338554"/>
          </a:xfrm>
          <a:prstGeom prst="rect">
            <a:avLst/>
          </a:prstGeom>
          <a:solidFill>
            <a:schemeClr val="accent4">
              <a:lumMod val="40000"/>
              <a:lumOff val="60000"/>
            </a:schemeClr>
          </a:solidFill>
          <a:ln>
            <a:solidFill>
              <a:srgbClr val="92D050"/>
            </a:solidFill>
          </a:ln>
        </p:spPr>
        <p:txBody>
          <a:bodyPr wrap="none" rtlCol="0">
            <a:spAutoFit/>
          </a:bodyPr>
          <a:lstStyle/>
          <a:p>
            <a:r>
              <a:rPr lang="zh-CN" altLang="en-US" sz="1600" dirty="0" smtClean="0">
                <a:latin typeface="楷体" panose="02010609060101010101" pitchFamily="49" charset="-122"/>
                <a:ea typeface="楷体" panose="02010609060101010101" pitchFamily="49" charset="-122"/>
              </a:rPr>
              <a:t>中央军委</a:t>
            </a:r>
            <a:endParaRPr lang="zh-CN" altLang="en-US" sz="16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97096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326677" y="762344"/>
            <a:ext cx="6010933" cy="5333311"/>
          </a:xfrm>
          <a:prstGeom prst="rect">
            <a:avLst/>
          </a:prstGeom>
          <a:ln w="57150">
            <a:solidFill>
              <a:srgbClr val="0070C0"/>
            </a:solidFill>
          </a:ln>
        </p:spPr>
      </p:pic>
      <p:pic>
        <p:nvPicPr>
          <p:cNvPr id="3" name="图片 2"/>
          <p:cNvPicPr>
            <a:picLocks noChangeAspect="1"/>
          </p:cNvPicPr>
          <p:nvPr/>
        </p:nvPicPr>
        <p:blipFill>
          <a:blip r:embed="rId3"/>
          <a:stretch>
            <a:fillRect/>
          </a:stretch>
        </p:blipFill>
        <p:spPr>
          <a:xfrm>
            <a:off x="6568068" y="762344"/>
            <a:ext cx="5464098" cy="5333311"/>
          </a:xfrm>
          <a:prstGeom prst="rect">
            <a:avLst/>
          </a:prstGeom>
          <a:ln w="57150">
            <a:solidFill>
              <a:srgbClr val="FF0000"/>
            </a:solidFill>
          </a:ln>
        </p:spPr>
      </p:pic>
      <p:cxnSp>
        <p:nvCxnSpPr>
          <p:cNvPr id="5" name="直接箭头连接符 4"/>
          <p:cNvCxnSpPr/>
          <p:nvPr/>
        </p:nvCxnSpPr>
        <p:spPr>
          <a:xfrm>
            <a:off x="5244790" y="1070516"/>
            <a:ext cx="3553522" cy="212988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4059044" y="2286000"/>
            <a:ext cx="4939990" cy="144965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a:off x="4059044" y="2598234"/>
            <a:ext cx="4939990" cy="22488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244790" y="3992107"/>
            <a:ext cx="2749471" cy="400110"/>
          </a:xfrm>
          <a:prstGeom prst="rect">
            <a:avLst/>
          </a:prstGeom>
          <a:solidFill>
            <a:schemeClr val="bg1"/>
          </a:solidFill>
          <a:ln w="28575">
            <a:solidFill>
              <a:srgbClr val="92D050"/>
            </a:solidFill>
          </a:ln>
        </p:spPr>
        <p:txBody>
          <a:bodyPr wrap="none" rtlCol="0">
            <a:spAutoFit/>
          </a:bodyPr>
          <a:lstStyle/>
          <a:p>
            <a:r>
              <a:rPr lang="zh-CN" altLang="en-US" sz="2000" dirty="0" smtClean="0">
                <a:solidFill>
                  <a:srgbClr val="FF0000"/>
                </a:solidFill>
                <a:latin typeface="华文行楷" panose="02010800040101010101" pitchFamily="2" charset="-122"/>
                <a:ea typeface="华文行楷" panose="02010800040101010101" pitchFamily="2" charset="-122"/>
              </a:rPr>
              <a:t>法律属于国家制度吗？</a:t>
            </a:r>
            <a:endParaRPr lang="zh-CN" altLang="en-US" sz="2000" dirty="0">
              <a:solidFill>
                <a:srgbClr val="FF0000"/>
              </a:solidFill>
              <a:latin typeface="华文行楷" panose="02010800040101010101" pitchFamily="2" charset="-122"/>
              <a:ea typeface="华文行楷" panose="02010800040101010101" pitchFamily="2" charset="-122"/>
            </a:endParaRPr>
          </a:p>
        </p:txBody>
      </p:sp>
      <p:sp>
        <p:nvSpPr>
          <p:cNvPr id="17" name="文本框 16"/>
          <p:cNvSpPr txBox="1"/>
          <p:nvPr/>
        </p:nvSpPr>
        <p:spPr>
          <a:xfrm>
            <a:off x="4605454" y="4615213"/>
            <a:ext cx="4544834" cy="400110"/>
          </a:xfrm>
          <a:prstGeom prst="rect">
            <a:avLst/>
          </a:prstGeom>
          <a:solidFill>
            <a:schemeClr val="bg1"/>
          </a:solidFill>
          <a:ln w="38100">
            <a:solidFill>
              <a:srgbClr val="92D050"/>
            </a:solidFill>
          </a:ln>
        </p:spPr>
        <p:txBody>
          <a:bodyPr wrap="none" rtlCol="0">
            <a:spAutoFit/>
          </a:bodyPr>
          <a:lstStyle/>
          <a:p>
            <a:r>
              <a:rPr lang="zh-CN" altLang="en-US" sz="2000" dirty="0" smtClean="0">
                <a:solidFill>
                  <a:srgbClr val="FF0000"/>
                </a:solidFill>
                <a:latin typeface="华文行楷" panose="02010800040101010101" pitchFamily="2" charset="-122"/>
                <a:ea typeface="华文行楷" panose="02010800040101010101" pitchFamily="2" charset="-122"/>
              </a:rPr>
              <a:t>国家治理体系推进和完善靠谁来领导？</a:t>
            </a:r>
            <a:endParaRPr lang="zh-CN" altLang="en-US" sz="2000" dirty="0">
              <a:solidFill>
                <a:srgbClr val="FF0000"/>
              </a:solidFill>
              <a:latin typeface="华文行楷" panose="02010800040101010101" pitchFamily="2" charset="-122"/>
              <a:ea typeface="华文行楷" panose="02010800040101010101" pitchFamily="2" charset="-122"/>
            </a:endParaRPr>
          </a:p>
        </p:txBody>
      </p:sp>
      <p:sp>
        <p:nvSpPr>
          <p:cNvPr id="18" name="流程图: 多文档 17"/>
          <p:cNvSpPr/>
          <p:nvPr/>
        </p:nvSpPr>
        <p:spPr>
          <a:xfrm>
            <a:off x="3445727" y="3335"/>
            <a:ext cx="5973337" cy="630785"/>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036634" y="144234"/>
            <a:ext cx="2118731" cy="369332"/>
          </a:xfrm>
          <a:prstGeom prst="rect">
            <a:avLst/>
          </a:prstGeom>
          <a:solidFill>
            <a:schemeClr val="bg1"/>
          </a:solidFill>
        </p:spPr>
        <p:txBody>
          <a:bodyPr wrap="square" rtlCol="0">
            <a:spAutoFit/>
          </a:bodyPr>
          <a:lstStyle/>
          <a:p>
            <a:r>
              <a:rPr lang="zh-CN" altLang="en-US" b="1" dirty="0" smtClean="0">
                <a:solidFill>
                  <a:srgbClr val="0070C0"/>
                </a:solidFill>
                <a:latin typeface="楷体" panose="02010609060101010101" pitchFamily="49" charset="-122"/>
                <a:ea typeface="楷体" panose="02010609060101010101" pitchFamily="49" charset="-122"/>
              </a:rPr>
              <a:t>环节</a:t>
            </a:r>
            <a:r>
              <a:rPr lang="en-US" altLang="zh-CN" b="1" dirty="0">
                <a:solidFill>
                  <a:srgbClr val="0070C0"/>
                </a:solidFill>
                <a:latin typeface="楷体" panose="02010609060101010101" pitchFamily="49" charset="-122"/>
                <a:ea typeface="楷体" panose="02010609060101010101" pitchFamily="49" charset="-122"/>
              </a:rPr>
              <a:t>4</a:t>
            </a:r>
            <a:r>
              <a:rPr lang="zh-CN" altLang="en-US" b="1" dirty="0" smtClean="0">
                <a:solidFill>
                  <a:srgbClr val="0070C0"/>
                </a:solidFill>
                <a:latin typeface="楷体" panose="02010609060101010101" pitchFamily="49" charset="-122"/>
                <a:ea typeface="楷体" panose="02010609060101010101" pitchFamily="49" charset="-122"/>
              </a:rPr>
              <a:t>：汇通浅尝</a:t>
            </a:r>
            <a:endParaRPr lang="zh-CN" altLang="en-US" b="1" dirty="0">
              <a:solidFill>
                <a:srgbClr val="0070C0"/>
              </a:solidFill>
              <a:latin typeface="楷体" panose="02010609060101010101" pitchFamily="49" charset="-122"/>
              <a:ea typeface="楷体" panose="02010609060101010101" pitchFamily="49" charset="-122"/>
            </a:endParaRPr>
          </a:p>
        </p:txBody>
      </p:sp>
      <p:sp>
        <p:nvSpPr>
          <p:cNvPr id="20" name="文本框 19"/>
          <p:cNvSpPr txBox="1"/>
          <p:nvPr/>
        </p:nvSpPr>
        <p:spPr>
          <a:xfrm>
            <a:off x="4605454" y="5355434"/>
            <a:ext cx="5339923" cy="400110"/>
          </a:xfrm>
          <a:prstGeom prst="rect">
            <a:avLst/>
          </a:prstGeom>
          <a:solidFill>
            <a:schemeClr val="bg1"/>
          </a:solidFill>
          <a:ln w="38100">
            <a:solidFill>
              <a:srgbClr val="92D050"/>
            </a:solidFill>
          </a:ln>
        </p:spPr>
        <p:txBody>
          <a:bodyPr wrap="none" rtlCol="0">
            <a:spAutoFit/>
          </a:bodyPr>
          <a:lstStyle/>
          <a:p>
            <a:r>
              <a:rPr lang="zh-CN" altLang="en-US" sz="2000" dirty="0" smtClean="0">
                <a:solidFill>
                  <a:srgbClr val="FF0000"/>
                </a:solidFill>
                <a:latin typeface="华文行楷" panose="02010800040101010101" pitchFamily="2" charset="-122"/>
                <a:ea typeface="华文行楷" panose="02010800040101010101" pitchFamily="2" charset="-122"/>
              </a:rPr>
              <a:t>国家治理体系推进和完善的关键一招是什么？</a:t>
            </a:r>
            <a:endParaRPr lang="zh-CN" altLang="en-US" sz="2000" dirty="0">
              <a:solidFill>
                <a:srgbClr val="FF0000"/>
              </a:solidFill>
              <a:latin typeface="华文行楷" panose="02010800040101010101" pitchFamily="2" charset="-122"/>
              <a:ea typeface="华文行楷" panose="02010800040101010101" pitchFamily="2" charset="-122"/>
            </a:endParaRPr>
          </a:p>
        </p:txBody>
      </p:sp>
    </p:spTree>
    <p:extLst>
      <p:ext uri="{BB962C8B-B14F-4D97-AF65-F5344CB8AC3E}">
        <p14:creationId xmlns:p14="http://schemas.microsoft.com/office/powerpoint/2010/main" val="1114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流程图: 多文档 1"/>
          <p:cNvSpPr/>
          <p:nvPr/>
        </p:nvSpPr>
        <p:spPr>
          <a:xfrm>
            <a:off x="370942" y="160952"/>
            <a:ext cx="5636450" cy="630785"/>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018370" y="324414"/>
            <a:ext cx="2397513" cy="369332"/>
          </a:xfrm>
          <a:prstGeom prst="rect">
            <a:avLst/>
          </a:prstGeom>
          <a:solidFill>
            <a:schemeClr val="bg1"/>
          </a:solidFill>
        </p:spPr>
        <p:txBody>
          <a:bodyPr wrap="square" rtlCol="0">
            <a:spAutoFit/>
          </a:bodyPr>
          <a:lstStyle/>
          <a:p>
            <a:r>
              <a:rPr lang="zh-CN" altLang="en-US" b="1" dirty="0" smtClean="0">
                <a:solidFill>
                  <a:srgbClr val="0070C0"/>
                </a:solidFill>
                <a:latin typeface="楷体" panose="02010609060101010101" pitchFamily="49" charset="-122"/>
                <a:ea typeface="楷体" panose="02010609060101010101" pitchFamily="49" charset="-122"/>
              </a:rPr>
              <a:t>环节</a:t>
            </a:r>
            <a:r>
              <a:rPr lang="en-US" altLang="zh-CN" b="1" dirty="0">
                <a:solidFill>
                  <a:srgbClr val="0070C0"/>
                </a:solidFill>
                <a:latin typeface="楷体" panose="02010609060101010101" pitchFamily="49" charset="-122"/>
                <a:ea typeface="楷体" panose="02010609060101010101" pitchFamily="49" charset="-122"/>
              </a:rPr>
              <a:t>5</a:t>
            </a:r>
            <a:r>
              <a:rPr lang="zh-CN" altLang="en-US" b="1" dirty="0" smtClean="0">
                <a:solidFill>
                  <a:srgbClr val="0070C0"/>
                </a:solidFill>
                <a:latin typeface="楷体" panose="02010609060101010101" pitchFamily="49" charset="-122"/>
                <a:ea typeface="楷体" panose="02010609060101010101" pitchFamily="49" charset="-122"/>
              </a:rPr>
              <a:t>：验验验</a:t>
            </a:r>
            <a:endParaRPr lang="zh-CN" altLang="en-US" b="1" dirty="0">
              <a:solidFill>
                <a:srgbClr val="0070C0"/>
              </a:solidFill>
              <a:latin typeface="楷体" panose="02010609060101010101" pitchFamily="49" charset="-122"/>
              <a:ea typeface="楷体" panose="02010609060101010101" pitchFamily="49" charset="-122"/>
            </a:endParaRPr>
          </a:p>
        </p:txBody>
      </p:sp>
      <p:sp>
        <p:nvSpPr>
          <p:cNvPr id="5" name="文本框 4"/>
          <p:cNvSpPr txBox="1"/>
          <p:nvPr/>
        </p:nvSpPr>
        <p:spPr>
          <a:xfrm>
            <a:off x="537114" y="982444"/>
            <a:ext cx="5470278" cy="5016758"/>
          </a:xfrm>
          <a:prstGeom prst="rect">
            <a:avLst/>
          </a:prstGeom>
          <a:noFill/>
          <a:ln w="38100">
            <a:solidFill>
              <a:srgbClr val="00B050"/>
            </a:solidFill>
          </a:ln>
        </p:spPr>
        <p:txBody>
          <a:bodyPr wrap="square" rtlCol="0">
            <a:spAutoFit/>
          </a:bodyPr>
          <a:lstStyle/>
          <a:p>
            <a:r>
              <a:rPr lang="zh-CN" altLang="en-US" sz="3200" i="1" dirty="0" smtClean="0">
                <a:solidFill>
                  <a:srgbClr val="FF0000"/>
                </a:solidFill>
                <a:latin typeface="楷体" panose="02010609060101010101" pitchFamily="49" charset="-122"/>
                <a:ea typeface="楷体" panose="02010609060101010101" pitchFamily="49" charset="-122"/>
              </a:rPr>
              <a:t>抢答：           </a:t>
            </a:r>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a:p>
            <a:endParaRPr lang="en-US" altLang="zh-CN" sz="3200" i="1" dirty="0" smtClean="0">
              <a:solidFill>
                <a:srgbClr val="FF0000"/>
              </a:solidFill>
              <a:latin typeface="楷体" panose="02010609060101010101" pitchFamily="49" charset="-122"/>
              <a:ea typeface="楷体" panose="02010609060101010101" pitchFamily="49"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0168" y="1010732"/>
            <a:ext cx="1745166" cy="1080176"/>
          </a:xfrm>
          <a:prstGeom prst="rect">
            <a:avLst/>
          </a:prstGeom>
        </p:spPr>
      </p:pic>
      <p:sp>
        <p:nvSpPr>
          <p:cNvPr id="7" name="文本框 6"/>
          <p:cNvSpPr txBox="1"/>
          <p:nvPr/>
        </p:nvSpPr>
        <p:spPr>
          <a:xfrm>
            <a:off x="537114" y="2409366"/>
            <a:ext cx="5261520" cy="338554"/>
          </a:xfrm>
          <a:prstGeom prst="rect">
            <a:avLst/>
          </a:prstGeom>
          <a:noFill/>
        </p:spPr>
        <p:txBody>
          <a:bodyPr wrap="square" rtlCol="0">
            <a:spAutoFit/>
          </a:bodyPr>
          <a:lstStyle/>
          <a:p>
            <a:r>
              <a:rPr lang="en-US" altLang="zh-CN" sz="1600" dirty="0" smtClean="0">
                <a:latin typeface="楷体" panose="02010609060101010101" pitchFamily="49" charset="-122"/>
                <a:ea typeface="楷体" panose="02010609060101010101" pitchFamily="49" charset="-122"/>
              </a:rPr>
              <a:t>1.</a:t>
            </a:r>
            <a:r>
              <a:rPr lang="zh-CN" altLang="en-US" sz="1600" dirty="0" smtClean="0">
                <a:latin typeface="楷体" panose="02010609060101010101" pitchFamily="49" charset="-122"/>
                <a:ea typeface="楷体" panose="02010609060101010101" pitchFamily="49" charset="-122"/>
              </a:rPr>
              <a:t>全国人民代表大会在组织其他国家机关时实行</a:t>
            </a:r>
            <a:r>
              <a:rPr lang="en-US" altLang="zh-CN" sz="1600" dirty="0" smtClean="0">
                <a:latin typeface="楷体" panose="02010609060101010101" pitchFamily="49" charset="-122"/>
                <a:ea typeface="楷体" panose="02010609060101010101" pitchFamily="49" charset="-122"/>
              </a:rPr>
              <a:t>___</a:t>
            </a:r>
            <a:r>
              <a:rPr lang="zh-CN" altLang="en-US" sz="1600" dirty="0" smtClean="0">
                <a:latin typeface="楷体" panose="02010609060101010101" pitchFamily="49" charset="-122"/>
                <a:ea typeface="楷体" panose="02010609060101010101" pitchFamily="49" charset="-122"/>
              </a:rPr>
              <a:t>原则</a:t>
            </a:r>
            <a:endParaRPr lang="zh-CN" altLang="en-US" sz="1600" dirty="0">
              <a:latin typeface="楷体" panose="02010609060101010101" pitchFamily="49" charset="-122"/>
              <a:ea typeface="楷体" panose="02010609060101010101" pitchFamily="49" charset="-122"/>
            </a:endParaRPr>
          </a:p>
        </p:txBody>
      </p:sp>
      <p:sp>
        <p:nvSpPr>
          <p:cNvPr id="8" name="文本框 7"/>
          <p:cNvSpPr txBox="1"/>
          <p:nvPr/>
        </p:nvSpPr>
        <p:spPr>
          <a:xfrm>
            <a:off x="4415883" y="2261852"/>
            <a:ext cx="1382751" cy="307777"/>
          </a:xfrm>
          <a:prstGeom prst="rect">
            <a:avLst/>
          </a:prstGeom>
          <a:noFill/>
        </p:spPr>
        <p:txBody>
          <a:bodyPr wrap="square" rtlCol="0">
            <a:spAutoFit/>
          </a:bodyPr>
          <a:lstStyle/>
          <a:p>
            <a:r>
              <a:rPr lang="zh-CN" altLang="en-US" sz="1400" dirty="0" smtClean="0">
                <a:solidFill>
                  <a:srgbClr val="FF0000"/>
                </a:solidFill>
                <a:latin typeface="楷体" panose="02010609060101010101" pitchFamily="49" charset="-122"/>
                <a:ea typeface="楷体" panose="02010609060101010101" pitchFamily="49" charset="-122"/>
              </a:rPr>
              <a:t>民主集中制</a:t>
            </a:r>
            <a:endParaRPr lang="zh-CN" altLang="en-US" sz="1400" dirty="0">
              <a:solidFill>
                <a:srgbClr val="FF0000"/>
              </a:solidFill>
              <a:latin typeface="楷体" panose="02010609060101010101" pitchFamily="49" charset="-122"/>
              <a:ea typeface="楷体" panose="02010609060101010101" pitchFamily="49" charset="-122"/>
            </a:endParaRPr>
          </a:p>
        </p:txBody>
      </p:sp>
      <p:sp>
        <p:nvSpPr>
          <p:cNvPr id="25" name="文本框 24"/>
          <p:cNvSpPr txBox="1"/>
          <p:nvPr/>
        </p:nvSpPr>
        <p:spPr>
          <a:xfrm>
            <a:off x="537114" y="2852853"/>
            <a:ext cx="3493054"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2.</a:t>
            </a:r>
            <a:r>
              <a:rPr lang="zh-CN" altLang="en-US" sz="1400" dirty="0" smtClean="0">
                <a:latin typeface="楷体" panose="02010609060101010101" pitchFamily="49" charset="-122"/>
                <a:ea typeface="楷体" panose="02010609060101010101" pitchFamily="49" charset="-122"/>
              </a:rPr>
              <a:t>实现人民当家作主主要依靠哪两个方面？</a:t>
            </a:r>
            <a:endParaRPr lang="zh-CN" altLang="en-US" sz="1400" dirty="0">
              <a:latin typeface="楷体" panose="02010609060101010101" pitchFamily="49" charset="-122"/>
              <a:ea typeface="楷体" panose="02010609060101010101" pitchFamily="49" charset="-122"/>
            </a:endParaRPr>
          </a:p>
        </p:txBody>
      </p:sp>
      <p:sp>
        <p:nvSpPr>
          <p:cNvPr id="4" name="文本框 3"/>
          <p:cNvSpPr txBox="1"/>
          <p:nvPr/>
        </p:nvSpPr>
        <p:spPr>
          <a:xfrm>
            <a:off x="4117921" y="2852853"/>
            <a:ext cx="1569660" cy="276999"/>
          </a:xfrm>
          <a:prstGeom prst="rect">
            <a:avLst/>
          </a:prstGeom>
          <a:noFill/>
        </p:spPr>
        <p:txBody>
          <a:bodyPr wrap="none" rtlCol="0">
            <a:spAutoFit/>
          </a:bodyPr>
          <a:lstStyle/>
          <a:p>
            <a:r>
              <a:rPr lang="zh-CN" altLang="en-US" sz="1200" dirty="0" smtClean="0">
                <a:solidFill>
                  <a:srgbClr val="FF0000"/>
                </a:solidFill>
                <a:latin typeface="楷体" panose="02010609060101010101" pitchFamily="49" charset="-122"/>
                <a:ea typeface="楷体" panose="02010609060101010101" pitchFamily="49" charset="-122"/>
              </a:rPr>
              <a:t>制度保障、实现机构</a:t>
            </a:r>
            <a:endParaRPr lang="zh-CN" altLang="en-US" sz="1200" dirty="0">
              <a:solidFill>
                <a:srgbClr val="FF0000"/>
              </a:solidFill>
              <a:latin typeface="楷体" panose="02010609060101010101" pitchFamily="49" charset="-122"/>
              <a:ea typeface="楷体" panose="02010609060101010101" pitchFamily="49" charset="-122"/>
            </a:endParaRPr>
          </a:p>
        </p:txBody>
      </p:sp>
      <p:sp>
        <p:nvSpPr>
          <p:cNvPr id="26" name="文本框 25"/>
          <p:cNvSpPr txBox="1"/>
          <p:nvPr/>
        </p:nvSpPr>
        <p:spPr>
          <a:xfrm>
            <a:off x="547655" y="3275111"/>
            <a:ext cx="3868228" cy="307777"/>
          </a:xfrm>
          <a:prstGeom prst="rect">
            <a:avLst/>
          </a:prstGeom>
          <a:noFill/>
        </p:spPr>
        <p:txBody>
          <a:bodyPr wrap="square" rtlCol="0">
            <a:spAutoFit/>
          </a:bodyPr>
          <a:lstStyle/>
          <a:p>
            <a:r>
              <a:rPr lang="en-US" altLang="zh-CN" sz="1400" dirty="0">
                <a:latin typeface="楷体" panose="02010609060101010101" pitchFamily="49" charset="-122"/>
                <a:ea typeface="楷体" panose="02010609060101010101" pitchFamily="49" charset="-122"/>
              </a:rPr>
              <a:t>3</a:t>
            </a:r>
            <a:r>
              <a:rPr lang="en-US" altLang="zh-CN" sz="1400" dirty="0" smtClean="0">
                <a:latin typeface="楷体" panose="02010609060101010101" pitchFamily="49" charset="-122"/>
                <a:ea typeface="楷体" panose="02010609060101010101" pitchFamily="49" charset="-122"/>
              </a:rPr>
              <a:t>.</a:t>
            </a:r>
            <a:r>
              <a:rPr lang="zh-CN" altLang="en-US" sz="1400" dirty="0" smtClean="0">
                <a:latin typeface="楷体" panose="02010609060101010101" pitchFamily="49" charset="-122"/>
                <a:ea typeface="楷体" panose="02010609060101010101" pitchFamily="49" charset="-122"/>
              </a:rPr>
              <a:t>有哪些制度属于基本政治制度？</a:t>
            </a:r>
            <a:endParaRPr lang="zh-CN" altLang="en-US" sz="1400" dirty="0">
              <a:latin typeface="楷体" panose="02010609060101010101" pitchFamily="49" charset="-122"/>
              <a:ea typeface="楷体" panose="02010609060101010101" pitchFamily="49" charset="-122"/>
            </a:endParaRPr>
          </a:p>
        </p:txBody>
      </p:sp>
      <p:sp>
        <p:nvSpPr>
          <p:cNvPr id="27" name="文本框 26"/>
          <p:cNvSpPr txBox="1"/>
          <p:nvPr/>
        </p:nvSpPr>
        <p:spPr>
          <a:xfrm>
            <a:off x="547655" y="3687821"/>
            <a:ext cx="2159566" cy="307777"/>
          </a:xfrm>
          <a:prstGeom prst="rect">
            <a:avLst/>
          </a:prstGeom>
          <a:noFill/>
        </p:spPr>
        <p:txBody>
          <a:bodyPr wrap="none" rtlCol="0">
            <a:spAutoFit/>
          </a:bodyPr>
          <a:lstStyle/>
          <a:p>
            <a:r>
              <a:rPr lang="en-US" altLang="zh-CN" sz="1400" dirty="0">
                <a:latin typeface="楷体" panose="02010609060101010101" pitchFamily="49" charset="-122"/>
                <a:ea typeface="楷体" panose="02010609060101010101" pitchFamily="49" charset="-122"/>
              </a:rPr>
              <a:t>4</a:t>
            </a:r>
            <a:r>
              <a:rPr lang="en-US" altLang="zh-CN" sz="1400" dirty="0" smtClean="0">
                <a:latin typeface="楷体" panose="02010609060101010101" pitchFamily="49" charset="-122"/>
                <a:ea typeface="楷体" panose="02010609060101010101" pitchFamily="49" charset="-122"/>
              </a:rPr>
              <a:t>.</a:t>
            </a:r>
            <a:r>
              <a:rPr lang="zh-CN" altLang="en-US" sz="1400" dirty="0" smtClean="0">
                <a:latin typeface="楷体" panose="02010609060101010101" pitchFamily="49" charset="-122"/>
                <a:ea typeface="楷体" panose="02010609060101010101" pitchFamily="49" charset="-122"/>
              </a:rPr>
              <a:t>我国国家机关有哪些？</a:t>
            </a:r>
            <a:endParaRPr lang="zh-CN" altLang="en-US" sz="1400" dirty="0">
              <a:latin typeface="楷体" panose="02010609060101010101" pitchFamily="49" charset="-122"/>
              <a:ea typeface="楷体" panose="02010609060101010101" pitchFamily="49" charset="-122"/>
            </a:endParaRPr>
          </a:p>
        </p:txBody>
      </p:sp>
      <p:sp>
        <p:nvSpPr>
          <p:cNvPr id="28" name="文本框 27"/>
          <p:cNvSpPr txBox="1"/>
          <p:nvPr/>
        </p:nvSpPr>
        <p:spPr>
          <a:xfrm>
            <a:off x="537114" y="4061009"/>
            <a:ext cx="4452932" cy="307777"/>
          </a:xfrm>
          <a:prstGeom prst="rect">
            <a:avLst/>
          </a:prstGeom>
          <a:noFill/>
        </p:spPr>
        <p:txBody>
          <a:bodyPr wrap="square" rtlCol="0">
            <a:spAutoFit/>
          </a:bodyPr>
          <a:lstStyle/>
          <a:p>
            <a:r>
              <a:rPr lang="en-US" altLang="zh-CN" sz="1400" dirty="0">
                <a:latin typeface="楷体" panose="02010609060101010101" pitchFamily="49" charset="-122"/>
                <a:ea typeface="楷体" panose="02010609060101010101" pitchFamily="49" charset="-122"/>
              </a:rPr>
              <a:t>5</a:t>
            </a:r>
            <a:r>
              <a:rPr lang="en-US" altLang="zh-CN" sz="1400" dirty="0" smtClean="0">
                <a:latin typeface="楷体" panose="02010609060101010101" pitchFamily="49" charset="-122"/>
                <a:ea typeface="楷体" panose="02010609060101010101" pitchFamily="49" charset="-122"/>
              </a:rPr>
              <a:t>.</a:t>
            </a:r>
            <a:r>
              <a:rPr lang="zh-CN" altLang="en-US" sz="1400" dirty="0" smtClean="0">
                <a:latin typeface="楷体" panose="02010609060101010101" pitchFamily="49" charset="-122"/>
                <a:ea typeface="楷体" panose="02010609060101010101" pitchFamily="49" charset="-122"/>
              </a:rPr>
              <a:t>我国最高权力机关是什么？他产生其它国家机关。</a:t>
            </a:r>
            <a:endParaRPr lang="zh-CN" altLang="en-US" sz="1400" dirty="0">
              <a:latin typeface="楷体" panose="02010609060101010101" pitchFamily="49" charset="-122"/>
              <a:ea typeface="楷体" panose="02010609060101010101" pitchFamily="49" charset="-122"/>
            </a:endParaRPr>
          </a:p>
        </p:txBody>
      </p:sp>
      <p:sp>
        <p:nvSpPr>
          <p:cNvPr id="29" name="文本框 28"/>
          <p:cNvSpPr txBox="1"/>
          <p:nvPr/>
        </p:nvSpPr>
        <p:spPr>
          <a:xfrm>
            <a:off x="547655" y="4441416"/>
            <a:ext cx="3710320"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6.</a:t>
            </a:r>
            <a:r>
              <a:rPr lang="zh-CN" altLang="en-US" sz="1400" dirty="0" smtClean="0">
                <a:latin typeface="楷体" panose="02010609060101010101" pitchFamily="49" charset="-122"/>
                <a:ea typeface="楷体" panose="02010609060101010101" pitchFamily="49" charset="-122"/>
              </a:rPr>
              <a:t>上题中的内容都是由什么规定的？</a:t>
            </a:r>
            <a:endParaRPr lang="zh-CN" altLang="en-US" sz="1400" dirty="0">
              <a:latin typeface="楷体" panose="02010609060101010101" pitchFamily="49" charset="-122"/>
              <a:ea typeface="楷体" panose="02010609060101010101" pitchFamily="49" charset="-122"/>
            </a:endParaRPr>
          </a:p>
        </p:txBody>
      </p:sp>
      <p:sp>
        <p:nvSpPr>
          <p:cNvPr id="30" name="文本框 29"/>
          <p:cNvSpPr txBox="1"/>
          <p:nvPr/>
        </p:nvSpPr>
        <p:spPr>
          <a:xfrm>
            <a:off x="547655" y="4775992"/>
            <a:ext cx="2428870" cy="307777"/>
          </a:xfrm>
          <a:prstGeom prst="rect">
            <a:avLst/>
          </a:prstGeom>
          <a:noFill/>
        </p:spPr>
        <p:txBody>
          <a:bodyPr wrap="none" rtlCol="0">
            <a:spAutoFit/>
          </a:bodyPr>
          <a:lstStyle/>
          <a:p>
            <a:r>
              <a:rPr lang="en-US" altLang="zh-CN" sz="1400" dirty="0" smtClean="0">
                <a:latin typeface="楷体" panose="02010609060101010101" pitchFamily="49" charset="-122"/>
                <a:ea typeface="楷体" panose="02010609060101010101" pitchFamily="49" charset="-122"/>
              </a:rPr>
              <a:t>7.</a:t>
            </a:r>
            <a:r>
              <a:rPr lang="zh-CN" altLang="en-US" sz="1400" dirty="0" smtClean="0">
                <a:latin typeface="楷体" panose="02010609060101010101" pitchFamily="49" charset="-122"/>
                <a:ea typeface="楷体" panose="02010609060101010101" pitchFamily="49" charset="-122"/>
              </a:rPr>
              <a:t>初三</a:t>
            </a:r>
            <a:r>
              <a:rPr lang="en-US" altLang="zh-CN" sz="1400" dirty="0" smtClean="0">
                <a:latin typeface="楷体" panose="02010609060101010101" pitchFamily="49" charset="-122"/>
                <a:ea typeface="楷体" panose="02010609060101010101" pitchFamily="49" charset="-122"/>
              </a:rPr>
              <a:t>9</a:t>
            </a:r>
            <a:r>
              <a:rPr lang="zh-CN" altLang="en-US" sz="1400" dirty="0" smtClean="0">
                <a:latin typeface="楷体" panose="02010609060101010101" pitchFamily="49" charset="-122"/>
                <a:ea typeface="楷体" panose="02010609060101010101" pitchFamily="49" charset="-122"/>
              </a:rPr>
              <a:t>班哪位同学最漂亮？</a:t>
            </a:r>
            <a:endParaRPr lang="zh-CN" altLang="en-US" sz="1400" dirty="0">
              <a:latin typeface="楷体" panose="02010609060101010101" pitchFamily="49" charset="-122"/>
              <a:ea typeface="楷体" panose="02010609060101010101" pitchFamily="49" charset="-122"/>
            </a:endParaRPr>
          </a:p>
        </p:txBody>
      </p:sp>
      <p:sp>
        <p:nvSpPr>
          <p:cNvPr id="31" name="文本框 30"/>
          <p:cNvSpPr txBox="1"/>
          <p:nvPr/>
        </p:nvSpPr>
        <p:spPr>
          <a:xfrm>
            <a:off x="537114" y="4764637"/>
            <a:ext cx="5987509" cy="307777"/>
          </a:xfrm>
          <a:prstGeom prst="rect">
            <a:avLst/>
          </a:prstGeom>
          <a:solidFill>
            <a:schemeClr val="bg1"/>
          </a:solidFill>
        </p:spPr>
        <p:txBody>
          <a:bodyPr wrap="square" rtlCol="0">
            <a:spAutoFit/>
          </a:bodyPr>
          <a:lstStyle/>
          <a:p>
            <a:r>
              <a:rPr lang="en-US" altLang="zh-CN" sz="1400" dirty="0">
                <a:latin typeface="楷体" panose="02010609060101010101" pitchFamily="49" charset="-122"/>
                <a:ea typeface="楷体" panose="02010609060101010101" pitchFamily="49" charset="-122"/>
              </a:rPr>
              <a:t>7</a:t>
            </a:r>
            <a:r>
              <a:rPr lang="en-US" altLang="zh-CN" sz="1400" dirty="0" smtClean="0">
                <a:latin typeface="楷体" panose="02010609060101010101" pitchFamily="49" charset="-122"/>
                <a:ea typeface="楷体" panose="02010609060101010101" pitchFamily="49" charset="-122"/>
              </a:rPr>
              <a:t>.</a:t>
            </a:r>
            <a:r>
              <a:rPr lang="zh-CN" altLang="en-US" sz="1400" dirty="0" smtClean="0">
                <a:latin typeface="楷体" panose="02010609060101010101" pitchFamily="49" charset="-122"/>
                <a:ea typeface="楷体" panose="02010609060101010101" pitchFamily="49" charset="-122"/>
              </a:rPr>
              <a:t>实现人民当家作主，就是要尊重和保障公民的</a:t>
            </a:r>
            <a:r>
              <a:rPr lang="en-US" altLang="zh-CN" sz="1400" dirty="0" smtClean="0">
                <a:latin typeface="楷体" panose="02010609060101010101" pitchFamily="49" charset="-122"/>
                <a:ea typeface="楷体" panose="02010609060101010101" pitchFamily="49" charset="-122"/>
              </a:rPr>
              <a:t>____</a:t>
            </a:r>
            <a:r>
              <a:rPr lang="zh-CN" altLang="en-US" sz="1400" dirty="0" smtClean="0">
                <a:latin typeface="楷体" panose="02010609060101010101" pitchFamily="49" charset="-122"/>
                <a:ea typeface="楷体" panose="02010609060101010101" pitchFamily="49" charset="-122"/>
              </a:rPr>
              <a:t>。</a:t>
            </a:r>
            <a:endParaRPr lang="zh-CN" altLang="en-US" sz="1400" dirty="0">
              <a:latin typeface="楷体" panose="02010609060101010101" pitchFamily="49" charset="-122"/>
              <a:ea typeface="楷体" panose="02010609060101010101" pitchFamily="49" charset="-122"/>
            </a:endParaRPr>
          </a:p>
        </p:txBody>
      </p:sp>
      <p:sp>
        <p:nvSpPr>
          <p:cNvPr id="32" name="文本框 31"/>
          <p:cNvSpPr txBox="1"/>
          <p:nvPr/>
        </p:nvSpPr>
        <p:spPr>
          <a:xfrm>
            <a:off x="581023" y="5115276"/>
            <a:ext cx="3676952"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8.</a:t>
            </a:r>
            <a:r>
              <a:rPr lang="zh-CN" altLang="en-US" sz="1400" dirty="0" smtClean="0">
                <a:latin typeface="楷体" panose="02010609060101010101" pitchFamily="49" charset="-122"/>
                <a:ea typeface="楷体" panose="02010609060101010101" pitchFamily="49" charset="-122"/>
              </a:rPr>
              <a:t>国家治理体系主要指</a:t>
            </a:r>
            <a:r>
              <a:rPr lang="en-US" altLang="zh-CN" sz="1400" dirty="0" smtClean="0">
                <a:latin typeface="楷体" panose="02010609060101010101" pitchFamily="49" charset="-122"/>
                <a:ea typeface="楷体" panose="02010609060101010101" pitchFamily="49" charset="-122"/>
              </a:rPr>
              <a:t>_______</a:t>
            </a:r>
            <a:r>
              <a:rPr lang="zh-CN" altLang="en-US" sz="1400" dirty="0" smtClean="0">
                <a:latin typeface="楷体" panose="02010609060101010101" pitchFamily="49" charset="-122"/>
                <a:ea typeface="楷体" panose="02010609060101010101" pitchFamily="49" charset="-122"/>
              </a:rPr>
              <a:t>体系。</a:t>
            </a:r>
            <a:endParaRPr lang="zh-CN" altLang="en-US" sz="1400" dirty="0">
              <a:latin typeface="楷体" panose="02010609060101010101" pitchFamily="49" charset="-122"/>
              <a:ea typeface="楷体" panose="02010609060101010101" pitchFamily="49" charset="-122"/>
            </a:endParaRPr>
          </a:p>
        </p:txBody>
      </p:sp>
      <p:sp>
        <p:nvSpPr>
          <p:cNvPr id="33" name="文本框 32"/>
          <p:cNvSpPr txBox="1"/>
          <p:nvPr/>
        </p:nvSpPr>
        <p:spPr>
          <a:xfrm>
            <a:off x="581023" y="5423053"/>
            <a:ext cx="2281070"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9.</a:t>
            </a:r>
            <a:r>
              <a:rPr lang="zh-CN" altLang="en-US" sz="1400" dirty="0" smtClean="0">
                <a:latin typeface="楷体" panose="02010609060101010101" pitchFamily="49" charset="-122"/>
                <a:ea typeface="楷体" panose="02010609060101010101" pitchFamily="49" charset="-122"/>
              </a:rPr>
              <a:t>法律属于国家制度吗？</a:t>
            </a:r>
            <a:endParaRPr lang="zh-CN" altLang="en-US" sz="1400" dirty="0">
              <a:latin typeface="楷体" panose="02010609060101010101" pitchFamily="49" charset="-122"/>
              <a:ea typeface="楷体" panose="02010609060101010101" pitchFamily="49" charset="-122"/>
            </a:endParaRPr>
          </a:p>
        </p:txBody>
      </p:sp>
      <p:sp>
        <p:nvSpPr>
          <p:cNvPr id="34" name="文本框 33"/>
          <p:cNvSpPr txBox="1"/>
          <p:nvPr/>
        </p:nvSpPr>
        <p:spPr>
          <a:xfrm>
            <a:off x="547655" y="5702780"/>
            <a:ext cx="6232371" cy="307777"/>
          </a:xfrm>
          <a:prstGeom prst="rect">
            <a:avLst/>
          </a:prstGeom>
          <a:noFill/>
        </p:spPr>
        <p:txBody>
          <a:bodyPr wrap="square" rtlCol="0">
            <a:spAutoFit/>
          </a:bodyPr>
          <a:lstStyle/>
          <a:p>
            <a:r>
              <a:rPr lang="en-US" altLang="zh-CN" sz="1400" dirty="0" smtClean="0">
                <a:latin typeface="楷体" panose="02010609060101010101" pitchFamily="49" charset="-122"/>
                <a:ea typeface="楷体" panose="02010609060101010101" pitchFamily="49" charset="-122"/>
              </a:rPr>
              <a:t>10.</a:t>
            </a:r>
            <a:r>
              <a:rPr lang="zh-CN" altLang="en-US" sz="1400" dirty="0" smtClean="0">
                <a:latin typeface="楷体" panose="02010609060101010101" pitchFamily="49" charset="-122"/>
                <a:ea typeface="楷体" panose="02010609060101010101" pitchFamily="49" charset="-122"/>
              </a:rPr>
              <a:t>坚持和完善国家治理体系现代化，谁来领导？关键一招是什么？</a:t>
            </a:r>
            <a:endParaRPr lang="zh-CN" altLang="en-US" sz="1400" dirty="0">
              <a:latin typeface="楷体" panose="02010609060101010101" pitchFamily="49" charset="-122"/>
              <a:ea typeface="楷体" panose="02010609060101010101" pitchFamily="49" charset="-122"/>
            </a:endParaRPr>
          </a:p>
        </p:txBody>
      </p:sp>
      <p:sp>
        <p:nvSpPr>
          <p:cNvPr id="9" name="文本框 8"/>
          <p:cNvSpPr txBox="1"/>
          <p:nvPr/>
        </p:nvSpPr>
        <p:spPr>
          <a:xfrm>
            <a:off x="6662499" y="423784"/>
            <a:ext cx="4750420" cy="5632311"/>
          </a:xfrm>
          <a:prstGeom prst="rect">
            <a:avLst/>
          </a:prstGeom>
          <a:solidFill>
            <a:schemeClr val="accent2">
              <a:lumMod val="20000"/>
              <a:lumOff val="80000"/>
            </a:schemeClr>
          </a:solidFill>
          <a:ln w="38100">
            <a:solidFill>
              <a:srgbClr val="00B050"/>
            </a:solidFill>
          </a:ln>
        </p:spPr>
        <p:txBody>
          <a:bodyPr wrap="square" rtlCol="0">
            <a:spAutoFit/>
          </a:bodyPr>
          <a:lstStyle/>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en-US" altLang="zh-CN" dirty="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7573" y="4791268"/>
            <a:ext cx="1700915" cy="1219289"/>
          </a:xfrm>
          <a:prstGeom prst="rect">
            <a:avLst/>
          </a:prstGeom>
        </p:spPr>
      </p:pic>
    </p:spTree>
    <p:extLst>
      <p:ext uri="{BB962C8B-B14F-4D97-AF65-F5344CB8AC3E}">
        <p14:creationId xmlns:p14="http://schemas.microsoft.com/office/powerpoint/2010/main" val="251842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8">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1" grpId="0" animBg="1"/>
      <p:bldP spid="32" grpId="0"/>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690732"/>
          </a:xfrm>
          <a:prstGeom prst="rect">
            <a:avLst/>
          </a:prstGeom>
        </p:spPr>
      </p:pic>
      <p:sp>
        <p:nvSpPr>
          <p:cNvPr id="6" name="文本框 5"/>
          <p:cNvSpPr txBox="1"/>
          <p:nvPr/>
        </p:nvSpPr>
        <p:spPr>
          <a:xfrm>
            <a:off x="3596765" y="1103970"/>
            <a:ext cx="4339650" cy="1569660"/>
          </a:xfrm>
          <a:prstGeom prst="rect">
            <a:avLst/>
          </a:prstGeom>
          <a:solidFill>
            <a:schemeClr val="bg1"/>
          </a:solidFill>
        </p:spPr>
        <p:txBody>
          <a:bodyPr wrap="none" rtlCol="0">
            <a:spAutoFit/>
          </a:bodyPr>
          <a:lstStyle/>
          <a:p>
            <a:r>
              <a:rPr lang="zh-CN" altLang="en-US" sz="2400" dirty="0" smtClean="0">
                <a:solidFill>
                  <a:srgbClr val="FF0000"/>
                </a:solidFill>
                <a:latin typeface="楷体" panose="02010609060101010101" pitchFamily="49" charset="-122"/>
                <a:ea typeface="楷体" panose="02010609060101010101" pitchFamily="49" charset="-122"/>
              </a:rPr>
              <a:t>作业：轻速云</a:t>
            </a:r>
            <a:r>
              <a:rPr lang="zh-CN" altLang="en-US" sz="2400" dirty="0">
                <a:solidFill>
                  <a:srgbClr val="FF0000"/>
                </a:solidFill>
                <a:latin typeface="楷体" panose="02010609060101010101" pitchFamily="49" charset="-122"/>
                <a:ea typeface="楷体" panose="02010609060101010101" pitchFamily="49" charset="-122"/>
              </a:rPr>
              <a:t>公众号</a:t>
            </a:r>
            <a:endParaRPr lang="en-US" altLang="zh-CN" sz="2400" dirty="0" smtClean="0">
              <a:solidFill>
                <a:srgbClr val="FF0000"/>
              </a:solidFill>
              <a:latin typeface="楷体" panose="02010609060101010101" pitchFamily="49" charset="-122"/>
              <a:ea typeface="楷体" panose="02010609060101010101" pitchFamily="49" charset="-122"/>
            </a:endParaRPr>
          </a:p>
          <a:p>
            <a:r>
              <a:rPr lang="zh-CN" altLang="en-US" sz="2400" dirty="0" smtClean="0">
                <a:solidFill>
                  <a:srgbClr val="FF0000"/>
                </a:solidFill>
                <a:latin typeface="楷体" panose="02010609060101010101" pitchFamily="49" charset="-122"/>
                <a:ea typeface="楷体" panose="02010609060101010101" pitchFamily="49" charset="-122"/>
              </a:rPr>
              <a:t>今天：第三单元大概念填空</a:t>
            </a:r>
            <a:r>
              <a:rPr lang="en-US" altLang="zh-CN" sz="2400" dirty="0" smtClean="0">
                <a:solidFill>
                  <a:srgbClr val="FF0000"/>
                </a:solidFill>
                <a:latin typeface="楷体" panose="02010609060101010101" pitchFamily="49" charset="-122"/>
                <a:ea typeface="楷体" panose="02010609060101010101" pitchFamily="49" charset="-122"/>
              </a:rPr>
              <a:t>1</a:t>
            </a:r>
            <a:r>
              <a:rPr lang="zh-CN" altLang="en-US" sz="2400" dirty="0" smtClean="0">
                <a:solidFill>
                  <a:srgbClr val="FF0000"/>
                </a:solidFill>
                <a:latin typeface="楷体" panose="02010609060101010101" pitchFamily="49" charset="-122"/>
                <a:ea typeface="楷体" panose="02010609060101010101" pitchFamily="49" charset="-122"/>
              </a:rPr>
              <a:t>。</a:t>
            </a:r>
            <a:endParaRPr lang="en-US" altLang="zh-CN" sz="2400" dirty="0">
              <a:solidFill>
                <a:srgbClr val="FF0000"/>
              </a:solidFill>
              <a:latin typeface="楷体" panose="02010609060101010101" pitchFamily="49" charset="-122"/>
              <a:ea typeface="楷体" panose="02010609060101010101" pitchFamily="49" charset="-122"/>
            </a:endParaRPr>
          </a:p>
          <a:p>
            <a:r>
              <a:rPr lang="zh-CN" altLang="en-US" sz="2400" dirty="0" smtClean="0">
                <a:solidFill>
                  <a:srgbClr val="FF0000"/>
                </a:solidFill>
                <a:latin typeface="楷体" panose="02010609060101010101" pitchFamily="49" charset="-122"/>
                <a:ea typeface="楷体" panose="02010609060101010101" pitchFamily="49" charset="-122"/>
              </a:rPr>
              <a:t>周末：第三</a:t>
            </a:r>
            <a:r>
              <a:rPr lang="zh-CN" altLang="en-US" sz="2400" dirty="0">
                <a:solidFill>
                  <a:srgbClr val="FF0000"/>
                </a:solidFill>
                <a:latin typeface="楷体" panose="02010609060101010101" pitchFamily="49" charset="-122"/>
                <a:ea typeface="楷体" panose="02010609060101010101" pitchFamily="49" charset="-122"/>
              </a:rPr>
              <a:t>单元大概念</a:t>
            </a:r>
            <a:r>
              <a:rPr lang="zh-CN" altLang="en-US" sz="2400" dirty="0" smtClean="0">
                <a:solidFill>
                  <a:srgbClr val="FF0000"/>
                </a:solidFill>
                <a:latin typeface="楷体" panose="02010609060101010101" pitchFamily="49" charset="-122"/>
                <a:ea typeface="楷体" panose="02010609060101010101" pitchFamily="49" charset="-122"/>
              </a:rPr>
              <a:t>填空</a:t>
            </a:r>
            <a:r>
              <a:rPr lang="en-US" altLang="zh-CN" sz="2400" dirty="0" smtClean="0">
                <a:solidFill>
                  <a:srgbClr val="FF0000"/>
                </a:solidFill>
                <a:latin typeface="楷体" panose="02010609060101010101" pitchFamily="49" charset="-122"/>
                <a:ea typeface="楷体" panose="02010609060101010101" pitchFamily="49" charset="-122"/>
              </a:rPr>
              <a:t>2</a:t>
            </a:r>
            <a:r>
              <a:rPr lang="zh-CN" altLang="en-US" sz="2400" dirty="0" smtClean="0">
                <a:solidFill>
                  <a:srgbClr val="FF0000"/>
                </a:solidFill>
                <a:latin typeface="楷体" panose="02010609060101010101" pitchFamily="49" charset="-122"/>
                <a:ea typeface="楷体" panose="02010609060101010101" pitchFamily="49" charset="-122"/>
              </a:rPr>
              <a:t>。</a:t>
            </a:r>
            <a:endParaRPr lang="en-US" altLang="zh-CN" sz="2400" dirty="0" smtClean="0">
              <a:solidFill>
                <a:srgbClr val="FF0000"/>
              </a:solidFill>
              <a:latin typeface="楷体" panose="02010609060101010101" pitchFamily="49" charset="-122"/>
              <a:ea typeface="楷体" panose="02010609060101010101" pitchFamily="49" charset="-122"/>
            </a:endParaRPr>
          </a:p>
          <a:p>
            <a:r>
              <a:rPr lang="zh-CN" altLang="en-US" sz="2400" smtClean="0">
                <a:solidFill>
                  <a:srgbClr val="FF0000"/>
                </a:solidFill>
                <a:latin typeface="楷体" panose="02010609060101010101" pitchFamily="49" charset="-122"/>
                <a:ea typeface="楷体" panose="02010609060101010101" pitchFamily="49" charset="-122"/>
              </a:rPr>
              <a:t>要求：拍照钉钉上传。</a:t>
            </a:r>
            <a:endParaRPr lang="zh-CN" altLang="en-US" sz="2400" dirty="0">
              <a:solidFill>
                <a:srgbClr val="FF0000"/>
              </a:solidFill>
              <a:latin typeface="楷体" panose="02010609060101010101" pitchFamily="49" charset="-122"/>
              <a:ea typeface="楷体" panose="02010609060101010101" pitchFamily="49" charset="-122"/>
            </a:endParaRPr>
          </a:p>
        </p:txBody>
      </p:sp>
      <p:sp>
        <p:nvSpPr>
          <p:cNvPr id="7" name="文本框 6"/>
          <p:cNvSpPr txBox="1"/>
          <p:nvPr/>
        </p:nvSpPr>
        <p:spPr>
          <a:xfrm>
            <a:off x="4772722" y="4694663"/>
            <a:ext cx="2031325" cy="830997"/>
          </a:xfrm>
          <a:prstGeom prst="rect">
            <a:avLst/>
          </a:prstGeom>
          <a:solidFill>
            <a:schemeClr val="bg1"/>
          </a:solidFill>
        </p:spPr>
        <p:txBody>
          <a:bodyPr wrap="none" rtlCol="0">
            <a:spAutoFit/>
          </a:bodyPr>
          <a:lstStyle/>
          <a:p>
            <a:r>
              <a:rPr lang="zh-CN" altLang="en-US" sz="4800" i="1" dirty="0" smtClean="0">
                <a:solidFill>
                  <a:srgbClr val="FF0000"/>
                </a:solidFill>
                <a:latin typeface="方正舒体" panose="02010601030101010101" pitchFamily="2" charset="-122"/>
                <a:ea typeface="方正舒体" panose="02010601030101010101" pitchFamily="2" charset="-122"/>
              </a:rPr>
              <a:t>再见</a:t>
            </a:r>
            <a:r>
              <a:rPr lang="zh-CN" altLang="en-US" sz="4800" i="1" dirty="0">
                <a:solidFill>
                  <a:srgbClr val="FF0000"/>
                </a:solidFill>
                <a:latin typeface="方正舒体" panose="02010601030101010101" pitchFamily="2" charset="-122"/>
                <a:ea typeface="方正舒体" panose="02010601030101010101" pitchFamily="2" charset="-122"/>
              </a:rPr>
              <a:t>！</a:t>
            </a:r>
          </a:p>
        </p:txBody>
      </p:sp>
    </p:spTree>
    <p:extLst>
      <p:ext uri="{BB962C8B-B14F-4D97-AF65-F5344CB8AC3E}">
        <p14:creationId xmlns:p14="http://schemas.microsoft.com/office/powerpoint/2010/main" val="19199220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33132" y="2252546"/>
            <a:ext cx="6647974" cy="1200329"/>
          </a:xfrm>
          <a:prstGeom prst="rect">
            <a:avLst/>
          </a:prstGeom>
          <a:noFill/>
        </p:spPr>
        <p:txBody>
          <a:bodyPr wrap="none" rtlCol="0">
            <a:spAutoFit/>
          </a:bodyPr>
          <a:lstStyle/>
          <a:p>
            <a:r>
              <a:rPr lang="zh-CN" altLang="en-US" sz="7200" dirty="0" smtClean="0">
                <a:solidFill>
                  <a:srgbClr val="FF0000"/>
                </a:solidFill>
              </a:rPr>
              <a:t>以下为备用材料</a:t>
            </a:r>
            <a:endParaRPr lang="zh-CN" altLang="en-US" sz="7200" dirty="0">
              <a:solidFill>
                <a:srgbClr val="FF0000"/>
              </a:solidFill>
            </a:endParaRPr>
          </a:p>
        </p:txBody>
      </p:sp>
    </p:spTree>
    <p:extLst>
      <p:ext uri="{BB962C8B-B14F-4D97-AF65-F5344CB8AC3E}">
        <p14:creationId xmlns:p14="http://schemas.microsoft.com/office/powerpoint/2010/main" val="25198511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文本框 12290"/>
          <p:cNvSpPr txBox="1">
            <a:spLocks noChangeArrowheads="1"/>
          </p:cNvSpPr>
          <p:nvPr/>
        </p:nvSpPr>
        <p:spPr bwMode="auto">
          <a:xfrm>
            <a:off x="1631951" y="188913"/>
            <a:ext cx="3546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zh-CN" altLang="en-US" sz="3200" b="1">
                <a:solidFill>
                  <a:srgbClr val="000000"/>
                </a:solidFill>
                <a:ea typeface="幼圆" panose="02010509060101010101" pitchFamily="49" charset="-122"/>
              </a:rPr>
              <a:t>课后夯实基础练习</a:t>
            </a:r>
          </a:p>
        </p:txBody>
      </p:sp>
      <p:sp>
        <p:nvSpPr>
          <p:cNvPr id="28675" name="Rectangle 4"/>
          <p:cNvSpPr>
            <a:spLocks noChangeArrowheads="1"/>
          </p:cNvSpPr>
          <p:nvPr/>
        </p:nvSpPr>
        <p:spPr bwMode="auto">
          <a:xfrm>
            <a:off x="1524000" y="773113"/>
            <a:ext cx="9144000" cy="144462"/>
          </a:xfrm>
          <a:prstGeom prst="rect">
            <a:avLst/>
          </a:prstGeom>
          <a:gradFill rotWithShape="1">
            <a:gsLst>
              <a:gs pos="0">
                <a:srgbClr val="00FF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en-US" sz="2800">
              <a:solidFill>
                <a:srgbClr val="000000"/>
              </a:solidFill>
            </a:endParaRPr>
          </a:p>
        </p:txBody>
      </p:sp>
      <p:sp>
        <p:nvSpPr>
          <p:cNvPr id="28676" name="文本框 1"/>
          <p:cNvSpPr txBox="1">
            <a:spLocks noChangeArrowheads="1"/>
          </p:cNvSpPr>
          <p:nvPr/>
        </p:nvSpPr>
        <p:spPr bwMode="auto">
          <a:xfrm>
            <a:off x="1631951" y="908051"/>
            <a:ext cx="8793163"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en-US" altLang="zh-CN" sz="2800">
                <a:solidFill>
                  <a:srgbClr val="000000"/>
                </a:solidFill>
              </a:rPr>
              <a:t>1. </a:t>
            </a:r>
            <a:r>
              <a:rPr lang="zh-CN" altLang="en-US" sz="2800">
                <a:solidFill>
                  <a:srgbClr val="000000"/>
                </a:solidFill>
              </a:rPr>
              <a:t>我国正处于社会主义初级阶段，坚持</a:t>
            </a:r>
            <a:r>
              <a:rPr lang="en-US" altLang="zh-CN" sz="2800">
                <a:solidFill>
                  <a:srgbClr val="000000"/>
                </a:solidFill>
              </a:rPr>
              <a:t>____________</a:t>
            </a:r>
          </a:p>
          <a:p>
            <a:pPr eaLnBrk="1" hangingPunct="1">
              <a:lnSpc>
                <a:spcPct val="150000"/>
              </a:lnSpc>
              <a:buFont typeface="Arial" panose="020B0604020202020204" pitchFamily="34" charset="0"/>
              <a:buNone/>
            </a:pPr>
            <a:r>
              <a:rPr lang="en-US" altLang="zh-CN" sz="2800">
                <a:solidFill>
                  <a:srgbClr val="000000"/>
                </a:solidFill>
              </a:rPr>
              <a:t>______________________</a:t>
            </a:r>
            <a:r>
              <a:rPr lang="zh-CN" altLang="en-US" sz="2800">
                <a:solidFill>
                  <a:srgbClr val="000000"/>
                </a:solidFill>
              </a:rPr>
              <a:t>的基本经济制度。</a:t>
            </a:r>
          </a:p>
          <a:p>
            <a:pPr eaLnBrk="1" hangingPunct="1">
              <a:lnSpc>
                <a:spcPct val="150000"/>
              </a:lnSpc>
              <a:buFont typeface="Arial" panose="020B0604020202020204" pitchFamily="34" charset="0"/>
              <a:buNone/>
            </a:pPr>
            <a:r>
              <a:rPr lang="en-US" altLang="zh-CN" sz="2800">
                <a:solidFill>
                  <a:srgbClr val="000000"/>
                </a:solidFill>
              </a:rPr>
              <a:t>2. </a:t>
            </a:r>
            <a:r>
              <a:rPr lang="zh-CN" altLang="en-US" sz="2800">
                <a:solidFill>
                  <a:srgbClr val="000000"/>
                </a:solidFill>
              </a:rPr>
              <a:t>公有制经济包括</a:t>
            </a:r>
            <a:r>
              <a:rPr lang="en-US" altLang="zh-CN" sz="2800">
                <a:solidFill>
                  <a:srgbClr val="000000"/>
                </a:solidFill>
              </a:rPr>
              <a:t>_____________</a:t>
            </a:r>
            <a:r>
              <a:rPr lang="zh-CN" altLang="en-US" sz="2800">
                <a:solidFill>
                  <a:srgbClr val="000000"/>
                </a:solidFill>
              </a:rPr>
              <a:t>和集体经济以及混合所有制经济中的国有成分和</a:t>
            </a:r>
            <a:r>
              <a:rPr lang="en-US" altLang="zh-CN" sz="2800">
                <a:solidFill>
                  <a:srgbClr val="000000"/>
                </a:solidFill>
              </a:rPr>
              <a:t>_____________</a:t>
            </a:r>
            <a:r>
              <a:rPr lang="zh-CN" altLang="en-US" sz="2800">
                <a:solidFill>
                  <a:srgbClr val="000000"/>
                </a:solidFill>
              </a:rPr>
              <a:t>。</a:t>
            </a:r>
          </a:p>
          <a:p>
            <a:pPr eaLnBrk="1" hangingPunct="1">
              <a:lnSpc>
                <a:spcPct val="150000"/>
              </a:lnSpc>
              <a:buFont typeface="Arial" panose="020B0604020202020204" pitchFamily="34" charset="0"/>
              <a:buNone/>
            </a:pPr>
            <a:r>
              <a:rPr lang="en-US" altLang="zh-CN" sz="2800">
                <a:solidFill>
                  <a:srgbClr val="000000"/>
                </a:solidFill>
              </a:rPr>
              <a:t>3. </a:t>
            </a:r>
            <a:r>
              <a:rPr lang="zh-CN" altLang="en-US" sz="2800">
                <a:solidFill>
                  <a:srgbClr val="000000"/>
                </a:solidFill>
              </a:rPr>
              <a:t>国有经济是国民经济的</a:t>
            </a:r>
            <a:r>
              <a:rPr lang="en-US" altLang="zh-CN" sz="2800">
                <a:solidFill>
                  <a:srgbClr val="000000"/>
                </a:solidFill>
              </a:rPr>
              <a:t>______________</a:t>
            </a:r>
            <a:r>
              <a:rPr lang="zh-CN" altLang="en-US" sz="2800">
                <a:solidFill>
                  <a:srgbClr val="000000"/>
                </a:solidFill>
              </a:rPr>
              <a:t>，对于提供公共服务、发展重要前瞻性战略性产业、保护生态环境、支持科技进步和保障国家安全等，具有</a:t>
            </a:r>
            <a:r>
              <a:rPr lang="en-US" altLang="zh-CN" sz="2800">
                <a:solidFill>
                  <a:srgbClr val="000000"/>
                </a:solidFill>
              </a:rPr>
              <a:t>___________</a:t>
            </a:r>
            <a:r>
              <a:rPr lang="zh-CN" altLang="en-US" sz="2800">
                <a:solidFill>
                  <a:srgbClr val="000000"/>
                </a:solidFill>
              </a:rPr>
              <a:t>作用。</a:t>
            </a:r>
          </a:p>
        </p:txBody>
      </p:sp>
      <p:sp>
        <p:nvSpPr>
          <p:cNvPr id="13" name="矩形 12"/>
          <p:cNvSpPr>
            <a:spLocks noChangeArrowheads="1"/>
          </p:cNvSpPr>
          <p:nvPr/>
        </p:nvSpPr>
        <p:spPr bwMode="auto">
          <a:xfrm>
            <a:off x="7751764" y="4868864"/>
            <a:ext cx="20161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sz="2800" b="1">
                <a:solidFill>
                  <a:srgbClr val="FF0000"/>
                </a:solidFill>
              </a:rPr>
              <a:t> </a:t>
            </a:r>
            <a:r>
              <a:rPr lang="zh-CN" altLang="en-US" sz="2800" b="1">
                <a:solidFill>
                  <a:srgbClr val="FF0000"/>
                </a:solidFill>
              </a:rPr>
              <a:t>关键性</a:t>
            </a:r>
          </a:p>
        </p:txBody>
      </p:sp>
      <p:sp>
        <p:nvSpPr>
          <p:cNvPr id="14" name="矩形 13"/>
          <p:cNvSpPr>
            <a:spLocks noChangeArrowheads="1"/>
          </p:cNvSpPr>
          <p:nvPr/>
        </p:nvSpPr>
        <p:spPr bwMode="auto">
          <a:xfrm>
            <a:off x="1703388" y="903289"/>
            <a:ext cx="84963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2800" b="1">
                <a:solidFill>
                  <a:srgbClr val="FF0000"/>
                </a:solidFill>
              </a:rPr>
              <a:t>                                                              公有制为主体、多种所有制经济共同发展</a:t>
            </a:r>
            <a:endParaRPr lang="zh-CN" altLang="en-US" sz="2800" b="1">
              <a:solidFill>
                <a:srgbClr val="000000"/>
              </a:solidFill>
            </a:endParaRPr>
          </a:p>
        </p:txBody>
      </p:sp>
      <p:sp>
        <p:nvSpPr>
          <p:cNvPr id="15" name="矩形 14"/>
          <p:cNvSpPr>
            <a:spLocks noChangeArrowheads="1"/>
          </p:cNvSpPr>
          <p:nvPr/>
        </p:nvSpPr>
        <p:spPr bwMode="auto">
          <a:xfrm>
            <a:off x="5087939" y="2276476"/>
            <a:ext cx="1627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国有经济</a:t>
            </a:r>
            <a:endParaRPr lang="zh-CN" altLang="en-US" sz="2800" b="1">
              <a:solidFill>
                <a:srgbClr val="000000"/>
              </a:solidFill>
            </a:endParaRPr>
          </a:p>
        </p:txBody>
      </p:sp>
      <p:sp>
        <p:nvSpPr>
          <p:cNvPr id="16" name="矩形 15"/>
          <p:cNvSpPr>
            <a:spLocks noChangeArrowheads="1"/>
          </p:cNvSpPr>
          <p:nvPr/>
        </p:nvSpPr>
        <p:spPr bwMode="auto">
          <a:xfrm>
            <a:off x="6816725" y="2924176"/>
            <a:ext cx="1627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集体成分</a:t>
            </a:r>
            <a:endParaRPr lang="zh-CN" altLang="en-US" sz="2800" b="1">
              <a:solidFill>
                <a:srgbClr val="000000"/>
              </a:solidFill>
            </a:endParaRPr>
          </a:p>
        </p:txBody>
      </p:sp>
      <p:sp>
        <p:nvSpPr>
          <p:cNvPr id="17" name="矩形 16"/>
          <p:cNvSpPr>
            <a:spLocks noChangeArrowheads="1"/>
          </p:cNvSpPr>
          <p:nvPr/>
        </p:nvSpPr>
        <p:spPr bwMode="auto">
          <a:xfrm>
            <a:off x="6311900" y="3573464"/>
            <a:ext cx="16271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主导力量</a:t>
            </a:r>
            <a:endParaRPr lang="zh-CN" altLang="en-US" sz="2800" b="1">
              <a:solidFill>
                <a:srgbClr val="000000"/>
              </a:solidFill>
            </a:endParaRPr>
          </a:p>
        </p:txBody>
      </p:sp>
    </p:spTree>
    <p:extLst>
      <p:ext uri="{BB962C8B-B14F-4D97-AF65-F5344CB8AC3E}">
        <p14:creationId xmlns:p14="http://schemas.microsoft.com/office/powerpoint/2010/main" val="36992254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本框 1"/>
          <p:cNvSpPr txBox="1">
            <a:spLocks noChangeArrowheads="1"/>
          </p:cNvSpPr>
          <p:nvPr/>
        </p:nvSpPr>
        <p:spPr bwMode="auto">
          <a:xfrm>
            <a:off x="1911350" y="206375"/>
            <a:ext cx="8369300" cy="595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36000"/>
              </a:lnSpc>
              <a:buFont typeface="Arial" panose="020B0604020202020204" pitchFamily="34" charset="0"/>
              <a:buNone/>
            </a:pPr>
            <a:r>
              <a:rPr lang="en-US" altLang="zh-CN" sz="2800">
                <a:solidFill>
                  <a:srgbClr val="000000"/>
                </a:solidFill>
              </a:rPr>
              <a:t>4. </a:t>
            </a:r>
            <a:r>
              <a:rPr lang="zh-CN" altLang="en-US" sz="2800">
                <a:solidFill>
                  <a:srgbClr val="000000"/>
                </a:solidFill>
              </a:rPr>
              <a:t>在我国现阶段，除公有制经济外，还存在个体经济、私营经济等</a:t>
            </a:r>
            <a:r>
              <a:rPr lang="en-US" altLang="zh-CN" sz="2800">
                <a:solidFill>
                  <a:srgbClr val="000000"/>
                </a:solidFill>
              </a:rPr>
              <a:t>______________</a:t>
            </a:r>
            <a:r>
              <a:rPr lang="zh-CN" altLang="en-US" sz="2800">
                <a:solidFill>
                  <a:srgbClr val="000000"/>
                </a:solidFill>
              </a:rPr>
              <a:t>。在支撑经济增长、增加税收、扩大就业、促进</a:t>
            </a:r>
            <a:r>
              <a:rPr lang="en-US" altLang="zh-CN" sz="2800">
                <a:solidFill>
                  <a:srgbClr val="000000"/>
                </a:solidFill>
              </a:rPr>
              <a:t>___________________</a:t>
            </a:r>
            <a:r>
              <a:rPr lang="zh-CN" altLang="en-US" sz="2800">
                <a:solidFill>
                  <a:srgbClr val="000000"/>
                </a:solidFill>
              </a:rPr>
              <a:t>等方面发挥着重要作用。</a:t>
            </a:r>
          </a:p>
          <a:p>
            <a:pPr eaLnBrk="1" hangingPunct="1">
              <a:lnSpc>
                <a:spcPct val="136000"/>
              </a:lnSpc>
              <a:buFont typeface="Arial" panose="020B0604020202020204" pitchFamily="34" charset="0"/>
              <a:buNone/>
            </a:pPr>
            <a:r>
              <a:rPr lang="en-US" altLang="zh-CN" sz="2800">
                <a:solidFill>
                  <a:srgbClr val="000000"/>
                </a:solidFill>
              </a:rPr>
              <a:t>5. </a:t>
            </a:r>
            <a:r>
              <a:rPr lang="zh-CN" altLang="en-US" sz="2800">
                <a:solidFill>
                  <a:srgbClr val="000000"/>
                </a:solidFill>
              </a:rPr>
              <a:t>公有制经济与非公有制经济都是</a:t>
            </a:r>
            <a:r>
              <a:rPr lang="en-US" altLang="zh-CN" sz="2800">
                <a:solidFill>
                  <a:srgbClr val="000000"/>
                </a:solidFill>
              </a:rPr>
              <a:t>______________</a:t>
            </a:r>
            <a:r>
              <a:rPr lang="zh-CN" altLang="en-US" sz="2800">
                <a:solidFill>
                  <a:srgbClr val="000000"/>
                </a:solidFill>
              </a:rPr>
              <a:t>的重要组成部分，是我国经济社会发展的</a:t>
            </a:r>
            <a:r>
              <a:rPr lang="en-US" altLang="zh-CN" sz="2800">
                <a:solidFill>
                  <a:srgbClr val="000000"/>
                </a:solidFill>
              </a:rPr>
              <a:t>_____________</a:t>
            </a:r>
            <a:r>
              <a:rPr lang="zh-CN" altLang="en-US" sz="2800">
                <a:solidFill>
                  <a:srgbClr val="000000"/>
                </a:solidFill>
              </a:rPr>
              <a:t>。</a:t>
            </a:r>
          </a:p>
          <a:p>
            <a:pPr eaLnBrk="1" hangingPunct="1">
              <a:lnSpc>
                <a:spcPct val="136000"/>
              </a:lnSpc>
              <a:buFont typeface="Arial" panose="020B0604020202020204" pitchFamily="34" charset="0"/>
              <a:buNone/>
            </a:pPr>
            <a:r>
              <a:rPr lang="en-US" altLang="zh-CN" sz="2800">
                <a:solidFill>
                  <a:srgbClr val="000000"/>
                </a:solidFill>
              </a:rPr>
              <a:t>6. </a:t>
            </a:r>
            <a:r>
              <a:rPr lang="zh-CN" altLang="en-US" sz="2800">
                <a:solidFill>
                  <a:srgbClr val="000000"/>
                </a:solidFill>
              </a:rPr>
              <a:t>人民代表大会制度是我国的</a:t>
            </a:r>
            <a:r>
              <a:rPr lang="en-US" altLang="zh-CN" sz="2800">
                <a:solidFill>
                  <a:srgbClr val="000000"/>
                </a:solidFill>
              </a:rPr>
              <a:t>_________________</a:t>
            </a:r>
            <a:r>
              <a:rPr lang="zh-CN" altLang="en-US" sz="2800">
                <a:solidFill>
                  <a:srgbClr val="000000"/>
                </a:solidFill>
              </a:rPr>
              <a:t>。</a:t>
            </a:r>
          </a:p>
          <a:p>
            <a:pPr eaLnBrk="1" hangingPunct="1">
              <a:lnSpc>
                <a:spcPct val="136000"/>
              </a:lnSpc>
              <a:buFont typeface="Arial" panose="020B0604020202020204" pitchFamily="34" charset="0"/>
              <a:buNone/>
            </a:pPr>
            <a:r>
              <a:rPr lang="en-US" altLang="zh-CN" sz="2800">
                <a:solidFill>
                  <a:srgbClr val="000000"/>
                </a:solidFill>
              </a:rPr>
              <a:t>7. </a:t>
            </a:r>
            <a:r>
              <a:rPr lang="zh-CN" altLang="en-US" sz="2800">
                <a:solidFill>
                  <a:srgbClr val="000000"/>
                </a:solidFill>
              </a:rPr>
              <a:t>人民代表大会制度是坚持党的领导、</a:t>
            </a:r>
            <a:r>
              <a:rPr lang="en-US" altLang="zh-CN" sz="2800">
                <a:solidFill>
                  <a:srgbClr val="000000"/>
                </a:solidFill>
              </a:rPr>
              <a:t>__________</a:t>
            </a:r>
            <a:r>
              <a:rPr lang="zh-CN" altLang="en-US" sz="2800">
                <a:solidFill>
                  <a:srgbClr val="000000"/>
                </a:solidFill>
              </a:rPr>
              <a:t>、依法治国有机统一的根本政治制度安排。</a:t>
            </a:r>
          </a:p>
        </p:txBody>
      </p:sp>
      <p:sp>
        <p:nvSpPr>
          <p:cNvPr id="34" name="矩形 33"/>
          <p:cNvSpPr>
            <a:spLocks noChangeArrowheads="1"/>
          </p:cNvSpPr>
          <p:nvPr/>
        </p:nvSpPr>
        <p:spPr bwMode="auto">
          <a:xfrm>
            <a:off x="7859714" y="4921251"/>
            <a:ext cx="28082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人民当家作主</a:t>
            </a:r>
          </a:p>
        </p:txBody>
      </p:sp>
      <p:sp>
        <p:nvSpPr>
          <p:cNvPr id="35" name="矩形 34"/>
          <p:cNvSpPr>
            <a:spLocks noChangeArrowheads="1"/>
          </p:cNvSpPr>
          <p:nvPr/>
        </p:nvSpPr>
        <p:spPr bwMode="auto">
          <a:xfrm>
            <a:off x="4727575" y="836614"/>
            <a:ext cx="234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非公有制经济</a:t>
            </a:r>
            <a:endParaRPr lang="zh-CN" altLang="en-US" sz="2800" b="1">
              <a:solidFill>
                <a:srgbClr val="000000"/>
              </a:solidFill>
            </a:endParaRPr>
          </a:p>
        </p:txBody>
      </p:sp>
      <p:sp>
        <p:nvSpPr>
          <p:cNvPr id="36" name="矩形 35"/>
          <p:cNvSpPr>
            <a:spLocks noChangeArrowheads="1"/>
          </p:cNvSpPr>
          <p:nvPr/>
        </p:nvSpPr>
        <p:spPr bwMode="auto">
          <a:xfrm>
            <a:off x="6456364" y="1412876"/>
            <a:ext cx="34305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大众创业和万众创新</a:t>
            </a:r>
            <a:endParaRPr lang="zh-CN" altLang="en-US" sz="2800" b="1">
              <a:solidFill>
                <a:srgbClr val="000000"/>
              </a:solidFill>
            </a:endParaRPr>
          </a:p>
        </p:txBody>
      </p:sp>
      <p:sp>
        <p:nvSpPr>
          <p:cNvPr id="37" name="矩形 36"/>
          <p:cNvSpPr>
            <a:spLocks noChangeArrowheads="1"/>
          </p:cNvSpPr>
          <p:nvPr/>
        </p:nvSpPr>
        <p:spPr bwMode="auto">
          <a:xfrm>
            <a:off x="7319964" y="256540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社会主义市场经济</a:t>
            </a:r>
            <a:endParaRPr lang="zh-CN" altLang="en-US" sz="2800" b="1">
              <a:solidFill>
                <a:srgbClr val="000000"/>
              </a:solidFill>
            </a:endParaRPr>
          </a:p>
        </p:txBody>
      </p:sp>
      <p:sp>
        <p:nvSpPr>
          <p:cNvPr id="38" name="矩形 37"/>
          <p:cNvSpPr>
            <a:spLocks noChangeArrowheads="1"/>
          </p:cNvSpPr>
          <p:nvPr/>
        </p:nvSpPr>
        <p:spPr bwMode="auto">
          <a:xfrm>
            <a:off x="2351089" y="3716339"/>
            <a:ext cx="1628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重要基础</a:t>
            </a:r>
            <a:endParaRPr lang="zh-CN" altLang="en-US" sz="2800" b="1">
              <a:solidFill>
                <a:srgbClr val="000000"/>
              </a:solidFill>
            </a:endParaRPr>
          </a:p>
        </p:txBody>
      </p:sp>
      <p:sp>
        <p:nvSpPr>
          <p:cNvPr id="39" name="矩形 38"/>
          <p:cNvSpPr>
            <a:spLocks noChangeArrowheads="1"/>
          </p:cNvSpPr>
          <p:nvPr/>
        </p:nvSpPr>
        <p:spPr bwMode="auto">
          <a:xfrm>
            <a:off x="7248526" y="4292601"/>
            <a:ext cx="2347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根本政治制度</a:t>
            </a:r>
            <a:endParaRPr lang="zh-CN" altLang="en-US" sz="2800" b="1">
              <a:solidFill>
                <a:srgbClr val="000000"/>
              </a:solidFill>
            </a:endParaRPr>
          </a:p>
        </p:txBody>
      </p:sp>
    </p:spTree>
    <p:extLst>
      <p:ext uri="{BB962C8B-B14F-4D97-AF65-F5344CB8AC3E}">
        <p14:creationId xmlns:p14="http://schemas.microsoft.com/office/powerpoint/2010/main" val="30202708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ppt_x"/>
                                          </p:val>
                                        </p:tav>
                                        <p:tav tm="100000">
                                          <p:val>
                                            <p:strVal val="#ppt_x"/>
                                          </p:val>
                                        </p:tav>
                                      </p:tavLst>
                                    </p:anim>
                                    <p:anim calcmode="lin" valueType="num">
                                      <p:cBhvr additive="base">
                                        <p:cTn id="1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500" fill="hold"/>
                                        <p:tgtEl>
                                          <p:spTgt spid="39"/>
                                        </p:tgtEl>
                                        <p:attrNameLst>
                                          <p:attrName>ppt_x</p:attrName>
                                        </p:attrNameLst>
                                      </p:cBhvr>
                                      <p:tavLst>
                                        <p:tav tm="0">
                                          <p:val>
                                            <p:strVal val="#ppt_x"/>
                                          </p:val>
                                        </p:tav>
                                        <p:tav tm="100000">
                                          <p:val>
                                            <p:strVal val="#ppt_x"/>
                                          </p:val>
                                        </p:tav>
                                      </p:tavLst>
                                    </p:anim>
                                    <p:anim calcmode="lin" valueType="num">
                                      <p:cBhvr additive="base">
                                        <p:cTn id="32"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本框 1"/>
          <p:cNvSpPr txBox="1">
            <a:spLocks noChangeArrowheads="1"/>
          </p:cNvSpPr>
          <p:nvPr/>
        </p:nvSpPr>
        <p:spPr bwMode="auto">
          <a:xfrm>
            <a:off x="1903413" y="117476"/>
            <a:ext cx="8369300"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8. </a:t>
            </a:r>
            <a:r>
              <a:rPr lang="zh-CN" altLang="en-US" sz="2800">
                <a:solidFill>
                  <a:srgbClr val="000000"/>
                </a:solidFill>
                <a:sym typeface="宋体" panose="02010600030101010101" pitchFamily="2" charset="-122"/>
              </a:rPr>
              <a:t>我国的基本政治制度：中国共产党领导的</a:t>
            </a:r>
            <a:r>
              <a:rPr lang="en-US" altLang="zh-CN" sz="2800">
                <a:solidFill>
                  <a:srgbClr val="000000"/>
                </a:solidFill>
                <a:sym typeface="宋体" panose="02010600030101010101" pitchFamily="2" charset="-122"/>
              </a:rPr>
              <a:t>______</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__________________</a:t>
            </a:r>
            <a:r>
              <a:rPr lang="zh-CN" altLang="en-US" sz="2800">
                <a:solidFill>
                  <a:srgbClr val="000000"/>
                </a:solidFill>
                <a:sym typeface="宋体" panose="02010600030101010101" pitchFamily="2" charset="-122"/>
              </a:rPr>
              <a:t>、民族区域自治制度、</a:t>
            </a:r>
            <a:r>
              <a:rPr lang="en-US" altLang="zh-CN" sz="2800">
                <a:solidFill>
                  <a:srgbClr val="000000"/>
                </a:solidFill>
                <a:sym typeface="宋体" panose="02010600030101010101" pitchFamily="2" charset="-122"/>
              </a:rPr>
              <a:t>_________________</a:t>
            </a:r>
            <a:r>
              <a:rPr lang="zh-CN" altLang="en-US" sz="2800">
                <a:solidFill>
                  <a:srgbClr val="000000"/>
                </a:solidFill>
                <a:sym typeface="宋体" panose="02010600030101010101" pitchFamily="2" charset="-122"/>
              </a:rPr>
              <a:t>。</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9. </a:t>
            </a:r>
            <a:r>
              <a:rPr lang="zh-CN" altLang="en-US" sz="2800">
                <a:solidFill>
                  <a:srgbClr val="000000"/>
                </a:solidFill>
                <a:sym typeface="宋体" panose="02010600030101010101" pitchFamily="2" charset="-122"/>
              </a:rPr>
              <a:t>多党合作的基本方针：</a:t>
            </a:r>
            <a:r>
              <a:rPr lang="en-US" altLang="zh-CN" sz="2800">
                <a:solidFill>
                  <a:srgbClr val="000000"/>
                </a:solidFill>
                <a:sym typeface="宋体" panose="02010600030101010101" pitchFamily="2" charset="-122"/>
              </a:rPr>
              <a:t>_____________________</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_________________</a:t>
            </a:r>
            <a:r>
              <a:rPr lang="zh-CN" altLang="en-US" sz="2800">
                <a:solidFill>
                  <a:srgbClr val="000000"/>
                </a:solidFill>
                <a:sym typeface="宋体" panose="02010600030101010101" pitchFamily="2" charset="-122"/>
              </a:rPr>
              <a:t>。</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10. </a:t>
            </a:r>
            <a:r>
              <a:rPr lang="zh-CN" altLang="en-US" sz="2800">
                <a:solidFill>
                  <a:srgbClr val="000000"/>
                </a:solidFill>
                <a:sym typeface="宋体" panose="02010600030101010101" pitchFamily="2" charset="-122"/>
              </a:rPr>
              <a:t>人民政协围绕</a:t>
            </a:r>
            <a:r>
              <a:rPr lang="en-US" altLang="zh-CN" sz="2800">
                <a:solidFill>
                  <a:srgbClr val="000000"/>
                </a:solidFill>
                <a:sym typeface="宋体" panose="02010600030101010101" pitchFamily="2" charset="-122"/>
              </a:rPr>
              <a:t>______________</a:t>
            </a:r>
            <a:r>
              <a:rPr lang="zh-CN" altLang="en-US" sz="2800">
                <a:solidFill>
                  <a:srgbClr val="000000"/>
                </a:solidFill>
                <a:sym typeface="宋体" panose="02010600030101010101" pitchFamily="2" charset="-122"/>
              </a:rPr>
              <a:t>两大主题，履行</a:t>
            </a:r>
            <a:r>
              <a:rPr lang="en-US" altLang="zh-CN" sz="2800">
                <a:solidFill>
                  <a:srgbClr val="000000"/>
                </a:solidFill>
                <a:sym typeface="宋体" panose="02010600030101010101" pitchFamily="2" charset="-122"/>
              </a:rPr>
              <a:t>_____________________________</a:t>
            </a:r>
            <a:r>
              <a:rPr lang="zh-CN" altLang="en-US" sz="2800">
                <a:solidFill>
                  <a:srgbClr val="000000"/>
                </a:solidFill>
                <a:sym typeface="宋体" panose="02010600030101010101" pitchFamily="2" charset="-122"/>
              </a:rPr>
              <a:t>的职能。</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11. </a:t>
            </a:r>
            <a:r>
              <a:rPr lang="zh-CN" altLang="en-US" sz="2800">
                <a:solidFill>
                  <a:srgbClr val="000000"/>
                </a:solidFill>
                <a:sym typeface="宋体" panose="02010600030101010101" pitchFamily="2" charset="-122"/>
              </a:rPr>
              <a:t>各少数民族</a:t>
            </a:r>
            <a:r>
              <a:rPr lang="en-US" altLang="zh-CN" sz="2800">
                <a:solidFill>
                  <a:srgbClr val="000000"/>
                </a:solidFill>
                <a:sym typeface="宋体" panose="02010600030101010101" pitchFamily="2" charset="-122"/>
              </a:rPr>
              <a:t>__________</a:t>
            </a:r>
            <a:r>
              <a:rPr lang="zh-CN" altLang="en-US" sz="2800">
                <a:solidFill>
                  <a:srgbClr val="000000"/>
                </a:solidFill>
                <a:sym typeface="宋体" panose="02010600030101010101" pitchFamily="2" charset="-122"/>
              </a:rPr>
              <a:t>的地方实行区域自治，设立自治机关，行使</a:t>
            </a:r>
            <a:r>
              <a:rPr lang="en-US" altLang="zh-CN" sz="2800">
                <a:solidFill>
                  <a:srgbClr val="000000"/>
                </a:solidFill>
                <a:sym typeface="宋体" panose="02010600030101010101" pitchFamily="2" charset="-122"/>
              </a:rPr>
              <a:t>___________</a:t>
            </a:r>
            <a:r>
              <a:rPr lang="zh-CN" altLang="en-US" sz="2800">
                <a:solidFill>
                  <a:srgbClr val="000000"/>
                </a:solidFill>
                <a:sym typeface="宋体" panose="02010600030101010101" pitchFamily="2" charset="-122"/>
              </a:rPr>
              <a:t>。</a:t>
            </a:r>
          </a:p>
        </p:txBody>
      </p:sp>
      <p:sp>
        <p:nvSpPr>
          <p:cNvPr id="30" name="矩形 29"/>
          <p:cNvSpPr>
            <a:spLocks noChangeArrowheads="1"/>
          </p:cNvSpPr>
          <p:nvPr/>
        </p:nvSpPr>
        <p:spPr bwMode="auto">
          <a:xfrm>
            <a:off x="1919288" y="44451"/>
            <a:ext cx="84963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2800" b="1">
                <a:solidFill>
                  <a:srgbClr val="FF0000"/>
                </a:solidFill>
              </a:rPr>
              <a:t>                                                                      多党合作和政治协商制度</a:t>
            </a:r>
            <a:endParaRPr lang="zh-CN" altLang="en-US" sz="2800" b="1">
              <a:solidFill>
                <a:srgbClr val="000000"/>
              </a:solidFill>
            </a:endParaRPr>
          </a:p>
        </p:txBody>
      </p:sp>
      <p:sp>
        <p:nvSpPr>
          <p:cNvPr id="31" name="矩形 30"/>
          <p:cNvSpPr>
            <a:spLocks noChangeArrowheads="1"/>
          </p:cNvSpPr>
          <p:nvPr/>
        </p:nvSpPr>
        <p:spPr bwMode="auto">
          <a:xfrm>
            <a:off x="1919288" y="1484314"/>
            <a:ext cx="806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基层群众自治制度</a:t>
            </a:r>
            <a:endParaRPr lang="zh-CN" altLang="en-US" sz="2800" b="1">
              <a:solidFill>
                <a:srgbClr val="000000"/>
              </a:solidFill>
            </a:endParaRPr>
          </a:p>
        </p:txBody>
      </p:sp>
      <p:sp>
        <p:nvSpPr>
          <p:cNvPr id="32" name="矩形 31"/>
          <p:cNvSpPr>
            <a:spLocks noChangeArrowheads="1"/>
          </p:cNvSpPr>
          <p:nvPr/>
        </p:nvSpPr>
        <p:spPr bwMode="auto">
          <a:xfrm>
            <a:off x="1992314" y="1989139"/>
            <a:ext cx="83518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2800" b="1">
                <a:solidFill>
                  <a:srgbClr val="FF0000"/>
                </a:solidFill>
              </a:rPr>
              <a:t>                                         长期共存、互相监督、肝胆相照、荣辱与共</a:t>
            </a:r>
            <a:endParaRPr lang="zh-CN" altLang="en-US" sz="2800" b="1">
              <a:solidFill>
                <a:srgbClr val="000000"/>
              </a:solidFill>
            </a:endParaRPr>
          </a:p>
        </p:txBody>
      </p:sp>
      <p:sp>
        <p:nvSpPr>
          <p:cNvPr id="33" name="矩形 32"/>
          <p:cNvSpPr>
            <a:spLocks noChangeArrowheads="1"/>
          </p:cNvSpPr>
          <p:nvPr/>
        </p:nvSpPr>
        <p:spPr bwMode="auto">
          <a:xfrm>
            <a:off x="4872038" y="3429001"/>
            <a:ext cx="1987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团结和民主</a:t>
            </a:r>
            <a:endParaRPr lang="zh-CN" altLang="en-US" sz="2800" b="1">
              <a:solidFill>
                <a:srgbClr val="000000"/>
              </a:solidFill>
            </a:endParaRPr>
          </a:p>
        </p:txBody>
      </p:sp>
      <p:sp>
        <p:nvSpPr>
          <p:cNvPr id="34" name="矩形 33"/>
          <p:cNvSpPr>
            <a:spLocks noChangeArrowheads="1"/>
          </p:cNvSpPr>
          <p:nvPr/>
        </p:nvSpPr>
        <p:spPr bwMode="auto">
          <a:xfrm>
            <a:off x="1992313" y="4057651"/>
            <a:ext cx="5759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政治协商、民主监督、参政议政</a:t>
            </a:r>
            <a:endParaRPr lang="zh-CN" altLang="en-US" sz="2800" b="1">
              <a:solidFill>
                <a:srgbClr val="000000"/>
              </a:solidFill>
            </a:endParaRPr>
          </a:p>
        </p:txBody>
      </p:sp>
      <p:sp>
        <p:nvSpPr>
          <p:cNvPr id="35" name="矩形 34"/>
          <p:cNvSpPr>
            <a:spLocks noChangeArrowheads="1"/>
          </p:cNvSpPr>
          <p:nvPr/>
        </p:nvSpPr>
        <p:spPr bwMode="auto">
          <a:xfrm>
            <a:off x="4943476" y="4724401"/>
            <a:ext cx="9064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聚居</a:t>
            </a:r>
            <a:endParaRPr lang="zh-CN" altLang="en-US" sz="2800" b="1">
              <a:solidFill>
                <a:srgbClr val="000000"/>
              </a:solidFill>
            </a:endParaRPr>
          </a:p>
        </p:txBody>
      </p:sp>
      <p:sp>
        <p:nvSpPr>
          <p:cNvPr id="36" name="矩形 35"/>
          <p:cNvSpPr>
            <a:spLocks noChangeArrowheads="1"/>
          </p:cNvSpPr>
          <p:nvPr/>
        </p:nvSpPr>
        <p:spPr bwMode="auto">
          <a:xfrm>
            <a:off x="5519739" y="5300664"/>
            <a:ext cx="126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自治权</a:t>
            </a:r>
            <a:endParaRPr lang="zh-CN" altLang="en-US" sz="2800" b="1">
              <a:solidFill>
                <a:srgbClr val="000000"/>
              </a:solidFill>
            </a:endParaRPr>
          </a:p>
        </p:txBody>
      </p:sp>
    </p:spTree>
    <p:extLst>
      <p:ext uri="{BB962C8B-B14F-4D97-AF65-F5344CB8AC3E}">
        <p14:creationId xmlns:p14="http://schemas.microsoft.com/office/powerpoint/2010/main" val="18498800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ppt_x"/>
                                          </p:val>
                                        </p:tav>
                                        <p:tav tm="100000">
                                          <p:val>
                                            <p:strVal val="#ppt_x"/>
                                          </p:val>
                                        </p:tav>
                                      </p:tavLst>
                                    </p:anim>
                                    <p:anim calcmode="lin" valueType="num">
                                      <p:cBhvr additive="base">
                                        <p:cTn id="1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ppt_x"/>
                                          </p:val>
                                        </p:tav>
                                        <p:tav tm="100000">
                                          <p:val>
                                            <p:strVal val="#ppt_x"/>
                                          </p:val>
                                        </p:tav>
                                      </p:tavLst>
                                    </p:anim>
                                    <p:anim calcmode="lin" valueType="num">
                                      <p:cBhvr additive="base">
                                        <p:cTn id="2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500" fill="hold"/>
                                        <p:tgtEl>
                                          <p:spTgt spid="35"/>
                                        </p:tgtEl>
                                        <p:attrNameLst>
                                          <p:attrName>ppt_x</p:attrName>
                                        </p:attrNameLst>
                                      </p:cBhvr>
                                      <p:tavLst>
                                        <p:tav tm="0">
                                          <p:val>
                                            <p:strVal val="#ppt_x"/>
                                          </p:val>
                                        </p:tav>
                                        <p:tav tm="100000">
                                          <p:val>
                                            <p:strVal val="#ppt_x"/>
                                          </p:val>
                                        </p:tav>
                                      </p:tavLst>
                                    </p:anim>
                                    <p:anim calcmode="lin" valueType="num">
                                      <p:cBhvr additive="base">
                                        <p:cTn id="3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500" fill="hold"/>
                                        <p:tgtEl>
                                          <p:spTgt spid="36"/>
                                        </p:tgtEl>
                                        <p:attrNameLst>
                                          <p:attrName>ppt_x</p:attrName>
                                        </p:attrNameLst>
                                      </p:cBhvr>
                                      <p:tavLst>
                                        <p:tav tm="0">
                                          <p:val>
                                            <p:strVal val="#ppt_x"/>
                                          </p:val>
                                        </p:tav>
                                        <p:tav tm="100000">
                                          <p:val>
                                            <p:strVal val="#ppt_x"/>
                                          </p:val>
                                        </p:tav>
                                      </p:tavLst>
                                    </p:anim>
                                    <p:anim calcmode="lin" valueType="num">
                                      <p:cBhvr additive="base">
                                        <p:cTn id="4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1"/>
          <p:cNvSpPr txBox="1">
            <a:spLocks noChangeArrowheads="1"/>
          </p:cNvSpPr>
          <p:nvPr/>
        </p:nvSpPr>
        <p:spPr bwMode="auto">
          <a:xfrm>
            <a:off x="1903414" y="117476"/>
            <a:ext cx="8512175"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12. </a:t>
            </a:r>
            <a:r>
              <a:rPr lang="zh-CN" altLang="en-US" sz="2800">
                <a:solidFill>
                  <a:srgbClr val="000000"/>
                </a:solidFill>
                <a:sym typeface="宋体" panose="02010600030101010101" pitchFamily="2" charset="-122"/>
              </a:rPr>
              <a:t>城市的</a:t>
            </a:r>
            <a:r>
              <a:rPr lang="en-US" altLang="zh-CN" sz="2800">
                <a:solidFill>
                  <a:srgbClr val="000000"/>
                </a:solidFill>
                <a:sym typeface="宋体" panose="02010600030101010101" pitchFamily="2" charset="-122"/>
              </a:rPr>
              <a:t>______________</a:t>
            </a:r>
            <a:r>
              <a:rPr lang="zh-CN" altLang="en-US" sz="2800">
                <a:solidFill>
                  <a:srgbClr val="000000"/>
                </a:solidFill>
                <a:sym typeface="宋体" panose="02010600030101010101" pitchFamily="2" charset="-122"/>
              </a:rPr>
              <a:t>和农村的</a:t>
            </a:r>
            <a:r>
              <a:rPr lang="en-US" altLang="zh-CN" sz="2800">
                <a:solidFill>
                  <a:srgbClr val="000000"/>
                </a:solidFill>
                <a:sym typeface="宋体" panose="02010600030101010101" pitchFamily="2" charset="-122"/>
              </a:rPr>
              <a:t>___________</a:t>
            </a:r>
            <a:r>
              <a:rPr lang="zh-CN" altLang="en-US" sz="2800">
                <a:solidFill>
                  <a:srgbClr val="000000"/>
                </a:solidFill>
                <a:sym typeface="宋体" panose="02010600030101010101" pitchFamily="2" charset="-122"/>
              </a:rPr>
              <a:t>是基层群众性自治组织。</a:t>
            </a:r>
            <a:endParaRPr lang="en-US" altLang="zh-CN" sz="2800">
              <a:solidFill>
                <a:srgbClr val="000000"/>
              </a:solidFill>
              <a:sym typeface="宋体" panose="02010600030101010101" pitchFamily="2" charset="-122"/>
            </a:endParaRPr>
          </a:p>
          <a:p>
            <a:pPr eaLnBrk="1" hangingPunct="1">
              <a:lnSpc>
                <a:spcPct val="150000"/>
              </a:lnSpc>
              <a:buFont typeface="Arial" panose="020B0604020202020204" pitchFamily="34" charset="0"/>
              <a:buNone/>
            </a:pPr>
            <a:r>
              <a:rPr lang="en-US" altLang="zh-CN" sz="2800">
                <a:solidFill>
                  <a:srgbClr val="000000"/>
                </a:solidFill>
              </a:rPr>
              <a:t>13. </a:t>
            </a:r>
            <a:r>
              <a:rPr lang="zh-CN" altLang="en-US" sz="2800">
                <a:solidFill>
                  <a:srgbClr val="000000"/>
                </a:solidFill>
              </a:rPr>
              <a:t>中国共产党是中国特色社会主义事业的</a:t>
            </a:r>
            <a:r>
              <a:rPr lang="en-US" altLang="zh-CN" sz="2800">
                <a:solidFill>
                  <a:srgbClr val="000000"/>
                </a:solidFill>
              </a:rPr>
              <a:t>_____________</a:t>
            </a:r>
            <a:r>
              <a:rPr lang="zh-CN" altLang="en-US" sz="2800">
                <a:solidFill>
                  <a:srgbClr val="000000"/>
                </a:solidFill>
              </a:rPr>
              <a:t>，是我国的</a:t>
            </a:r>
            <a:r>
              <a:rPr lang="en-US" altLang="zh-CN" sz="2800">
                <a:solidFill>
                  <a:srgbClr val="000000"/>
                </a:solidFill>
              </a:rPr>
              <a:t>_____________</a:t>
            </a:r>
            <a:r>
              <a:rPr lang="zh-CN" altLang="en-US" sz="2800">
                <a:solidFill>
                  <a:srgbClr val="000000"/>
                </a:solidFill>
              </a:rPr>
              <a:t>。党政军民学、东西南北中，党是领导一切的。</a:t>
            </a:r>
            <a:r>
              <a:rPr lang="en-US" altLang="zh-CN" sz="2800">
                <a:solidFill>
                  <a:srgbClr val="000000"/>
                </a:solidFill>
              </a:rPr>
              <a:t>______________</a:t>
            </a:r>
            <a:r>
              <a:rPr lang="zh-CN" altLang="en-US" sz="2800">
                <a:solidFill>
                  <a:srgbClr val="000000"/>
                </a:solidFill>
              </a:rPr>
              <a:t>是中国特色社会主义最本质的特征。</a:t>
            </a:r>
          </a:p>
          <a:p>
            <a:pPr eaLnBrk="1" hangingPunct="1">
              <a:lnSpc>
                <a:spcPct val="150000"/>
              </a:lnSpc>
              <a:buFont typeface="Arial" panose="020B0604020202020204" pitchFamily="34" charset="0"/>
              <a:buNone/>
            </a:pPr>
            <a:r>
              <a:rPr lang="en-US" altLang="zh-CN" sz="2800">
                <a:solidFill>
                  <a:srgbClr val="000000"/>
                </a:solidFill>
              </a:rPr>
              <a:t>14. </a:t>
            </a:r>
            <a:r>
              <a:rPr lang="zh-CN" altLang="en-US" sz="2800">
                <a:solidFill>
                  <a:srgbClr val="000000"/>
                </a:solidFill>
              </a:rPr>
              <a:t>人民行使国家权力的机关是</a:t>
            </a:r>
            <a:r>
              <a:rPr lang="en-US" altLang="zh-CN" sz="2800">
                <a:solidFill>
                  <a:srgbClr val="000000"/>
                </a:solidFill>
              </a:rPr>
              <a:t>________________</a:t>
            </a:r>
            <a:r>
              <a:rPr lang="zh-CN" altLang="en-US" sz="2800">
                <a:solidFill>
                  <a:srgbClr val="000000"/>
                </a:solidFill>
              </a:rPr>
              <a:t>和</a:t>
            </a:r>
            <a:r>
              <a:rPr lang="en-US" altLang="zh-CN" sz="2800">
                <a:solidFill>
                  <a:srgbClr val="000000"/>
                </a:solidFill>
              </a:rPr>
              <a:t>_____________________</a:t>
            </a:r>
            <a:r>
              <a:rPr lang="zh-CN" altLang="en-US" sz="2800">
                <a:solidFill>
                  <a:srgbClr val="000000"/>
                </a:solidFill>
              </a:rPr>
              <a:t>。全国人民代表大会是</a:t>
            </a:r>
            <a:r>
              <a:rPr lang="en-US" altLang="zh-CN" sz="2800">
                <a:solidFill>
                  <a:srgbClr val="000000"/>
                </a:solidFill>
              </a:rPr>
              <a:t>__________</a:t>
            </a:r>
            <a:r>
              <a:rPr lang="zh-CN" altLang="en-US" sz="2800">
                <a:solidFill>
                  <a:srgbClr val="000000"/>
                </a:solidFill>
              </a:rPr>
              <a:t>国家权力机关，地方各级人民代表大会是</a:t>
            </a:r>
            <a:r>
              <a:rPr lang="en-US" altLang="zh-CN" sz="2800">
                <a:solidFill>
                  <a:srgbClr val="000000"/>
                </a:solidFill>
              </a:rPr>
              <a:t>_________</a:t>
            </a:r>
            <a:r>
              <a:rPr lang="zh-CN" altLang="en-US" sz="2800">
                <a:solidFill>
                  <a:srgbClr val="000000"/>
                </a:solidFill>
              </a:rPr>
              <a:t>国家权力机关。</a:t>
            </a:r>
            <a:endParaRPr lang="zh-CN" altLang="zh-CN" sz="2800">
              <a:solidFill>
                <a:srgbClr val="000000"/>
              </a:solidFill>
            </a:endParaRPr>
          </a:p>
        </p:txBody>
      </p:sp>
      <p:sp>
        <p:nvSpPr>
          <p:cNvPr id="31" name="矩形 30"/>
          <p:cNvSpPr>
            <a:spLocks noChangeArrowheads="1"/>
          </p:cNvSpPr>
          <p:nvPr/>
        </p:nvSpPr>
        <p:spPr bwMode="auto">
          <a:xfrm>
            <a:off x="7824788" y="188914"/>
            <a:ext cx="2374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村民委员会</a:t>
            </a:r>
          </a:p>
        </p:txBody>
      </p:sp>
      <p:sp>
        <p:nvSpPr>
          <p:cNvPr id="32" name="矩形 31"/>
          <p:cNvSpPr>
            <a:spLocks noChangeArrowheads="1"/>
          </p:cNvSpPr>
          <p:nvPr/>
        </p:nvSpPr>
        <p:spPr bwMode="auto">
          <a:xfrm>
            <a:off x="4008438" y="188914"/>
            <a:ext cx="1987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居民委员会</a:t>
            </a:r>
            <a:endParaRPr lang="zh-CN" altLang="en-US" sz="2800" b="1">
              <a:solidFill>
                <a:srgbClr val="000000"/>
              </a:solidFill>
            </a:endParaRPr>
          </a:p>
        </p:txBody>
      </p:sp>
      <p:sp>
        <p:nvSpPr>
          <p:cNvPr id="33" name="矩形 32"/>
          <p:cNvSpPr>
            <a:spLocks noChangeArrowheads="1"/>
          </p:cNvSpPr>
          <p:nvPr/>
        </p:nvSpPr>
        <p:spPr bwMode="auto">
          <a:xfrm>
            <a:off x="2566989" y="5949950"/>
            <a:ext cx="12969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地方</a:t>
            </a:r>
          </a:p>
        </p:txBody>
      </p:sp>
      <p:sp>
        <p:nvSpPr>
          <p:cNvPr id="34" name="矩形 33"/>
          <p:cNvSpPr>
            <a:spLocks noChangeArrowheads="1"/>
          </p:cNvSpPr>
          <p:nvPr/>
        </p:nvSpPr>
        <p:spPr bwMode="auto">
          <a:xfrm>
            <a:off x="2351089" y="2133600"/>
            <a:ext cx="1628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领导核心</a:t>
            </a:r>
            <a:endParaRPr lang="zh-CN" altLang="en-US" sz="2800" b="1">
              <a:solidFill>
                <a:srgbClr val="000000"/>
              </a:solidFill>
            </a:endParaRPr>
          </a:p>
        </p:txBody>
      </p:sp>
      <p:sp>
        <p:nvSpPr>
          <p:cNvPr id="35" name="矩形 34"/>
          <p:cNvSpPr>
            <a:spLocks noChangeArrowheads="1"/>
          </p:cNvSpPr>
          <p:nvPr/>
        </p:nvSpPr>
        <p:spPr bwMode="auto">
          <a:xfrm>
            <a:off x="7032626" y="2185989"/>
            <a:ext cx="1266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执政党</a:t>
            </a:r>
            <a:endParaRPr lang="zh-CN" altLang="en-US" sz="2800" b="1">
              <a:solidFill>
                <a:srgbClr val="000000"/>
              </a:solidFill>
            </a:endParaRPr>
          </a:p>
        </p:txBody>
      </p:sp>
      <p:sp>
        <p:nvSpPr>
          <p:cNvPr id="36" name="矩形 35"/>
          <p:cNvSpPr>
            <a:spLocks noChangeArrowheads="1"/>
          </p:cNvSpPr>
          <p:nvPr/>
        </p:nvSpPr>
        <p:spPr bwMode="auto">
          <a:xfrm>
            <a:off x="1992314" y="3429001"/>
            <a:ext cx="27082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中国共产党领导</a:t>
            </a:r>
            <a:endParaRPr lang="zh-CN" altLang="en-US" sz="2800" b="1">
              <a:solidFill>
                <a:srgbClr val="000000"/>
              </a:solidFill>
            </a:endParaRPr>
          </a:p>
        </p:txBody>
      </p:sp>
      <p:sp>
        <p:nvSpPr>
          <p:cNvPr id="37" name="矩形 36"/>
          <p:cNvSpPr>
            <a:spLocks noChangeArrowheads="1"/>
          </p:cNvSpPr>
          <p:nvPr/>
        </p:nvSpPr>
        <p:spPr bwMode="auto">
          <a:xfrm>
            <a:off x="7248526" y="4076701"/>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全国人民代表大会</a:t>
            </a:r>
            <a:endParaRPr lang="zh-CN" altLang="en-US" sz="2800" b="1">
              <a:solidFill>
                <a:srgbClr val="000000"/>
              </a:solidFill>
            </a:endParaRPr>
          </a:p>
        </p:txBody>
      </p:sp>
      <p:sp>
        <p:nvSpPr>
          <p:cNvPr id="38" name="矩形 37"/>
          <p:cNvSpPr>
            <a:spLocks noChangeArrowheads="1"/>
          </p:cNvSpPr>
          <p:nvPr/>
        </p:nvSpPr>
        <p:spPr bwMode="auto">
          <a:xfrm>
            <a:off x="2495550" y="4705351"/>
            <a:ext cx="379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地方各级人民代表大会</a:t>
            </a:r>
            <a:endParaRPr lang="zh-CN" altLang="en-US" sz="2800" b="1">
              <a:solidFill>
                <a:srgbClr val="000000"/>
              </a:solidFill>
            </a:endParaRPr>
          </a:p>
        </p:txBody>
      </p:sp>
      <p:sp>
        <p:nvSpPr>
          <p:cNvPr id="39" name="矩形 38"/>
          <p:cNvSpPr>
            <a:spLocks noChangeArrowheads="1"/>
          </p:cNvSpPr>
          <p:nvPr/>
        </p:nvSpPr>
        <p:spPr bwMode="auto">
          <a:xfrm>
            <a:off x="2566988" y="5373689"/>
            <a:ext cx="9064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最高</a:t>
            </a:r>
            <a:endParaRPr lang="zh-CN" altLang="en-US" sz="2800" b="1">
              <a:solidFill>
                <a:srgbClr val="000000"/>
              </a:solidFill>
            </a:endParaRPr>
          </a:p>
        </p:txBody>
      </p:sp>
    </p:spTree>
    <p:extLst>
      <p:ext uri="{BB962C8B-B14F-4D97-AF65-F5344CB8AC3E}">
        <p14:creationId xmlns:p14="http://schemas.microsoft.com/office/powerpoint/2010/main" val="29787640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ppt_x"/>
                                          </p:val>
                                        </p:tav>
                                        <p:tav tm="100000">
                                          <p:val>
                                            <p:strVal val="#ppt_x"/>
                                          </p:val>
                                        </p:tav>
                                      </p:tavLst>
                                    </p:anim>
                                    <p:anim calcmode="lin" valueType="num">
                                      <p:cBhvr additive="base">
                                        <p:cTn id="1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ppt_x"/>
                                          </p:val>
                                        </p:tav>
                                        <p:tav tm="100000">
                                          <p:val>
                                            <p:strVal val="#ppt_x"/>
                                          </p:val>
                                        </p:tav>
                                      </p:tavLst>
                                    </p:anim>
                                    <p:anim calcmode="lin" valueType="num">
                                      <p:cBhvr additive="base">
                                        <p:cTn id="2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ppt_x"/>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ppt_x"/>
                                          </p:val>
                                        </p:tav>
                                        <p:tav tm="100000">
                                          <p:val>
                                            <p:strVal val="#ppt_x"/>
                                          </p:val>
                                        </p:tav>
                                      </p:tavLst>
                                    </p:anim>
                                    <p:anim calcmode="lin" valueType="num">
                                      <p:cBhvr additive="base">
                                        <p:cTn id="5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ppt_x"/>
                                          </p:val>
                                        </p:tav>
                                        <p:tav tm="100000">
                                          <p:val>
                                            <p:strVal val="#ppt_x"/>
                                          </p:val>
                                        </p:tav>
                                      </p:tavLst>
                                    </p:anim>
                                    <p:anim calcmode="lin" valueType="num">
                                      <p:cBhvr additive="base">
                                        <p:cTn id="5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1"/>
          <p:cNvSpPr txBox="1">
            <a:spLocks noChangeArrowheads="1"/>
          </p:cNvSpPr>
          <p:nvPr/>
        </p:nvSpPr>
        <p:spPr bwMode="auto">
          <a:xfrm>
            <a:off x="1903414" y="117476"/>
            <a:ext cx="8512175"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15. </a:t>
            </a:r>
            <a:r>
              <a:rPr lang="zh-CN" altLang="en-US" sz="2800">
                <a:solidFill>
                  <a:srgbClr val="000000"/>
                </a:solidFill>
                <a:sym typeface="宋体" panose="02010600030101010101" pitchFamily="2" charset="-122"/>
              </a:rPr>
              <a:t>人民代表大会的职权：</a:t>
            </a:r>
            <a:r>
              <a:rPr lang="en-US" altLang="zh-CN" sz="2800">
                <a:solidFill>
                  <a:srgbClr val="000000"/>
                </a:solidFill>
                <a:sym typeface="宋体" panose="02010600030101010101" pitchFamily="2" charset="-122"/>
              </a:rPr>
              <a:t>______________</a:t>
            </a:r>
            <a:r>
              <a:rPr lang="zh-CN" altLang="en-US" sz="2800">
                <a:solidFill>
                  <a:srgbClr val="000000"/>
                </a:solidFill>
                <a:sym typeface="宋体" panose="02010600030101010101" pitchFamily="2" charset="-122"/>
              </a:rPr>
              <a:t>、决定权、</a:t>
            </a:r>
            <a:r>
              <a:rPr lang="en-US" altLang="zh-CN" sz="2800">
                <a:solidFill>
                  <a:srgbClr val="000000"/>
                </a:solidFill>
                <a:sym typeface="宋体" panose="02010600030101010101" pitchFamily="2" charset="-122"/>
              </a:rPr>
              <a:t>___________</a:t>
            </a:r>
            <a:r>
              <a:rPr lang="zh-CN" altLang="en-US" sz="2800">
                <a:solidFill>
                  <a:srgbClr val="000000"/>
                </a:solidFill>
                <a:sym typeface="宋体" panose="02010600030101010101" pitchFamily="2" charset="-122"/>
              </a:rPr>
              <a:t>、监督权 。</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16. </a:t>
            </a:r>
            <a:r>
              <a:rPr lang="zh-CN" altLang="en-US" sz="2800">
                <a:solidFill>
                  <a:srgbClr val="000000"/>
                </a:solidFill>
                <a:sym typeface="宋体" panose="02010600030101010101" pitchFamily="2" charset="-122"/>
              </a:rPr>
              <a:t>我国行政机关由</a:t>
            </a:r>
            <a:r>
              <a:rPr lang="en-US" altLang="zh-CN" sz="2800">
                <a:solidFill>
                  <a:srgbClr val="000000"/>
                </a:solidFill>
                <a:sym typeface="宋体" panose="02010600030101010101" pitchFamily="2" charset="-122"/>
              </a:rPr>
              <a:t>__________</a:t>
            </a:r>
            <a:r>
              <a:rPr lang="zh-CN" altLang="en-US" sz="2800">
                <a:solidFill>
                  <a:srgbClr val="000000"/>
                </a:solidFill>
                <a:sym typeface="宋体" panose="02010600030101010101" pitchFamily="2" charset="-122"/>
              </a:rPr>
              <a:t>及其领导的地方各级人民政府组成。行政机关的权力来自</a:t>
            </a:r>
            <a:r>
              <a:rPr lang="en-US" altLang="zh-CN" sz="2800">
                <a:solidFill>
                  <a:srgbClr val="000000"/>
                </a:solidFill>
                <a:sym typeface="宋体" panose="02010600030101010101" pitchFamily="2" charset="-122"/>
              </a:rPr>
              <a:t>________</a:t>
            </a:r>
            <a:r>
              <a:rPr lang="zh-CN" altLang="en-US" sz="2800">
                <a:solidFill>
                  <a:srgbClr val="000000"/>
                </a:solidFill>
                <a:sym typeface="宋体" panose="02010600030101010101" pitchFamily="2" charset="-122"/>
              </a:rPr>
              <a:t>的授予。</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17. </a:t>
            </a:r>
            <a:r>
              <a:rPr lang="zh-CN" altLang="en-US" sz="2800">
                <a:solidFill>
                  <a:srgbClr val="000000"/>
                </a:solidFill>
                <a:sym typeface="宋体" panose="02010600030101010101" pitchFamily="2" charset="-122"/>
              </a:rPr>
              <a:t>国家司法机关是</a:t>
            </a:r>
            <a:r>
              <a:rPr lang="en-US" altLang="zh-CN" sz="2800">
                <a:solidFill>
                  <a:srgbClr val="000000"/>
                </a:solidFill>
                <a:sym typeface="宋体" panose="02010600030101010101" pitchFamily="2" charset="-122"/>
              </a:rPr>
              <a:t>____________</a:t>
            </a:r>
            <a:r>
              <a:rPr lang="zh-CN" altLang="en-US" sz="2800">
                <a:solidFill>
                  <a:srgbClr val="000000"/>
                </a:solidFill>
                <a:sym typeface="宋体" panose="02010600030101010101" pitchFamily="2" charset="-122"/>
              </a:rPr>
              <a:t>和</a:t>
            </a:r>
            <a:r>
              <a:rPr lang="en-US" altLang="zh-CN" sz="2800">
                <a:solidFill>
                  <a:srgbClr val="000000"/>
                </a:solidFill>
                <a:sym typeface="宋体" panose="02010600030101010101" pitchFamily="2" charset="-122"/>
              </a:rPr>
              <a:t>_____________</a:t>
            </a:r>
            <a:r>
              <a:rPr lang="zh-CN" altLang="en-US" sz="2800">
                <a:solidFill>
                  <a:srgbClr val="000000"/>
                </a:solidFill>
                <a:sym typeface="宋体" panose="02010600030101010101" pitchFamily="2" charset="-122"/>
              </a:rPr>
              <a:t>。人民法院是国家的</a:t>
            </a:r>
            <a:r>
              <a:rPr lang="en-US" altLang="zh-CN" sz="2800">
                <a:solidFill>
                  <a:srgbClr val="000000"/>
                </a:solidFill>
                <a:sym typeface="宋体" panose="02010600030101010101" pitchFamily="2" charset="-122"/>
              </a:rPr>
              <a:t>_____________</a:t>
            </a:r>
            <a:r>
              <a:rPr lang="zh-CN" altLang="en-US" sz="2800">
                <a:solidFill>
                  <a:srgbClr val="000000"/>
                </a:solidFill>
                <a:sym typeface="宋体" panose="02010600030101010101" pitchFamily="2" charset="-122"/>
              </a:rPr>
              <a:t>，人民检察院是国家的</a:t>
            </a:r>
            <a:r>
              <a:rPr lang="en-US" altLang="zh-CN" sz="2800">
                <a:solidFill>
                  <a:srgbClr val="000000"/>
                </a:solidFill>
                <a:sym typeface="宋体" panose="02010600030101010101" pitchFamily="2" charset="-122"/>
              </a:rPr>
              <a:t>_____________</a:t>
            </a:r>
            <a:r>
              <a:rPr lang="zh-CN" altLang="en-US" sz="2800">
                <a:solidFill>
                  <a:srgbClr val="000000"/>
                </a:solidFill>
                <a:sym typeface="宋体" panose="02010600030101010101" pitchFamily="2" charset="-122"/>
              </a:rPr>
              <a:t>机关。</a:t>
            </a:r>
          </a:p>
        </p:txBody>
      </p:sp>
      <p:sp>
        <p:nvSpPr>
          <p:cNvPr id="31" name="矩形 30"/>
          <p:cNvSpPr>
            <a:spLocks noChangeArrowheads="1"/>
          </p:cNvSpPr>
          <p:nvPr/>
        </p:nvSpPr>
        <p:spPr bwMode="auto">
          <a:xfrm>
            <a:off x="2351088" y="5300664"/>
            <a:ext cx="252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法律监督</a:t>
            </a:r>
          </a:p>
        </p:txBody>
      </p:sp>
      <p:sp>
        <p:nvSpPr>
          <p:cNvPr id="32" name="矩形 31"/>
          <p:cNvSpPr>
            <a:spLocks noChangeArrowheads="1"/>
          </p:cNvSpPr>
          <p:nvPr/>
        </p:nvSpPr>
        <p:spPr bwMode="auto">
          <a:xfrm>
            <a:off x="7032626" y="260351"/>
            <a:ext cx="126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立法权</a:t>
            </a:r>
            <a:endParaRPr lang="zh-CN" altLang="en-US" sz="2800" b="1">
              <a:solidFill>
                <a:srgbClr val="000000"/>
              </a:solidFill>
            </a:endParaRPr>
          </a:p>
        </p:txBody>
      </p:sp>
      <p:sp>
        <p:nvSpPr>
          <p:cNvPr id="33" name="矩形 32"/>
          <p:cNvSpPr>
            <a:spLocks noChangeArrowheads="1"/>
          </p:cNvSpPr>
          <p:nvPr/>
        </p:nvSpPr>
        <p:spPr bwMode="auto">
          <a:xfrm>
            <a:off x="3216276" y="836614"/>
            <a:ext cx="126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任免权</a:t>
            </a:r>
            <a:endParaRPr lang="zh-CN" altLang="en-US" sz="2800" b="1">
              <a:solidFill>
                <a:srgbClr val="000000"/>
              </a:solidFill>
            </a:endParaRPr>
          </a:p>
        </p:txBody>
      </p:sp>
      <p:sp>
        <p:nvSpPr>
          <p:cNvPr id="34" name="矩形 33"/>
          <p:cNvSpPr>
            <a:spLocks noChangeArrowheads="1"/>
          </p:cNvSpPr>
          <p:nvPr/>
        </p:nvSpPr>
        <p:spPr bwMode="auto">
          <a:xfrm>
            <a:off x="5519739" y="1484314"/>
            <a:ext cx="126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国务院</a:t>
            </a:r>
            <a:endParaRPr lang="zh-CN" altLang="en-US" sz="2800" b="1">
              <a:solidFill>
                <a:srgbClr val="000000"/>
              </a:solidFill>
            </a:endParaRPr>
          </a:p>
        </p:txBody>
      </p:sp>
      <p:sp>
        <p:nvSpPr>
          <p:cNvPr id="35" name="矩形 34"/>
          <p:cNvSpPr>
            <a:spLocks noChangeArrowheads="1"/>
          </p:cNvSpPr>
          <p:nvPr/>
        </p:nvSpPr>
        <p:spPr bwMode="auto">
          <a:xfrm>
            <a:off x="8112126" y="2133600"/>
            <a:ext cx="9064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人民</a:t>
            </a:r>
            <a:endParaRPr lang="zh-CN" altLang="en-US" sz="2800" b="1">
              <a:solidFill>
                <a:srgbClr val="000000"/>
              </a:solidFill>
            </a:endParaRPr>
          </a:p>
        </p:txBody>
      </p:sp>
      <p:sp>
        <p:nvSpPr>
          <p:cNvPr id="36" name="矩形 35"/>
          <p:cNvSpPr>
            <a:spLocks noChangeArrowheads="1"/>
          </p:cNvSpPr>
          <p:nvPr/>
        </p:nvSpPr>
        <p:spPr bwMode="auto">
          <a:xfrm>
            <a:off x="5664200" y="3357564"/>
            <a:ext cx="16271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人民法院</a:t>
            </a:r>
            <a:endParaRPr lang="zh-CN" altLang="en-US" sz="2800" b="1">
              <a:solidFill>
                <a:srgbClr val="000000"/>
              </a:solidFill>
            </a:endParaRPr>
          </a:p>
        </p:txBody>
      </p:sp>
      <p:sp>
        <p:nvSpPr>
          <p:cNvPr id="37" name="矩形 36"/>
          <p:cNvSpPr>
            <a:spLocks noChangeArrowheads="1"/>
          </p:cNvSpPr>
          <p:nvPr/>
        </p:nvSpPr>
        <p:spPr bwMode="auto">
          <a:xfrm>
            <a:off x="2279650" y="4076701"/>
            <a:ext cx="1987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人民检察院</a:t>
            </a:r>
            <a:endParaRPr lang="zh-CN" altLang="en-US" sz="2800" b="1">
              <a:solidFill>
                <a:srgbClr val="000000"/>
              </a:solidFill>
            </a:endParaRPr>
          </a:p>
        </p:txBody>
      </p:sp>
      <p:sp>
        <p:nvSpPr>
          <p:cNvPr id="38" name="矩形 37"/>
          <p:cNvSpPr>
            <a:spLocks noChangeArrowheads="1"/>
          </p:cNvSpPr>
          <p:nvPr/>
        </p:nvSpPr>
        <p:spPr bwMode="auto">
          <a:xfrm>
            <a:off x="2351089" y="4652964"/>
            <a:ext cx="1628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审判机关</a:t>
            </a:r>
            <a:endParaRPr lang="zh-CN" altLang="en-US" sz="2800" b="1">
              <a:solidFill>
                <a:srgbClr val="000000"/>
              </a:solidFill>
            </a:endParaRPr>
          </a:p>
        </p:txBody>
      </p:sp>
    </p:spTree>
    <p:extLst>
      <p:ext uri="{BB962C8B-B14F-4D97-AF65-F5344CB8AC3E}">
        <p14:creationId xmlns:p14="http://schemas.microsoft.com/office/powerpoint/2010/main" val="14606527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ppt_x"/>
                                          </p:val>
                                        </p:tav>
                                        <p:tav tm="100000">
                                          <p:val>
                                            <p:strVal val="#ppt_x"/>
                                          </p:val>
                                        </p:tav>
                                      </p:tavLst>
                                    </p:anim>
                                    <p:anim calcmode="lin" valueType="num">
                                      <p:cBhvr additive="base">
                                        <p:cTn id="2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ppt_x"/>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 fill="hold"/>
                                        <p:tgtEl>
                                          <p:spTgt spid="31"/>
                                        </p:tgtEl>
                                        <p:attrNameLst>
                                          <p:attrName>ppt_x</p:attrName>
                                        </p:attrNameLst>
                                      </p:cBhvr>
                                      <p:tavLst>
                                        <p:tav tm="0">
                                          <p:val>
                                            <p:strVal val="#ppt_x"/>
                                          </p:val>
                                        </p:tav>
                                        <p:tav tm="100000">
                                          <p:val>
                                            <p:strVal val="#ppt_x"/>
                                          </p:val>
                                        </p:tav>
                                      </p:tavLst>
                                    </p:anim>
                                    <p:anim calcmode="lin" valueType="num">
                                      <p:cBhvr additive="base">
                                        <p:cTn id="5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文本框 1"/>
          <p:cNvSpPr txBox="1">
            <a:spLocks noChangeArrowheads="1"/>
          </p:cNvSpPr>
          <p:nvPr/>
        </p:nvSpPr>
        <p:spPr bwMode="auto">
          <a:xfrm>
            <a:off x="1903414" y="117475"/>
            <a:ext cx="85121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18. </a:t>
            </a:r>
            <a:r>
              <a:rPr lang="zh-CN" altLang="en-US" sz="2800">
                <a:solidFill>
                  <a:srgbClr val="000000"/>
                </a:solidFill>
                <a:sym typeface="宋体" panose="02010600030101010101" pitchFamily="2" charset="-122"/>
              </a:rPr>
              <a:t>中华人民共和国主席是中华人民共和国的</a:t>
            </a:r>
            <a:r>
              <a:rPr lang="en-US" altLang="zh-CN" sz="2800">
                <a:solidFill>
                  <a:srgbClr val="000000"/>
                </a:solidFill>
                <a:sym typeface="宋体" panose="02010600030101010101" pitchFamily="2" charset="-122"/>
              </a:rPr>
              <a:t>______________</a:t>
            </a:r>
            <a:r>
              <a:rPr lang="zh-CN" altLang="en-US" sz="2800">
                <a:solidFill>
                  <a:srgbClr val="000000"/>
                </a:solidFill>
                <a:sym typeface="宋体" panose="02010600030101010101" pitchFamily="2" charset="-122"/>
              </a:rPr>
              <a:t>。代表中华人民共和国行使宪法赋予的公布法律、发布命令，</a:t>
            </a:r>
            <a:r>
              <a:rPr lang="en-US" altLang="zh-CN" sz="2800">
                <a:solidFill>
                  <a:srgbClr val="000000"/>
                </a:solidFill>
                <a:sym typeface="宋体" panose="02010600030101010101" pitchFamily="2" charset="-122"/>
              </a:rPr>
              <a:t>_____________</a:t>
            </a:r>
            <a:r>
              <a:rPr lang="zh-CN" altLang="en-US" sz="2800">
                <a:solidFill>
                  <a:srgbClr val="000000"/>
                </a:solidFill>
                <a:sym typeface="宋体" panose="02010600030101010101" pitchFamily="2" charset="-122"/>
              </a:rPr>
              <a:t>，</a:t>
            </a:r>
            <a:r>
              <a:rPr lang="en-US" altLang="zh-CN" sz="2800">
                <a:solidFill>
                  <a:srgbClr val="000000"/>
                </a:solidFill>
                <a:sym typeface="宋体" panose="02010600030101010101" pitchFamily="2" charset="-122"/>
              </a:rPr>
              <a:t>____________</a:t>
            </a:r>
            <a:r>
              <a:rPr lang="zh-CN" altLang="en-US" sz="2800">
                <a:solidFill>
                  <a:srgbClr val="000000"/>
                </a:solidFill>
                <a:sym typeface="宋体" panose="02010600030101010101" pitchFamily="2" charset="-122"/>
              </a:rPr>
              <a:t>，</a:t>
            </a:r>
            <a:r>
              <a:rPr lang="en-US" altLang="zh-CN" sz="2800">
                <a:solidFill>
                  <a:srgbClr val="000000"/>
                </a:solidFill>
                <a:sym typeface="宋体" panose="02010600030101010101" pitchFamily="2" charset="-122"/>
              </a:rPr>
              <a:t>____________</a:t>
            </a:r>
            <a:r>
              <a:rPr lang="zh-CN" altLang="en-US" sz="2800">
                <a:solidFill>
                  <a:srgbClr val="000000"/>
                </a:solidFill>
                <a:sym typeface="宋体" panose="02010600030101010101" pitchFamily="2" charset="-122"/>
              </a:rPr>
              <a:t>等职权。</a:t>
            </a:r>
          </a:p>
          <a:p>
            <a:pPr eaLnBrk="1" hangingPunct="1">
              <a:lnSpc>
                <a:spcPct val="150000"/>
              </a:lnSpc>
              <a:buFont typeface="Arial" panose="020B0604020202020204" pitchFamily="34" charset="0"/>
              <a:buNone/>
            </a:pPr>
            <a:r>
              <a:rPr lang="en-US" altLang="zh-CN" sz="2800">
                <a:solidFill>
                  <a:srgbClr val="000000"/>
                </a:solidFill>
                <a:sym typeface="宋体" panose="02010600030101010101" pitchFamily="2" charset="-122"/>
              </a:rPr>
              <a:t>19. </a:t>
            </a:r>
            <a:r>
              <a:rPr lang="zh-CN" altLang="en-US" sz="2800">
                <a:solidFill>
                  <a:srgbClr val="000000"/>
                </a:solidFill>
                <a:sym typeface="宋体" panose="02010600030101010101" pitchFamily="2" charset="-122"/>
              </a:rPr>
              <a:t>监察委员会是行使</a:t>
            </a:r>
            <a:r>
              <a:rPr lang="en-US" altLang="zh-CN" sz="2800">
                <a:solidFill>
                  <a:srgbClr val="000000"/>
                </a:solidFill>
                <a:sym typeface="宋体" panose="02010600030101010101" pitchFamily="2" charset="-122"/>
              </a:rPr>
              <a:t>______________</a:t>
            </a:r>
            <a:r>
              <a:rPr lang="zh-CN" altLang="en-US" sz="2800">
                <a:solidFill>
                  <a:srgbClr val="000000"/>
                </a:solidFill>
                <a:sym typeface="宋体" panose="02010600030101010101" pitchFamily="2" charset="-122"/>
              </a:rPr>
              <a:t>职能的专责机关，对所有行使</a:t>
            </a:r>
            <a:r>
              <a:rPr lang="en-US" altLang="zh-CN" sz="2800">
                <a:solidFill>
                  <a:srgbClr val="000000"/>
                </a:solidFill>
                <a:sym typeface="宋体" panose="02010600030101010101" pitchFamily="2" charset="-122"/>
              </a:rPr>
              <a:t>______________</a:t>
            </a:r>
            <a:r>
              <a:rPr lang="zh-CN" altLang="en-US" sz="2800">
                <a:solidFill>
                  <a:srgbClr val="000000"/>
                </a:solidFill>
                <a:sym typeface="宋体" panose="02010600030101010101" pitchFamily="2" charset="-122"/>
              </a:rPr>
              <a:t>的人员进行监察。</a:t>
            </a:r>
          </a:p>
        </p:txBody>
      </p:sp>
      <p:sp>
        <p:nvSpPr>
          <p:cNvPr id="11" name="矩形 10"/>
          <p:cNvSpPr>
            <a:spLocks noChangeArrowheads="1"/>
          </p:cNvSpPr>
          <p:nvPr/>
        </p:nvSpPr>
        <p:spPr bwMode="auto">
          <a:xfrm>
            <a:off x="5664200" y="3409951"/>
            <a:ext cx="1511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公权力</a:t>
            </a:r>
          </a:p>
        </p:txBody>
      </p:sp>
      <p:sp>
        <p:nvSpPr>
          <p:cNvPr id="12" name="矩形 11"/>
          <p:cNvSpPr>
            <a:spLocks noChangeArrowheads="1"/>
          </p:cNvSpPr>
          <p:nvPr/>
        </p:nvSpPr>
        <p:spPr bwMode="auto">
          <a:xfrm>
            <a:off x="2566989" y="836614"/>
            <a:ext cx="1628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国家元首</a:t>
            </a:r>
            <a:endParaRPr lang="zh-CN" altLang="en-US" sz="2800" b="1">
              <a:solidFill>
                <a:srgbClr val="000000"/>
              </a:solidFill>
            </a:endParaRPr>
          </a:p>
        </p:txBody>
      </p:sp>
      <p:sp>
        <p:nvSpPr>
          <p:cNvPr id="13" name="矩形 12"/>
          <p:cNvSpPr>
            <a:spLocks noChangeArrowheads="1"/>
          </p:cNvSpPr>
          <p:nvPr/>
        </p:nvSpPr>
        <p:spPr bwMode="auto">
          <a:xfrm>
            <a:off x="6888164" y="1484314"/>
            <a:ext cx="126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任免权</a:t>
            </a:r>
            <a:endParaRPr lang="zh-CN" altLang="en-US" sz="2800" b="1">
              <a:solidFill>
                <a:srgbClr val="000000"/>
              </a:solidFill>
            </a:endParaRPr>
          </a:p>
        </p:txBody>
      </p:sp>
      <p:sp>
        <p:nvSpPr>
          <p:cNvPr id="14" name="矩形 13"/>
          <p:cNvSpPr>
            <a:spLocks noChangeArrowheads="1"/>
          </p:cNvSpPr>
          <p:nvPr/>
        </p:nvSpPr>
        <p:spPr bwMode="auto">
          <a:xfrm>
            <a:off x="2640014" y="2133600"/>
            <a:ext cx="12668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外事权</a:t>
            </a:r>
            <a:endParaRPr lang="zh-CN" altLang="en-US" sz="2800" b="1">
              <a:solidFill>
                <a:srgbClr val="000000"/>
              </a:solidFill>
            </a:endParaRPr>
          </a:p>
        </p:txBody>
      </p:sp>
      <p:sp>
        <p:nvSpPr>
          <p:cNvPr id="15" name="矩形 14"/>
          <p:cNvSpPr>
            <a:spLocks noChangeArrowheads="1"/>
          </p:cNvSpPr>
          <p:nvPr/>
        </p:nvSpPr>
        <p:spPr bwMode="auto">
          <a:xfrm>
            <a:off x="5159376" y="2133600"/>
            <a:ext cx="12557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荣典权</a:t>
            </a:r>
            <a:endParaRPr lang="zh-CN" altLang="en-US" sz="2800" b="1">
              <a:solidFill>
                <a:srgbClr val="000000"/>
              </a:solidFill>
            </a:endParaRPr>
          </a:p>
        </p:txBody>
      </p:sp>
      <p:sp>
        <p:nvSpPr>
          <p:cNvPr id="16" name="矩形 15"/>
          <p:cNvSpPr>
            <a:spLocks noChangeArrowheads="1"/>
          </p:cNvSpPr>
          <p:nvPr/>
        </p:nvSpPr>
        <p:spPr bwMode="auto">
          <a:xfrm>
            <a:off x="5808664" y="2762250"/>
            <a:ext cx="16271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2800" b="1">
                <a:solidFill>
                  <a:srgbClr val="FF0000"/>
                </a:solidFill>
              </a:rPr>
              <a:t>国家监察</a:t>
            </a:r>
            <a:endParaRPr lang="zh-CN" altLang="en-US" sz="2800" b="1">
              <a:solidFill>
                <a:srgbClr val="000000"/>
              </a:solidFill>
            </a:endParaRPr>
          </a:p>
        </p:txBody>
      </p:sp>
    </p:spTree>
    <p:extLst>
      <p:ext uri="{BB962C8B-B14F-4D97-AF65-F5344CB8AC3E}">
        <p14:creationId xmlns:p14="http://schemas.microsoft.com/office/powerpoint/2010/main" val="8364837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12290"/>
          <p:cNvSpPr txBox="1">
            <a:spLocks noChangeArrowheads="1"/>
          </p:cNvSpPr>
          <p:nvPr/>
        </p:nvSpPr>
        <p:spPr bwMode="auto">
          <a:xfrm>
            <a:off x="1631951" y="188913"/>
            <a:ext cx="3546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a:solidFill>
                  <a:srgbClr val="FF0000"/>
                </a:solidFill>
                <a:latin typeface="黑体" panose="02010609060101010101" pitchFamily="49" charset="-122"/>
                <a:ea typeface="黑体" panose="02010609060101010101" pitchFamily="49" charset="-122"/>
              </a:rPr>
              <a:t>单选题</a:t>
            </a:r>
          </a:p>
        </p:txBody>
      </p:sp>
      <p:sp>
        <p:nvSpPr>
          <p:cNvPr id="31747" name="Rectangle 4"/>
          <p:cNvSpPr>
            <a:spLocks noChangeArrowheads="1"/>
          </p:cNvSpPr>
          <p:nvPr/>
        </p:nvSpPr>
        <p:spPr bwMode="auto">
          <a:xfrm>
            <a:off x="1524000" y="773113"/>
            <a:ext cx="9144000" cy="144462"/>
          </a:xfrm>
          <a:prstGeom prst="rect">
            <a:avLst/>
          </a:prstGeom>
          <a:gradFill rotWithShape="1">
            <a:gsLst>
              <a:gs pos="0">
                <a:srgbClr val="00FF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2800"/>
          </a:p>
        </p:txBody>
      </p:sp>
      <p:sp>
        <p:nvSpPr>
          <p:cNvPr id="31748" name="文本框 1"/>
          <p:cNvSpPr txBox="1">
            <a:spLocks noChangeArrowheads="1"/>
          </p:cNvSpPr>
          <p:nvPr/>
        </p:nvSpPr>
        <p:spPr bwMode="auto">
          <a:xfrm>
            <a:off x="1847850" y="917575"/>
            <a:ext cx="8567738" cy="517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en-US" altLang="zh-CN" sz="2800"/>
              <a:t>1</a:t>
            </a:r>
            <a:r>
              <a:rPr lang="zh-CN" altLang="zh-CN" sz="2800"/>
              <a:t>．（</a:t>
            </a:r>
            <a:r>
              <a:rPr lang="en-US" altLang="zh-CN" sz="2800"/>
              <a:t>2019·</a:t>
            </a:r>
            <a:r>
              <a:rPr lang="zh-CN" altLang="zh-CN" sz="2800"/>
              <a:t>学业考）下列选项中，属于公民基本政治权利的是（</a:t>
            </a:r>
            <a:r>
              <a:rPr lang="en-US" altLang="zh-CN" sz="2800"/>
              <a:t>    </a:t>
            </a:r>
            <a:r>
              <a:rPr lang="zh-CN" altLang="zh-CN" sz="2800"/>
              <a:t>）</a:t>
            </a:r>
          </a:p>
          <a:p>
            <a:r>
              <a:rPr lang="en-US" altLang="zh-CN" sz="2800"/>
              <a:t>A.</a:t>
            </a:r>
            <a:r>
              <a:rPr lang="zh-CN" altLang="zh-CN" sz="2800"/>
              <a:t>财产权</a:t>
            </a:r>
            <a:r>
              <a:rPr lang="en-US" altLang="zh-CN" sz="2800"/>
              <a:t>    B.</a:t>
            </a:r>
            <a:r>
              <a:rPr lang="zh-CN" altLang="zh-CN" sz="2800"/>
              <a:t>依法纳税</a:t>
            </a:r>
            <a:r>
              <a:rPr lang="en-US" altLang="zh-CN" sz="2800"/>
              <a:t>    C.</a:t>
            </a:r>
            <a:r>
              <a:rPr lang="zh-CN" altLang="zh-CN" sz="2800"/>
              <a:t>肖像权</a:t>
            </a:r>
            <a:r>
              <a:rPr lang="en-US" altLang="zh-CN" sz="2800"/>
              <a:t>     D.</a:t>
            </a:r>
            <a:r>
              <a:rPr lang="zh-CN" altLang="zh-CN" sz="2800"/>
              <a:t>选举权和被选举权</a:t>
            </a:r>
          </a:p>
          <a:p>
            <a:pPr algn="just">
              <a:spcBef>
                <a:spcPct val="0"/>
              </a:spcBef>
              <a:buFontTx/>
              <a:buNone/>
            </a:pPr>
            <a:endParaRPr lang="zh-CN" altLang="zh-CN" sz="2800" b="1">
              <a:latin typeface="Times New Roman" panose="02020603050405020304" pitchFamily="18" charset="0"/>
            </a:endParaRPr>
          </a:p>
          <a:p>
            <a:r>
              <a:rPr lang="en-US" altLang="zh-CN" sz="2800"/>
              <a:t>2.</a:t>
            </a:r>
            <a:r>
              <a:rPr lang="zh-CN" altLang="zh-CN" sz="2800"/>
              <a:t>（</a:t>
            </a:r>
            <a:r>
              <a:rPr lang="en-US" altLang="zh-CN" sz="2800"/>
              <a:t>2019·</a:t>
            </a:r>
            <a:r>
              <a:rPr lang="zh-CN" altLang="zh-CN" sz="2800"/>
              <a:t>凉山中考）公民的基本权利和义务是宪法的核心内容。以下选项既是公民的基本权利，又是公民的基本义务的是（ </a:t>
            </a:r>
            <a:r>
              <a:rPr lang="en-US" altLang="zh-CN" sz="2800"/>
              <a:t>   </a:t>
            </a:r>
            <a:r>
              <a:rPr lang="zh-CN" altLang="zh-CN" sz="2800"/>
              <a:t>）</a:t>
            </a:r>
          </a:p>
          <a:p>
            <a:r>
              <a:rPr lang="zh-CN" altLang="zh-CN" sz="2800"/>
              <a:t>①依法纳税</a:t>
            </a:r>
            <a:r>
              <a:rPr lang="en-US" altLang="zh-CN" sz="2800"/>
              <a:t>  </a:t>
            </a:r>
            <a:r>
              <a:rPr lang="zh-CN" altLang="zh-CN" sz="2800"/>
              <a:t>②劳动</a:t>
            </a:r>
            <a:r>
              <a:rPr lang="en-US" altLang="zh-CN" sz="2800"/>
              <a:t>  </a:t>
            </a:r>
            <a:r>
              <a:rPr lang="zh-CN" altLang="zh-CN" sz="2800"/>
              <a:t>③受教育</a:t>
            </a:r>
            <a:r>
              <a:rPr lang="en-US" altLang="zh-CN" sz="2800"/>
              <a:t>  </a:t>
            </a:r>
            <a:r>
              <a:rPr lang="zh-CN" altLang="zh-CN" sz="2800"/>
              <a:t>④依法服兵役</a:t>
            </a:r>
            <a:r>
              <a:rPr lang="en-US" altLang="zh-CN" sz="2800"/>
              <a:t> </a:t>
            </a:r>
            <a:endParaRPr lang="zh-CN" altLang="zh-CN" sz="2800"/>
          </a:p>
          <a:p>
            <a:r>
              <a:rPr lang="en-US" altLang="zh-CN" sz="2800"/>
              <a:t>A.</a:t>
            </a:r>
            <a:r>
              <a:rPr lang="zh-CN" altLang="zh-CN" sz="2800"/>
              <a:t>①②</a:t>
            </a:r>
            <a:r>
              <a:rPr lang="en-US" altLang="zh-CN" sz="2800"/>
              <a:t>    B</a:t>
            </a:r>
            <a:r>
              <a:rPr lang="zh-CN" altLang="zh-CN" sz="2800"/>
              <a:t>．①④</a:t>
            </a:r>
            <a:r>
              <a:rPr lang="en-US" altLang="zh-CN" sz="2800"/>
              <a:t>    C</a:t>
            </a:r>
            <a:r>
              <a:rPr lang="zh-CN" altLang="zh-CN" sz="2800"/>
              <a:t>．③④</a:t>
            </a:r>
            <a:r>
              <a:rPr lang="en-US" altLang="zh-CN" sz="2800"/>
              <a:t>    D.</a:t>
            </a:r>
            <a:r>
              <a:rPr lang="zh-CN" altLang="zh-CN" sz="2800"/>
              <a:t>②③</a:t>
            </a:r>
            <a:r>
              <a:rPr lang="en-US" altLang="zh-CN" sz="2800"/>
              <a:t> </a:t>
            </a:r>
            <a:endParaRPr lang="zh-CN" altLang="zh-CN" sz="2800"/>
          </a:p>
          <a:p>
            <a:pPr algn="just">
              <a:spcBef>
                <a:spcPct val="0"/>
              </a:spcBef>
              <a:buFontTx/>
              <a:buNone/>
            </a:pPr>
            <a:endParaRPr lang="zh-CN" altLang="zh-CN" sz="2800" b="1">
              <a:latin typeface="Times New Roman" panose="02020603050405020304" pitchFamily="18" charset="0"/>
            </a:endParaRPr>
          </a:p>
        </p:txBody>
      </p:sp>
      <p:sp>
        <p:nvSpPr>
          <p:cNvPr id="4" name="文本框 3"/>
          <p:cNvSpPr txBox="1">
            <a:spLocks noChangeArrowheads="1"/>
          </p:cNvSpPr>
          <p:nvPr/>
        </p:nvSpPr>
        <p:spPr bwMode="auto">
          <a:xfrm>
            <a:off x="9140826" y="1327150"/>
            <a:ext cx="5746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solidFill>
                  <a:srgbClr val="FF0000"/>
                </a:solidFill>
              </a:rPr>
              <a:t>D</a:t>
            </a:r>
            <a:endParaRPr lang="zh-CN" altLang="en-US" sz="2800" b="1">
              <a:solidFill>
                <a:srgbClr val="FF0000"/>
              </a:solidFill>
            </a:endParaRPr>
          </a:p>
        </p:txBody>
      </p:sp>
      <p:sp>
        <p:nvSpPr>
          <p:cNvPr id="10" name="矩形 9"/>
          <p:cNvSpPr>
            <a:spLocks noChangeArrowheads="1"/>
          </p:cNvSpPr>
          <p:nvPr/>
        </p:nvSpPr>
        <p:spPr bwMode="auto">
          <a:xfrm>
            <a:off x="8024814" y="4224338"/>
            <a:ext cx="517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3600" b="1">
                <a:solidFill>
                  <a:srgbClr val="FF0000"/>
                </a:solidFill>
                <a:latin typeface="Times New Roman" panose="02020603050405020304" pitchFamily="18" charset="0"/>
                <a:ea typeface="微软雅黑" panose="020B0503020204020204" pitchFamily="34" charset="-122"/>
              </a:rPr>
              <a:t>D</a:t>
            </a:r>
          </a:p>
        </p:txBody>
      </p:sp>
    </p:spTree>
    <p:extLst>
      <p:ext uri="{BB962C8B-B14F-4D97-AF65-F5344CB8AC3E}">
        <p14:creationId xmlns:p14="http://schemas.microsoft.com/office/powerpoint/2010/main" val="6928739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12290"/>
          <p:cNvSpPr txBox="1">
            <a:spLocks noChangeArrowheads="1"/>
          </p:cNvSpPr>
          <p:nvPr/>
        </p:nvSpPr>
        <p:spPr bwMode="auto">
          <a:xfrm>
            <a:off x="1631951" y="188913"/>
            <a:ext cx="3546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a:solidFill>
                  <a:srgbClr val="FF0000"/>
                </a:solidFill>
                <a:latin typeface="黑体" panose="02010609060101010101" pitchFamily="49" charset="-122"/>
                <a:ea typeface="黑体" panose="02010609060101010101" pitchFamily="49" charset="-122"/>
              </a:rPr>
              <a:t>单选题</a:t>
            </a:r>
          </a:p>
        </p:txBody>
      </p:sp>
      <p:sp>
        <p:nvSpPr>
          <p:cNvPr id="32771" name="Rectangle 4"/>
          <p:cNvSpPr>
            <a:spLocks noChangeArrowheads="1"/>
          </p:cNvSpPr>
          <p:nvPr/>
        </p:nvSpPr>
        <p:spPr bwMode="auto">
          <a:xfrm>
            <a:off x="1524000" y="773113"/>
            <a:ext cx="9144000" cy="144462"/>
          </a:xfrm>
          <a:prstGeom prst="rect">
            <a:avLst/>
          </a:prstGeom>
          <a:gradFill rotWithShape="1">
            <a:gsLst>
              <a:gs pos="0">
                <a:srgbClr val="00FF00"/>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2800"/>
          </a:p>
        </p:txBody>
      </p:sp>
      <p:sp>
        <p:nvSpPr>
          <p:cNvPr id="32772" name="文本框 1"/>
          <p:cNvSpPr txBox="1">
            <a:spLocks noChangeArrowheads="1"/>
          </p:cNvSpPr>
          <p:nvPr/>
        </p:nvSpPr>
        <p:spPr bwMode="auto">
          <a:xfrm>
            <a:off x="1847850" y="917575"/>
            <a:ext cx="8567738" cy="585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en-US" altLang="zh-CN" sz="2400"/>
              <a:t>3.</a:t>
            </a:r>
            <a:r>
              <a:rPr lang="zh-CN" altLang="zh-CN" sz="2400"/>
              <a:t>（</a:t>
            </a:r>
            <a:r>
              <a:rPr lang="en-US" altLang="zh-CN" sz="2400"/>
              <a:t>2019·</a:t>
            </a:r>
            <a:r>
              <a:rPr lang="zh-CN" altLang="zh-CN" sz="2400"/>
              <a:t>中考）</a:t>
            </a:r>
            <a:r>
              <a:rPr lang="en-US" altLang="zh-CN" sz="2400"/>
              <a:t>“</a:t>
            </a:r>
            <a:r>
              <a:rPr lang="zh-CN" altLang="zh-CN" sz="2400"/>
              <a:t>低利息、无需抵押，快速放款</a:t>
            </a:r>
            <a:r>
              <a:rPr lang="en-US" altLang="zh-CN" sz="2400"/>
              <a:t>”</a:t>
            </a:r>
            <a:r>
              <a:rPr lang="zh-CN" altLang="zh-CN" sz="2400"/>
              <a:t>等网贷广告极具隐蔽性，受害人开始被骗时只付出微小的代价一一将手机通讯录向网贷平台开放，随之而来的是巨额利息，受害人的亲友也会受到无尽的骚扰。依法打击这种</a:t>
            </a:r>
            <a:r>
              <a:rPr lang="en-US" altLang="zh-CN" sz="2400"/>
              <a:t>“</a:t>
            </a:r>
            <a:r>
              <a:rPr lang="zh-CN" altLang="zh-CN" sz="2400"/>
              <a:t>套路贷</a:t>
            </a:r>
            <a:r>
              <a:rPr lang="en-US" altLang="zh-CN" sz="2400"/>
              <a:t>”</a:t>
            </a:r>
            <a:r>
              <a:rPr lang="zh-CN" altLang="zh-CN" sz="2400"/>
              <a:t>，有利于维护公民的（　　）</a:t>
            </a:r>
          </a:p>
          <a:p>
            <a:r>
              <a:rPr lang="en-US" altLang="zh-CN" sz="2400"/>
              <a:t>A</a:t>
            </a:r>
            <a:r>
              <a:rPr lang="zh-CN" altLang="zh-CN" sz="2400"/>
              <a:t>．知识产权和人格尊严权</a:t>
            </a:r>
            <a:r>
              <a:rPr lang="en-US" altLang="zh-CN" sz="2400"/>
              <a:t> 	B</a:t>
            </a:r>
            <a:r>
              <a:rPr lang="zh-CN" altLang="zh-CN" sz="2400"/>
              <a:t>．人身自由权和姓名权</a:t>
            </a:r>
          </a:p>
          <a:p>
            <a:r>
              <a:rPr lang="en-US" altLang="zh-CN" sz="2400"/>
              <a:t>C</a:t>
            </a:r>
            <a:r>
              <a:rPr lang="zh-CN" altLang="zh-CN" sz="2400"/>
              <a:t>．合法财产所有权和隐私权</a:t>
            </a:r>
            <a:r>
              <a:rPr lang="en-US" altLang="zh-CN" sz="2400"/>
              <a:t>	D</a:t>
            </a:r>
            <a:r>
              <a:rPr lang="zh-CN" altLang="zh-CN" sz="2400"/>
              <a:t>．劳动权和生命健康权</a:t>
            </a:r>
          </a:p>
          <a:p>
            <a:r>
              <a:rPr lang="en-US" altLang="zh-CN" sz="2400"/>
              <a:t>4.</a:t>
            </a:r>
            <a:r>
              <a:rPr lang="zh-CN" altLang="zh-CN" sz="2400"/>
              <a:t>（</a:t>
            </a:r>
            <a:r>
              <a:rPr lang="en-US" altLang="zh-CN" sz="2400"/>
              <a:t>2019·</a:t>
            </a:r>
            <a:r>
              <a:rPr lang="zh-CN" altLang="zh-CN" sz="2400"/>
              <a:t>学业考）下列做法中，体现公民履行基本义务的是（</a:t>
            </a:r>
            <a:r>
              <a:rPr lang="en-US" altLang="zh-CN" sz="2400"/>
              <a:t>   </a:t>
            </a:r>
            <a:r>
              <a:rPr lang="zh-CN" altLang="zh-CN" sz="2400"/>
              <a:t>）</a:t>
            </a:r>
          </a:p>
          <a:p>
            <a:r>
              <a:rPr lang="en-US" altLang="zh-CN" sz="2400"/>
              <a:t>A.</a:t>
            </a:r>
            <a:r>
              <a:rPr lang="zh-CN" altLang="zh-CN" sz="2400"/>
              <a:t>小凯把自己的零花钱捐给灾区</a:t>
            </a:r>
          </a:p>
          <a:p>
            <a:r>
              <a:rPr lang="en-US" altLang="zh-CN" sz="2400"/>
              <a:t>B.</a:t>
            </a:r>
            <a:r>
              <a:rPr lang="zh-CN" altLang="zh-CN" sz="2400"/>
              <a:t>小林的妈妈参与地铁价格调整听证会</a:t>
            </a:r>
          </a:p>
          <a:p>
            <a:r>
              <a:rPr lang="en-US" altLang="zh-CN" sz="2400"/>
              <a:t>C.</a:t>
            </a:r>
            <a:r>
              <a:rPr lang="zh-CN" altLang="zh-CN" sz="2400"/>
              <a:t>小丽阻止朱某在军事禁区拍照</a:t>
            </a:r>
          </a:p>
          <a:p>
            <a:r>
              <a:rPr lang="en-US" altLang="zh-CN" sz="2400"/>
              <a:t>D.</a:t>
            </a:r>
            <a:r>
              <a:rPr lang="zh-CN" altLang="zh-CN" sz="2400"/>
              <a:t>小文报名参加第七届世界军人运动会志愿者活动</a:t>
            </a:r>
          </a:p>
          <a:p>
            <a:pPr>
              <a:buFontTx/>
              <a:buNone/>
            </a:pPr>
            <a:endParaRPr lang="zh-CN" altLang="zh-CN" sz="2400"/>
          </a:p>
        </p:txBody>
      </p:sp>
      <p:sp>
        <p:nvSpPr>
          <p:cNvPr id="4" name="文本框 3"/>
          <p:cNvSpPr txBox="1">
            <a:spLocks noChangeArrowheads="1"/>
          </p:cNvSpPr>
          <p:nvPr/>
        </p:nvSpPr>
        <p:spPr bwMode="auto">
          <a:xfrm>
            <a:off x="3886201" y="2438400"/>
            <a:ext cx="5746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a:solidFill>
                  <a:srgbClr val="FF0000"/>
                </a:solidFill>
              </a:rPr>
              <a:t>C</a:t>
            </a:r>
            <a:endParaRPr lang="zh-CN" altLang="en-US" sz="2800" b="1">
              <a:solidFill>
                <a:srgbClr val="FF0000"/>
              </a:solidFill>
            </a:endParaRPr>
          </a:p>
        </p:txBody>
      </p:sp>
      <p:sp>
        <p:nvSpPr>
          <p:cNvPr id="10" name="矩形 9"/>
          <p:cNvSpPr>
            <a:spLocks noChangeArrowheads="1"/>
          </p:cNvSpPr>
          <p:nvPr/>
        </p:nvSpPr>
        <p:spPr bwMode="auto">
          <a:xfrm>
            <a:off x="8024814" y="4224338"/>
            <a:ext cx="517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3600" b="1">
                <a:solidFill>
                  <a:srgbClr val="FF0000"/>
                </a:solidFill>
                <a:latin typeface="Times New Roman" panose="02020603050405020304" pitchFamily="18" charset="0"/>
                <a:ea typeface="微软雅黑" panose="020B0503020204020204" pitchFamily="34" charset="-122"/>
              </a:rPr>
              <a:t>C</a:t>
            </a:r>
          </a:p>
        </p:txBody>
      </p:sp>
    </p:spTree>
    <p:extLst>
      <p:ext uri="{BB962C8B-B14F-4D97-AF65-F5344CB8AC3E}">
        <p14:creationId xmlns:p14="http://schemas.microsoft.com/office/powerpoint/2010/main" val="23824768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矩形 6"/>
          <p:cNvSpPr>
            <a:spLocks noChangeArrowheads="1"/>
          </p:cNvSpPr>
          <p:nvPr/>
        </p:nvSpPr>
        <p:spPr bwMode="auto">
          <a:xfrm>
            <a:off x="1666876" y="119064"/>
            <a:ext cx="8589963"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en-US" altLang="zh-CN" sz="2400"/>
              <a:t>5.</a:t>
            </a:r>
            <a:r>
              <a:rPr lang="zh-CN" altLang="zh-CN" sz="2400"/>
              <a:t>（</a:t>
            </a:r>
            <a:r>
              <a:rPr lang="en-US" altLang="zh-CN" sz="2400"/>
              <a:t>2019·</a:t>
            </a:r>
            <a:r>
              <a:rPr lang="zh-CN" altLang="zh-CN" sz="2400"/>
              <a:t>中考）我国婚姻法规定：子女不履行赡养义务时，无劳动能力的、或生活困难的父母。有要求子女付给赡养费的权利。对拒不履行者，可以通过诉讼解决，情节恶劣构成犯罪者，依法追究其刑事责任。这告诉我们（　　）</a:t>
            </a:r>
          </a:p>
          <a:p>
            <a:r>
              <a:rPr lang="zh-CN" altLang="zh-CN" sz="2400"/>
              <a:t>①法定义务是由我国宪法和法律规定的，具有强制性</a:t>
            </a:r>
          </a:p>
          <a:p>
            <a:r>
              <a:rPr lang="zh-CN" altLang="zh-CN" sz="2400"/>
              <a:t>②自觉履行义务是公民不可推卸的责任</a:t>
            </a:r>
          </a:p>
          <a:p>
            <a:r>
              <a:rPr lang="zh-CN" altLang="zh-CN" sz="2400"/>
              <a:t>③权利与义务是相等的，享受了多少权利就应履行多少义务</a:t>
            </a:r>
          </a:p>
          <a:p>
            <a:r>
              <a:rPr lang="zh-CN" altLang="zh-CN" sz="2400"/>
              <a:t>④法律要求做的必须做，法律禁止做的坚决不做</a:t>
            </a:r>
          </a:p>
          <a:p>
            <a:r>
              <a:rPr lang="en-US" altLang="zh-CN" sz="2400"/>
              <a:t>A</a:t>
            </a:r>
            <a:r>
              <a:rPr lang="zh-CN" altLang="zh-CN" sz="2400"/>
              <a:t>．①②③</a:t>
            </a:r>
            <a:r>
              <a:rPr lang="en-US" altLang="zh-CN" sz="2400"/>
              <a:t>	B</a:t>
            </a:r>
            <a:r>
              <a:rPr lang="zh-CN" altLang="zh-CN" sz="2400"/>
              <a:t>．①②④</a:t>
            </a:r>
            <a:r>
              <a:rPr lang="en-US" altLang="zh-CN" sz="2400"/>
              <a:t>	C</a:t>
            </a:r>
            <a:r>
              <a:rPr lang="zh-CN" altLang="zh-CN" sz="2400"/>
              <a:t>．①③④</a:t>
            </a:r>
            <a:r>
              <a:rPr lang="en-US" altLang="zh-CN" sz="2400"/>
              <a:t>	D</a:t>
            </a:r>
            <a:r>
              <a:rPr lang="zh-CN" altLang="zh-CN" sz="2400"/>
              <a:t>．②③④</a:t>
            </a:r>
          </a:p>
        </p:txBody>
      </p:sp>
      <p:sp>
        <p:nvSpPr>
          <p:cNvPr id="10" name="矩形 9"/>
          <p:cNvSpPr>
            <a:spLocks noChangeArrowheads="1"/>
          </p:cNvSpPr>
          <p:nvPr/>
        </p:nvSpPr>
        <p:spPr bwMode="auto">
          <a:xfrm>
            <a:off x="7950201" y="1143001"/>
            <a:ext cx="49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3600" b="1">
                <a:solidFill>
                  <a:srgbClr val="FF0000"/>
                </a:solidFill>
                <a:latin typeface="Times New Roman" panose="02020603050405020304" pitchFamily="18" charset="0"/>
                <a:ea typeface="微软雅黑" panose="020B0503020204020204" pitchFamily="34" charset="-122"/>
              </a:rPr>
              <a:t>B</a:t>
            </a:r>
          </a:p>
        </p:txBody>
      </p:sp>
    </p:spTree>
    <p:extLst>
      <p:ext uri="{BB962C8B-B14F-4D97-AF65-F5344CB8AC3E}">
        <p14:creationId xmlns:p14="http://schemas.microsoft.com/office/powerpoint/2010/main" val="353149964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1382752" y="857208"/>
            <a:ext cx="9478536"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dirty="0">
                <a:solidFill>
                  <a:schemeClr val="tx2"/>
                </a:solidFill>
                <a:latin typeface="宋体" panose="02010600030101010101" pitchFamily="2" charset="-122"/>
              </a:rPr>
              <a:t>    </a:t>
            </a:r>
            <a:r>
              <a:rPr lang="zh-CN" altLang="en-US" sz="2000" dirty="0">
                <a:latin typeface="宋体" panose="02010600030101010101" pitchFamily="2" charset="-122"/>
              </a:rPr>
              <a:t>请阅读下边漫画</a:t>
            </a:r>
            <a:r>
              <a:rPr lang="en-US" altLang="zh-CN" sz="2000" dirty="0">
                <a:latin typeface="宋体" panose="02010600030101010101" pitchFamily="2" charset="-122"/>
              </a:rPr>
              <a:t>《</a:t>
            </a:r>
            <a:r>
              <a:rPr lang="zh-CN" altLang="en-US" sz="2000" dirty="0">
                <a:latin typeface="宋体" panose="02010600030101010101" pitchFamily="2" charset="-122"/>
              </a:rPr>
              <a:t>马路“甜屎”</a:t>
            </a:r>
            <a:r>
              <a:rPr lang="en-US" altLang="zh-CN" sz="2000" dirty="0">
                <a:latin typeface="宋体" panose="02010600030101010101" pitchFamily="2" charset="-122"/>
              </a:rPr>
              <a:t>》</a:t>
            </a:r>
            <a:r>
              <a:rPr lang="zh-CN" altLang="en-US" sz="2000" dirty="0">
                <a:latin typeface="宋体" panose="02010600030101010101" pitchFamily="2" charset="-122"/>
              </a:rPr>
              <a:t>，回答问题。</a:t>
            </a:r>
            <a:br>
              <a:rPr lang="zh-CN" altLang="en-US" sz="2000" dirty="0">
                <a:latin typeface="宋体" panose="02010600030101010101" pitchFamily="2" charset="-122"/>
              </a:rPr>
            </a:br>
            <a:r>
              <a:rPr lang="zh-CN" altLang="en-US" sz="2000" dirty="0">
                <a:latin typeface="宋体" panose="02010600030101010101" pitchFamily="2" charset="-122"/>
              </a:rPr>
              <a:t>   </a:t>
            </a:r>
            <a:r>
              <a:rPr lang="zh-CN" altLang="en-US" sz="2000" dirty="0" smtClean="0">
                <a:latin typeface="宋体" panose="02010600030101010101" pitchFamily="2" charset="-122"/>
              </a:rPr>
              <a:t>材料一：</a:t>
            </a:r>
            <a:endParaRPr lang="en-US" altLang="zh-CN" sz="2000" dirty="0">
              <a:latin typeface="宋体" panose="02010600030101010101" pitchFamily="2" charset="-122"/>
            </a:endParaRPr>
          </a:p>
          <a:p>
            <a:pPr eaLnBrk="1" hangingPunct="1"/>
            <a:endParaRPr lang="en-US" altLang="zh-CN" sz="2000" dirty="0">
              <a:latin typeface="宋体" panose="02010600030101010101" pitchFamily="2" charset="-122"/>
            </a:endParaRPr>
          </a:p>
          <a:p>
            <a:pPr eaLnBrk="1" hangingPunct="1"/>
            <a:endParaRPr lang="en-US" altLang="zh-CN" sz="2000" dirty="0">
              <a:latin typeface="宋体" panose="02010600030101010101" pitchFamily="2" charset="-122"/>
            </a:endParaRPr>
          </a:p>
          <a:p>
            <a:pPr eaLnBrk="1" hangingPunct="1"/>
            <a:endParaRPr lang="en-US" altLang="zh-CN" sz="2000" dirty="0">
              <a:latin typeface="宋体" panose="02010600030101010101" pitchFamily="2" charset="-122"/>
            </a:endParaRPr>
          </a:p>
          <a:p>
            <a:pPr eaLnBrk="1" hangingPunct="1"/>
            <a:r>
              <a:rPr lang="zh-CN" altLang="en-US" sz="2000" dirty="0">
                <a:latin typeface="宋体" panose="02010600030101010101" pitchFamily="2" charset="-122"/>
              </a:rPr>
              <a:t> </a:t>
            </a:r>
            <a:endParaRPr lang="en-US" altLang="zh-CN" sz="2000" dirty="0">
              <a:latin typeface="宋体" panose="02010600030101010101" pitchFamily="2" charset="-122"/>
            </a:endParaRPr>
          </a:p>
          <a:p>
            <a:pPr eaLnBrk="1" hangingPunct="1"/>
            <a:endParaRPr lang="en-US" altLang="zh-CN" sz="2000" dirty="0">
              <a:latin typeface="宋体" panose="02010600030101010101" pitchFamily="2" charset="-122"/>
            </a:endParaRPr>
          </a:p>
          <a:p>
            <a:pPr eaLnBrk="1" hangingPunct="1"/>
            <a:endParaRPr lang="en-US" altLang="zh-CN" sz="2000" dirty="0">
              <a:latin typeface="宋体" panose="02010600030101010101" pitchFamily="2" charset="-122"/>
            </a:endParaRPr>
          </a:p>
          <a:p>
            <a:pPr eaLnBrk="1" hangingPunct="1"/>
            <a:r>
              <a:rPr lang="zh-CN" altLang="en-US" sz="2000" dirty="0">
                <a:latin typeface="宋体" panose="02010600030101010101" pitchFamily="2" charset="-122"/>
              </a:rPr>
              <a:t> </a:t>
            </a:r>
            <a:endParaRPr lang="en-US" altLang="zh-CN" sz="2000" dirty="0" smtClean="0">
              <a:latin typeface="宋体" panose="02010600030101010101" pitchFamily="2" charset="-122"/>
            </a:endParaRPr>
          </a:p>
          <a:p>
            <a:pPr eaLnBrk="1" hangingPunct="1"/>
            <a:endParaRPr lang="en-US" altLang="zh-CN" sz="2000" dirty="0">
              <a:latin typeface="宋体" panose="02010600030101010101" pitchFamily="2" charset="-122"/>
            </a:endParaRPr>
          </a:p>
          <a:p>
            <a:pPr eaLnBrk="1" hangingPunct="1"/>
            <a:endParaRPr lang="en-US" altLang="zh-CN" sz="2000" dirty="0" smtClean="0">
              <a:latin typeface="宋体" panose="02010600030101010101" pitchFamily="2" charset="-122"/>
            </a:endParaRPr>
          </a:p>
          <a:p>
            <a:pPr eaLnBrk="1" hangingPunct="1"/>
            <a:r>
              <a:rPr lang="zh-CN" altLang="en-US" sz="2000" dirty="0" smtClean="0">
                <a:latin typeface="宋体" panose="02010600030101010101" pitchFamily="2" charset="-122"/>
              </a:rPr>
              <a:t>  </a:t>
            </a:r>
            <a:endParaRPr lang="en-US" altLang="zh-CN" sz="2000" dirty="0">
              <a:latin typeface="宋体" panose="02010600030101010101" pitchFamily="2" charset="-122"/>
            </a:endParaRPr>
          </a:p>
          <a:p>
            <a:pPr eaLnBrk="1" hangingPunct="1"/>
            <a:r>
              <a:rPr lang="zh-CN" altLang="en-US" sz="2000" dirty="0">
                <a:latin typeface="宋体" panose="02010600030101010101" pitchFamily="2" charset="-122"/>
              </a:rPr>
              <a:t>    </a:t>
            </a:r>
            <a:r>
              <a:rPr lang="zh-CN" altLang="en-US" sz="2000" dirty="0" smtClean="0">
                <a:latin typeface="宋体" panose="02010600030101010101" pitchFamily="2" charset="-122"/>
              </a:rPr>
              <a:t>材料二： </a:t>
            </a:r>
            <a:r>
              <a:rPr lang="zh-CN" altLang="en-US" sz="2000" dirty="0">
                <a:latin typeface="宋体" panose="02010600030101010101" pitchFamily="2" charset="-122"/>
              </a:rPr>
              <a:t>当有人批评这种社会现象时，另有人却说：“公民是国主人，没有</a:t>
            </a:r>
            <a:r>
              <a:rPr lang="zh-CN" altLang="en-US" sz="2000" dirty="0" smtClean="0">
                <a:latin typeface="宋体" panose="02010600030101010101" pitchFamily="2" charset="-122"/>
              </a:rPr>
              <a:t>必要履行</a:t>
            </a:r>
            <a:r>
              <a:rPr lang="zh-CN" altLang="en-US" sz="2000" dirty="0">
                <a:latin typeface="宋体" panose="02010600030101010101" pitchFamily="2" charset="-122"/>
              </a:rPr>
              <a:t>什么义务。”</a:t>
            </a:r>
            <a:br>
              <a:rPr lang="zh-CN" altLang="en-US" sz="2000" dirty="0">
                <a:latin typeface="宋体" panose="02010600030101010101" pitchFamily="2" charset="-122"/>
              </a:rPr>
            </a:br>
            <a:r>
              <a:rPr lang="zh-CN" altLang="en-US" sz="2000" dirty="0">
                <a:latin typeface="宋体" panose="02010600030101010101" pitchFamily="2" charset="-122"/>
              </a:rPr>
              <a:t>     </a:t>
            </a:r>
            <a:r>
              <a:rPr lang="zh-CN" altLang="en-US" sz="2000" dirty="0">
                <a:solidFill>
                  <a:srgbClr val="0000CC"/>
                </a:solidFill>
                <a:latin typeface="宋体" panose="02010600030101010101" pitchFamily="2" charset="-122"/>
              </a:rPr>
              <a:t>请从利与义务的关系角度，</a:t>
            </a:r>
            <a:r>
              <a:rPr lang="zh-CN" altLang="en-US" sz="2000" dirty="0">
                <a:latin typeface="宋体" panose="02010600030101010101" pitchFamily="2" charset="-122"/>
              </a:rPr>
              <a:t>简要评析漫画中的行为。</a:t>
            </a:r>
          </a:p>
        </p:txBody>
      </p:sp>
      <p:pic>
        <p:nvPicPr>
          <p:cNvPr id="10243" name="Picture 5" descr="C:\Users\admin\AppData\Local\Temp\ksohtml\wps5112.tm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5278" y="1538868"/>
            <a:ext cx="6215063" cy="2929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流程图: 多文档 3"/>
          <p:cNvSpPr/>
          <p:nvPr/>
        </p:nvSpPr>
        <p:spPr>
          <a:xfrm>
            <a:off x="370942" y="160952"/>
            <a:ext cx="5636450" cy="630785"/>
          </a:xfrm>
          <a:prstGeom prst="flowChartMultidocumen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018370" y="324414"/>
            <a:ext cx="2397513" cy="369332"/>
          </a:xfrm>
          <a:prstGeom prst="rect">
            <a:avLst/>
          </a:prstGeom>
          <a:solidFill>
            <a:schemeClr val="bg1"/>
          </a:solidFill>
        </p:spPr>
        <p:txBody>
          <a:bodyPr wrap="square" rtlCol="0">
            <a:spAutoFit/>
          </a:bodyPr>
          <a:lstStyle/>
          <a:p>
            <a:r>
              <a:rPr lang="zh-CN" altLang="en-US" dirty="0" smtClean="0">
                <a:solidFill>
                  <a:srgbClr val="FF0000"/>
                </a:solidFill>
                <a:latin typeface="楷体" panose="02010609060101010101" pitchFamily="49" charset="-122"/>
                <a:ea typeface="楷体" panose="02010609060101010101" pitchFamily="49" charset="-122"/>
              </a:rPr>
              <a:t>环节</a:t>
            </a:r>
            <a:r>
              <a:rPr lang="en-US" altLang="zh-CN" dirty="0" smtClean="0">
                <a:solidFill>
                  <a:srgbClr val="FF0000"/>
                </a:solidFill>
                <a:latin typeface="楷体" panose="02010609060101010101" pitchFamily="49" charset="-122"/>
                <a:ea typeface="楷体" panose="02010609060101010101" pitchFamily="49" charset="-122"/>
              </a:rPr>
              <a:t>5</a:t>
            </a:r>
            <a:r>
              <a:rPr lang="zh-CN" altLang="en-US" dirty="0" smtClean="0">
                <a:solidFill>
                  <a:srgbClr val="FF0000"/>
                </a:solidFill>
                <a:latin typeface="楷体" panose="02010609060101010101" pitchFamily="49" charset="-122"/>
                <a:ea typeface="楷体" panose="02010609060101010101" pitchFamily="49" charset="-122"/>
              </a:rPr>
              <a:t>：</a:t>
            </a:r>
            <a:r>
              <a:rPr lang="zh-CN" altLang="en-US" dirty="0">
                <a:solidFill>
                  <a:srgbClr val="FF0000"/>
                </a:solidFill>
                <a:latin typeface="楷体" panose="02010609060101010101" pitchFamily="49" charset="-122"/>
                <a:ea typeface="楷体" panose="02010609060101010101" pitchFamily="49" charset="-122"/>
              </a:rPr>
              <a:t>变</a:t>
            </a:r>
            <a:r>
              <a:rPr lang="zh-CN" altLang="en-US" dirty="0" smtClean="0">
                <a:solidFill>
                  <a:srgbClr val="FF0000"/>
                </a:solidFill>
                <a:latin typeface="楷体" panose="02010609060101010101" pitchFamily="49" charset="-122"/>
                <a:ea typeface="楷体" panose="02010609060101010101" pitchFamily="49" charset="-122"/>
              </a:rPr>
              <a:t>式训练</a:t>
            </a:r>
            <a:endParaRPr lang="zh-CN" altLang="en-US" dirty="0">
              <a:solidFill>
                <a:srgbClr val="FF0000"/>
              </a:solidFill>
              <a:latin typeface="楷体" panose="02010609060101010101" pitchFamily="49" charset="-122"/>
              <a:ea typeface="楷体" panose="02010609060101010101" pitchFamily="49" charset="-122"/>
            </a:endParaRPr>
          </a:p>
        </p:txBody>
      </p:sp>
      <p:sp>
        <p:nvSpPr>
          <p:cNvPr id="6" name="内容占位符 2"/>
          <p:cNvSpPr txBox="1">
            <a:spLocks/>
          </p:cNvSpPr>
          <p:nvPr/>
        </p:nvSpPr>
        <p:spPr>
          <a:xfrm>
            <a:off x="7328210" y="441182"/>
            <a:ext cx="4492083" cy="2110755"/>
          </a:xfrm>
          <a:prstGeom prst="rect">
            <a:avLst/>
          </a:prstGeom>
          <a:solidFill>
            <a:srgbClr val="FFFF00"/>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1900"/>
              </a:lnSpc>
              <a:buFont typeface="Arial" panose="020B0604020202020204" pitchFamily="34" charset="0"/>
              <a:buNone/>
            </a:pPr>
            <a:r>
              <a:rPr lang="zh-CN" altLang="en-US" sz="1800" dirty="0" smtClean="0">
                <a:latin typeface="楷体" panose="02010609060101010101" pitchFamily="49" charset="-122"/>
                <a:ea typeface="楷体" panose="02010609060101010101" pitchFamily="49" charset="-122"/>
              </a:rPr>
              <a:t>评析类题型答题参考模板：</a:t>
            </a:r>
            <a:endParaRPr lang="en-US" altLang="zh-CN" sz="1800" dirty="0" smtClean="0">
              <a:latin typeface="楷体" panose="02010609060101010101" pitchFamily="49" charset="-122"/>
              <a:ea typeface="楷体" panose="02010609060101010101" pitchFamily="49" charset="-122"/>
            </a:endParaRPr>
          </a:p>
          <a:p>
            <a:pPr marL="0" indent="0">
              <a:lnSpc>
                <a:spcPts val="1900"/>
              </a:lnSpc>
              <a:buFont typeface="Arial" panose="020B0604020202020204" pitchFamily="34" charset="0"/>
              <a:buNone/>
            </a:pPr>
            <a:r>
              <a:rPr lang="zh-CN" altLang="en-US" sz="1800" dirty="0" smtClean="0">
                <a:latin typeface="楷体" panose="02010609060101010101" pitchFamily="49" charset="-122"/>
                <a:ea typeface="楷体" panose="02010609060101010101" pitchFamily="49" charset="-122"/>
              </a:rPr>
              <a:t>答：</a:t>
            </a:r>
            <a:r>
              <a:rPr lang="zh-CN" altLang="zh-CN" sz="1800" dirty="0" smtClean="0">
                <a:latin typeface="楷体" panose="02010609060101010101" pitchFamily="49" charset="-122"/>
                <a:ea typeface="楷体" panose="02010609060101010101" pitchFamily="49" charset="-122"/>
              </a:rPr>
              <a:t>①</a:t>
            </a:r>
            <a:r>
              <a:rPr lang="zh-CN" altLang="en-US" sz="1800" dirty="0" smtClean="0">
                <a:latin typeface="楷体" panose="02010609060101010101" pitchFamily="49" charset="-122"/>
                <a:ea typeface="楷体" panose="02010609060101010101" pitchFamily="49" charset="-122"/>
              </a:rPr>
              <a:t>判断观点对或错。（有可能有对有错）</a:t>
            </a:r>
            <a:endParaRPr lang="en-US" altLang="zh-CN" sz="1800" dirty="0" smtClean="0">
              <a:latin typeface="楷体" panose="02010609060101010101" pitchFamily="49" charset="-122"/>
              <a:ea typeface="楷体" panose="02010609060101010101" pitchFamily="49" charset="-122"/>
            </a:endParaRPr>
          </a:p>
          <a:p>
            <a:pPr marL="0" indent="0">
              <a:lnSpc>
                <a:spcPts val="1900"/>
              </a:lnSpc>
              <a:buFont typeface="Arial" panose="020B0604020202020204" pitchFamily="34" charset="0"/>
              <a:buNone/>
            </a:pPr>
            <a:r>
              <a:rPr lang="en-US" altLang="zh-CN" sz="1800" dirty="0" smtClean="0">
                <a:latin typeface="楷体" panose="02010609060101010101" pitchFamily="49" charset="-122"/>
                <a:ea typeface="楷体" panose="02010609060101010101" pitchFamily="49" charset="-122"/>
              </a:rPr>
              <a:t> </a:t>
            </a:r>
            <a:r>
              <a:rPr lang="zh-CN" altLang="zh-CN" sz="1800" dirty="0" smtClean="0">
                <a:latin typeface="楷体" panose="02010609060101010101" pitchFamily="49" charset="-122"/>
                <a:ea typeface="楷体" panose="02010609060101010101" pitchFamily="49" charset="-122"/>
              </a:rPr>
              <a:t>②</a:t>
            </a:r>
            <a:r>
              <a:rPr lang="zh-CN" altLang="en-US" sz="1800" dirty="0" smtClean="0">
                <a:latin typeface="楷体" panose="02010609060101010101" pitchFamily="49" charset="-122"/>
                <a:ea typeface="楷体" panose="02010609060101010101" pitchFamily="49" charset="-122"/>
              </a:rPr>
              <a:t>对的理由（课本原理</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针对材料分析）</a:t>
            </a:r>
            <a:endParaRPr lang="en-US" altLang="zh-CN" sz="1800" dirty="0" smtClean="0">
              <a:latin typeface="楷体" panose="02010609060101010101" pitchFamily="49" charset="-122"/>
              <a:ea typeface="楷体" panose="02010609060101010101" pitchFamily="49" charset="-122"/>
            </a:endParaRPr>
          </a:p>
          <a:p>
            <a:pPr marL="0" indent="0">
              <a:lnSpc>
                <a:spcPts val="1900"/>
              </a:lnSpc>
              <a:buFont typeface="Arial" panose="020B0604020202020204" pitchFamily="34" charset="0"/>
              <a:buNone/>
            </a:pPr>
            <a:r>
              <a:rPr lang="en-US" altLang="zh-CN" sz="1800" dirty="0" smtClean="0">
                <a:latin typeface="楷体" panose="02010609060101010101" pitchFamily="49" charset="-122"/>
                <a:ea typeface="楷体" panose="02010609060101010101" pitchFamily="49" charset="-122"/>
              </a:rPr>
              <a:t> </a:t>
            </a:r>
            <a:r>
              <a:rPr lang="zh-CN" altLang="zh-CN" sz="1800" dirty="0" smtClean="0">
                <a:latin typeface="楷体" panose="02010609060101010101" pitchFamily="49" charset="-122"/>
                <a:ea typeface="楷体" panose="02010609060101010101" pitchFamily="49" charset="-122"/>
              </a:rPr>
              <a:t>③</a:t>
            </a:r>
            <a:r>
              <a:rPr lang="zh-CN" altLang="en-US" sz="1800" dirty="0" smtClean="0">
                <a:latin typeface="楷体" panose="02010609060101010101" pitchFamily="49" charset="-122"/>
                <a:ea typeface="楷体" panose="02010609060101010101" pitchFamily="49" charset="-122"/>
              </a:rPr>
              <a:t>错的理由（课本原理</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针对材料分析）</a:t>
            </a:r>
            <a:endParaRPr lang="en-US" altLang="zh-CN" sz="1800" dirty="0" smtClean="0">
              <a:latin typeface="楷体" panose="02010609060101010101" pitchFamily="49" charset="-122"/>
              <a:ea typeface="楷体" panose="02010609060101010101" pitchFamily="49" charset="-122"/>
            </a:endParaRPr>
          </a:p>
          <a:p>
            <a:pPr marL="0" indent="0">
              <a:lnSpc>
                <a:spcPts val="1900"/>
              </a:lnSpc>
              <a:buFont typeface="Arial" panose="020B0604020202020204" pitchFamily="34" charset="0"/>
              <a:buNone/>
            </a:pPr>
            <a:r>
              <a:rPr lang="en-US" altLang="zh-CN" sz="1800" dirty="0" smtClean="0">
                <a:latin typeface="楷体" panose="02010609060101010101" pitchFamily="49" charset="-122"/>
                <a:ea typeface="楷体" panose="02010609060101010101" pitchFamily="49" charset="-122"/>
              </a:rPr>
              <a:t> </a:t>
            </a:r>
            <a:r>
              <a:rPr lang="zh-CN" altLang="zh-CN" sz="1800" dirty="0" smtClean="0">
                <a:latin typeface="楷体" panose="02010609060101010101" pitchFamily="49" charset="-122"/>
                <a:ea typeface="楷体" panose="02010609060101010101" pitchFamily="49" charset="-122"/>
              </a:rPr>
              <a:t>④</a:t>
            </a:r>
            <a:r>
              <a:rPr lang="zh-CN" altLang="en-US" sz="1800" dirty="0" smtClean="0">
                <a:latin typeface="楷体" panose="02010609060101010101" pitchFamily="49" charset="-122"/>
                <a:ea typeface="楷体" panose="02010609060101010101" pitchFamily="49" charset="-122"/>
              </a:rPr>
              <a:t>总述</a:t>
            </a:r>
            <a:r>
              <a:rPr lang="en-US" altLang="zh-CN" sz="1800" dirty="0" smtClean="0">
                <a:latin typeface="楷体" panose="02010609060101010101" pitchFamily="49" charset="-122"/>
                <a:ea typeface="楷体" panose="02010609060101010101" pitchFamily="49" charset="-122"/>
              </a:rPr>
              <a:t>+   </a:t>
            </a:r>
            <a:r>
              <a:rPr lang="zh-CN" altLang="en-US" sz="1800" dirty="0" smtClean="0">
                <a:latin typeface="楷体" panose="02010609060101010101" pitchFamily="49" charset="-122"/>
                <a:ea typeface="楷体" panose="02010609060101010101" pitchFamily="49" charset="-122"/>
              </a:rPr>
              <a:t>我们怎么做（简略）</a:t>
            </a:r>
            <a:endParaRPr lang="zh-CN" altLang="en-US" sz="18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59351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C:\Users\admin\AppData\Local\Temp\ksohtml\wps5112.tm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1" y="214313"/>
            <a:ext cx="7858125"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标题 7"/>
          <p:cNvSpPr>
            <a:spLocks noGrp="1"/>
          </p:cNvSpPr>
          <p:nvPr>
            <p:ph type="title"/>
          </p:nvPr>
        </p:nvSpPr>
        <p:spPr/>
        <p:txBody>
          <a:bodyPr>
            <a:normAutofit fontScale="90000"/>
          </a:bodyPr>
          <a:lstStyle/>
          <a:p>
            <a:pPr>
              <a:defRPr/>
            </a:pPr>
            <a:r>
              <a:rPr lang="zh-CN" altLang="en-US" sz="2400" dirty="0"/>
              <a:t/>
            </a:r>
            <a:br>
              <a:rPr lang="zh-CN" altLang="en-US" sz="2400" dirty="0"/>
            </a:br>
            <a:r>
              <a:rPr lang="zh-CN" altLang="en-US" sz="2400" dirty="0"/>
              <a:t> </a:t>
            </a:r>
            <a:r>
              <a:rPr lang="zh-CN" altLang="en-US" dirty="0" smtClean="0"/>
              <a:t/>
            </a:r>
            <a:br>
              <a:rPr lang="zh-CN" altLang="en-US" dirty="0" smtClean="0"/>
            </a:br>
            <a:r>
              <a:rPr lang="zh-CN" altLang="en-US" dirty="0" smtClean="0"/>
              <a:t> </a:t>
            </a:r>
            <a:br>
              <a:rPr lang="zh-CN" altLang="en-US" dirty="0" smtClean="0"/>
            </a:br>
            <a:endParaRPr lang="zh-CN" altLang="en-US" dirty="0" smtClean="0"/>
          </a:p>
        </p:txBody>
      </p:sp>
      <p:sp>
        <p:nvSpPr>
          <p:cNvPr id="11268" name="内容占位符 8"/>
          <p:cNvSpPr>
            <a:spLocks noGrp="1"/>
          </p:cNvSpPr>
          <p:nvPr>
            <p:ph idx="1"/>
          </p:nvPr>
        </p:nvSpPr>
        <p:spPr>
          <a:xfrm>
            <a:off x="1981200" y="1600201"/>
            <a:ext cx="7900988" cy="4873625"/>
          </a:xfrm>
        </p:spPr>
        <p:txBody>
          <a:bodyPr/>
          <a:lstStyle/>
          <a:p>
            <a:pPr algn="ctr" eaLnBrk="1" hangingPunct="1"/>
            <a:endParaRPr lang="en-US" altLang="zh-CN" smtClean="0"/>
          </a:p>
          <a:p>
            <a:pPr algn="ctr" eaLnBrk="1" hangingPunct="1"/>
            <a:endParaRPr lang="en-US" altLang="zh-CN" smtClean="0"/>
          </a:p>
          <a:p>
            <a:pPr algn="ctr" eaLnBrk="1" hangingPunct="1"/>
            <a:endParaRPr lang="en-US" altLang="zh-CN" smtClean="0"/>
          </a:p>
          <a:p>
            <a:pPr algn="ctr" eaLnBrk="1" hangingPunct="1">
              <a:buFont typeface="Wingdings" panose="05000000000000000000" pitchFamily="2" charset="2"/>
              <a:buNone/>
            </a:pPr>
            <a:endParaRPr lang="en-US" altLang="zh-CN" smtClean="0"/>
          </a:p>
        </p:txBody>
      </p:sp>
      <p:sp>
        <p:nvSpPr>
          <p:cNvPr id="5" name="TextBox 4"/>
          <p:cNvSpPr txBox="1">
            <a:spLocks noChangeArrowheads="1"/>
          </p:cNvSpPr>
          <p:nvPr/>
        </p:nvSpPr>
        <p:spPr bwMode="auto">
          <a:xfrm>
            <a:off x="1952626" y="3500438"/>
            <a:ext cx="86010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t>答：漫画中的行为是错误的，割裂了权利与义务的关系。</a:t>
            </a:r>
            <a:endParaRPr lang="en-US" altLang="zh-CN" b="1"/>
          </a:p>
          <a:p>
            <a:pPr eaLnBrk="1" hangingPunct="1"/>
            <a:r>
              <a:rPr lang="en-US" altLang="zh-CN" b="1"/>
              <a:t>      </a:t>
            </a:r>
            <a:r>
              <a:rPr lang="zh-CN" altLang="en-US" b="1"/>
              <a:t>（</a:t>
            </a:r>
            <a:r>
              <a:rPr lang="en-US" altLang="zh-CN" b="1"/>
              <a:t>1</a:t>
            </a:r>
            <a:r>
              <a:rPr lang="zh-CN" altLang="en-US" b="1"/>
              <a:t>）在</a:t>
            </a:r>
            <a:r>
              <a:rPr lang="zh-CN" altLang="en-US" b="1">
                <a:solidFill>
                  <a:srgbClr val="FF0000"/>
                </a:solidFill>
              </a:rPr>
              <a:t>我国，公民的权利与义务具有一致性。我们每个人既是权利的主体，</a:t>
            </a:r>
            <a:endParaRPr lang="en-US" altLang="zh-CN" b="1">
              <a:solidFill>
                <a:srgbClr val="FF0000"/>
              </a:solidFill>
            </a:endParaRPr>
          </a:p>
          <a:p>
            <a:pPr eaLnBrk="1" hangingPunct="1"/>
            <a:r>
              <a:rPr lang="zh-CN" altLang="en-US" b="1">
                <a:solidFill>
                  <a:srgbClr val="FF0000"/>
                </a:solidFill>
              </a:rPr>
              <a:t>又是义务的主体。公民既享受权利，也要履行义务。在社会生活中，不仅享有宪</a:t>
            </a:r>
            <a:endParaRPr lang="en-US" altLang="zh-CN" b="1">
              <a:solidFill>
                <a:srgbClr val="FF0000"/>
              </a:solidFill>
            </a:endParaRPr>
          </a:p>
          <a:p>
            <a:pPr eaLnBrk="1" hangingPunct="1"/>
            <a:r>
              <a:rPr lang="zh-CN" altLang="en-US" b="1">
                <a:solidFill>
                  <a:srgbClr val="FF0000"/>
                </a:solidFill>
              </a:rPr>
              <a:t>法规定的各项权利，还要对他人、对社会履行相应的法定义务。而不能享有权利</a:t>
            </a:r>
            <a:endParaRPr lang="en-US" altLang="zh-CN" b="1">
              <a:solidFill>
                <a:srgbClr val="FF0000"/>
              </a:solidFill>
            </a:endParaRPr>
          </a:p>
          <a:p>
            <a:pPr eaLnBrk="1" hangingPunct="1"/>
            <a:r>
              <a:rPr lang="zh-CN" altLang="en-US" b="1">
                <a:solidFill>
                  <a:srgbClr val="FF0000"/>
                </a:solidFill>
              </a:rPr>
              <a:t>而不履行义务。</a:t>
            </a:r>
            <a:endParaRPr lang="en-US" altLang="zh-CN" b="1">
              <a:solidFill>
                <a:srgbClr val="FF0000"/>
              </a:solidFill>
            </a:endParaRPr>
          </a:p>
          <a:p>
            <a:pPr eaLnBrk="1" hangingPunct="1"/>
            <a:r>
              <a:rPr lang="en-US" altLang="zh-CN" b="1"/>
              <a:t>      </a:t>
            </a:r>
            <a:r>
              <a:rPr lang="zh-CN" altLang="en-US" b="1"/>
              <a:t>（</a:t>
            </a:r>
            <a:r>
              <a:rPr lang="en-US" altLang="zh-CN" b="1"/>
              <a:t>2</a:t>
            </a:r>
            <a:r>
              <a:rPr lang="zh-CN" altLang="en-US" b="1"/>
              <a:t>）漫画中乱丢垃圾、随地吐痰者作为权利的主体，享有处理废弃物的权利，</a:t>
            </a:r>
            <a:endParaRPr lang="en-US" altLang="zh-CN" b="1"/>
          </a:p>
          <a:p>
            <a:pPr eaLnBrk="1" hangingPunct="1"/>
            <a:r>
              <a:rPr lang="zh-CN" altLang="en-US" b="1"/>
              <a:t>但没有对他人、社会履行相应的法定义务和道德义务。因而是错误的。</a:t>
            </a:r>
            <a:endParaRPr lang="en-US" altLang="zh-CN" b="1"/>
          </a:p>
          <a:p>
            <a:pPr eaLnBrk="1" hangingPunct="1"/>
            <a:r>
              <a:rPr lang="en-US" altLang="zh-CN" b="1"/>
              <a:t>      </a:t>
            </a:r>
            <a:r>
              <a:rPr lang="zh-CN" altLang="en-US" b="1"/>
              <a:t>（</a:t>
            </a:r>
            <a:r>
              <a:rPr lang="en-US" altLang="zh-CN" b="1"/>
              <a:t>3</a:t>
            </a:r>
            <a:r>
              <a:rPr lang="zh-CN" altLang="en-US" b="1"/>
              <a:t>）</a:t>
            </a:r>
            <a:r>
              <a:rPr lang="zh-CN" altLang="en-US" b="1">
                <a:solidFill>
                  <a:srgbClr val="FF0000"/>
                </a:solidFill>
              </a:rPr>
              <a:t>我们不仅要增强权利观念，依法行使和维护权利，而且要增强义务观念，</a:t>
            </a:r>
            <a:endParaRPr lang="en-US" altLang="zh-CN" b="1">
              <a:solidFill>
                <a:srgbClr val="FF0000"/>
              </a:solidFill>
            </a:endParaRPr>
          </a:p>
          <a:p>
            <a:pPr eaLnBrk="1" hangingPunct="1"/>
            <a:r>
              <a:rPr lang="zh-CN" altLang="en-US" b="1">
                <a:solidFill>
                  <a:srgbClr val="FF0000"/>
                </a:solidFill>
              </a:rPr>
              <a:t>依法履行义务，以主人翁的责任感，自觉履行应尽的义务。</a:t>
            </a:r>
            <a:r>
              <a:rPr lang="zh-CN" altLang="en-US" b="1"/>
              <a:t>所以漫画中乱丢废弃</a:t>
            </a:r>
            <a:endParaRPr lang="en-US" altLang="zh-CN" b="1"/>
          </a:p>
          <a:p>
            <a:pPr eaLnBrk="1" hangingPunct="1"/>
            <a:r>
              <a:rPr lang="zh-CN" altLang="en-US" b="1"/>
              <a:t>物者应该自觉把垃圾放进垃圾桶，以免侵犯他人权利。</a:t>
            </a:r>
          </a:p>
        </p:txBody>
      </p:sp>
      <p:sp>
        <p:nvSpPr>
          <p:cNvPr id="6" name="TextBox 5"/>
          <p:cNvSpPr txBox="1">
            <a:spLocks noChangeArrowheads="1"/>
          </p:cNvSpPr>
          <p:nvPr/>
        </p:nvSpPr>
        <p:spPr bwMode="auto">
          <a:xfrm>
            <a:off x="2309814" y="3000376"/>
            <a:ext cx="7215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0000CC"/>
                </a:solidFill>
              </a:rPr>
              <a:t>请从利与义务的关系角度</a:t>
            </a:r>
            <a:r>
              <a:rPr lang="zh-CN" altLang="en-US" sz="2400" b="1"/>
              <a:t>，简要评析漫画中的行为。</a:t>
            </a:r>
            <a:endParaRPr lang="zh-CN" altLang="en-US" sz="2400"/>
          </a:p>
        </p:txBody>
      </p:sp>
      <p:sp>
        <p:nvSpPr>
          <p:cNvPr id="7" name="TextBox 6"/>
          <p:cNvSpPr txBox="1">
            <a:spLocks noChangeArrowheads="1"/>
          </p:cNvSpPr>
          <p:nvPr/>
        </p:nvSpPr>
        <p:spPr bwMode="auto">
          <a:xfrm>
            <a:off x="2452689" y="3071813"/>
            <a:ext cx="80930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0000CC"/>
                </a:solidFill>
              </a:rPr>
              <a:t>请从如何正确行使权利的</a:t>
            </a:r>
            <a:r>
              <a:rPr lang="zh-CN" altLang="en-US" sz="2400" b="1"/>
              <a:t>角度，简要分析漫画中的行为。</a:t>
            </a:r>
          </a:p>
        </p:txBody>
      </p:sp>
      <p:sp>
        <p:nvSpPr>
          <p:cNvPr id="9" name="TextBox 8"/>
          <p:cNvSpPr txBox="1">
            <a:spLocks noChangeArrowheads="1"/>
          </p:cNvSpPr>
          <p:nvPr/>
        </p:nvSpPr>
        <p:spPr bwMode="auto">
          <a:xfrm>
            <a:off x="1952626" y="3643313"/>
            <a:ext cx="919797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t>答：漫画中的行为是错误的，乱丢废弃物者没有尊重他人、社会的权利。</a:t>
            </a:r>
            <a:endParaRPr lang="en-US" altLang="zh-CN" b="1" dirty="0"/>
          </a:p>
          <a:p>
            <a:pPr eaLnBrk="1" hangingPunct="1"/>
            <a:r>
              <a:rPr lang="en-US" altLang="zh-CN" b="1" dirty="0"/>
              <a:t>      </a:t>
            </a:r>
            <a:r>
              <a:rPr lang="zh-CN" altLang="en-US" b="1" dirty="0"/>
              <a:t>（</a:t>
            </a:r>
            <a:r>
              <a:rPr lang="en-US" altLang="zh-CN" b="1" dirty="0"/>
              <a:t>1</a:t>
            </a:r>
            <a:r>
              <a:rPr lang="zh-CN" altLang="en-US" b="1" dirty="0"/>
              <a:t>）</a:t>
            </a:r>
            <a:r>
              <a:rPr lang="zh-CN" altLang="en-US" b="1" dirty="0">
                <a:solidFill>
                  <a:srgbClr val="FF0000"/>
                </a:solidFill>
              </a:rPr>
              <a:t>我国公民要正确行使权利</a:t>
            </a:r>
            <a:r>
              <a:rPr lang="zh-CN" altLang="en-US" b="1" dirty="0" smtClean="0">
                <a:solidFill>
                  <a:srgbClr val="FF0000"/>
                </a:solidFill>
              </a:rPr>
              <a:t>，不得超越规定的界限。在</a:t>
            </a:r>
            <a:r>
              <a:rPr lang="zh-CN" altLang="en-US" b="1" dirty="0">
                <a:solidFill>
                  <a:srgbClr val="FF0000"/>
                </a:solidFill>
              </a:rPr>
              <a:t>行使</a:t>
            </a:r>
            <a:r>
              <a:rPr lang="zh-CN" altLang="en-US" b="1" dirty="0" smtClean="0">
                <a:solidFill>
                  <a:srgbClr val="FF0000"/>
                </a:solidFill>
              </a:rPr>
              <a:t>权利时</a:t>
            </a:r>
            <a:r>
              <a:rPr lang="zh-CN" altLang="en-US" b="1" dirty="0">
                <a:solidFill>
                  <a:srgbClr val="FF0000"/>
                </a:solidFill>
              </a:rPr>
              <a:t>要尊重他人的权利，不得损害</a:t>
            </a:r>
            <a:endParaRPr lang="en-US" altLang="zh-CN" b="1" dirty="0">
              <a:solidFill>
                <a:srgbClr val="FF0000"/>
              </a:solidFill>
            </a:endParaRPr>
          </a:p>
          <a:p>
            <a:pPr eaLnBrk="1" hangingPunct="1"/>
            <a:r>
              <a:rPr lang="zh-CN" altLang="en-US" b="1" dirty="0">
                <a:solidFill>
                  <a:srgbClr val="FF0000"/>
                </a:solidFill>
              </a:rPr>
              <a:t>国家的、社会的、集体的利益，要在法律允许的范围内行使，以合法的方式行使。</a:t>
            </a:r>
            <a:endParaRPr lang="en-US" altLang="zh-CN" b="1" dirty="0">
              <a:solidFill>
                <a:srgbClr val="FF0000"/>
              </a:solidFill>
            </a:endParaRPr>
          </a:p>
          <a:p>
            <a:pPr eaLnBrk="1" hangingPunct="1"/>
            <a:r>
              <a:rPr lang="en-US" altLang="zh-CN" b="1" dirty="0"/>
              <a:t>      </a:t>
            </a:r>
            <a:r>
              <a:rPr lang="zh-CN" altLang="en-US" b="1" dirty="0"/>
              <a:t>（</a:t>
            </a:r>
            <a:r>
              <a:rPr lang="en-US" altLang="zh-CN" b="1" dirty="0"/>
              <a:t>2</a:t>
            </a:r>
            <a:r>
              <a:rPr lang="zh-CN" altLang="en-US" b="1" dirty="0"/>
              <a:t>）漫画中乱丢废弃物者在行使权利时，没有尊重他人、社会和的利益，超</a:t>
            </a:r>
            <a:endParaRPr lang="en-US" altLang="zh-CN" b="1" dirty="0"/>
          </a:p>
          <a:p>
            <a:pPr eaLnBrk="1" hangingPunct="1"/>
            <a:r>
              <a:rPr lang="zh-CN" altLang="en-US" b="1" dirty="0"/>
              <a:t>出了法律允许的范围，是不合法的方式。</a:t>
            </a:r>
            <a:endParaRPr lang="en-US" altLang="zh-CN" b="1" dirty="0"/>
          </a:p>
          <a:p>
            <a:pPr eaLnBrk="1" hangingPunct="1"/>
            <a:r>
              <a:rPr lang="en-US" altLang="zh-CN" b="1" dirty="0"/>
              <a:t>      </a:t>
            </a:r>
            <a:r>
              <a:rPr lang="zh-CN" altLang="en-US" b="1" dirty="0"/>
              <a:t>（</a:t>
            </a:r>
            <a:r>
              <a:rPr lang="en-US" altLang="zh-CN" b="1" dirty="0"/>
              <a:t>3</a:t>
            </a:r>
            <a:r>
              <a:rPr lang="zh-CN" altLang="en-US" b="1" dirty="0"/>
              <a:t>）漫画中乱丢废弃物者应该把垃圾放进垃圾桶，以免侵犯他人权利。这才</a:t>
            </a:r>
            <a:endParaRPr lang="en-US" altLang="zh-CN" b="1" dirty="0"/>
          </a:p>
          <a:p>
            <a:pPr eaLnBrk="1" hangingPunct="1"/>
            <a:r>
              <a:rPr lang="zh-CN" altLang="en-US" b="1" dirty="0"/>
              <a:t>是法律允许的的范围、合法处理废弃物的方式。</a:t>
            </a:r>
          </a:p>
          <a:p>
            <a:pPr eaLnBrk="1" hangingPunct="1"/>
            <a:endParaRPr lang="en-US" altLang="zh-CN" dirty="0"/>
          </a:p>
          <a:p>
            <a:pPr eaLnBrk="1" hangingPunct="1"/>
            <a:endParaRPr lang="en-US" altLang="zh-CN" dirty="0"/>
          </a:p>
          <a:p>
            <a:pPr eaLnBrk="1" hangingPunct="1"/>
            <a:endParaRPr lang="zh-CN" altLang="en-US" dirty="0"/>
          </a:p>
        </p:txBody>
      </p:sp>
    </p:spTree>
    <p:extLst>
      <p:ext uri="{BB962C8B-B14F-4D97-AF65-F5344CB8AC3E}">
        <p14:creationId xmlns:p14="http://schemas.microsoft.com/office/powerpoint/2010/main" val="36098121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7" dur="500"/>
                                        <p:tgtEl>
                                          <p:spTgt spid="6">
                                            <p:txEl>
                                              <p:pRg st="0" end="0"/>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xit" presetSubtype="4" fill="hold" nodeType="clickEffect">
                                  <p:stCondLst>
                                    <p:cond delay="0"/>
                                  </p:stCondLst>
                                  <p:childTnLst>
                                    <p:anim calcmode="lin" valueType="num">
                                      <p:cBhvr additive="base">
                                        <p:cTn id="16" dur="500"/>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7" dur="500"/>
                                        <p:tgtEl>
                                          <p:spTgt spid="5">
                                            <p:txEl>
                                              <p:pRg st="0" end="0"/>
                                            </p:txEl>
                                          </p:spTgt>
                                        </p:tgtEl>
                                        <p:attrNameLst>
                                          <p:attrName>ppt_y</p:attrName>
                                        </p:attrNameLst>
                                      </p:cBhvr>
                                      <p:tavLst>
                                        <p:tav tm="0">
                                          <p:val>
                                            <p:strVal val="ppt_y"/>
                                          </p:val>
                                        </p:tav>
                                        <p:tav tm="100000">
                                          <p:val>
                                            <p:strVal val="1+ppt_h/2"/>
                                          </p:val>
                                        </p:tav>
                                      </p:tavLst>
                                    </p:anim>
                                    <p:set>
                                      <p:cBhvr>
                                        <p:cTn id="18" dur="1" fill="hold">
                                          <p:stCondLst>
                                            <p:cond delay="499"/>
                                          </p:stCondLst>
                                        </p:cTn>
                                        <p:tgtEl>
                                          <p:spTgt spid="5">
                                            <p:txEl>
                                              <p:pRg st="0" end="0"/>
                                            </p:txEl>
                                          </p:spTgt>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500"/>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1" dur="500"/>
                                        <p:tgtEl>
                                          <p:spTgt spid="5">
                                            <p:txEl>
                                              <p:pRg st="1" end="1"/>
                                            </p:txEl>
                                          </p:spTgt>
                                        </p:tgtEl>
                                        <p:attrNameLst>
                                          <p:attrName>ppt_y</p:attrName>
                                        </p:attrNameLst>
                                      </p:cBhvr>
                                      <p:tavLst>
                                        <p:tav tm="0">
                                          <p:val>
                                            <p:strVal val="ppt_y"/>
                                          </p:val>
                                        </p:tav>
                                        <p:tav tm="100000">
                                          <p:val>
                                            <p:strVal val="1+ppt_h/2"/>
                                          </p:val>
                                        </p:tav>
                                      </p:tavLst>
                                    </p:anim>
                                    <p:set>
                                      <p:cBhvr>
                                        <p:cTn id="22" dur="1" fill="hold">
                                          <p:stCondLst>
                                            <p:cond delay="499"/>
                                          </p:stCondLst>
                                        </p:cTn>
                                        <p:tgtEl>
                                          <p:spTgt spid="5">
                                            <p:txEl>
                                              <p:pRg st="1" end="1"/>
                                            </p:txEl>
                                          </p:spTgt>
                                        </p:tgtEl>
                                        <p:attrNameLst>
                                          <p:attrName>style.visibility</p:attrName>
                                        </p:attrNameLst>
                                      </p:cBhvr>
                                      <p:to>
                                        <p:strVal val="hidden"/>
                                      </p:to>
                                    </p:set>
                                  </p:childTnLst>
                                </p:cTn>
                              </p:par>
                              <p:par>
                                <p:cTn id="23" presetID="2" presetClass="exit" presetSubtype="4" fill="hold" nodeType="withEffect">
                                  <p:stCondLst>
                                    <p:cond delay="0"/>
                                  </p:stCondLst>
                                  <p:childTnLst>
                                    <p:anim calcmode="lin" valueType="num">
                                      <p:cBhvr additive="base">
                                        <p:cTn id="24" dur="500"/>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5" dur="500"/>
                                        <p:tgtEl>
                                          <p:spTgt spid="5">
                                            <p:txEl>
                                              <p:pRg st="2" end="2"/>
                                            </p:txEl>
                                          </p:spTgt>
                                        </p:tgtEl>
                                        <p:attrNameLst>
                                          <p:attrName>ppt_y</p:attrName>
                                        </p:attrNameLst>
                                      </p:cBhvr>
                                      <p:tavLst>
                                        <p:tav tm="0">
                                          <p:val>
                                            <p:strVal val="ppt_y"/>
                                          </p:val>
                                        </p:tav>
                                        <p:tav tm="100000">
                                          <p:val>
                                            <p:strVal val="1+ppt_h/2"/>
                                          </p:val>
                                        </p:tav>
                                      </p:tavLst>
                                    </p:anim>
                                    <p:set>
                                      <p:cBhvr>
                                        <p:cTn id="26" dur="1" fill="hold">
                                          <p:stCondLst>
                                            <p:cond delay="499"/>
                                          </p:stCondLst>
                                        </p:cTn>
                                        <p:tgtEl>
                                          <p:spTgt spid="5">
                                            <p:txEl>
                                              <p:pRg st="2" end="2"/>
                                            </p:txEl>
                                          </p:spTgt>
                                        </p:tgtEl>
                                        <p:attrNameLst>
                                          <p:attrName>style.visibility</p:attrName>
                                        </p:attrNameLst>
                                      </p:cBhvr>
                                      <p:to>
                                        <p:strVal val="hidden"/>
                                      </p:to>
                                    </p:set>
                                  </p:childTnLst>
                                </p:cTn>
                              </p:par>
                              <p:par>
                                <p:cTn id="27" presetID="2" presetClass="exit" presetSubtype="4" fill="hold" nodeType="withEffect">
                                  <p:stCondLst>
                                    <p:cond delay="0"/>
                                  </p:stCondLst>
                                  <p:childTnLst>
                                    <p:anim calcmode="lin" valueType="num">
                                      <p:cBhvr additive="base">
                                        <p:cTn id="28" dur="500"/>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9" dur="500"/>
                                        <p:tgtEl>
                                          <p:spTgt spid="5">
                                            <p:txEl>
                                              <p:pRg st="3" end="3"/>
                                            </p:txEl>
                                          </p:spTgt>
                                        </p:tgtEl>
                                        <p:attrNameLst>
                                          <p:attrName>ppt_y</p:attrName>
                                        </p:attrNameLst>
                                      </p:cBhvr>
                                      <p:tavLst>
                                        <p:tav tm="0">
                                          <p:val>
                                            <p:strVal val="ppt_y"/>
                                          </p:val>
                                        </p:tav>
                                        <p:tav tm="100000">
                                          <p:val>
                                            <p:strVal val="1+ppt_h/2"/>
                                          </p:val>
                                        </p:tav>
                                      </p:tavLst>
                                    </p:anim>
                                    <p:set>
                                      <p:cBhvr>
                                        <p:cTn id="30" dur="1" fill="hold">
                                          <p:stCondLst>
                                            <p:cond delay="499"/>
                                          </p:stCondLst>
                                        </p:cTn>
                                        <p:tgtEl>
                                          <p:spTgt spid="5">
                                            <p:txEl>
                                              <p:pRg st="3" end="3"/>
                                            </p:txEl>
                                          </p:spTgt>
                                        </p:tgtEl>
                                        <p:attrNameLst>
                                          <p:attrName>style.visibility</p:attrName>
                                        </p:attrNameLst>
                                      </p:cBhvr>
                                      <p:to>
                                        <p:strVal val="hidden"/>
                                      </p:to>
                                    </p:set>
                                  </p:childTnLst>
                                </p:cTn>
                              </p:par>
                              <p:par>
                                <p:cTn id="31" presetID="2" presetClass="exit" presetSubtype="4" fill="hold" nodeType="withEffect">
                                  <p:stCondLst>
                                    <p:cond delay="0"/>
                                  </p:stCondLst>
                                  <p:childTnLst>
                                    <p:anim calcmode="lin" valueType="num">
                                      <p:cBhvr additive="base">
                                        <p:cTn id="32" dur="500"/>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3" dur="500"/>
                                        <p:tgtEl>
                                          <p:spTgt spid="5">
                                            <p:txEl>
                                              <p:pRg st="4" end="4"/>
                                            </p:txEl>
                                          </p:spTgt>
                                        </p:tgtEl>
                                        <p:attrNameLst>
                                          <p:attrName>ppt_y</p:attrName>
                                        </p:attrNameLst>
                                      </p:cBhvr>
                                      <p:tavLst>
                                        <p:tav tm="0">
                                          <p:val>
                                            <p:strVal val="ppt_y"/>
                                          </p:val>
                                        </p:tav>
                                        <p:tav tm="100000">
                                          <p:val>
                                            <p:strVal val="1+ppt_h/2"/>
                                          </p:val>
                                        </p:tav>
                                      </p:tavLst>
                                    </p:anim>
                                    <p:set>
                                      <p:cBhvr>
                                        <p:cTn id="34" dur="1" fill="hold">
                                          <p:stCondLst>
                                            <p:cond delay="499"/>
                                          </p:stCondLst>
                                        </p:cTn>
                                        <p:tgtEl>
                                          <p:spTgt spid="5">
                                            <p:txEl>
                                              <p:pRg st="4" end="4"/>
                                            </p:txEl>
                                          </p:spTgt>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7" dur="500"/>
                                        <p:tgtEl>
                                          <p:spTgt spid="5">
                                            <p:txEl>
                                              <p:pRg st="5" end="5"/>
                                            </p:txEl>
                                          </p:spTgt>
                                        </p:tgtEl>
                                        <p:attrNameLst>
                                          <p:attrName>ppt_y</p:attrName>
                                        </p:attrNameLst>
                                      </p:cBhvr>
                                      <p:tavLst>
                                        <p:tav tm="0">
                                          <p:val>
                                            <p:strVal val="ppt_y"/>
                                          </p:val>
                                        </p:tav>
                                        <p:tav tm="100000">
                                          <p:val>
                                            <p:strVal val="1+ppt_h/2"/>
                                          </p:val>
                                        </p:tav>
                                      </p:tavLst>
                                    </p:anim>
                                    <p:set>
                                      <p:cBhvr>
                                        <p:cTn id="38" dur="1" fill="hold">
                                          <p:stCondLst>
                                            <p:cond delay="499"/>
                                          </p:stCondLst>
                                        </p:cTn>
                                        <p:tgtEl>
                                          <p:spTgt spid="5">
                                            <p:txEl>
                                              <p:pRg st="5" end="5"/>
                                            </p:txEl>
                                          </p:spTgt>
                                        </p:tgtEl>
                                        <p:attrNameLst>
                                          <p:attrName>style.visibility</p:attrName>
                                        </p:attrNameLst>
                                      </p:cBhvr>
                                      <p:to>
                                        <p:strVal val="hidden"/>
                                      </p:to>
                                    </p:set>
                                  </p:childTnLst>
                                </p:cTn>
                              </p:par>
                              <p:par>
                                <p:cTn id="39" presetID="2" presetClass="exit" presetSubtype="4" fill="hold" nodeType="withEffect">
                                  <p:stCondLst>
                                    <p:cond delay="0"/>
                                  </p:stCondLst>
                                  <p:childTnLst>
                                    <p:anim calcmode="lin" valueType="num">
                                      <p:cBhvr additive="base">
                                        <p:cTn id="40" dur="500"/>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1" dur="500"/>
                                        <p:tgtEl>
                                          <p:spTgt spid="5">
                                            <p:txEl>
                                              <p:pRg st="6" end="6"/>
                                            </p:txEl>
                                          </p:spTgt>
                                        </p:tgtEl>
                                        <p:attrNameLst>
                                          <p:attrName>ppt_y</p:attrName>
                                        </p:attrNameLst>
                                      </p:cBhvr>
                                      <p:tavLst>
                                        <p:tav tm="0">
                                          <p:val>
                                            <p:strVal val="ppt_y"/>
                                          </p:val>
                                        </p:tav>
                                        <p:tav tm="100000">
                                          <p:val>
                                            <p:strVal val="1+ppt_h/2"/>
                                          </p:val>
                                        </p:tav>
                                      </p:tavLst>
                                    </p:anim>
                                    <p:set>
                                      <p:cBhvr>
                                        <p:cTn id="42" dur="1" fill="hold">
                                          <p:stCondLst>
                                            <p:cond delay="499"/>
                                          </p:stCondLst>
                                        </p:cTn>
                                        <p:tgtEl>
                                          <p:spTgt spid="5">
                                            <p:txEl>
                                              <p:pRg st="6" end="6"/>
                                            </p:txEl>
                                          </p:spTgt>
                                        </p:tgtEl>
                                        <p:attrNameLst>
                                          <p:attrName>style.visibility</p:attrName>
                                        </p:attrNameLst>
                                      </p:cBhvr>
                                      <p:to>
                                        <p:strVal val="hidden"/>
                                      </p:to>
                                    </p:set>
                                  </p:childTnLst>
                                </p:cTn>
                              </p:par>
                              <p:par>
                                <p:cTn id="43" presetID="2" presetClass="exit" presetSubtype="4" fill="hold" nodeType="withEffect">
                                  <p:stCondLst>
                                    <p:cond delay="0"/>
                                  </p:stCondLst>
                                  <p:childTnLst>
                                    <p:anim calcmode="lin" valueType="num">
                                      <p:cBhvr additive="base">
                                        <p:cTn id="44" dur="500"/>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5" dur="500"/>
                                        <p:tgtEl>
                                          <p:spTgt spid="5">
                                            <p:txEl>
                                              <p:pRg st="7" end="7"/>
                                            </p:txEl>
                                          </p:spTgt>
                                        </p:tgtEl>
                                        <p:attrNameLst>
                                          <p:attrName>ppt_y</p:attrName>
                                        </p:attrNameLst>
                                      </p:cBhvr>
                                      <p:tavLst>
                                        <p:tav tm="0">
                                          <p:val>
                                            <p:strVal val="ppt_y"/>
                                          </p:val>
                                        </p:tav>
                                        <p:tav tm="100000">
                                          <p:val>
                                            <p:strVal val="1+ppt_h/2"/>
                                          </p:val>
                                        </p:tav>
                                      </p:tavLst>
                                    </p:anim>
                                    <p:set>
                                      <p:cBhvr>
                                        <p:cTn id="46" dur="1" fill="hold">
                                          <p:stCondLst>
                                            <p:cond delay="499"/>
                                          </p:stCondLst>
                                        </p:cTn>
                                        <p:tgtEl>
                                          <p:spTgt spid="5">
                                            <p:txEl>
                                              <p:pRg st="7" end="7"/>
                                            </p:txEl>
                                          </p:spTgt>
                                        </p:tgtEl>
                                        <p:attrNameLst>
                                          <p:attrName>style.visibility</p:attrName>
                                        </p:attrNameLst>
                                      </p:cBhvr>
                                      <p:to>
                                        <p:strVal val="hidden"/>
                                      </p:to>
                                    </p:set>
                                  </p:childTnLst>
                                </p:cTn>
                              </p:par>
                              <p:par>
                                <p:cTn id="47" presetID="2" presetClass="exit" presetSubtype="4" fill="hold" nodeType="withEffect">
                                  <p:stCondLst>
                                    <p:cond delay="0"/>
                                  </p:stCondLst>
                                  <p:childTnLst>
                                    <p:anim calcmode="lin" valueType="num">
                                      <p:cBhvr additive="base">
                                        <p:cTn id="48" dur="500"/>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9" dur="500"/>
                                        <p:tgtEl>
                                          <p:spTgt spid="5">
                                            <p:txEl>
                                              <p:pRg st="8" end="8"/>
                                            </p:txEl>
                                          </p:spTgt>
                                        </p:tgtEl>
                                        <p:attrNameLst>
                                          <p:attrName>ppt_y</p:attrName>
                                        </p:attrNameLst>
                                      </p:cBhvr>
                                      <p:tavLst>
                                        <p:tav tm="0">
                                          <p:val>
                                            <p:strVal val="ppt_y"/>
                                          </p:val>
                                        </p:tav>
                                        <p:tav tm="100000">
                                          <p:val>
                                            <p:strVal val="1+ppt_h/2"/>
                                          </p:val>
                                        </p:tav>
                                      </p:tavLst>
                                    </p:anim>
                                    <p:set>
                                      <p:cBhvr>
                                        <p:cTn id="50" dur="1" fill="hold">
                                          <p:stCondLst>
                                            <p:cond delay="499"/>
                                          </p:stCondLst>
                                        </p:cTn>
                                        <p:tgtEl>
                                          <p:spTgt spid="5">
                                            <p:txEl>
                                              <p:pRg st="8" end="8"/>
                                            </p:txEl>
                                          </p:spTgt>
                                        </p:tgtEl>
                                        <p:attrNameLst>
                                          <p:attrName>style.visibility</p:attrName>
                                        </p:attrNameLst>
                                      </p:cBhvr>
                                      <p:to>
                                        <p:strVal val="hidden"/>
                                      </p:to>
                                    </p:set>
                                  </p:childTnLst>
                                </p:cTn>
                              </p:par>
                              <p:par>
                                <p:cTn id="51" presetID="2" presetClass="exit" presetSubtype="4" fill="hold" nodeType="withEffect">
                                  <p:stCondLst>
                                    <p:cond delay="0"/>
                                  </p:stCondLst>
                                  <p:childTnLst>
                                    <p:anim calcmode="lin" valueType="num">
                                      <p:cBhvr additive="base">
                                        <p:cTn id="52" dur="500"/>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53" dur="500"/>
                                        <p:tgtEl>
                                          <p:spTgt spid="5">
                                            <p:txEl>
                                              <p:pRg st="9" end="9"/>
                                            </p:txEl>
                                          </p:spTgt>
                                        </p:tgtEl>
                                        <p:attrNameLst>
                                          <p:attrName>ppt_y</p:attrName>
                                        </p:attrNameLst>
                                      </p:cBhvr>
                                      <p:tavLst>
                                        <p:tav tm="0">
                                          <p:val>
                                            <p:strVal val="ppt_y"/>
                                          </p:val>
                                        </p:tav>
                                        <p:tav tm="100000">
                                          <p:val>
                                            <p:strVal val="1+ppt_h/2"/>
                                          </p:val>
                                        </p:tav>
                                      </p:tavLst>
                                    </p:anim>
                                    <p:set>
                                      <p:cBhvr>
                                        <p:cTn id="54" dur="1" fill="hold">
                                          <p:stCondLst>
                                            <p:cond delay="499"/>
                                          </p:stCondLst>
                                        </p:cTn>
                                        <p:tgtEl>
                                          <p:spTgt spid="5">
                                            <p:txEl>
                                              <p:pRg st="9" end="9"/>
                                            </p:txEl>
                                          </p:spTgt>
                                        </p:tgtEl>
                                        <p:attrNameLst>
                                          <p:attrName>style.visibility</p:attrName>
                                        </p:attrNameLst>
                                      </p:cBhvr>
                                      <p:to>
                                        <p:strVal val="hidden"/>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9">
                                            <p:txEl>
                                              <p:pRg st="0" end="0"/>
                                            </p:txEl>
                                          </p:spTgt>
                                        </p:tgtEl>
                                        <p:attrNameLst>
                                          <p:attrName>style.visibility</p:attrName>
                                        </p:attrNameLst>
                                      </p:cBhvr>
                                      <p:to>
                                        <p:strVal val="visible"/>
                                      </p:to>
                                    </p:set>
                                    <p:anim calcmode="lin" valueType="num">
                                      <p:cBhvr additive="base">
                                        <p:cTn id="5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9">
                                            <p:txEl>
                                              <p:pRg st="0" end="0"/>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9">
                                            <p:txEl>
                                              <p:pRg st="1" end="1"/>
                                            </p:txEl>
                                          </p:spTgt>
                                        </p:tgtEl>
                                        <p:attrNameLst>
                                          <p:attrName>style.visibility</p:attrName>
                                        </p:attrNameLst>
                                      </p:cBhvr>
                                      <p:to>
                                        <p:strVal val="visible"/>
                                      </p:to>
                                    </p:set>
                                    <p:anim calcmode="lin" valueType="num">
                                      <p:cBhvr additive="base">
                                        <p:cTn id="6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9">
                                            <p:txEl>
                                              <p:pRg st="1" end="1"/>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9">
                                            <p:txEl>
                                              <p:pRg st="2" end="2"/>
                                            </p:txEl>
                                          </p:spTgt>
                                        </p:tgtEl>
                                        <p:attrNameLst>
                                          <p:attrName>style.visibility</p:attrName>
                                        </p:attrNameLst>
                                      </p:cBhvr>
                                      <p:to>
                                        <p:strVal val="visible"/>
                                      </p:to>
                                    </p:set>
                                    <p:anim calcmode="lin" valueType="num">
                                      <p:cBhvr additive="base">
                                        <p:cTn id="6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9">
                                            <p:txEl>
                                              <p:pRg st="2" end="2"/>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9">
                                            <p:txEl>
                                              <p:pRg st="3" end="3"/>
                                            </p:txEl>
                                          </p:spTgt>
                                        </p:tgtEl>
                                        <p:attrNameLst>
                                          <p:attrName>style.visibility</p:attrName>
                                        </p:attrNameLst>
                                      </p:cBhvr>
                                      <p:to>
                                        <p:strVal val="visible"/>
                                      </p:to>
                                    </p:set>
                                    <p:anim calcmode="lin" valueType="num">
                                      <p:cBhvr additive="base">
                                        <p:cTn id="7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9">
                                            <p:txEl>
                                              <p:pRg st="3" end="3"/>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9">
                                            <p:txEl>
                                              <p:pRg st="4" end="4"/>
                                            </p:txEl>
                                          </p:spTgt>
                                        </p:tgtEl>
                                        <p:attrNameLst>
                                          <p:attrName>style.visibility</p:attrName>
                                        </p:attrNameLst>
                                      </p:cBhvr>
                                      <p:to>
                                        <p:strVal val="visible"/>
                                      </p:to>
                                    </p:set>
                                    <p:anim calcmode="lin" valueType="num">
                                      <p:cBhvr additive="base">
                                        <p:cTn id="7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9">
                                            <p:txEl>
                                              <p:pRg st="4" end="4"/>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9">
                                            <p:txEl>
                                              <p:pRg st="5" end="5"/>
                                            </p:txEl>
                                          </p:spTgt>
                                        </p:tgtEl>
                                        <p:attrNameLst>
                                          <p:attrName>style.visibility</p:attrName>
                                        </p:attrNameLst>
                                      </p:cBhvr>
                                      <p:to>
                                        <p:strVal val="visible"/>
                                      </p:to>
                                    </p:set>
                                    <p:anim calcmode="lin" valueType="num">
                                      <p:cBhvr additive="base">
                                        <p:cTn id="79"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9">
                                            <p:txEl>
                                              <p:pRg st="5" end="5"/>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9">
                                            <p:txEl>
                                              <p:pRg st="6" end="6"/>
                                            </p:txEl>
                                          </p:spTgt>
                                        </p:tgtEl>
                                        <p:attrNameLst>
                                          <p:attrName>style.visibility</p:attrName>
                                        </p:attrNameLst>
                                      </p:cBhvr>
                                      <p:to>
                                        <p:strVal val="visible"/>
                                      </p:to>
                                    </p:set>
                                    <p:anim calcmode="lin" valueType="num">
                                      <p:cBhvr additive="base">
                                        <p:cTn id="8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defRPr/>
            </a:pPr>
            <a:endParaRPr lang="zh-CN" altLang="en-US" dirty="0"/>
          </a:p>
        </p:txBody>
      </p:sp>
      <p:sp>
        <p:nvSpPr>
          <p:cNvPr id="12291" name="内容占位符 2"/>
          <p:cNvSpPr>
            <a:spLocks noGrp="1"/>
          </p:cNvSpPr>
          <p:nvPr>
            <p:ph idx="1"/>
          </p:nvPr>
        </p:nvSpPr>
        <p:spPr>
          <a:xfrm>
            <a:off x="1981200" y="1600201"/>
            <a:ext cx="7467600" cy="4873625"/>
          </a:xfrm>
        </p:spPr>
        <p:txBody>
          <a:bodyPr/>
          <a:lstStyle/>
          <a:p>
            <a:pPr eaLnBrk="1" hangingPunct="1"/>
            <a:endParaRPr lang="en-US" altLang="zh-CN" smtClean="0"/>
          </a:p>
          <a:p>
            <a:pPr eaLnBrk="1" hangingPunct="1"/>
            <a:endParaRPr lang="en-US" altLang="zh-CN" smtClean="0"/>
          </a:p>
          <a:p>
            <a:pPr eaLnBrk="1" hangingPunct="1"/>
            <a:endParaRPr lang="zh-CN" altLang="en-US" smtClean="0"/>
          </a:p>
        </p:txBody>
      </p:sp>
      <p:sp>
        <p:nvSpPr>
          <p:cNvPr id="4" name="TextBox 3"/>
          <p:cNvSpPr txBox="1">
            <a:spLocks noChangeArrowheads="1"/>
          </p:cNvSpPr>
          <p:nvPr/>
        </p:nvSpPr>
        <p:spPr bwMode="auto">
          <a:xfrm>
            <a:off x="2524125" y="2571751"/>
            <a:ext cx="6991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0000CC"/>
                </a:solidFill>
              </a:rPr>
              <a:t>请从忠实履行义务的角度，</a:t>
            </a:r>
            <a:r>
              <a:rPr lang="zh-CN" altLang="en-US" sz="2400" b="1"/>
              <a:t>简要分析漫画中的行为。</a:t>
            </a:r>
          </a:p>
        </p:txBody>
      </p:sp>
      <p:pic>
        <p:nvPicPr>
          <p:cNvPr id="12293" name="Picture 5" descr="C:\Users\admin\AppData\Local\Temp\ksohtml\wps5112.tm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13" y="428626"/>
            <a:ext cx="7643812"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5381625" y="4071939"/>
            <a:ext cx="6429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8000" b="1">
                <a:solidFill>
                  <a:srgbClr val="FF0000"/>
                </a:solidFill>
              </a:rPr>
              <a:t>？</a:t>
            </a:r>
          </a:p>
        </p:txBody>
      </p:sp>
      <p:sp>
        <p:nvSpPr>
          <p:cNvPr id="7" name="TextBox 6"/>
          <p:cNvSpPr txBox="1">
            <a:spLocks noChangeArrowheads="1"/>
          </p:cNvSpPr>
          <p:nvPr/>
        </p:nvSpPr>
        <p:spPr bwMode="auto">
          <a:xfrm>
            <a:off x="2381250" y="2500313"/>
            <a:ext cx="82867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0000CC"/>
                </a:solidFill>
              </a:rPr>
              <a:t>请运用权利和义务的知识，</a:t>
            </a:r>
            <a:r>
              <a:rPr lang="zh-CN" altLang="en-US" sz="2400" b="1"/>
              <a:t>简要分析漫画中的行为。</a:t>
            </a:r>
          </a:p>
        </p:txBody>
      </p:sp>
      <p:sp>
        <p:nvSpPr>
          <p:cNvPr id="12296" name="TextBox 7"/>
          <p:cNvSpPr txBox="1">
            <a:spLocks noChangeArrowheads="1"/>
          </p:cNvSpPr>
          <p:nvPr/>
        </p:nvSpPr>
        <p:spPr bwMode="auto">
          <a:xfrm>
            <a:off x="3095625" y="5000625"/>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6385" name="Rectangle 1"/>
          <p:cNvSpPr>
            <a:spLocks noChangeArrowheads="1"/>
          </p:cNvSpPr>
          <p:nvPr/>
        </p:nvSpPr>
        <p:spPr bwMode="auto">
          <a:xfrm rot="10800000" flipV="1">
            <a:off x="1881189" y="1514476"/>
            <a:ext cx="81438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p>
        </p:txBody>
      </p:sp>
      <p:sp>
        <p:nvSpPr>
          <p:cNvPr id="10" name="TextBox 9"/>
          <p:cNvSpPr txBox="1"/>
          <p:nvPr/>
        </p:nvSpPr>
        <p:spPr>
          <a:xfrm>
            <a:off x="2095501" y="3071814"/>
            <a:ext cx="8215313" cy="3140075"/>
          </a:xfrm>
          <a:prstGeom prst="rect">
            <a:avLst/>
          </a:prstGeom>
          <a:noFill/>
        </p:spPr>
        <p:txBody>
          <a:bodyPr>
            <a:spAutoFit/>
          </a:bodyPr>
          <a:lstStyle/>
          <a:p>
            <a:pPr eaLnBrk="0" hangingPunct="0">
              <a:defRPr/>
            </a:pPr>
            <a:r>
              <a:rPr lang="zh-CN" altLang="en-US" b="1" dirty="0">
                <a:latin typeface="宋体" pitchFamily="2" charset="-122"/>
                <a:cs typeface="Times New Roman" pitchFamily="18" charset="0"/>
              </a:rPr>
              <a:t>答：漫画中的行为是错误的。</a:t>
            </a:r>
            <a:endParaRPr lang="en-US" altLang="zh-CN" b="1" dirty="0">
              <a:latin typeface="宋体" pitchFamily="2" charset="-122"/>
              <a:cs typeface="Times New Roman" pitchFamily="18" charset="0"/>
            </a:endParaRPr>
          </a:p>
          <a:p>
            <a:pPr eaLnBrk="0" hangingPunct="0">
              <a:defRPr/>
            </a:pPr>
            <a:r>
              <a:rPr lang="zh-CN" altLang="zh-CN" b="1" dirty="0">
                <a:latin typeface="宋体" pitchFamily="2" charset="-122"/>
                <a:cs typeface="Times New Roman" pitchFamily="18" charset="0"/>
              </a:rPr>
              <a:t>①</a:t>
            </a:r>
            <a:r>
              <a:rPr lang="zh-CN" altLang="en-US" b="1" dirty="0">
                <a:solidFill>
                  <a:srgbClr val="FF0000"/>
                </a:solidFill>
                <a:latin typeface="宋体" pitchFamily="2" charset="-122"/>
                <a:cs typeface="Times New Roman" pitchFamily="18" charset="0"/>
              </a:rPr>
              <a:t>公民的权利和义务具有一致性，每个人既是享受权利的主体，也是履行义务的主体。我们要增强权利意识和义务观念。要依法行使权利，自觉履行义务。</a:t>
            </a:r>
            <a:r>
              <a:rPr lang="zh-CN" altLang="en-US" b="1" dirty="0">
                <a:latin typeface="宋体" pitchFamily="2" charset="-122"/>
                <a:cs typeface="Times New Roman" pitchFamily="18" charset="0"/>
              </a:rPr>
              <a:t>漫画中乱丢垃圾者行使权利的同时，没有履行义务。应该把垃圾丢进垃圾桶。</a:t>
            </a:r>
            <a:endParaRPr lang="zh-CN" altLang="en-US" dirty="0"/>
          </a:p>
          <a:p>
            <a:pPr eaLnBrk="0" hangingPunct="0">
              <a:defRPr/>
            </a:pPr>
            <a:r>
              <a:rPr lang="zh-CN" altLang="en-US" b="1" dirty="0">
                <a:latin typeface="宋体" pitchFamily="2" charset="-122"/>
                <a:cs typeface="Times New Roman" pitchFamily="18" charset="0"/>
              </a:rPr>
              <a:t>②</a:t>
            </a:r>
            <a:r>
              <a:rPr lang="zh-CN" altLang="en-US" b="1" dirty="0">
                <a:solidFill>
                  <a:srgbClr val="FF0000"/>
                </a:solidFill>
                <a:latin typeface="宋体" pitchFamily="2" charset="-122"/>
                <a:cs typeface="Times New Roman" pitchFamily="18" charset="0"/>
              </a:rPr>
              <a:t>我们要正取行使权利，在享受权利的时候要尊重他人的权利；公民在行使权利时，不得损害国家的、社会的、集体的利益；公民要在法律允许的范围内行使权利；公民要以合法方式行使权利。</a:t>
            </a:r>
            <a:r>
              <a:rPr lang="zh-CN" altLang="en-US" b="1" dirty="0">
                <a:latin typeface="宋体" pitchFamily="2" charset="-122"/>
                <a:cs typeface="Times New Roman" pitchFamily="18" charset="0"/>
              </a:rPr>
              <a:t>漫画中乱丢垃圾者没有尊重他人、社会</a:t>
            </a:r>
            <a:endParaRPr lang="en-US" altLang="zh-CN" b="1" dirty="0">
              <a:latin typeface="宋体" pitchFamily="2" charset="-122"/>
              <a:cs typeface="Times New Roman" pitchFamily="18" charset="0"/>
            </a:endParaRPr>
          </a:p>
          <a:p>
            <a:pPr eaLnBrk="0" hangingPunct="0">
              <a:defRPr/>
            </a:pPr>
            <a:r>
              <a:rPr lang="zh-CN" altLang="en-US" b="1" dirty="0">
                <a:latin typeface="宋体" pitchFamily="2" charset="-122"/>
                <a:cs typeface="Times New Roman" pitchFamily="18" charset="0"/>
              </a:rPr>
              <a:t>的权利，超出了法律允许的范围。</a:t>
            </a:r>
            <a:endParaRPr lang="zh-CN" altLang="en-US" dirty="0"/>
          </a:p>
          <a:p>
            <a:pPr eaLnBrk="0" hangingPunct="0">
              <a:defRPr/>
            </a:pPr>
            <a:r>
              <a:rPr lang="zh-CN" altLang="en-US" b="1" dirty="0">
                <a:latin typeface="宋体" pitchFamily="2" charset="-122"/>
                <a:cs typeface="Times New Roman" pitchFamily="18" charset="0"/>
              </a:rPr>
              <a:t>③</a:t>
            </a:r>
            <a:r>
              <a:rPr lang="zh-CN" altLang="en-US" b="1" dirty="0">
                <a:solidFill>
                  <a:srgbClr val="FF0000"/>
                </a:solidFill>
                <a:latin typeface="宋体" pitchFamily="2" charset="-122"/>
                <a:cs typeface="Times New Roman" pitchFamily="18" charset="0"/>
              </a:rPr>
              <a:t>我们要自觉履行义务。法律鼓励做的，我们积极去做；法律要求做的，我们必须去做；法律禁止做的，我们坚决不做。</a:t>
            </a:r>
            <a:r>
              <a:rPr lang="zh-CN" altLang="en-US" b="1" dirty="0">
                <a:latin typeface="宋体" pitchFamily="2" charset="-122"/>
                <a:cs typeface="Times New Roman" pitchFamily="18" charset="0"/>
              </a:rPr>
              <a:t>漫画中乱丢垃圾者</a:t>
            </a:r>
            <a:r>
              <a:rPr lang="zh-CN" altLang="en-US" b="1" dirty="0">
                <a:solidFill>
                  <a:schemeClr val="accent2">
                    <a:lumMod val="75000"/>
                  </a:schemeClr>
                </a:solidFill>
                <a:latin typeface="宋体" pitchFamily="2" charset="-122"/>
                <a:cs typeface="Times New Roman" pitchFamily="18" charset="0"/>
              </a:rPr>
              <a:t>没有</a:t>
            </a:r>
            <a:r>
              <a:rPr lang="zh-CN" altLang="en-US" b="1" dirty="0">
                <a:latin typeface="宋体" pitchFamily="2" charset="-122"/>
                <a:cs typeface="Times New Roman" pitchFamily="18" charset="0"/>
              </a:rPr>
              <a:t>做到法律禁止做的，</a:t>
            </a:r>
            <a:r>
              <a:rPr lang="zh-CN" altLang="en-US" b="1" dirty="0">
                <a:solidFill>
                  <a:schemeClr val="accent2">
                    <a:lumMod val="75000"/>
                  </a:schemeClr>
                </a:solidFill>
                <a:latin typeface="宋体" pitchFamily="2" charset="-122"/>
                <a:cs typeface="Times New Roman" pitchFamily="18" charset="0"/>
              </a:rPr>
              <a:t>应该</a:t>
            </a:r>
            <a:r>
              <a:rPr lang="zh-CN" altLang="en-US" b="1" dirty="0">
                <a:latin typeface="宋体" pitchFamily="2" charset="-122"/>
                <a:cs typeface="Times New Roman" pitchFamily="18" charset="0"/>
              </a:rPr>
              <a:t>受到法律的制裁和道德谴责。</a:t>
            </a:r>
            <a:endParaRPr lang="zh-CN" altLang="en-US" dirty="0"/>
          </a:p>
        </p:txBody>
      </p:sp>
    </p:spTree>
    <p:extLst>
      <p:ext uri="{BB962C8B-B14F-4D97-AF65-F5344CB8AC3E}">
        <p14:creationId xmlns:p14="http://schemas.microsoft.com/office/powerpoint/2010/main" val="7976558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7" dur="500"/>
                                        <p:tgtEl>
                                          <p:spTgt spid="4">
                                            <p:txEl>
                                              <p:pRg st="0" end="0"/>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4">
                                            <p:txEl>
                                              <p:pRg st="0" end="0"/>
                                            </p:txEl>
                                          </p:spTgt>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blinds(horizontal)">
                                      <p:cBhvr>
                                        <p:cTn id="13" dur="500"/>
                                        <p:tgtEl>
                                          <p:spTgt spid="7">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xit" presetSubtype="4" fill="hold" nodeType="clickEffect">
                                  <p:stCondLst>
                                    <p:cond delay="0"/>
                                  </p:stCondLst>
                                  <p:childTnLst>
                                    <p:anim calcmode="lin" valueType="num">
                                      <p:cBhvr additive="base">
                                        <p:cTn id="17" dur="500"/>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500"/>
                                        <p:tgtEl>
                                          <p:spTgt spid="6">
                                            <p:txEl>
                                              <p:pRg st="0" end="0"/>
                                            </p:txEl>
                                          </p:spTgt>
                                        </p:tgtEl>
                                        <p:attrNameLst>
                                          <p:attrName>ppt_y</p:attrName>
                                        </p:attrNameLst>
                                      </p:cBhvr>
                                      <p:tavLst>
                                        <p:tav tm="0">
                                          <p:val>
                                            <p:strVal val="ppt_y"/>
                                          </p:val>
                                        </p:tav>
                                        <p:tav tm="100000">
                                          <p:val>
                                            <p:strVal val="1+ppt_h/2"/>
                                          </p:val>
                                        </p:tav>
                                      </p:tavLst>
                                    </p:anim>
                                    <p:set>
                                      <p:cBhvr>
                                        <p:cTn id="19"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nodePh="1">
                                  <p:stCondLst>
                                    <p:cond delay="0"/>
                                  </p:stCondLst>
                                  <p:endCondLst>
                                    <p:cond evt="begin" delay="0">
                                      <p:tn val="22"/>
                                    </p:cond>
                                  </p:endCondLst>
                                  <p:childTnLst>
                                    <p:set>
                                      <p:cBhvr>
                                        <p:cTn id="23" dur="1" fill="hold">
                                          <p:stCondLst>
                                            <p:cond delay="0"/>
                                          </p:stCondLst>
                                        </p:cTn>
                                        <p:tgtEl>
                                          <p:spTgt spid="16385">
                                            <p:txEl>
                                              <p:pRg st="0" end="0"/>
                                            </p:txEl>
                                          </p:spTgt>
                                        </p:tgtEl>
                                        <p:attrNameLst>
                                          <p:attrName>style.visibility</p:attrName>
                                        </p:attrNameLst>
                                      </p:cBhvr>
                                      <p:to>
                                        <p:strVal val="visible"/>
                                      </p:to>
                                    </p:set>
                                    <p:anim calcmode="lin" valueType="num">
                                      <p:cBhvr additive="base">
                                        <p:cTn id="24" dur="500" fill="hold"/>
                                        <p:tgtEl>
                                          <p:spTgt spid="16385">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638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childTnLst>
                                    <p:set>
                                      <p:cBhvr>
                                        <p:cTn id="29"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nodeType="clickEffect">
                                  <p:stCondLst>
                                    <p:cond delay="0"/>
                                  </p:stCondLst>
                                  <p:childTnLst>
                                    <p:set>
                                      <p:cBhvr>
                                        <p:cTn id="33" dur="1" fill="hold">
                                          <p:stCondLst>
                                            <p:cond delay="0"/>
                                          </p:stCondLst>
                                        </p:cTn>
                                        <p:tgtEl>
                                          <p:spTgt spid="10">
                                            <p:txEl>
                                              <p:pRg st="1" end="1"/>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0">
                                            <p:txEl>
                                              <p:pRg st="3" end="3"/>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690732"/>
          </a:xfrm>
          <a:prstGeom prst="rect">
            <a:avLst/>
          </a:prstGeom>
        </p:spPr>
      </p:pic>
      <p:sp>
        <p:nvSpPr>
          <p:cNvPr id="6" name="文本框 5"/>
          <p:cNvSpPr txBox="1"/>
          <p:nvPr/>
        </p:nvSpPr>
        <p:spPr>
          <a:xfrm>
            <a:off x="3596765" y="1103970"/>
            <a:ext cx="5211683" cy="954107"/>
          </a:xfrm>
          <a:prstGeom prst="rect">
            <a:avLst/>
          </a:prstGeom>
          <a:solidFill>
            <a:schemeClr val="bg1"/>
          </a:solidFill>
        </p:spPr>
        <p:txBody>
          <a:bodyPr wrap="none" rtlCol="0">
            <a:spAutoFit/>
          </a:bodyPr>
          <a:lstStyle/>
          <a:p>
            <a:r>
              <a:rPr lang="zh-CN" altLang="en-US" sz="2800" dirty="0" smtClean="0">
                <a:solidFill>
                  <a:srgbClr val="FF0000"/>
                </a:solidFill>
                <a:latin typeface="楷体" panose="02010609060101010101" pitchFamily="49" charset="-122"/>
                <a:ea typeface="楷体" panose="02010609060101010101" pitchFamily="49" charset="-122"/>
              </a:rPr>
              <a:t>今天作业：</a:t>
            </a:r>
            <a:endParaRPr lang="en-US" altLang="zh-CN" sz="2800" dirty="0" smtClean="0">
              <a:solidFill>
                <a:srgbClr val="FF0000"/>
              </a:solidFill>
              <a:latin typeface="楷体" panose="02010609060101010101" pitchFamily="49" charset="-122"/>
              <a:ea typeface="楷体" panose="02010609060101010101" pitchFamily="49" charset="-122"/>
            </a:endParaRPr>
          </a:p>
          <a:p>
            <a:r>
              <a:rPr lang="zh-CN" altLang="en-US" sz="2800" dirty="0" smtClean="0">
                <a:solidFill>
                  <a:srgbClr val="FF0000"/>
                </a:solidFill>
                <a:latin typeface="楷体" panose="02010609060101010101" pitchFamily="49" charset="-122"/>
                <a:ea typeface="楷体" panose="02010609060101010101" pitchFamily="49" charset="-122"/>
              </a:rPr>
              <a:t>校本教材</a:t>
            </a:r>
            <a:r>
              <a:rPr lang="en-US" altLang="zh-CN" sz="2800" dirty="0" smtClean="0">
                <a:solidFill>
                  <a:srgbClr val="FF0000"/>
                </a:solidFill>
                <a:latin typeface="楷体" panose="02010609060101010101" pitchFamily="49" charset="-122"/>
                <a:ea typeface="楷体" panose="02010609060101010101" pitchFamily="49" charset="-122"/>
              </a:rPr>
              <a:t>P99</a:t>
            </a:r>
            <a:r>
              <a:rPr lang="zh-CN" altLang="en-US" sz="2800" dirty="0" smtClean="0">
                <a:solidFill>
                  <a:srgbClr val="FF0000"/>
                </a:solidFill>
                <a:latin typeface="楷体" panose="02010609060101010101" pitchFamily="49" charset="-122"/>
                <a:ea typeface="楷体" panose="02010609060101010101" pitchFamily="49" charset="-122"/>
              </a:rPr>
              <a:t>第</a:t>
            </a:r>
            <a:r>
              <a:rPr lang="en-US" altLang="zh-CN" sz="2800" dirty="0" smtClean="0">
                <a:solidFill>
                  <a:srgbClr val="FF0000"/>
                </a:solidFill>
                <a:latin typeface="楷体" panose="02010609060101010101" pitchFamily="49" charset="-122"/>
                <a:ea typeface="楷体" panose="02010609060101010101" pitchFamily="49" charset="-122"/>
              </a:rPr>
              <a:t>22</a:t>
            </a:r>
            <a:r>
              <a:rPr lang="zh-CN" altLang="en-US" sz="2800" dirty="0" smtClean="0">
                <a:solidFill>
                  <a:srgbClr val="FF0000"/>
                </a:solidFill>
                <a:latin typeface="楷体" panose="02010609060101010101" pitchFamily="49" charset="-122"/>
                <a:ea typeface="楷体" panose="02010609060101010101" pitchFamily="49" charset="-122"/>
              </a:rPr>
              <a:t>题第（</a:t>
            </a:r>
            <a:r>
              <a:rPr lang="en-US" altLang="zh-CN" sz="2800" dirty="0" smtClean="0">
                <a:solidFill>
                  <a:srgbClr val="FF0000"/>
                </a:solidFill>
                <a:latin typeface="楷体" panose="02010609060101010101" pitchFamily="49" charset="-122"/>
                <a:ea typeface="楷体" panose="02010609060101010101" pitchFamily="49" charset="-122"/>
              </a:rPr>
              <a:t>2</a:t>
            </a:r>
            <a:r>
              <a:rPr lang="zh-CN" altLang="en-US" sz="2800" dirty="0" smtClean="0">
                <a:solidFill>
                  <a:srgbClr val="FF0000"/>
                </a:solidFill>
                <a:latin typeface="楷体" panose="02010609060101010101" pitchFamily="49" charset="-122"/>
                <a:ea typeface="楷体" panose="02010609060101010101" pitchFamily="49" charset="-122"/>
              </a:rPr>
              <a:t>）问。</a:t>
            </a:r>
            <a:endParaRPr lang="zh-CN" altLang="en-US" sz="2800" dirty="0">
              <a:solidFill>
                <a:srgbClr val="FF0000"/>
              </a:solidFill>
              <a:latin typeface="楷体" panose="02010609060101010101" pitchFamily="49" charset="-122"/>
              <a:ea typeface="楷体" panose="02010609060101010101" pitchFamily="49" charset="-122"/>
            </a:endParaRPr>
          </a:p>
        </p:txBody>
      </p:sp>
      <p:sp>
        <p:nvSpPr>
          <p:cNvPr id="7" name="文本框 6"/>
          <p:cNvSpPr txBox="1"/>
          <p:nvPr/>
        </p:nvSpPr>
        <p:spPr>
          <a:xfrm>
            <a:off x="4772722" y="4694663"/>
            <a:ext cx="2031325" cy="830997"/>
          </a:xfrm>
          <a:prstGeom prst="rect">
            <a:avLst/>
          </a:prstGeom>
          <a:solidFill>
            <a:schemeClr val="bg1"/>
          </a:solidFill>
        </p:spPr>
        <p:txBody>
          <a:bodyPr wrap="none" rtlCol="0">
            <a:spAutoFit/>
          </a:bodyPr>
          <a:lstStyle/>
          <a:p>
            <a:r>
              <a:rPr lang="zh-CN" altLang="en-US" sz="4800" i="1" dirty="0" smtClean="0">
                <a:solidFill>
                  <a:srgbClr val="FF0000"/>
                </a:solidFill>
                <a:latin typeface="方正舒体" panose="02010601030101010101" pitchFamily="2" charset="-122"/>
                <a:ea typeface="方正舒体" panose="02010601030101010101" pitchFamily="2" charset="-122"/>
              </a:rPr>
              <a:t>再见</a:t>
            </a:r>
            <a:r>
              <a:rPr lang="zh-CN" altLang="en-US" sz="4800" i="1" dirty="0">
                <a:solidFill>
                  <a:srgbClr val="FF0000"/>
                </a:solidFill>
                <a:latin typeface="方正舒体" panose="02010601030101010101" pitchFamily="2" charset="-122"/>
                <a:ea typeface="方正舒体" panose="02010601030101010101" pitchFamily="2" charset="-122"/>
              </a:rPr>
              <a:t>！</a:t>
            </a:r>
          </a:p>
        </p:txBody>
      </p:sp>
    </p:spTree>
    <p:extLst>
      <p:ext uri="{BB962C8B-B14F-4D97-AF65-F5344CB8AC3E}">
        <p14:creationId xmlns:p14="http://schemas.microsoft.com/office/powerpoint/2010/main" val="17348500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1462</TotalTime>
  <Words>2817</Words>
  <Application>Microsoft Office PowerPoint</Application>
  <PresentationFormat>宽屏</PresentationFormat>
  <Paragraphs>274</Paragraphs>
  <Slides>22</Slides>
  <Notes>2</Notes>
  <HiddenSlides>0</HiddenSlides>
  <MMClips>2</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22</vt:i4>
      </vt:variant>
    </vt:vector>
  </HeadingPairs>
  <TitlesOfParts>
    <vt:vector size="41" baseType="lpstr">
      <vt:lpstr>æ¥·ä½“</vt:lpstr>
      <vt:lpstr>等线</vt:lpstr>
      <vt:lpstr>等线 Light</vt:lpstr>
      <vt:lpstr>方正舒体</vt:lpstr>
      <vt:lpstr>仿宋</vt:lpstr>
      <vt:lpstr>黑体</vt:lpstr>
      <vt:lpstr>华文行楷</vt:lpstr>
      <vt:lpstr>华文楷体</vt:lpstr>
      <vt:lpstr>华文隶书</vt:lpstr>
      <vt:lpstr>楷体</vt:lpstr>
      <vt:lpstr>隶书</vt:lpstr>
      <vt:lpstr>宋体</vt:lpstr>
      <vt:lpstr>微软雅黑</vt:lpstr>
      <vt:lpstr>幼圆</vt:lpstr>
      <vt:lpstr>Arial</vt:lpstr>
      <vt:lpstr>Calibri</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apple</dc:creator>
  <cp:lastModifiedBy>apple</cp:lastModifiedBy>
  <cp:revision>137</cp:revision>
  <dcterms:created xsi:type="dcterms:W3CDTF">2020-03-12T02:33:05Z</dcterms:created>
  <dcterms:modified xsi:type="dcterms:W3CDTF">2020-03-20T07:17:06Z</dcterms:modified>
</cp:coreProperties>
</file>