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99" r:id="rId2"/>
    <p:sldId id="314" r:id="rId3"/>
    <p:sldId id="315" r:id="rId4"/>
    <p:sldId id="316" r:id="rId5"/>
    <p:sldId id="317" r:id="rId6"/>
    <p:sldId id="318" r:id="rId7"/>
    <p:sldId id="319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32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48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34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F80B45-1E75-414C-9E8E-46BA08B316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6442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3</a:t>
            </a:r>
            <a:r>
              <a:rPr lang="zh-CN" altLang="en-US" smtClean="0"/>
              <a:t>’</a:t>
            </a:r>
            <a:r>
              <a:rPr lang="en-US" altLang="zh-CN" smtClean="0"/>
              <a:t>44</a:t>
            </a:r>
            <a:r>
              <a:rPr lang="zh-CN" altLang="en-US" smtClean="0"/>
              <a:t>“     甘泉信息课堂</a:t>
            </a:r>
            <a:r>
              <a:rPr lang="en-US" altLang="zh-CN" smtClean="0"/>
              <a:t>_</a:t>
            </a:r>
            <a:r>
              <a:rPr lang="zh-CN" altLang="en-US" smtClean="0"/>
              <a:t>第</a:t>
            </a:r>
            <a:r>
              <a:rPr lang="en-US" altLang="zh-CN" smtClean="0"/>
              <a:t>4</a:t>
            </a:r>
            <a:r>
              <a:rPr lang="zh-CN" altLang="en-US" smtClean="0"/>
              <a:t>集</a:t>
            </a:r>
            <a:r>
              <a:rPr lang="en-US" altLang="zh-CN" smtClean="0"/>
              <a:t>《</a:t>
            </a:r>
            <a:r>
              <a:rPr lang="zh-CN" altLang="en-US" smtClean="0"/>
              <a:t>读心术的秘密</a:t>
            </a:r>
            <a:r>
              <a:rPr lang="en-US" altLang="zh-CN" smtClean="0"/>
              <a:t>》</a:t>
            </a:r>
            <a:r>
              <a:rPr lang="zh-CN" altLang="en-US" smtClean="0"/>
              <a:t>视频</a:t>
            </a:r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F8A8FB-46BF-4087-9785-C3C559BC2C8D}" type="slidenum">
              <a:rPr lang="zh-CN" altLang="en-US" smtClean="0">
                <a:solidFill>
                  <a:srgbClr val="000000"/>
                </a:solidFill>
              </a:rPr>
              <a:pPr/>
              <a:t>16</a:t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E0AE3-E02F-41CF-9366-B33A203B62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632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227E0-390C-4743-9651-FE02E90EB5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93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7FA6F-1AC5-48A9-87B1-C8C49128D1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2021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F9E3A-6EDE-4500-A073-BD1778E7E4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7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62F88-2854-4C67-8894-2CF4825E30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153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338F3-4293-4BE7-BB9F-3972831D379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90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4CFD7-A673-4841-ACE3-69F65B8129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0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A793B-1022-4C87-98B7-4F2E592881B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85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D583-2B0B-4D4B-92D4-25D47F9839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119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572D9-5166-4CBC-BA04-42CA8140E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82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052D2-B4B3-4648-86C9-1CC00C451A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213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6248400" cy="609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295400"/>
            <a:ext cx="8534400" cy="5029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172200" y="0"/>
            <a:ext cx="2514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广州市初中信息技术第一册第一章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3276600" y="6513513"/>
            <a:ext cx="2133600" cy="292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9D162-A945-480F-924D-B112DB2D28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223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325438"/>
            <a:ext cx="8229600" cy="580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D707E-B97D-4676-86DC-5463096CE8C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1770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B27E501-88B8-4A5B-B404-445670FA7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8201" name="Picture 9" descr="BR02 copy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8195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609600" y="6289675"/>
            <a:ext cx="8534400" cy="74613"/>
          </a:xfrm>
          <a:prstGeom prst="rect">
            <a:avLst/>
          </a:prstGeom>
          <a:gradFill rotWithShape="0">
            <a:gsLst>
              <a:gs pos="0">
                <a:srgbClr val="8000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23361.htm" TargetMode="Externa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hyperlink" Target="http://baike.baidu.com/view/397415.htm" TargetMode="External"/><Relationship Id="rId4" Type="http://schemas.openxmlformats.org/officeDocument/2006/relationships/hyperlink" Target="http://baike.baidu.com/view/148612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z="7200" dirty="0" smtClean="0"/>
              <a:t>二进制与存储单位</a:t>
            </a:r>
            <a:endParaRPr lang="zh-CN" altLang="en-US" sz="7200" dirty="0" smtClean="0"/>
          </a:p>
        </p:txBody>
      </p:sp>
    </p:spTree>
    <p:extLst>
      <p:ext uri="{BB962C8B-B14F-4D97-AF65-F5344CB8AC3E}">
        <p14:creationId xmlns:p14="http://schemas.microsoft.com/office/powerpoint/2010/main" val="213547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539750" y="646113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  <p:sp>
        <p:nvSpPr>
          <p:cNvPr id="8195" name="Rectangle 7"/>
          <p:cNvSpPr txBox="1">
            <a:spLocks noChangeArrowheads="1"/>
          </p:cNvSpPr>
          <p:nvPr/>
        </p:nvSpPr>
        <p:spPr bwMode="auto">
          <a:xfrm>
            <a:off x="1498600" y="2936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684213" y="2339975"/>
            <a:ext cx="7329487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</a:t>
            </a:r>
            <a:r>
              <a:rPr lang="zh-CN" altLang="en-US" sz="2400" b="1">
                <a:ea typeface="宋体" pitchFamily="2" charset="-122"/>
              </a:rPr>
              <a:t>美国军方为了解决计算大量军用数据的难题。</a:t>
            </a:r>
            <a:endParaRPr lang="en-US" altLang="zh-CN" sz="2400" b="1"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1946</a:t>
            </a:r>
            <a:r>
              <a:rPr lang="zh-CN" altLang="en-US" sz="2400" b="1">
                <a:ea typeface="宋体" pitchFamily="2" charset="-122"/>
              </a:rPr>
              <a:t>年，世界上第一台</a:t>
            </a:r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电子</a:t>
            </a:r>
            <a:r>
              <a:rPr lang="zh-CN" altLang="en-US" sz="2400" b="1">
                <a:ea typeface="宋体" pitchFamily="2" charset="-122"/>
              </a:rPr>
              <a:t>计算机问世，由</a:t>
            </a:r>
            <a:r>
              <a:rPr lang="en-US" altLang="zh-CN" sz="2400" b="1">
                <a:ea typeface="宋体" pitchFamily="2" charset="-122"/>
              </a:rPr>
              <a:t>1</a:t>
            </a:r>
            <a:r>
              <a:rPr lang="zh-CN" altLang="en-US" sz="2400" b="1">
                <a:ea typeface="宋体" pitchFamily="2" charset="-122"/>
              </a:rPr>
              <a:t>万个电容器、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千个开关、</a:t>
            </a:r>
            <a:r>
              <a:rPr lang="en-US" altLang="zh-CN" sz="2400" b="1">
                <a:ea typeface="宋体" pitchFamily="2" charset="-122"/>
              </a:rPr>
              <a:t> 17468</a:t>
            </a:r>
            <a:r>
              <a:rPr lang="zh-CN" altLang="en-US" sz="2400" b="1">
                <a:ea typeface="宋体" pitchFamily="2" charset="-122"/>
              </a:rPr>
              <a:t>个电子管、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万个电阻器组成，重达</a:t>
            </a:r>
            <a:r>
              <a:rPr lang="en-US" altLang="zh-CN" sz="2400" b="1">
                <a:ea typeface="宋体" pitchFamily="2" charset="-122"/>
              </a:rPr>
              <a:t>30</a:t>
            </a:r>
            <a:r>
              <a:rPr lang="zh-CN" altLang="en-US" sz="2400" b="1">
                <a:ea typeface="宋体" pitchFamily="2" charset="-122"/>
              </a:rPr>
              <a:t>吨，占地</a:t>
            </a:r>
            <a:r>
              <a:rPr lang="en-US" altLang="zh-CN" sz="2400" b="1">
                <a:ea typeface="宋体" pitchFamily="2" charset="-122"/>
              </a:rPr>
              <a:t>160</a:t>
            </a:r>
            <a:r>
              <a:rPr lang="zh-CN" altLang="en-US" sz="2400" b="1">
                <a:ea typeface="宋体" pitchFamily="2" charset="-122"/>
              </a:rPr>
              <a:t>平方米</a:t>
            </a:r>
            <a:r>
              <a:rPr lang="en-US" altLang="zh-CN" sz="2400" b="1">
                <a:ea typeface="宋体" pitchFamily="2" charset="-122"/>
              </a:rPr>
              <a:t>……</a:t>
            </a:r>
            <a:endParaRPr lang="zh-CN" altLang="en-US" sz="2400" b="1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880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4"/>
          <p:cNvSpPr>
            <a:spLocks noChangeArrowheads="1"/>
          </p:cNvSpPr>
          <p:nvPr/>
        </p:nvSpPr>
        <p:spPr bwMode="gray">
          <a:xfrm>
            <a:off x="914400" y="2930525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88CE58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19" name="AutoShape 5"/>
          <p:cNvSpPr>
            <a:spLocks noChangeArrowheads="1"/>
          </p:cNvSpPr>
          <p:nvPr/>
        </p:nvSpPr>
        <p:spPr bwMode="gray">
          <a:xfrm>
            <a:off x="1066800" y="2514600"/>
            <a:ext cx="1939925" cy="6683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0" name="AutoShape 6"/>
          <p:cNvSpPr>
            <a:spLocks noChangeArrowheads="1"/>
          </p:cNvSpPr>
          <p:nvPr/>
        </p:nvSpPr>
        <p:spPr bwMode="gray">
          <a:xfrm flipH="1">
            <a:off x="2814638" y="2859088"/>
            <a:ext cx="71437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1" name="AutoShape 7"/>
          <p:cNvSpPr>
            <a:spLocks noChangeArrowheads="1"/>
          </p:cNvSpPr>
          <p:nvPr/>
        </p:nvSpPr>
        <p:spPr bwMode="gray">
          <a:xfrm flipH="1">
            <a:off x="1231900" y="2859088"/>
            <a:ext cx="73025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2" name="AutoShape 8"/>
          <p:cNvSpPr>
            <a:spLocks noChangeArrowheads="1"/>
          </p:cNvSpPr>
          <p:nvPr/>
        </p:nvSpPr>
        <p:spPr bwMode="gray">
          <a:xfrm>
            <a:off x="3424238" y="2500313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D791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3" name="AutoShape 9"/>
          <p:cNvSpPr>
            <a:spLocks noChangeArrowheads="1"/>
          </p:cNvSpPr>
          <p:nvPr/>
        </p:nvSpPr>
        <p:spPr bwMode="gray">
          <a:xfrm>
            <a:off x="3622675" y="2133600"/>
            <a:ext cx="1863725" cy="6858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634318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>
                <a:ea typeface="宋体" pitchFamily="2" charset="-122"/>
              </a:rPr>
              <a:t> </a:t>
            </a:r>
          </a:p>
        </p:txBody>
      </p:sp>
      <p:sp>
        <p:nvSpPr>
          <p:cNvPr id="9224" name="AutoShape 10"/>
          <p:cNvSpPr>
            <a:spLocks noChangeArrowheads="1"/>
          </p:cNvSpPr>
          <p:nvPr/>
        </p:nvSpPr>
        <p:spPr bwMode="gray">
          <a:xfrm flipH="1">
            <a:off x="5324475" y="2428875"/>
            <a:ext cx="73025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5" name="AutoShape 11"/>
          <p:cNvSpPr>
            <a:spLocks noChangeArrowheads="1"/>
          </p:cNvSpPr>
          <p:nvPr/>
        </p:nvSpPr>
        <p:spPr bwMode="gray">
          <a:xfrm flipH="1">
            <a:off x="3743325" y="2428875"/>
            <a:ext cx="71438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6" name="AutoShape 12"/>
          <p:cNvSpPr>
            <a:spLocks noChangeArrowheads="1"/>
          </p:cNvSpPr>
          <p:nvPr/>
        </p:nvSpPr>
        <p:spPr bwMode="gray">
          <a:xfrm>
            <a:off x="5943600" y="1998663"/>
            <a:ext cx="2514600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4B71DD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7" name="AutoShape 13"/>
          <p:cNvSpPr>
            <a:spLocks noChangeArrowheads="1"/>
          </p:cNvSpPr>
          <p:nvPr/>
        </p:nvSpPr>
        <p:spPr bwMode="gray">
          <a:xfrm>
            <a:off x="6248400" y="1676400"/>
            <a:ext cx="1863725" cy="914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D8CE5"/>
              </a:gs>
              <a:gs pos="100000">
                <a:srgbClr val="32416A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8" name="AutoShape 14"/>
          <p:cNvSpPr>
            <a:spLocks noChangeArrowheads="1"/>
          </p:cNvSpPr>
          <p:nvPr/>
        </p:nvSpPr>
        <p:spPr bwMode="gray">
          <a:xfrm flipH="1">
            <a:off x="8001000" y="1981200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9" name="AutoShape 15"/>
          <p:cNvSpPr>
            <a:spLocks noChangeArrowheads="1"/>
          </p:cNvSpPr>
          <p:nvPr/>
        </p:nvSpPr>
        <p:spPr bwMode="gray">
          <a:xfrm flipH="1">
            <a:off x="6400800" y="1990725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0" name="Freeform 16"/>
          <p:cNvSpPr>
            <a:spLocks/>
          </p:cNvSpPr>
          <p:nvPr/>
        </p:nvSpPr>
        <p:spPr bwMode="gray">
          <a:xfrm>
            <a:off x="2492375" y="1568450"/>
            <a:ext cx="1466850" cy="1157288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93D267"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1" name="Freeform 17"/>
          <p:cNvSpPr>
            <a:spLocks/>
          </p:cNvSpPr>
          <p:nvPr/>
        </p:nvSpPr>
        <p:spPr bwMode="gray">
          <a:xfrm>
            <a:off x="5105400" y="1130300"/>
            <a:ext cx="1466850" cy="1155700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B48EED"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gray">
          <a:xfrm>
            <a:off x="1447800" y="2590800"/>
            <a:ext cx="12398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十进制</a:t>
            </a:r>
          </a:p>
        </p:txBody>
      </p:sp>
      <p:sp>
        <p:nvSpPr>
          <p:cNvPr id="9233" name="Text Box 19"/>
          <p:cNvSpPr txBox="1">
            <a:spLocks noChangeArrowheads="1"/>
          </p:cNvSpPr>
          <p:nvPr/>
        </p:nvSpPr>
        <p:spPr bwMode="gray">
          <a:xfrm>
            <a:off x="3962400" y="2154238"/>
            <a:ext cx="1219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二进制</a:t>
            </a:r>
          </a:p>
        </p:txBody>
      </p:sp>
      <p:sp>
        <p:nvSpPr>
          <p:cNvPr id="65557" name="Text Box 21"/>
          <p:cNvSpPr txBox="1">
            <a:spLocks noChangeArrowheads="1"/>
          </p:cNvSpPr>
          <p:nvPr/>
        </p:nvSpPr>
        <p:spPr bwMode="gray">
          <a:xfrm>
            <a:off x="1143000" y="34163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0—9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十个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数字组成；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逢十进一</a:t>
            </a:r>
          </a:p>
        </p:txBody>
      </p:sp>
      <p:sp>
        <p:nvSpPr>
          <p:cNvPr id="65563" name="Text Box 27"/>
          <p:cNvSpPr txBox="1">
            <a:spLocks noChangeArrowheads="1"/>
          </p:cNvSpPr>
          <p:nvPr/>
        </p:nvSpPr>
        <p:spPr bwMode="gray">
          <a:xfrm>
            <a:off x="3581400" y="30480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两个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数学组成；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逢二进一</a:t>
            </a:r>
          </a:p>
        </p:txBody>
      </p:sp>
      <p:sp>
        <p:nvSpPr>
          <p:cNvPr id="65564" name="Text Box 28"/>
          <p:cNvSpPr txBox="1">
            <a:spLocks noChangeArrowheads="1"/>
          </p:cNvSpPr>
          <p:nvPr/>
        </p:nvSpPr>
        <p:spPr bwMode="gray">
          <a:xfrm>
            <a:off x="6411913" y="1752600"/>
            <a:ext cx="166528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采用二进制</a:t>
            </a:r>
          </a:p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的原因</a:t>
            </a: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gray">
          <a:xfrm>
            <a:off x="6096000" y="3048000"/>
            <a:ext cx="2362200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2" action="ppaction://hlinksldjump"/>
              </a:rPr>
              <a:t>容易表示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黑体" pitchFamily="2" charset="-122"/>
              <a:ea typeface="黑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3" action="ppaction://hlinksldjump"/>
              </a:rPr>
              <a:t>运算法则简单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3810000" y="28956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6400800" y="26670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pic>
        <p:nvPicPr>
          <p:cNvPr id="53250" name="Picture 2" descr="https://timgsa.baidu.com/timg?image&amp;quality=80&amp;size=b9999_10000&amp;sec=1537928064&amp;di=be4c8ada53d3f78240ecbb231d180249&amp;imgtype=jpg&amp;er=1&amp;src=http%3A%2F%2Fp.ananas.chaoxing.com%2Fstar2%2F2014-07%2F1024_0c%2F1404703035277fkfo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2775" y="5334000"/>
            <a:ext cx="429895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7"/>
          <p:cNvSpPr txBox="1">
            <a:spLocks noChangeArrowheads="1"/>
          </p:cNvSpPr>
          <p:nvPr/>
        </p:nvSpPr>
        <p:spPr bwMode="auto">
          <a:xfrm>
            <a:off x="517525" y="204788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</p:spTree>
    <p:extLst>
      <p:ext uri="{BB962C8B-B14F-4D97-AF65-F5344CB8AC3E}">
        <p14:creationId xmlns:p14="http://schemas.microsoft.com/office/powerpoint/2010/main" val="28993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/>
      <p:bldP spid="65557" grpId="0"/>
      <p:bldP spid="65563" grpId="0"/>
      <p:bldP spid="65564" grpId="0"/>
      <p:bldP spid="65565" grpId="0"/>
      <p:bldP spid="65566" grpId="0"/>
      <p:bldP spid="655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图片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795838" y="549275"/>
            <a:ext cx="3024187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114925" y="949325"/>
            <a:ext cx="2136775" cy="1998663"/>
            <a:chOff x="6354599" y="987576"/>
            <a:chExt cx="2849687" cy="1999441"/>
          </a:xfrm>
        </p:grpSpPr>
        <p:sp>
          <p:nvSpPr>
            <p:cNvPr id="10248" name="文本框 4"/>
            <p:cNvSpPr txBox="1">
              <a:spLocks noChangeArrowheads="1"/>
            </p:cNvSpPr>
            <p:nvPr/>
          </p:nvSpPr>
          <p:spPr bwMode="auto">
            <a:xfrm>
              <a:off x="8915361" y="1562251"/>
              <a:ext cx="288925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49" name="文本框 5"/>
            <p:cNvSpPr txBox="1">
              <a:spLocks noChangeArrowheads="1"/>
            </p:cNvSpPr>
            <p:nvPr/>
          </p:nvSpPr>
          <p:spPr bwMode="auto">
            <a:xfrm>
              <a:off x="8366086" y="1268563"/>
              <a:ext cx="28892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0" name="文本框 6"/>
            <p:cNvSpPr txBox="1">
              <a:spLocks noChangeArrowheads="1"/>
            </p:cNvSpPr>
            <p:nvPr/>
          </p:nvSpPr>
          <p:spPr bwMode="auto">
            <a:xfrm>
              <a:off x="7762836" y="987576"/>
              <a:ext cx="28892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1" name="文本框 7"/>
            <p:cNvSpPr txBox="1">
              <a:spLocks noChangeArrowheads="1"/>
            </p:cNvSpPr>
            <p:nvPr/>
          </p:nvSpPr>
          <p:spPr bwMode="auto">
            <a:xfrm>
              <a:off x="7188161" y="1274913"/>
              <a:ext cx="2873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2" name="文本框 8"/>
            <p:cNvSpPr txBox="1">
              <a:spLocks noChangeArrowheads="1"/>
            </p:cNvSpPr>
            <p:nvPr/>
          </p:nvSpPr>
          <p:spPr bwMode="auto">
            <a:xfrm>
              <a:off x="6354599" y="2525054"/>
              <a:ext cx="7191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54163" y="1933575"/>
            <a:ext cx="2619375" cy="2492375"/>
          </a:xfrm>
          <a:prstGeom prst="rect">
            <a:avLst/>
          </a:prstGeom>
          <a:solidFill>
            <a:schemeClr val="bg2"/>
          </a:solidFill>
          <a:ln w="9525">
            <a:solidFill>
              <a:srgbClr val="5B701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五位二进制数：</a:t>
            </a:r>
            <a:endParaRPr lang="en-US" altLang="zh-CN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00000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10010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….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11101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endParaRPr lang="zh-CN" altLang="en-US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20485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Microsoft YaHei UI" pitchFamily="34" charset="-122"/>
                <a:ea typeface="微软雅黑" pitchFamily="34" charset="-122"/>
              </a:rPr>
              <a:t>二进制转十进制：</a:t>
            </a:r>
            <a:r>
              <a:rPr lang="en-US" altLang="zh-CN" sz="3200" b="1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10247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</p:spTree>
    <p:extLst>
      <p:ext uri="{BB962C8B-B14F-4D97-AF65-F5344CB8AC3E}">
        <p14:creationId xmlns:p14="http://schemas.microsoft.com/office/powerpoint/2010/main" val="153697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4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76"/>
          <a:stretch>
            <a:fillRect/>
          </a:stretch>
        </p:blipFill>
        <p:spPr bwMode="auto">
          <a:xfrm>
            <a:off x="1476375" y="1550988"/>
            <a:ext cx="3225800" cy="3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1836738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33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708275" y="885825"/>
            <a:ext cx="382588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144838" y="885825"/>
            <a:ext cx="382587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5814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2" name="文本框 12"/>
          <p:cNvSpPr txBox="1">
            <a:spLocks noChangeArrowheads="1"/>
          </p:cNvSpPr>
          <p:nvPr/>
        </p:nvSpPr>
        <p:spPr bwMode="auto">
          <a:xfrm>
            <a:off x="3527425" y="2170113"/>
            <a:ext cx="2889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smtClean="0">
                <a:solidFill>
                  <a:sysClr val="window" lastClr="FFFFFF"/>
                </a:solidFill>
              </a:rPr>
              <a:t>1</a:t>
            </a:r>
            <a:endParaRPr lang="zh-CN" altLang="en-US" sz="2000" kern="0" smtClean="0">
              <a:solidFill>
                <a:sysClr val="window" lastClr="FFFFFF"/>
              </a:solidFill>
            </a:endParaRPr>
          </a:p>
        </p:txBody>
      </p:sp>
      <p:sp>
        <p:nvSpPr>
          <p:cNvPr id="43" name="文本框 13"/>
          <p:cNvSpPr txBox="1">
            <a:spLocks noChangeArrowheads="1"/>
          </p:cNvSpPr>
          <p:nvPr/>
        </p:nvSpPr>
        <p:spPr bwMode="auto">
          <a:xfrm>
            <a:off x="2406650" y="1792288"/>
            <a:ext cx="2873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8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5" name="文本框 14"/>
          <p:cNvSpPr txBox="1">
            <a:spLocks noChangeArrowheads="1"/>
          </p:cNvSpPr>
          <p:nvPr/>
        </p:nvSpPr>
        <p:spPr bwMode="auto">
          <a:xfrm>
            <a:off x="1828800" y="2924175"/>
            <a:ext cx="7207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16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6" name="文本框 15"/>
          <p:cNvSpPr txBox="1">
            <a:spLocks noChangeArrowheads="1"/>
          </p:cNvSpPr>
          <p:nvPr/>
        </p:nvSpPr>
        <p:spPr bwMode="auto">
          <a:xfrm>
            <a:off x="4303713" y="2873375"/>
            <a:ext cx="1036637" cy="1862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kern="0" dirty="0" smtClean="0">
                <a:solidFill>
                  <a:sysClr val="windowText" lastClr="000000"/>
                </a:solidFill>
              </a:rPr>
              <a:t>=</a:t>
            </a:r>
            <a:endParaRPr lang="zh-CN" altLang="en-US" sz="11500" kern="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47" name="文本框 16"/>
          <p:cNvSpPr txBox="1">
            <a:spLocks noChangeArrowheads="1"/>
          </p:cNvSpPr>
          <p:nvPr/>
        </p:nvSpPr>
        <p:spPr bwMode="auto">
          <a:xfrm>
            <a:off x="5580063" y="3289300"/>
            <a:ext cx="2736850" cy="11080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kern="0" dirty="0" smtClean="0">
                <a:solidFill>
                  <a:sysClr val="windowText" lastClr="000000"/>
                </a:solidFill>
              </a:rPr>
              <a:t>25</a:t>
            </a:r>
            <a:endParaRPr lang="zh-CN" altLang="en-US" sz="6600" kern="0" dirty="0" smtClea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9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42" t="49538" r="75504" b="28169"/>
          <a:stretch>
            <a:fillRect/>
          </a:stretch>
        </p:blipFill>
        <p:spPr>
          <a:xfrm>
            <a:off x="4217988" y="2944813"/>
            <a:ext cx="1127125" cy="1589087"/>
          </a:xfrm>
        </p:spPr>
      </p:pic>
      <p:pic>
        <p:nvPicPr>
          <p:cNvPr id="14" name="内容占位符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9652" t="26007" r="6271" b="51700"/>
          <a:stretch>
            <a:fillRect/>
          </a:stretch>
        </p:blipFill>
        <p:spPr bwMode="auto">
          <a:xfrm>
            <a:off x="4346575" y="461963"/>
            <a:ext cx="9239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1181100"/>
            <a:ext cx="25177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01110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755650" y="3251200"/>
            <a:ext cx="2754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390900" y="1768475"/>
            <a:ext cx="86518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5649913" y="176688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6584950" y="1095375"/>
            <a:ext cx="2019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3379788" y="3817938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5710238" y="37925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6632575" y="3289300"/>
            <a:ext cx="20431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55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755650"/>
            <a:ext cx="3349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01010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971550" y="2065338"/>
            <a:ext cx="3340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4252913" y="1343025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5386388" y="773113"/>
            <a:ext cx="2857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>
            <a:off x="4279900" y="2568575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5443538" y="2065338"/>
            <a:ext cx="2441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28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5" name="文本框 16"/>
          <p:cNvSpPr txBox="1">
            <a:spLocks noChangeArrowheads="1"/>
          </p:cNvSpPr>
          <p:nvPr/>
        </p:nvSpPr>
        <p:spPr bwMode="auto">
          <a:xfrm>
            <a:off x="1042988" y="3314700"/>
            <a:ext cx="3260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11111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6" name="直接箭头连接符 25"/>
          <p:cNvCxnSpPr/>
          <p:nvPr/>
        </p:nvCxnSpPr>
        <p:spPr>
          <a:xfrm>
            <a:off x="4297363" y="3852863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文本框 18"/>
          <p:cNvSpPr txBox="1">
            <a:spLocks noChangeArrowheads="1"/>
          </p:cNvSpPr>
          <p:nvPr/>
        </p:nvSpPr>
        <p:spPr bwMode="auto">
          <a:xfrm>
            <a:off x="5494338" y="3314700"/>
            <a:ext cx="22463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31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9" name="文本框 16"/>
          <p:cNvSpPr txBox="1">
            <a:spLocks noChangeArrowheads="1"/>
          </p:cNvSpPr>
          <p:nvPr/>
        </p:nvSpPr>
        <p:spPr bwMode="auto">
          <a:xfrm>
            <a:off x="1116013" y="4549775"/>
            <a:ext cx="31861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00000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4327525" y="50879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文本框 18"/>
          <p:cNvSpPr txBox="1">
            <a:spLocks noChangeArrowheads="1"/>
          </p:cNvSpPr>
          <p:nvPr/>
        </p:nvSpPr>
        <p:spPr bwMode="auto">
          <a:xfrm>
            <a:off x="5492750" y="4549775"/>
            <a:ext cx="1235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477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  <p:bldP spid="25" grpId="0"/>
      <p:bldP spid="27" grpId="0"/>
      <p:bldP spid="29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2"/>
          <p:cNvGrpSpPr>
            <a:grpSpLocks/>
          </p:cNvGrpSpPr>
          <p:nvPr/>
        </p:nvGrpSpPr>
        <p:grpSpPr bwMode="auto">
          <a:xfrm>
            <a:off x="-82550" y="1408113"/>
            <a:ext cx="2693988" cy="4232275"/>
            <a:chOff x="4040106" y="222992"/>
            <a:chExt cx="4032250" cy="6337300"/>
          </a:xfrm>
        </p:grpSpPr>
        <p:pic>
          <p:nvPicPr>
            <p:cNvPr id="15378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9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0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1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2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3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pic>
        <p:nvPicPr>
          <p:cNvPr id="15363" name="图片 24" descr="2012231328255508834_80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5563" y="355600"/>
            <a:ext cx="962025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2578100" y="1408113"/>
            <a:ext cx="7178675" cy="2032000"/>
            <a:chOff x="5578762" y="1087562"/>
            <a:chExt cx="6059056" cy="2031325"/>
          </a:xfrm>
        </p:grpSpPr>
        <p:sp>
          <p:nvSpPr>
            <p:cNvPr id="15372" name="TextBox 1"/>
            <p:cNvSpPr txBox="1">
              <a:spLocks noChangeArrowheads="1"/>
            </p:cNvSpPr>
            <p:nvPr/>
          </p:nvSpPr>
          <p:spPr bwMode="auto">
            <a:xfrm>
              <a:off x="5578762" y="1087562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十进制数：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12508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=1x10 +2x10 +5x10 +0x10 +8x10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3" name="TextBox 2"/>
            <p:cNvSpPr txBox="1">
              <a:spLocks noChangeArrowheads="1"/>
            </p:cNvSpPr>
            <p:nvPr/>
          </p:nvSpPr>
          <p:spPr bwMode="auto">
            <a:xfrm>
              <a:off x="6592809" y="24797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4" name="TextBox 21"/>
            <p:cNvSpPr txBox="1">
              <a:spLocks noChangeArrowheads="1"/>
            </p:cNvSpPr>
            <p:nvPr/>
          </p:nvSpPr>
          <p:spPr bwMode="auto">
            <a:xfrm>
              <a:off x="7606144" y="2479787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5" name="TextBox 22"/>
            <p:cNvSpPr txBox="1">
              <a:spLocks noChangeArrowheads="1"/>
            </p:cNvSpPr>
            <p:nvPr/>
          </p:nvSpPr>
          <p:spPr bwMode="auto">
            <a:xfrm>
              <a:off x="8649853" y="2479786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6" name="TextBox 23"/>
            <p:cNvSpPr txBox="1">
              <a:spLocks noChangeArrowheads="1"/>
            </p:cNvSpPr>
            <p:nvPr/>
          </p:nvSpPr>
          <p:spPr bwMode="auto">
            <a:xfrm>
              <a:off x="9748983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7" name="TextBox 24"/>
            <p:cNvSpPr txBox="1">
              <a:spLocks noChangeArrowheads="1"/>
            </p:cNvSpPr>
            <p:nvPr/>
          </p:nvSpPr>
          <p:spPr bwMode="auto">
            <a:xfrm>
              <a:off x="10792689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2674938" y="3789363"/>
            <a:ext cx="7046912" cy="2032000"/>
            <a:chOff x="5731161" y="3454498"/>
            <a:chExt cx="6059056" cy="2031325"/>
          </a:xfrm>
        </p:grpSpPr>
        <p:sp>
          <p:nvSpPr>
            <p:cNvPr id="15366" name="TextBox 25"/>
            <p:cNvSpPr txBox="1">
              <a:spLocks noChangeArrowheads="1"/>
            </p:cNvSpPr>
            <p:nvPr/>
          </p:nvSpPr>
          <p:spPr bwMode="auto">
            <a:xfrm>
              <a:off x="5731161" y="3454498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二进制数：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11001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=1x2 +1x2 +0x2 +0x2 +1x2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7" name="TextBox 26"/>
            <p:cNvSpPr txBox="1">
              <a:spLocks noChangeArrowheads="1"/>
            </p:cNvSpPr>
            <p:nvPr/>
          </p:nvSpPr>
          <p:spPr bwMode="auto">
            <a:xfrm>
              <a:off x="6488552" y="48467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8" name="TextBox 27"/>
            <p:cNvSpPr txBox="1">
              <a:spLocks noChangeArrowheads="1"/>
            </p:cNvSpPr>
            <p:nvPr/>
          </p:nvSpPr>
          <p:spPr bwMode="auto">
            <a:xfrm>
              <a:off x="7379867" y="4846723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9" name="TextBox 28"/>
            <p:cNvSpPr txBox="1">
              <a:spLocks noChangeArrowheads="1"/>
            </p:cNvSpPr>
            <p:nvPr/>
          </p:nvSpPr>
          <p:spPr bwMode="auto">
            <a:xfrm>
              <a:off x="8275800" y="4846722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0" name="TextBox 29"/>
            <p:cNvSpPr txBox="1">
              <a:spLocks noChangeArrowheads="1"/>
            </p:cNvSpPr>
            <p:nvPr/>
          </p:nvSpPr>
          <p:spPr bwMode="auto">
            <a:xfrm>
              <a:off x="9180974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1" name="TextBox 30"/>
            <p:cNvSpPr txBox="1">
              <a:spLocks noChangeArrowheads="1"/>
            </p:cNvSpPr>
            <p:nvPr/>
          </p:nvSpPr>
          <p:spPr bwMode="auto">
            <a:xfrm>
              <a:off x="10104612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487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Box 1"/>
          <p:cNvSpPr txBox="1">
            <a:spLocks noChangeArrowheads="1"/>
          </p:cNvSpPr>
          <p:nvPr/>
        </p:nvSpPr>
        <p:spPr bwMode="auto">
          <a:xfrm>
            <a:off x="4183063" y="2233613"/>
            <a:ext cx="45450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五位二进制数能表示的最大数？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（</a:t>
            </a: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1+2+4+8+16=31</a:t>
            </a: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能表示多少个数？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2 = 32</a:t>
            </a: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4378325" y="5373688"/>
            <a:ext cx="487363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5</a:t>
            </a: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grpSp>
        <p:nvGrpSpPr>
          <p:cNvPr id="16388" name="组合 12"/>
          <p:cNvGrpSpPr>
            <a:grpSpLocks/>
          </p:cNvGrpSpPr>
          <p:nvPr/>
        </p:nvGrpSpPr>
        <p:grpSpPr bwMode="auto">
          <a:xfrm>
            <a:off x="609600" y="1047750"/>
            <a:ext cx="2693988" cy="4232275"/>
            <a:chOff x="4040106" y="222992"/>
            <a:chExt cx="4032250" cy="6337300"/>
          </a:xfrm>
        </p:grpSpPr>
        <p:pic>
          <p:nvPicPr>
            <p:cNvPr id="16389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0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1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2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3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4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85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96888" y="674688"/>
            <a:ext cx="26955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4"/>
          <p:cNvSpPr txBox="1">
            <a:spLocks noChangeArrowheads="1"/>
          </p:cNvSpPr>
          <p:nvPr/>
        </p:nvSpPr>
        <p:spPr bwMode="auto">
          <a:xfrm>
            <a:off x="2465388" y="1785938"/>
            <a:ext cx="42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32</a:t>
            </a:r>
            <a:endParaRPr lang="zh-CN" altLang="en-US" sz="16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5"/>
          <p:cNvSpPr txBox="1">
            <a:spLocks noChangeArrowheads="1"/>
          </p:cNvSpPr>
          <p:nvPr/>
        </p:nvSpPr>
        <p:spPr bwMode="auto">
          <a:xfrm>
            <a:off x="2058988" y="1468438"/>
            <a:ext cx="454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64</a:t>
            </a:r>
            <a:endParaRPr lang="zh-CN" altLang="en-US" sz="14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7" name="文本框 6"/>
          <p:cNvSpPr txBox="1">
            <a:spLocks noChangeArrowheads="1"/>
          </p:cNvSpPr>
          <p:nvPr/>
        </p:nvSpPr>
        <p:spPr bwMode="auto">
          <a:xfrm>
            <a:off x="1668463" y="1233488"/>
            <a:ext cx="4635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128</a:t>
            </a:r>
            <a:endParaRPr lang="zh-CN" altLang="en-US" sz="12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pic>
        <p:nvPicPr>
          <p:cNvPr id="28688" name="图片 3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4" t="4849" r="31853" b="2751"/>
          <a:stretch>
            <a:fillRect/>
          </a:stretch>
        </p:blipFill>
        <p:spPr bwMode="auto">
          <a:xfrm>
            <a:off x="2538413" y="647700"/>
            <a:ext cx="2973387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946400" y="1250950"/>
            <a:ext cx="2052638" cy="1935163"/>
            <a:chOff x="3929212" y="1251429"/>
            <a:chExt cx="2736505" cy="1933957"/>
          </a:xfrm>
        </p:grpSpPr>
        <p:sp>
          <p:nvSpPr>
            <p:cNvPr id="17426" name="文本框 4"/>
            <p:cNvSpPr txBox="1">
              <a:spLocks noChangeArrowheads="1"/>
            </p:cNvSpPr>
            <p:nvPr/>
          </p:nvSpPr>
          <p:spPr bwMode="auto">
            <a:xfrm flipH="1">
              <a:off x="6381684" y="2723819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7" name="文本框 5"/>
            <p:cNvSpPr txBox="1">
              <a:spLocks noChangeArrowheads="1"/>
            </p:cNvSpPr>
            <p:nvPr/>
          </p:nvSpPr>
          <p:spPr bwMode="auto">
            <a:xfrm flipH="1">
              <a:off x="5711654" y="1489263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8" name="文本框 6"/>
            <p:cNvSpPr txBox="1">
              <a:spLocks noChangeArrowheads="1"/>
            </p:cNvSpPr>
            <p:nvPr/>
          </p:nvSpPr>
          <p:spPr bwMode="auto">
            <a:xfrm flipH="1">
              <a:off x="5199947" y="1251429"/>
              <a:ext cx="2840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9" name="文本框 7"/>
            <p:cNvSpPr txBox="1">
              <a:spLocks noChangeArrowheads="1"/>
            </p:cNvSpPr>
            <p:nvPr/>
          </p:nvSpPr>
          <p:spPr bwMode="auto">
            <a:xfrm flipH="1">
              <a:off x="4636175" y="1450666"/>
              <a:ext cx="28247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30" name="文本框 8"/>
            <p:cNvSpPr txBox="1">
              <a:spLocks noChangeArrowheads="1"/>
            </p:cNvSpPr>
            <p:nvPr/>
          </p:nvSpPr>
          <p:spPr bwMode="auto">
            <a:xfrm flipH="1">
              <a:off x="3929212" y="1746892"/>
              <a:ext cx="706963" cy="369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grpSp>
        <p:nvGrpSpPr>
          <p:cNvPr id="3" name="组合 23"/>
          <p:cNvGrpSpPr>
            <a:grpSpLocks/>
          </p:cNvGrpSpPr>
          <p:nvPr/>
        </p:nvGrpSpPr>
        <p:grpSpPr bwMode="auto">
          <a:xfrm>
            <a:off x="5805488" y="1839913"/>
            <a:ext cx="2706687" cy="407987"/>
            <a:chOff x="7677836" y="939423"/>
            <a:chExt cx="4514164" cy="509040"/>
          </a:xfrm>
        </p:grpSpPr>
        <p:sp>
          <p:nvSpPr>
            <p:cNvPr id="13" name="矩形 12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4" name="TextBox 1"/>
          <p:cNvSpPr txBox="1">
            <a:spLocks noChangeArrowheads="1"/>
          </p:cNvSpPr>
          <p:nvPr/>
        </p:nvSpPr>
        <p:spPr bwMode="auto">
          <a:xfrm>
            <a:off x="5699125" y="2720975"/>
            <a:ext cx="454501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八位二进制数能表示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的最大数？能表示多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少个数？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351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1322388" y="2557463"/>
            <a:ext cx="726598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计算机以 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8 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位二进制为一个存储单位，即字节（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Byte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、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>
              <a:latin typeface="Microsoft YaHei UI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52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23"/>
          <p:cNvGrpSpPr>
            <a:grpSpLocks/>
          </p:cNvGrpSpPr>
          <p:nvPr/>
        </p:nvGrpSpPr>
        <p:grpSpPr bwMode="auto">
          <a:xfrm>
            <a:off x="1201738" y="1866900"/>
            <a:ext cx="2706687" cy="407988"/>
            <a:chOff x="7677836" y="939423"/>
            <a:chExt cx="4514164" cy="509040"/>
          </a:xfrm>
        </p:grpSpPr>
        <p:sp>
          <p:nvSpPr>
            <p:cNvPr id="5" name="矩形 4"/>
            <p:cNvSpPr/>
            <p:nvPr/>
          </p:nvSpPr>
          <p:spPr>
            <a:xfrm>
              <a:off x="7677836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260309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8842782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422606" y="939423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0005079" y="939423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0576962" y="941404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156788" y="941404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59" name="组合 23"/>
          <p:cNvGrpSpPr>
            <a:grpSpLocks/>
          </p:cNvGrpSpPr>
          <p:nvPr/>
        </p:nvGrpSpPr>
        <p:grpSpPr bwMode="auto">
          <a:xfrm>
            <a:off x="4011613" y="1868488"/>
            <a:ext cx="2706687" cy="407987"/>
            <a:chOff x="7677836" y="939423"/>
            <a:chExt cx="4514164" cy="509040"/>
          </a:xfrm>
        </p:grpSpPr>
        <p:sp>
          <p:nvSpPr>
            <p:cNvPr id="14" name="矩形 13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0" name="组合 23"/>
          <p:cNvGrpSpPr>
            <a:grpSpLocks/>
          </p:cNvGrpSpPr>
          <p:nvPr/>
        </p:nvGrpSpPr>
        <p:grpSpPr bwMode="auto">
          <a:xfrm>
            <a:off x="6823075" y="1865313"/>
            <a:ext cx="1665288" cy="406400"/>
            <a:chOff x="7677836" y="939423"/>
            <a:chExt cx="2778405" cy="507060"/>
          </a:xfrm>
        </p:grpSpPr>
        <p:sp>
          <p:nvSpPr>
            <p:cNvPr id="23" name="矩形 22"/>
            <p:cNvSpPr/>
            <p:nvPr/>
          </p:nvSpPr>
          <p:spPr>
            <a:xfrm>
              <a:off x="7677836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260533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840582" y="939423"/>
              <a:ext cx="45291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420629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1" name="组合 23"/>
          <p:cNvGrpSpPr>
            <a:grpSpLocks/>
          </p:cNvGrpSpPr>
          <p:nvPr/>
        </p:nvGrpSpPr>
        <p:grpSpPr bwMode="auto">
          <a:xfrm>
            <a:off x="1212850" y="2606675"/>
            <a:ext cx="2706688" cy="407988"/>
            <a:chOff x="7677836" y="939423"/>
            <a:chExt cx="4514164" cy="509040"/>
          </a:xfrm>
        </p:grpSpPr>
        <p:sp>
          <p:nvSpPr>
            <p:cNvPr id="32" name="矩形 31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2" name="组合 23"/>
          <p:cNvGrpSpPr>
            <a:grpSpLocks/>
          </p:cNvGrpSpPr>
          <p:nvPr/>
        </p:nvGrpSpPr>
        <p:grpSpPr bwMode="auto">
          <a:xfrm>
            <a:off x="4022725" y="2608263"/>
            <a:ext cx="2706688" cy="407987"/>
            <a:chOff x="7677836" y="939423"/>
            <a:chExt cx="4514164" cy="509040"/>
          </a:xfrm>
        </p:grpSpPr>
        <p:sp>
          <p:nvSpPr>
            <p:cNvPr id="41" name="矩形 40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3" name="组合 23"/>
          <p:cNvGrpSpPr>
            <a:grpSpLocks/>
          </p:cNvGrpSpPr>
          <p:nvPr/>
        </p:nvGrpSpPr>
        <p:grpSpPr bwMode="auto">
          <a:xfrm>
            <a:off x="6834188" y="2605088"/>
            <a:ext cx="1665287" cy="406400"/>
            <a:chOff x="7677836" y="939423"/>
            <a:chExt cx="2778405" cy="507060"/>
          </a:xfrm>
        </p:grpSpPr>
        <p:sp>
          <p:nvSpPr>
            <p:cNvPr id="50" name="矩形 49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4" name="组合 23"/>
          <p:cNvGrpSpPr>
            <a:grpSpLocks/>
          </p:cNvGrpSpPr>
          <p:nvPr/>
        </p:nvGrpSpPr>
        <p:grpSpPr bwMode="auto">
          <a:xfrm>
            <a:off x="1212850" y="3316288"/>
            <a:ext cx="2706688" cy="407987"/>
            <a:chOff x="7677836" y="939423"/>
            <a:chExt cx="4514164" cy="509040"/>
          </a:xfrm>
        </p:grpSpPr>
        <p:sp>
          <p:nvSpPr>
            <p:cNvPr id="56" name="矩形 55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5" name="组合 23"/>
          <p:cNvGrpSpPr>
            <a:grpSpLocks/>
          </p:cNvGrpSpPr>
          <p:nvPr/>
        </p:nvGrpSpPr>
        <p:grpSpPr bwMode="auto">
          <a:xfrm>
            <a:off x="4022725" y="3317875"/>
            <a:ext cx="2706688" cy="407988"/>
            <a:chOff x="7677836" y="939423"/>
            <a:chExt cx="4514164" cy="509040"/>
          </a:xfrm>
        </p:grpSpPr>
        <p:sp>
          <p:nvSpPr>
            <p:cNvPr id="65" name="矩形 64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6" name="组合 23"/>
          <p:cNvGrpSpPr>
            <a:grpSpLocks/>
          </p:cNvGrpSpPr>
          <p:nvPr/>
        </p:nvGrpSpPr>
        <p:grpSpPr bwMode="auto">
          <a:xfrm>
            <a:off x="6834188" y="3314700"/>
            <a:ext cx="1665287" cy="406400"/>
            <a:chOff x="7677836" y="939423"/>
            <a:chExt cx="2778405" cy="507060"/>
          </a:xfrm>
        </p:grpSpPr>
        <p:sp>
          <p:nvSpPr>
            <p:cNvPr id="74" name="矩形 73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9" name="组合 79"/>
          <p:cNvGrpSpPr>
            <a:grpSpLocks/>
          </p:cNvGrpSpPr>
          <p:nvPr/>
        </p:nvGrpSpPr>
        <p:grpSpPr bwMode="auto">
          <a:xfrm>
            <a:off x="1173163" y="695325"/>
            <a:ext cx="2716212" cy="1023938"/>
            <a:chOff x="1563778" y="696036"/>
            <a:chExt cx="3622863" cy="1023582"/>
          </a:xfrm>
        </p:grpSpPr>
        <p:sp>
          <p:nvSpPr>
            <p:cNvPr id="2" name="双大括号 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6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组合 80"/>
          <p:cNvGrpSpPr>
            <a:grpSpLocks/>
          </p:cNvGrpSpPr>
          <p:nvPr/>
        </p:nvGrpSpPr>
        <p:grpSpPr bwMode="auto">
          <a:xfrm>
            <a:off x="4008438" y="695325"/>
            <a:ext cx="2716212" cy="1023938"/>
            <a:chOff x="1563778" y="696036"/>
            <a:chExt cx="3622863" cy="1023582"/>
          </a:xfrm>
        </p:grpSpPr>
        <p:sp>
          <p:nvSpPr>
            <p:cNvPr id="82" name="双大括号 8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4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sp>
        <p:nvSpPr>
          <p:cNvPr id="84" name="Rectangle 7"/>
          <p:cNvSpPr txBox="1">
            <a:spLocks noChangeArrowheads="1"/>
          </p:cNvSpPr>
          <p:nvPr/>
        </p:nvSpPr>
        <p:spPr bwMode="auto">
          <a:xfrm>
            <a:off x="1258888" y="4097338"/>
            <a:ext cx="44196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KB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MB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KB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GB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MB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TB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（太字节）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GB</a:t>
            </a:r>
          </a:p>
        </p:txBody>
      </p:sp>
      <p:pic>
        <p:nvPicPr>
          <p:cNvPr id="19470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7613" y="5278438"/>
            <a:ext cx="1471612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图片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24513" y="4643438"/>
            <a:ext cx="134620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图片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92888" y="4003675"/>
            <a:ext cx="224790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8244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971550" y="1623988"/>
            <a:ext cx="5868988" cy="58896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计算机采用二进制：用 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0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和 </a:t>
            </a:r>
            <a:r>
              <a:rPr lang="zh-CN" altLang="en-US" b="1"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存储信息。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042988" y="2559025"/>
            <a:ext cx="5761037" cy="1001713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计算机</a:t>
            </a:r>
            <a:r>
              <a:rPr lang="zh-CN" altLang="en-US" sz="280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最小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的存储单位为</a:t>
            </a:r>
            <a:r>
              <a:rPr lang="zh-CN" altLang="en-US" sz="3200" b="1">
                <a:solidFill>
                  <a:schemeClr val="folHlink"/>
                </a:solidFill>
                <a:ea typeface="隶书" pitchFamily="49" charset="-122"/>
              </a:rPr>
              <a:t>“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位</a:t>
            </a:r>
            <a:r>
              <a:rPr lang="zh-CN" altLang="en-US" sz="3200" b="1">
                <a:solidFill>
                  <a:schemeClr val="folHlink"/>
                </a:solidFill>
                <a:ea typeface="隶书" pitchFamily="49" charset="-122"/>
              </a:rPr>
              <a:t>”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）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个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可以有两种状态，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0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或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1116013" y="4430142"/>
            <a:ext cx="6408315" cy="1231106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8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个 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组成 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个字节（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Byte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），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隶书" pitchFamily="49" charset="-122"/>
                <a:ea typeface="隶书" pitchFamily="49" charset="-122"/>
              </a:rPr>
              <a:t>字节是存储器的</a:t>
            </a:r>
            <a:r>
              <a:rPr lang="zh-CN" altLang="en-US" sz="2800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基本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计算单位</a:t>
            </a:r>
            <a:r>
              <a:rPr lang="zh-CN" altLang="en-US" dirty="0" smtClean="0">
                <a:latin typeface="隶书" pitchFamily="49" charset="-122"/>
                <a:ea typeface="隶书" pitchFamily="49" charset="-122"/>
              </a:rPr>
              <a:t>。</a:t>
            </a:r>
            <a:endParaRPr lang="zh-CN" altLang="en-US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计算机中的信息表示方法</a:t>
            </a:r>
          </a:p>
        </p:txBody>
      </p:sp>
    </p:spTree>
    <p:extLst>
      <p:ext uri="{BB962C8B-B14F-4D97-AF65-F5344CB8AC3E}">
        <p14:creationId xmlns:p14="http://schemas.microsoft.com/office/powerpoint/2010/main" val="2939858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nimBg="1"/>
      <p:bldP spid="98308" grpId="0" animBg="1"/>
      <p:bldP spid="9830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1547813" y="2349500"/>
            <a:ext cx="5545137" cy="16557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84212" y="1196975"/>
            <a:ext cx="77762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Verdana" pitchFamily="34" charset="0"/>
                <a:ea typeface="宋体" pitchFamily="2" charset="-122"/>
              </a:rPr>
              <a:t>衡量存储器容量的大小用字节表示 ：</a:t>
            </a:r>
            <a:r>
              <a:rPr lang="en-US" altLang="zh-CN" dirty="0">
                <a:latin typeface="Verdana" pitchFamily="34" charset="0"/>
                <a:ea typeface="宋体" pitchFamily="2" charset="-122"/>
              </a:rPr>
              <a:t>B(byte)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存储容量单位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539750" y="4186238"/>
            <a:ext cx="7812088" cy="11874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KB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MB(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GB(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千兆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TB(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等：</a:t>
            </a:r>
          </a:p>
          <a:p>
            <a:endParaRPr kumimoji="1" lang="zh-CN" altLang="en-US" sz="2400" b="1">
              <a:solidFill>
                <a:schemeClr val="hlink"/>
              </a:solidFill>
              <a:latin typeface="Times New Roman" pitchFamily="18" charset="0"/>
              <a:ea typeface="宋体" pitchFamily="2" charset="-122"/>
            </a:endParaRPr>
          </a:p>
          <a:p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 </a:t>
            </a:r>
            <a:r>
              <a:rPr kumimoji="1" lang="zh-CN" altLang="en-US" sz="2400" b="1">
                <a:solidFill>
                  <a:schemeClr val="hlink"/>
                </a:solidFill>
                <a:latin typeface="Times New Roman" pitchFamily="18" charset="0"/>
                <a:ea typeface="宋体" pitchFamily="2" charset="-122"/>
              </a:rPr>
              <a:t>即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：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T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B=1024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G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2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M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K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4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1619250" y="2420938"/>
            <a:ext cx="66071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KB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千字节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B</a:t>
            </a:r>
          </a:p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MB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兆字节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KB</a:t>
            </a:r>
          </a:p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GB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千兆字节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MB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2555875" y="5445224"/>
            <a:ext cx="5070475" cy="83185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一个英文字符占用一个字节（</a:t>
            </a:r>
            <a:r>
              <a:rPr lang="en-US" altLang="zh-CN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B</a:t>
            </a:r>
            <a:r>
              <a:rPr lang="zh-CN" altLang="en-US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  <a:p>
            <a:r>
              <a:rPr lang="zh-CN" altLang="en-US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一个汉文字符占用两个字节（</a:t>
            </a:r>
            <a:r>
              <a:rPr lang="en-US" altLang="zh-CN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2B</a:t>
            </a:r>
            <a:r>
              <a:rPr lang="zh-CN" altLang="en-US" sz="2400" dirty="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35496" y="1815207"/>
            <a:ext cx="18008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b="1" dirty="0">
                <a:latin typeface="Comic Sans MS" pitchFamily="66" charset="0"/>
                <a:ea typeface="宋体" pitchFamily="2" charset="-122"/>
              </a:rPr>
              <a:t>最基本单位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7019925" y="1909763"/>
            <a:ext cx="17285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b="1" dirty="0">
                <a:latin typeface="Comic Sans MS" pitchFamily="66" charset="0"/>
                <a:ea typeface="宋体" pitchFamily="2" charset="-122"/>
              </a:rPr>
              <a:t>最小单位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690688" y="1773238"/>
            <a:ext cx="5761037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1B(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字节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)            =8 bit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（位）</a:t>
            </a:r>
          </a:p>
        </p:txBody>
      </p:sp>
    </p:spTree>
    <p:extLst>
      <p:ext uri="{BB962C8B-B14F-4D97-AF65-F5344CB8AC3E}">
        <p14:creationId xmlns:p14="http://schemas.microsoft.com/office/powerpoint/2010/main" val="30028898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nimBg="1"/>
      <p:bldP spid="99330" grpId="1" animBg="1"/>
      <p:bldP spid="99333" grpId="0" animBg="1"/>
      <p:bldP spid="99334" grpId="0"/>
      <p:bldP spid="99335" grpId="0" animBg="1"/>
      <p:bldP spid="99336" grpId="0"/>
      <p:bldP spid="993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一张光盘的存储容量为</a:t>
            </a:r>
            <a:r>
              <a:rPr lang="en-US" altLang="zh-CN" smtClean="0">
                <a:ea typeface="宋体" pitchFamily="2" charset="-122"/>
              </a:rPr>
              <a:t>650MB</a:t>
            </a:r>
            <a:r>
              <a:rPr lang="zh-CN" altLang="en-US" smtClean="0">
                <a:ea typeface="宋体" pitchFamily="2" charset="-122"/>
              </a:rPr>
              <a:t>，那么这张光盘可以存储（    ）字节的信息。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A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          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B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650×1024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C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×1024 ×1024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D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×1024 ×1024 ×1024</a:t>
            </a:r>
          </a:p>
        </p:txBody>
      </p:sp>
      <p:sp>
        <p:nvSpPr>
          <p:cNvPr id="100355" name="WordArt 3"/>
          <p:cNvSpPr>
            <a:spLocks noChangeArrowheads="1" noChangeShapeType="1" noTextEdit="1"/>
          </p:cNvSpPr>
          <p:nvPr/>
        </p:nvSpPr>
        <p:spPr bwMode="auto">
          <a:xfrm>
            <a:off x="3924300" y="2205038"/>
            <a:ext cx="2286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C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436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"/>
          <p:cNvSpPr>
            <a:spLocks noChangeArrowheads="1"/>
          </p:cNvSpPr>
          <p:nvPr/>
        </p:nvSpPr>
        <p:spPr bwMode="auto">
          <a:xfrm>
            <a:off x="2286000" y="-14057313"/>
            <a:ext cx="457200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1</a:t>
            </a:r>
            <a:r>
              <a:rPr lang="zh-CN" altLang="en-US" sz="1400">
                <a:ea typeface="宋体" pitchFamily="2" charset="-122"/>
              </a:rPr>
              <a:t>）技术实现简单，计算机是由</a:t>
            </a:r>
            <a:r>
              <a:rPr lang="zh-CN" altLang="en-US" sz="1400">
                <a:ea typeface="宋体" pitchFamily="2" charset="-122"/>
                <a:hlinkClick r:id="rId3" action="ppaction://hlinkfile"/>
              </a:rPr>
              <a:t>逻辑电路</a:t>
            </a:r>
            <a:r>
              <a:rPr lang="zh-CN" altLang="en-US" sz="1400">
                <a:ea typeface="宋体" pitchFamily="2" charset="-122"/>
              </a:rPr>
              <a:t>组成，逻辑电路通常只有两个状态，开关的接通与断开，这两种状态正好可以用“</a:t>
            </a:r>
            <a:r>
              <a:rPr lang="en-US" altLang="zh-CN" sz="1400">
                <a:ea typeface="宋体" pitchFamily="2" charset="-122"/>
              </a:rPr>
              <a:t>1”</a:t>
            </a:r>
            <a:r>
              <a:rPr lang="zh-CN" altLang="en-US" sz="1400">
                <a:ea typeface="宋体" pitchFamily="2" charset="-122"/>
              </a:rPr>
              <a:t>和“</a:t>
            </a:r>
            <a:r>
              <a:rPr lang="en-US" altLang="zh-CN" sz="1400">
                <a:ea typeface="宋体" pitchFamily="2" charset="-122"/>
              </a:rPr>
              <a:t>0”</a:t>
            </a:r>
            <a:r>
              <a:rPr lang="zh-CN" altLang="en-US" sz="1400">
                <a:ea typeface="宋体" pitchFamily="2" charset="-122"/>
              </a:rPr>
              <a:t>表示。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2</a:t>
            </a:r>
            <a:r>
              <a:rPr lang="zh-CN" altLang="en-US" sz="1400">
                <a:ea typeface="宋体" pitchFamily="2" charset="-122"/>
              </a:rPr>
              <a:t>）简化运算规则：两个二进制数和、积运算组合各有三种，运算规则简单，有利于简化计算机内部结构，提高</a:t>
            </a:r>
            <a:r>
              <a:rPr lang="zh-CN" altLang="en-US" sz="1400">
                <a:ea typeface="宋体" pitchFamily="2" charset="-122"/>
                <a:hlinkClick r:id="rId4" action="ppaction://hlinkfile"/>
              </a:rPr>
              <a:t>运算速度</a:t>
            </a:r>
            <a:r>
              <a:rPr lang="zh-CN" altLang="en-US" sz="1400">
                <a:ea typeface="宋体" pitchFamily="2" charset="-122"/>
              </a:rPr>
              <a:t>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3</a:t>
            </a:r>
            <a:r>
              <a:rPr lang="zh-CN" altLang="en-US" sz="1400">
                <a:ea typeface="宋体" pitchFamily="2" charset="-122"/>
              </a:rPr>
              <a:t>）适合</a:t>
            </a:r>
            <a:r>
              <a:rPr lang="zh-CN" altLang="en-US" sz="1400">
                <a:ea typeface="宋体" pitchFamily="2" charset="-122"/>
                <a:hlinkClick r:id="rId5" action="ppaction://hlinkfile"/>
              </a:rPr>
              <a:t>逻辑运算</a:t>
            </a:r>
            <a:r>
              <a:rPr lang="zh-CN" altLang="en-US" sz="1400">
                <a:ea typeface="宋体" pitchFamily="2" charset="-122"/>
              </a:rPr>
              <a:t>：逻辑代数是逻辑运算的理论依据，二进制只有两个数码，正好与逻辑代数中的“真”和“假”相吻合。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4</a:t>
            </a:r>
            <a:r>
              <a:rPr lang="zh-CN" altLang="en-US" sz="1400">
                <a:ea typeface="宋体" pitchFamily="2" charset="-122"/>
              </a:rPr>
              <a:t>）易于进行转换，二进制与十进制数易于互相转换。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5</a:t>
            </a:r>
            <a:r>
              <a:rPr lang="zh-CN" altLang="en-US" sz="1400">
                <a:ea typeface="宋体" pitchFamily="2" charset="-122"/>
              </a:rPr>
              <a:t>）用二进制表示数据具有抗干扰能力强，可靠性高等优点。因为每位数据只有高低两个状态，当受到一定程度的干扰时，仍能可靠地分辨出它是高还是低。</a:t>
            </a:r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08225" y="3808413"/>
            <a:ext cx="3679825" cy="304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图片 3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2263" y="1693863"/>
            <a:ext cx="86804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标题 1"/>
          <p:cNvSpPr>
            <a:spLocks/>
          </p:cNvSpPr>
          <p:nvPr/>
        </p:nvSpPr>
        <p:spPr bwMode="auto">
          <a:xfrm>
            <a:off x="1270000" y="647700"/>
            <a:ext cx="6689725" cy="45354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lnSpc>
                <a:spcPts val="4000"/>
              </a:lnSpc>
              <a:defRPr/>
            </a:pPr>
            <a:r>
              <a:rPr lang="zh-CN" altLang="en-US" sz="240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crosoft YaHei UI" pitchFamily="34" charset="-122"/>
                <a:ea typeface="Microsoft YaHei UI" pitchFamily="34" charset="-122"/>
              </a:rPr>
              <a:t>告诉我，你的生日出现在那几张卡片上？</a:t>
            </a:r>
          </a:p>
        </p:txBody>
      </p:sp>
    </p:spTree>
    <p:extLst>
      <p:ext uri="{BB962C8B-B14F-4D97-AF65-F5344CB8AC3E}">
        <p14:creationId xmlns:p14="http://schemas.microsoft.com/office/powerpoint/2010/main" val="27661251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PMingLiU"/>
        <a:cs typeface=""/>
      </a:majorFont>
      <a:minorFont>
        <a:latin typeface="Times New Roman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716</Words>
  <Application>Microsoft Office PowerPoint</Application>
  <PresentationFormat>全屏显示(4:3)</PresentationFormat>
  <Paragraphs>150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Times New Roman</vt:lpstr>
      <vt:lpstr>PMingLiU</vt:lpstr>
      <vt:lpstr>Arial</vt:lpstr>
      <vt:lpstr>DFKai-SB</vt:lpstr>
      <vt:lpstr>Wingdings</vt:lpstr>
      <vt:lpstr>預設簡報設計</vt:lpstr>
      <vt:lpstr>二进制与存储单位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Ring Line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mingko</cp:lastModifiedBy>
  <cp:revision>26</cp:revision>
  <dcterms:created xsi:type="dcterms:W3CDTF">2002-07-11T08:48:37Z</dcterms:created>
  <dcterms:modified xsi:type="dcterms:W3CDTF">2022-01-12T04:24:33Z</dcterms:modified>
</cp:coreProperties>
</file>