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82" r:id="rId3"/>
    <p:sldId id="285" r:id="rId4"/>
    <p:sldId id="288" r:id="rId5"/>
    <p:sldId id="287" r:id="rId6"/>
    <p:sldId id="291" r:id="rId7"/>
    <p:sldId id="292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66" y="3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2739F8-6D16-4C19-A407-C40C8B1EB611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26DD36-9DB1-48EA-A023-013A0BA661F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9011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A3A9E-1296-42B3-87DF-FF73E372212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33599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0F3A7-050D-4EC2-A801-E17F237F49C3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DD474-2CED-4494-B038-0810F9D3990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735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0F3A7-050D-4EC2-A801-E17F237F49C3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DD474-2CED-4494-B038-0810F9D3990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10080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0F3A7-050D-4EC2-A801-E17F237F49C3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DD474-2CED-4494-B038-0810F9D3990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99131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0F3A7-050D-4EC2-A801-E17F237F49C3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DD474-2CED-4494-B038-0810F9D3990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48195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0F3A7-050D-4EC2-A801-E17F237F49C3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DD474-2CED-4494-B038-0810F9D3990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1565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0F3A7-050D-4EC2-A801-E17F237F49C3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DD474-2CED-4494-B038-0810F9D3990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613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0F3A7-050D-4EC2-A801-E17F237F49C3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DD474-2CED-4494-B038-0810F9D3990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6841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0F3A7-050D-4EC2-A801-E17F237F49C3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DD474-2CED-4494-B038-0810F9D3990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94067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0F3A7-050D-4EC2-A801-E17F237F49C3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DD474-2CED-4494-B038-0810F9D3990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2246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0F3A7-050D-4EC2-A801-E17F237F49C3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DD474-2CED-4494-B038-0810F9D3990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38745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0F3A7-050D-4EC2-A801-E17F237F49C3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DD474-2CED-4494-B038-0810F9D3990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0063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40F3A7-050D-4EC2-A801-E17F237F49C3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BDD474-2CED-4494-B038-0810F9D3990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6673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703512" y="1268760"/>
            <a:ext cx="7772400" cy="1470025"/>
          </a:xfrm>
        </p:spPr>
        <p:txBody>
          <a:bodyPr>
            <a:normAutofit/>
          </a:bodyPr>
          <a:lstStyle/>
          <a:p>
            <a:r>
              <a:rPr lang="zh-CN" altLang="en-US" sz="6600" b="1" dirty="0"/>
              <a:t>如何鉴赏美术作品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1DE589AF-5BB5-BE86-B627-55ECF8596685}"/>
              </a:ext>
            </a:extLst>
          </p:cNvPr>
          <p:cNvSpPr txBox="1"/>
          <p:nvPr/>
        </p:nvSpPr>
        <p:spPr>
          <a:xfrm>
            <a:off x="2927648" y="3059668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400" dirty="0"/>
              <a:t>中山大学附属中学  田强</a:t>
            </a:r>
          </a:p>
        </p:txBody>
      </p:sp>
    </p:spTree>
    <p:extLst>
      <p:ext uri="{BB962C8B-B14F-4D97-AF65-F5344CB8AC3E}">
        <p14:creationId xmlns:p14="http://schemas.microsoft.com/office/powerpoint/2010/main" val="35986004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资源库\图文\绘画\油画\文艺复兴\mnls芬奇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8554" y="-1"/>
            <a:ext cx="4359446" cy="6818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30816" y="3840480"/>
            <a:ext cx="4389120" cy="2862322"/>
          </a:xfrm>
          <a:prstGeom prst="rect">
            <a:avLst/>
          </a:prstGeom>
          <a:solidFill>
            <a:schemeClr val="accent5"/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b="1" dirty="0"/>
              <a:t>【</a:t>
            </a:r>
            <a:r>
              <a:rPr lang="zh-CN" altLang="en-US" sz="2000" b="1" dirty="0"/>
              <a:t>名称</a:t>
            </a:r>
            <a:r>
              <a:rPr lang="en-US" altLang="zh-CN" sz="2000" b="1" dirty="0"/>
              <a:t>】《</a:t>
            </a:r>
            <a:r>
              <a:rPr lang="zh-CN" altLang="en-US" sz="2000" b="1" dirty="0"/>
              <a:t>蒙娜丽莎</a:t>
            </a:r>
            <a:r>
              <a:rPr lang="en-US" altLang="zh-CN" sz="2000" b="1" dirty="0"/>
              <a:t>》Mona Lisa</a:t>
            </a:r>
          </a:p>
          <a:p>
            <a:pPr>
              <a:lnSpc>
                <a:spcPct val="150000"/>
              </a:lnSpc>
            </a:pPr>
            <a:r>
              <a:rPr lang="en-US" altLang="zh-CN" sz="2000" b="1" dirty="0"/>
              <a:t>【</a:t>
            </a:r>
            <a:r>
              <a:rPr lang="zh-CN" altLang="en-US" sz="2000" b="1" dirty="0"/>
              <a:t>作者</a:t>
            </a:r>
            <a:r>
              <a:rPr lang="en-US" altLang="zh-CN" sz="2000" b="1" dirty="0"/>
              <a:t>】</a:t>
            </a:r>
            <a:r>
              <a:rPr lang="zh-CN" altLang="en-US" sz="2000" b="1" dirty="0"/>
              <a:t>列奥纳多</a:t>
            </a:r>
            <a:r>
              <a:rPr lang="en-US" altLang="zh-CN" sz="2000" b="1" dirty="0"/>
              <a:t>·</a:t>
            </a:r>
            <a:r>
              <a:rPr lang="zh-CN" altLang="en-US" sz="2000" b="1" dirty="0"/>
              <a:t>达</a:t>
            </a:r>
            <a:r>
              <a:rPr lang="en-US" altLang="zh-CN" sz="2000" b="1" dirty="0"/>
              <a:t>·</a:t>
            </a:r>
            <a:r>
              <a:rPr lang="zh-CN" altLang="en-US" sz="2000" b="1" dirty="0"/>
              <a:t>芬奇（意）</a:t>
            </a:r>
            <a:endParaRPr lang="en-US" altLang="zh-CN" sz="2000" b="1" dirty="0"/>
          </a:p>
          <a:p>
            <a:pPr>
              <a:lnSpc>
                <a:spcPct val="150000"/>
              </a:lnSpc>
            </a:pPr>
            <a:r>
              <a:rPr lang="en-US" altLang="zh-CN" sz="2000" b="1" dirty="0"/>
              <a:t>【</a:t>
            </a:r>
            <a:r>
              <a:rPr lang="zh-CN" altLang="en-US" sz="2000" b="1" dirty="0"/>
              <a:t>创作时间</a:t>
            </a:r>
            <a:r>
              <a:rPr lang="en-US" altLang="zh-CN" sz="2000" b="1" dirty="0"/>
              <a:t>】1503-1506</a:t>
            </a:r>
          </a:p>
          <a:p>
            <a:pPr>
              <a:lnSpc>
                <a:spcPct val="150000"/>
              </a:lnSpc>
            </a:pPr>
            <a:r>
              <a:rPr lang="en-US" altLang="zh-CN" sz="2000" b="1" dirty="0"/>
              <a:t>【</a:t>
            </a:r>
            <a:r>
              <a:rPr lang="zh-CN" altLang="en-US" sz="2000" b="1" dirty="0"/>
              <a:t>类型</a:t>
            </a:r>
            <a:r>
              <a:rPr lang="en-US" altLang="zh-CN" sz="2000" b="1" dirty="0"/>
              <a:t>】</a:t>
            </a:r>
            <a:r>
              <a:rPr lang="zh-CN" altLang="en-US" sz="2000" b="1" dirty="0"/>
              <a:t>油画</a:t>
            </a:r>
          </a:p>
          <a:p>
            <a:pPr>
              <a:lnSpc>
                <a:spcPct val="150000"/>
              </a:lnSpc>
            </a:pPr>
            <a:r>
              <a:rPr lang="en-US" altLang="zh-CN" sz="2000" b="1" dirty="0"/>
              <a:t>【</a:t>
            </a:r>
            <a:r>
              <a:rPr lang="zh-CN" altLang="en-US" sz="2000" b="1" dirty="0"/>
              <a:t>尺寸</a:t>
            </a:r>
            <a:r>
              <a:rPr lang="en-US" altLang="zh-CN" sz="2000" b="1" dirty="0"/>
              <a:t>】77X53cm</a:t>
            </a:r>
          </a:p>
          <a:p>
            <a:pPr>
              <a:lnSpc>
                <a:spcPct val="150000"/>
              </a:lnSpc>
            </a:pPr>
            <a:r>
              <a:rPr lang="en-US" altLang="zh-CN" sz="2000" b="1" dirty="0"/>
              <a:t>【</a:t>
            </a:r>
            <a:r>
              <a:rPr lang="zh-CN" altLang="en-US" sz="2000" b="1" dirty="0"/>
              <a:t>收藏</a:t>
            </a:r>
            <a:r>
              <a:rPr lang="en-US" altLang="zh-CN" sz="2000" b="1" dirty="0"/>
              <a:t>】</a:t>
            </a:r>
            <a:r>
              <a:rPr lang="zh-CN" altLang="en-US" sz="2000" b="1" dirty="0"/>
              <a:t>法国卢浮宫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27448" y="492370"/>
            <a:ext cx="4009293" cy="461665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基本信息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27448" y="1049941"/>
            <a:ext cx="4009293" cy="461665"/>
          </a:xfrm>
          <a:prstGeom prst="rect">
            <a:avLst/>
          </a:prstGeom>
          <a:solidFill>
            <a:srgbClr val="D3EBED"/>
          </a:solidFill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外在形式：内容、技法等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27448" y="1602376"/>
            <a:ext cx="4009293" cy="1200329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内涵：背景、思想、情感、观念、社会（政治、经济、文化</a:t>
            </a:r>
            <a:r>
              <a:rPr lang="en-US" altLang="zh-CN" sz="2400" b="1" dirty="0"/>
              <a:t>……</a:t>
            </a:r>
            <a:r>
              <a:rPr lang="zh-CN" altLang="en-US" sz="2400" b="1" dirty="0"/>
              <a:t>）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34482" y="2882542"/>
            <a:ext cx="4009293" cy="461665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价值与影响</a:t>
            </a:r>
          </a:p>
        </p:txBody>
      </p:sp>
      <p:pic>
        <p:nvPicPr>
          <p:cNvPr id="8" name="Picture 4" descr="12229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10" r="24011"/>
          <a:stretch>
            <a:fillRect/>
          </a:stretch>
        </p:blipFill>
        <p:spPr bwMode="auto">
          <a:xfrm>
            <a:off x="5663952" y="0"/>
            <a:ext cx="4752975" cy="6878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AA74B06-F0F0-CBC3-BFDC-7964AABC3C19}"/>
              </a:ext>
            </a:extLst>
          </p:cNvPr>
          <p:cNvSpPr txBox="1"/>
          <p:nvPr/>
        </p:nvSpPr>
        <p:spPr>
          <a:xfrm>
            <a:off x="1055440" y="3791263"/>
            <a:ext cx="4389120" cy="3066737"/>
          </a:xfrm>
          <a:prstGeom prst="rect">
            <a:avLst/>
          </a:prstGeom>
          <a:solidFill>
            <a:schemeClr val="accent5"/>
          </a:solidFill>
        </p:spPr>
        <p:txBody>
          <a:bodyPr wrap="square" rtlCol="0">
            <a:spAutoFit/>
          </a:bodyPr>
          <a:lstStyle/>
          <a:p>
            <a:pPr algn="l">
              <a:lnSpc>
                <a:spcPts val="1950"/>
              </a:lnSpc>
            </a:pPr>
            <a:r>
              <a:rPr lang="en-US" altLang="zh-CN" sz="2000" b="1" dirty="0"/>
              <a:t>【</a:t>
            </a:r>
            <a:r>
              <a:rPr lang="zh-CN" altLang="en-US" sz="2000" b="1" dirty="0"/>
              <a:t>名称</a:t>
            </a:r>
            <a:r>
              <a:rPr lang="en-US" altLang="zh-CN" sz="2000" b="1" dirty="0"/>
              <a:t>】</a:t>
            </a:r>
            <a:r>
              <a:rPr lang="zh-CN" altLang="zh-CN" sz="1800" kern="0" dirty="0">
                <a:solidFill>
                  <a:srgbClr val="333333"/>
                </a:solidFill>
                <a:effectLst/>
                <a:latin typeface="Helvetica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千里江山图</a:t>
            </a:r>
            <a:endParaRPr lang="zh-CN" altLang="zh-CN" sz="1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dirty="0"/>
              <a:t>【</a:t>
            </a:r>
            <a:r>
              <a:rPr lang="zh-CN" altLang="en-US" sz="2000" b="1" dirty="0"/>
              <a:t>作者</a:t>
            </a:r>
            <a:r>
              <a:rPr lang="en-US" altLang="zh-CN" sz="2000" b="1" dirty="0"/>
              <a:t>】</a:t>
            </a:r>
            <a:r>
              <a:rPr lang="zh-CN" altLang="en-US" sz="2000" b="1" dirty="0"/>
              <a:t>王希孟</a:t>
            </a:r>
            <a:endParaRPr lang="en-US" altLang="zh-CN" sz="2000" b="1" dirty="0"/>
          </a:p>
          <a:p>
            <a:pPr>
              <a:lnSpc>
                <a:spcPct val="150000"/>
              </a:lnSpc>
            </a:pPr>
            <a:r>
              <a:rPr lang="en-US" altLang="zh-CN" sz="2000" b="1" dirty="0"/>
              <a:t>【</a:t>
            </a:r>
            <a:r>
              <a:rPr lang="zh-CN" altLang="en-US" sz="2000" b="1" dirty="0"/>
              <a:t>年代</a:t>
            </a:r>
            <a:r>
              <a:rPr lang="en-US" altLang="zh-CN" sz="2000" b="1" dirty="0"/>
              <a:t>】</a:t>
            </a:r>
            <a:r>
              <a:rPr lang="zh-CN" altLang="en-US" sz="2000" b="1" dirty="0"/>
              <a:t>北宋</a:t>
            </a:r>
            <a:endParaRPr lang="en-US" altLang="zh-CN" sz="2000" b="1" dirty="0"/>
          </a:p>
          <a:p>
            <a:pPr>
              <a:lnSpc>
                <a:spcPct val="150000"/>
              </a:lnSpc>
            </a:pPr>
            <a:r>
              <a:rPr lang="en-US" altLang="zh-CN" sz="2000" b="1" dirty="0"/>
              <a:t>【</a:t>
            </a:r>
            <a:r>
              <a:rPr lang="zh-CN" altLang="en-US" sz="2000" b="1" dirty="0"/>
              <a:t>类型</a:t>
            </a:r>
            <a:r>
              <a:rPr lang="en-US" altLang="zh-CN" sz="2000" b="1" dirty="0"/>
              <a:t>】</a:t>
            </a:r>
            <a:r>
              <a:rPr lang="zh-CN" altLang="en-US" sz="2000" b="1" dirty="0"/>
              <a:t>中国山水画</a:t>
            </a:r>
          </a:p>
          <a:p>
            <a:pPr>
              <a:lnSpc>
                <a:spcPct val="150000"/>
              </a:lnSpc>
            </a:pPr>
            <a:r>
              <a:rPr lang="en-US" altLang="zh-CN" sz="2000" b="1" dirty="0"/>
              <a:t>【</a:t>
            </a:r>
            <a:r>
              <a:rPr lang="zh-CN" altLang="en-US" sz="2000" b="1" dirty="0"/>
              <a:t>尺寸</a:t>
            </a:r>
            <a:r>
              <a:rPr lang="en-US" altLang="zh-CN" sz="2000" b="1" dirty="0"/>
              <a:t>】</a:t>
            </a:r>
            <a:r>
              <a:rPr lang="en-US" altLang="zh-CN" sz="2000" kern="0" dirty="0">
                <a:solidFill>
                  <a:srgbClr val="333333"/>
                </a:solidFill>
                <a:effectLst/>
                <a:latin typeface="Helvetica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51.5cm</a:t>
            </a:r>
            <a:r>
              <a:rPr lang="en-US" altLang="zh-CN" sz="2000" b="1" dirty="0"/>
              <a:t>X1191.5cm</a:t>
            </a:r>
          </a:p>
          <a:p>
            <a:pPr>
              <a:lnSpc>
                <a:spcPct val="150000"/>
              </a:lnSpc>
            </a:pPr>
            <a:r>
              <a:rPr lang="en-US" altLang="zh-CN" sz="2000" b="1" dirty="0"/>
              <a:t>【</a:t>
            </a:r>
            <a:r>
              <a:rPr lang="zh-CN" altLang="en-US" sz="2000" b="1" dirty="0"/>
              <a:t>材质</a:t>
            </a:r>
            <a:r>
              <a:rPr lang="en-US" altLang="zh-CN" sz="2000" b="1" dirty="0"/>
              <a:t>】</a:t>
            </a:r>
            <a:r>
              <a:rPr lang="en-US" altLang="zh-CN" sz="2000" kern="0" dirty="0">
                <a:solidFill>
                  <a:srgbClr val="333333"/>
                </a:solidFill>
                <a:effectLst/>
                <a:latin typeface="Helvetica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000" kern="0" dirty="0">
                <a:solidFill>
                  <a:srgbClr val="333333"/>
                </a:solidFill>
                <a:effectLst/>
                <a:latin typeface="Helvetica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绢本</a:t>
            </a:r>
            <a:endParaRPr lang="en-US" altLang="zh-CN" sz="2000" b="1" dirty="0"/>
          </a:p>
          <a:p>
            <a:pPr>
              <a:lnSpc>
                <a:spcPct val="150000"/>
              </a:lnSpc>
            </a:pPr>
            <a:r>
              <a:rPr lang="en-US" altLang="zh-CN" sz="2000" b="1" dirty="0"/>
              <a:t>【</a:t>
            </a:r>
            <a:r>
              <a:rPr lang="zh-CN" altLang="en-US" sz="2000" b="1" dirty="0"/>
              <a:t>收藏</a:t>
            </a:r>
            <a:r>
              <a:rPr lang="en-US" altLang="zh-CN" sz="2000" b="1" dirty="0"/>
              <a:t>】</a:t>
            </a:r>
            <a:r>
              <a:rPr lang="zh-CN" altLang="zh-CN" sz="2000" kern="0" dirty="0">
                <a:solidFill>
                  <a:srgbClr val="333333"/>
                </a:solidFill>
                <a:effectLst/>
                <a:latin typeface="Helvetica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北京故宫博物院</a:t>
            </a:r>
            <a:endParaRPr lang="zh-CN" altLang="zh-CN" sz="20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DF0F064A-1858-DF14-47C6-8C1E345F6C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8" b="2338"/>
          <a:stretch>
            <a:fillRect/>
          </a:stretch>
        </p:blipFill>
        <p:spPr bwMode="auto">
          <a:xfrm>
            <a:off x="1055440" y="332656"/>
            <a:ext cx="8626841" cy="3312368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资源库\图文\绘画\油画\阿尔诺非尼夫妇像\Pim10008 - 副本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728" y="175705"/>
            <a:ext cx="3743765" cy="5066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资源库\图文\绘画\油画\阿尔诺非尼夫妇像\Pim00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9456" y="175705"/>
            <a:ext cx="4840517" cy="6565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179416" y="5371157"/>
            <a:ext cx="302455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b="1" dirty="0"/>
              <a:t>【</a:t>
            </a:r>
            <a:r>
              <a:rPr lang="zh-CN" altLang="en-US" sz="1400" b="1" dirty="0"/>
              <a:t>名称</a:t>
            </a:r>
            <a:r>
              <a:rPr lang="en-US" altLang="zh-CN" sz="1400" b="1" dirty="0"/>
              <a:t>】</a:t>
            </a:r>
            <a:r>
              <a:rPr lang="zh-CN" altLang="en-US" sz="1400" b="1" dirty="0"/>
              <a:t>阿尔诺芬尼夫妇像</a:t>
            </a:r>
            <a:endParaRPr lang="en-US" altLang="zh-CN" sz="1400" b="1" dirty="0"/>
          </a:p>
          <a:p>
            <a:r>
              <a:rPr lang="en-US" altLang="zh-CN" sz="1400" b="1" dirty="0"/>
              <a:t>【</a:t>
            </a:r>
            <a:r>
              <a:rPr lang="zh-CN" altLang="en-US" sz="1400" b="1" dirty="0"/>
              <a:t>作者</a:t>
            </a:r>
            <a:r>
              <a:rPr lang="en-US" altLang="zh-CN" sz="1400" b="1" dirty="0"/>
              <a:t>】</a:t>
            </a:r>
            <a:r>
              <a:rPr lang="zh-CN" altLang="en-US" sz="1400" b="1" dirty="0"/>
              <a:t>扬</a:t>
            </a:r>
            <a:r>
              <a:rPr lang="en-US" altLang="zh-CN" sz="1400" b="1" dirty="0"/>
              <a:t>·</a:t>
            </a:r>
            <a:r>
              <a:rPr lang="zh-CN" altLang="en-US" sz="1400" b="1" dirty="0"/>
              <a:t>凡</a:t>
            </a:r>
            <a:r>
              <a:rPr lang="en-US" altLang="zh-CN" sz="1400" b="1" dirty="0"/>
              <a:t>·</a:t>
            </a:r>
            <a:r>
              <a:rPr lang="zh-CN" altLang="en-US" sz="1400" b="1" dirty="0"/>
              <a:t>艾克</a:t>
            </a:r>
            <a:endParaRPr lang="en-US" altLang="zh-CN" sz="1400" b="1" dirty="0"/>
          </a:p>
          <a:p>
            <a:r>
              <a:rPr lang="en-US" altLang="zh-CN" sz="1400" b="1" dirty="0"/>
              <a:t>【</a:t>
            </a:r>
            <a:r>
              <a:rPr lang="zh-CN" altLang="en-US" sz="1400" b="1" dirty="0"/>
              <a:t>创作时间</a:t>
            </a:r>
            <a:r>
              <a:rPr lang="en-US" altLang="zh-CN" sz="1400" b="1" dirty="0"/>
              <a:t>】1434</a:t>
            </a:r>
            <a:r>
              <a:rPr lang="zh-CN" altLang="en-US" sz="1400" b="1" dirty="0"/>
              <a:t>年</a:t>
            </a:r>
            <a:endParaRPr lang="en-US" altLang="zh-CN" sz="1400" b="1" dirty="0"/>
          </a:p>
          <a:p>
            <a:r>
              <a:rPr lang="en-US" altLang="zh-CN" sz="1400" b="1" dirty="0"/>
              <a:t>【</a:t>
            </a:r>
            <a:r>
              <a:rPr lang="zh-CN" altLang="en-US" sz="1400" b="1" dirty="0"/>
              <a:t>类型</a:t>
            </a:r>
            <a:r>
              <a:rPr lang="en-US" altLang="zh-CN" sz="1400" b="1" dirty="0"/>
              <a:t>】</a:t>
            </a:r>
            <a:r>
              <a:rPr lang="zh-CN" altLang="en-US" sz="1400" b="1" dirty="0"/>
              <a:t>油画</a:t>
            </a:r>
          </a:p>
          <a:p>
            <a:r>
              <a:rPr lang="en-US" altLang="zh-CN" sz="1400" b="1" dirty="0"/>
              <a:t>【</a:t>
            </a:r>
            <a:r>
              <a:rPr lang="zh-CN" altLang="en-US" sz="1400" b="1" dirty="0"/>
              <a:t>尺寸</a:t>
            </a:r>
            <a:r>
              <a:rPr lang="en-US" altLang="zh-CN" sz="1400" b="1" dirty="0"/>
              <a:t>】82cm×59.5cm</a:t>
            </a:r>
          </a:p>
          <a:p>
            <a:r>
              <a:rPr lang="en-US" altLang="zh-CN" sz="1400" b="1" dirty="0"/>
              <a:t>【</a:t>
            </a:r>
            <a:r>
              <a:rPr lang="zh-CN" altLang="en-US" sz="1400" b="1" dirty="0"/>
              <a:t>收藏</a:t>
            </a:r>
            <a:r>
              <a:rPr lang="en-US" altLang="zh-CN" sz="1400" b="1" dirty="0"/>
              <a:t>】</a:t>
            </a:r>
            <a:r>
              <a:rPr lang="zh-CN" altLang="en-US" sz="1400" b="1" dirty="0"/>
              <a:t>英国国家美术馆</a:t>
            </a:r>
          </a:p>
        </p:txBody>
      </p:sp>
      <p:pic>
        <p:nvPicPr>
          <p:cNvPr id="8" name="Picture 2" descr="D:\资源库\图文\绘画\油画\阿尔诺非尼夫妇像\Pim10008 - 副本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28" t="34371" r="16591"/>
          <a:stretch/>
        </p:blipFill>
        <p:spPr bwMode="auto">
          <a:xfrm>
            <a:off x="1206062" y="175706"/>
            <a:ext cx="4844366" cy="6550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1475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Line 4"/>
          <p:cNvSpPr>
            <a:spLocks noChangeShapeType="1"/>
          </p:cNvSpPr>
          <p:nvPr/>
        </p:nvSpPr>
        <p:spPr bwMode="auto">
          <a:xfrm>
            <a:off x="922536" y="6011864"/>
            <a:ext cx="8858250" cy="7937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5" name="Picture 3" descr="《最后的晚餐》达芬奇"/>
          <p:cNvPicPr>
            <a:picLocks noChangeAspect="1" noChangeArrowheads="1"/>
          </p:cNvPicPr>
          <p:nvPr/>
        </p:nvPicPr>
        <p:blipFill>
          <a:blip r:embed="rId2" cstate="print">
            <a:lum bright="6000"/>
          </a:blip>
          <a:srcRect l="4936" t="3517" b="4419"/>
          <a:stretch>
            <a:fillRect/>
          </a:stretch>
        </p:blipFill>
        <p:spPr bwMode="auto">
          <a:xfrm>
            <a:off x="964741" y="228597"/>
            <a:ext cx="9014107" cy="431526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911424" y="4825385"/>
            <a:ext cx="9014107" cy="1938992"/>
          </a:xfrm>
          <a:prstGeom prst="rect">
            <a:avLst/>
          </a:prstGeom>
          <a:solidFill>
            <a:schemeClr val="accent5"/>
          </a:solidFill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【</a:t>
            </a:r>
            <a:r>
              <a:rPr lang="zh-CN" altLang="en-US" sz="2000" b="1" dirty="0"/>
              <a:t>名称</a:t>
            </a:r>
            <a:r>
              <a:rPr lang="en-US" altLang="zh-CN" sz="2000" b="1" dirty="0"/>
              <a:t>】《</a:t>
            </a:r>
            <a:r>
              <a:rPr lang="zh-CN" altLang="zh-CN" sz="2000" b="1" dirty="0"/>
              <a:t>最后的晚餐</a:t>
            </a:r>
            <a:r>
              <a:rPr lang="en-US" altLang="zh-CN" sz="2000" b="1" dirty="0"/>
              <a:t>》</a:t>
            </a:r>
            <a:r>
              <a:rPr lang="en-US" altLang="zh-CN" sz="2000" dirty="0"/>
              <a:t> The Last Supper</a:t>
            </a:r>
            <a:endParaRPr lang="en-US" altLang="zh-CN" sz="2000" b="1" dirty="0"/>
          </a:p>
          <a:p>
            <a:r>
              <a:rPr lang="en-US" altLang="zh-CN" sz="2000" b="1" dirty="0"/>
              <a:t>【</a:t>
            </a:r>
            <a:r>
              <a:rPr lang="zh-CN" altLang="en-US" sz="2000" b="1" dirty="0"/>
              <a:t>作者</a:t>
            </a:r>
            <a:r>
              <a:rPr lang="en-US" altLang="zh-CN" sz="2000" b="1" dirty="0"/>
              <a:t>】</a:t>
            </a:r>
            <a:r>
              <a:rPr lang="zh-CN" altLang="en-US" sz="2000" b="1" dirty="0"/>
              <a:t>列奥纳多</a:t>
            </a:r>
            <a:r>
              <a:rPr lang="en-US" altLang="zh-CN" sz="2000" b="1" dirty="0"/>
              <a:t>·</a:t>
            </a:r>
            <a:r>
              <a:rPr lang="zh-CN" altLang="en-US" sz="2000" b="1" dirty="0"/>
              <a:t>达</a:t>
            </a:r>
            <a:r>
              <a:rPr lang="en-US" altLang="zh-CN" sz="2000" b="1" dirty="0"/>
              <a:t>·</a:t>
            </a:r>
            <a:r>
              <a:rPr lang="zh-CN" altLang="en-US" sz="2000" b="1" dirty="0"/>
              <a:t>芬奇（意）</a:t>
            </a:r>
            <a:endParaRPr lang="en-US" altLang="zh-CN" sz="2000" b="1" dirty="0"/>
          </a:p>
          <a:p>
            <a:r>
              <a:rPr lang="en-US" altLang="zh-CN" sz="2000" b="1" dirty="0"/>
              <a:t>【</a:t>
            </a:r>
            <a:r>
              <a:rPr lang="zh-CN" altLang="en-US" sz="2000" b="1" dirty="0"/>
              <a:t>创作时间</a:t>
            </a:r>
            <a:r>
              <a:rPr lang="en-US" altLang="zh-CN" sz="2000" b="1" dirty="0"/>
              <a:t>】1499</a:t>
            </a:r>
            <a:r>
              <a:rPr lang="zh-CN" altLang="en-US" sz="2000" b="1" dirty="0"/>
              <a:t>年</a:t>
            </a:r>
          </a:p>
          <a:p>
            <a:r>
              <a:rPr lang="en-US" altLang="zh-CN" sz="2000" b="1" dirty="0"/>
              <a:t>【</a:t>
            </a:r>
            <a:r>
              <a:rPr lang="zh-CN" altLang="en-US" sz="2000" b="1" dirty="0"/>
              <a:t>类型</a:t>
            </a:r>
            <a:r>
              <a:rPr lang="en-US" altLang="zh-CN" sz="2000" b="1" dirty="0"/>
              <a:t>】</a:t>
            </a:r>
            <a:r>
              <a:rPr lang="zh-CN" altLang="en-US" sz="2000" b="1" dirty="0"/>
              <a:t>油画</a:t>
            </a:r>
          </a:p>
          <a:p>
            <a:r>
              <a:rPr lang="en-US" altLang="zh-CN" sz="2000" b="1" dirty="0"/>
              <a:t>【</a:t>
            </a:r>
            <a:r>
              <a:rPr lang="zh-CN" altLang="en-US" sz="2000" b="1" dirty="0"/>
              <a:t>尺寸</a:t>
            </a:r>
            <a:r>
              <a:rPr lang="en-US" altLang="zh-CN" sz="2000" b="1" dirty="0"/>
              <a:t>】421X903</a:t>
            </a:r>
            <a:r>
              <a:rPr lang="zh-CN" altLang="zh-CN" sz="2000" b="1" dirty="0"/>
              <a:t>厘米</a:t>
            </a:r>
            <a:endParaRPr lang="en-US" altLang="zh-CN" sz="2000" b="1" dirty="0"/>
          </a:p>
          <a:p>
            <a:r>
              <a:rPr lang="en-US" altLang="zh-CN" sz="2000" b="1" dirty="0"/>
              <a:t>【</a:t>
            </a:r>
            <a:r>
              <a:rPr lang="zh-CN" altLang="en-US" sz="2000" b="1" dirty="0"/>
              <a:t>收藏</a:t>
            </a:r>
            <a:r>
              <a:rPr lang="en-US" altLang="zh-CN" sz="2000" b="1" dirty="0"/>
              <a:t>】</a:t>
            </a:r>
            <a:r>
              <a:rPr lang="zh-CN" altLang="en-US" sz="2000" b="1" dirty="0"/>
              <a:t>米兰圣玛利亚德尔格契修道院</a:t>
            </a:r>
          </a:p>
        </p:txBody>
      </p:sp>
    </p:spTree>
    <p:extLst>
      <p:ext uri="{BB962C8B-B14F-4D97-AF65-F5344CB8AC3E}">
        <p14:creationId xmlns:p14="http://schemas.microsoft.com/office/powerpoint/2010/main" val="4004222833"/>
      </p:ext>
    </p:extLst>
  </p:cSld>
  <p:clrMapOvr>
    <a:masterClrMapping/>
  </p:clrMapOvr>
  <p:transition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3025402" y="5948363"/>
            <a:ext cx="4339650" cy="369332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基本语言元素：点、线、面、色、体</a:t>
            </a:r>
            <a:r>
              <a:rPr lang="en-US" altLang="zh-CN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endParaRPr lang="zh-CN" altLang="en-US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3025402" y="4046538"/>
            <a:ext cx="2330450" cy="531812"/>
          </a:xfrm>
          <a:prstGeom prst="rect">
            <a:avLst/>
          </a:prstGeom>
          <a:solidFill>
            <a:srgbClr val="FFFF99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语言表达手段</a:t>
            </a:r>
          </a:p>
        </p:txBody>
      </p:sp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5540002" y="3895725"/>
            <a:ext cx="3448050" cy="349250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600"/>
              <a:t>明暗、空间、透视、构图、肌理</a:t>
            </a:r>
            <a:r>
              <a:rPr lang="en-US" altLang="zh-CN" sz="1600"/>
              <a:t>……</a:t>
            </a:r>
          </a:p>
        </p:txBody>
      </p:sp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5540003" y="4244975"/>
            <a:ext cx="2108269" cy="338554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600" dirty="0"/>
              <a:t>笔墨、章法、皴法</a:t>
            </a:r>
            <a:r>
              <a:rPr lang="en-US" altLang="zh-CN" sz="1600" dirty="0"/>
              <a:t>……</a:t>
            </a:r>
          </a:p>
        </p:txBody>
      </p:sp>
      <p:sp>
        <p:nvSpPr>
          <p:cNvPr id="41991" name="Line 7"/>
          <p:cNvSpPr>
            <a:spLocks noChangeShapeType="1"/>
          </p:cNvSpPr>
          <p:nvPr/>
        </p:nvSpPr>
        <p:spPr bwMode="auto">
          <a:xfrm flipV="1">
            <a:off x="4016002" y="4625975"/>
            <a:ext cx="0" cy="12954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3177802" y="5083175"/>
            <a:ext cx="1338828" cy="369332"/>
          </a:xfrm>
          <a:prstGeom prst="rect">
            <a:avLst/>
          </a:prstGeom>
          <a:solidFill>
            <a:srgbClr val="FFFF99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组织、体现</a:t>
            </a:r>
          </a:p>
        </p:txBody>
      </p:sp>
      <p:sp>
        <p:nvSpPr>
          <p:cNvPr id="41994" name="Text Box 10"/>
          <p:cNvSpPr txBox="1">
            <a:spLocks noChangeArrowheads="1"/>
          </p:cNvSpPr>
          <p:nvPr/>
        </p:nvSpPr>
        <p:spPr bwMode="auto">
          <a:xfrm>
            <a:off x="3011513" y="1654175"/>
            <a:ext cx="615553" cy="1528624"/>
          </a:xfrm>
          <a:prstGeom prst="rect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r>
              <a:rPr lang="zh-CN" altLang="en-US" sz="2800" dirty="0"/>
              <a:t>具象艺术</a:t>
            </a:r>
          </a:p>
        </p:txBody>
      </p:sp>
      <p:sp>
        <p:nvSpPr>
          <p:cNvPr id="41995" name="Text Box 11"/>
          <p:cNvSpPr txBox="1">
            <a:spLocks noChangeArrowheads="1"/>
          </p:cNvSpPr>
          <p:nvPr/>
        </p:nvSpPr>
        <p:spPr bwMode="auto">
          <a:xfrm>
            <a:off x="3833838" y="1654175"/>
            <a:ext cx="615553" cy="1528624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r>
              <a:rPr lang="zh-CN" altLang="en-US" sz="2800" dirty="0"/>
              <a:t>意象艺术</a:t>
            </a:r>
          </a:p>
        </p:txBody>
      </p:sp>
      <p:sp>
        <p:nvSpPr>
          <p:cNvPr id="41996" name="Text Box 12"/>
          <p:cNvSpPr txBox="1">
            <a:spLocks noChangeArrowheads="1"/>
          </p:cNvSpPr>
          <p:nvPr/>
        </p:nvSpPr>
        <p:spPr bwMode="auto">
          <a:xfrm>
            <a:off x="4687913" y="1654175"/>
            <a:ext cx="615553" cy="1528624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r>
              <a:rPr lang="zh-CN" altLang="en-US" sz="2800" dirty="0">
                <a:solidFill>
                  <a:srgbClr val="FFFF99"/>
                </a:solidFill>
              </a:rPr>
              <a:t>抽象艺术</a:t>
            </a:r>
          </a:p>
        </p:txBody>
      </p:sp>
      <p:sp>
        <p:nvSpPr>
          <p:cNvPr id="41997" name="Line 13"/>
          <p:cNvSpPr>
            <a:spLocks noChangeShapeType="1"/>
          </p:cNvSpPr>
          <p:nvPr/>
        </p:nvSpPr>
        <p:spPr bwMode="auto">
          <a:xfrm flipV="1">
            <a:off x="4168402" y="3178175"/>
            <a:ext cx="0" cy="838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41998" name="Line 14"/>
          <p:cNvSpPr>
            <a:spLocks noChangeShapeType="1"/>
          </p:cNvSpPr>
          <p:nvPr/>
        </p:nvSpPr>
        <p:spPr bwMode="auto">
          <a:xfrm flipV="1">
            <a:off x="5006602" y="3178175"/>
            <a:ext cx="0" cy="838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41999" name="Line 15"/>
          <p:cNvSpPr>
            <a:spLocks noChangeShapeType="1"/>
          </p:cNvSpPr>
          <p:nvPr/>
        </p:nvSpPr>
        <p:spPr bwMode="auto">
          <a:xfrm flipV="1">
            <a:off x="3330202" y="3178175"/>
            <a:ext cx="0" cy="838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42002" name="Text Box 18"/>
          <p:cNvSpPr txBox="1">
            <a:spLocks noChangeArrowheads="1"/>
          </p:cNvSpPr>
          <p:nvPr/>
        </p:nvSpPr>
        <p:spPr bwMode="auto">
          <a:xfrm>
            <a:off x="2279576" y="1676400"/>
            <a:ext cx="461665" cy="4704928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square">
            <a:spAutoFit/>
          </a:bodyPr>
          <a:lstStyle/>
          <a:p>
            <a:pPr algn="ctr"/>
            <a:r>
              <a:rPr lang="zh-CN" altLang="en-US" dirty="0">
                <a:latin typeface="黑体" pitchFamily="2" charset="-122"/>
                <a:ea typeface="黑体" pitchFamily="2" charset="-122"/>
              </a:rPr>
              <a:t>艺    术     家    创    作</a:t>
            </a:r>
          </a:p>
        </p:txBody>
      </p:sp>
      <p:pic>
        <p:nvPicPr>
          <p:cNvPr id="42003" name="Picture 19" descr="E:\素材\绘画\油画\现代派\《呐喊》 蒙克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0" t="1299"/>
          <a:stretch>
            <a:fillRect/>
          </a:stretch>
        </p:blipFill>
        <p:spPr bwMode="auto">
          <a:xfrm>
            <a:off x="2968252" y="152400"/>
            <a:ext cx="992188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004" name="Picture 20" descr="E:\素材\绘画\油画\现代派\《红色椅子上睡着的女人》毕加索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616" y="152400"/>
            <a:ext cx="1011237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005" name="Picture 21" descr="E:\素材\绘画\中国画\白夜光、太行丰碑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161" t="2304" r="4247"/>
          <a:stretch>
            <a:fillRect/>
          </a:stretch>
        </p:blipFill>
        <p:spPr bwMode="auto">
          <a:xfrm>
            <a:off x="5254253" y="152400"/>
            <a:ext cx="993775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006" name="Picture 22" descr="E:\tq\画册\油画\其他\《父亲》罗中立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9"/>
          <a:stretch>
            <a:fillRect/>
          </a:stretch>
        </p:blipFill>
        <p:spPr bwMode="auto">
          <a:xfrm>
            <a:off x="6397252" y="152400"/>
            <a:ext cx="966788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1C18E97E-7AF0-79F9-63BC-96E527224216}"/>
              </a:ext>
            </a:extLst>
          </p:cNvPr>
          <p:cNvSpPr txBox="1"/>
          <p:nvPr/>
        </p:nvSpPr>
        <p:spPr>
          <a:xfrm>
            <a:off x="635483" y="548680"/>
            <a:ext cx="738664" cy="460851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3600" dirty="0"/>
              <a:t>美术作品的艺术语言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41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4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4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41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4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42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2" dur="500"/>
                                        <p:tgtEl>
                                          <p:spTgt spid="42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7" dur="500"/>
                                        <p:tgtEl>
                                          <p:spTgt spid="42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2" dur="500"/>
                                        <p:tgtEl>
                                          <p:spTgt spid="42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7" dur="500"/>
                                        <p:tgtEl>
                                          <p:spTgt spid="42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 animBg="1" autoUpdateAnimBg="0"/>
      <p:bldP spid="41988" grpId="0" animBg="1" autoUpdateAnimBg="0"/>
      <p:bldP spid="41989" grpId="0" animBg="1" autoUpdateAnimBg="0"/>
      <p:bldP spid="41990" grpId="0" animBg="1" autoUpdateAnimBg="0"/>
      <p:bldP spid="41991" grpId="0" animBg="1"/>
      <p:bldP spid="41987" grpId="0" animBg="1" autoUpdateAnimBg="0"/>
      <p:bldP spid="41994" grpId="0" animBg="1" autoUpdateAnimBg="0"/>
      <p:bldP spid="41995" grpId="0" animBg="1" autoUpdateAnimBg="0"/>
      <p:bldP spid="41996" grpId="0" animBg="1" autoUpdateAnimBg="0"/>
      <p:bldP spid="41997" grpId="0" animBg="1"/>
      <p:bldP spid="41998" grpId="0" animBg="1"/>
      <p:bldP spid="41999" grpId="0" animBg="1"/>
      <p:bldP spid="42002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6CFA75EB-0205-607D-5424-B34863D6E43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97632" y="274638"/>
            <a:ext cx="8798768" cy="1143000"/>
          </a:xfrm>
          <a:solidFill>
            <a:schemeClr val="folHlink"/>
          </a:solidFill>
        </p:spPr>
        <p:txBody>
          <a:bodyPr/>
          <a:lstStyle/>
          <a:p>
            <a:pPr algn="ctr"/>
            <a:r>
              <a:rPr lang="zh-CN" altLang="en-US" dirty="0">
                <a:solidFill>
                  <a:schemeClr val="bg1"/>
                </a:solidFill>
              </a:rPr>
              <a:t>鉴赏基础</a:t>
            </a:r>
            <a:r>
              <a:rPr lang="en-US" altLang="zh-CN" dirty="0">
                <a:solidFill>
                  <a:schemeClr val="bg1"/>
                </a:solidFill>
              </a:rPr>
              <a:t>——</a:t>
            </a:r>
            <a:r>
              <a:rPr lang="zh-CN" altLang="en-US" dirty="0">
                <a:solidFill>
                  <a:schemeClr val="bg1"/>
                </a:solidFill>
              </a:rPr>
              <a:t>美术语言</a:t>
            </a: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6FA8E720-A737-85F7-06FB-3E63FE04E34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1424" y="1719263"/>
            <a:ext cx="6923088" cy="4411662"/>
          </a:xfrm>
        </p:spPr>
        <p:txBody>
          <a:bodyPr/>
          <a:lstStyle/>
          <a:p>
            <a:pPr>
              <a:lnSpc>
                <a:spcPct val="125000"/>
              </a:lnSpc>
            </a:pPr>
            <a:r>
              <a:rPr lang="zh-CN" altLang="en-US" b="1" dirty="0"/>
              <a:t>美术元素：点、线条、形状、形体、明暗、色彩、肌理、空间等。</a:t>
            </a:r>
          </a:p>
          <a:p>
            <a:pPr>
              <a:lnSpc>
                <a:spcPct val="125000"/>
              </a:lnSpc>
            </a:pPr>
            <a:r>
              <a:rPr lang="zh-CN" altLang="en-US" b="1" dirty="0"/>
              <a:t>组织原理：对称与均衡、节奏与韵律、多样与统一、比例与尺度等。</a:t>
            </a:r>
          </a:p>
        </p:txBody>
      </p:sp>
      <p:pic>
        <p:nvPicPr>
          <p:cNvPr id="8197" name="Picture 5">
            <a:extLst>
              <a:ext uri="{FF2B5EF4-FFF2-40B4-BE49-F238E27FC236}">
                <a16:creationId xmlns:a16="http://schemas.microsoft.com/office/drawing/2014/main" id="{70B87E2B-57BC-2345-3060-E9898BF9CC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57"/>
          <a:stretch>
            <a:fillRect/>
          </a:stretch>
        </p:blipFill>
        <p:spPr bwMode="auto">
          <a:xfrm>
            <a:off x="4341789" y="4483100"/>
            <a:ext cx="3313112" cy="2401888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>
            <a:hlinkClick r:id="" action="ppaction://noaction"/>
            <a:extLst>
              <a:ext uri="{FF2B5EF4-FFF2-40B4-BE49-F238E27FC236}">
                <a16:creationId xmlns:a16="http://schemas.microsoft.com/office/drawing/2014/main" id="{540774EE-644B-0CAA-552C-53E25D703C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2" t="3879" r="9024" b="50229"/>
          <a:stretch>
            <a:fillRect/>
          </a:stretch>
        </p:blipFill>
        <p:spPr bwMode="auto">
          <a:xfrm>
            <a:off x="7920014" y="3330576"/>
            <a:ext cx="2254250" cy="352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7">
            <a:extLst>
              <a:ext uri="{FF2B5EF4-FFF2-40B4-BE49-F238E27FC236}">
                <a16:creationId xmlns:a16="http://schemas.microsoft.com/office/drawing/2014/main" id="{5761C5B2-8C8B-309E-3ADA-264E396EC0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1" t="2687" r="3960" b="16643"/>
          <a:stretch>
            <a:fillRect/>
          </a:stretch>
        </p:blipFill>
        <p:spPr bwMode="auto">
          <a:xfrm>
            <a:off x="993752" y="4471988"/>
            <a:ext cx="3419475" cy="2386012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69232" y="274638"/>
            <a:ext cx="6707088" cy="1143000"/>
          </a:xfrm>
        </p:spPr>
        <p:txBody>
          <a:bodyPr>
            <a:normAutofit/>
          </a:bodyPr>
          <a:lstStyle/>
          <a:p>
            <a:pPr algn="l"/>
            <a:r>
              <a:rPr lang="zh-CN" altLang="zh-CN" b="1" dirty="0"/>
              <a:t>费德门四阶段分析</a:t>
            </a:r>
            <a:r>
              <a:rPr lang="zh-CN" altLang="en-US" b="1" dirty="0"/>
              <a:t>法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981200" y="1600201"/>
            <a:ext cx="6995120" cy="4525963"/>
          </a:xfrm>
        </p:spPr>
        <p:txBody>
          <a:bodyPr>
            <a:normAutofit fontScale="70000" lnSpcReduction="20000"/>
          </a:bodyPr>
          <a:lstStyle/>
          <a:p>
            <a:pPr algn="just">
              <a:lnSpc>
                <a:spcPct val="170000"/>
              </a:lnSpc>
            </a:pPr>
            <a:r>
              <a:rPr lang="zh-CN" altLang="zh-CN" b="1" dirty="0"/>
              <a:t>美术鉴赏是运用感知、记忆、经验、知识，对美术作品进行感受、体验、联想、比较、分析和判断，获得审美享受，并理解美术作品内涵的活动。</a:t>
            </a:r>
          </a:p>
          <a:p>
            <a:pPr algn="just">
              <a:lnSpc>
                <a:spcPct val="170000"/>
              </a:lnSpc>
            </a:pPr>
            <a:r>
              <a:rPr lang="zh-CN" altLang="zh-CN" b="1" dirty="0"/>
              <a:t>在美术鉴赏教学活动中，目前世界上中小学美术鉴赏活动受美国乔治亚大学教授、著名美术理论家和批评家费德门（</a:t>
            </a:r>
            <a:r>
              <a:rPr lang="en-US" altLang="zh-CN" b="1" dirty="0"/>
              <a:t>Edmund Burke Feldman,1992</a:t>
            </a:r>
            <a:r>
              <a:rPr lang="zh-CN" altLang="zh-CN" b="1" dirty="0"/>
              <a:t>）所提出的四阶段分析</a:t>
            </a:r>
            <a:r>
              <a:rPr lang="en-US" altLang="zh-CN" b="1" dirty="0"/>
              <a:t>(four stages analysis)</a:t>
            </a:r>
            <a:r>
              <a:rPr lang="zh-CN" altLang="zh-CN" b="1" dirty="0"/>
              <a:t>的模式影响较大，即：</a:t>
            </a:r>
            <a:r>
              <a:rPr lang="zh-CN" altLang="en-US" sz="4000" b="1" dirty="0">
                <a:solidFill>
                  <a:srgbClr val="FF0000"/>
                </a:solidFill>
              </a:rPr>
              <a:t>描</a:t>
            </a:r>
            <a:r>
              <a:rPr lang="zh-CN" altLang="zh-CN" sz="4000" b="1" dirty="0">
                <a:solidFill>
                  <a:srgbClr val="FF0000"/>
                </a:solidFill>
              </a:rPr>
              <a:t>述、形式分析、解释、评价。</a:t>
            </a:r>
          </a:p>
        </p:txBody>
      </p:sp>
    </p:spTree>
    <p:extLst>
      <p:ext uri="{BB962C8B-B14F-4D97-AF65-F5344CB8AC3E}">
        <p14:creationId xmlns:p14="http://schemas.microsoft.com/office/powerpoint/2010/main" val="29968739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40632" y="274638"/>
            <a:ext cx="7211144" cy="1143000"/>
          </a:xfrm>
        </p:spPr>
        <p:txBody>
          <a:bodyPr>
            <a:normAutofit/>
          </a:bodyPr>
          <a:lstStyle/>
          <a:p>
            <a:pPr algn="l"/>
            <a:r>
              <a:rPr lang="zh-CN" altLang="en-US" b="1" dirty="0"/>
              <a:t>描</a:t>
            </a:r>
            <a:r>
              <a:rPr lang="zh-CN" altLang="zh-CN" b="1" dirty="0"/>
              <a:t>述、分析、解释、评价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95400" y="1268760"/>
            <a:ext cx="9144000" cy="5589240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just"/>
            <a:r>
              <a:rPr lang="en-US" altLang="zh-CN" sz="2600" b="1" dirty="0"/>
              <a:t>1</a:t>
            </a:r>
            <a:r>
              <a:rPr lang="zh-CN" altLang="zh-CN" sz="2600" b="1" dirty="0"/>
              <a:t>、</a:t>
            </a:r>
            <a:r>
              <a:rPr lang="zh-CN" altLang="en-US" sz="2600" b="1" dirty="0"/>
              <a:t>描</a:t>
            </a:r>
            <a:r>
              <a:rPr lang="zh-CN" altLang="zh-CN" sz="2600" b="1" dirty="0"/>
              <a:t>述。概括地说出画面上直接可见的视觉形象。</a:t>
            </a:r>
          </a:p>
          <a:p>
            <a:pPr algn="just"/>
            <a:r>
              <a:rPr lang="en-US" altLang="zh-CN" sz="2600" b="1" dirty="0"/>
              <a:t>2</a:t>
            </a:r>
            <a:r>
              <a:rPr lang="zh-CN" altLang="zh-CN" sz="2600" b="1" dirty="0"/>
              <a:t>、形式分析。观察及分析作品的造型特色，如作品展示了什么视觉元素和组织原理、作品是用什么材料构成的等等。这阶段对作品的观察更为深入细致。</a:t>
            </a:r>
          </a:p>
          <a:p>
            <a:pPr algn="just"/>
            <a:r>
              <a:rPr lang="en-US" altLang="zh-CN" sz="2600" b="1" dirty="0"/>
              <a:t>3</a:t>
            </a:r>
            <a:r>
              <a:rPr lang="zh-CN" altLang="zh-CN" sz="2600" b="1" dirty="0"/>
              <a:t>、解释。就先前两个程序及分析所得事实或线索，阐述个人的理解和情绪感受，例如这件作品引起我什么特别的感觉？为什么作者有这样的表现，作品有什么含义？这些造型特色如何表达主题内容？忠实地发表自己的情绪感受。</a:t>
            </a:r>
          </a:p>
          <a:p>
            <a:pPr algn="just"/>
            <a:r>
              <a:rPr lang="en-US" altLang="zh-CN" sz="2600" b="1" dirty="0"/>
              <a:t>4</a:t>
            </a:r>
            <a:r>
              <a:rPr lang="zh-CN" altLang="zh-CN" sz="2600" b="1" dirty="0"/>
              <a:t>、评价。经过前阶段反复的观察、提问、表达和讨论，综合地判断这件作品的优劣得失，作品造型上视觉语言的效果是否适当地传达主题内容？作者的技巧是否成熟？能否发挥材料的特性？并提供理由。</a:t>
            </a:r>
          </a:p>
          <a:p>
            <a:pPr algn="just"/>
            <a:endParaRPr lang="zh-CN" altLang="en-US" sz="2600" b="1" dirty="0"/>
          </a:p>
        </p:txBody>
      </p:sp>
    </p:spTree>
    <p:extLst>
      <p:ext uri="{BB962C8B-B14F-4D97-AF65-F5344CB8AC3E}">
        <p14:creationId xmlns:p14="http://schemas.microsoft.com/office/powerpoint/2010/main" val="20932596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69232" y="274638"/>
            <a:ext cx="7211144" cy="1143000"/>
          </a:xfrm>
        </p:spPr>
        <p:txBody>
          <a:bodyPr>
            <a:normAutofit/>
          </a:bodyPr>
          <a:lstStyle/>
          <a:p>
            <a:pPr algn="l"/>
            <a:r>
              <a:rPr lang="zh-CN" altLang="zh-CN" b="1" dirty="0"/>
              <a:t>叙述、分析、解释、评价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981200" y="1600201"/>
            <a:ext cx="6779096" cy="2764904"/>
          </a:xfrm>
        </p:spPr>
        <p:txBody>
          <a:bodyPr>
            <a:normAutofit/>
          </a:bodyPr>
          <a:lstStyle/>
          <a:p>
            <a:pPr algn="just">
              <a:lnSpc>
                <a:spcPct val="170000"/>
              </a:lnSpc>
            </a:pPr>
            <a:r>
              <a:rPr lang="en-US" altLang="zh-CN" b="1" dirty="0"/>
              <a:t>1</a:t>
            </a:r>
            <a:r>
              <a:rPr lang="zh-CN" altLang="zh-CN" b="1" dirty="0"/>
              <a:t>、</a:t>
            </a:r>
            <a:r>
              <a:rPr lang="zh-CN" altLang="en-US" b="1" dirty="0"/>
              <a:t>描述（</a:t>
            </a:r>
            <a:r>
              <a:rPr lang="zh-CN" altLang="zh-CN" b="1" dirty="0"/>
              <a:t>叙述</a:t>
            </a:r>
            <a:r>
              <a:rPr lang="zh-CN" altLang="en-US" b="1" dirty="0"/>
              <a:t>）</a:t>
            </a:r>
            <a:r>
              <a:rPr lang="zh-CN" altLang="zh-CN" b="1" dirty="0"/>
              <a:t>。</a:t>
            </a:r>
            <a:r>
              <a:rPr lang="zh-CN" altLang="en-US" b="1" dirty="0"/>
              <a:t>观看</a:t>
            </a:r>
            <a:r>
              <a:rPr lang="zh-CN" altLang="zh-CN" b="1" dirty="0"/>
              <a:t>作品，并概括地说出画面上直接可见的视觉形象。</a:t>
            </a:r>
            <a:endParaRPr lang="zh-CN" altLang="en-US" b="1" dirty="0"/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2423592" y="4293096"/>
            <a:ext cx="6696744" cy="5232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dirty="0">
                <a:latin typeface="Times New Roman" pitchFamily="18" charset="0"/>
                <a:ea typeface="黑体" pitchFamily="2" charset="-122"/>
              </a:rPr>
              <a:t>画（有）了什么（看到了什么）？</a:t>
            </a:r>
            <a:r>
              <a:rPr kumimoji="1" lang="en-US" altLang="zh-CN" sz="2800" dirty="0">
                <a:latin typeface="Times New Roman" pitchFamily="18" charset="0"/>
                <a:ea typeface="黑体" pitchFamily="2" charset="-122"/>
              </a:rPr>
              <a:t>……</a:t>
            </a: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2423592" y="4994012"/>
            <a:ext cx="6696744" cy="5232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dirty="0">
                <a:latin typeface="Times New Roman" pitchFamily="18" charset="0"/>
                <a:ea typeface="黑体" pitchFamily="2" charset="-122"/>
              </a:rPr>
              <a:t>造型、色彩、纹饰</a:t>
            </a:r>
            <a:r>
              <a:rPr kumimoji="1" lang="en-US" altLang="zh-CN" sz="2800" dirty="0">
                <a:latin typeface="Times New Roman" pitchFamily="18" charset="0"/>
                <a:ea typeface="黑体" pitchFamily="2" charset="-122"/>
              </a:rPr>
              <a:t>………</a:t>
            </a:r>
          </a:p>
        </p:txBody>
      </p:sp>
    </p:spTree>
    <p:extLst>
      <p:ext uri="{BB962C8B-B14F-4D97-AF65-F5344CB8AC3E}">
        <p14:creationId xmlns:p14="http://schemas.microsoft.com/office/powerpoint/2010/main" val="4005858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69232" y="274638"/>
            <a:ext cx="7211144" cy="1143000"/>
          </a:xfrm>
        </p:spPr>
        <p:txBody>
          <a:bodyPr>
            <a:normAutofit/>
          </a:bodyPr>
          <a:lstStyle/>
          <a:p>
            <a:pPr algn="l"/>
            <a:r>
              <a:rPr lang="zh-CN" altLang="zh-CN" b="1" dirty="0"/>
              <a:t>叙述、分析、解释、评价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981200" y="1600201"/>
            <a:ext cx="6779096" cy="2692896"/>
          </a:xfrm>
        </p:spPr>
        <p:txBody>
          <a:bodyPr>
            <a:normAutofit/>
          </a:bodyPr>
          <a:lstStyle/>
          <a:p>
            <a:pPr algn="just">
              <a:lnSpc>
                <a:spcPct val="170000"/>
              </a:lnSpc>
            </a:pPr>
            <a:r>
              <a:rPr lang="en-US" altLang="zh-CN" sz="2400" b="1" dirty="0"/>
              <a:t>2</a:t>
            </a:r>
            <a:r>
              <a:rPr lang="zh-CN" altLang="zh-CN" sz="2400" b="1" dirty="0"/>
              <a:t>、形式分析。引观察及分析作品的造型特色，例如作品展示了什么视觉元素和组织原理、作品是用什么材料构成的等等。这阶段对作品的观察更为深入细致。</a:t>
            </a: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2409213" y="4221088"/>
            <a:ext cx="6696744" cy="5232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dirty="0">
                <a:latin typeface="Times New Roman" pitchFamily="18" charset="0"/>
                <a:ea typeface="黑体" pitchFamily="2" charset="-122"/>
              </a:rPr>
              <a:t>造型、色彩、纹饰、材质肌理</a:t>
            </a:r>
            <a:r>
              <a:rPr kumimoji="1" lang="en-US" altLang="zh-CN" sz="2800" dirty="0">
                <a:latin typeface="Times New Roman" pitchFamily="18" charset="0"/>
                <a:ea typeface="黑体" pitchFamily="2" charset="-122"/>
              </a:rPr>
              <a:t>………</a:t>
            </a:r>
          </a:p>
        </p:txBody>
      </p:sp>
    </p:spTree>
    <p:extLst>
      <p:ext uri="{BB962C8B-B14F-4D97-AF65-F5344CB8AC3E}">
        <p14:creationId xmlns:p14="http://schemas.microsoft.com/office/powerpoint/2010/main" val="1804503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69232" y="274638"/>
            <a:ext cx="7211144" cy="1143000"/>
          </a:xfrm>
        </p:spPr>
        <p:txBody>
          <a:bodyPr>
            <a:normAutofit/>
          </a:bodyPr>
          <a:lstStyle/>
          <a:p>
            <a:pPr algn="l"/>
            <a:r>
              <a:rPr lang="zh-CN" altLang="zh-CN" b="1" dirty="0"/>
              <a:t>叙述、分析、解释、评价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981200" y="1700808"/>
            <a:ext cx="6779096" cy="2808312"/>
          </a:xfrm>
        </p:spPr>
        <p:txBody>
          <a:bodyPr>
            <a:normAutofit fontScale="70000" lnSpcReduction="20000"/>
          </a:bodyPr>
          <a:lstStyle/>
          <a:p>
            <a:pPr algn="just">
              <a:lnSpc>
                <a:spcPct val="170000"/>
              </a:lnSpc>
            </a:pPr>
            <a:r>
              <a:rPr lang="en-US" altLang="zh-CN" b="1" dirty="0"/>
              <a:t>3</a:t>
            </a:r>
            <a:r>
              <a:rPr lang="zh-CN" altLang="zh-CN" b="1" dirty="0"/>
              <a:t>、解释。就先前两个程序及分析所得事实或线索，阐述个人的理解和情绪感受，例如这件作品引起我什么特别的感觉？为什么作者有这样的表现，作品有什么含义？这些造型特色如何表达主题内容？</a:t>
            </a:r>
            <a:endParaRPr lang="zh-CN" altLang="en-US" b="1" dirty="0"/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2487982" y="4235604"/>
            <a:ext cx="6192688" cy="1569660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dirty="0">
                <a:solidFill>
                  <a:schemeClr val="bg1"/>
                </a:solidFill>
                <a:latin typeface="Times New Roman" pitchFamily="18" charset="0"/>
                <a:ea typeface="黑体" pitchFamily="2" charset="-122"/>
              </a:rPr>
              <a:t>想到了什么？有什么感受？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400" dirty="0">
                <a:solidFill>
                  <a:schemeClr val="bg1"/>
                </a:solidFill>
                <a:latin typeface="Times New Roman" pitchFamily="18" charset="0"/>
                <a:ea typeface="黑体" pitchFamily="2" charset="-122"/>
              </a:rPr>
              <a:t>怎么做（画）的？相关技法？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400" dirty="0">
                <a:solidFill>
                  <a:schemeClr val="bg1"/>
                </a:solidFill>
                <a:latin typeface="Times New Roman" pitchFamily="18" charset="0"/>
                <a:ea typeface="黑体" pitchFamily="2" charset="-122"/>
              </a:rPr>
              <a:t>为什么这样画？相关背景资料？</a:t>
            </a:r>
            <a:endParaRPr kumimoji="1" lang="en-US" altLang="zh-CN" sz="2400" dirty="0">
              <a:solidFill>
                <a:schemeClr val="bg1"/>
              </a:solidFill>
              <a:latin typeface="Times New Roman" pitchFamily="18" charset="0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4108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69232" y="274638"/>
            <a:ext cx="7211144" cy="1143000"/>
          </a:xfrm>
        </p:spPr>
        <p:txBody>
          <a:bodyPr>
            <a:normAutofit/>
          </a:bodyPr>
          <a:lstStyle/>
          <a:p>
            <a:pPr algn="l"/>
            <a:r>
              <a:rPr lang="zh-CN" altLang="zh-CN" b="1" dirty="0"/>
              <a:t>叙述、分析、解释、评价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981200" y="1600201"/>
            <a:ext cx="6779096" cy="3412976"/>
          </a:xfrm>
        </p:spPr>
        <p:txBody>
          <a:bodyPr>
            <a:normAutofit fontScale="70000" lnSpcReduction="20000"/>
          </a:bodyPr>
          <a:lstStyle/>
          <a:p>
            <a:pPr algn="just">
              <a:lnSpc>
                <a:spcPct val="170000"/>
              </a:lnSpc>
            </a:pPr>
            <a:r>
              <a:rPr lang="en-US" altLang="zh-CN" b="1" dirty="0"/>
              <a:t>4</a:t>
            </a:r>
            <a:r>
              <a:rPr lang="zh-CN" altLang="zh-CN" b="1" dirty="0"/>
              <a:t>、评价。经过前阶段反复的观察、提问、表达和讨论，学生将上面各步骤的资料归纳，从而综合地判断这件作品的优劣得失，作品造型上视觉语言的效果是否适当地传达主题内容？作者的技巧是否成熟？能否发挥材料的特性？并提供理由。</a:t>
            </a:r>
          </a:p>
          <a:p>
            <a:pPr algn="just">
              <a:lnSpc>
                <a:spcPct val="170000"/>
              </a:lnSpc>
            </a:pPr>
            <a:endParaRPr lang="zh-CN" altLang="en-US" b="1" dirty="0"/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2423592" y="4672520"/>
            <a:ext cx="6192688" cy="1323439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40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怎么样？是否喜欢？为什么？</a:t>
            </a:r>
            <a:r>
              <a:rPr kumimoji="1" lang="en-US" altLang="zh-CN" sz="40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</a:p>
        </p:txBody>
      </p:sp>
    </p:spTree>
    <p:extLst>
      <p:ext uri="{BB962C8B-B14F-4D97-AF65-F5344CB8AC3E}">
        <p14:creationId xmlns:p14="http://schemas.microsoft.com/office/powerpoint/2010/main" val="1455010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2783334" y="2073361"/>
            <a:ext cx="5029200" cy="375487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dirty="0">
                <a:latin typeface="Times New Roman" pitchFamily="18" charset="0"/>
                <a:ea typeface="黑体" pitchFamily="2" charset="-122"/>
              </a:rPr>
              <a:t>画了什么（看到了什么）？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800" dirty="0">
                <a:latin typeface="Times New Roman" pitchFamily="18" charset="0"/>
                <a:ea typeface="黑体" pitchFamily="2" charset="-122"/>
              </a:rPr>
              <a:t>想到了什么？有什么感受？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800" dirty="0">
                <a:latin typeface="Times New Roman" pitchFamily="18" charset="0"/>
                <a:ea typeface="黑体" pitchFamily="2" charset="-122"/>
              </a:rPr>
              <a:t>怎么画的？相关技法？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800" dirty="0">
                <a:latin typeface="Times New Roman" pitchFamily="18" charset="0"/>
                <a:ea typeface="黑体" pitchFamily="2" charset="-122"/>
              </a:rPr>
              <a:t>为什么这样画？相关背景资料？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800" dirty="0">
                <a:latin typeface="Times New Roman" pitchFamily="18" charset="0"/>
                <a:ea typeface="黑体" pitchFamily="2" charset="-122"/>
              </a:rPr>
              <a:t>怎么样？是否喜欢？为什么？</a:t>
            </a: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2800" dirty="0">
                <a:latin typeface="Times New Roman" pitchFamily="18" charset="0"/>
                <a:ea typeface="黑体" pitchFamily="2" charset="-122"/>
              </a:rPr>
              <a:t>……</a:t>
            </a: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7895902" y="2115665"/>
            <a:ext cx="1296144" cy="351647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60000"/>
              </a:lnSpc>
            </a:pPr>
            <a:r>
              <a:rPr lang="zh-CN" altLang="en-US" sz="3600" b="1" dirty="0">
                <a:solidFill>
                  <a:srgbClr val="C00000"/>
                </a:solidFill>
              </a:rPr>
              <a:t>描述</a:t>
            </a:r>
          </a:p>
          <a:p>
            <a:pPr eaLnBrk="1" hangingPunct="1">
              <a:lnSpc>
                <a:spcPct val="160000"/>
              </a:lnSpc>
            </a:pPr>
            <a:r>
              <a:rPr lang="zh-CN" altLang="en-US" sz="3600" b="1" dirty="0">
                <a:solidFill>
                  <a:srgbClr val="C00000"/>
                </a:solidFill>
              </a:rPr>
              <a:t>分析</a:t>
            </a:r>
          </a:p>
          <a:p>
            <a:pPr eaLnBrk="1" hangingPunct="1">
              <a:lnSpc>
                <a:spcPct val="160000"/>
              </a:lnSpc>
            </a:pPr>
            <a:r>
              <a:rPr lang="zh-CN" altLang="en-US" sz="3600" b="1" dirty="0">
                <a:solidFill>
                  <a:srgbClr val="C00000"/>
                </a:solidFill>
              </a:rPr>
              <a:t>解释</a:t>
            </a:r>
          </a:p>
          <a:p>
            <a:pPr eaLnBrk="1" hangingPunct="1">
              <a:lnSpc>
                <a:spcPct val="160000"/>
              </a:lnSpc>
            </a:pPr>
            <a:r>
              <a:rPr lang="zh-CN" altLang="en-US" sz="3600" b="1" dirty="0">
                <a:solidFill>
                  <a:srgbClr val="C00000"/>
                </a:solidFill>
              </a:rPr>
              <a:t>判断</a:t>
            </a: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1559496" y="1939143"/>
            <a:ext cx="1439863" cy="401013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4000" b="1" dirty="0">
                <a:solidFill>
                  <a:srgbClr val="00CCFF"/>
                </a:solidFill>
              </a:rPr>
              <a:t>题材</a:t>
            </a:r>
          </a:p>
          <a:p>
            <a:pPr eaLnBrk="1" hangingPunct="1">
              <a:lnSpc>
                <a:spcPct val="130000"/>
              </a:lnSpc>
            </a:pPr>
            <a:r>
              <a:rPr lang="zh-CN" altLang="en-US" sz="4000" b="1" dirty="0">
                <a:solidFill>
                  <a:srgbClr val="00CCFF"/>
                </a:solidFill>
              </a:rPr>
              <a:t>情节</a:t>
            </a:r>
          </a:p>
          <a:p>
            <a:pPr eaLnBrk="1" hangingPunct="1">
              <a:lnSpc>
                <a:spcPct val="130000"/>
              </a:lnSpc>
            </a:pPr>
            <a:r>
              <a:rPr lang="zh-CN" altLang="en-US" sz="4000" b="1" dirty="0">
                <a:solidFill>
                  <a:srgbClr val="00CCFF"/>
                </a:solidFill>
              </a:rPr>
              <a:t>形象</a:t>
            </a:r>
          </a:p>
          <a:p>
            <a:pPr eaLnBrk="1" hangingPunct="1">
              <a:lnSpc>
                <a:spcPct val="130000"/>
              </a:lnSpc>
            </a:pPr>
            <a:r>
              <a:rPr lang="zh-CN" altLang="en-US" sz="4000" b="1" dirty="0">
                <a:solidFill>
                  <a:srgbClr val="00CCFF"/>
                </a:solidFill>
              </a:rPr>
              <a:t>构图</a:t>
            </a:r>
          </a:p>
          <a:p>
            <a:pPr eaLnBrk="1" hangingPunct="1">
              <a:lnSpc>
                <a:spcPct val="130000"/>
              </a:lnSpc>
            </a:pPr>
            <a:r>
              <a:rPr lang="en-US" altLang="zh-CN" sz="4000" b="1" dirty="0">
                <a:solidFill>
                  <a:srgbClr val="00CCFF"/>
                </a:solidFill>
              </a:rPr>
              <a:t>……</a:t>
            </a:r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1847180" y="476672"/>
            <a:ext cx="6840538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4000" b="1" i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如何（鉴赏）欣赏美术作品（以绘画为例）</a:t>
            </a:r>
          </a:p>
        </p:txBody>
      </p:sp>
    </p:spTree>
    <p:extLst>
      <p:ext uri="{BB962C8B-B14F-4D97-AF65-F5344CB8AC3E}">
        <p14:creationId xmlns:p14="http://schemas.microsoft.com/office/powerpoint/2010/main" val="1081473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253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25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build="p" animBg="1" autoUpdateAnimBg="0"/>
      <p:bldP spid="22531" grpId="0" animBg="1" autoUpdateAnimBg="0"/>
      <p:bldP spid="22533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99206" y="1714176"/>
            <a:ext cx="6264696" cy="9629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b="1" dirty="0"/>
              <a:t>阅读教材，选择一件作品，尝试用“四步法”进行鉴赏活动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99206" y="620688"/>
            <a:ext cx="6264696" cy="707886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/>
              <a:t>课堂作业</a:t>
            </a:r>
          </a:p>
        </p:txBody>
      </p:sp>
    </p:spTree>
    <p:extLst>
      <p:ext uri="{BB962C8B-B14F-4D97-AF65-F5344CB8AC3E}">
        <p14:creationId xmlns:p14="http://schemas.microsoft.com/office/powerpoint/2010/main" val="23240206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</TotalTime>
  <Words>926</Words>
  <Application>Microsoft Office PowerPoint</Application>
  <PresentationFormat>宽屏</PresentationFormat>
  <Paragraphs>86</Paragraphs>
  <Slides>15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2" baseType="lpstr">
      <vt:lpstr>等线</vt:lpstr>
      <vt:lpstr>黑体</vt:lpstr>
      <vt:lpstr>Arial</vt:lpstr>
      <vt:lpstr>Calibri</vt:lpstr>
      <vt:lpstr>Helvetica</vt:lpstr>
      <vt:lpstr>Times New Roman</vt:lpstr>
      <vt:lpstr>Office 主题​​</vt:lpstr>
      <vt:lpstr>如何鉴赏美术作品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鉴赏基础——美术语言</vt:lpstr>
      <vt:lpstr>费德门四阶段分析法</vt:lpstr>
      <vt:lpstr>描述、分析、解释、评价</vt:lpstr>
      <vt:lpstr>叙述、分析、解释、评价</vt:lpstr>
      <vt:lpstr>叙述、分析、解释、评价</vt:lpstr>
      <vt:lpstr>叙述、分析、解释、评价</vt:lpstr>
      <vt:lpstr>叙述、分析、解释、评价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美术鉴赏方法</dc:title>
  <dc:creator>TIANQIANG</dc:creator>
  <cp:lastModifiedBy>john_Tian</cp:lastModifiedBy>
  <cp:revision>16</cp:revision>
  <dcterms:created xsi:type="dcterms:W3CDTF">2015-12-28T06:50:16Z</dcterms:created>
  <dcterms:modified xsi:type="dcterms:W3CDTF">2022-10-24T01:40:10Z</dcterms:modified>
</cp:coreProperties>
</file>