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2" r:id="rId9"/>
    <p:sldId id="293" r:id="rId10"/>
    <p:sldId id="294" r:id="rId11"/>
    <p:sldId id="295" r:id="rId12"/>
    <p:sldId id="296" r:id="rId13"/>
    <p:sldId id="297" r:id="rId14"/>
    <p:sldId id="263" r:id="rId15"/>
    <p:sldId id="264" r:id="rId16"/>
    <p:sldId id="265" r:id="rId17"/>
    <p:sldId id="266" r:id="rId18"/>
    <p:sldId id="267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2311C0-A0A2-4F01-9A37-C1ADCCA31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1245C7D-2F06-463D-9416-693B664572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8CB2EE-F8D1-4CAB-B566-53122B702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7FA29D-9A2C-435F-B4FA-834EB151E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93F630-CC8C-434C-9E50-864458EF1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9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1B860E-3AC4-44AD-8405-8E8D524BD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4BF5C46-1446-4897-BAC1-C7A2F28A0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40E8F82-3FD9-4251-ADFE-CD5D460CB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D928590-B0CB-4E6A-BF66-7828EE2ED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B1E2C7B-16BC-4BB8-8D41-28B042BD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673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A522A0-DDAB-451E-820C-732B664FA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A9C1027-620A-420A-8CB5-099CF13706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6EA50C-3553-4D3E-BDB1-9097EDF48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65379B-1FCD-4EE3-9B2D-E1B74A73E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89CCD7-F667-4725-BA16-55BF91C5D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689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DF87C6-CE99-4685-84B0-C8E7574CD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03B4BDA-994A-4D44-A337-C76EE91910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A4C2FD9-C41E-4BB1-8C12-16EEDFE624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4716E51-99EC-44E1-9928-4BADBED4F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EBDC1B7-2BDA-435C-8B03-CE5FC1182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9227DE3-8C95-4232-ABA9-9B0A02134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84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DFEDBD-888B-4DF7-9547-E18F537C5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771E238-19DB-49D7-BFC4-90EBDE953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06497CF-7286-4C11-9DB4-0B7E6F0A81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E167AAD-1DA5-48F0-B5AC-16E957AECD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C1DB061-CE8B-43F8-AD54-430465CECE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C18F8B1-404A-4CCB-95F9-E29F2D945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627F402-619F-4372-9DF0-8792DB12A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A2FC8F1-929A-4E63-8C73-13BCB0C87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634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1E165F-86E6-4BA7-9770-5D6067462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74DACD9-93B9-448A-9E04-A2CFC9D3F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1A22E2-552E-498B-B8B8-D560435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07F5C46-B455-40F7-B8D0-A63FACBC6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309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DDF0E27-EC86-44C2-9D2A-FD205A5F7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5D7FC61-331F-4F71-ACA9-1B6AA97D8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863977A-B0C6-4F51-94A2-3F0588BED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9391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F600B3-BBFA-4B9C-A583-38425EE65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7F892F-6210-47BB-A5FB-7430BC7AEF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C92A430-B8FC-4499-98B0-FEF8917A3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0501568-D98C-4E0A-B74B-0242219E7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34DB57-58A4-4972-B531-C9070D4B6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CE8DB18-36C3-48E8-92BF-60FDBAEF5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62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FBB81C-81C9-4927-A40B-F69670C26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3ED2DD9-6052-434F-93D5-8F409D37E4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08E6A03-01BE-4F19-B294-D3AAFF65A9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3E34B73-0462-4B05-A55B-CE3C60F25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81523B0-49CE-42B0-878A-14F03BC5A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1B06139-F0B8-4B2F-B63C-3D6574209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541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2BEEFF-6878-45C1-A2B6-AAB77699E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E843A10-9F86-4C9D-AE2D-C930AA24C8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1F5C99A-8C0F-41BE-8CCE-0E6F8EAB7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6408E13-A4D2-470F-80D3-954396554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9DA0ED0-2C11-414F-8069-427FB7D9B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359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097B9D7-ED0C-4091-B9A5-9AB5C946C9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CB6946A-B27F-47A6-924E-7F5867E1D8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58B1613-8E80-47B0-A50E-E57DD6DA7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7240420-A5EF-40BA-9FF1-2EE355453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B15D6A-964B-4BFC-BE19-1A3ACC017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7552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A02F7CD-D676-4412-A29F-C198F1211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DC3F020-8FE1-4BF9-BE58-74BD30419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92257A-BFAC-40BB-8791-552BF59CBA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AC212-F4D9-48B6-8F4F-1C82F87E45D3}" type="datetimeFigureOut">
              <a:rPr lang="zh-CN" altLang="en-US" smtClean="0"/>
              <a:t>2021/7/3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D9EE632-27BF-4250-93EC-C555309A81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87E8EB1-2F69-45F8-A1CB-A33D5F4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5223E-5175-4131-BB86-A3BF77C63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1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E342D0-A983-4D28-BB9E-02D7CB2B6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省实二模基础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9173D95-A4BF-4D88-A1E4-08CB7A9F96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524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FF13BE-C34B-4D50-896E-255CFF7DE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880" y="230504"/>
            <a:ext cx="11648440" cy="6454775"/>
          </a:xfrm>
        </p:spPr>
        <p:txBody>
          <a:bodyPr/>
          <a:lstStyle/>
          <a:p>
            <a:r>
              <a:rPr lang="en-US" altLang="zh-CN" dirty="0"/>
              <a:t>1.D    2.B     </a:t>
            </a:r>
          </a:p>
          <a:p>
            <a:r>
              <a:rPr lang="en-US" altLang="zh-CN" dirty="0"/>
              <a:t>3.B   </a:t>
            </a:r>
          </a:p>
          <a:p>
            <a:r>
              <a:rPr lang="en-US" altLang="zh-CN" dirty="0"/>
              <a:t> </a:t>
            </a:r>
            <a:r>
              <a:rPr lang="zh-CN" altLang="en-US" dirty="0"/>
              <a:t>振聋发聩：比喻用语言文字唤醒糊涂麻木的人，使他们清醒过来。</a:t>
            </a:r>
            <a:endParaRPr lang="en-US" altLang="zh-CN" dirty="0"/>
          </a:p>
          <a:p>
            <a:r>
              <a:rPr lang="en-US" altLang="zh-CN" dirty="0"/>
              <a:t>4.C</a:t>
            </a:r>
          </a:p>
          <a:p>
            <a:r>
              <a:rPr lang="en-US" altLang="zh-CN" dirty="0"/>
              <a:t>A.</a:t>
            </a:r>
            <a:r>
              <a:rPr lang="zh-CN" altLang="en-US" dirty="0"/>
              <a:t>成分残缺，构建</a:t>
            </a:r>
            <a:r>
              <a:rPr lang="en-US" altLang="zh-CN" dirty="0"/>
              <a:t>……</a:t>
            </a:r>
            <a:r>
              <a:rPr lang="zh-CN" altLang="en-US" dirty="0"/>
              <a:t>养老服务体系。</a:t>
            </a:r>
            <a:r>
              <a:rPr lang="en-US" altLang="zh-CN" dirty="0"/>
              <a:t>B.</a:t>
            </a:r>
            <a:r>
              <a:rPr lang="zh-CN" altLang="en-US" dirty="0"/>
              <a:t>语意重复，删去“大约”。</a:t>
            </a:r>
          </a:p>
          <a:p>
            <a:r>
              <a:rPr lang="en-US" altLang="zh-CN" dirty="0"/>
              <a:t>C.</a:t>
            </a:r>
            <a:r>
              <a:rPr lang="zh-CN" altLang="en-US" dirty="0"/>
              <a:t>语序不当，应为“传承</a:t>
            </a:r>
            <a:r>
              <a:rPr lang="en-US" altLang="zh-CN" dirty="0"/>
              <a:t>——</a:t>
            </a:r>
            <a:r>
              <a:rPr lang="zh-CN" altLang="en-US" dirty="0"/>
              <a:t>优化</a:t>
            </a:r>
            <a:r>
              <a:rPr lang="en-US" altLang="zh-CN" dirty="0"/>
              <a:t>——</a:t>
            </a:r>
            <a:r>
              <a:rPr lang="zh-CN" altLang="en-US" dirty="0"/>
              <a:t>创新”</a:t>
            </a:r>
            <a:r>
              <a:rPr lang="en-US" altLang="zh-CN" dirty="0"/>
              <a:t>)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52436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FF13BE-C34B-4D50-896E-255CFF7DE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880" y="230504"/>
            <a:ext cx="11648440" cy="6454775"/>
          </a:xfrm>
        </p:spPr>
        <p:txBody>
          <a:bodyPr/>
          <a:lstStyle/>
          <a:p>
            <a:r>
              <a:rPr lang="en-US" altLang="zh-CN" dirty="0"/>
              <a:t>5.</a:t>
            </a:r>
            <a:r>
              <a:rPr lang="zh-CN" altLang="en-US" dirty="0"/>
              <a:t> （</a:t>
            </a:r>
            <a:r>
              <a:rPr lang="en-US" altLang="zh-CN" dirty="0"/>
              <a:t>1</a:t>
            </a:r>
            <a:r>
              <a:rPr lang="zh-CN" altLang="en-US" dirty="0"/>
              <a:t>）“武汉”造新冠灭活疫苗上市。（或：我国获批的第三个新冠疫</a:t>
            </a:r>
          </a:p>
          <a:p>
            <a:r>
              <a:rPr lang="zh-CN" altLang="en-US" dirty="0"/>
              <a:t>苗上市）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zh-CN" altLang="en-US" b="1" dirty="0">
                <a:solidFill>
                  <a:srgbClr val="FF0000"/>
                </a:solidFill>
              </a:rPr>
              <a:t>陈阿姨，您不用担心</a:t>
            </a:r>
            <a:r>
              <a:rPr lang="zh-CN" altLang="en-US" dirty="0"/>
              <a:t>。</a:t>
            </a:r>
            <a:r>
              <a:rPr lang="zh-CN" altLang="en-US" b="1" u="sng" dirty="0"/>
              <a:t>灭活疫苗在体内不能繁殖，</a:t>
            </a:r>
            <a:r>
              <a:rPr lang="zh-CN" altLang="en-US" dirty="0"/>
              <a:t>接种后不会导</a:t>
            </a:r>
          </a:p>
          <a:p>
            <a:r>
              <a:rPr lang="zh-CN" altLang="en-US" dirty="0"/>
              <a:t>致相应的疾病，</a:t>
            </a:r>
            <a:r>
              <a:rPr lang="zh-CN" altLang="en-US" b="1" u="sng" dirty="0"/>
              <a:t>具有国际通行的安全性和有效性</a:t>
            </a:r>
            <a:r>
              <a:rPr lang="zh-CN" altLang="en-US" dirty="0"/>
              <a:t>，您完全可以放心接种。</a:t>
            </a:r>
          </a:p>
          <a:p>
            <a:r>
              <a:rPr lang="zh-CN" altLang="en-US" dirty="0"/>
              <a:t>（讲清任意两个特点</a:t>
            </a:r>
            <a:r>
              <a:rPr lang="en-US" altLang="zh-CN" dirty="0"/>
              <a:t>2 </a:t>
            </a:r>
            <a:r>
              <a:rPr lang="zh-CN" altLang="en-US" dirty="0"/>
              <a:t>分，语言得体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6.</a:t>
            </a:r>
            <a:r>
              <a:rPr lang="zh-CN" altLang="en-US" dirty="0"/>
              <a:t> （</a:t>
            </a:r>
            <a:r>
              <a:rPr lang="en-US" altLang="zh-CN" dirty="0"/>
              <a:t>1</a:t>
            </a:r>
            <a:r>
              <a:rPr lang="zh-CN" altLang="en-US" dirty="0"/>
              <a:t>）①影入平</a:t>
            </a:r>
            <a:r>
              <a:rPr lang="zh-CN" altLang="en-US" sz="3600" b="1" dirty="0">
                <a:solidFill>
                  <a:srgbClr val="FF0000"/>
                </a:solidFill>
              </a:rPr>
              <a:t>羌</a:t>
            </a:r>
            <a:r>
              <a:rPr lang="zh-CN" altLang="en-US" dirty="0"/>
              <a:t>江水流②决</a:t>
            </a:r>
            <a:r>
              <a:rPr lang="zh-CN" altLang="en-US" sz="3600" b="1" dirty="0">
                <a:solidFill>
                  <a:srgbClr val="FF0000"/>
                </a:solidFill>
              </a:rPr>
              <a:t>眦</a:t>
            </a:r>
            <a:r>
              <a:rPr lang="zh-CN" altLang="en-US" dirty="0"/>
              <a:t>入归鸟</a:t>
            </a:r>
            <a:endParaRPr lang="en-US" altLang="zh-CN" dirty="0"/>
          </a:p>
          <a:p>
            <a:r>
              <a:rPr lang="zh-CN" altLang="en-US" dirty="0"/>
              <a:t>③无丝竹之乱耳④燕然未勒归无</a:t>
            </a:r>
            <a:r>
              <a:rPr lang="zh-CN" altLang="en-US" sz="3600" b="1" dirty="0">
                <a:solidFill>
                  <a:srgbClr val="FF0000"/>
                </a:solidFill>
              </a:rPr>
              <a:t>计</a:t>
            </a:r>
            <a:endParaRPr lang="en-US" altLang="zh-CN" sz="3600" b="1" dirty="0">
              <a:solidFill>
                <a:srgbClr val="FF0000"/>
              </a:solidFill>
            </a:endParaRPr>
          </a:p>
          <a:p>
            <a:r>
              <a:rPr lang="zh-CN" altLang="en-US" dirty="0"/>
              <a:t>⑤一</a:t>
            </a:r>
            <a:r>
              <a:rPr lang="zh-CN" altLang="en-US" sz="3600" b="1" dirty="0">
                <a:solidFill>
                  <a:srgbClr val="FF0000"/>
                </a:solidFill>
              </a:rPr>
              <a:t>抹</a:t>
            </a:r>
            <a:r>
              <a:rPr lang="zh-CN" altLang="en-US" dirty="0"/>
              <a:t>晚烟荒戍垒⑥居庙堂之高则忧其民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）①零落成泥</a:t>
            </a:r>
            <a:r>
              <a:rPr lang="zh-CN" altLang="en-US" sz="3600" b="1" dirty="0">
                <a:solidFill>
                  <a:srgbClr val="FF0000"/>
                </a:solidFill>
              </a:rPr>
              <a:t>碾</a:t>
            </a:r>
            <a:r>
              <a:rPr lang="zh-CN" altLang="en-US" dirty="0"/>
              <a:t>作尘，只有香如故②落红不是无情物，化作春泥</a:t>
            </a:r>
          </a:p>
          <a:p>
            <a:r>
              <a:rPr lang="zh-CN" altLang="en-US" dirty="0"/>
              <a:t>更护花</a:t>
            </a:r>
          </a:p>
        </p:txBody>
      </p:sp>
    </p:spTree>
    <p:extLst>
      <p:ext uri="{BB962C8B-B14F-4D97-AF65-F5344CB8AC3E}">
        <p14:creationId xmlns:p14="http://schemas.microsoft.com/office/powerpoint/2010/main" val="147602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2F573BE-D7EE-4276-B07C-9A181755D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080" y="220344"/>
            <a:ext cx="11628120" cy="6332855"/>
          </a:xfrm>
        </p:spPr>
        <p:txBody>
          <a:bodyPr/>
          <a:lstStyle/>
          <a:p>
            <a:r>
              <a:rPr lang="en-US" altLang="zh-CN" dirty="0"/>
              <a:t>7.</a:t>
            </a:r>
            <a:r>
              <a:rPr lang="zh-CN" altLang="en-US" dirty="0"/>
              <a:t>庭院中的月光如积水一般清明澄澈，仿佛又藻荇交错其中，大概是竹子、柏树的影子吧。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8.</a:t>
            </a:r>
            <a:r>
              <a:rPr lang="zh-CN" altLang="en-US" dirty="0"/>
              <a:t> </a:t>
            </a:r>
            <a:r>
              <a:rPr lang="en-US" altLang="zh-CN" dirty="0"/>
              <a:t>B</a:t>
            </a:r>
            <a:r>
              <a:rPr lang="zh-CN" altLang="en-US" dirty="0"/>
              <a:t>（甲文划线句是通过鱼的影子来突出小石潭水的清澈）</a:t>
            </a:r>
            <a:endParaRPr lang="en-US" altLang="zh-CN" dirty="0"/>
          </a:p>
          <a:p>
            <a:r>
              <a:rPr lang="en-US" altLang="zh-CN" dirty="0"/>
              <a:t>9.</a:t>
            </a:r>
            <a:r>
              <a:rPr lang="zh-CN" altLang="en-US" dirty="0"/>
              <a:t>水泉缩而潜鱼惊</a:t>
            </a:r>
            <a:r>
              <a:rPr lang="en-US" altLang="zh-CN" dirty="0"/>
              <a:t>/</a:t>
            </a:r>
            <a:r>
              <a:rPr lang="zh-CN" altLang="en-US" dirty="0"/>
              <a:t>霜钟鸣而巢鸟悲</a:t>
            </a:r>
            <a:r>
              <a:rPr lang="en-US" altLang="zh-CN" dirty="0"/>
              <a:t>/</a:t>
            </a:r>
            <a:r>
              <a:rPr lang="zh-CN" altLang="en-US" dirty="0"/>
              <a:t>畏夫川之竭、林之落也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10.</a:t>
            </a:r>
            <a:r>
              <a:rPr lang="zh-CN" altLang="en-US" dirty="0"/>
              <a:t>愚公的远见体现在他</a:t>
            </a:r>
            <a:r>
              <a:rPr lang="zh-CN" altLang="en-US" b="1" dirty="0">
                <a:solidFill>
                  <a:srgbClr val="FF0000"/>
                </a:solidFill>
              </a:rPr>
              <a:t>知道世世代代坚持，移山就能完成</a:t>
            </a:r>
            <a:r>
              <a:rPr lang="zh-CN" altLang="en-US" dirty="0"/>
              <a:t>，具有</a:t>
            </a:r>
          </a:p>
          <a:p>
            <a:r>
              <a:rPr lang="zh-CN" altLang="en-US" dirty="0"/>
              <a:t>发展的眼光。（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不韦之妻劝告丈夫要</a:t>
            </a:r>
            <a:r>
              <a:rPr lang="zh-CN" altLang="en-US" b="1" dirty="0">
                <a:solidFill>
                  <a:srgbClr val="FF0000"/>
                </a:solidFill>
              </a:rPr>
              <a:t>保护好给他们庇护的大树，要有可持续发展</a:t>
            </a:r>
            <a:r>
              <a:rPr lang="zh-CN" altLang="en-US" dirty="0"/>
              <a:t>的意识。（</a:t>
            </a:r>
            <a:r>
              <a:rPr lang="en-US" altLang="zh-CN" dirty="0"/>
              <a:t>2 </a:t>
            </a:r>
            <a:r>
              <a:rPr lang="zh-CN" altLang="en-US" dirty="0"/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089530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C08D9D-A41F-4569-9558-B713EFAD3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译文：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C93AD1B-5AAE-4794-ACEC-39CD5A125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1305"/>
            <a:ext cx="10515600" cy="43513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zh-CN" altLang="en-US" sz="2800" b="0" i="0" u="none" strike="noStrike" baseline="0" dirty="0">
                <a:solidFill>
                  <a:srgbClr val="333333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越国被贼寇侵入，不韦躲避战乱就逃跑到剡地，贫穷得无力盖房，徘徊在天姥山下，后来找到一棵大树的庇荫，就在那里安身了一夜，他就要用斧子砍它的根当柴烧，他的妻子阻止他说：“我们没有房屋，就寄托这棵大树来安身了</a:t>
            </a:r>
            <a:r>
              <a:rPr lang="en-US" altLang="zh-CN" sz="2800" b="0" i="0" u="none" strike="noStrike" baseline="0" dirty="0">
                <a:solidFill>
                  <a:srgbClr val="333333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.</a:t>
            </a:r>
            <a:r>
              <a:rPr lang="zh-CN" altLang="en-US" sz="2800" b="0" i="0" u="none" strike="noStrike" baseline="0" dirty="0">
                <a:solidFill>
                  <a:srgbClr val="333333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自从我们来到这里，骄阳似火却烤不着我们，寒露零落却打不湿我们，寒风吹来冻不着我们，雷雨错暗却不能震撼我们，这这借助谁的力量呢？我们应当像对待初生的婴儿那样保护它，像对待慈母那样敬仰它，像对待自己身体那样爱护它，即使这样，还怕它生长不繁茂呢，更何况敢于毁伤它呢？我听说：‘泉水减少而潜鱼惊，秋霜降临而巢鸟悲，那是因为它们害怕那河水干涸、树木落叶啊</a:t>
            </a:r>
            <a:r>
              <a:rPr lang="en-US" altLang="zh-CN" sz="2800" b="0" i="0" u="none" strike="noStrike" baseline="0" dirty="0">
                <a:solidFill>
                  <a:srgbClr val="333333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.’</a:t>
            </a:r>
            <a:r>
              <a:rPr lang="zh-CN" altLang="en-US" sz="2800" b="0" i="0" u="none" strike="noStrike" baseline="0" dirty="0">
                <a:solidFill>
                  <a:srgbClr val="333333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鱼鸟尚且能如此，更何况人呢？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7428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241BF62-C080-40E8-A0BA-93E72381C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20" y="128904"/>
            <a:ext cx="11729720" cy="6536055"/>
          </a:xfrm>
        </p:spPr>
        <p:txBody>
          <a:bodyPr/>
          <a:lstStyle/>
          <a:p>
            <a:r>
              <a:rPr lang="en-US" altLang="zh-CN" dirty="0"/>
              <a:t>11.A</a:t>
            </a:r>
          </a:p>
          <a:p>
            <a:r>
              <a:rPr lang="en-US" altLang="zh-CN" dirty="0"/>
              <a:t>12.</a:t>
            </a:r>
            <a:r>
              <a:rPr lang="zh-CN" altLang="en-US" dirty="0"/>
              <a:t>沉船旁边，正有千帆竞发；病树前头，正是万木争春。（</a:t>
            </a:r>
            <a:r>
              <a:rPr lang="en-US" altLang="zh-CN" dirty="0"/>
              <a:t>1 </a:t>
            </a:r>
            <a:r>
              <a:rPr lang="zh-CN" altLang="en-US" dirty="0"/>
              <a:t>分）诗人用比喻的手法，表达了新事物必将代替旧事物的哲理（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13.B</a:t>
            </a:r>
            <a:r>
              <a:rPr lang="zh-CN" altLang="en-US" dirty="0"/>
              <a:t>（</a:t>
            </a:r>
            <a:r>
              <a:rPr lang="en-US" altLang="zh-CN" dirty="0"/>
              <a:t>A </a:t>
            </a:r>
            <a:r>
              <a:rPr lang="zh-CN" altLang="en-US" dirty="0"/>
              <a:t>不同年龄段的人正常睡眠时长各不相同；</a:t>
            </a:r>
            <a:r>
              <a:rPr lang="en-US" altLang="zh-CN" dirty="0"/>
              <a:t>C </a:t>
            </a:r>
            <a:r>
              <a:rPr lang="zh-CN" altLang="en-US" dirty="0"/>
              <a:t>项应是有节律；</a:t>
            </a:r>
            <a:r>
              <a:rPr lang="en-US" altLang="zh-CN" dirty="0"/>
              <a:t>D </a:t>
            </a:r>
            <a:r>
              <a:rPr lang="zh-CN" altLang="en-US" dirty="0"/>
              <a:t>项应是睡前接触）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14. B</a:t>
            </a:r>
            <a:r>
              <a:rPr lang="zh-CN" altLang="en-US" dirty="0"/>
              <a:t>（因果倒置）</a:t>
            </a:r>
          </a:p>
        </p:txBody>
      </p:sp>
    </p:spTree>
    <p:extLst>
      <p:ext uri="{BB962C8B-B14F-4D97-AF65-F5344CB8AC3E}">
        <p14:creationId xmlns:p14="http://schemas.microsoft.com/office/powerpoint/2010/main" val="1044116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9027F2A-5273-4A2A-8E23-346A3031C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360" y="220344"/>
            <a:ext cx="11546840" cy="6403975"/>
          </a:xfrm>
        </p:spPr>
        <p:txBody>
          <a:bodyPr>
            <a:normAutofit/>
          </a:bodyPr>
          <a:lstStyle/>
          <a:p>
            <a:r>
              <a:rPr lang="en-US" altLang="zh-CN" dirty="0"/>
              <a:t>15.</a:t>
            </a:r>
            <a:r>
              <a:rPr lang="zh-CN" altLang="en-US" dirty="0"/>
              <a:t>运用了</a:t>
            </a:r>
            <a:r>
              <a:rPr lang="zh-CN" altLang="en-US" b="1" dirty="0">
                <a:solidFill>
                  <a:srgbClr val="FF0000"/>
                </a:solidFill>
              </a:rPr>
              <a:t>列数字（作比较）</a:t>
            </a:r>
            <a:r>
              <a:rPr lang="zh-CN" altLang="en-US" dirty="0"/>
              <a:t>的说明方法</a:t>
            </a:r>
            <a:r>
              <a:rPr lang="en-US" altLang="zh-CN" dirty="0"/>
              <a:t>(1 </a:t>
            </a:r>
            <a:r>
              <a:rPr lang="zh-CN" altLang="en-US" dirty="0"/>
              <a:t>分）</a:t>
            </a:r>
            <a:r>
              <a:rPr lang="zh-CN" altLang="en-US" b="1" dirty="0">
                <a:solidFill>
                  <a:srgbClr val="FF0000"/>
                </a:solidFill>
              </a:rPr>
              <a:t>“三分之一”“五分之一”等数字，将睡眠达标人数和总人数进行比较</a:t>
            </a:r>
            <a:r>
              <a:rPr lang="zh-CN" altLang="en-US" dirty="0"/>
              <a:t>，准确（突出）（</a:t>
            </a:r>
            <a:r>
              <a:rPr lang="en-US" altLang="zh-CN" dirty="0"/>
              <a:t>1 </a:t>
            </a:r>
            <a:r>
              <a:rPr lang="zh-CN" altLang="en-US" dirty="0"/>
              <a:t>分）地说明了</a:t>
            </a:r>
            <a:r>
              <a:rPr lang="zh-CN" altLang="en-US" b="1" dirty="0">
                <a:solidFill>
                  <a:srgbClr val="FF0000"/>
                </a:solidFill>
              </a:rPr>
              <a:t>达到睡眠标准的中小学生数量较少</a:t>
            </a:r>
            <a:r>
              <a:rPr lang="zh-CN" altLang="en-US" dirty="0"/>
              <a:t>。（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16.</a:t>
            </a:r>
            <a:r>
              <a:rPr lang="zh-CN" altLang="en-US" dirty="0"/>
              <a:t> ①</a:t>
            </a:r>
            <a:r>
              <a:rPr lang="zh-CN" altLang="en-US" b="1" dirty="0"/>
              <a:t>要保持睡眠充足</a:t>
            </a:r>
            <a:r>
              <a:rPr lang="zh-CN" altLang="en-US" dirty="0"/>
              <a:t>。睡眠充足可以增加睡眠节律，从而增加深度睡眠，获得好的睡眠质量。</a:t>
            </a:r>
            <a:endParaRPr lang="en-US" altLang="zh-CN" dirty="0"/>
          </a:p>
          <a:p>
            <a:r>
              <a:rPr lang="zh-CN" altLang="en-US" dirty="0"/>
              <a:t>②要</a:t>
            </a:r>
            <a:r>
              <a:rPr lang="zh-CN" altLang="en-US" b="1" dirty="0"/>
              <a:t>保证深度睡眠（慢波睡眠</a:t>
            </a:r>
            <a:r>
              <a:rPr lang="zh-CN" altLang="en-US" dirty="0"/>
              <a:t>）。只有深度睡眠才能促进大脑中血液的退出和脑脊液的进入，以清洗大脑。</a:t>
            </a:r>
            <a:endParaRPr lang="en-US" altLang="zh-CN" dirty="0"/>
          </a:p>
          <a:p>
            <a:r>
              <a:rPr lang="zh-CN" altLang="en-US" dirty="0"/>
              <a:t>③要遵循生物钟规律，不熬夜（早睡）。因为熬夜有害健康，影响睡眠质量。</a:t>
            </a:r>
            <a:endParaRPr lang="en-US" altLang="zh-CN" dirty="0"/>
          </a:p>
          <a:p>
            <a:r>
              <a:rPr lang="zh-CN" altLang="en-US" dirty="0"/>
              <a:t>④</a:t>
            </a:r>
            <a:r>
              <a:rPr lang="zh-CN" altLang="en-US" b="1" dirty="0"/>
              <a:t>采用侧卧的睡姿</a:t>
            </a:r>
            <a:r>
              <a:rPr lang="zh-CN" altLang="en-US" dirty="0"/>
              <a:t>。因为侧卧睡姿让脑脊液清除大脑中的废物最有效。⑤</a:t>
            </a:r>
            <a:r>
              <a:rPr lang="zh-CN" altLang="en-US" b="1" dirty="0"/>
              <a:t>睡前不接触电视、手机、电脑等电子产品</a:t>
            </a:r>
            <a:r>
              <a:rPr lang="zh-CN" altLang="en-US" dirty="0"/>
              <a:t>。这是导致青少年睡眠质量差的重要原因。</a:t>
            </a:r>
            <a:r>
              <a:rPr lang="zh-CN" altLang="en-US" b="1" dirty="0">
                <a:solidFill>
                  <a:srgbClr val="FF0000"/>
                </a:solidFill>
              </a:rPr>
              <a:t>（做法</a:t>
            </a:r>
            <a:r>
              <a:rPr lang="en-US" altLang="zh-CN" b="1" dirty="0">
                <a:solidFill>
                  <a:srgbClr val="FF0000"/>
                </a:solidFill>
              </a:rPr>
              <a:t>1 </a:t>
            </a:r>
            <a:r>
              <a:rPr lang="zh-CN" altLang="en-US" b="1" dirty="0">
                <a:solidFill>
                  <a:srgbClr val="FF0000"/>
                </a:solidFill>
              </a:rPr>
              <a:t>分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分析</a:t>
            </a:r>
            <a:r>
              <a:rPr lang="en-US" altLang="zh-CN" b="1" dirty="0">
                <a:solidFill>
                  <a:srgbClr val="FF0000"/>
                </a:solidFill>
              </a:rPr>
              <a:t>1 </a:t>
            </a:r>
            <a:r>
              <a:rPr lang="zh-CN" altLang="en-US" b="1" dirty="0">
                <a:solidFill>
                  <a:srgbClr val="FF0000"/>
                </a:solidFill>
              </a:rPr>
              <a:t>分，做法和分析要相符，符合原文，自己发挥不得分。任意</a:t>
            </a:r>
            <a:r>
              <a:rPr lang="en-US" altLang="zh-CN" b="1" dirty="0">
                <a:solidFill>
                  <a:srgbClr val="FF0000"/>
                </a:solidFill>
              </a:rPr>
              <a:t>3 </a:t>
            </a:r>
            <a:r>
              <a:rPr lang="zh-CN" altLang="en-US" b="1" dirty="0">
                <a:solidFill>
                  <a:srgbClr val="FF0000"/>
                </a:solidFill>
              </a:rPr>
              <a:t>点得</a:t>
            </a:r>
            <a:r>
              <a:rPr lang="en-US" altLang="zh-CN" b="1" dirty="0">
                <a:solidFill>
                  <a:srgbClr val="FF0000"/>
                </a:solidFill>
              </a:rPr>
              <a:t>3 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440146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B1D6EB-8984-45E9-AD92-7EB1CE284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省实二模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409DF0-9535-4B99-BEAD-044868615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17.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</a:t>
            </a:r>
            <a:r>
              <a:rPr lang="zh-CN" altLang="en-US" b="1" dirty="0">
                <a:solidFill>
                  <a:srgbClr val="FF0000"/>
                </a:solidFill>
              </a:rPr>
              <a:t>光亮如海  </a:t>
            </a:r>
            <a:r>
              <a:rPr lang="zh-CN" altLang="en-US" dirty="0"/>
              <a:t>答到“如海、无边、无际”意思的都有分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zh-CN" altLang="en-US" b="1" dirty="0">
                <a:solidFill>
                  <a:srgbClr val="FF0000"/>
                </a:solidFill>
              </a:rPr>
              <a:t>校园路旁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校园内</a:t>
            </a:r>
            <a:r>
              <a:rPr lang="en-US" altLang="zh-CN" dirty="0"/>
              <a:t>(“</a:t>
            </a:r>
            <a:r>
              <a:rPr lang="zh-CN" altLang="en-US" dirty="0"/>
              <a:t>喻家山下”“路旁”不给分</a:t>
            </a:r>
            <a:r>
              <a:rPr lang="en-US" altLang="zh-CN" dirty="0"/>
              <a:t>)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</a:t>
            </a:r>
            <a:r>
              <a:rPr lang="zh-CN" altLang="en-US" b="1" dirty="0">
                <a:solidFill>
                  <a:srgbClr val="FF0000"/>
                </a:solidFill>
              </a:rPr>
              <a:t>心满意足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其乐融融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满足</a:t>
            </a:r>
            <a:r>
              <a:rPr lang="en-US" altLang="zh-CN" dirty="0"/>
              <a:t>(“</a:t>
            </a:r>
            <a:r>
              <a:rPr lang="zh-CN" altLang="en-US" dirty="0"/>
              <a:t>快乐”、“开心”等不给分</a:t>
            </a:r>
            <a:r>
              <a:rPr lang="en-US" altLang="zh-CN" dirty="0"/>
              <a:t>)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4</a:t>
            </a:r>
            <a:r>
              <a:rPr lang="zh-CN" altLang="en-US" dirty="0"/>
              <a:t>）</a:t>
            </a:r>
            <a:r>
              <a:rPr lang="zh-CN" altLang="en-US" b="1" dirty="0">
                <a:solidFill>
                  <a:srgbClr val="FF0000"/>
                </a:solidFill>
              </a:rPr>
              <a:t>微光、人民之光、英雄之光、人性之光、微光</a:t>
            </a:r>
            <a:r>
              <a:rPr lang="zh-CN" altLang="en-US" dirty="0"/>
              <a:t>等体现“光”字的</a:t>
            </a:r>
          </a:p>
          <a:p>
            <a:r>
              <a:rPr lang="zh-CN" altLang="en-US" dirty="0"/>
              <a:t>给分（“武汉人”等不给分，“江城之光”范围太大也不得分）</a:t>
            </a:r>
          </a:p>
        </p:txBody>
      </p:sp>
    </p:spTree>
    <p:extLst>
      <p:ext uri="{BB962C8B-B14F-4D97-AF65-F5344CB8AC3E}">
        <p14:creationId xmlns:p14="http://schemas.microsoft.com/office/powerpoint/2010/main" val="1390200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15DE17E-3600-4D23-9B46-6DAF89A78A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19.</a:t>
            </a:r>
            <a:r>
              <a:rPr lang="zh-CN" altLang="en-US" dirty="0"/>
              <a:t>共同点：</a:t>
            </a:r>
            <a:r>
              <a:rPr lang="zh-CN" altLang="en-US" b="1" dirty="0">
                <a:solidFill>
                  <a:srgbClr val="FF0000"/>
                </a:solidFill>
              </a:rPr>
              <a:t>热心，乐于助人</a:t>
            </a:r>
            <a:r>
              <a:rPr lang="zh-CN" altLang="en-US" dirty="0"/>
              <a:t>。（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熊师傅帮助受伤的初识朋友送煤气罐，拒收对方给予的额外辛苦费（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 黄和义在疫情防控期间组织买菜、送菜，给老人送药，有求必应。为了帮助他们，三个多月没有回家，吃住都在小区保安室（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不同点：从神态语言描写中看出熊师傅</a:t>
            </a:r>
            <a:r>
              <a:rPr lang="zh-CN" altLang="en-US" b="1" dirty="0">
                <a:solidFill>
                  <a:srgbClr val="FF0000"/>
                </a:solidFill>
              </a:rPr>
              <a:t>豪气仗义（豪爽直率），</a:t>
            </a:r>
            <a:r>
              <a:rPr lang="zh-CN" altLang="en-US" dirty="0"/>
              <a:t>黄和义</a:t>
            </a:r>
            <a:r>
              <a:rPr lang="zh-CN" altLang="en-US" b="1" dirty="0">
                <a:solidFill>
                  <a:srgbClr val="FF0000"/>
                </a:solidFill>
              </a:rPr>
              <a:t>憨厚真诚，</a:t>
            </a:r>
            <a:r>
              <a:rPr lang="zh-CN" altLang="en-US" dirty="0"/>
              <a:t>默默奉献。（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2315897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258365-EAA4-4571-8E7B-F9218A41F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20.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B1877A-6924-431F-9041-2C84E02BA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示例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  <a:r>
              <a:rPr lang="en-US" altLang="zh-CN" dirty="0"/>
              <a:t>A </a:t>
            </a:r>
            <a:r>
              <a:rPr lang="zh-CN" altLang="en-US" dirty="0"/>
              <a:t>微光（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理由：本文侧重写的是</a:t>
            </a:r>
            <a:r>
              <a:rPr lang="zh-CN" altLang="en-US" b="1" dirty="0">
                <a:solidFill>
                  <a:srgbClr val="FF0000"/>
                </a:solidFill>
              </a:rPr>
              <a:t>小人物的生活小事</a:t>
            </a:r>
            <a:r>
              <a:rPr lang="zh-CN" altLang="en-US" dirty="0"/>
              <a:t>，与</a:t>
            </a:r>
            <a:r>
              <a:rPr lang="zh-CN" altLang="en-US" b="1" dirty="0">
                <a:solidFill>
                  <a:srgbClr val="FF0000"/>
                </a:solidFill>
              </a:rPr>
              <a:t>“微”字对应</a:t>
            </a:r>
            <a:r>
              <a:rPr lang="zh-CN" altLang="en-US" dirty="0"/>
              <a:t>（</a:t>
            </a:r>
            <a:r>
              <a:rPr lang="en-US" altLang="zh-CN" dirty="0"/>
              <a:t>1 </a:t>
            </a:r>
            <a:r>
              <a:rPr lang="zh-CN" altLang="en-US" dirty="0"/>
              <a:t>分）；</a:t>
            </a:r>
            <a:endParaRPr lang="en-US" altLang="zh-CN" dirty="0"/>
          </a:p>
          <a:p>
            <a:r>
              <a:rPr lang="zh-CN" altLang="en-US" dirty="0"/>
              <a:t>小人物所做的</a:t>
            </a:r>
            <a:r>
              <a:rPr lang="zh-CN" altLang="en-US" b="1" dirty="0">
                <a:solidFill>
                  <a:srgbClr val="FF0000"/>
                </a:solidFill>
              </a:rPr>
              <a:t>小事都温暖人心</a:t>
            </a:r>
            <a:r>
              <a:rPr lang="zh-CN" altLang="en-US" dirty="0"/>
              <a:t>，散发着精神的光芒（</a:t>
            </a:r>
            <a:r>
              <a:rPr lang="en-US" altLang="zh-CN" dirty="0"/>
              <a:t>1 </a:t>
            </a:r>
            <a:r>
              <a:rPr lang="zh-CN" altLang="en-US" dirty="0"/>
              <a:t>分）；</a:t>
            </a:r>
            <a:endParaRPr lang="en-US" altLang="zh-CN" dirty="0"/>
          </a:p>
          <a:p>
            <a:r>
              <a:rPr lang="zh-CN" altLang="en-US" dirty="0"/>
              <a:t>城市虽大，却是由每个人所散发的光芒组成，</a:t>
            </a:r>
            <a:r>
              <a:rPr lang="zh-CN" altLang="en-US" b="1" dirty="0">
                <a:solidFill>
                  <a:srgbClr val="FF0000"/>
                </a:solidFill>
              </a:rPr>
              <a:t>以此为题，以小见大，能凸显文章的主题</a:t>
            </a:r>
            <a:r>
              <a:rPr lang="zh-CN" altLang="en-US" dirty="0"/>
              <a:t>（</a:t>
            </a:r>
            <a:r>
              <a:rPr lang="en-US" altLang="zh-CN" dirty="0"/>
              <a:t>1 </a:t>
            </a:r>
            <a:r>
              <a:rPr lang="zh-CN" altLang="en-US" dirty="0"/>
              <a:t>分）。</a:t>
            </a:r>
          </a:p>
        </p:txBody>
      </p:sp>
    </p:spTree>
    <p:extLst>
      <p:ext uri="{BB962C8B-B14F-4D97-AF65-F5344CB8AC3E}">
        <p14:creationId xmlns:p14="http://schemas.microsoft.com/office/powerpoint/2010/main" val="2015907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5102A0-EDED-4207-97A2-6463ADFFF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5134EF0-5608-4164-A886-064AE243C5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示例</a:t>
            </a:r>
            <a:r>
              <a:rPr lang="en-US" altLang="zh-CN" dirty="0"/>
              <a:t>2</a:t>
            </a:r>
            <a:r>
              <a:rPr lang="zh-CN" altLang="en-US" dirty="0"/>
              <a:t>：</a:t>
            </a:r>
            <a:r>
              <a:rPr lang="en-US" altLang="zh-CN" dirty="0"/>
              <a:t>B.</a:t>
            </a:r>
            <a:r>
              <a:rPr lang="zh-CN" altLang="en-US" dirty="0"/>
              <a:t>江城之光（</a:t>
            </a:r>
            <a:r>
              <a:rPr lang="en-US" altLang="zh-CN" dirty="0"/>
              <a:t>1 </a:t>
            </a:r>
            <a:r>
              <a:rPr lang="zh-CN" altLang="en-US" dirty="0"/>
              <a:t>分）理由：</a:t>
            </a:r>
            <a:r>
              <a:rPr lang="zh-CN" altLang="en-US" b="1" dirty="0">
                <a:solidFill>
                  <a:srgbClr val="FF0000"/>
                </a:solidFill>
              </a:rPr>
              <a:t>点明写作对象与主要内容</a:t>
            </a:r>
            <a:r>
              <a:rPr lang="zh-CN" altLang="en-US" dirty="0"/>
              <a:t>；（</a:t>
            </a:r>
            <a:r>
              <a:rPr lang="en-US" altLang="zh-CN" dirty="0"/>
              <a:t>1 </a:t>
            </a:r>
            <a:r>
              <a:rPr lang="zh-CN" altLang="en-US" dirty="0"/>
              <a:t>分）本文重点写了江城这座城市的“光”，既有真正意义上的</a:t>
            </a:r>
            <a:r>
              <a:rPr lang="zh-CN" altLang="en-US" b="1" dirty="0">
                <a:solidFill>
                  <a:srgbClr val="FF0000"/>
                </a:solidFill>
              </a:rPr>
              <a:t>可视化的（物质层面的）光，也有心灵层面（精神层面）的光</a:t>
            </a:r>
            <a:r>
              <a:rPr lang="zh-CN" altLang="en-US" dirty="0"/>
              <a:t>；（</a:t>
            </a:r>
            <a:r>
              <a:rPr lang="en-US" altLang="zh-CN" dirty="0"/>
              <a:t>1 </a:t>
            </a:r>
            <a:r>
              <a:rPr lang="zh-CN" altLang="en-US" dirty="0"/>
              <a:t>分）全文围绕江城的光娓娓道来，江城之光是</a:t>
            </a:r>
            <a:r>
              <a:rPr lang="zh-CN" altLang="en-US" b="1" dirty="0">
                <a:solidFill>
                  <a:srgbClr val="FF0000"/>
                </a:solidFill>
              </a:rPr>
              <a:t>贯穿全文的线索。</a:t>
            </a:r>
            <a:r>
              <a:rPr lang="zh-CN" altLang="en-US" dirty="0"/>
              <a:t>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示例</a:t>
            </a:r>
            <a:r>
              <a:rPr lang="en-US" altLang="zh-CN" dirty="0"/>
              <a:t>3</a:t>
            </a:r>
            <a:r>
              <a:rPr lang="zh-CN" altLang="en-US" dirty="0"/>
              <a:t>：</a:t>
            </a:r>
            <a:r>
              <a:rPr lang="en-US" altLang="zh-CN" dirty="0"/>
              <a:t>B.</a:t>
            </a:r>
            <a:r>
              <a:rPr lang="zh-CN" altLang="en-US" dirty="0"/>
              <a:t>江城之光（</a:t>
            </a:r>
            <a:r>
              <a:rPr lang="en-US" altLang="zh-CN" dirty="0"/>
              <a:t>1 </a:t>
            </a:r>
            <a:r>
              <a:rPr lang="zh-CN" altLang="en-US" dirty="0"/>
              <a:t>分）一语双关地概括了文章主要内容，点明了既是写江城的各种光，又写出了江城人的善良朴实、勇于担当的精神之光（</a:t>
            </a:r>
            <a:r>
              <a:rPr lang="en-US" altLang="zh-CN" dirty="0"/>
              <a:t>2 </a:t>
            </a:r>
            <a:r>
              <a:rPr lang="zh-CN" altLang="en-US" dirty="0"/>
              <a:t>分），作为线索贯穿全文（</a:t>
            </a:r>
            <a:r>
              <a:rPr lang="en-US" altLang="zh-CN" dirty="0"/>
              <a:t>1 </a:t>
            </a:r>
            <a:r>
              <a:rPr lang="zh-CN" altLang="en-US" dirty="0"/>
              <a:t>分）。</a:t>
            </a:r>
          </a:p>
        </p:txBody>
      </p:sp>
    </p:spTree>
    <p:extLst>
      <p:ext uri="{BB962C8B-B14F-4D97-AF65-F5344CB8AC3E}">
        <p14:creationId xmlns:p14="http://schemas.microsoft.com/office/powerpoint/2010/main" val="2663652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733691-B4A7-47BE-ADEA-9CF674479D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899" y="796924"/>
            <a:ext cx="11210925" cy="6327775"/>
          </a:xfrm>
        </p:spPr>
        <p:txBody>
          <a:bodyPr>
            <a:noAutofit/>
          </a:bodyPr>
          <a:lstStyle/>
          <a:p>
            <a:r>
              <a:rPr lang="en-US" altLang="zh-CN" dirty="0"/>
              <a:t>21.</a:t>
            </a:r>
            <a:r>
              <a:rPr lang="zh-CN" altLang="en-US" dirty="0"/>
              <a:t>示例</a:t>
            </a:r>
            <a:r>
              <a:rPr lang="en-US" altLang="zh-CN" dirty="0"/>
              <a:t>1</a:t>
            </a:r>
            <a:r>
              <a:rPr lang="zh-CN" altLang="en-US" dirty="0"/>
              <a:t>：本文</a:t>
            </a:r>
            <a:r>
              <a:rPr lang="zh-CN" altLang="en-US" b="1" dirty="0">
                <a:solidFill>
                  <a:srgbClr val="FF0000"/>
                </a:solidFill>
              </a:rPr>
              <a:t>语言平实质朴</a:t>
            </a:r>
            <a:r>
              <a:rPr lang="zh-CN" altLang="en-US" dirty="0"/>
              <a:t>，没有华丽的辞藻，而是多用</a:t>
            </a:r>
            <a:r>
              <a:rPr lang="zh-CN" altLang="en-US" b="1" dirty="0">
                <a:solidFill>
                  <a:srgbClr val="FF0000"/>
                </a:solidFill>
              </a:rPr>
              <a:t>白描</a:t>
            </a:r>
            <a:r>
              <a:rPr lang="zh-CN" altLang="en-US" dirty="0"/>
              <a:t>手法，特别是人物对话，显得真切深刻，平易近人（</a:t>
            </a:r>
            <a:r>
              <a:rPr lang="en-US" altLang="zh-CN" dirty="0"/>
              <a:t>2 </a:t>
            </a:r>
            <a:r>
              <a:rPr lang="zh-CN" altLang="en-US" dirty="0"/>
              <a:t>分）。例如：巡道大叔路过，好奇地问道：“小伙子，看什么哩？”“看光，远处的光。” 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示例</a:t>
            </a:r>
            <a:r>
              <a:rPr lang="en-US" altLang="zh-CN" dirty="0"/>
              <a:t>2</a:t>
            </a:r>
            <a:r>
              <a:rPr lang="zh-CN" altLang="en-US" dirty="0"/>
              <a:t>：二是作者从生活出发，记叙了与</a:t>
            </a:r>
            <a:r>
              <a:rPr lang="zh-CN" altLang="en-US" b="1" dirty="0">
                <a:solidFill>
                  <a:srgbClr val="FF0000"/>
                </a:solidFill>
              </a:rPr>
              <a:t>生活息息相关的人和事</a:t>
            </a:r>
            <a:r>
              <a:rPr lang="zh-CN" altLang="en-US" dirty="0"/>
              <a:t>，富有</a:t>
            </a:r>
            <a:r>
              <a:rPr lang="zh-CN" altLang="en-US" b="1" dirty="0">
                <a:solidFill>
                  <a:srgbClr val="FF0000"/>
                </a:solidFill>
              </a:rPr>
              <a:t>生活气息</a:t>
            </a:r>
            <a:r>
              <a:rPr lang="zh-CN" altLang="en-US" dirty="0"/>
              <a:t>，感染力强（</a:t>
            </a:r>
            <a:r>
              <a:rPr lang="en-US" altLang="zh-CN" dirty="0"/>
              <a:t>2 </a:t>
            </a:r>
            <a:r>
              <a:rPr lang="zh-CN" altLang="en-US" dirty="0"/>
              <a:t>分）；例如：文章中记叙熊师傅给我送煤块的事件（</a:t>
            </a:r>
            <a:r>
              <a:rPr lang="en-US" altLang="zh-CN" dirty="0"/>
              <a:t>1 </a:t>
            </a:r>
            <a:r>
              <a:rPr lang="zh-CN" altLang="en-US" dirty="0"/>
              <a:t>分）。</a:t>
            </a:r>
          </a:p>
          <a:p>
            <a:r>
              <a:rPr lang="zh-CN" altLang="en-US" dirty="0"/>
              <a:t>示例</a:t>
            </a:r>
            <a:r>
              <a:rPr lang="en-US" altLang="zh-CN" dirty="0"/>
              <a:t>3</a:t>
            </a:r>
            <a:r>
              <a:rPr lang="zh-CN" altLang="en-US" dirty="0"/>
              <a:t>：本文是</a:t>
            </a:r>
            <a:r>
              <a:rPr lang="zh-CN" altLang="en-US" b="1" dirty="0">
                <a:solidFill>
                  <a:srgbClr val="FF0000"/>
                </a:solidFill>
              </a:rPr>
              <a:t>情感真挚</a:t>
            </a:r>
            <a:r>
              <a:rPr lang="zh-CN" altLang="en-US" dirty="0"/>
              <a:t>，细致恳切，文章无处不透露出作者对这座城市的热爱，于</a:t>
            </a:r>
            <a:r>
              <a:rPr lang="zh-CN" altLang="en-US" b="1" dirty="0">
                <a:solidFill>
                  <a:srgbClr val="FF0000"/>
                </a:solidFill>
              </a:rPr>
              <a:t>平淡中蕴含着深厚的情感</a:t>
            </a:r>
            <a:r>
              <a:rPr lang="zh-CN" altLang="en-US" dirty="0"/>
              <a:t>（</a:t>
            </a:r>
            <a:r>
              <a:rPr lang="en-US" altLang="zh-CN" dirty="0"/>
              <a:t>2 </a:t>
            </a:r>
            <a:r>
              <a:rPr lang="zh-CN" altLang="en-US" dirty="0"/>
              <a:t>分）。例如：赞颂熊师傅、黄和义等人是这座城市的微光，汇聚在一起放射出耀眼的光芒（</a:t>
            </a:r>
            <a:r>
              <a:rPr lang="en-US" altLang="zh-CN" dirty="0"/>
              <a:t>1 </a:t>
            </a:r>
            <a:r>
              <a:rPr lang="zh-CN" altLang="en-US" dirty="0"/>
              <a:t>分）。</a:t>
            </a:r>
          </a:p>
        </p:txBody>
      </p:sp>
    </p:spTree>
    <p:extLst>
      <p:ext uri="{BB962C8B-B14F-4D97-AF65-F5344CB8AC3E}">
        <p14:creationId xmlns:p14="http://schemas.microsoft.com/office/powerpoint/2010/main" val="2825019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8797AA2-533D-464C-A151-BA34759F1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396875"/>
            <a:ext cx="10648950" cy="5975350"/>
          </a:xfrm>
        </p:spPr>
        <p:txBody>
          <a:bodyPr>
            <a:normAutofit/>
          </a:bodyPr>
          <a:lstStyle/>
          <a:p>
            <a:r>
              <a:rPr lang="zh-CN" altLang="en-US" dirty="0"/>
              <a:t>（评分细则：能抓住</a:t>
            </a:r>
            <a:r>
              <a:rPr lang="zh-CN" altLang="en-US" b="1" dirty="0">
                <a:solidFill>
                  <a:srgbClr val="FF0000"/>
                </a:solidFill>
              </a:rPr>
              <a:t>语言风格、选材或者情感</a:t>
            </a:r>
            <a:r>
              <a:rPr lang="zh-CN" altLang="en-US" dirty="0"/>
              <a:t>去谈均可）补充答案：</a:t>
            </a:r>
            <a:endParaRPr lang="en-US" altLang="zh-CN" dirty="0"/>
          </a:p>
          <a:p>
            <a:r>
              <a:rPr lang="en-US" altLang="zh-CN" dirty="0"/>
              <a:t>1</a:t>
            </a:r>
            <a:r>
              <a:rPr lang="zh-CN" altLang="en-US" dirty="0"/>
              <a:t>、叙述</a:t>
            </a:r>
            <a:r>
              <a:rPr lang="zh-CN" altLang="en-US" b="1" dirty="0">
                <a:solidFill>
                  <a:srgbClr val="FF0000"/>
                </a:solidFill>
              </a:rPr>
              <a:t>口吻温和，语言简淡</a:t>
            </a:r>
            <a:r>
              <a:rPr lang="zh-CN" altLang="en-US" dirty="0"/>
              <a:t>，如话家常，给人亲切感。（</a:t>
            </a:r>
            <a:r>
              <a:rPr lang="en-US" altLang="zh-CN" dirty="0"/>
              <a:t>2 </a:t>
            </a:r>
            <a:r>
              <a:rPr lang="zh-CN" altLang="en-US" dirty="0"/>
              <a:t>分）如开头第一段，叙述坐火车去武汉的经过，娓娓道来，自然亲切。（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、本文情感</a:t>
            </a:r>
            <a:r>
              <a:rPr lang="zh-CN" altLang="en-US" b="1" dirty="0">
                <a:solidFill>
                  <a:srgbClr val="FF0000"/>
                </a:solidFill>
              </a:rPr>
              <a:t>细腻厚重，动人心弦</a:t>
            </a:r>
            <a:r>
              <a:rPr lang="zh-CN" altLang="en-US" dirty="0"/>
              <a:t>（</a:t>
            </a:r>
            <a:r>
              <a:rPr lang="en-US" altLang="zh-CN" dirty="0"/>
              <a:t>2 </a:t>
            </a:r>
            <a:r>
              <a:rPr lang="zh-CN" altLang="en-US" dirty="0"/>
              <a:t>分）。如熊师傅帮我换煤气，熊师傅的热情、豪气、仗义，令人感动。（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、本文</a:t>
            </a:r>
            <a:r>
              <a:rPr lang="zh-CN" altLang="en-US" b="1" dirty="0">
                <a:solidFill>
                  <a:srgbClr val="FF0000"/>
                </a:solidFill>
              </a:rPr>
              <a:t>语言平易近人</a:t>
            </a:r>
            <a:r>
              <a:rPr lang="zh-CN" altLang="en-US" dirty="0"/>
              <a:t>，鲜明简洁（</a:t>
            </a:r>
            <a:r>
              <a:rPr lang="en-US" altLang="zh-CN" dirty="0"/>
              <a:t>1 </a:t>
            </a:r>
            <a:r>
              <a:rPr lang="zh-CN" altLang="en-US" dirty="0"/>
              <a:t>分）举例（</a:t>
            </a:r>
            <a:r>
              <a:rPr lang="en-US" altLang="zh-CN" dirty="0"/>
              <a:t>1 </a:t>
            </a:r>
            <a:r>
              <a:rPr lang="zh-CN" altLang="en-US" dirty="0"/>
              <a:t>分）本文情感细致恳切（</a:t>
            </a:r>
            <a:r>
              <a:rPr lang="en-US" altLang="zh-CN" dirty="0"/>
              <a:t>1 </a:t>
            </a:r>
            <a:r>
              <a:rPr lang="zh-CN" altLang="en-US" dirty="0"/>
              <a:t>分）举例（</a:t>
            </a:r>
            <a:r>
              <a:rPr lang="en-US" altLang="zh-CN" dirty="0"/>
              <a:t>1 </a:t>
            </a:r>
            <a:r>
              <a:rPr lang="zh-CN" altLang="en-US" dirty="0"/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1919986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E9B8A57-2CB9-4D3C-AC62-370C43E3E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" y="118744"/>
            <a:ext cx="11892280" cy="6647815"/>
          </a:xfrm>
        </p:spPr>
        <p:txBody>
          <a:bodyPr>
            <a:normAutofit fontScale="92500"/>
          </a:bodyPr>
          <a:lstStyle/>
          <a:p>
            <a:r>
              <a:rPr lang="en-US" altLang="zh-CN" dirty="0"/>
              <a:t>23(1)</a:t>
            </a:r>
            <a:r>
              <a:rPr lang="zh-CN" altLang="en-US" b="1" dirty="0">
                <a:solidFill>
                  <a:srgbClr val="FF0000"/>
                </a:solidFill>
              </a:rPr>
              <a:t>选择回目</a:t>
            </a:r>
            <a:r>
              <a:rPr lang="en-US" altLang="zh-CN" b="1" dirty="0">
                <a:solidFill>
                  <a:srgbClr val="FF0000"/>
                </a:solidFill>
              </a:rPr>
              <a:t>1 </a:t>
            </a:r>
            <a:r>
              <a:rPr lang="zh-CN" altLang="en-US" b="1" dirty="0">
                <a:solidFill>
                  <a:srgbClr val="FF0000"/>
                </a:solidFill>
              </a:rPr>
              <a:t>分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故事情节概述（</a:t>
            </a:r>
            <a:r>
              <a:rPr lang="en-US" altLang="zh-CN" b="1" dirty="0">
                <a:solidFill>
                  <a:srgbClr val="FF0000"/>
                </a:solidFill>
              </a:rPr>
              <a:t>2 </a:t>
            </a:r>
            <a:r>
              <a:rPr lang="zh-CN" altLang="en-US" b="1" dirty="0">
                <a:solidFill>
                  <a:srgbClr val="FF0000"/>
                </a:solidFill>
              </a:rPr>
              <a:t>分，讲清起因、结果）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人物性格（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</a:p>
          <a:p>
            <a:r>
              <a:rPr lang="en-US" altLang="zh-CN" b="1" dirty="0"/>
              <a:t>1 </a:t>
            </a:r>
            <a:r>
              <a:rPr lang="zh-CN" altLang="en-US" b="1" dirty="0"/>
              <a:t>景阳冈打虎</a:t>
            </a:r>
          </a:p>
          <a:p>
            <a:r>
              <a:rPr lang="zh-CN" altLang="en-US" dirty="0"/>
              <a:t>武松在回家途中路过景阳冈。在冈下酒店喝了很多酒，不听劝阻，独自过景阳冈。途中酒力发作，见一块大青石，便仰身躺下，刚要入睡，忽见一阵狂风，一只斑斓猛虎扑了过来，武松随即和猛虎展开搏斗，并将猛虎活活打死。武松为当地老百姓除去一大害，从此威名大震，被人们称为“打虎英雄”。</a:t>
            </a:r>
          </a:p>
          <a:p>
            <a:r>
              <a:rPr lang="en-US" altLang="zh-CN" b="1" dirty="0"/>
              <a:t>2</a:t>
            </a:r>
            <a:r>
              <a:rPr lang="zh-CN" altLang="en-US" b="1" dirty="0"/>
              <a:t>．斗杀西门庆</a:t>
            </a:r>
          </a:p>
          <a:p>
            <a:r>
              <a:rPr lang="zh-CN" altLang="en-US" dirty="0"/>
              <a:t>武松杀了嫂子之后，就来到酒楼寻找西门庆报仇，武松将嫂子的人头往西门庆脸上一摆，西门庆吓了一跳，认出是武松，想跳窗逃走，只几个回合，就被武松摔到酒楼下，跌的发昏。武松跳下楼，手起刀落，去了西门庆的人头。</a:t>
            </a:r>
          </a:p>
          <a:p>
            <a:r>
              <a:rPr lang="en-US" altLang="zh-CN" b="1" dirty="0"/>
              <a:t>3</a:t>
            </a:r>
            <a:r>
              <a:rPr lang="zh-CN" altLang="en-US" b="1" dirty="0"/>
              <a:t>．醉打蒋门神</a:t>
            </a:r>
          </a:p>
          <a:p>
            <a:r>
              <a:rPr lang="zh-CN" altLang="en-US" dirty="0"/>
              <a:t>武松发配至孟州牢营，管营施忠之子施恩，慕其名，二人结拜。施恩之酒店快活林被恶霸蒋门神霸占，武松闻之大怒，一路喝酒，喝到快活林，明明只有五分酒，却装成十分醉。施计将蒋门神妾丢进酒缸，蒋门神闻讯赶来，与武松打斗，结果被武松打得跪地求饶，只好答应武松把快活林还给施恩。</a:t>
            </a:r>
          </a:p>
        </p:txBody>
      </p:sp>
    </p:spTree>
    <p:extLst>
      <p:ext uri="{BB962C8B-B14F-4D97-AF65-F5344CB8AC3E}">
        <p14:creationId xmlns:p14="http://schemas.microsoft.com/office/powerpoint/2010/main" val="21029455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E9B8A57-2CB9-4D3C-AC62-370C43E3E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" y="118744"/>
            <a:ext cx="11892280" cy="6647815"/>
          </a:xfrm>
        </p:spPr>
        <p:txBody>
          <a:bodyPr>
            <a:normAutofit fontScale="92500"/>
          </a:bodyPr>
          <a:lstStyle/>
          <a:p>
            <a:r>
              <a:rPr lang="en-US" altLang="zh-CN" dirty="0"/>
              <a:t>23(1)</a:t>
            </a:r>
            <a:r>
              <a:rPr lang="zh-CN" altLang="en-US" dirty="0"/>
              <a:t>选择回目</a:t>
            </a:r>
            <a:r>
              <a:rPr lang="en-US" altLang="zh-CN" dirty="0"/>
              <a:t>1 </a:t>
            </a:r>
            <a:r>
              <a:rPr lang="zh-CN" altLang="en-US" dirty="0"/>
              <a:t>分</a:t>
            </a:r>
            <a:r>
              <a:rPr lang="en-US" altLang="zh-CN" dirty="0"/>
              <a:t>+</a:t>
            </a:r>
            <a:r>
              <a:rPr lang="zh-CN" altLang="en-US" dirty="0"/>
              <a:t>故事情节概述（</a:t>
            </a:r>
            <a:r>
              <a:rPr lang="en-US" altLang="zh-CN" dirty="0"/>
              <a:t>2 </a:t>
            </a:r>
            <a:r>
              <a:rPr lang="zh-CN" altLang="en-US" dirty="0"/>
              <a:t>分，讲清起因、结果）</a:t>
            </a:r>
            <a:r>
              <a:rPr lang="en-US" altLang="zh-CN" dirty="0"/>
              <a:t>+</a:t>
            </a:r>
            <a:r>
              <a:rPr lang="zh-CN" altLang="en-US" dirty="0"/>
              <a:t>人物性格（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</a:p>
          <a:p>
            <a:r>
              <a:rPr lang="en-US" altLang="zh-CN" b="1" dirty="0"/>
              <a:t>4</a:t>
            </a:r>
            <a:r>
              <a:rPr lang="zh-CN" altLang="en-US" b="1" dirty="0"/>
              <a:t>．大闹飞云浦</a:t>
            </a:r>
          </a:p>
          <a:p>
            <a:r>
              <a:rPr lang="zh-CN" altLang="en-US" dirty="0"/>
              <a:t>武松在孟州因遭张都监陷害，被刺配恩州。在荒僻之地在飞云浦，武松识破四个公人想杀害自己的阴谋。原来，这几个人就是蒋门神的手下，此次武松受诬，完全是蒋门神与张团练勾结张都监一手策划。武松闻言大怒，将四人斩杀后，折回孟州，血溅鸳鸯楼。</a:t>
            </a:r>
          </a:p>
          <a:p>
            <a:r>
              <a:rPr lang="en-US" altLang="zh-CN" b="1" dirty="0"/>
              <a:t>5.</a:t>
            </a:r>
            <a:r>
              <a:rPr lang="zh-CN" altLang="en-US" b="1" dirty="0"/>
              <a:t>血溅鸳鸯楼</a:t>
            </a:r>
          </a:p>
          <a:p>
            <a:r>
              <a:rPr lang="zh-CN" altLang="en-US" dirty="0"/>
              <a:t>武松醉打蒋门神后，蒋门神暗同张团练、张都监陷害武松，刺配到恩州。蒋门神又暗使差人杀武松于飞云浦，被武松得知，杀死差人回到城里，张都监府中，张都监、张团练、蒋忠正在鸳鸯楼中饮酒作乐，武松登楼先后杀死这三人，蘸血在墙壁上写道：杀人者，打虎武松也！逃出城外，远避他乡。</a:t>
            </a:r>
          </a:p>
          <a:p>
            <a:r>
              <a:rPr lang="en-US" altLang="zh-CN" b="1" dirty="0"/>
              <a:t>6.</a:t>
            </a:r>
            <a:r>
              <a:rPr lang="zh-CN" altLang="en-US" b="1" dirty="0"/>
              <a:t>除恶蜈蚣岭</a:t>
            </a:r>
          </a:p>
          <a:p>
            <a:r>
              <a:rPr lang="zh-CN" altLang="en-US" dirty="0"/>
              <a:t>武松血溅鸳鸯楼后得张青夫妇相助，改扮行者前往二龙山。途经蜈蚣岭，看见一个道人与一个妇人在看月戏笑，武松怒从心上起，与这个道人打斗起来，武松卖个破绽，只一戒刀，砍下道人的首级。武松解救出被道人抢来的妇人，望青州地面而来。</a:t>
            </a:r>
          </a:p>
        </p:txBody>
      </p:sp>
    </p:spTree>
    <p:extLst>
      <p:ext uri="{BB962C8B-B14F-4D97-AF65-F5344CB8AC3E}">
        <p14:creationId xmlns:p14="http://schemas.microsoft.com/office/powerpoint/2010/main" val="1567656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6EBD645-9EB3-4672-9E1A-148DE8673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20" y="108584"/>
            <a:ext cx="11851640" cy="6495415"/>
          </a:xfrm>
        </p:spPr>
        <p:txBody>
          <a:bodyPr/>
          <a:lstStyle/>
          <a:p>
            <a:r>
              <a:rPr lang="zh-CN" altLang="en-US" dirty="0"/>
              <a:t>性格特点</a:t>
            </a:r>
            <a:endParaRPr lang="en-US" altLang="zh-CN" dirty="0"/>
          </a:p>
          <a:p>
            <a:r>
              <a:rPr lang="zh-CN" altLang="en-US" dirty="0"/>
              <a:t>①</a:t>
            </a:r>
            <a:r>
              <a:rPr lang="zh-CN" altLang="en-US" b="1" dirty="0">
                <a:solidFill>
                  <a:srgbClr val="FF0000"/>
                </a:solidFill>
              </a:rPr>
              <a:t>勇猛刚强</a:t>
            </a:r>
            <a:r>
              <a:rPr lang="en-US" altLang="zh-CN" b="1" dirty="0">
                <a:solidFill>
                  <a:srgbClr val="FF0000"/>
                </a:solidFill>
              </a:rPr>
              <a:t>.</a:t>
            </a:r>
            <a:r>
              <a:rPr lang="zh-CN" altLang="en-US" b="1" dirty="0">
                <a:solidFill>
                  <a:srgbClr val="FF0000"/>
                </a:solidFill>
              </a:rPr>
              <a:t>英勇无畏、胆大心细、机警、精细、有智谋。</a:t>
            </a:r>
            <a:r>
              <a:rPr lang="zh-CN" altLang="en-US" dirty="0"/>
              <a:t>如</a:t>
            </a:r>
            <a:r>
              <a:rPr lang="en-US" altLang="zh-CN" dirty="0"/>
              <a:t>:</a:t>
            </a:r>
          </a:p>
          <a:p>
            <a:r>
              <a:rPr lang="zh-CN" altLang="en-US" dirty="0"/>
              <a:t>景阳冈打虎。</a:t>
            </a:r>
          </a:p>
          <a:p>
            <a:r>
              <a:rPr lang="zh-CN" altLang="en-US" dirty="0"/>
              <a:t>②</a:t>
            </a:r>
            <a:r>
              <a:rPr lang="zh-CN" altLang="en-US" b="1" dirty="0">
                <a:solidFill>
                  <a:srgbClr val="FF0000"/>
                </a:solidFill>
              </a:rPr>
              <a:t>嫉恶如仇、除恶务尽，胆大心细、有智谋</a:t>
            </a:r>
            <a:r>
              <a:rPr lang="zh-CN" altLang="en-US" dirty="0"/>
              <a:t>。如</a:t>
            </a:r>
            <a:r>
              <a:rPr lang="en-US" altLang="zh-CN" dirty="0"/>
              <a:t>:</a:t>
            </a:r>
            <a:r>
              <a:rPr lang="zh-CN" altLang="en-US" dirty="0"/>
              <a:t>斗杀西门庆，除恶蜈</a:t>
            </a:r>
          </a:p>
          <a:p>
            <a:r>
              <a:rPr lang="zh-CN" altLang="en-US" dirty="0"/>
              <a:t>蚣岭</a:t>
            </a:r>
          </a:p>
          <a:p>
            <a:r>
              <a:rPr lang="zh-CN" altLang="en-US" dirty="0"/>
              <a:t>③</a:t>
            </a:r>
            <a:r>
              <a:rPr lang="zh-CN" altLang="en-US" b="1" dirty="0">
                <a:solidFill>
                  <a:srgbClr val="FF0000"/>
                </a:solidFill>
              </a:rPr>
              <a:t>重义气、有恩必报、为朋友两肋插刀</a:t>
            </a:r>
            <a:r>
              <a:rPr lang="zh-CN" altLang="en-US" dirty="0"/>
              <a:t>。如</a:t>
            </a:r>
            <a:r>
              <a:rPr lang="en-US" altLang="zh-CN" dirty="0"/>
              <a:t>:</a:t>
            </a:r>
            <a:r>
              <a:rPr lang="zh-CN" altLang="en-US" dirty="0"/>
              <a:t>醉打蒋门神。</a:t>
            </a:r>
          </a:p>
        </p:txBody>
      </p:sp>
    </p:spTree>
    <p:extLst>
      <p:ext uri="{BB962C8B-B14F-4D97-AF65-F5344CB8AC3E}">
        <p14:creationId xmlns:p14="http://schemas.microsoft.com/office/powerpoint/2010/main" val="1333180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BF90E5C-248A-4D49-A7B3-A81F030B88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280" y="210184"/>
            <a:ext cx="11617960" cy="6363335"/>
          </a:xfrm>
        </p:spPr>
        <p:txBody>
          <a:bodyPr>
            <a:normAutofit/>
          </a:bodyPr>
          <a:lstStyle/>
          <a:p>
            <a:r>
              <a:rPr lang="en-US" altLang="zh-CN" dirty="0"/>
              <a:t>22.(2)</a:t>
            </a:r>
            <a:r>
              <a:rPr lang="zh-CN" altLang="en-US" dirty="0"/>
              <a:t>长篇章回体小说塑造的人物众多，他们往往是穿插出现，较难理清。（集中阅读用一个人相关章回内容，可以帮助读者</a:t>
            </a:r>
            <a:r>
              <a:rPr lang="zh-CN" altLang="en-US" b="1" dirty="0">
                <a:solidFill>
                  <a:srgbClr val="FF0000"/>
                </a:solidFill>
              </a:rPr>
              <a:t>更好地梳理其发展历程，</a:t>
            </a:r>
            <a:r>
              <a:rPr lang="zh-CN" altLang="en-US" dirty="0"/>
              <a:t>同时放在一起，可以展现人物多个侧面，</a:t>
            </a:r>
            <a:r>
              <a:rPr lang="zh-CN" altLang="en-US" b="1" dirty="0">
                <a:solidFill>
                  <a:srgbClr val="FF0000"/>
                </a:solidFill>
              </a:rPr>
              <a:t>有利于全面把握该人物形象。</a:t>
            </a:r>
            <a:endParaRPr lang="en-US" altLang="zh-CN" b="1" dirty="0">
              <a:solidFill>
                <a:srgbClr val="FF0000"/>
              </a:solidFill>
            </a:endParaRPr>
          </a:p>
          <a:p>
            <a:endParaRPr lang="en-US" altLang="zh-CN" dirty="0"/>
          </a:p>
          <a:p>
            <a:r>
              <a:rPr lang="en-US" altLang="zh-CN" dirty="0"/>
              <a:t>22(3)</a:t>
            </a:r>
            <a:r>
              <a:rPr lang="zh-CN" altLang="en-US" b="1" dirty="0"/>
              <a:t>长征精神（具体事例</a:t>
            </a:r>
            <a:r>
              <a:rPr lang="en-US" altLang="zh-CN" b="1" dirty="0"/>
              <a:t>1 </a:t>
            </a:r>
            <a:r>
              <a:rPr lang="zh-CN" altLang="en-US" b="1" dirty="0"/>
              <a:t>分</a:t>
            </a:r>
            <a:r>
              <a:rPr lang="en-US" altLang="zh-CN" b="1" dirty="0"/>
              <a:t>+</a:t>
            </a:r>
            <a:r>
              <a:rPr lang="zh-CN" altLang="en-US" b="1" dirty="0"/>
              <a:t>精神</a:t>
            </a:r>
            <a:r>
              <a:rPr lang="en-US" altLang="zh-CN" b="1" dirty="0"/>
              <a:t>1 </a:t>
            </a:r>
            <a:r>
              <a:rPr lang="zh-CN" altLang="en-US" b="1" dirty="0"/>
              <a:t>分）</a:t>
            </a:r>
            <a:r>
              <a:rPr lang="en-US" altLang="zh-CN" b="1" dirty="0"/>
              <a:t>+</a:t>
            </a:r>
            <a:r>
              <a:rPr lang="zh-CN" altLang="en-US" b="1" dirty="0"/>
              <a:t>指导意义（结合实际</a:t>
            </a:r>
            <a:r>
              <a:rPr lang="en-US" altLang="zh-CN" b="1" dirty="0"/>
              <a:t>1 </a:t>
            </a:r>
            <a:r>
              <a:rPr lang="zh-CN" altLang="en-US" b="1" dirty="0"/>
              <a:t>分）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长征事例</a:t>
            </a:r>
            <a:r>
              <a:rPr lang="en-US" altLang="zh-CN" dirty="0"/>
              <a:t>】</a:t>
            </a:r>
            <a:r>
              <a:rPr lang="zh-CN" altLang="en-US" dirty="0"/>
              <a:t>第五次反围剿，大渡河，过草地，爬雪山，红军长征遇到</a:t>
            </a:r>
          </a:p>
          <a:p>
            <a:r>
              <a:rPr lang="zh-CN" altLang="en-US" dirty="0"/>
              <a:t>的困难之大，战斗之残酷，行军之艰苦；长征二万五千里，突破</a:t>
            </a:r>
            <a:r>
              <a:rPr lang="en-US" altLang="zh-CN" dirty="0"/>
              <a:t>10 </a:t>
            </a:r>
            <a:r>
              <a:rPr lang="zh-CN" altLang="en-US" dirty="0"/>
              <a:t>个军阀包围，到过几十年没人去过的地方，作为大规模的战略转移，每到一处开群众大会，作好宣传工作，让更多的人加入到队伍中，红军战士北上抗日的决心和士气没有动摇，精神抖擞</a:t>
            </a:r>
            <a:r>
              <a:rPr lang="en-US" altLang="zh-CN" dirty="0"/>
              <a:t>;</a:t>
            </a:r>
            <a:r>
              <a:rPr lang="zh-CN" altLang="en-US" dirty="0"/>
              <a:t>从南方转移到陕北，这对中日苏的命运起到决定性作用，到达了目的地，为以后敌后抗日斗争奠定了基础，战略眼光远大。</a:t>
            </a:r>
          </a:p>
        </p:txBody>
      </p:sp>
    </p:spTree>
    <p:extLst>
      <p:ext uri="{BB962C8B-B14F-4D97-AF65-F5344CB8AC3E}">
        <p14:creationId xmlns:p14="http://schemas.microsoft.com/office/powerpoint/2010/main" val="4263264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AB0A6AB-F396-4684-868D-DEB85AB96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" y="240664"/>
            <a:ext cx="11648440" cy="6302375"/>
          </a:xfrm>
        </p:spPr>
        <p:txBody>
          <a:bodyPr>
            <a:normAutofit/>
          </a:bodyPr>
          <a:lstStyle/>
          <a:p>
            <a:r>
              <a:rPr lang="en-US" altLang="zh-CN" b="1" dirty="0"/>
              <a:t>【</a:t>
            </a:r>
            <a:r>
              <a:rPr lang="zh-CN" altLang="en-US" b="1" dirty="0"/>
              <a:t>长征精神的内涵</a:t>
            </a:r>
            <a:r>
              <a:rPr lang="en-US" altLang="zh-CN" b="1" dirty="0"/>
              <a:t>】</a:t>
            </a:r>
          </a:p>
          <a:p>
            <a:r>
              <a:rPr lang="zh-CN" altLang="en-US" dirty="0"/>
              <a:t>红军在长征途中表现出了</a:t>
            </a:r>
            <a:r>
              <a:rPr lang="zh-CN" altLang="en-US" b="1" dirty="0">
                <a:solidFill>
                  <a:srgbClr val="FF0000"/>
                </a:solidFill>
              </a:rPr>
              <a:t>对革命理想和事业无比的忠诚、坚定的信念</a:t>
            </a:r>
            <a:r>
              <a:rPr lang="en-US" altLang="zh-CN" dirty="0"/>
              <a:t>;</a:t>
            </a:r>
          </a:p>
          <a:p>
            <a:r>
              <a:rPr lang="zh-CN" altLang="en-US" dirty="0"/>
              <a:t>表现出了</a:t>
            </a:r>
            <a:r>
              <a:rPr lang="zh-CN" altLang="en-US" b="1" dirty="0">
                <a:solidFill>
                  <a:srgbClr val="FF0000"/>
                </a:solidFill>
              </a:rPr>
              <a:t>不怕牺牲争取胜利</a:t>
            </a:r>
            <a:r>
              <a:rPr lang="zh-CN" altLang="en-US" dirty="0"/>
              <a:t>的无产阶级乐观主义精神</a:t>
            </a:r>
            <a:r>
              <a:rPr lang="en-US" altLang="zh-CN" dirty="0"/>
              <a:t>;</a:t>
            </a:r>
            <a:r>
              <a:rPr lang="zh-CN" altLang="en-US" dirty="0"/>
              <a:t>表现出了</a:t>
            </a:r>
            <a:r>
              <a:rPr lang="zh-CN" altLang="en-US" b="1" dirty="0">
                <a:solidFill>
                  <a:srgbClr val="FF0000"/>
                </a:solidFill>
              </a:rPr>
              <a:t>顾全大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局严守纪律、亲密团结</a:t>
            </a:r>
            <a:r>
              <a:rPr lang="zh-CN" altLang="en-US" dirty="0"/>
              <a:t>的高尚品德。这些构成了伟大的长征精神</a:t>
            </a:r>
            <a:r>
              <a:rPr lang="en-US" altLang="zh-CN" dirty="0"/>
              <a:t>:</a:t>
            </a:r>
            <a:r>
              <a:rPr lang="zh-CN" altLang="en-US" u="sng" dirty="0"/>
              <a:t>不怕</a:t>
            </a:r>
          </a:p>
          <a:p>
            <a:r>
              <a:rPr lang="zh-CN" altLang="en-US" u="sng" dirty="0"/>
              <a:t>牺牲、前赴后继、勇往直前坚韧不拔、众志成城、团结互助、百折不挠、</a:t>
            </a:r>
          </a:p>
          <a:p>
            <a:r>
              <a:rPr lang="zh-CN" altLang="en-US" u="sng" dirty="0"/>
              <a:t>克服困难、忠诚爱国。</a:t>
            </a:r>
          </a:p>
          <a:p>
            <a:r>
              <a:rPr lang="en-US" altLang="zh-CN" b="1" dirty="0"/>
              <a:t>【</a:t>
            </a:r>
            <a:r>
              <a:rPr lang="zh-CN" altLang="en-US" b="1" dirty="0"/>
              <a:t>对青少年的指导意义（要联系实际而谈）</a:t>
            </a:r>
            <a:r>
              <a:rPr lang="en-US" altLang="zh-CN" b="1" dirty="0"/>
              <a:t>】</a:t>
            </a:r>
          </a:p>
          <a:p>
            <a:r>
              <a:rPr lang="en-US" altLang="zh-CN" dirty="0"/>
              <a:t>1</a:t>
            </a:r>
            <a:r>
              <a:rPr lang="zh-CN" altLang="en-US" dirty="0"/>
              <a:t>、拥有坚定得信念，并为之奋斗</a:t>
            </a:r>
            <a:r>
              <a:rPr lang="en-US" altLang="zh-CN" dirty="0"/>
              <a:t>;</a:t>
            </a:r>
          </a:p>
          <a:p>
            <a:r>
              <a:rPr lang="en-US" altLang="zh-CN" dirty="0"/>
              <a:t>2</a:t>
            </a:r>
            <a:r>
              <a:rPr lang="zh-CN" altLang="en-US" dirty="0"/>
              <a:t>、乐观主义精神，敢于和困难作斗争；</a:t>
            </a:r>
          </a:p>
          <a:p>
            <a:r>
              <a:rPr lang="en-US" altLang="zh-CN" dirty="0"/>
              <a:t>3</a:t>
            </a:r>
            <a:r>
              <a:rPr lang="zh-CN" altLang="en-US" dirty="0"/>
              <a:t>、顾全大局，有集体主义精神；</a:t>
            </a:r>
          </a:p>
          <a:p>
            <a:r>
              <a:rPr lang="en-US" altLang="zh-CN" dirty="0"/>
              <a:t>4</a:t>
            </a:r>
            <a:r>
              <a:rPr lang="zh-CN" altLang="en-US" dirty="0"/>
              <a:t>、忠诚爱国</a:t>
            </a:r>
          </a:p>
        </p:txBody>
      </p:sp>
    </p:spTree>
    <p:extLst>
      <p:ext uri="{BB962C8B-B14F-4D97-AF65-F5344CB8AC3E}">
        <p14:creationId xmlns:p14="http://schemas.microsoft.com/office/powerpoint/2010/main" val="328258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2584</Words>
  <Application>Microsoft Office PowerPoint</Application>
  <PresentationFormat>宽屏</PresentationFormat>
  <Paragraphs>100</Paragraphs>
  <Slides>18</Slides>
  <Notes>0</Notes>
  <HiddenSlides>6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3" baseType="lpstr">
      <vt:lpstr>KaiTi</vt:lpstr>
      <vt:lpstr>等线</vt:lpstr>
      <vt:lpstr>等线 Light</vt:lpstr>
      <vt:lpstr>Arial</vt:lpstr>
      <vt:lpstr>Office 主题​​</vt:lpstr>
      <vt:lpstr>省实二模基础</vt:lpstr>
      <vt:lpstr>PowerPoint 演示文稿</vt:lpstr>
      <vt:lpstr>PowerPoint 演示文稿</vt:lpstr>
      <vt:lpstr>PowerPoint 演示文稿</vt:lpstr>
      <vt:lpstr>译文：</vt:lpstr>
      <vt:lpstr>PowerPoint 演示文稿</vt:lpstr>
      <vt:lpstr>PowerPoint 演示文稿</vt:lpstr>
      <vt:lpstr>省实二模</vt:lpstr>
      <vt:lpstr>PowerPoint 演示文稿</vt:lpstr>
      <vt:lpstr>20.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省实二模基础</dc:title>
  <dc:creator>胡 优优</dc:creator>
  <cp:lastModifiedBy>胡 优优</cp:lastModifiedBy>
  <cp:revision>8</cp:revision>
  <dcterms:created xsi:type="dcterms:W3CDTF">2021-07-01T06:39:22Z</dcterms:created>
  <dcterms:modified xsi:type="dcterms:W3CDTF">2021-07-03T08:41:29Z</dcterms:modified>
</cp:coreProperties>
</file>