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</p:sldMasterIdLst>
  <p:notesMasterIdLst>
    <p:notesMasterId r:id="rId24"/>
  </p:notesMasterIdLst>
  <p:handoutMasterIdLst>
    <p:handoutMasterId r:id="rId29"/>
  </p:handoutMasterIdLst>
  <p:sldIdLst>
    <p:sldId id="735" r:id="rId4"/>
    <p:sldId id="585" r:id="rId5"/>
    <p:sldId id="716" r:id="rId6"/>
    <p:sldId id="642" r:id="rId7"/>
    <p:sldId id="736" r:id="rId8"/>
    <p:sldId id="737" r:id="rId9"/>
    <p:sldId id="738" r:id="rId10"/>
    <p:sldId id="739" r:id="rId11"/>
    <p:sldId id="756" r:id="rId12"/>
    <p:sldId id="740" r:id="rId13"/>
    <p:sldId id="741" r:id="rId14"/>
    <p:sldId id="757" r:id="rId15"/>
    <p:sldId id="649" r:id="rId16"/>
    <p:sldId id="742" r:id="rId17"/>
    <p:sldId id="743" r:id="rId18"/>
    <p:sldId id="758" r:id="rId19"/>
    <p:sldId id="744" r:id="rId20"/>
    <p:sldId id="612" r:id="rId21"/>
    <p:sldId id="619" r:id="rId22"/>
    <p:sldId id="679" r:id="rId23"/>
    <p:sldId id="680" r:id="rId25"/>
    <p:sldId id="629" r:id="rId26"/>
    <p:sldId id="627" r:id="rId27"/>
    <p:sldId id="325" r:id="rId28"/>
  </p:sldIdLst>
  <p:sldSz cx="12192000" cy="6858000"/>
  <p:notesSz cx="6858000" cy="9144000"/>
  <p:custDataLst>
    <p:tags r:id="rId3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0" userDrawn="1">
          <p15:clr>
            <a:srgbClr val="A4A3A4"/>
          </p15:clr>
        </p15:guide>
        <p15:guide id="2" pos="386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FS" initials="G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CCECFF"/>
    <a:srgbClr val="FFFFCC"/>
    <a:srgbClr val="66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50"/>
        <p:guide pos="38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4" Type="http://schemas.openxmlformats.org/officeDocument/2006/relationships/tags" Target="tags/tag43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handoutMaster" Target="handoutMasters/handoutMaster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ECECEC">
                <a:alpha val="100000"/>
              </a:srgbClr>
            </a:gs>
            <a:gs pos="10000">
              <a:srgbClr val="EBF0F4">
                <a:alpha val="53000"/>
                <a:lumMod val="14000"/>
                <a:lumOff val="86000"/>
              </a:srgbClr>
            </a:gs>
            <a:gs pos="0">
              <a:srgbClr val="CBE5F6">
                <a:lumMod val="42000"/>
                <a:lumOff val="58000"/>
              </a:srgbClr>
            </a:gs>
            <a:gs pos="100000">
              <a:srgbClr val="CBE5F6">
                <a:lumMod val="93000"/>
              </a:srgbClr>
            </a:gs>
          </a:gsLst>
          <a:lin ang="18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5" Type="http://schemas.openxmlformats.org/officeDocument/2006/relationships/theme" Target="../theme/theme1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image" Target="../media/image1.png"/><Relationship Id="rId2" Type="http://schemas.openxmlformats.org/officeDocument/2006/relationships/tags" Target="../tags/tag13.xml"/><Relationship Id="rId16" Type="http://schemas.openxmlformats.org/officeDocument/2006/relationships/theme" Target="../theme/theme2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12000"/>
                <a:lumOff val="88000"/>
              </a:srgbClr>
            </a:gs>
            <a:gs pos="89000">
              <a:srgbClr val="007BD3">
                <a:lumMod val="34000"/>
                <a:lumOff val="66000"/>
                <a:alpha val="0"/>
              </a:srgbClr>
            </a:gs>
          </a:gsLst>
          <a:lin ang="16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1" name="椭圆 10"/>
          <p:cNvSpPr/>
          <p:nvPr userDrawn="1">
            <p:custDataLst>
              <p:tags r:id="rId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549525" y="953770"/>
            <a:ext cx="7096125" cy="4251960"/>
            <a:chOff x="3454" y="1502"/>
            <a:chExt cx="11175" cy="6696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3454" y="1502"/>
              <a:ext cx="11175" cy="6696"/>
            </a:xfrm>
            <a:prstGeom prst="rect">
              <a:avLst/>
            </a:prstGeom>
            <a:solidFill>
              <a:srgbClr val="97CDF4"/>
            </a:solidFill>
            <a:ln w="28575" cmpd="sng">
              <a:noFill/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4181" y="2252"/>
              <a:ext cx="9741" cy="5086"/>
            </a:xfrm>
            <a:prstGeom prst="rect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</p:grpSp>
      <p:sp>
        <p:nvSpPr>
          <p:cNvPr id="24" name="椭圆 23"/>
          <p:cNvSpPr/>
          <p:nvPr userDrawn="1">
            <p:custDataLst>
              <p:tags r:id="rId7"/>
            </p:custDataLst>
          </p:nvPr>
        </p:nvSpPr>
        <p:spPr>
          <a:xfrm>
            <a:off x="10651490" y="583565"/>
            <a:ext cx="393065" cy="39306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7" name="椭圆 16"/>
          <p:cNvSpPr/>
          <p:nvPr userDrawn="1">
            <p:custDataLst>
              <p:tags r:id="rId8"/>
            </p:custDataLst>
          </p:nvPr>
        </p:nvSpPr>
        <p:spPr>
          <a:xfrm>
            <a:off x="1935480" y="5427345"/>
            <a:ext cx="323215" cy="3232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2" name="十字形 21"/>
          <p:cNvSpPr/>
          <p:nvPr userDrawn="1">
            <p:custDataLst>
              <p:tags r:id="rId9"/>
            </p:custDataLst>
          </p:nvPr>
        </p:nvSpPr>
        <p:spPr>
          <a:xfrm rot="19620000">
            <a:off x="10343515" y="4957445"/>
            <a:ext cx="588010" cy="58801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3" name="十字形 22"/>
          <p:cNvSpPr/>
          <p:nvPr userDrawn="1">
            <p:custDataLst>
              <p:tags r:id="rId10"/>
            </p:custDataLst>
          </p:nvPr>
        </p:nvSpPr>
        <p:spPr>
          <a:xfrm rot="2340000">
            <a:off x="1350645" y="3134995"/>
            <a:ext cx="588010" cy="588010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5" name="椭圆 24"/>
          <p:cNvSpPr/>
          <p:nvPr userDrawn="1">
            <p:custDataLst>
              <p:tags r:id="rId11"/>
            </p:custDataLst>
          </p:nvPr>
        </p:nvSpPr>
        <p:spPr>
          <a:xfrm>
            <a:off x="400050" y="4291330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8" name="椭圆 27"/>
          <p:cNvSpPr/>
          <p:nvPr userDrawn="1">
            <p:custDataLst>
              <p:tags r:id="rId12"/>
            </p:custDataLst>
          </p:nvPr>
        </p:nvSpPr>
        <p:spPr>
          <a:xfrm>
            <a:off x="10553065" y="565785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9" name="椭圆 28"/>
          <p:cNvSpPr/>
          <p:nvPr userDrawn="1">
            <p:custDataLst>
              <p:tags r:id="rId13"/>
            </p:custDataLst>
          </p:nvPr>
        </p:nvSpPr>
        <p:spPr>
          <a:xfrm>
            <a:off x="9343390" y="509270"/>
            <a:ext cx="319405" cy="31940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7820" algn="l"/>
          <a:tab pos="1607820" algn="l"/>
          <a:tab pos="1607820" algn="l"/>
          <a:tab pos="160782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96000"/>
                <a:lumOff val="4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>
            <p:custDataLst>
              <p:tags r:id="rId4"/>
            </p:custDataLst>
          </p:nvPr>
        </p:nvSpPr>
        <p:spPr>
          <a:xfrm>
            <a:off x="-19050" y="-20320"/>
            <a:ext cx="12247245" cy="560705"/>
          </a:xfrm>
          <a:custGeom>
            <a:avLst/>
            <a:gdLst>
              <a:gd name="connisteX0" fmla="*/ 35560 w 12247245"/>
              <a:gd name="connsiteY0" fmla="*/ 560705 h 560705"/>
              <a:gd name="connisteX1" fmla="*/ 12247245 w 12247245"/>
              <a:gd name="connsiteY1" fmla="*/ 23495 h 560705"/>
              <a:gd name="connisteX2" fmla="*/ 0 w 12247245"/>
              <a:gd name="connsiteY2" fmla="*/ 0 h 560705"/>
              <a:gd name="connisteX3" fmla="*/ 35560 w 12247245"/>
              <a:gd name="connsiteY3" fmla="*/ 560705 h 5607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2247245" h="560705">
                <a:moveTo>
                  <a:pt x="35560" y="560705"/>
                </a:moveTo>
                <a:lnTo>
                  <a:pt x="12247245" y="23495"/>
                </a:lnTo>
                <a:lnTo>
                  <a:pt x="0" y="0"/>
                </a:lnTo>
                <a:lnTo>
                  <a:pt x="35560" y="56070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>
            <a:off x="-10160" y="-20320"/>
            <a:ext cx="695960" cy="6871335"/>
          </a:xfrm>
          <a:custGeom>
            <a:avLst/>
            <a:gdLst>
              <a:gd name="connisteX0" fmla="*/ 10160 w 605155"/>
              <a:gd name="connsiteY0" fmla="*/ 0 h 6834505"/>
              <a:gd name="connisteX1" fmla="*/ 605155 w 605155"/>
              <a:gd name="connsiteY1" fmla="*/ 6834505 h 6834505"/>
              <a:gd name="connisteX2" fmla="*/ 0 w 605155"/>
              <a:gd name="connsiteY2" fmla="*/ 6834505 h 6834505"/>
              <a:gd name="connisteX3" fmla="*/ 10160 w 605155"/>
              <a:gd name="connsiteY3" fmla="*/ 0 h 68345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605155" h="6834505">
                <a:moveTo>
                  <a:pt x="10160" y="0"/>
                </a:moveTo>
                <a:lnTo>
                  <a:pt x="605155" y="6834505"/>
                </a:lnTo>
                <a:lnTo>
                  <a:pt x="0" y="6834505"/>
                </a:lnTo>
                <a:lnTo>
                  <a:pt x="10160" y="0"/>
                </a:lnTo>
                <a:close/>
              </a:path>
            </a:pathLst>
          </a:custGeom>
          <a:solidFill>
            <a:srgbClr val="97CDF4"/>
          </a:solidFill>
          <a:ln w="12700" cmpd="sng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19" name="直接连接符 18"/>
          <p:cNvCxnSpPr/>
          <p:nvPr userDrawn="1">
            <p:custDataLst>
              <p:tags r:id="rId6"/>
            </p:custDataLst>
          </p:nvPr>
        </p:nvCxnSpPr>
        <p:spPr>
          <a:xfrm>
            <a:off x="551180" y="495935"/>
            <a:ext cx="466725" cy="440690"/>
          </a:xfrm>
          <a:prstGeom prst="line">
            <a:avLst/>
          </a:prstGeom>
          <a:ln w="12700" cmpd="sng">
            <a:solidFill>
              <a:schemeClr val="bg1">
                <a:lumMod val="65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 userDrawn="1">
            <p:custDataLst>
              <p:tags r:id="rId7"/>
            </p:custDataLst>
          </p:nvPr>
        </p:nvSpPr>
        <p:spPr>
          <a:xfrm>
            <a:off x="398780" y="325755"/>
            <a:ext cx="214630" cy="214630"/>
          </a:xfrm>
          <a:prstGeom prst="ellipse">
            <a:avLst/>
          </a:prstGeom>
          <a:solidFill>
            <a:schemeClr val="bg1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 userDrawn="1">
            <p:custDataLst>
              <p:tags r:id="rId8"/>
            </p:custDataLst>
          </p:nvPr>
        </p:nvCxnSpPr>
        <p:spPr>
          <a:xfrm flipH="1">
            <a:off x="499110" y="936625"/>
            <a:ext cx="466725" cy="42735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 userDrawn="1">
            <p:custDataLst>
              <p:tags r:id="rId9"/>
            </p:custDataLst>
          </p:nvPr>
        </p:nvSpPr>
        <p:spPr>
          <a:xfrm>
            <a:off x="864870" y="74422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3" name="直接连接符 22"/>
          <p:cNvCxnSpPr/>
          <p:nvPr userDrawn="1">
            <p:custDataLst>
              <p:tags r:id="rId10"/>
            </p:custDataLst>
          </p:nvPr>
        </p:nvCxnSpPr>
        <p:spPr>
          <a:xfrm flipV="1">
            <a:off x="538480" y="1169670"/>
            <a:ext cx="777240" cy="246380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 userDrawn="1">
            <p:custDataLst>
              <p:tags r:id="rId11"/>
            </p:custDataLst>
          </p:nvPr>
        </p:nvSpPr>
        <p:spPr>
          <a:xfrm>
            <a:off x="398780" y="1322705"/>
            <a:ext cx="233680" cy="233680"/>
          </a:xfrm>
          <a:prstGeom prst="ellipse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5" name="直接连接符 24"/>
          <p:cNvCxnSpPr/>
          <p:nvPr userDrawn="1">
            <p:custDataLst>
              <p:tags r:id="rId12"/>
            </p:custDataLst>
          </p:nvPr>
        </p:nvCxnSpPr>
        <p:spPr>
          <a:xfrm flipV="1">
            <a:off x="1038860" y="1169670"/>
            <a:ext cx="276860" cy="84899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 userDrawn="1">
            <p:custDataLst>
              <p:tags r:id="rId13"/>
            </p:custDataLst>
          </p:nvPr>
        </p:nvSpPr>
        <p:spPr>
          <a:xfrm>
            <a:off x="1196975" y="1112520"/>
            <a:ext cx="252095" cy="252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6" name="椭圆 25"/>
          <p:cNvSpPr/>
          <p:nvPr userDrawn="1">
            <p:custDataLst>
              <p:tags r:id="rId1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0.xml"/><Relationship Id="rId1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2.xml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97000"/>
                <a:lumOff val="3000"/>
              </a:srgbClr>
            </a:gs>
            <a:gs pos="0">
              <a:srgbClr val="CBE5F6"/>
            </a:gs>
            <a:gs pos="100000">
              <a:srgbClr val="FFFFFF"/>
            </a:gs>
          </a:gsLst>
          <a:lin ang="32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/>
          <p:cNvSpPr txBox="1"/>
          <p:nvPr/>
        </p:nvSpPr>
        <p:spPr>
          <a:xfrm>
            <a:off x="1902460" y="188595"/>
            <a:ext cx="8386763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8ADFFF">
                    <a:alpha val="50000"/>
                  </a:srgbClr>
                </a:solidFill>
              </a14:hiddenFill>
            </a:ext>
          </a:extLst>
        </p:spPr>
        <p:txBody>
          <a:bodyPr wrap="square" anchor="t">
            <a:spAutoFit/>
          </a:bodyPr>
          <a:p>
            <a:pPr algn="ctr" defTabSz="914400"/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82028" y="5467985"/>
            <a:ext cx="3550285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More practice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31181"/>
          <a:stretch>
            <a:fillRect/>
          </a:stretch>
        </p:blipFill>
        <p:spPr>
          <a:xfrm>
            <a:off x="2999740" y="1414780"/>
            <a:ext cx="6252210" cy="331216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654869" y="5467985"/>
            <a:ext cx="2712085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Study skill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63791" y="5467985"/>
            <a:ext cx="3768090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Culture corner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矩形 21"/>
          <p:cNvSpPr>
            <a:spLocks noChangeArrowheads="1"/>
          </p:cNvSpPr>
          <p:nvPr/>
        </p:nvSpPr>
        <p:spPr bwMode="auto">
          <a:xfrm>
            <a:off x="133350" y="622935"/>
            <a:ext cx="11838305" cy="1322070"/>
          </a:xfrm>
          <a:prstGeom prst="rect">
            <a:avLst/>
          </a:prstGeom>
          <a:solidFill>
            <a:schemeClr val="lt1">
              <a:alpha val="49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假设你是</a:t>
            </a:r>
            <a:r>
              <a:rPr kumimoji="0" lang="en-US" altLang="zh-CN" sz="4000" b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 Hua，</a:t>
            </a:r>
            <a:r>
              <a:rPr kumimoji="0" lang="en-US" altLang="zh-CN" sz="4000" b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根据以下信息，写一封电子邮件给你的</a:t>
            </a:r>
            <a:r>
              <a:rPr kumimoji="0" lang="en-US" altLang="zh-CN" sz="4000" b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e-friend Mary。</a:t>
            </a:r>
            <a:endParaRPr kumimoji="0" lang="en-US" altLang="zh-CN" sz="4000" b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915" y="1773555"/>
            <a:ext cx="12312015" cy="513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Name:</a:t>
            </a:r>
            <a:r>
              <a:rPr lang="en-US" altLang="zh-CN" sz="3600">
                <a:latin typeface="Times New Roman" panose="02020603050405020304" pitchFamily="18" charset="0"/>
              </a:rPr>
              <a:t> Li Hua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Age:</a:t>
            </a:r>
            <a:r>
              <a:rPr lang="en-US" altLang="zh-CN" sz="3600">
                <a:latin typeface="Times New Roman" panose="02020603050405020304" pitchFamily="18" charset="0"/>
              </a:rPr>
              <a:t> 12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School:</a:t>
            </a:r>
            <a:r>
              <a:rPr lang="en-US" altLang="zh-CN" sz="3600">
                <a:latin typeface="Times New Roman" panose="02020603050405020304" pitchFamily="18" charset="0"/>
              </a:rPr>
              <a:t> No.1 Middle School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Country:</a:t>
            </a:r>
            <a:r>
              <a:rPr lang="en-US" altLang="zh-CN" sz="3600">
                <a:latin typeface="Times New Roman" panose="02020603050405020304" pitchFamily="18" charset="0"/>
              </a:rPr>
              <a:t> China</a:t>
            </a:r>
            <a:endParaRPr lang="zh-CN" altLang="en-US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Family member:</a:t>
            </a:r>
            <a:r>
              <a:rPr lang="en-US" altLang="zh-CN" sz="3600">
                <a:latin typeface="Times New Roman" panose="02020603050405020304" pitchFamily="18" charset="0"/>
              </a:rPr>
              <a:t> father, mother, an elder sister, a younger brother</a:t>
            </a:r>
            <a:endParaRPr lang="zh-CN" altLang="en-US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Parents' job:</a:t>
            </a:r>
            <a:r>
              <a:rPr lang="en-US" altLang="zh-CN" sz="3600">
                <a:latin typeface="Times New Roman" panose="02020603050405020304" pitchFamily="18" charset="0"/>
              </a:rPr>
              <a:t> father-engineer, mother-nurse</a:t>
            </a:r>
            <a:endParaRPr lang="en-US" altLang="zh-CN" sz="360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Hobby: </a:t>
            </a:r>
            <a:r>
              <a:rPr lang="en-US" altLang="zh-CN" sz="3600">
                <a:latin typeface="Times New Roman" panose="02020603050405020304" pitchFamily="18" charset="0"/>
              </a:rPr>
              <a:t>playing basketball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8618855" y="-26987"/>
            <a:ext cx="32867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 Lead-in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Box 4"/>
          <p:cNvSpPr txBox="1"/>
          <p:nvPr/>
        </p:nvSpPr>
        <p:spPr>
          <a:xfrm>
            <a:off x="7108825" y="-44450"/>
            <a:ext cx="484060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 More practice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9470" y="765175"/>
            <a:ext cx="10222230" cy="6049645"/>
          </a:xfrm>
          <a:prstGeom prst="rect">
            <a:avLst/>
          </a:prstGeom>
        </p:spPr>
      </p:pic>
      <p:pic>
        <p:nvPicPr>
          <p:cNvPr id="2" name="U1 More practice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1860" y="188595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67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055151" y="1555016"/>
          <a:ext cx="8906510" cy="5171440"/>
        </p:xfrm>
        <a:graphic>
          <a:graphicData uri="http://schemas.openxmlformats.org/drawingml/2006/table">
            <a:tbl>
              <a:tblPr/>
              <a:tblGrid>
                <a:gridCol w="4143375"/>
                <a:gridCol w="3699510"/>
                <a:gridCol w="1063625"/>
              </a:tblGrid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Jason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  <a:endParaRPr kumimoji="0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7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Age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6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Hair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subject(s)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sports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Other hobby/hobbies</a:t>
                      </a:r>
                      <a:endParaRPr kumimoji="0" lang="en-US" altLang="zh-CN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2" name="Text Box 42"/>
          <p:cNvSpPr txBox="1"/>
          <p:nvPr/>
        </p:nvSpPr>
        <p:spPr>
          <a:xfrm>
            <a:off x="432435" y="118110"/>
            <a:ext cx="117094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Read the following email from Jason to Anna. Fill in the table with information about Jason and yourself.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7201" name="Text Box 43"/>
          <p:cNvSpPr txBox="1"/>
          <p:nvPr/>
        </p:nvSpPr>
        <p:spPr>
          <a:xfrm>
            <a:off x="5590638" y="2348131"/>
            <a:ext cx="19113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12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2" name="Text Box 44"/>
          <p:cNvSpPr txBox="1"/>
          <p:nvPr/>
        </p:nvSpPr>
        <p:spPr>
          <a:xfrm>
            <a:off x="5158838" y="2996466"/>
            <a:ext cx="27352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short, black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3" name="Text Box 45"/>
          <p:cNvSpPr txBox="1"/>
          <p:nvPr/>
        </p:nvSpPr>
        <p:spPr>
          <a:xfrm>
            <a:off x="5570953" y="3936583"/>
            <a:ext cx="19113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Maths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204" name="Text Box 46"/>
          <p:cNvSpPr txBox="1"/>
          <p:nvPr/>
        </p:nvSpPr>
        <p:spPr>
          <a:xfrm>
            <a:off x="4630420" y="4725035"/>
            <a:ext cx="48044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volleyball, football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205" name="Text Box 47"/>
          <p:cNvSpPr txBox="1"/>
          <p:nvPr/>
        </p:nvSpPr>
        <p:spPr>
          <a:xfrm>
            <a:off x="5625563" y="5804753"/>
            <a:ext cx="25193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flying kites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1" grpId="0" bldLvl="0"/>
      <p:bldP spid="7202" grpId="0" bldLvl="0"/>
      <p:bldP spid="7203" grpId="0" bldLvl="0"/>
      <p:bldP spid="7204" grpId="0" bldLvl="0"/>
      <p:bldP spid="7205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 txBox="1">
            <a:spLocks noGrp="1"/>
          </p:cNvSpPr>
          <p:nvPr/>
        </p:nvSpPr>
        <p:spPr>
          <a:xfrm>
            <a:off x="1011555" y="120015"/>
            <a:ext cx="10205085" cy="645160"/>
          </a:xfrm>
          <a:noFill/>
          <a:ln w="9525">
            <a:noFill/>
          </a:ln>
        </p:spPr>
        <p:txBody>
          <a:bodyPr vert="horz" wrap="square" lIns="91440" rIns="91440" bIns="45720" anchor="t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l" defTabSz="914400" eaLnBrk="1" hangingPunct="1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Answer the questions according to the email.</a:t>
            </a:r>
            <a:endParaRPr lang="en-US" altLang="zh-CN" sz="4000" b="1" i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+mn-ea"/>
            </a:endParaRPr>
          </a:p>
        </p:txBody>
      </p:sp>
      <p:sp>
        <p:nvSpPr>
          <p:cNvPr id="11267" name="Rectangle 3"/>
          <p:cNvSpPr>
            <a:spLocks noGrp="1"/>
          </p:cNvSpPr>
          <p:nvPr/>
        </p:nvSpPr>
        <p:spPr>
          <a:xfrm>
            <a:off x="911542" y="728841"/>
            <a:ext cx="7056437" cy="4264025"/>
          </a:xfrm>
        </p:spPr>
        <p:txBody>
          <a:bodyPr vert="horz" wrap="square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1. How old is Jason?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2. Where does Jason live?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3. What is Jason's dad?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4. How does Jason go to school?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5. What are Jason's </a:t>
            </a:r>
            <a:r>
              <a:rPr lang="en-US" altLang="zh-CN" sz="3600" dirty="0" err="1">
                <a:latin typeface="Times New Roman" panose="02020603050405020304" pitchFamily="18" charset="0"/>
              </a:rPr>
              <a:t>favourite</a:t>
            </a:r>
            <a:r>
              <a:rPr lang="en-US" altLang="zh-CN" sz="3600" dirty="0">
                <a:latin typeface="Times New Roman" panose="02020603050405020304" pitchFamily="18" charset="0"/>
              </a:rPr>
              <a:t> sports?</a:t>
            </a:r>
            <a:endParaRPr lang="en-US" altLang="zh-CN" sz="3600" dirty="0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1415097" y="1271131"/>
            <a:ext cx="41767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He is 12 years old.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1414144" y="2422386"/>
            <a:ext cx="6624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He lives in a flat in Beijing.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1414144" y="3646170"/>
            <a:ext cx="41767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He is an engineer.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1343342" y="4877420"/>
            <a:ext cx="54721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He goes to school by bus.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1414462" y="6141184"/>
            <a:ext cx="58324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Volleyball and football.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00190" y="980440"/>
            <a:ext cx="5420995" cy="32086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/>
      <p:bldP spid="11269" grpId="0" bldLvl="0"/>
      <p:bldP spid="11270" grpId="0" bldLvl="0"/>
      <p:bldP spid="11271" grpId="0" bldLvl="0"/>
      <p:bldP spid="11272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/>
          <p:cNvSpPr>
            <a:spLocks noGrp="1"/>
          </p:cNvSpPr>
          <p:nvPr/>
        </p:nvSpPr>
        <p:spPr>
          <a:xfrm>
            <a:off x="1633855" y="839470"/>
            <a:ext cx="9565005" cy="5959475"/>
          </a:xfrm>
        </p:spPr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on the Internet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在网上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'd like to	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愿意，想要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far away from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远离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go to school			     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去上学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by bus				     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坐公交车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6. lots of				     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许多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7. fly kites	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放风筝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8. in my free time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在我的空闲时间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9. hear from			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收到来信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387" name="矩形 1"/>
          <p:cNvSpPr/>
          <p:nvPr/>
        </p:nvSpPr>
        <p:spPr>
          <a:xfrm>
            <a:off x="2495550" y="119063"/>
            <a:ext cx="76327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短 语 收 藏 夹</a:t>
            </a:r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（More practice）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97560" y="262890"/>
            <a:ext cx="11129010" cy="6451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rIns="91440" bIns="45720" rtlCol="0" anchor="t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      </a:t>
            </a: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Match the phrases with their Chinese meaning.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827060" y="1054709"/>
            <a:ext cx="4219575" cy="48831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on the Internet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be far away from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lots of friends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 fly kites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in my free time 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</a:rPr>
              <a:t>hope to do 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noProof="1">
                <a:latin typeface="Times New Roman" panose="02020603050405020304" pitchFamily="18" charset="0"/>
                <a:sym typeface="+mn-ea"/>
              </a:rPr>
              <a:t>hear from somebody</a:t>
            </a:r>
            <a:endParaRPr lang="en-US" altLang="zh-CN" sz="3600" noProof="1">
              <a:latin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en-US" altLang="zh-CN" sz="3600" noProof="1">
              <a:latin typeface="Times New Roman" panose="02020603050405020304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7320176" y="1055004"/>
            <a:ext cx="3913678" cy="494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希望做某事</a:t>
            </a:r>
            <a:endParaRPr lang="zh-CN" altLang="en-US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在我的业余时间</a:t>
            </a:r>
            <a:endParaRPr lang="zh-CN" altLang="en-US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听到某人的信</a:t>
            </a:r>
            <a:endParaRPr lang="en-US" altLang="zh-CN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在互联网上</a:t>
            </a:r>
            <a:endParaRPr lang="zh-CN" altLang="en-US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远离</a:t>
            </a:r>
            <a:endParaRPr lang="en-US" altLang="zh-CN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许多朋友</a:t>
            </a:r>
            <a:endParaRPr lang="en-US" altLang="zh-CN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600" kern="1600" spc="40" noProof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放风筝</a:t>
            </a:r>
            <a:endParaRPr lang="en-US" altLang="zh-CN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zh-CN" sz="3600" kern="1600" spc="40" noProof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直接连接符 4"/>
          <p:cNvSpPr>
            <a:spLocks noChangeShapeType="1"/>
          </p:cNvSpPr>
          <p:nvPr/>
        </p:nvSpPr>
        <p:spPr bwMode="auto">
          <a:xfrm>
            <a:off x="5051425" y="1534160"/>
            <a:ext cx="2313940" cy="230441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直接连接符 5"/>
          <p:cNvSpPr>
            <a:spLocks noChangeShapeType="1"/>
          </p:cNvSpPr>
          <p:nvPr/>
        </p:nvSpPr>
        <p:spPr bwMode="auto">
          <a:xfrm>
            <a:off x="4991100" y="2533650"/>
            <a:ext cx="2403475" cy="202311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024755" y="3176905"/>
            <a:ext cx="2369820" cy="219138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4991100" y="3812540"/>
            <a:ext cx="2404110" cy="233426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 flipV="1">
            <a:off x="5024755" y="2441575"/>
            <a:ext cx="2340610" cy="22129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4996815" y="1586865"/>
            <a:ext cx="2369185" cy="38703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 flipV="1">
            <a:off x="4991100" y="3118485"/>
            <a:ext cx="2428240" cy="318897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/>
          <p:nvPr/>
        </p:nvSpPr>
        <p:spPr>
          <a:xfrm>
            <a:off x="3215640" y="46673"/>
            <a:ext cx="612140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40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More practice</a:t>
            </a: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  <a:endParaRPr kumimoji="0" lang="en-US" altLang="zh-CN" sz="4000" b="1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/>
        </p:nvSpPr>
        <p:spPr>
          <a:xfrm>
            <a:off x="1341755" y="665480"/>
            <a:ext cx="9694545" cy="3244850"/>
          </a:xfrm>
        </p:spPr>
        <p:txBody>
          <a:bodyPr vert="horz" wrap="square" rtlCol="0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09600" indent="-609600">
              <a:lnSpc>
                <a:spcPct val="10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like my school and I have lots of friends there.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600" dirty="0" err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我喜欢我的学校，在那里我有很多朋友</a:t>
            </a:r>
            <a:r>
              <a:rPr lang="en-US" altLang="x-none" sz="3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x-none" sz="36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 algn="l">
              <a:lnSpc>
                <a:spcPct val="10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lots of =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lot 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of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，许多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后加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可数名词复数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不可数名词</a:t>
            </a:r>
            <a:r>
              <a:rPr lang="en-US" altLang="x-none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x-none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张明有很多爱好</a:t>
            </a:r>
            <a:r>
              <a:rPr lang="en-US" altLang="x-none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Zhang Ming has lots of / a lot of hobbies. 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我每天都花很多时间在我的学习上</a:t>
            </a:r>
            <a:r>
              <a:rPr lang="en-US" altLang="x-none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x-none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05000"/>
              </a:lnSpc>
              <a:buNone/>
            </a:pP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spent lots of / a lot of time on my study every </a:t>
            </a:r>
            <a:r>
              <a:rPr lang="en-US" altLang="zh-CN" sz="3600" dirty="0" smtClean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day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/>
          <p:nvPr/>
        </p:nvSpPr>
        <p:spPr>
          <a:xfrm>
            <a:off x="3215640" y="46673"/>
            <a:ext cx="612140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40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More practice</a:t>
            </a: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  <a:endParaRPr kumimoji="0" lang="en-US" altLang="zh-CN" sz="4000" b="1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34819" name="文本占位符 34818"/>
          <p:cNvSpPr>
            <a:spLocks noGrp="1"/>
          </p:cNvSpPr>
          <p:nvPr/>
        </p:nvSpPr>
        <p:spPr>
          <a:xfrm>
            <a:off x="1127125" y="1558290"/>
            <a:ext cx="10507345" cy="3774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【辨析】 lots of / a lot of 与 a lot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◆lots of / a lot of </a:t>
            </a: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修饰复数可数名词时，相当于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many</a:t>
            </a: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；其修饰不可数名词时，相当于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much</a:t>
            </a:r>
            <a:r>
              <a:rPr lang="en-US" altLang="x-none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x-none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◆a 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lot</a:t>
            </a: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是副词词组，不能修饰名词，意为“大量</a:t>
            </a:r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en-US" altLang="x-none" sz="36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非常</a:t>
            </a:r>
            <a:r>
              <a:rPr lang="en-US" altLang="x-none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”。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1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/>
        </p:nvSpPr>
        <p:spPr>
          <a:xfrm>
            <a:off x="205105" y="-94615"/>
            <a:ext cx="10458450" cy="4139565"/>
          </a:xfrm>
        </p:spPr>
        <p:txBody>
          <a:bodyPr vert="horz" wrap="square" rtlCol="0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请选用 lots of, a lot of, a lot, many 或 much 填空，可以一空多填。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Today, Ben has ___________________ homework to do.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Are there _____________________ books in the library?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Now _____________________ people would like to travel to other countries for holidays.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I don't have _______________ time to talk with you.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Babies often sleep _______________.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219" name="Rectangle 3"/>
          <p:cNvSpPr/>
          <p:nvPr/>
        </p:nvSpPr>
        <p:spPr>
          <a:xfrm>
            <a:off x="4738053" y="5689600"/>
            <a:ext cx="12239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 lot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/>
          <p:nvPr/>
        </p:nvSpPr>
        <p:spPr>
          <a:xfrm>
            <a:off x="3662045" y="1219518"/>
            <a:ext cx="43611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much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Rectangle 5"/>
          <p:cNvSpPr/>
          <p:nvPr/>
        </p:nvSpPr>
        <p:spPr>
          <a:xfrm>
            <a:off x="2799080" y="2384108"/>
            <a:ext cx="43611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many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/>
          <p:cNvSpPr/>
          <p:nvPr/>
        </p:nvSpPr>
        <p:spPr>
          <a:xfrm>
            <a:off x="2058035" y="3654425"/>
            <a:ext cx="43611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lots of / a lot of / many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7"/>
          <p:cNvSpPr/>
          <p:nvPr/>
        </p:nvSpPr>
        <p:spPr>
          <a:xfrm>
            <a:off x="3852863" y="5010468"/>
            <a:ext cx="1198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much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12350" y="1772920"/>
            <a:ext cx="2092325" cy="20923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/>
          </p:cNvSpPr>
          <p:nvPr/>
        </p:nvSpPr>
        <p:spPr>
          <a:xfrm>
            <a:off x="1125220" y="764540"/>
            <a:ext cx="10874375" cy="3045460"/>
          </a:xfrm>
        </p:spPr>
        <p:txBody>
          <a:bodyPr vert="horz" wrap="square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like flying kites in my free time.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闲暇时间我喜欢放风筝。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like 意为“喜欢”，后面可以接动词ing形式和动词不定式（to do）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like doing sth和like to do sth，意为“喜欢做某事”。一般况下，两个句型可以通用。如：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哈里周末喜欢待在家里。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Harry likes staying at home at weekends.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Harry likes to stay at home at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weekends.</a:t>
            </a:r>
            <a:endParaRPr lang="zh-CN" altLang="en-US" sz="36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/>
        </p:nvSpPr>
        <p:spPr>
          <a:xfrm>
            <a:off x="1127760" y="1268730"/>
            <a:ext cx="10266680" cy="44075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85000"/>
              </a:lnSpc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选择最佳答案填空。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    )1. My grandparents like ____ for a walk after supper.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	 A. go 		B. goes    C. going 		D. to going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根据中文意思完成句子。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现在越来越多的人喜欢旅游。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Now more and more people _____ _____  _____.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508" name="Rectangle 4"/>
          <p:cNvSpPr/>
          <p:nvPr/>
        </p:nvSpPr>
        <p:spPr>
          <a:xfrm>
            <a:off x="6903085" y="5031105"/>
            <a:ext cx="41776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like      to       travel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Rectangle 5"/>
          <p:cNvSpPr/>
          <p:nvPr/>
        </p:nvSpPr>
        <p:spPr>
          <a:xfrm>
            <a:off x="1343343" y="1844358"/>
            <a:ext cx="48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15362" grpId="0"/>
      <p:bldP spid="1536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 txBox="1"/>
          <p:nvPr/>
        </p:nvSpPr>
        <p:spPr>
          <a:xfrm>
            <a:off x="4475798" y="-76517"/>
            <a:ext cx="3240087" cy="706755"/>
          </a:xfrm>
          <a:prstGeom prst="rect">
            <a:avLst/>
          </a:prstGeom>
        </p:spPr>
        <p:txBody>
          <a:bodyPr wrap="square" fromWordArt="0">
            <a:spAutoFit/>
          </a:bodyPr>
          <a:lstStyle/>
          <a:p>
            <a:pPr lvl="0" algn="ctr">
              <a:buClrTx/>
              <a:buSzTx/>
              <a:buFontTx/>
              <a:defRPr/>
            </a:pPr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Interview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graphicFrame>
        <p:nvGraphicFramePr>
          <p:cNvPr id="13315" name="Group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92455" y="1276985"/>
          <a:ext cx="9532620" cy="5486400"/>
        </p:xfrm>
        <a:graphic>
          <a:graphicData uri="http://schemas.openxmlformats.org/drawingml/2006/table">
            <a:tbl>
              <a:tblPr/>
              <a:tblGrid>
                <a:gridCol w="3131185"/>
                <a:gridCol w="3232785"/>
                <a:gridCol w="3168650"/>
              </a:tblGrid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1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Student 2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Age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Hair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 subject(s)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 sports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8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Other hobby/hobbies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7" name="Text Box 43"/>
          <p:cNvSpPr txBox="1"/>
          <p:nvPr/>
        </p:nvSpPr>
        <p:spPr>
          <a:xfrm>
            <a:off x="276225" y="546735"/>
            <a:ext cx="11533505" cy="589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36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Interview two classmates and write down their information.</a:t>
            </a:r>
            <a:endParaRPr lang="en-US" altLang="zh-CN" sz="36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 txBox="1">
            <a:spLocks noGrp="1"/>
          </p:cNvSpPr>
          <p:nvPr/>
        </p:nvSpPr>
        <p:spPr>
          <a:xfrm>
            <a:off x="1559559" y="836960"/>
            <a:ext cx="7653338" cy="645160"/>
          </a:xfrm>
          <a:noFill/>
          <a:ln w="9525">
            <a:noFill/>
          </a:ln>
        </p:spPr>
        <p:txBody>
          <a:bodyPr vert="horz" wrap="square" lIns="91440" rIns="91440" bIns="45720" anchor="t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l" defTabSz="914400" eaLnBrk="1" hangingPunct="1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Practice: How to describe a person?</a:t>
            </a:r>
            <a:endParaRPr lang="en-US" altLang="zh-CN" sz="4000" b="1" i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+mn-ea"/>
            </a:endParaRPr>
          </a:p>
        </p:txBody>
      </p:sp>
      <p:sp>
        <p:nvSpPr>
          <p:cNvPr id="14340" name="Rectangle 4"/>
          <p:cNvSpPr>
            <a:spLocks noGrp="1"/>
          </p:cNvSpPr>
          <p:nvPr/>
        </p:nvSpPr>
        <p:spPr>
          <a:xfrm>
            <a:off x="2351405" y="1701165"/>
            <a:ext cx="6840220" cy="38925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height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hair length and colour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eye colour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hobby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family (family member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14530" t="8326" r="22457" b="5095"/>
          <a:stretch>
            <a:fillRect/>
          </a:stretch>
        </p:blipFill>
        <p:spPr>
          <a:xfrm>
            <a:off x="8760460" y="1772920"/>
            <a:ext cx="2214245" cy="44272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/>
        </p:nvSpPr>
        <p:spPr>
          <a:xfrm>
            <a:off x="480060" y="444500"/>
            <a:ext cx="9819005" cy="5113020"/>
          </a:xfrm>
        </p:spPr>
        <p:txBody>
          <a:bodyPr vert="horz" wrap="square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90000"/>
              </a:lnSpc>
              <a:buNone/>
            </a:pPr>
            <a:r>
              <a:rPr lang="zh-CN" altLang="en-US" sz="36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.选择最佳答案填空。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(    )1. Kate likes playing ____ piano, but she doesn't like ____ basketball.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            A. /, the 	B. the, th</a:t>
            </a: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e    C. /, /   D. the, /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(    )2. Guangzhou is ____ city in Guangdong province.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		 A. a 		B. the 	C. / 		D. an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(    )3. </a:t>
            </a:r>
            <a:r>
              <a:rPr lang="en-US" altLang="zh-CN" sz="3600" dirty="0">
                <a:latin typeface="Times New Roman" panose="02020603050405020304" pitchFamily="18" charset="0"/>
                <a:ea typeface="Arial" panose="020B0604020202020204" pitchFamily="34" charset="0"/>
              </a:rPr>
              <a:t>--</a:t>
            </a: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____are you looking for?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	       </a:t>
            </a:r>
            <a:r>
              <a:rPr lang="en-US" altLang="zh-CN" sz="3600" dirty="0">
                <a:latin typeface="Times New Roman" panose="02020603050405020304" pitchFamily="18" charset="0"/>
                <a:ea typeface="Arial" panose="020B0604020202020204" pitchFamily="34" charset="0"/>
              </a:rPr>
              <a:t>-- </a:t>
            </a: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My dictionary.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</a:rPr>
              <a:t>		A. Who 	B. What	C. Which 	D. Whose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zh-CN" altLang="en-US" sz="36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696208" y="982638"/>
            <a:ext cx="5032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4" name="Rectangle 6"/>
          <p:cNvSpPr/>
          <p:nvPr/>
        </p:nvSpPr>
        <p:spPr>
          <a:xfrm>
            <a:off x="696208" y="2706663"/>
            <a:ext cx="4556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Rectangle 7"/>
          <p:cNvSpPr/>
          <p:nvPr/>
        </p:nvSpPr>
        <p:spPr>
          <a:xfrm>
            <a:off x="718433" y="4430688"/>
            <a:ext cx="4810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8955"/>
          <a:stretch>
            <a:fillRect/>
          </a:stretch>
        </p:blipFill>
        <p:spPr>
          <a:xfrm>
            <a:off x="9336405" y="3356610"/>
            <a:ext cx="2574925" cy="21316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/>
        </p:nvSpPr>
        <p:spPr>
          <a:xfrm>
            <a:off x="1341120" y="1162050"/>
            <a:ext cx="10848340" cy="5113020"/>
          </a:xfrm>
        </p:spPr>
        <p:txBody>
          <a:bodyPr vert="horz" wrap="square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90000"/>
              </a:lnSpc>
              <a:buNone/>
            </a:pPr>
            <a:r>
              <a:rPr lang="zh-CN" altLang="en-US" sz="36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</a:t>
            </a: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.选择最佳答案填空。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(    )4. I don't know ____ to learn English well.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		  A. what  B. who  C. which  D. how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(    )5. </a:t>
            </a:r>
            <a:r>
              <a:rPr lang="en-US" altLang="zh-CN" sz="3600" dirty="0">
                <a:latin typeface="Times New Roman" panose="02020603050405020304" pitchFamily="18" charset="0"/>
                <a:ea typeface="Arial" panose="020B0604020202020204" pitchFamily="34" charset="0"/>
                <a:sym typeface="+mn-ea"/>
              </a:rPr>
              <a:t>--</a:t>
            </a: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Tomorrow is Saturday. Would you like ____?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	       --Good idea.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		 A. go shop             B. go shopping  </a:t>
            </a:r>
            <a:endParaRPr lang="en-US" altLang="zh-CN" sz="3600" dirty="0">
              <a:latin typeface="Times New Roman" panose="02020603050405020304" pitchFamily="18" charset="0"/>
              <a:cs typeface="Arial" panose="020B0604020202020204" pitchFamily="34" charset="0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Arial" panose="020B0604020202020204" pitchFamily="34" charset="0"/>
                <a:sym typeface="+mn-ea"/>
              </a:rPr>
              <a:t>         C. go to shopping  D. to go shopping</a:t>
            </a:r>
            <a:endParaRPr lang="zh-CN" altLang="en-US" sz="3600" dirty="0"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2" name="Rectangle 7"/>
          <p:cNvSpPr/>
          <p:nvPr/>
        </p:nvSpPr>
        <p:spPr>
          <a:xfrm>
            <a:off x="1559808" y="1703998"/>
            <a:ext cx="4810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1559808" y="2926373"/>
            <a:ext cx="4810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C:\Users\Administrator\Desktop\图图\信封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20505" y="3213100"/>
            <a:ext cx="2678430" cy="27235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Rectangle 3"/>
          <p:cNvSpPr>
            <a:spLocks noGrp="1"/>
          </p:cNvSpPr>
          <p:nvPr/>
        </p:nvSpPr>
        <p:spPr>
          <a:xfrm>
            <a:off x="408940" y="330835"/>
            <a:ext cx="11226165" cy="5059045"/>
          </a:xfrm>
        </p:spPr>
        <p:txBody>
          <a:bodyPr vert="horz" wrap="square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l">
              <a:lnSpc>
                <a:spcPct val="90000"/>
              </a:lnSpc>
              <a:spcBef>
                <a:spcPct val="20000"/>
              </a:spcBef>
              <a:buNone/>
            </a:pPr>
            <a:r>
              <a:rPr lang="zh-CN" altLang="en-US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二. 根据中文意思完成句子。</a:t>
            </a:r>
            <a:endParaRPr lang="zh-CN" altLang="en-US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她的新同学来自日本。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Her new classmate ________ ______ ______.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我的家乡离学校很远。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My hometown is_____ _____ _____ school.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我上周收到了一位老朋友的来信。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I _____ _____ an old friend last week.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谢先生有许多书。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Mr Xie has_____ _____ books.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580" name="Rectangle 4"/>
          <p:cNvSpPr/>
          <p:nvPr/>
        </p:nvSpPr>
        <p:spPr>
          <a:xfrm>
            <a:off x="3064510" y="5935345"/>
            <a:ext cx="19507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lots     of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1" name="Rectangle 5"/>
          <p:cNvSpPr/>
          <p:nvPr/>
        </p:nvSpPr>
        <p:spPr>
          <a:xfrm>
            <a:off x="4222750" y="1642745"/>
            <a:ext cx="57981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is / comes    from   Japan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Rectangle 6"/>
          <p:cNvSpPr/>
          <p:nvPr/>
        </p:nvSpPr>
        <p:spPr>
          <a:xfrm>
            <a:off x="4079557" y="3095943"/>
            <a:ext cx="3459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far     away   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from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3" name="Rectangle 7"/>
          <p:cNvSpPr/>
          <p:nvPr/>
        </p:nvSpPr>
        <p:spPr>
          <a:xfrm>
            <a:off x="994727" y="4568190"/>
            <a:ext cx="24307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</a:rPr>
              <a:t>heard   from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  <p:bldP spid="245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21"/>
          <p:cNvSpPr txBox="1">
            <a:spLocks noChangeArrowheads="1"/>
          </p:cNvSpPr>
          <p:nvPr/>
        </p:nvSpPr>
        <p:spPr bwMode="auto">
          <a:xfrm>
            <a:off x="1269365" y="982345"/>
            <a:ext cx="99314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Using reference books(1): Alphabetical order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10256" name="TextBox 69"/>
          <p:cNvSpPr txBox="1">
            <a:spLocks noChangeArrowheads="1"/>
          </p:cNvSpPr>
          <p:nvPr/>
        </p:nvSpPr>
        <p:spPr bwMode="auto">
          <a:xfrm>
            <a:off x="1269365" y="1702118"/>
            <a:ext cx="8640763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sz="3600" kern="1200" cap="none" spc="0" normalizeH="0" baseline="0" noProof="0" dirty="0">
                <a:latin typeface="+mn-lt"/>
                <a:ea typeface="宋体" panose="02010600030101010101" pitchFamily="2" charset="-122"/>
                <a:cs typeface="+mn-cs"/>
              </a:rPr>
              <a:t>Below are some reference books. </a:t>
            </a:r>
            <a:endParaRPr kumimoji="0" lang="en-US" sz="3600" kern="1200" cap="none" spc="0" normalizeH="0" baseline="0" noProof="0" dirty="0">
              <a:latin typeface="+mn-lt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1225" y="2422525"/>
            <a:ext cx="10850245" cy="3615055"/>
          </a:xfrm>
          <a:prstGeom prst="rect">
            <a:avLst/>
          </a:prstGeom>
        </p:spPr>
      </p:pic>
      <p:sp>
        <p:nvSpPr>
          <p:cNvPr id="24579" name="TextBox 4"/>
          <p:cNvSpPr txBox="1"/>
          <p:nvPr/>
        </p:nvSpPr>
        <p:spPr>
          <a:xfrm>
            <a:off x="7396163" y="117158"/>
            <a:ext cx="448627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Study skills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 bwMode="auto">
          <a:xfrm>
            <a:off x="1126808" y="2824481"/>
            <a:ext cx="842486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A Put these words in alphabetical order. 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270635" y="1269365"/>
            <a:ext cx="108616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In reference books, words </a:t>
            </a: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and names are usually in alphabetical order, i.e. from a to z.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250950" y="3860800"/>
            <a:ext cx="9339580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blog       subject      draw      family     vegetable 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1905" y="4943475"/>
            <a:ext cx="957516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r>
              <a:rPr lang="en-US" altLang="zh-CN" sz="3000" dirty="0" smtClean="0">
                <a:latin typeface="Times New Roman" panose="02020603050405020304" pitchFamily="18" charset="0"/>
                <a:sym typeface="+mn-ea"/>
              </a:rPr>
              <a:t>________</a:t>
            </a:r>
            <a:r>
              <a:rPr lang="en-US" altLang="zh-CN" sz="3000" dirty="0" smtClean="0">
                <a:latin typeface="Times New Roman" panose="02020603050405020304" pitchFamily="18" charset="0"/>
                <a:sym typeface="+mn-ea"/>
              </a:rPr>
              <a:t>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1270" y="4794885"/>
            <a:ext cx="100025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blog   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draw         family      subject     vegetable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23" grpId="0"/>
      <p:bldP spid="2" grpId="0" bldLvl="0" animBg="1"/>
      <p:bldP spid="3" grpId="0"/>
      <p:bldP spid="23" grpId="1"/>
      <p:bldP spid="2" grpId="1" animBg="1"/>
      <p:bldP spid="3" grpId="1"/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 bwMode="auto">
          <a:xfrm>
            <a:off x="1247140" y="404178"/>
            <a:ext cx="97434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B Put these words in alphabetical order.  Then complete the rule.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127760" y="4077335"/>
            <a:ext cx="10293350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If words have the same first letter, the _______ letter decides the alphabetical.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343660" y="1917065"/>
            <a:ext cx="9715500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sport     student     science    Sunday    swimming 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6050" y="2828925"/>
            <a:ext cx="103708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r>
              <a:rPr lang="en-US" altLang="zh-CN" sz="3000" dirty="0" smtClean="0">
                <a:latin typeface="Times New Roman" panose="02020603050405020304" pitchFamily="18" charset="0"/>
                <a:sym typeface="+mn-ea"/>
              </a:rPr>
              <a:t>________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00150" y="2710180"/>
            <a:ext cx="97085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science   sport     student    Sunday    swimming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57255" y="4066540"/>
            <a:ext cx="1543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second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 bwMode="auto">
          <a:xfrm>
            <a:off x="1415415" y="764223"/>
            <a:ext cx="99034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C Put these words in alphabetical order.  Then complete the rule.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4780" y="4425315"/>
            <a:ext cx="993457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If words have the same first two letter, the _______ letter decides the alphabetical.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343660" y="2204720"/>
            <a:ext cx="9790430" cy="57594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84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strong        still        study        start        story 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3660" y="3215005"/>
            <a:ext cx="960691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 smtClean="0">
                <a:latin typeface="Times New Roman" panose="02020603050405020304" pitchFamily="18" charset="0"/>
              </a:rPr>
              <a:t>________________________________________</a:t>
            </a:r>
            <a:r>
              <a:rPr lang="en-US" altLang="zh-CN" sz="3000" dirty="0" smtClean="0">
                <a:latin typeface="Times New Roman" panose="02020603050405020304" pitchFamily="18" charset="0"/>
                <a:sym typeface="+mn-ea"/>
              </a:rPr>
              <a:t>________</a:t>
            </a:r>
            <a:r>
              <a:rPr lang="en-US" altLang="zh-CN" sz="3000" dirty="0" smtClean="0">
                <a:latin typeface="Times New Roman" panose="02020603050405020304" pitchFamily="18" charset="0"/>
                <a:sym typeface="+mn-ea"/>
              </a:rPr>
              <a:t>_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99515" y="3032125"/>
            <a:ext cx="990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still           study         story         strong         start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03070" y="4970968"/>
            <a:ext cx="15436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third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1"/>
          <p:cNvSpPr txBox="1">
            <a:spLocks noChangeArrowheads="1"/>
          </p:cNvSpPr>
          <p:nvPr/>
        </p:nvSpPr>
        <p:spPr bwMode="auto">
          <a:xfrm>
            <a:off x="1631950" y="1053465"/>
            <a:ext cx="7447915" cy="589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36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Addresses in English</a:t>
            </a:r>
            <a:endParaRPr lang="en-US" altLang="zh-CN" sz="36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r="9238"/>
          <a:stretch>
            <a:fillRect/>
          </a:stretch>
        </p:blipFill>
        <p:spPr>
          <a:xfrm>
            <a:off x="562610" y="2439035"/>
            <a:ext cx="9962515" cy="4064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631315" y="1701800"/>
            <a:ext cx="78619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We write addresses in English like this: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5" name="TextBox 4"/>
          <p:cNvSpPr txBox="1"/>
          <p:nvPr/>
        </p:nvSpPr>
        <p:spPr>
          <a:xfrm>
            <a:off x="6750050" y="261303"/>
            <a:ext cx="51993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IV Culture corner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1"/>
          <p:cNvSpPr txBox="1">
            <a:spLocks noChangeArrowheads="1"/>
          </p:cNvSpPr>
          <p:nvPr/>
        </p:nvSpPr>
        <p:spPr bwMode="auto">
          <a:xfrm>
            <a:off x="1415415" y="982345"/>
            <a:ext cx="91528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9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How do you write your address in Chinese and in English?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1270" y="2486660"/>
            <a:ext cx="46285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My address in Chinese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82385" y="2466340"/>
            <a:ext cx="49942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My address in English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343660" y="3204845"/>
            <a:ext cx="4163060" cy="272986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499225" y="3213735"/>
            <a:ext cx="4341495" cy="272161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Box 4"/>
          <p:cNvSpPr txBox="1"/>
          <p:nvPr/>
        </p:nvSpPr>
        <p:spPr>
          <a:xfrm>
            <a:off x="3359468" y="2780348"/>
            <a:ext cx="5742940" cy="14452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8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en-US" altLang="zh-CN" sz="8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7.xml><?xml version="1.0" encoding="utf-8"?>
<p:tagLst xmlns:p="http://schemas.openxmlformats.org/presentationml/2006/main">
  <p:tag name="KSO_WM_UNIT_TABLE_BEAUTIFY" val="smartTable{9aa447f7-6709-4d38-a874-022d655621f8}"/>
  <p:tag name="TABLE_ENDDRAG_ORIGIN_RECT" val="701*377"/>
  <p:tag name="TABLE_ENDDRAG_RECT" val="157*126*701*377"/>
</p:tagLst>
</file>

<file path=ppt/tags/tag2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0.xml><?xml version="1.0" encoding="utf-8"?>
<p:tagLst xmlns:p="http://schemas.openxmlformats.org/presentationml/2006/main">
  <p:tag name="KSO_WM_TEMPLATE_CATEGORY" val="custom"/>
  <p:tag name="KSO_WM_TEMPLATE_INDEX" val="20181734"/>
  <p:tag name="KSO_WM_TAG_VERSION" val="1.0"/>
  <p:tag name="KSO_WM_BEAUTIFY_FLAG" val="#wm#"/>
  <p:tag name="KSO_WM_UNIT_COMPATIBLE" val="0"/>
  <p:tag name="KSO_WM_UNIT_HIGHLIGHT" val="0"/>
  <p:tag name="KSO_WM_UNIT_VALUE" val="209"/>
  <p:tag name="KSO_WM_UNIT_LAYERLEVEL" val="1"/>
  <p:tag name="KSO_WM_UNIT_INDEX" val="1"/>
  <p:tag name="KSO_WM_UNIT_TYPE" val="f"/>
  <p:tag name="KSO_WM_UNIT_ID" val="custom20181734_3*f*1"/>
  <p:tag name="KSO_WM_UNIT_PRESET_TEXT" val="Lorem ipsum dolor sit amet, consectetur adipisicing elit.Lorem ipsum dolor sit amet, consectetur adipisicing elit.Lorem ipsum dolor sit amet, consectetur adipisicing elit.Lorem ipsum dolor sit amet, consectetur adipisicing elit."/>
  <p:tag name="KSO_WM_UNIT_NOCLEAR" val="0"/>
  <p:tag name="KSO_WM_UNIT_DIAGRAM_ISNUMVISUAL" val="0"/>
  <p:tag name="KSO_WM_UNIT_DIAGRAM_ISREFERUNIT" val="0"/>
</p:tagLst>
</file>

<file path=ppt/tags/tag31.xml><?xml version="1.0" encoding="utf-8"?>
<p:tagLst xmlns:p="http://schemas.openxmlformats.org/presentationml/2006/main">
  <p:tag name="KSO_WM_TEMPLATE_CATEGORY" val="custom"/>
  <p:tag name="KSO_WM_TEMPLATE_INDEX" val="20181734"/>
  <p:tag name="KSO_WM_TAG_VERSION" val="1.0"/>
  <p:tag name="KSO_WM_BEAUTIFY_FLAG" val="#wm#"/>
  <p:tag name="KSO_WM_UNIT_COMPATIBLE" val="0"/>
  <p:tag name="KSO_WM_UNIT_HIGHLIGHT" val="0"/>
  <p:tag name="KSO_WM_UNIT_VALUE" val="209"/>
  <p:tag name="KSO_WM_UNIT_LAYERLEVEL" val="1"/>
  <p:tag name="KSO_WM_UNIT_INDEX" val="2"/>
  <p:tag name="KSO_WM_UNIT_TYPE" val="f"/>
  <p:tag name="KSO_WM_UNIT_ID" val="custom20181734_3*f*2"/>
  <p:tag name="KSO_WM_UNIT_PRESET_TEXT" val="Lorem ipsum dolor sit amet, consectetur adipisicing elit.Lorem ipsum dolor sit amet, consectetur adipisicing elit.Lorem ipsum dolor sit amet, consectetur adipisicing elit.Lorem ipsum dolor sit amet, consectetur adipisicing elit."/>
  <p:tag name="KSO_WM_UNIT_NOCLEAR" val="0"/>
  <p:tag name="KSO_WM_UNIT_DIAGRAM_ISNUMVISUAL" val="0"/>
  <p:tag name="KSO_WM_UNIT_DIAGRAM_ISREFERUNIT" val="0"/>
</p:tagLst>
</file>

<file path=ppt/tags/tag3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8.xml><?xml version="1.0" encoding="utf-8"?>
<p:tagLst xmlns:p="http://schemas.openxmlformats.org/presentationml/2006/main">
  <p:tag name="KSO_WM_UNIT_TABLE_BEAUTIFY" val="smartTable{29ec2a9d-5469-4e06-a6f3-6a7b52768af0}"/>
  <p:tag name="TABLE_ENDDRAG_ORIGIN_RECT" val="750*475"/>
  <p:tag name="TABLE_ENDDRAG_RECT" val="46*83*750*475"/>
</p:tagLst>
</file>

<file path=ppt/tags/tag3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3.xml><?xml version="1.0" encoding="utf-8"?>
<p:tagLst xmlns:p="http://schemas.openxmlformats.org/presentationml/2006/main">
  <p:tag name="COMMONDATA" val="eyJoZGlkIjoiZDkxNWUzNjNlZTIwNmE1MDAwZTE1NTA3OGMxZjkyMGIifQ=="/>
  <p:tag name="KSO_WPP_MARK_KEY" val="02e46af5-9462-4cf0-ae9d-a49382af20ff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4885</Words>
  <Application>WPS 演示</Application>
  <PresentationFormat>全屏显示(4:3)</PresentationFormat>
  <Paragraphs>281</Paragraphs>
  <Slides>24</Slides>
  <Notes>3</Notes>
  <HiddenSlides>0</HiddenSlides>
  <MMClips>2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Arial</vt:lpstr>
      <vt:lpstr>宋体</vt:lpstr>
      <vt:lpstr>Wingdings</vt:lpstr>
      <vt:lpstr>Wingdings</vt:lpstr>
      <vt:lpstr>Calibri</vt:lpstr>
      <vt:lpstr>Times New Roman</vt:lpstr>
      <vt:lpstr>微软雅黑</vt:lpstr>
      <vt:lpstr>Wingdings 2</vt:lpstr>
      <vt:lpstr>Arial Unicode MS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GFS</cp:lastModifiedBy>
  <cp:revision>62</cp:revision>
  <dcterms:created xsi:type="dcterms:W3CDTF">2017-01-09T01:06:00Z</dcterms:created>
  <dcterms:modified xsi:type="dcterms:W3CDTF">2023-09-06T06:34:36Z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8F8B3EAC38764C3AAF1AC813912AF217</vt:lpwstr>
  </property>
</Properties>
</file>