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8"/>
  </p:notesMasterIdLst>
  <p:handoutMasterIdLst>
    <p:handoutMasterId r:id="rId39"/>
  </p:handoutMasterIdLst>
  <p:sldIdLst>
    <p:sldId id="687" r:id="rId3"/>
    <p:sldId id="432" r:id="rId4"/>
    <p:sldId id="574" r:id="rId5"/>
    <p:sldId id="688" r:id="rId6"/>
    <p:sldId id="689" r:id="rId7"/>
    <p:sldId id="690" r:id="rId8"/>
    <p:sldId id="691" r:id="rId9"/>
    <p:sldId id="692" r:id="rId10"/>
    <p:sldId id="693" r:id="rId11"/>
    <p:sldId id="694" r:id="rId12"/>
    <p:sldId id="695" r:id="rId13"/>
    <p:sldId id="696" r:id="rId14"/>
    <p:sldId id="697" r:id="rId15"/>
    <p:sldId id="698" r:id="rId16"/>
    <p:sldId id="699" r:id="rId17"/>
    <p:sldId id="700" r:id="rId18"/>
    <p:sldId id="633" r:id="rId19"/>
    <p:sldId id="538" r:id="rId20"/>
    <p:sldId id="701" r:id="rId21"/>
    <p:sldId id="703" r:id="rId22"/>
    <p:sldId id="702" r:id="rId23"/>
    <p:sldId id="708" r:id="rId24"/>
    <p:sldId id="707" r:id="rId25"/>
    <p:sldId id="709" r:id="rId26"/>
    <p:sldId id="712" r:id="rId27"/>
    <p:sldId id="710" r:id="rId28"/>
    <p:sldId id="711" r:id="rId29"/>
    <p:sldId id="713" r:id="rId30"/>
    <p:sldId id="714" r:id="rId31"/>
    <p:sldId id="715" r:id="rId32"/>
    <p:sldId id="716" r:id="rId33"/>
    <p:sldId id="717" r:id="rId34"/>
    <p:sldId id="718" r:id="rId35"/>
    <p:sldId id="719" r:id="rId36"/>
    <p:sldId id="720" r:id="rId37"/>
  </p:sldIdLst>
  <p:sldSz cx="12192000" cy="6858000"/>
  <p:notesSz cx="7103745" cy="10234295"/>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78" autoAdjust="0"/>
    <p:restoredTop sz="94660"/>
  </p:normalViewPr>
  <p:slideViewPr>
    <p:cSldViewPr snapToGrid="0" showGuides="1">
      <p:cViewPr varScale="1">
        <p:scale>
          <a:sx n="65" d="100"/>
          <a:sy n="65" d="100"/>
        </p:scale>
        <p:origin x="1056" y="66"/>
      </p:cViewPr>
      <p:guideLst>
        <p:guide orient="horz" pos="1960"/>
        <p:guide pos="3840"/>
      </p:guideLst>
    </p:cSldViewPr>
  </p:slideViewPr>
  <p:notesTextViewPr>
    <p:cViewPr>
      <p:scale>
        <a:sx n="3" d="2"/>
        <a:sy n="3" d="2"/>
      </p:scale>
      <p:origin x="0" y="0"/>
    </p:cViewPr>
  </p:notesTextViewPr>
  <p:notesViewPr>
    <p:cSldViewPr>
      <p:cViewPr>
        <p:scale>
          <a:sx n="66" d="100"/>
          <a:sy n="66" d="100"/>
        </p:scale>
        <p:origin x="0" y="0"/>
      </p:cViewPr>
      <p:guideLst/>
    </p:cSldViewPr>
  </p:notesViewPr>
  <p:gridSpacing cx="72000" cy="720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3" Type="http://schemas.openxmlformats.org/officeDocument/2006/relationships/tags" Target="tags/tag6.xml"/><Relationship Id="rId42" Type="http://schemas.openxmlformats.org/officeDocument/2006/relationships/tableStyles" Target="tableStyles.xml"/><Relationship Id="rId41" Type="http://schemas.openxmlformats.org/officeDocument/2006/relationships/viewProps" Target="viewProps.xml"/><Relationship Id="rId40" Type="http://schemas.openxmlformats.org/officeDocument/2006/relationships/presProps" Target="presProps.xml"/><Relationship Id="rId4" Type="http://schemas.openxmlformats.org/officeDocument/2006/relationships/slide" Target="slides/slide2.xml"/><Relationship Id="rId39" Type="http://schemas.openxmlformats.org/officeDocument/2006/relationships/handoutMaster" Target="handoutMasters/handoutMaster1.xml"/><Relationship Id="rId38" Type="http://schemas.openxmlformats.org/officeDocument/2006/relationships/notesMaster" Target="notesMasters/notesMaster1.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defPPr/>
            <a:lvl1pPr algn="l">
              <a:defRPr sz="1245"/>
            </a:lvl1pPr>
          </a:lstStyle>
          <a:p>
            <a:endParaRPr lang="zh-CN" altLang="en-US"/>
          </a:p>
        </p:txBody>
      </p:sp>
      <p:sp>
        <p:nvSpPr>
          <p:cNvPr id="3" name="日期占位符 2"/>
          <p:cNvSpPr>
            <a:spLocks noGrp="1"/>
          </p:cNvSpPr>
          <p:nvPr>
            <p:ph type="dt" sz="quarter" idx="1"/>
          </p:nvPr>
        </p:nvSpPr>
        <p:spPr>
          <a:xfrm>
            <a:off x="4023812" y="0"/>
            <a:ext cx="3078290" cy="513492"/>
          </a:xfrm>
          <a:prstGeom prst="rect">
            <a:avLst/>
          </a:prstGeom>
        </p:spPr>
        <p:txBody>
          <a:bodyPr vert="horz" lIns="91440" tIns="45720" rIns="91440" bIns="45720" rtlCol="0"/>
          <a:lstStyle>
            <a:defPPr/>
            <a:lvl1pPr algn="r">
              <a:defRPr sz="1245"/>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9720804"/>
            <a:ext cx="3078290" cy="513491"/>
          </a:xfrm>
          <a:prstGeom prst="rect">
            <a:avLst/>
          </a:prstGeom>
        </p:spPr>
        <p:txBody>
          <a:bodyPr vert="horz" lIns="91440" tIns="45720" rIns="91440" bIns="45720" rtlCol="0" anchor="b"/>
          <a:lstStyle>
            <a:defPPr/>
            <a:lvl1pPr algn="l">
              <a:defRPr sz="1245"/>
            </a:lvl1pPr>
          </a:lstStyle>
          <a:p>
            <a:endParaRPr lang="zh-CN" altLang="en-US"/>
          </a:p>
        </p:txBody>
      </p:sp>
      <p:sp>
        <p:nvSpPr>
          <p:cNvPr id="5" name="灯片编号占位符 4"/>
          <p:cNvSpPr>
            <a:spLocks noGrp="1"/>
          </p:cNvSpPr>
          <p:nvPr>
            <p:ph type="sldNum" sz="quarter" idx="3"/>
          </p:nvPr>
        </p:nvSpPr>
        <p:spPr>
          <a:xfrm>
            <a:off x="4023812" y="9720804"/>
            <a:ext cx="3078290" cy="513491"/>
          </a:xfrm>
          <a:prstGeom prst="rect">
            <a:avLst/>
          </a:prstGeom>
        </p:spPr>
        <p:txBody>
          <a:bodyPr vert="horz" lIns="91440" tIns="45720" rIns="91440" bIns="45720" rtlCol="0" anchor="b"/>
          <a:lstStyle>
            <a:defPPr/>
            <a:lvl1pPr algn="r">
              <a:defRPr sz="1245"/>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defPPr/>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defPPr/>
            <a:lvl1pPr algn="r">
              <a:defRPr sz="1200"/>
            </a:lvl1pPr>
          </a:lstStyle>
          <a:p>
            <a:fld id="{D6C8D182-E4C8-4120-9249-FC9774456FF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def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defPPr/>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defPPr/>
            <a:lvl1pPr algn="r">
              <a:defRPr sz="1200"/>
            </a:lvl1pPr>
          </a:lstStyle>
          <a:p>
            <a:fld id="{85D0DACE-38E0-42D2-9336-2B707D34BC6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322962"/>
            <a:ext cx="9144000" cy="2187001"/>
          </a:xfrm>
        </p:spPr>
        <p:txBody>
          <a:bodyPr anchor="b">
            <a:normAutofit/>
          </a:bodyPr>
          <a:lstStyle>
            <a:lvl1pPr algn="ctr">
              <a:defRPr sz="6000">
                <a:effectLst>
                  <a:outerShdw blurRad="38100" dist="38100" dir="2700000" algn="tl">
                    <a:srgbClr val="000000">
                      <a:alpha val="43137"/>
                    </a:srgbClr>
                  </a:outerShdw>
                </a:effectLst>
              </a:defRPr>
            </a:lvl1pPr>
          </a:lstStyle>
          <a:p>
            <a:r>
              <a:rPr lang="zh-CN" altLang="en-US"/>
              <a:t>单击此处编辑标题</a:t>
            </a:r>
            <a:endParaRPr lang="zh-CN" altLang="en-US"/>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solidFill>
                  <a:schemeClr val="tx1">
                    <a:lumMod val="75000"/>
                    <a:lumOff val="25000"/>
                  </a:schemeClr>
                </a:solidFill>
                <a:effectLst/>
                <a:latin typeface="+mj-lt"/>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def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defPPr/>
          </a:lstStyle>
          <a:p>
            <a:endParaRPr lang="zh-CN" altLang="en-US"/>
          </a:p>
        </p:txBody>
      </p:sp>
      <p:sp>
        <p:nvSpPr>
          <p:cNvPr id="6" name="灯片编号占位符 5"/>
          <p:cNvSpPr>
            <a:spLocks noGrp="1"/>
          </p:cNvSpPr>
          <p:nvPr>
            <p:ph type="sldNum" sz="quarter" idx="12"/>
          </p:nvPr>
        </p:nvSpPr>
        <p:spPr/>
        <p:txBody>
          <a:bodyPr/>
          <a:lstStyle>
            <a:defPPr/>
          </a:lstStyle>
          <a:p>
            <a:fld id="{49AE70B2-8BF9-45C0-BB95-33D1B9D3A854}" type="slidenum">
              <a:rPr lang="zh-CN" altLang="en-US" smtClean="0"/>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a:t>单击此处编辑母版标题样式</a:t>
            </a:r>
            <a:endParaRPr lang="zh-CN" altLang="en-US"/>
          </a:p>
        </p:txBody>
      </p:sp>
      <p:sp>
        <p:nvSpPr>
          <p:cNvPr id="3" name="内容占位符 2"/>
          <p:cNvSpPr>
            <a:spLocks noGrp="1"/>
          </p:cNvSpPr>
          <p:nvPr>
            <p:ph idx="1"/>
          </p:nvPr>
        </p:nvSpPr>
        <p:spPr>
          <a:xfrm>
            <a:off x="647700" y="1825625"/>
            <a:ext cx="10515600" cy="4351338"/>
          </a:xfrm>
        </p:spPr>
        <p:txBody>
          <a:bodyPr>
            <a:normAutofit/>
          </a:bodyPr>
          <a:lstStyle>
            <a:lvl1pPr>
              <a:defRPr sz="2000">
                <a:solidFill>
                  <a:schemeClr val="tx1">
                    <a:lumMod val="75000"/>
                    <a:lumOff val="25000"/>
                  </a:schemeClr>
                </a:solidFill>
              </a:defRPr>
            </a:lvl1pPr>
            <a:lvl2pPr>
              <a:defRPr sz="18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def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defPPr/>
          </a:lstStyle>
          <a:p>
            <a:endParaRPr lang="zh-CN" altLang="en-US"/>
          </a:p>
        </p:txBody>
      </p:sp>
      <p:sp>
        <p:nvSpPr>
          <p:cNvPr id="6" name="灯片编号占位符 5"/>
          <p:cNvSpPr>
            <a:spLocks noGrp="1"/>
          </p:cNvSpPr>
          <p:nvPr>
            <p:ph type="sldNum" sz="quarter" idx="12"/>
          </p:nvPr>
        </p:nvSpPr>
        <p:spPr/>
        <p:txBody>
          <a:bodyPr/>
          <a:lstStyle>
            <a:defPPr/>
          </a:lstStyle>
          <a:p>
            <a:fld id="{49AE70B2-8BF9-45C0-BB95-33D1B9D3A854}"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3751117"/>
            <a:ext cx="7321550" cy="811357"/>
          </a:xfrm>
        </p:spPr>
        <p:txBody>
          <a:bodyPr anchor="b">
            <a:normAutofit/>
          </a:bodyPr>
          <a:lstStyle>
            <a:lvl1pPr>
              <a:defRPr sz="4000">
                <a:effectLst>
                  <a:outerShdw blurRad="38100" dist="38100" dir="2700000" algn="tl">
                    <a:srgbClr val="000000">
                      <a:alpha val="43137"/>
                    </a:srgbClr>
                  </a:outerShdw>
                </a:effectLst>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610028"/>
            <a:ext cx="7321550" cy="647555"/>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def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defPPr/>
          </a:lstStyle>
          <a:p>
            <a:endParaRPr lang="zh-CN" altLang="en-US"/>
          </a:p>
        </p:txBody>
      </p:sp>
      <p:sp>
        <p:nvSpPr>
          <p:cNvPr id="6" name="灯片编号占位符 5"/>
          <p:cNvSpPr>
            <a:spLocks noGrp="1"/>
          </p:cNvSpPr>
          <p:nvPr>
            <p:ph type="sldNum" sz="quarter" idx="12"/>
          </p:nvPr>
        </p:nvSpPr>
        <p:spPr/>
        <p:txBody>
          <a:bodyPr/>
          <a:lstStyle>
            <a:defPPr/>
          </a:lstStyle>
          <a:p>
            <a:fld id="{49AE70B2-8BF9-45C0-BB95-33D1B9D3A854}"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ormAutofit/>
          </a:bodyPr>
          <a:lstStyle>
            <a:lvl1pPr>
              <a:defRPr sz="2400" b="1" i="0">
                <a:effectLst>
                  <a:outerShdw blurRad="38100" dist="38100" dir="2700000" algn="tl">
                    <a:srgbClr val="000000">
                      <a:alpha val="43137"/>
                    </a:srgbClr>
                  </a:outerShdw>
                </a:effectLst>
              </a:defRPr>
            </a:lvl1pPr>
          </a:lstStyle>
          <a:p>
            <a:r>
              <a:rPr lang="zh-CN" altLang="en-US"/>
              <a:t>单击此处编辑母版标题样式</a:t>
            </a:r>
            <a:endParaRPr lang="zh-CN" altLang="en-US"/>
          </a:p>
        </p:txBody>
      </p:sp>
      <p:sp>
        <p:nvSpPr>
          <p:cNvPr id="3" name="内容占位符 2"/>
          <p:cNvSpPr>
            <a:spLocks noGrp="1"/>
          </p:cNvSpPr>
          <p:nvPr>
            <p:ph sz="half" idx="1"/>
          </p:nvPr>
        </p:nvSpPr>
        <p:spPr>
          <a:xfrm>
            <a:off x="647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981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def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defPPr/>
          </a:lstStyle>
          <a:p>
            <a:endParaRPr lang="zh-CN" altLang="en-US"/>
          </a:p>
        </p:txBody>
      </p:sp>
      <p:sp>
        <p:nvSpPr>
          <p:cNvPr id="7" name="灯片编号占位符 6"/>
          <p:cNvSpPr>
            <a:spLocks noGrp="1"/>
          </p:cNvSpPr>
          <p:nvPr>
            <p:ph type="sldNum" sz="quarter" idx="12"/>
          </p:nvPr>
        </p:nvSpPr>
        <p:spPr/>
        <p:txBody>
          <a:bodyPr/>
          <a:lstStyle>
            <a:defPPr/>
          </a:lstStyle>
          <a:p>
            <a:fld id="{49AE70B2-8BF9-45C0-BB95-33D1B9D3A854}"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defP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def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defPPr/>
          </a:lstStyle>
          <a:p>
            <a:endParaRPr lang="zh-CN" altLang="en-US"/>
          </a:p>
        </p:txBody>
      </p:sp>
      <p:sp>
        <p:nvSpPr>
          <p:cNvPr id="9" name="灯片编号占位符 8"/>
          <p:cNvSpPr>
            <a:spLocks noGrp="1"/>
          </p:cNvSpPr>
          <p:nvPr>
            <p:ph type="sldNum" sz="quarter" idx="12"/>
          </p:nvPr>
        </p:nvSpPr>
        <p:spPr/>
        <p:txBody>
          <a:bodyPr/>
          <a:lstStyle>
            <a:defPPr/>
          </a:lstStyle>
          <a:p>
            <a:fld id="{49AE70B2-8BF9-45C0-BB95-33D1B9D3A854}"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2766219"/>
            <a:ext cx="10515600" cy="1325563"/>
          </a:xfrm>
        </p:spPr>
        <p:txBody>
          <a:bodyPr>
            <a:normAutofit/>
          </a:bodyPr>
          <a:lstStyle>
            <a:lvl1pPr algn="ctr">
              <a:defRPr sz="4800" b="0">
                <a:effectLst>
                  <a:outerShdw blurRad="38100" dist="38100" dir="2700000" algn="tl">
                    <a:srgbClr val="000000">
                      <a:alpha val="43137"/>
                    </a:srgbClr>
                  </a:outerShdw>
                </a:effectLst>
              </a:defRPr>
            </a:lvl1p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def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defPPr/>
          </a:lstStyle>
          <a:p>
            <a:endParaRPr lang="zh-CN" altLang="en-US"/>
          </a:p>
        </p:txBody>
      </p:sp>
      <p:sp>
        <p:nvSpPr>
          <p:cNvPr id="5" name="灯片编号占位符 4"/>
          <p:cNvSpPr>
            <a:spLocks noGrp="1"/>
          </p:cNvSpPr>
          <p:nvPr>
            <p:ph type="sldNum" sz="quarter" idx="12"/>
          </p:nvPr>
        </p:nvSpPr>
        <p:spPr/>
        <p:txBody>
          <a:bodyPr/>
          <a:lstStyle>
            <a:defPPr/>
          </a:lstStyle>
          <a:p>
            <a:fld id="{49AE70B2-8BF9-45C0-BB95-33D1B9D3A854}"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def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defPPr/>
          </a:lstStyle>
          <a:p>
            <a:endParaRPr lang="zh-CN" altLang="en-US"/>
          </a:p>
        </p:txBody>
      </p:sp>
      <p:sp>
        <p:nvSpPr>
          <p:cNvPr id="4" name="灯片编号占位符 3"/>
          <p:cNvSpPr>
            <a:spLocks noGrp="1"/>
          </p:cNvSpPr>
          <p:nvPr>
            <p:ph type="sldNum" sz="quarter" idx="12"/>
          </p:nvPr>
        </p:nvSpPr>
        <p:spPr/>
        <p:txBody>
          <a:bodyPr/>
          <a:lstStyle>
            <a:defPPr/>
          </a:lstStyle>
          <a:p>
            <a:fld id="{49AE70B2-8BF9-45C0-BB95-33D1B9D3A854}"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46747" y="127000"/>
            <a:ext cx="4165200" cy="1600200"/>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184000" y="766354"/>
            <a:ext cx="5817375" cy="5094446"/>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51827" y="2057400"/>
            <a:ext cx="4165200" cy="3811588"/>
          </a:xfrm>
        </p:spPr>
        <p:txBody>
          <a:bodyPr>
            <a:normAutofit/>
          </a:bodyPr>
          <a:lstStyle>
            <a:lvl1pPr marL="0" indent="0">
              <a:lnSpc>
                <a:spcPct val="15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defPPr/>
          </a:lstStyle>
          <a:p>
            <a:fld id="{9EFD9D74-47D9-4702-A33C-335B63B48DBF}" type="datetimeFigureOut">
              <a:rPr lang="zh-CN" altLang="en-US" smtClean="0"/>
            </a:fld>
            <a:endParaRPr lang="zh-CN" altLang="en-US"/>
          </a:p>
        </p:txBody>
      </p:sp>
      <p:sp>
        <p:nvSpPr>
          <p:cNvPr id="6" name="页脚占位符 5"/>
          <p:cNvSpPr>
            <a:spLocks noGrp="1"/>
          </p:cNvSpPr>
          <p:nvPr>
            <p:ph type="ftr" sz="quarter" idx="11"/>
          </p:nvPr>
        </p:nvSpPr>
        <p:spPr/>
        <p:txBody>
          <a:bodyPr/>
          <a:lstStyle>
            <a:defPPr/>
          </a:lstStyle>
          <a:p>
            <a:endParaRPr lang="zh-CN" altLang="en-US"/>
          </a:p>
        </p:txBody>
      </p:sp>
      <p:sp>
        <p:nvSpPr>
          <p:cNvPr id="7" name="灯片编号占位符 6"/>
          <p:cNvSpPr>
            <a:spLocks noGrp="1"/>
          </p:cNvSpPr>
          <p:nvPr>
            <p:ph type="sldNum" sz="quarter" idx="12"/>
          </p:nvPr>
        </p:nvSpPr>
        <p:spPr/>
        <p:txBody>
          <a:bodyPr/>
          <a:lstStyle>
            <a:defPPr/>
          </a:lstStyle>
          <a:p>
            <a:fld id="{FABC47A4-756D-490B-A52F-7D9E2C9FC05F}" type="slidenum">
              <a:rPr lang="zh-CN" altLang="en-US" smtClean="0"/>
            </a:fld>
            <a:endParaRPr lang="zh-CN" altLang="en-US"/>
          </a:p>
        </p:txBody>
      </p:sp>
      <p:cxnSp>
        <p:nvCxnSpPr>
          <p:cNvPr id="8" name="直接连接符 7" hidden="1"/>
          <p:cNvCxnSpPr/>
          <p:nvPr userDrawn="1"/>
        </p:nvCxnSpPr>
        <p:spPr>
          <a:xfrm flipH="1">
            <a:off x="742950" y="434340"/>
            <a:ext cx="0" cy="1391285"/>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824484" y="365125"/>
            <a:ext cx="1529316" cy="5811838"/>
          </a:xfrm>
        </p:spPr>
        <p:txBody>
          <a:bodyPr vert="eaVert">
            <a:normAutofit/>
          </a:bodyPr>
          <a:lstStyle>
            <a:lvl1pPr>
              <a:defRPr sz="3600"/>
            </a:lvl1pPr>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8879958" cy="5811838"/>
          </a:xfrm>
        </p:spPr>
        <p:txBody>
          <a:bodyPr vert="eaVert"/>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def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defPPr/>
          </a:lstStyle>
          <a:p>
            <a:endParaRPr lang="zh-CN" altLang="en-US"/>
          </a:p>
        </p:txBody>
      </p:sp>
      <p:sp>
        <p:nvSpPr>
          <p:cNvPr id="6" name="灯片编号占位符 5"/>
          <p:cNvSpPr>
            <a:spLocks noGrp="1"/>
          </p:cNvSpPr>
          <p:nvPr>
            <p:ph type="sldNum" sz="quarter" idx="12"/>
          </p:nvPr>
        </p:nvSpPr>
        <p:spPr/>
        <p:txBody>
          <a:bodyPr/>
          <a:lstStyle>
            <a:defPPr/>
          </a:lstStyle>
          <a:p>
            <a:fld id="{49AE70B2-8BF9-45C0-BB95-33D1B9D3A854}"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def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defPPr/>
          </a:lstStyle>
          <a:p>
            <a:endParaRPr lang="zh-CN" altLang="en-US"/>
          </a:p>
        </p:txBody>
      </p:sp>
      <p:sp>
        <p:nvSpPr>
          <p:cNvPr id="5" name="灯片编号占位符 4"/>
          <p:cNvSpPr>
            <a:spLocks noGrp="1"/>
          </p:cNvSpPr>
          <p:nvPr>
            <p:ph type="sldNum" sz="quarter" idx="12"/>
          </p:nvPr>
        </p:nvSpPr>
        <p:spPr/>
        <p:txBody>
          <a:bodyPr/>
          <a:lstStyle>
            <a:defP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122238"/>
            <a:ext cx="10058400" cy="1295400"/>
          </a:xfrm>
        </p:spPr>
        <p:txBody>
          <a:bodyPr/>
          <a:lstStyle>
            <a:def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sz="half" idx="1"/>
          </p:nvPr>
        </p:nvSpPr>
        <p:spPr>
          <a:xfrm>
            <a:off x="609600" y="1719263"/>
            <a:ext cx="5384800" cy="4411662"/>
          </a:xfrm>
        </p:spPr>
        <p:txBody>
          <a:bodyPr/>
          <a:lstStyle>
            <a:def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97600" y="1719263"/>
            <a:ext cx="5384800" cy="4411662"/>
          </a:xfrm>
        </p:spPr>
        <p:txBody>
          <a:bodyPr/>
          <a:lstStyle>
            <a:def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defPPr/>
          </a:lstStyle>
          <a:p>
            <a:pPr lvl="0" eaLnBrk="1" fontAlgn="base" hangingPunct="1"/>
            <a:fld id="{9A0DB2DC-4C9A-4742-B13C-FB6460FD3503}" type="slidenum">
              <a:rPr lang="en-US" altLang="zh-CN" strike="noStrike" noProof="1">
                <a:latin typeface="Arial" panose="020B0604020202020204" pitchFamily="34" charset="0"/>
                <a:ea typeface="宋体" panose="02010600030101010101" pitchFamily="2" charset="-122"/>
                <a:cs typeface="+mn-cs"/>
              </a:rPr>
            </a:fld>
            <a:endParaRPr lang="en-US" altLang="zh-CN" strike="noStrike" noProof="1">
              <a:latin typeface="Arial" panose="020B0604020202020204" pitchFamily="34" charset="0"/>
            </a:endParaRPr>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tags" Target="../tags/tag3.xml"/><Relationship Id="rId13" Type="http://schemas.openxmlformats.org/officeDocument/2006/relationships/tags" Target="../tags/tag2.xml"/><Relationship Id="rId12" Type="http://schemas.openxmlformats.org/officeDocument/2006/relationships/tags" Target="../tags/tag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bg1">
                <a:lumMod val="95000"/>
              </a:schemeClr>
            </a:gs>
            <a:gs pos="100000">
              <a:schemeClr val="tx2"/>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838200" y="365125"/>
            <a:ext cx="10515600" cy="1325563"/>
          </a:xfrm>
          <a:prstGeom prst="rect">
            <a:avLst/>
          </a:prstGeom>
        </p:spPr>
        <p:txBody>
          <a:bodyPr vert="horz" lIns="91440" tIns="45720" rIns="91440" bIns="45720" rtlCol="0" anchor="ctr">
            <a:normAutofit/>
          </a:bodyPr>
          <a:lstStyle>
            <a:defP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838200" y="1825625"/>
            <a:ext cx="10515600" cy="4351338"/>
          </a:xfrm>
          <a:prstGeom prst="rect">
            <a:avLst/>
          </a:prstGeom>
        </p:spPr>
        <p:txBody>
          <a:bodyPr vert="horz" lIns="91440" tIns="45720" rIns="91440" bIns="45720" rtlCol="0">
            <a:normAutofit/>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a:p>
        </p:txBody>
      </p:sp>
      <p:sp>
        <p:nvSpPr>
          <p:cNvPr id="7" name="KSO_TEMPLATE" hidden="1"/>
          <p:cNvSpPr/>
          <p:nvPr userDrawn="1">
            <p:custDataLst>
              <p:tags r:id="rId14"/>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png"/><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png"/><Relationship Id="rId1"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file:///C:\Users\Administrator\AppData\Local\Temp\20&#24072;&#35828;&#20108;&#29983;&#29289;399.tif" TargetMode="External"/><Relationship Id="rId1" Type="http://schemas.openxmlformats.org/officeDocument/2006/relationships/image" Target="../media/image17.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先有鸡还是先有蛋？</a:t>
            </a:r>
            <a:endParaRPr lang="zh-CN" altLang="en-US" sz="3200" b="1" smtClean="0">
              <a:solidFill>
                <a:srgbClr val="FF0000"/>
              </a:solidFill>
              <a:latin typeface="+mn-ea"/>
              <a:cs typeface="+mn-ea"/>
              <a:sym typeface="+mn-ea"/>
            </a:endParaRPr>
          </a:p>
        </p:txBody>
      </p:sp>
      <p:sp>
        <p:nvSpPr>
          <p:cNvPr id="18452" name="矩形 28692"/>
          <p:cNvSpPr/>
          <p:nvPr/>
        </p:nvSpPr>
        <p:spPr>
          <a:xfrm>
            <a:off x="4625340" y="1626870"/>
            <a:ext cx="7016115" cy="4407535"/>
          </a:xfrm>
          <a:prstGeom prst="rect">
            <a:avLst/>
          </a:prstGeom>
          <a:noFill/>
          <a:ln w="9525">
            <a:noFill/>
          </a:ln>
        </p:spPr>
        <p:txBody>
          <a:bodyPr wrap="square" anchor="t">
            <a:spAutoFit/>
          </a:bodyPr>
          <a:lstStyle>
            <a:defPPr/>
          </a:lstStyle>
          <a:p>
            <a:pPr marL="0" marR="0" lvl="0" indent="0" algn="l" defTabSz="914400" rtl="0" fontAlgn="auto">
              <a:lnSpc>
                <a:spcPct val="130000"/>
              </a:lnSpc>
              <a:spcBef>
                <a:spcPct val="0"/>
              </a:spcBef>
              <a:spcAft>
                <a:spcPct val="0"/>
              </a:spcAft>
              <a:buClrTx/>
              <a:buSzTx/>
              <a:buFontTx/>
              <a:buNone/>
              <a:defRPr/>
            </a:pPr>
            <a:r>
              <a:rPr lang="zh-CN" altLang="en-US" sz="2400" b="1"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sym typeface="+mn-ea"/>
              </a:rPr>
              <a:t>甲同学说：</a:t>
            </a:r>
            <a:r>
              <a:rPr lang="zh-CN" altLang="en-US" sz="2400"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sym typeface="+mn-ea"/>
              </a:rPr>
              <a:t>当然是先有鸡蛋了，因为只有生殖细胞产生的基因突变才能遗传给后代，体细胞即使发生了基因突变，也不能影响后代的性状。</a:t>
            </a:r>
            <a:endParaRPr kumimoji="0" lang="en-US" altLang="zh-CN" sz="2400" i="0" u="none" strike="noStrike" kern="1200" cap="none" spc="0" normalizeH="0" baseline="0"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endParaRPr>
          </a:p>
          <a:p>
            <a:pPr marL="0" marR="0" lvl="0" indent="0" algn="l" defTabSz="914400" rtl="0" fontAlgn="auto">
              <a:lnSpc>
                <a:spcPct val="130000"/>
              </a:lnSpc>
              <a:spcBef>
                <a:spcPct val="0"/>
              </a:spcBef>
              <a:spcAft>
                <a:spcPct val="0"/>
              </a:spcAft>
              <a:buClrTx/>
              <a:buSzTx/>
              <a:buFontTx/>
              <a:buNone/>
              <a:defRPr/>
            </a:pPr>
            <a:endParaRPr lang="zh-CN" altLang="en-US" sz="2400"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sym typeface="+mn-ea"/>
            </a:endParaRPr>
          </a:p>
          <a:p>
            <a:pPr marL="0" marR="0" lvl="0" indent="0" algn="l" defTabSz="914400" rtl="0" fontAlgn="auto">
              <a:lnSpc>
                <a:spcPct val="130000"/>
              </a:lnSpc>
              <a:spcBef>
                <a:spcPct val="0"/>
              </a:spcBef>
              <a:spcAft>
                <a:spcPct val="0"/>
              </a:spcAft>
              <a:buClrTx/>
              <a:buSzTx/>
              <a:buFontTx/>
              <a:buNone/>
              <a:defRPr/>
            </a:pPr>
            <a:r>
              <a:rPr lang="zh-CN" altLang="en-US" sz="2400" b="1"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sym typeface="+mn-ea"/>
              </a:rPr>
              <a:t>乙同学说：</a:t>
            </a:r>
            <a:r>
              <a:rPr lang="zh-CN" altLang="en-US" sz="2400"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sym typeface="+mn-ea"/>
              </a:rPr>
              <a:t>不对，人们在养鸡过程中，是根据鸡的性状来选择的，只让符合人类需求的鸡繁殖后代，因此是先有鸡后有蛋。</a:t>
            </a:r>
            <a:endParaRPr lang="zh-CN" altLang="en-US" sz="2400"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sym typeface="+mn-ea"/>
            </a:endParaRPr>
          </a:p>
          <a:p>
            <a:pPr marL="0" marR="0" lvl="0" indent="0" algn="l" defTabSz="914400" rtl="0" fontAlgn="auto">
              <a:lnSpc>
                <a:spcPct val="130000"/>
              </a:lnSpc>
              <a:spcBef>
                <a:spcPct val="0"/>
              </a:spcBef>
              <a:spcAft>
                <a:spcPct val="0"/>
              </a:spcAft>
              <a:buClrTx/>
              <a:buSzTx/>
              <a:buFontTx/>
              <a:buNone/>
              <a:defRPr/>
            </a:pPr>
            <a:endParaRPr lang="zh-CN" altLang="en-US" sz="2400">
              <a:solidFill>
                <a:schemeClr val="tx1"/>
              </a:solidFill>
              <a:latin typeface="微软雅黑" panose="020B0503020204020204" charset="-122"/>
              <a:ea typeface="微软雅黑" panose="020B0503020204020204" charset="-122"/>
              <a:cs typeface="微软雅黑" panose="020B0503020204020204" charset="-122"/>
            </a:endParaRPr>
          </a:p>
          <a:p>
            <a:pPr marL="0" marR="0" lvl="0" indent="0" algn="l" defTabSz="914400" rtl="0" fontAlgn="auto">
              <a:lnSpc>
                <a:spcPct val="130000"/>
              </a:lnSpc>
              <a:spcBef>
                <a:spcPct val="0"/>
              </a:spcBef>
              <a:spcAft>
                <a:spcPct val="0"/>
              </a:spcAft>
              <a:buClrTx/>
              <a:buSzTx/>
              <a:buFontTx/>
              <a:buNone/>
              <a:defRPr/>
            </a:pPr>
            <a:r>
              <a:rPr lang="zh-CN" altLang="en-US" sz="2400" b="1" noProof="0">
                <a:ln>
                  <a:noFill/>
                </a:ln>
                <a:solidFill>
                  <a:prstClr val="black"/>
                </a:solidFill>
                <a:effectLst/>
                <a:uLnTx/>
                <a:uFillTx/>
                <a:latin typeface="微软雅黑" panose="020B0503020204020204" charset="-122"/>
                <a:ea typeface="微软雅黑" panose="020B0503020204020204" charset="-122"/>
                <a:sym typeface="+mn-ea"/>
              </a:rPr>
              <a:t>你同意哪位同学的观点？你的答案和理由是什么？</a:t>
            </a:r>
            <a:endParaRPr lang="zh-CN" altLang="en-US" sz="2400" b="1">
              <a:solidFill>
                <a:schemeClr val="tx1"/>
              </a:solidFill>
              <a:latin typeface="微软雅黑" panose="020B0503020204020204" charset="-122"/>
              <a:ea typeface="微软雅黑" panose="020B0503020204020204" charset="-122"/>
              <a:cs typeface="微软雅黑" panose="020B0503020204020204" charset="-122"/>
            </a:endParaRPr>
          </a:p>
        </p:txBody>
      </p:sp>
      <p:pic>
        <p:nvPicPr>
          <p:cNvPr id="3" name="图片 2" descr="图片1"/>
          <p:cNvPicPr>
            <a:picLocks noChangeAspect="1"/>
          </p:cNvPicPr>
          <p:nvPr/>
        </p:nvPicPr>
        <p:blipFill>
          <a:blip r:embed="rId1"/>
          <a:stretch>
            <a:fillRect/>
          </a:stretch>
        </p:blipFill>
        <p:spPr>
          <a:xfrm>
            <a:off x="449580" y="1993900"/>
            <a:ext cx="4175760" cy="3673475"/>
          </a:xfrm>
          <a:prstGeom prst="rect">
            <a:avLst/>
          </a:prstGeom>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椭圆 24"/>
          <p:cNvSpPr/>
          <p:nvPr/>
        </p:nvSpPr>
        <p:spPr>
          <a:xfrm>
            <a:off x="3160184" y="5973233"/>
            <a:ext cx="158749" cy="287867"/>
          </a:xfrm>
          <a:prstGeom prst="ellipse">
            <a:avLst/>
          </a:prstGeom>
          <a:solidFill>
            <a:srgbClr val="2C7178"/>
          </a:solidFill>
          <a:ln w="9525" cap="flat" cmpd="sng">
            <a:solidFill>
              <a:srgbClr val="4FB8BB"/>
            </a:solidFill>
            <a:prstDash val="solid"/>
            <a:miter/>
            <a:headEnd type="none" w="med" len="med"/>
            <a:tailEnd type="none" w="med" len="med"/>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76" name="椭圆 20"/>
          <p:cNvSpPr/>
          <p:nvPr/>
        </p:nvSpPr>
        <p:spPr>
          <a:xfrm>
            <a:off x="2144184" y="5964767"/>
            <a:ext cx="158749" cy="287867"/>
          </a:xfrm>
          <a:prstGeom prst="ellipse">
            <a:avLst/>
          </a:prstGeom>
          <a:solidFill>
            <a:srgbClr val="BD1D0F"/>
          </a:solidFill>
          <a:ln w="9525" cap="flat" cmpd="sng">
            <a:solidFill>
              <a:srgbClr val="F1503C"/>
            </a:solidFill>
            <a:prstDash val="solid"/>
            <a:miter/>
            <a:headEnd type="none" w="med" len="med"/>
            <a:tailEnd type="none" w="med" len="med"/>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77" name="椭圆 17"/>
          <p:cNvSpPr/>
          <p:nvPr/>
        </p:nvSpPr>
        <p:spPr>
          <a:xfrm>
            <a:off x="1143000" y="5956300"/>
            <a:ext cx="156633" cy="287867"/>
          </a:xfrm>
          <a:prstGeom prst="ellipse">
            <a:avLst/>
          </a:prstGeom>
          <a:solidFill>
            <a:srgbClr val="D21C18"/>
          </a:solidFill>
          <a:ln w="9525" cap="flat" cmpd="sng">
            <a:solidFill>
              <a:srgbClr val="F08484"/>
            </a:solidFill>
            <a:prstDash val="solid"/>
            <a:miter/>
            <a:headEnd type="none" w="med" len="med"/>
            <a:tailEnd type="none" w="med" len="med"/>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78" name="椭圆 28"/>
          <p:cNvSpPr/>
          <p:nvPr/>
        </p:nvSpPr>
        <p:spPr>
          <a:xfrm>
            <a:off x="156633" y="5952067"/>
            <a:ext cx="156633" cy="287867"/>
          </a:xfrm>
          <a:prstGeom prst="ellipse">
            <a:avLst/>
          </a:prstGeom>
          <a:solidFill>
            <a:srgbClr val="392C48"/>
          </a:solidFill>
          <a:ln w="9525" cap="flat" cmpd="sng">
            <a:solidFill>
              <a:srgbClr val="7030A0"/>
            </a:solidFill>
            <a:prstDash val="solid"/>
            <a:miter/>
            <a:headEnd type="none" w="med" len="med"/>
            <a:tailEnd type="none" w="med" len="med"/>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79" name="椭圆 25"/>
          <p:cNvSpPr/>
          <p:nvPr/>
        </p:nvSpPr>
        <p:spPr>
          <a:xfrm>
            <a:off x="3147484" y="601133"/>
            <a:ext cx="156633" cy="287867"/>
          </a:xfrm>
          <a:prstGeom prst="ellipse">
            <a:avLst/>
          </a:prstGeom>
          <a:solidFill>
            <a:srgbClr val="2C7178"/>
          </a:solidFill>
          <a:ln w="9525" cap="flat" cmpd="sng">
            <a:solidFill>
              <a:srgbClr val="4FB8BB"/>
            </a:solidFill>
            <a:prstDash val="solid"/>
            <a:miter/>
            <a:headEnd type="none" w="med" len="med"/>
            <a:tailEnd type="none" w="med" len="med"/>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81" name="椭圆 21"/>
          <p:cNvSpPr/>
          <p:nvPr/>
        </p:nvSpPr>
        <p:spPr>
          <a:xfrm>
            <a:off x="2120900" y="590551"/>
            <a:ext cx="156633" cy="287867"/>
          </a:xfrm>
          <a:prstGeom prst="ellipse">
            <a:avLst/>
          </a:prstGeom>
          <a:solidFill>
            <a:srgbClr val="BD1D0F"/>
          </a:solidFill>
          <a:ln w="9525" cap="flat" cmpd="sng">
            <a:solidFill>
              <a:srgbClr val="F1503C"/>
            </a:solidFill>
            <a:prstDash val="solid"/>
            <a:miter/>
            <a:headEnd type="none" w="med" len="med"/>
            <a:tailEnd type="none" w="med" len="med"/>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82" name="椭圆 16"/>
          <p:cNvSpPr/>
          <p:nvPr/>
        </p:nvSpPr>
        <p:spPr>
          <a:xfrm>
            <a:off x="1130300" y="592667"/>
            <a:ext cx="156633" cy="287867"/>
          </a:xfrm>
          <a:prstGeom prst="ellipse">
            <a:avLst/>
          </a:prstGeom>
          <a:solidFill>
            <a:srgbClr val="D21C18"/>
          </a:solidFill>
          <a:ln w="9525" cap="flat" cmpd="sng">
            <a:solidFill>
              <a:srgbClr val="F08484"/>
            </a:solidFill>
            <a:prstDash val="solid"/>
            <a:miter/>
            <a:headEnd type="none" w="med" len="med"/>
            <a:tailEnd type="none" w="med" len="med"/>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83" name="椭圆 29"/>
          <p:cNvSpPr/>
          <p:nvPr/>
        </p:nvSpPr>
        <p:spPr>
          <a:xfrm>
            <a:off x="143933" y="588433"/>
            <a:ext cx="156633" cy="287867"/>
          </a:xfrm>
          <a:prstGeom prst="ellipse">
            <a:avLst/>
          </a:prstGeom>
          <a:solidFill>
            <a:srgbClr val="392C48"/>
          </a:solidFill>
          <a:ln w="9525" cap="flat" cmpd="sng">
            <a:solidFill>
              <a:srgbClr val="7030A0"/>
            </a:solidFill>
            <a:prstDash val="solid"/>
            <a:miter/>
            <a:headEnd type="none" w="med" len="med"/>
            <a:tailEnd type="none" w="med" len="med"/>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84" name="矩形 4"/>
          <p:cNvSpPr/>
          <p:nvPr/>
        </p:nvSpPr>
        <p:spPr>
          <a:xfrm>
            <a:off x="0" y="795867"/>
            <a:ext cx="12192000" cy="5278967"/>
          </a:xfrm>
          <a:prstGeom prst="rect">
            <a:avLst/>
          </a:prstGeom>
          <a:solidFill>
            <a:srgbClr val="DAE7D5"/>
          </a:solidFill>
          <a:ln w="9525">
            <a:noFill/>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85" name="矩形 3"/>
          <p:cNvSpPr/>
          <p:nvPr/>
        </p:nvSpPr>
        <p:spPr>
          <a:xfrm>
            <a:off x="-8467" y="795867"/>
            <a:ext cx="12189884" cy="5278967"/>
          </a:xfrm>
          <a:prstGeom prst="rect">
            <a:avLst/>
          </a:prstGeom>
          <a:pattFill prst="pct50">
            <a:fgClr>
              <a:srgbClr val="F2F2F2"/>
            </a:fgClr>
            <a:bgClr>
              <a:srgbClr val="D7D7D7"/>
            </a:bgClr>
          </a:pattFill>
          <a:ln w="9525">
            <a:noFill/>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86" name="圆角矩形 15"/>
          <p:cNvSpPr/>
          <p:nvPr/>
        </p:nvSpPr>
        <p:spPr>
          <a:xfrm>
            <a:off x="1185333" y="586317"/>
            <a:ext cx="808567" cy="5664200"/>
          </a:xfrm>
          <a:custGeom>
            <a:avLst/>
            <a:gdLst>
              <a:gd name="txL" fmla="*/ 0 w 738285"/>
              <a:gd name="txT" fmla="*/ 0 h 4248500"/>
              <a:gd name="txR" fmla="*/ 738285 w 738285"/>
              <a:gd name="txB" fmla="*/ 4248500 h 4248500"/>
            </a:gdLst>
            <a:ahLst/>
            <a:cxnLst>
              <a:cxn ang="0">
                <a:pos x="90213" y="146124"/>
              </a:cxn>
              <a:cxn ang="0">
                <a:pos x="12490" y="10"/>
              </a:cxn>
              <a:cxn ang="0">
                <a:pos x="630271" y="10"/>
              </a:cxn>
              <a:cxn ang="0">
                <a:pos x="738285" y="108024"/>
              </a:cxn>
              <a:cxn ang="0">
                <a:pos x="738285" y="4140468"/>
              </a:cxn>
              <a:cxn ang="0">
                <a:pos x="630271" y="4248482"/>
              </a:cxn>
              <a:cxn ang="0">
                <a:pos x="36302" y="4248482"/>
              </a:cxn>
              <a:cxn ang="0">
                <a:pos x="90213" y="4140468"/>
              </a:cxn>
              <a:cxn ang="0">
                <a:pos x="90213" y="146124"/>
              </a:cxn>
            </a:cxnLst>
            <a:rect l="txL" t="txT" r="txR" b="tx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08484"/>
          </a:solidFill>
          <a:ln w="9525">
            <a:noFill/>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87" name="圆角矩形 15"/>
          <p:cNvSpPr/>
          <p:nvPr/>
        </p:nvSpPr>
        <p:spPr>
          <a:xfrm>
            <a:off x="2186517" y="590551"/>
            <a:ext cx="808567" cy="5666316"/>
          </a:xfrm>
          <a:custGeom>
            <a:avLst/>
            <a:gdLst>
              <a:gd name="txL" fmla="*/ 0 w 738285"/>
              <a:gd name="txT" fmla="*/ 0 h 4248500"/>
              <a:gd name="txR" fmla="*/ 738285 w 738285"/>
              <a:gd name="txB" fmla="*/ 4248500 h 4248500"/>
            </a:gdLst>
            <a:ahLst/>
            <a:cxnLst>
              <a:cxn ang="0">
                <a:pos x="90213" y="146124"/>
              </a:cxn>
              <a:cxn ang="0">
                <a:pos x="12490" y="10"/>
              </a:cxn>
              <a:cxn ang="0">
                <a:pos x="630271" y="10"/>
              </a:cxn>
              <a:cxn ang="0">
                <a:pos x="738285" y="108024"/>
              </a:cxn>
              <a:cxn ang="0">
                <a:pos x="738285" y="4140468"/>
              </a:cxn>
              <a:cxn ang="0">
                <a:pos x="630271" y="4248482"/>
              </a:cxn>
              <a:cxn ang="0">
                <a:pos x="36302" y="4248482"/>
              </a:cxn>
              <a:cxn ang="0">
                <a:pos x="90213" y="4140468"/>
              </a:cxn>
              <a:cxn ang="0">
                <a:pos x="90213" y="146124"/>
              </a:cxn>
            </a:cxnLst>
            <a:rect l="txL" t="txT" r="txR" b="tx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1503C"/>
          </a:solidFill>
          <a:ln w="9525">
            <a:noFill/>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88" name="圆角矩形 15"/>
          <p:cNvSpPr/>
          <p:nvPr/>
        </p:nvSpPr>
        <p:spPr>
          <a:xfrm>
            <a:off x="3202517" y="599017"/>
            <a:ext cx="808567" cy="5664200"/>
          </a:xfrm>
          <a:custGeom>
            <a:avLst/>
            <a:gdLst>
              <a:gd name="txL" fmla="*/ 0 w 738285"/>
              <a:gd name="txT" fmla="*/ 0 h 4248500"/>
              <a:gd name="txR" fmla="*/ 738285 w 738285"/>
              <a:gd name="txB" fmla="*/ 4248500 h 4248500"/>
            </a:gdLst>
            <a:ahLst/>
            <a:cxnLst>
              <a:cxn ang="0">
                <a:pos x="90213" y="146124"/>
              </a:cxn>
              <a:cxn ang="0">
                <a:pos x="12490" y="10"/>
              </a:cxn>
              <a:cxn ang="0">
                <a:pos x="630271" y="10"/>
              </a:cxn>
              <a:cxn ang="0">
                <a:pos x="738285" y="108024"/>
              </a:cxn>
              <a:cxn ang="0">
                <a:pos x="738285" y="4140468"/>
              </a:cxn>
              <a:cxn ang="0">
                <a:pos x="630271" y="4248482"/>
              </a:cxn>
              <a:cxn ang="0">
                <a:pos x="36302" y="4248482"/>
              </a:cxn>
              <a:cxn ang="0">
                <a:pos x="90213" y="4140468"/>
              </a:cxn>
              <a:cxn ang="0">
                <a:pos x="90213" y="146124"/>
              </a:cxn>
            </a:cxnLst>
            <a:rect l="txL" t="txT" r="txR" b="tx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4FB8BB"/>
          </a:solidFill>
          <a:ln w="9525">
            <a:noFill/>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89" name="圆角矩形 15"/>
          <p:cNvSpPr/>
          <p:nvPr/>
        </p:nvSpPr>
        <p:spPr>
          <a:xfrm>
            <a:off x="218652" y="609389"/>
            <a:ext cx="808567" cy="5664200"/>
          </a:xfrm>
          <a:custGeom>
            <a:avLst/>
            <a:gdLst>
              <a:gd name="txL" fmla="*/ 0 w 738285"/>
              <a:gd name="txT" fmla="*/ 0 h 4248500"/>
              <a:gd name="txR" fmla="*/ 738285 w 738285"/>
              <a:gd name="txB" fmla="*/ 4248500 h 4248500"/>
            </a:gdLst>
            <a:ahLst/>
            <a:cxnLst>
              <a:cxn ang="0">
                <a:pos x="90213" y="146124"/>
              </a:cxn>
              <a:cxn ang="0">
                <a:pos x="12490" y="10"/>
              </a:cxn>
              <a:cxn ang="0">
                <a:pos x="630271" y="10"/>
              </a:cxn>
              <a:cxn ang="0">
                <a:pos x="738285" y="108024"/>
              </a:cxn>
              <a:cxn ang="0">
                <a:pos x="738285" y="4140468"/>
              </a:cxn>
              <a:cxn ang="0">
                <a:pos x="630271" y="4248482"/>
              </a:cxn>
              <a:cxn ang="0">
                <a:pos x="36302" y="4248482"/>
              </a:cxn>
              <a:cxn ang="0">
                <a:pos x="90213" y="4140468"/>
              </a:cxn>
              <a:cxn ang="0">
                <a:pos x="90213" y="146124"/>
              </a:cxn>
            </a:cxnLst>
            <a:rect l="txL" t="txT" r="txR" b="tx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765B97"/>
          </a:solidFill>
          <a:ln w="9525">
            <a:noFill/>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91" name="圆角矩形 15"/>
          <p:cNvSpPr/>
          <p:nvPr/>
        </p:nvSpPr>
        <p:spPr>
          <a:xfrm>
            <a:off x="334433" y="609600"/>
            <a:ext cx="575733" cy="5566833"/>
          </a:xfrm>
          <a:custGeom>
            <a:avLst/>
            <a:gdLst>
              <a:gd name="txL" fmla="*/ 0 w 738285"/>
              <a:gd name="txT" fmla="*/ 0 h 4248500"/>
              <a:gd name="txR" fmla="*/ 738285 w 738285"/>
              <a:gd name="txB" fmla="*/ 4248500 h 4248500"/>
            </a:gdLst>
            <a:ahLst/>
            <a:cxnLst>
              <a:cxn ang="0">
                <a:pos x="90213" y="146124"/>
              </a:cxn>
              <a:cxn ang="0">
                <a:pos x="12490" y="10"/>
              </a:cxn>
              <a:cxn ang="0">
                <a:pos x="630271" y="10"/>
              </a:cxn>
              <a:cxn ang="0">
                <a:pos x="738285" y="108024"/>
              </a:cxn>
              <a:cxn ang="0">
                <a:pos x="738285" y="4140468"/>
              </a:cxn>
              <a:cxn ang="0">
                <a:pos x="630271" y="4248482"/>
              </a:cxn>
              <a:cxn ang="0">
                <a:pos x="36302" y="4248482"/>
              </a:cxn>
              <a:cxn ang="0">
                <a:pos x="90213" y="4140468"/>
              </a:cxn>
              <a:cxn ang="0">
                <a:pos x="90213" y="146124"/>
              </a:cxn>
            </a:cxnLst>
            <a:rect l="txL" t="txT" r="txR" b="tx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noFill/>
          <a:ln w="3175" cap="flat" cmpd="sng">
            <a:solidFill>
              <a:srgbClr val="A5A5A5"/>
            </a:solidFill>
            <a:prstDash val="lgDash"/>
            <a:miter/>
            <a:headEnd type="none" w="med" len="med"/>
            <a:tailEnd type="none" w="med" len="med"/>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92" name="圆角矩形 15"/>
          <p:cNvSpPr/>
          <p:nvPr/>
        </p:nvSpPr>
        <p:spPr>
          <a:xfrm>
            <a:off x="1320800" y="624417"/>
            <a:ext cx="575733" cy="5566833"/>
          </a:xfrm>
          <a:custGeom>
            <a:avLst/>
            <a:gdLst>
              <a:gd name="txL" fmla="*/ 0 w 738285"/>
              <a:gd name="txT" fmla="*/ 0 h 4248500"/>
              <a:gd name="txR" fmla="*/ 738285 w 738285"/>
              <a:gd name="txB" fmla="*/ 4248500 h 4248500"/>
            </a:gdLst>
            <a:ahLst/>
            <a:cxnLst>
              <a:cxn ang="0">
                <a:pos x="90213" y="146124"/>
              </a:cxn>
              <a:cxn ang="0">
                <a:pos x="12490" y="10"/>
              </a:cxn>
              <a:cxn ang="0">
                <a:pos x="630271" y="10"/>
              </a:cxn>
              <a:cxn ang="0">
                <a:pos x="738285" y="108024"/>
              </a:cxn>
              <a:cxn ang="0">
                <a:pos x="738285" y="4140468"/>
              </a:cxn>
              <a:cxn ang="0">
                <a:pos x="630271" y="4248482"/>
              </a:cxn>
              <a:cxn ang="0">
                <a:pos x="36302" y="4248482"/>
              </a:cxn>
              <a:cxn ang="0">
                <a:pos x="90213" y="4140468"/>
              </a:cxn>
              <a:cxn ang="0">
                <a:pos x="90213" y="146124"/>
              </a:cxn>
            </a:cxnLst>
            <a:rect l="txL" t="txT" r="txR" b="tx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noFill/>
          <a:ln w="3175" cap="flat" cmpd="sng">
            <a:solidFill>
              <a:schemeClr val="bg1"/>
            </a:solidFill>
            <a:prstDash val="lgDash"/>
            <a:miter/>
            <a:headEnd type="none" w="med" len="med"/>
            <a:tailEnd type="none" w="med" len="med"/>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93" name="圆角矩形 15"/>
          <p:cNvSpPr/>
          <p:nvPr/>
        </p:nvSpPr>
        <p:spPr>
          <a:xfrm>
            <a:off x="2338917" y="635000"/>
            <a:ext cx="575733" cy="5566833"/>
          </a:xfrm>
          <a:custGeom>
            <a:avLst/>
            <a:gdLst>
              <a:gd name="txL" fmla="*/ 0 w 738285"/>
              <a:gd name="txT" fmla="*/ 0 h 4248500"/>
              <a:gd name="txR" fmla="*/ 738285 w 738285"/>
              <a:gd name="txB" fmla="*/ 4248500 h 4248500"/>
            </a:gdLst>
            <a:ahLst/>
            <a:cxnLst>
              <a:cxn ang="0">
                <a:pos x="90213" y="146124"/>
              </a:cxn>
              <a:cxn ang="0">
                <a:pos x="12490" y="10"/>
              </a:cxn>
              <a:cxn ang="0">
                <a:pos x="630271" y="10"/>
              </a:cxn>
              <a:cxn ang="0">
                <a:pos x="738285" y="108024"/>
              </a:cxn>
              <a:cxn ang="0">
                <a:pos x="738285" y="4140468"/>
              </a:cxn>
              <a:cxn ang="0">
                <a:pos x="630271" y="4248482"/>
              </a:cxn>
              <a:cxn ang="0">
                <a:pos x="36302" y="4248482"/>
              </a:cxn>
              <a:cxn ang="0">
                <a:pos x="90213" y="4140468"/>
              </a:cxn>
              <a:cxn ang="0">
                <a:pos x="90213" y="146124"/>
              </a:cxn>
            </a:cxnLst>
            <a:rect l="txL" t="txT" r="txR" b="tx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noFill/>
          <a:ln w="3175" cap="flat" cmpd="sng">
            <a:solidFill>
              <a:schemeClr val="bg1"/>
            </a:solidFill>
            <a:prstDash val="lgDash"/>
            <a:miter/>
            <a:headEnd type="none" w="med" len="med"/>
            <a:tailEnd type="none" w="med" len="med"/>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94" name="圆角矩形 15"/>
          <p:cNvSpPr/>
          <p:nvPr/>
        </p:nvSpPr>
        <p:spPr>
          <a:xfrm>
            <a:off x="3335867" y="647700"/>
            <a:ext cx="575733" cy="5566833"/>
          </a:xfrm>
          <a:custGeom>
            <a:avLst/>
            <a:gdLst>
              <a:gd name="txL" fmla="*/ 0 w 738285"/>
              <a:gd name="txT" fmla="*/ 0 h 4248500"/>
              <a:gd name="txR" fmla="*/ 738285 w 738285"/>
              <a:gd name="txB" fmla="*/ 4248500 h 4248500"/>
            </a:gdLst>
            <a:ahLst/>
            <a:cxnLst>
              <a:cxn ang="0">
                <a:pos x="90213" y="146124"/>
              </a:cxn>
              <a:cxn ang="0">
                <a:pos x="12490" y="10"/>
              </a:cxn>
              <a:cxn ang="0">
                <a:pos x="630271" y="10"/>
              </a:cxn>
              <a:cxn ang="0">
                <a:pos x="738285" y="108024"/>
              </a:cxn>
              <a:cxn ang="0">
                <a:pos x="738285" y="4140468"/>
              </a:cxn>
              <a:cxn ang="0">
                <a:pos x="630271" y="4248482"/>
              </a:cxn>
              <a:cxn ang="0">
                <a:pos x="36302" y="4248482"/>
              </a:cxn>
              <a:cxn ang="0">
                <a:pos x="90213" y="4140468"/>
              </a:cxn>
              <a:cxn ang="0">
                <a:pos x="90213" y="146124"/>
              </a:cxn>
            </a:cxnLst>
            <a:rect l="txL" t="txT" r="txR" b="tx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noFill/>
          <a:ln w="3175" cap="flat" cmpd="sng">
            <a:solidFill>
              <a:schemeClr val="bg1"/>
            </a:solidFill>
            <a:prstDash val="lgDash"/>
            <a:miter/>
            <a:headEnd type="none" w="med" len="med"/>
            <a:tailEnd type="none" w="med" len="med"/>
          </a:ln>
        </p:spPr>
        <p:txBody>
          <a:bodyPr anchor="ctr"/>
          <a:lstStyle>
            <a:defPPr/>
          </a:lstStyle>
          <a:p>
            <a:pPr lvl="0" algn="ctr">
              <a:lnSpc>
                <a:spcPct val="100000"/>
              </a:lnSpc>
            </a:pPr>
            <a:endParaRPr sz="240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2" name="标题 3"/>
          <p:cNvSpPr>
            <a:spLocks noGrp="1"/>
          </p:cNvSpPr>
          <p:nvPr/>
        </p:nvSpPr>
        <p:spPr>
          <a:xfrm>
            <a:off x="3911600" y="3506470"/>
            <a:ext cx="8269605" cy="1005840"/>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effectLst>
                  <a:outerShdw blurRad="38100" dist="38100" dir="2700000" algn="tl">
                    <a:srgbClr val="000000">
                      <a:alpha val="43137"/>
                    </a:srgbClr>
                  </a:outerShdw>
                </a:effectLst>
                <a:latin typeface="+mj-lt"/>
                <a:ea typeface="+mj-ea"/>
                <a:cs typeface="+mj-cs"/>
              </a:defRPr>
            </a:lvl1pPr>
          </a:lstStyle>
          <a:p>
            <a:r>
              <a:rPr lang="zh-CN" altLang="en-US" sz="3600" smtClean="0">
                <a:latin typeface="+mn-ea"/>
                <a:ea typeface="+mn-ea"/>
              </a:rPr>
              <a:t>种群基因组成的变化与物种的形成</a:t>
            </a:r>
            <a:endParaRPr lang="zh-CN" altLang="en-US" sz="3600" smtClean="0">
              <a:latin typeface="+mn-ea"/>
              <a:ea typeface="+mn-ea"/>
            </a:endParaRPr>
          </a:p>
        </p:txBody>
      </p:sp>
      <p:sp>
        <p:nvSpPr>
          <p:cNvPr id="3" name="PA_文本框 158"/>
          <p:cNvSpPr txBox="1"/>
          <p:nvPr>
            <p:custDataLst>
              <p:tags r:id="rId1"/>
            </p:custDataLst>
          </p:nvPr>
        </p:nvSpPr>
        <p:spPr>
          <a:xfrm>
            <a:off x="5109498" y="2211719"/>
            <a:ext cx="5873750" cy="922020"/>
          </a:xfrm>
          <a:prstGeom prst="rect">
            <a:avLst/>
          </a:prstGeom>
          <a:noFill/>
        </p:spPr>
        <p:txBody>
          <a:bodyPr wrap="none" rtlCol="0">
            <a:spAutoFit/>
          </a:bodyPr>
          <a:lstStyle>
            <a:defPPr/>
          </a:lstStyle>
          <a:p>
            <a:pPr algn="r" fontAlgn="auto">
              <a:spcBef>
                <a:spcPct val="0"/>
              </a:spcBef>
              <a:spcAft>
                <a:spcPct val="0"/>
              </a:spcAft>
              <a:buFontTx/>
              <a:buNone/>
              <a:defRPr/>
            </a:pPr>
            <a:r>
              <a:rPr lang="zh-CN" altLang="en-US" sz="5400" b="1" smtClean="0">
                <a:latin typeface="微软雅黑" panose="020B0503020204020204" charset="-122"/>
                <a:ea typeface="微软雅黑" panose="020B0503020204020204" charset="-122"/>
              </a:rPr>
              <a:t>第六章 生物的进化</a:t>
            </a:r>
            <a:endParaRPr lang="zh-CN" altLang="en-US" sz="5400" b="1" smtClean="0">
              <a:latin typeface="微软雅黑" panose="020B0503020204020204" charset="-122"/>
              <a:ea typeface="微软雅黑" panose="020B0503020204020204" charset="-122"/>
            </a:endParaRP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种群基因组成的变化</a:t>
            </a:r>
            <a:endParaRPr lang="zh-CN" altLang="en-US" sz="3200" b="1" smtClean="0">
              <a:solidFill>
                <a:srgbClr val="FF0000"/>
              </a:solidFill>
              <a:latin typeface="+mn-ea"/>
              <a:cs typeface="+mn-ea"/>
              <a:sym typeface="+mn-ea"/>
            </a:endParaRPr>
          </a:p>
        </p:txBody>
      </p:sp>
      <p:sp>
        <p:nvSpPr>
          <p:cNvPr id="18452" name="矩形 28692"/>
          <p:cNvSpPr/>
          <p:nvPr/>
        </p:nvSpPr>
        <p:spPr>
          <a:xfrm>
            <a:off x="792480" y="1866265"/>
            <a:ext cx="7188200" cy="3448685"/>
          </a:xfrm>
          <a:prstGeom prst="rect">
            <a:avLst/>
          </a:prstGeom>
          <a:noFill/>
          <a:ln w="9525">
            <a:noFill/>
          </a:ln>
        </p:spPr>
        <p:txBody>
          <a:bodyPr wrap="square" anchor="t">
            <a:spAutoFit/>
          </a:bodyPr>
          <a:lstStyle>
            <a:defPPr/>
          </a:lstStyle>
          <a:p>
            <a:pPr algn="l" fontAlgn="auto">
              <a:lnSpc>
                <a:spcPct val="130000"/>
              </a:lnSpc>
            </a:pPr>
            <a:r>
              <a:rPr lang="zh-CN" altLang="en-US" sz="2400" b="1">
                <a:solidFill>
                  <a:schemeClr val="tx1"/>
                </a:solidFill>
                <a:latin typeface="微软雅黑" panose="020B0503020204020204" charset="-122"/>
                <a:ea typeface="微软雅黑" panose="020B0503020204020204" charset="-122"/>
              </a:rPr>
              <a:t>自然选择直接作用的是生物的个体，而且是个体的表型。</a:t>
            </a:r>
            <a:r>
              <a:rPr lang="zh-CN" altLang="en-US" sz="2400">
                <a:solidFill>
                  <a:schemeClr val="tx1"/>
                </a:solidFill>
                <a:latin typeface="微软雅黑" panose="020B0503020204020204" charset="-122"/>
                <a:ea typeface="微软雅黑" panose="020B0503020204020204" charset="-122"/>
              </a:rPr>
              <a:t>个体的表型会随着个体的死亡而消失，决定表型的基因却可以随着生殖而世代延续，并且在群体中扩散。</a:t>
            </a:r>
            <a:endParaRPr lang="zh-CN" altLang="en-US" sz="2400">
              <a:solidFill>
                <a:schemeClr val="tx1"/>
              </a:solidFill>
              <a:latin typeface="微软雅黑" panose="020B0503020204020204" charset="-122"/>
              <a:ea typeface="微软雅黑" panose="020B0503020204020204" charset="-122"/>
            </a:endParaRPr>
          </a:p>
          <a:p>
            <a:pPr algn="l" fontAlgn="auto">
              <a:lnSpc>
                <a:spcPct val="130000"/>
              </a:lnSpc>
            </a:pPr>
            <a:endParaRPr lang="zh-CN" altLang="en-US" sz="2400">
              <a:solidFill>
                <a:schemeClr val="tx1"/>
              </a:solidFill>
              <a:latin typeface="微软雅黑" panose="020B0503020204020204" charset="-122"/>
              <a:ea typeface="微软雅黑" panose="020B0503020204020204" charset="-122"/>
            </a:endParaRPr>
          </a:p>
          <a:p>
            <a:pPr algn="l" fontAlgn="auto">
              <a:lnSpc>
                <a:spcPct val="130000"/>
              </a:lnSpc>
            </a:pPr>
            <a:r>
              <a:rPr lang="zh-CN" altLang="en-US" sz="2400">
                <a:solidFill>
                  <a:schemeClr val="tx1"/>
                </a:solidFill>
                <a:latin typeface="微软雅黑" panose="020B0503020204020204" charset="-122"/>
                <a:ea typeface="微软雅黑" panose="020B0503020204020204" charset="-122"/>
              </a:rPr>
              <a:t>研究生物的进化，仅研究个体和表型是不够的，还必须研究</a:t>
            </a:r>
            <a:r>
              <a:rPr lang="zh-CN" altLang="en-US" sz="2400" b="1">
                <a:solidFill>
                  <a:schemeClr val="tx1"/>
                </a:solidFill>
                <a:latin typeface="微软雅黑" panose="020B0503020204020204" charset="-122"/>
                <a:ea typeface="微软雅黑" panose="020B0503020204020204" charset="-122"/>
              </a:rPr>
              <a:t>群体基因</a:t>
            </a:r>
            <a:r>
              <a:rPr lang="zh-CN" altLang="en-US" sz="2400">
                <a:solidFill>
                  <a:schemeClr val="tx1"/>
                </a:solidFill>
                <a:latin typeface="微软雅黑" panose="020B0503020204020204" charset="-122"/>
                <a:ea typeface="微软雅黑" panose="020B0503020204020204" charset="-122"/>
              </a:rPr>
              <a:t>组成的变化。</a:t>
            </a:r>
            <a:endParaRPr lang="zh-CN" altLang="en-US" sz="2400">
              <a:solidFill>
                <a:schemeClr val="tx1"/>
              </a:solidFill>
              <a:latin typeface="微软雅黑" panose="020B0503020204020204" charset="-122"/>
              <a:ea typeface="微软雅黑" panose="020B0503020204020204" charset="-122"/>
            </a:endParaRPr>
          </a:p>
        </p:txBody>
      </p:sp>
      <p:pic>
        <p:nvPicPr>
          <p:cNvPr id="10" name="图片 9"/>
          <p:cNvPicPr>
            <a:picLocks noChangeAspect="1"/>
          </p:cNvPicPr>
          <p:nvPr/>
        </p:nvPicPr>
        <p:blipFill>
          <a:blip r:embed="rId1">
            <a:clrChange>
              <a:clrFrom>
                <a:srgbClr val="FFFFFF"/>
              </a:clrFrom>
              <a:clrTo>
                <a:srgbClr val="FFFFFF">
                  <a:alpha val="0"/>
                </a:srgbClr>
              </a:clrTo>
            </a:clrChange>
          </a:blip>
          <a:stretch>
            <a:fillRect/>
          </a:stretch>
        </p:blipFill>
        <p:spPr>
          <a:xfrm>
            <a:off x="8086725" y="964565"/>
            <a:ext cx="3760470" cy="4708525"/>
          </a:xfrm>
          <a:prstGeom prst="rect">
            <a:avLst/>
          </a:prstGeom>
        </p:spPr>
      </p:pic>
      <p:sp>
        <p:nvSpPr>
          <p:cNvPr id="3" name="文本框 2"/>
          <p:cNvSpPr txBox="1"/>
          <p:nvPr/>
        </p:nvSpPr>
        <p:spPr>
          <a:xfrm>
            <a:off x="8507730" y="5796915"/>
            <a:ext cx="2764155" cy="645160"/>
          </a:xfrm>
          <a:prstGeom prst="rect">
            <a:avLst/>
          </a:prstGeom>
          <a:noFill/>
        </p:spPr>
        <p:txBody>
          <a:bodyPr wrap="square" rtlCol="0">
            <a:spAutoFit/>
          </a:bodyPr>
          <a:lstStyle>
            <a:defPPr/>
          </a:lstStyle>
          <a:p>
            <a:pPr algn="ctr"/>
            <a:r>
              <a:rPr lang="zh-CN" altLang="en-US"/>
              <a:t>果蝇</a:t>
            </a:r>
            <a:r>
              <a:rPr lang="en-US" altLang="zh-CN"/>
              <a:t>X</a:t>
            </a:r>
            <a:r>
              <a:rPr lang="zh-CN" altLang="en-US"/>
              <a:t>染色体上的</a:t>
            </a:r>
            <a:endParaRPr lang="zh-CN" altLang="en-US"/>
          </a:p>
          <a:p>
            <a:pPr algn="ctr"/>
            <a:r>
              <a:rPr lang="zh-CN" altLang="en-US"/>
              <a:t>部分基因示意图</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52"/>
                                        </p:tgtEl>
                                        <p:attrNameLst>
                                          <p:attrName>style.visibility</p:attrName>
                                        </p:attrNameLst>
                                      </p:cBhvr>
                                      <p:to>
                                        <p:strVal val="visible"/>
                                      </p:to>
                                    </p:set>
                                    <p:anim calcmode="lin" valueType="num">
                                      <p:cBhvr additive="base">
                                        <p:cTn id="7" dur="500" fill="hold"/>
                                        <p:tgtEl>
                                          <p:spTgt spid="18452"/>
                                        </p:tgtEl>
                                        <p:attrNameLst>
                                          <p:attrName>ppt_x</p:attrName>
                                        </p:attrNameLst>
                                      </p:cBhvr>
                                      <p:tavLst>
                                        <p:tav tm="0">
                                          <p:val>
                                            <p:strVal val="#ppt_x"/>
                                          </p:val>
                                        </p:tav>
                                        <p:tav tm="100000">
                                          <p:val>
                                            <p:strVal val="#ppt_x"/>
                                          </p:val>
                                        </p:tav>
                                      </p:tavLst>
                                    </p:anim>
                                    <p:anim calcmode="lin" valueType="num">
                                      <p:cBhvr additive="base">
                                        <p:cTn id="8" dur="500" fill="hold"/>
                                        <p:tgtEl>
                                          <p:spTgt spid="184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52" grpId="0"/>
      <p:bldP spid="18452"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种群基因组成的变化</a:t>
            </a:r>
            <a:endParaRPr lang="zh-CN" altLang="en-US" sz="3200" b="1" smtClean="0">
              <a:solidFill>
                <a:srgbClr val="FF0000"/>
              </a:solidFill>
              <a:latin typeface="+mn-ea"/>
              <a:cs typeface="+mn-ea"/>
              <a:sym typeface="+mn-ea"/>
            </a:endParaRPr>
          </a:p>
        </p:txBody>
      </p:sp>
      <p:sp>
        <p:nvSpPr>
          <p:cNvPr id="18452" name="矩形 28692"/>
          <p:cNvSpPr/>
          <p:nvPr/>
        </p:nvSpPr>
        <p:spPr>
          <a:xfrm>
            <a:off x="792480" y="1866265"/>
            <a:ext cx="8861425" cy="650875"/>
          </a:xfrm>
          <a:prstGeom prst="rect">
            <a:avLst/>
          </a:prstGeom>
          <a:noFill/>
          <a:ln w="9525">
            <a:noFill/>
          </a:ln>
        </p:spPr>
        <p:txBody>
          <a:bodyPr wrap="square" anchor="t">
            <a:spAutoFit/>
          </a:bodyPr>
          <a:lstStyle>
            <a:defPPr/>
          </a:lstStyle>
          <a:p>
            <a:pPr algn="l" fontAlgn="auto">
              <a:lnSpc>
                <a:spcPct val="130000"/>
              </a:lnSpc>
            </a:pPr>
            <a:r>
              <a:rPr lang="zh-CN" altLang="en-US" sz="2800" b="1">
                <a:solidFill>
                  <a:schemeClr val="tx1"/>
                </a:solidFill>
                <a:latin typeface="微软雅黑" panose="020B0503020204020204" charset="-122"/>
                <a:ea typeface="微软雅黑" panose="020B0503020204020204" charset="-122"/>
              </a:rPr>
              <a:t>种群：</a:t>
            </a:r>
            <a:r>
              <a:rPr lang="zh-CN" altLang="en-US" sz="2800">
                <a:solidFill>
                  <a:schemeClr val="tx1"/>
                </a:solidFill>
                <a:latin typeface="微软雅黑" panose="020B0503020204020204" charset="-122"/>
                <a:ea typeface="微软雅黑" panose="020B0503020204020204" charset="-122"/>
              </a:rPr>
              <a:t>生活在一定区域的</a:t>
            </a:r>
            <a:r>
              <a:rPr lang="zh-CN" altLang="en-US" sz="2800">
                <a:solidFill>
                  <a:srgbClr val="FF0000"/>
                </a:solidFill>
                <a:latin typeface="微软雅黑" panose="020B0503020204020204" charset="-122"/>
                <a:ea typeface="微软雅黑" panose="020B0503020204020204" charset="-122"/>
              </a:rPr>
              <a:t>同种</a:t>
            </a:r>
            <a:r>
              <a:rPr lang="zh-CN" altLang="en-US" sz="2800">
                <a:solidFill>
                  <a:schemeClr val="tx1"/>
                </a:solidFill>
                <a:latin typeface="微软雅黑" panose="020B0503020204020204" charset="-122"/>
                <a:ea typeface="微软雅黑" panose="020B0503020204020204" charset="-122"/>
              </a:rPr>
              <a:t>生物全部个体的集合。</a:t>
            </a:r>
            <a:endParaRPr lang="zh-CN" altLang="en-US" sz="2800">
              <a:solidFill>
                <a:schemeClr val="tx1"/>
              </a:solidFill>
              <a:latin typeface="微软雅黑" panose="020B0503020204020204" charset="-122"/>
              <a:ea typeface="微软雅黑" panose="020B0503020204020204" charset="-122"/>
            </a:endParaRPr>
          </a:p>
        </p:txBody>
      </p:sp>
      <p:sp>
        <p:nvSpPr>
          <p:cNvPr id="3" name="文本框 2"/>
          <p:cNvSpPr txBox="1"/>
          <p:nvPr/>
        </p:nvSpPr>
        <p:spPr>
          <a:xfrm>
            <a:off x="913130" y="5869305"/>
            <a:ext cx="4284980" cy="368300"/>
          </a:xfrm>
          <a:prstGeom prst="rect">
            <a:avLst/>
          </a:prstGeom>
          <a:noFill/>
        </p:spPr>
        <p:txBody>
          <a:bodyPr wrap="square" rtlCol="0">
            <a:spAutoFit/>
          </a:bodyPr>
          <a:lstStyle>
            <a:defPPr/>
          </a:lstStyle>
          <a:p>
            <a:pPr algn="ctr"/>
            <a:r>
              <a:rPr lang="zh-CN" altLang="en-US"/>
              <a:t>一片树林中的全部猕猴是一个种群</a:t>
            </a:r>
            <a:endParaRPr lang="zh-CN" altLang="en-US"/>
          </a:p>
        </p:txBody>
      </p:sp>
      <p:pic>
        <p:nvPicPr>
          <p:cNvPr id="4" name="图片 3"/>
          <p:cNvPicPr>
            <a:picLocks noChangeAspect="1"/>
          </p:cNvPicPr>
          <p:nvPr/>
        </p:nvPicPr>
        <p:blipFill>
          <a:blip r:embed="rId1"/>
          <a:stretch>
            <a:fillRect/>
          </a:stretch>
        </p:blipFill>
        <p:spPr>
          <a:xfrm>
            <a:off x="5638165" y="2819400"/>
            <a:ext cx="4976495" cy="2856865"/>
          </a:xfrm>
          <a:prstGeom prst="rect">
            <a:avLst/>
          </a:prstGeom>
        </p:spPr>
      </p:pic>
      <p:pic>
        <p:nvPicPr>
          <p:cNvPr id="5" name="图片 4"/>
          <p:cNvPicPr>
            <a:picLocks noChangeAspect="1"/>
          </p:cNvPicPr>
          <p:nvPr/>
        </p:nvPicPr>
        <p:blipFill>
          <a:blip r:embed="rId2"/>
          <a:stretch>
            <a:fillRect/>
          </a:stretch>
        </p:blipFill>
        <p:spPr>
          <a:xfrm>
            <a:off x="912495" y="2819400"/>
            <a:ext cx="4286250" cy="2857500"/>
          </a:xfrm>
          <a:prstGeom prst="rect">
            <a:avLst/>
          </a:prstGeom>
        </p:spPr>
      </p:pic>
      <p:sp>
        <p:nvSpPr>
          <p:cNvPr id="6" name="文本框 5"/>
          <p:cNvSpPr txBox="1"/>
          <p:nvPr/>
        </p:nvSpPr>
        <p:spPr>
          <a:xfrm>
            <a:off x="5983605" y="5869305"/>
            <a:ext cx="4284980" cy="368300"/>
          </a:xfrm>
          <a:prstGeom prst="rect">
            <a:avLst/>
          </a:prstGeom>
          <a:noFill/>
        </p:spPr>
        <p:txBody>
          <a:bodyPr wrap="square" rtlCol="0">
            <a:spAutoFit/>
          </a:bodyPr>
          <a:lstStyle>
            <a:defPPr/>
          </a:lstStyle>
          <a:p>
            <a:pPr algn="ctr"/>
            <a:r>
              <a:rPr lang="zh-CN" altLang="en-US"/>
              <a:t>一片草地上的所有蒲公英是一个种群</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52"/>
                                        </p:tgtEl>
                                        <p:attrNameLst>
                                          <p:attrName>style.visibility</p:attrName>
                                        </p:attrNameLst>
                                      </p:cBhvr>
                                      <p:to>
                                        <p:strVal val="visible"/>
                                      </p:to>
                                    </p:set>
                                    <p:anim calcmode="lin" valueType="num">
                                      <p:cBhvr additive="base">
                                        <p:cTn id="7" dur="500" fill="hold"/>
                                        <p:tgtEl>
                                          <p:spTgt spid="18452"/>
                                        </p:tgtEl>
                                        <p:attrNameLst>
                                          <p:attrName>ppt_x</p:attrName>
                                        </p:attrNameLst>
                                      </p:cBhvr>
                                      <p:tavLst>
                                        <p:tav tm="0">
                                          <p:val>
                                            <p:strVal val="#ppt_x"/>
                                          </p:val>
                                        </p:tav>
                                        <p:tav tm="100000">
                                          <p:val>
                                            <p:strVal val="#ppt_x"/>
                                          </p:val>
                                        </p:tav>
                                      </p:tavLst>
                                    </p:anim>
                                    <p:anim calcmode="lin" valueType="num">
                                      <p:cBhvr additive="base">
                                        <p:cTn id="8" dur="500" fill="hold"/>
                                        <p:tgtEl>
                                          <p:spTgt spid="184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52" grpId="0"/>
      <p:bldP spid="18452"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种群基因组成的变化</a:t>
            </a:r>
            <a:endParaRPr lang="zh-CN" altLang="en-US" sz="3200" b="1" smtClean="0">
              <a:solidFill>
                <a:srgbClr val="FF0000"/>
              </a:solidFill>
              <a:latin typeface="+mn-ea"/>
              <a:cs typeface="+mn-ea"/>
              <a:sym typeface="+mn-ea"/>
            </a:endParaRPr>
          </a:p>
        </p:txBody>
      </p:sp>
      <p:sp>
        <p:nvSpPr>
          <p:cNvPr id="18452" name="矩形 28692"/>
          <p:cNvSpPr/>
          <p:nvPr/>
        </p:nvSpPr>
        <p:spPr>
          <a:xfrm>
            <a:off x="792480" y="1866265"/>
            <a:ext cx="5559425" cy="3448685"/>
          </a:xfrm>
          <a:prstGeom prst="rect">
            <a:avLst/>
          </a:prstGeom>
          <a:noFill/>
          <a:ln w="9525">
            <a:noFill/>
          </a:ln>
        </p:spPr>
        <p:txBody>
          <a:bodyPr wrap="square" anchor="t">
            <a:spAutoFit/>
          </a:bodyPr>
          <a:lstStyle>
            <a:defPPr/>
          </a:lstStyle>
          <a:p>
            <a:pPr algn="l" fontAlgn="auto">
              <a:lnSpc>
                <a:spcPct val="130000"/>
              </a:lnSpc>
            </a:pPr>
            <a:r>
              <a:rPr lang="zh-CN" altLang="en-US" sz="2400">
                <a:solidFill>
                  <a:schemeClr val="tx1"/>
                </a:solidFill>
                <a:latin typeface="微软雅黑" panose="020B0503020204020204" charset="-122"/>
                <a:ea typeface="微软雅黑" panose="020B0503020204020204" charset="-122"/>
              </a:rPr>
              <a:t>种群的个体并不是机械地结合在一起。一个种群其实就是一个繁殖的单位，雌雄个体可以通过繁殖将各自的基因遗传给后代。</a:t>
            </a:r>
            <a:endParaRPr lang="zh-CN" altLang="en-US" sz="2400">
              <a:solidFill>
                <a:schemeClr val="tx1"/>
              </a:solidFill>
              <a:latin typeface="微软雅黑" panose="020B0503020204020204" charset="-122"/>
              <a:ea typeface="微软雅黑" panose="020B0503020204020204" charset="-122"/>
            </a:endParaRPr>
          </a:p>
          <a:p>
            <a:pPr algn="l" fontAlgn="auto">
              <a:lnSpc>
                <a:spcPct val="130000"/>
              </a:lnSpc>
            </a:pPr>
            <a:endParaRPr lang="zh-CN" altLang="en-US" sz="2400">
              <a:solidFill>
                <a:schemeClr val="tx1"/>
              </a:solidFill>
              <a:latin typeface="微软雅黑" panose="020B0503020204020204" charset="-122"/>
              <a:ea typeface="微软雅黑" panose="020B0503020204020204" charset="-122"/>
            </a:endParaRPr>
          </a:p>
          <a:p>
            <a:pPr algn="l" fontAlgn="auto">
              <a:lnSpc>
                <a:spcPct val="130000"/>
              </a:lnSpc>
            </a:pPr>
            <a:r>
              <a:rPr lang="zh-CN" altLang="en-US" sz="2400">
                <a:solidFill>
                  <a:schemeClr val="tx1"/>
                </a:solidFill>
                <a:latin typeface="微软雅黑" panose="020B0503020204020204" charset="-122"/>
                <a:ea typeface="微软雅黑" panose="020B0503020204020204" charset="-122"/>
              </a:rPr>
              <a:t>种群在繁衍过程中，个体有新老交替，基因却代代相传。</a:t>
            </a:r>
            <a:endParaRPr lang="zh-CN" altLang="en-US" sz="2400">
              <a:solidFill>
                <a:schemeClr val="tx1"/>
              </a:solidFill>
              <a:latin typeface="微软雅黑" panose="020B0503020204020204" charset="-122"/>
              <a:ea typeface="微软雅黑" panose="020B0503020204020204" charset="-122"/>
            </a:endParaRPr>
          </a:p>
        </p:txBody>
      </p:sp>
      <p:sp>
        <p:nvSpPr>
          <p:cNvPr id="6" name="文本框 5"/>
          <p:cNvSpPr txBox="1"/>
          <p:nvPr/>
        </p:nvSpPr>
        <p:spPr>
          <a:xfrm>
            <a:off x="6972300" y="5137150"/>
            <a:ext cx="4284980" cy="368300"/>
          </a:xfrm>
          <a:prstGeom prst="rect">
            <a:avLst/>
          </a:prstGeom>
          <a:noFill/>
        </p:spPr>
        <p:txBody>
          <a:bodyPr wrap="square" rtlCol="0">
            <a:spAutoFit/>
          </a:bodyPr>
          <a:lstStyle>
            <a:defPPr/>
          </a:lstStyle>
          <a:p>
            <a:pPr algn="ctr"/>
            <a:r>
              <a:rPr lang="zh-CN" altLang="en-US"/>
              <a:t>蝗虫产卵</a:t>
            </a:r>
            <a:endParaRPr lang="zh-CN" altLang="en-US"/>
          </a:p>
        </p:txBody>
      </p:sp>
      <p:pic>
        <p:nvPicPr>
          <p:cNvPr id="7" name="图片 6"/>
          <p:cNvPicPr>
            <a:picLocks noChangeAspect="1"/>
          </p:cNvPicPr>
          <p:nvPr/>
        </p:nvPicPr>
        <p:blipFill>
          <a:blip r:embed="rId1"/>
          <a:stretch>
            <a:fillRect/>
          </a:stretch>
        </p:blipFill>
        <p:spPr>
          <a:xfrm>
            <a:off x="6707505" y="1852295"/>
            <a:ext cx="4813935" cy="3153410"/>
          </a:xfrm>
          <a:prstGeom prst="rect">
            <a:avLst/>
          </a:prstGeom>
        </p:spPr>
      </p:pic>
      <p:sp>
        <p:nvSpPr>
          <p:cNvPr id="8" name="文本框 7"/>
          <p:cNvSpPr txBox="1"/>
          <p:nvPr/>
        </p:nvSpPr>
        <p:spPr>
          <a:xfrm>
            <a:off x="2966720" y="5736590"/>
            <a:ext cx="5588000" cy="521970"/>
          </a:xfrm>
          <a:prstGeom prst="rect">
            <a:avLst/>
          </a:prstGeom>
          <a:noFill/>
        </p:spPr>
        <p:txBody>
          <a:bodyPr wrap="square" rtlCol="0">
            <a:spAutoFit/>
          </a:bodyPr>
          <a:lstStyle>
            <a:defPPr/>
          </a:lstStyle>
          <a:p>
            <a:pPr algn="ctr"/>
            <a:r>
              <a:rPr lang="zh-CN" altLang="en-US" sz="2800" b="1">
                <a:solidFill>
                  <a:schemeClr val="accent1"/>
                </a:solidFill>
              </a:rPr>
              <a:t>种群是生物进化的基本单位</a:t>
            </a:r>
            <a:endParaRPr lang="zh-CN" altLang="en-US" sz="2800" b="1">
              <a:solidFill>
                <a:schemeClr val="accent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种群基因组成的变化</a:t>
            </a:r>
            <a:endParaRPr lang="zh-CN" altLang="en-US" sz="3200" b="1" smtClean="0">
              <a:solidFill>
                <a:srgbClr val="FF0000"/>
              </a:solidFill>
              <a:latin typeface="+mn-ea"/>
              <a:cs typeface="+mn-ea"/>
              <a:sym typeface="+mn-ea"/>
            </a:endParaRPr>
          </a:p>
        </p:txBody>
      </p:sp>
      <p:sp>
        <p:nvSpPr>
          <p:cNvPr id="18452" name="矩形 28692"/>
          <p:cNvSpPr/>
          <p:nvPr/>
        </p:nvSpPr>
        <p:spPr>
          <a:xfrm>
            <a:off x="792480" y="1697355"/>
            <a:ext cx="10415270" cy="4569460"/>
          </a:xfrm>
          <a:prstGeom prst="rect">
            <a:avLst/>
          </a:prstGeom>
          <a:noFill/>
          <a:ln w="9525">
            <a:noFill/>
          </a:ln>
        </p:spPr>
        <p:txBody>
          <a:bodyPr wrap="square" anchor="t">
            <a:spAutoFit/>
          </a:bodyPr>
          <a:lstStyle>
            <a:defPPr/>
          </a:lstStyle>
          <a:p>
            <a:pPr algn="l" fontAlgn="auto">
              <a:lnSpc>
                <a:spcPct val="130000"/>
              </a:lnSpc>
            </a:pPr>
            <a:r>
              <a:rPr lang="zh-CN" altLang="en-US" sz="2800" b="1">
                <a:solidFill>
                  <a:schemeClr val="tx1"/>
                </a:solidFill>
                <a:latin typeface="微软雅黑" panose="020B0503020204020204" charset="-122"/>
                <a:ea typeface="微软雅黑" panose="020B0503020204020204" charset="-122"/>
              </a:rPr>
              <a:t>基因库：</a:t>
            </a:r>
            <a:endParaRPr lang="zh-CN" altLang="en-US" sz="2800" b="1">
              <a:solidFill>
                <a:schemeClr val="tx1"/>
              </a:solidFill>
              <a:latin typeface="微软雅黑" panose="020B0503020204020204" charset="-122"/>
              <a:ea typeface="微软雅黑" panose="020B0503020204020204" charset="-122"/>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rPr>
              <a:t>一个种群中全部个体所含有的全部基因。</a:t>
            </a:r>
            <a:endParaRPr lang="zh-CN" altLang="en-US" sz="2800">
              <a:solidFill>
                <a:schemeClr val="tx1"/>
              </a:solidFill>
              <a:latin typeface="微软雅黑" panose="020B0503020204020204" charset="-122"/>
              <a:ea typeface="微软雅黑" panose="020B0503020204020204" charset="-122"/>
            </a:endParaRPr>
          </a:p>
          <a:p>
            <a:pPr algn="l" fontAlgn="auto">
              <a:lnSpc>
                <a:spcPct val="130000"/>
              </a:lnSpc>
            </a:pPr>
            <a:endParaRPr lang="zh-CN" altLang="en-US" sz="2800" b="1">
              <a:solidFill>
                <a:schemeClr val="tx1"/>
              </a:solidFill>
              <a:latin typeface="微软雅黑" panose="020B0503020204020204" charset="-122"/>
              <a:ea typeface="微软雅黑" panose="020B0503020204020204" charset="-122"/>
            </a:endParaRPr>
          </a:p>
          <a:p>
            <a:pPr algn="l" fontAlgn="auto">
              <a:lnSpc>
                <a:spcPct val="130000"/>
              </a:lnSpc>
            </a:pPr>
            <a:r>
              <a:rPr lang="zh-CN" altLang="en-US" sz="2800" b="1">
                <a:solidFill>
                  <a:schemeClr val="tx1"/>
                </a:solidFill>
                <a:latin typeface="微软雅黑" panose="020B0503020204020204" charset="-122"/>
                <a:ea typeface="微软雅黑" panose="020B0503020204020204" charset="-122"/>
              </a:rPr>
              <a:t>基因频率：</a:t>
            </a:r>
            <a:endParaRPr lang="zh-CN" altLang="en-US" sz="2800" b="1">
              <a:solidFill>
                <a:schemeClr val="tx1"/>
              </a:solidFill>
              <a:latin typeface="微软雅黑" panose="020B0503020204020204" charset="-122"/>
              <a:ea typeface="微软雅黑" panose="020B0503020204020204" charset="-122"/>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rPr>
              <a:t>在一个种群基因库中，某个基因占全部等位基因数的比</a:t>
            </a:r>
            <a:r>
              <a:rPr lang="zh-CN" altLang="en-US" sz="2800">
                <a:latin typeface="微软雅黑" panose="020B0503020204020204" charset="-122"/>
                <a:ea typeface="微软雅黑" panose="020B0503020204020204" charset="-122"/>
                <a:sym typeface="+mn-ea"/>
              </a:rPr>
              <a:t>率</a:t>
            </a:r>
            <a:r>
              <a:rPr lang="zh-CN" altLang="en-US" sz="2800">
                <a:solidFill>
                  <a:schemeClr val="tx1"/>
                </a:solidFill>
                <a:latin typeface="微软雅黑" panose="020B0503020204020204" charset="-122"/>
                <a:ea typeface="微软雅黑" panose="020B0503020204020204" charset="-122"/>
              </a:rPr>
              <a:t>。</a:t>
            </a:r>
            <a:endParaRPr lang="zh-CN" altLang="en-US" sz="2800">
              <a:solidFill>
                <a:schemeClr val="tx1"/>
              </a:solidFill>
              <a:latin typeface="微软雅黑" panose="020B0503020204020204" charset="-122"/>
              <a:ea typeface="微软雅黑" panose="020B0503020204020204" charset="-122"/>
            </a:endParaRPr>
          </a:p>
          <a:p>
            <a:pPr algn="l" fontAlgn="auto">
              <a:lnSpc>
                <a:spcPct val="130000"/>
              </a:lnSpc>
            </a:pPr>
            <a:endParaRPr lang="zh-CN" altLang="en-US" sz="2800">
              <a:solidFill>
                <a:schemeClr val="tx1"/>
              </a:solidFill>
              <a:latin typeface="微软雅黑" panose="020B0503020204020204" charset="-122"/>
              <a:ea typeface="微软雅黑" panose="020B0503020204020204" charset="-122"/>
            </a:endParaRPr>
          </a:p>
          <a:p>
            <a:pPr algn="l" fontAlgn="auto">
              <a:lnSpc>
                <a:spcPct val="130000"/>
              </a:lnSpc>
            </a:pPr>
            <a:r>
              <a:rPr lang="zh-CN" altLang="en-US" sz="2800" b="1">
                <a:solidFill>
                  <a:schemeClr val="tx1"/>
                </a:solidFill>
                <a:latin typeface="微软雅黑" panose="020B0503020204020204" charset="-122"/>
                <a:ea typeface="微软雅黑" panose="020B0503020204020204" charset="-122"/>
              </a:rPr>
              <a:t>基因型频率：</a:t>
            </a:r>
            <a:endParaRPr lang="zh-CN" altLang="en-US" sz="2800" b="1">
              <a:solidFill>
                <a:schemeClr val="tx1"/>
              </a:solidFill>
              <a:latin typeface="微软雅黑" panose="020B0503020204020204" charset="-122"/>
              <a:ea typeface="微软雅黑" panose="020B0503020204020204" charset="-122"/>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rPr>
              <a:t>某基因型个体数占群体内全部个体数的比率。</a:t>
            </a:r>
            <a:endParaRPr lang="zh-CN" altLang="en-US" sz="2800">
              <a:solidFill>
                <a:schemeClr val="tx1"/>
              </a:solidFill>
              <a:latin typeface="微软雅黑" panose="020B0503020204020204" charset="-122"/>
              <a:ea typeface="微软雅黑" panose="020B0503020204020204" charset="-122"/>
            </a:endParaRP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31614" y="259797"/>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种群基因组成的变化</a:t>
            </a:r>
            <a:endParaRPr lang="zh-CN" altLang="en-US" sz="3200" b="1" smtClean="0">
              <a:solidFill>
                <a:srgbClr val="FF0000"/>
              </a:solidFill>
              <a:latin typeface="+mn-ea"/>
              <a:cs typeface="+mn-ea"/>
              <a:sym typeface="+mn-ea"/>
            </a:endParaRPr>
          </a:p>
        </p:txBody>
      </p:sp>
      <p:sp>
        <p:nvSpPr>
          <p:cNvPr id="18452" name="矩形 28692"/>
          <p:cNvSpPr/>
          <p:nvPr/>
        </p:nvSpPr>
        <p:spPr>
          <a:xfrm>
            <a:off x="731520" y="1437005"/>
            <a:ext cx="10728960" cy="2009775"/>
          </a:xfrm>
          <a:prstGeom prst="rect">
            <a:avLst/>
          </a:prstGeom>
          <a:noFill/>
          <a:ln w="9525">
            <a:noFill/>
          </a:ln>
        </p:spPr>
        <p:txBody>
          <a:bodyPr wrap="square" anchor="t">
            <a:spAutoFit/>
          </a:bodyPr>
          <a:lstStyle>
            <a:defPPr/>
          </a:lstStyle>
          <a:p>
            <a:pPr algn="l" fontAlgn="auto">
              <a:lnSpc>
                <a:spcPct val="130000"/>
              </a:lnSpc>
            </a:pPr>
            <a:r>
              <a:rPr lang="zh-CN" altLang="en-US" sz="2400">
                <a:solidFill>
                  <a:schemeClr val="tx1"/>
                </a:solidFill>
                <a:latin typeface="微软雅黑" panose="020B0503020204020204" charset="-122"/>
                <a:ea typeface="微软雅黑" panose="020B0503020204020204" charset="-122"/>
              </a:rPr>
              <a:t>在某昆虫种群中，决定翅色为绿色的基因是</a:t>
            </a:r>
            <a:r>
              <a:rPr lang="en-US" altLang="zh-CN" sz="2400">
                <a:solidFill>
                  <a:schemeClr val="tx1"/>
                </a:solidFill>
                <a:latin typeface="微软雅黑" panose="020B0503020204020204" charset="-122"/>
                <a:ea typeface="微软雅黑" panose="020B0503020204020204" charset="-122"/>
              </a:rPr>
              <a:t>A</a:t>
            </a:r>
            <a:r>
              <a:rPr lang="zh-CN" altLang="en-US" sz="2400">
                <a:solidFill>
                  <a:schemeClr val="tx1"/>
                </a:solidFill>
                <a:latin typeface="微软雅黑" panose="020B0503020204020204" charset="-122"/>
                <a:ea typeface="微软雅黑" panose="020B0503020204020204" charset="-122"/>
              </a:rPr>
              <a:t>，</a:t>
            </a:r>
            <a:r>
              <a:rPr lang="zh-CN" altLang="en-US" sz="2400">
                <a:latin typeface="微软雅黑" panose="020B0503020204020204" charset="-122"/>
                <a:ea typeface="微软雅黑" panose="020B0503020204020204" charset="-122"/>
                <a:sym typeface="+mn-ea"/>
              </a:rPr>
              <a:t>褐色的基因是</a:t>
            </a:r>
            <a:r>
              <a:rPr lang="en-US" altLang="zh-CN" sz="2400">
                <a:latin typeface="微软雅黑" panose="020B0503020204020204" charset="-122"/>
                <a:ea typeface="微软雅黑" panose="020B0503020204020204" charset="-122"/>
                <a:sym typeface="+mn-ea"/>
              </a:rPr>
              <a:t>a</a:t>
            </a:r>
            <a:r>
              <a:rPr lang="zh-CN" altLang="en-US" sz="2400">
                <a:latin typeface="微软雅黑" panose="020B0503020204020204" charset="-122"/>
                <a:ea typeface="微软雅黑" panose="020B0503020204020204" charset="-122"/>
                <a:sym typeface="+mn-ea"/>
              </a:rPr>
              <a:t>，从这个种群中随机抽取</a:t>
            </a:r>
            <a:r>
              <a:rPr lang="en-US" altLang="zh-CN" sz="2400">
                <a:latin typeface="微软雅黑" panose="020B0503020204020204" charset="-122"/>
                <a:ea typeface="微软雅黑" panose="020B0503020204020204" charset="-122"/>
                <a:sym typeface="+mn-ea"/>
              </a:rPr>
              <a:t>100</a:t>
            </a:r>
            <a:r>
              <a:rPr lang="zh-CN" altLang="en-US" sz="2400">
                <a:latin typeface="微软雅黑" panose="020B0503020204020204" charset="-122"/>
                <a:ea typeface="微软雅黑" panose="020B0503020204020204" charset="-122"/>
                <a:sym typeface="+mn-ea"/>
              </a:rPr>
              <a:t>个个体，测得基因型为</a:t>
            </a:r>
            <a:r>
              <a:rPr lang="en-US" altLang="zh-CN" sz="2400">
                <a:latin typeface="微软雅黑" panose="020B0503020204020204" charset="-122"/>
                <a:ea typeface="微软雅黑" panose="020B0503020204020204" charset="-122"/>
                <a:sym typeface="+mn-ea"/>
              </a:rPr>
              <a:t>AA</a:t>
            </a:r>
            <a:r>
              <a:rPr lang="zh-CN" altLang="en-US" sz="2400">
                <a:latin typeface="微软雅黑" panose="020B0503020204020204" charset="-122"/>
                <a:ea typeface="微软雅黑" panose="020B0503020204020204" charset="-122"/>
                <a:sym typeface="+mn-ea"/>
              </a:rPr>
              <a:t>、</a:t>
            </a:r>
            <a:r>
              <a:rPr lang="en-US" altLang="zh-CN" sz="2400">
                <a:latin typeface="微软雅黑" panose="020B0503020204020204" charset="-122"/>
                <a:ea typeface="微软雅黑" panose="020B0503020204020204" charset="-122"/>
                <a:sym typeface="+mn-ea"/>
              </a:rPr>
              <a:t>Aa</a:t>
            </a:r>
            <a:r>
              <a:rPr lang="zh-CN" altLang="en-US" sz="2400">
                <a:latin typeface="微软雅黑" panose="020B0503020204020204" charset="-122"/>
                <a:ea typeface="微软雅黑" panose="020B0503020204020204" charset="-122"/>
                <a:sym typeface="+mn-ea"/>
              </a:rPr>
              <a:t>和</a:t>
            </a:r>
            <a:r>
              <a:rPr lang="en-US" altLang="zh-CN" sz="2400">
                <a:latin typeface="微软雅黑" panose="020B0503020204020204" charset="-122"/>
                <a:ea typeface="微软雅黑" panose="020B0503020204020204" charset="-122"/>
                <a:sym typeface="+mn-ea"/>
              </a:rPr>
              <a:t>aa</a:t>
            </a:r>
            <a:r>
              <a:rPr lang="zh-CN" altLang="en-US" sz="2400">
                <a:latin typeface="微软雅黑" panose="020B0503020204020204" charset="-122"/>
                <a:ea typeface="微软雅黑" panose="020B0503020204020204" charset="-122"/>
                <a:sym typeface="+mn-ea"/>
              </a:rPr>
              <a:t>的个体分别是</a:t>
            </a:r>
            <a:r>
              <a:rPr lang="en-US" altLang="zh-CN" sz="2400">
                <a:latin typeface="微软雅黑" panose="020B0503020204020204" charset="-122"/>
                <a:ea typeface="微软雅黑" panose="020B0503020204020204" charset="-122"/>
                <a:sym typeface="+mn-ea"/>
              </a:rPr>
              <a:t>30</a:t>
            </a:r>
            <a:r>
              <a:rPr lang="zh-CN" altLang="en-US" sz="2400">
                <a:latin typeface="微软雅黑" panose="020B0503020204020204" charset="-122"/>
                <a:ea typeface="微软雅黑" panose="020B0503020204020204" charset="-122"/>
                <a:sym typeface="+mn-ea"/>
              </a:rPr>
              <a:t>、</a:t>
            </a:r>
            <a:r>
              <a:rPr lang="en-US" altLang="zh-CN" sz="2400">
                <a:latin typeface="微软雅黑" panose="020B0503020204020204" charset="-122"/>
                <a:ea typeface="微软雅黑" panose="020B0503020204020204" charset="-122"/>
                <a:sym typeface="+mn-ea"/>
              </a:rPr>
              <a:t>60</a:t>
            </a:r>
            <a:r>
              <a:rPr lang="zh-CN" altLang="en-US" sz="2400">
                <a:latin typeface="微软雅黑" panose="020B0503020204020204" charset="-122"/>
                <a:ea typeface="微软雅黑" panose="020B0503020204020204" charset="-122"/>
                <a:sym typeface="+mn-ea"/>
              </a:rPr>
              <a:t>和</a:t>
            </a:r>
            <a:r>
              <a:rPr lang="en-US" altLang="zh-CN" sz="2400">
                <a:latin typeface="微软雅黑" panose="020B0503020204020204" charset="-122"/>
                <a:ea typeface="微软雅黑" panose="020B0503020204020204" charset="-122"/>
                <a:sym typeface="+mn-ea"/>
              </a:rPr>
              <a:t>10</a:t>
            </a:r>
            <a:r>
              <a:rPr lang="zh-CN" altLang="en-US" sz="2400">
                <a:latin typeface="微软雅黑" panose="020B0503020204020204" charset="-122"/>
                <a:ea typeface="微软雅黑" panose="020B0503020204020204" charset="-122"/>
                <a:sym typeface="+mn-ea"/>
              </a:rPr>
              <a:t>个。</a:t>
            </a:r>
            <a:endParaRPr lang="zh-CN" altLang="en-US" sz="2400">
              <a:latin typeface="微软雅黑" panose="020B0503020204020204" charset="-122"/>
              <a:ea typeface="微软雅黑" panose="020B0503020204020204" charset="-122"/>
              <a:sym typeface="+mn-ea"/>
            </a:endParaRPr>
          </a:p>
          <a:p>
            <a:pPr lvl="0" algn="l" fontAlgn="auto">
              <a:lnSpc>
                <a:spcPct val="130000"/>
              </a:lnSpc>
            </a:pPr>
            <a:endParaRPr lang="zh-CN" altLang="en-US" sz="2400">
              <a:solidFill>
                <a:schemeClr val="tx1"/>
              </a:solidFill>
              <a:latin typeface="微软雅黑" panose="020B0503020204020204" charset="-122"/>
              <a:ea typeface="微软雅黑" panose="020B0503020204020204" charset="-122"/>
              <a:sym typeface="+mn-ea"/>
            </a:endParaRPr>
          </a:p>
          <a:p>
            <a:pPr lvl="0" algn="l" fontAlgn="auto">
              <a:lnSpc>
                <a:spcPct val="130000"/>
              </a:lnSpc>
            </a:pPr>
            <a:endParaRPr lang="en-US" altLang="zh-CN" sz="2400">
              <a:solidFill>
                <a:schemeClr val="tx1"/>
              </a:solidFill>
              <a:latin typeface="微软雅黑" panose="020B0503020204020204" charset="-122"/>
              <a:ea typeface="微软雅黑" panose="020B0503020204020204" charset="-122"/>
              <a:sym typeface="+mn-ea"/>
            </a:endParaRPr>
          </a:p>
        </p:txBody>
      </p:sp>
      <p:pic>
        <p:nvPicPr>
          <p:cNvPr id="27" name="图片 26" descr="C:/Users/ADMINI~1/AppData/Local/Temp/kaimatting/20200617153319/output_aiMatting_20200617153325.pngoutput_aiMatting_20200617153325"/>
          <p:cNvPicPr>
            <a:picLocks noChangeAspect="1"/>
          </p:cNvPicPr>
          <p:nvPr/>
        </p:nvPicPr>
        <p:blipFill>
          <a:blip r:embed="rId1"/>
          <a:stretch>
            <a:fillRect/>
          </a:stretch>
        </p:blipFill>
        <p:spPr>
          <a:xfrm>
            <a:off x="8089265" y="2787015"/>
            <a:ext cx="3552190" cy="3476625"/>
          </a:xfrm>
          <a:prstGeom prst="rect">
            <a:avLst/>
          </a:prstGeom>
        </p:spPr>
      </p:pic>
      <p:sp>
        <p:nvSpPr>
          <p:cNvPr id="3" name="文本框 2"/>
          <p:cNvSpPr txBox="1"/>
          <p:nvPr/>
        </p:nvSpPr>
        <p:spPr>
          <a:xfrm>
            <a:off x="631825" y="5632450"/>
            <a:ext cx="1925320" cy="521970"/>
          </a:xfrm>
          <a:prstGeom prst="rect">
            <a:avLst/>
          </a:prstGeom>
          <a:noFill/>
        </p:spPr>
        <p:txBody>
          <a:bodyPr wrap="square" rtlCol="0">
            <a:spAutoFit/>
          </a:bodyPr>
          <a:lstStyle>
            <a:defPPr/>
          </a:lstStyle>
          <a:p>
            <a:pPr algn="ctr"/>
            <a:r>
              <a:rPr lang="zh-CN" altLang="en-US" sz="2800" b="1">
                <a:solidFill>
                  <a:schemeClr val="accent1"/>
                </a:solidFill>
                <a:latin typeface="微软雅黑" panose="020B0503020204020204" charset="-122"/>
                <a:ea typeface="微软雅黑" panose="020B0503020204020204" charset="-122"/>
                <a:cs typeface="微软雅黑" panose="020B0503020204020204" charset="-122"/>
              </a:rPr>
              <a:t>基因频率</a:t>
            </a:r>
            <a:r>
              <a:rPr lang="en-US" altLang="zh-CN" sz="2800" b="1">
                <a:solidFill>
                  <a:schemeClr val="accent1"/>
                </a:solidFill>
                <a:latin typeface="微软雅黑" panose="020B0503020204020204" charset="-122"/>
                <a:ea typeface="微软雅黑" panose="020B0503020204020204" charset="-122"/>
                <a:cs typeface="微软雅黑" panose="020B0503020204020204" charset="-122"/>
              </a:rPr>
              <a:t>=</a:t>
            </a:r>
            <a:endParaRPr lang="en-US" altLang="zh-CN" sz="2800" b="1">
              <a:solidFill>
                <a:schemeClr val="accent1"/>
              </a:solidFill>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2423160" y="5467985"/>
            <a:ext cx="4600575" cy="521970"/>
          </a:xfrm>
          <a:prstGeom prst="rect">
            <a:avLst/>
          </a:prstGeom>
          <a:noFill/>
        </p:spPr>
        <p:txBody>
          <a:bodyPr wrap="square" rtlCol="0">
            <a:spAutoFit/>
          </a:bodyPr>
          <a:lstStyle>
            <a:defPPr/>
          </a:lstStyle>
          <a:p>
            <a:pPr algn="ctr"/>
            <a:r>
              <a:rPr lang="en-US" altLang="zh-CN" sz="2800" b="1">
                <a:solidFill>
                  <a:schemeClr val="accent1"/>
                </a:solidFill>
                <a:latin typeface="微软雅黑" panose="020B0503020204020204" charset="-122"/>
                <a:ea typeface="微软雅黑" panose="020B0503020204020204" charset="-122"/>
              </a:rPr>
              <a:t>___________________________</a:t>
            </a:r>
            <a:endParaRPr lang="en-US" altLang="zh-CN" sz="2800" b="1">
              <a:solidFill>
                <a:schemeClr val="accent1"/>
              </a:solidFill>
              <a:latin typeface="微软雅黑" panose="020B0503020204020204" charset="-122"/>
              <a:ea typeface="微软雅黑" panose="020B0503020204020204" charset="-122"/>
            </a:endParaRPr>
          </a:p>
        </p:txBody>
      </p:sp>
      <p:sp>
        <p:nvSpPr>
          <p:cNvPr id="5" name="文本框 4"/>
          <p:cNvSpPr txBox="1"/>
          <p:nvPr/>
        </p:nvSpPr>
        <p:spPr>
          <a:xfrm>
            <a:off x="2844800" y="5408930"/>
            <a:ext cx="3241675" cy="460375"/>
          </a:xfrm>
          <a:prstGeom prst="rect">
            <a:avLst/>
          </a:prstGeom>
          <a:noFill/>
        </p:spPr>
        <p:txBody>
          <a:bodyPr wrap="square" rtlCol="0">
            <a:spAutoFit/>
          </a:bodyPr>
          <a:lstStyle>
            <a:defPPr/>
          </a:lstStyle>
          <a:p>
            <a:pPr algn="ctr"/>
            <a:r>
              <a:rPr lang="zh-CN" altLang="en-US" sz="2400" b="1">
                <a:solidFill>
                  <a:schemeClr val="accent1"/>
                </a:solidFill>
              </a:rPr>
              <a:t>某种基因的数目</a:t>
            </a:r>
            <a:endParaRPr lang="zh-CN" altLang="en-US" sz="2400" b="1">
              <a:solidFill>
                <a:schemeClr val="accent1"/>
              </a:solidFill>
            </a:endParaRPr>
          </a:p>
        </p:txBody>
      </p:sp>
      <p:sp>
        <p:nvSpPr>
          <p:cNvPr id="6" name="文本框 5"/>
          <p:cNvSpPr txBox="1"/>
          <p:nvPr/>
        </p:nvSpPr>
        <p:spPr>
          <a:xfrm>
            <a:off x="2452370" y="5892800"/>
            <a:ext cx="4570730" cy="460375"/>
          </a:xfrm>
          <a:prstGeom prst="rect">
            <a:avLst/>
          </a:prstGeom>
          <a:noFill/>
        </p:spPr>
        <p:txBody>
          <a:bodyPr wrap="square" rtlCol="0">
            <a:spAutoFit/>
          </a:bodyPr>
          <a:lstStyle>
            <a:defPPr/>
          </a:lstStyle>
          <a:p>
            <a:pPr algn="ctr"/>
            <a:r>
              <a:rPr lang="zh-CN" altLang="en-US" sz="2400" b="1">
                <a:solidFill>
                  <a:schemeClr val="accent1"/>
                </a:solidFill>
              </a:rPr>
              <a:t>控制同种性状的等位基因的总数</a:t>
            </a:r>
            <a:endParaRPr lang="zh-CN" altLang="en-US" sz="2400" b="1">
              <a:solidFill>
                <a:schemeClr val="accent1"/>
              </a:solidFill>
            </a:endParaRPr>
          </a:p>
        </p:txBody>
      </p:sp>
      <p:sp>
        <p:nvSpPr>
          <p:cNvPr id="8" name="文本框 7"/>
          <p:cNvSpPr txBox="1"/>
          <p:nvPr/>
        </p:nvSpPr>
        <p:spPr>
          <a:xfrm>
            <a:off x="6784340" y="5632450"/>
            <a:ext cx="1508760" cy="521970"/>
          </a:xfrm>
          <a:prstGeom prst="rect">
            <a:avLst/>
          </a:prstGeom>
          <a:noFill/>
        </p:spPr>
        <p:txBody>
          <a:bodyPr wrap="square" rtlCol="0">
            <a:spAutoFit/>
          </a:bodyPr>
          <a:lstStyle>
            <a:defPPr/>
          </a:lstStyle>
          <a:p>
            <a:pPr algn="ctr"/>
            <a:r>
              <a:rPr lang="zh-CN" altLang="en-US" sz="2800" b="1">
                <a:solidFill>
                  <a:schemeClr val="accent1"/>
                </a:solidFill>
                <a:latin typeface="微软雅黑" panose="020B0503020204020204" charset="-122"/>
                <a:ea typeface="微软雅黑" panose="020B0503020204020204" charset="-122"/>
                <a:cs typeface="微软雅黑" panose="020B0503020204020204" charset="-122"/>
              </a:rPr>
              <a:t>×</a:t>
            </a:r>
            <a:r>
              <a:rPr lang="en-US" altLang="zh-CN" sz="2800" b="1">
                <a:solidFill>
                  <a:schemeClr val="accent1"/>
                </a:solidFill>
                <a:latin typeface="微软雅黑" panose="020B0503020204020204" charset="-122"/>
                <a:ea typeface="微软雅黑" panose="020B0503020204020204" charset="-122"/>
                <a:cs typeface="微软雅黑" panose="020B0503020204020204" charset="-122"/>
              </a:rPr>
              <a:t>100%</a:t>
            </a:r>
            <a:endParaRPr lang="en-US" altLang="zh-CN" sz="2800" b="1">
              <a:solidFill>
                <a:schemeClr val="accent1"/>
              </a:solidFill>
              <a:latin typeface="微软雅黑" panose="020B0503020204020204" charset="-122"/>
              <a:ea typeface="微软雅黑" panose="020B0503020204020204" charset="-122"/>
              <a:cs typeface="微软雅黑" panose="020B0503020204020204" charset="-122"/>
            </a:endParaRPr>
          </a:p>
        </p:txBody>
      </p:sp>
      <p:sp>
        <p:nvSpPr>
          <p:cNvPr id="7" name="文本框 6"/>
          <p:cNvSpPr txBox="1"/>
          <p:nvPr/>
        </p:nvSpPr>
        <p:spPr>
          <a:xfrm>
            <a:off x="731520" y="2931795"/>
            <a:ext cx="7181850" cy="2009775"/>
          </a:xfrm>
          <a:prstGeom prst="rect">
            <a:avLst/>
          </a:prstGeom>
          <a:noFill/>
        </p:spPr>
        <p:txBody>
          <a:bodyPr wrap="square" rtlCol="0" anchor="t">
            <a:spAutoFit/>
          </a:bodyPr>
          <a:p>
            <a:pPr lvl="0" algn="l" fontAlgn="auto">
              <a:lnSpc>
                <a:spcPct val="130000"/>
              </a:lnSpc>
            </a:pPr>
            <a:r>
              <a:rPr lang="en-US" altLang="zh-CN" sz="2400">
                <a:solidFill>
                  <a:srgbClr val="FF0000"/>
                </a:solidFill>
                <a:latin typeface="微软雅黑" panose="020B0503020204020204" charset="-122"/>
                <a:ea typeface="微软雅黑" panose="020B0503020204020204" charset="-122"/>
                <a:sym typeface="+mn-ea"/>
              </a:rPr>
              <a:t>A</a:t>
            </a:r>
            <a:r>
              <a:rPr lang="zh-CN" altLang="en-US" sz="2400">
                <a:solidFill>
                  <a:srgbClr val="FF0000"/>
                </a:solidFill>
                <a:latin typeface="微软雅黑" panose="020B0503020204020204" charset="-122"/>
                <a:ea typeface="微软雅黑" panose="020B0503020204020204" charset="-122"/>
                <a:sym typeface="+mn-ea"/>
              </a:rPr>
              <a:t>基因的数量：</a:t>
            </a:r>
            <a:r>
              <a:rPr lang="en-US" altLang="zh-CN" sz="2400">
                <a:solidFill>
                  <a:srgbClr val="FF0000"/>
                </a:solidFill>
                <a:latin typeface="微软雅黑" panose="020B0503020204020204" charset="-122"/>
                <a:ea typeface="微软雅黑" panose="020B0503020204020204" charset="-122"/>
                <a:sym typeface="+mn-ea"/>
              </a:rPr>
              <a:t>2×30+60=120</a:t>
            </a:r>
            <a:r>
              <a:rPr lang="zh-CN" altLang="en-US" sz="2400">
                <a:solidFill>
                  <a:srgbClr val="FF0000"/>
                </a:solidFill>
                <a:latin typeface="微软雅黑" panose="020B0503020204020204" charset="-122"/>
                <a:ea typeface="微软雅黑" panose="020B0503020204020204" charset="-122"/>
                <a:sym typeface="+mn-ea"/>
              </a:rPr>
              <a:t>个</a:t>
            </a:r>
            <a:endParaRPr lang="en-US" altLang="zh-CN" sz="2400">
              <a:solidFill>
                <a:srgbClr val="FF0000"/>
              </a:solidFill>
              <a:latin typeface="微软雅黑" panose="020B0503020204020204" charset="-122"/>
              <a:ea typeface="微软雅黑" panose="020B0503020204020204" charset="-122"/>
              <a:sym typeface="+mn-ea"/>
            </a:endParaRPr>
          </a:p>
          <a:p>
            <a:pPr lvl="0" algn="l" fontAlgn="auto">
              <a:lnSpc>
                <a:spcPct val="130000"/>
              </a:lnSpc>
            </a:pPr>
            <a:r>
              <a:rPr lang="en-US" altLang="zh-CN" sz="2400">
                <a:solidFill>
                  <a:srgbClr val="FF0000"/>
                </a:solidFill>
                <a:latin typeface="微软雅黑" panose="020B0503020204020204" charset="-122"/>
                <a:ea typeface="微软雅黑" panose="020B0503020204020204" charset="-122"/>
                <a:sym typeface="+mn-ea"/>
              </a:rPr>
              <a:t>a</a:t>
            </a:r>
            <a:r>
              <a:rPr lang="zh-CN" altLang="en-US" sz="2400">
                <a:solidFill>
                  <a:srgbClr val="FF0000"/>
                </a:solidFill>
                <a:latin typeface="微软雅黑" panose="020B0503020204020204" charset="-122"/>
                <a:ea typeface="微软雅黑" panose="020B0503020204020204" charset="-122"/>
                <a:sym typeface="+mn-ea"/>
              </a:rPr>
              <a:t>基因的数量：</a:t>
            </a:r>
            <a:r>
              <a:rPr lang="en-US" altLang="zh-CN" sz="2400">
                <a:solidFill>
                  <a:srgbClr val="FF0000"/>
                </a:solidFill>
                <a:latin typeface="微软雅黑" panose="020B0503020204020204" charset="-122"/>
                <a:ea typeface="微软雅黑" panose="020B0503020204020204" charset="-122"/>
                <a:sym typeface="+mn-ea"/>
              </a:rPr>
              <a:t>2×10+60=80</a:t>
            </a:r>
            <a:r>
              <a:rPr lang="zh-CN" altLang="en-US" sz="2400">
                <a:solidFill>
                  <a:srgbClr val="FF0000"/>
                </a:solidFill>
                <a:latin typeface="微软雅黑" panose="020B0503020204020204" charset="-122"/>
                <a:ea typeface="微软雅黑" panose="020B0503020204020204" charset="-122"/>
                <a:sym typeface="+mn-ea"/>
              </a:rPr>
              <a:t>个</a:t>
            </a:r>
            <a:endParaRPr lang="en-US" altLang="zh-CN" sz="2400">
              <a:solidFill>
                <a:srgbClr val="FF0000"/>
              </a:solidFill>
              <a:latin typeface="微软雅黑" panose="020B0503020204020204" charset="-122"/>
              <a:ea typeface="微软雅黑" panose="020B0503020204020204" charset="-122"/>
              <a:sym typeface="+mn-ea"/>
            </a:endParaRPr>
          </a:p>
          <a:p>
            <a:pPr lvl="0" algn="l" fontAlgn="auto">
              <a:lnSpc>
                <a:spcPct val="130000"/>
              </a:lnSpc>
            </a:pPr>
            <a:r>
              <a:rPr lang="en-US" altLang="zh-CN" sz="2400">
                <a:solidFill>
                  <a:srgbClr val="FF0000"/>
                </a:solidFill>
                <a:latin typeface="微软雅黑" panose="020B0503020204020204" charset="-122"/>
                <a:ea typeface="微软雅黑" panose="020B0503020204020204" charset="-122"/>
                <a:sym typeface="+mn-ea"/>
              </a:rPr>
              <a:t>A</a:t>
            </a:r>
            <a:r>
              <a:rPr lang="zh-CN" altLang="en-US" sz="2400">
                <a:solidFill>
                  <a:srgbClr val="FF0000"/>
                </a:solidFill>
                <a:latin typeface="微软雅黑" panose="020B0503020204020204" charset="-122"/>
                <a:ea typeface="微软雅黑" panose="020B0503020204020204" charset="-122"/>
                <a:sym typeface="+mn-ea"/>
              </a:rPr>
              <a:t>基因的频率：</a:t>
            </a:r>
            <a:r>
              <a:rPr lang="en-US" altLang="zh-CN" sz="2400">
                <a:solidFill>
                  <a:srgbClr val="FF0000"/>
                </a:solidFill>
                <a:latin typeface="微软雅黑" panose="020B0503020204020204" charset="-122"/>
                <a:ea typeface="微软雅黑" panose="020B0503020204020204" charset="-122"/>
                <a:sym typeface="+mn-ea"/>
              </a:rPr>
              <a:t>120÷200=60%</a:t>
            </a:r>
            <a:endParaRPr lang="en-US" altLang="zh-CN" sz="2400">
              <a:solidFill>
                <a:srgbClr val="FF0000"/>
              </a:solidFill>
              <a:latin typeface="微软雅黑" panose="020B0503020204020204" charset="-122"/>
              <a:ea typeface="微软雅黑" panose="020B0503020204020204" charset="-122"/>
              <a:sym typeface="+mn-ea"/>
            </a:endParaRPr>
          </a:p>
          <a:p>
            <a:pPr lvl="0" algn="l" fontAlgn="auto">
              <a:lnSpc>
                <a:spcPct val="130000"/>
              </a:lnSpc>
            </a:pPr>
            <a:r>
              <a:rPr lang="en-US" altLang="zh-CN" sz="2400">
                <a:solidFill>
                  <a:srgbClr val="FF0000"/>
                </a:solidFill>
                <a:latin typeface="微软雅黑" panose="020B0503020204020204" charset="-122"/>
                <a:ea typeface="微软雅黑" panose="020B0503020204020204" charset="-122"/>
                <a:sym typeface="+mn-ea"/>
              </a:rPr>
              <a:t>a</a:t>
            </a:r>
            <a:r>
              <a:rPr lang="zh-CN" altLang="en-US" sz="2400">
                <a:solidFill>
                  <a:srgbClr val="FF0000"/>
                </a:solidFill>
                <a:latin typeface="微软雅黑" panose="020B0503020204020204" charset="-122"/>
                <a:ea typeface="微软雅黑" panose="020B0503020204020204" charset="-122"/>
                <a:sym typeface="+mn-ea"/>
              </a:rPr>
              <a:t>基因的频率：</a:t>
            </a:r>
            <a:r>
              <a:rPr lang="en-US" altLang="zh-CN" sz="2400">
                <a:solidFill>
                  <a:srgbClr val="FF0000"/>
                </a:solidFill>
                <a:latin typeface="微软雅黑" panose="020B0503020204020204" charset="-122"/>
                <a:ea typeface="微软雅黑" panose="020B0503020204020204" charset="-122"/>
                <a:sym typeface="+mn-ea"/>
              </a:rPr>
              <a:t>80÷200=40%</a:t>
            </a:r>
            <a:endParaRPr lang="en-US" altLang="zh-CN" sz="2400">
              <a:solidFill>
                <a:srgbClr val="FF0000"/>
              </a:solidFill>
              <a:latin typeface="微软雅黑" panose="020B0503020204020204" charset="-122"/>
              <a:ea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3" grpId="0"/>
      <p:bldP spid="3" grpId="1"/>
      <p:bldP spid="5" grpId="0"/>
      <p:bldP spid="5" grpId="1"/>
      <p:bldP spid="6" grpId="0"/>
      <p:bldP spid="6" grpId="1"/>
      <p:bldP spid="8" grpId="0"/>
      <p:bldP spid="8"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种群基因组成的变化</a:t>
            </a:r>
            <a:endParaRPr lang="zh-CN" altLang="en-US" sz="3200" b="1" smtClean="0">
              <a:solidFill>
                <a:srgbClr val="FF0000"/>
              </a:solidFill>
              <a:latin typeface="+mn-ea"/>
              <a:cs typeface="+mn-ea"/>
              <a:sym typeface="+mn-ea"/>
            </a:endParaRPr>
          </a:p>
        </p:txBody>
      </p:sp>
      <p:sp>
        <p:nvSpPr>
          <p:cNvPr id="18452" name="矩形 28692"/>
          <p:cNvSpPr/>
          <p:nvPr/>
        </p:nvSpPr>
        <p:spPr>
          <a:xfrm>
            <a:off x="792480" y="1704975"/>
            <a:ext cx="10728960" cy="2009775"/>
          </a:xfrm>
          <a:prstGeom prst="rect">
            <a:avLst/>
          </a:prstGeom>
          <a:noFill/>
          <a:ln w="9525">
            <a:noFill/>
          </a:ln>
        </p:spPr>
        <p:txBody>
          <a:bodyPr wrap="square" anchor="t">
            <a:spAutoFit/>
          </a:bodyPr>
          <a:lstStyle>
            <a:defPPr/>
          </a:lstStyle>
          <a:p>
            <a:pPr algn="l" fontAlgn="auto">
              <a:lnSpc>
                <a:spcPct val="130000"/>
              </a:lnSpc>
            </a:pPr>
            <a:r>
              <a:rPr lang="zh-CN" altLang="en-US" sz="2400">
                <a:solidFill>
                  <a:schemeClr val="tx1"/>
                </a:solidFill>
                <a:latin typeface="微软雅黑" panose="020B0503020204020204" charset="-122"/>
                <a:ea typeface="微软雅黑" panose="020B0503020204020204" charset="-122"/>
              </a:rPr>
              <a:t>在某昆虫种群中，决定翅色为绿色的基因是</a:t>
            </a:r>
            <a:r>
              <a:rPr lang="en-US" altLang="zh-CN" sz="2400">
                <a:solidFill>
                  <a:schemeClr val="tx1"/>
                </a:solidFill>
                <a:latin typeface="微软雅黑" panose="020B0503020204020204" charset="-122"/>
                <a:ea typeface="微软雅黑" panose="020B0503020204020204" charset="-122"/>
              </a:rPr>
              <a:t>A</a:t>
            </a:r>
            <a:r>
              <a:rPr lang="zh-CN" altLang="en-US" sz="2400">
                <a:solidFill>
                  <a:schemeClr val="tx1"/>
                </a:solidFill>
                <a:latin typeface="微软雅黑" panose="020B0503020204020204" charset="-122"/>
                <a:ea typeface="微软雅黑" panose="020B0503020204020204" charset="-122"/>
              </a:rPr>
              <a:t>，</a:t>
            </a:r>
            <a:r>
              <a:rPr lang="zh-CN" altLang="en-US" sz="2400">
                <a:latin typeface="微软雅黑" panose="020B0503020204020204" charset="-122"/>
                <a:ea typeface="微软雅黑" panose="020B0503020204020204" charset="-122"/>
                <a:sym typeface="+mn-ea"/>
              </a:rPr>
              <a:t>褐色的基因是</a:t>
            </a:r>
            <a:r>
              <a:rPr lang="en-US" altLang="zh-CN" sz="2400">
                <a:latin typeface="微软雅黑" panose="020B0503020204020204" charset="-122"/>
                <a:ea typeface="微软雅黑" panose="020B0503020204020204" charset="-122"/>
                <a:sym typeface="+mn-ea"/>
              </a:rPr>
              <a:t>a</a:t>
            </a:r>
            <a:r>
              <a:rPr lang="zh-CN" altLang="en-US" sz="2400">
                <a:latin typeface="微软雅黑" panose="020B0503020204020204" charset="-122"/>
                <a:ea typeface="微软雅黑" panose="020B0503020204020204" charset="-122"/>
                <a:sym typeface="+mn-ea"/>
              </a:rPr>
              <a:t>，从这个种群中随机抽取</a:t>
            </a:r>
            <a:r>
              <a:rPr lang="en-US" altLang="zh-CN" sz="2400">
                <a:latin typeface="微软雅黑" panose="020B0503020204020204" charset="-122"/>
                <a:ea typeface="微软雅黑" panose="020B0503020204020204" charset="-122"/>
                <a:sym typeface="+mn-ea"/>
              </a:rPr>
              <a:t>100</a:t>
            </a:r>
            <a:r>
              <a:rPr lang="zh-CN" altLang="en-US" sz="2400">
                <a:latin typeface="微软雅黑" panose="020B0503020204020204" charset="-122"/>
                <a:ea typeface="微软雅黑" panose="020B0503020204020204" charset="-122"/>
                <a:sym typeface="+mn-ea"/>
              </a:rPr>
              <a:t>个个体，测得基因型为</a:t>
            </a:r>
            <a:r>
              <a:rPr lang="en-US" altLang="zh-CN" sz="2400">
                <a:latin typeface="微软雅黑" panose="020B0503020204020204" charset="-122"/>
                <a:ea typeface="微软雅黑" panose="020B0503020204020204" charset="-122"/>
                <a:sym typeface="+mn-ea"/>
              </a:rPr>
              <a:t>AA</a:t>
            </a:r>
            <a:r>
              <a:rPr lang="zh-CN" altLang="en-US" sz="2400">
                <a:latin typeface="微软雅黑" panose="020B0503020204020204" charset="-122"/>
                <a:ea typeface="微软雅黑" panose="020B0503020204020204" charset="-122"/>
                <a:sym typeface="+mn-ea"/>
              </a:rPr>
              <a:t>、</a:t>
            </a:r>
            <a:r>
              <a:rPr lang="en-US" altLang="zh-CN" sz="2400">
                <a:latin typeface="微软雅黑" panose="020B0503020204020204" charset="-122"/>
                <a:ea typeface="微软雅黑" panose="020B0503020204020204" charset="-122"/>
                <a:sym typeface="+mn-ea"/>
              </a:rPr>
              <a:t>Aa</a:t>
            </a:r>
            <a:r>
              <a:rPr lang="zh-CN" altLang="en-US" sz="2400">
                <a:latin typeface="微软雅黑" panose="020B0503020204020204" charset="-122"/>
                <a:ea typeface="微软雅黑" panose="020B0503020204020204" charset="-122"/>
                <a:sym typeface="+mn-ea"/>
              </a:rPr>
              <a:t>和</a:t>
            </a:r>
            <a:r>
              <a:rPr lang="en-US" altLang="zh-CN" sz="2400">
                <a:latin typeface="微软雅黑" panose="020B0503020204020204" charset="-122"/>
                <a:ea typeface="微软雅黑" panose="020B0503020204020204" charset="-122"/>
                <a:sym typeface="+mn-ea"/>
              </a:rPr>
              <a:t>aa</a:t>
            </a:r>
            <a:r>
              <a:rPr lang="zh-CN" altLang="en-US" sz="2400">
                <a:latin typeface="微软雅黑" panose="020B0503020204020204" charset="-122"/>
                <a:ea typeface="微软雅黑" panose="020B0503020204020204" charset="-122"/>
                <a:sym typeface="+mn-ea"/>
              </a:rPr>
              <a:t>的个体分别是</a:t>
            </a:r>
            <a:r>
              <a:rPr lang="en-US" altLang="zh-CN" sz="2400">
                <a:latin typeface="微软雅黑" panose="020B0503020204020204" charset="-122"/>
                <a:ea typeface="微软雅黑" panose="020B0503020204020204" charset="-122"/>
                <a:sym typeface="+mn-ea"/>
              </a:rPr>
              <a:t>30</a:t>
            </a:r>
            <a:r>
              <a:rPr lang="zh-CN" altLang="en-US" sz="2400">
                <a:latin typeface="微软雅黑" panose="020B0503020204020204" charset="-122"/>
                <a:ea typeface="微软雅黑" panose="020B0503020204020204" charset="-122"/>
                <a:sym typeface="+mn-ea"/>
              </a:rPr>
              <a:t>、</a:t>
            </a:r>
            <a:r>
              <a:rPr lang="en-US" altLang="zh-CN" sz="2400">
                <a:latin typeface="微软雅黑" panose="020B0503020204020204" charset="-122"/>
                <a:ea typeface="微软雅黑" panose="020B0503020204020204" charset="-122"/>
                <a:sym typeface="+mn-ea"/>
              </a:rPr>
              <a:t>60</a:t>
            </a:r>
            <a:r>
              <a:rPr lang="zh-CN" altLang="en-US" sz="2400">
                <a:latin typeface="微软雅黑" panose="020B0503020204020204" charset="-122"/>
                <a:ea typeface="微软雅黑" panose="020B0503020204020204" charset="-122"/>
                <a:sym typeface="+mn-ea"/>
              </a:rPr>
              <a:t>和</a:t>
            </a:r>
            <a:r>
              <a:rPr lang="en-US" altLang="zh-CN" sz="2400">
                <a:latin typeface="微软雅黑" panose="020B0503020204020204" charset="-122"/>
                <a:ea typeface="微软雅黑" panose="020B0503020204020204" charset="-122"/>
                <a:sym typeface="+mn-ea"/>
              </a:rPr>
              <a:t>10</a:t>
            </a:r>
            <a:r>
              <a:rPr lang="zh-CN" altLang="en-US" sz="2400">
                <a:latin typeface="微软雅黑" panose="020B0503020204020204" charset="-122"/>
                <a:ea typeface="微软雅黑" panose="020B0503020204020204" charset="-122"/>
                <a:sym typeface="+mn-ea"/>
              </a:rPr>
              <a:t>个。</a:t>
            </a:r>
            <a:endParaRPr lang="zh-CN" altLang="en-US" sz="2400">
              <a:latin typeface="微软雅黑" panose="020B0503020204020204" charset="-122"/>
              <a:ea typeface="微软雅黑" panose="020B0503020204020204" charset="-122"/>
              <a:sym typeface="+mn-ea"/>
            </a:endParaRPr>
          </a:p>
          <a:p>
            <a:pPr lvl="0" algn="l" fontAlgn="auto">
              <a:lnSpc>
                <a:spcPct val="130000"/>
              </a:lnSpc>
            </a:pPr>
            <a:endParaRPr lang="zh-CN" altLang="en-US" sz="2400">
              <a:solidFill>
                <a:schemeClr val="tx1"/>
              </a:solidFill>
              <a:latin typeface="微软雅黑" panose="020B0503020204020204" charset="-122"/>
              <a:ea typeface="微软雅黑" panose="020B0503020204020204" charset="-122"/>
              <a:sym typeface="+mn-ea"/>
            </a:endParaRPr>
          </a:p>
          <a:p>
            <a:pPr lvl="0" algn="l" fontAlgn="auto">
              <a:lnSpc>
                <a:spcPct val="130000"/>
              </a:lnSpc>
            </a:pPr>
            <a:endParaRPr lang="en-US" altLang="zh-CN" sz="2400">
              <a:solidFill>
                <a:schemeClr val="tx1"/>
              </a:solidFill>
              <a:latin typeface="微软雅黑" panose="020B0503020204020204" charset="-122"/>
              <a:ea typeface="微软雅黑" panose="020B0503020204020204" charset="-122"/>
              <a:sym typeface="+mn-ea"/>
            </a:endParaRPr>
          </a:p>
        </p:txBody>
      </p:sp>
      <p:pic>
        <p:nvPicPr>
          <p:cNvPr id="27" name="图片 26" descr="C:/Users/ADMINI~1/AppData/Local/Temp/kaimatting/20200617153319/output_aiMatting_20200617153325.pngoutput_aiMatting_20200617153325"/>
          <p:cNvPicPr>
            <a:picLocks noChangeAspect="1"/>
          </p:cNvPicPr>
          <p:nvPr/>
        </p:nvPicPr>
        <p:blipFill>
          <a:blip r:embed="rId1"/>
          <a:stretch>
            <a:fillRect/>
          </a:stretch>
        </p:blipFill>
        <p:spPr>
          <a:xfrm>
            <a:off x="8089265" y="2787015"/>
            <a:ext cx="3552190" cy="3476625"/>
          </a:xfrm>
          <a:prstGeom prst="rect">
            <a:avLst/>
          </a:prstGeom>
        </p:spPr>
      </p:pic>
      <p:sp>
        <p:nvSpPr>
          <p:cNvPr id="3" name="文本框 2"/>
          <p:cNvSpPr txBox="1"/>
          <p:nvPr/>
        </p:nvSpPr>
        <p:spPr>
          <a:xfrm>
            <a:off x="631825" y="5632450"/>
            <a:ext cx="2328545" cy="521970"/>
          </a:xfrm>
          <a:prstGeom prst="rect">
            <a:avLst/>
          </a:prstGeom>
          <a:noFill/>
        </p:spPr>
        <p:txBody>
          <a:bodyPr wrap="square" rtlCol="0">
            <a:spAutoFit/>
          </a:bodyPr>
          <a:lstStyle>
            <a:defPPr/>
          </a:lstStyle>
          <a:p>
            <a:pPr algn="ctr"/>
            <a:r>
              <a:rPr lang="zh-CN" altLang="en-US" sz="2800" b="1">
                <a:solidFill>
                  <a:schemeClr val="accent1"/>
                </a:solidFill>
                <a:latin typeface="微软雅黑" panose="020B0503020204020204" charset="-122"/>
                <a:ea typeface="微软雅黑" panose="020B0503020204020204" charset="-122"/>
                <a:cs typeface="微软雅黑" panose="020B0503020204020204" charset="-122"/>
              </a:rPr>
              <a:t>基因型频率</a:t>
            </a:r>
            <a:r>
              <a:rPr lang="en-US" altLang="zh-CN" sz="2800" b="1">
                <a:solidFill>
                  <a:schemeClr val="accent1"/>
                </a:solidFill>
                <a:latin typeface="微软雅黑" panose="020B0503020204020204" charset="-122"/>
                <a:ea typeface="微软雅黑" panose="020B0503020204020204" charset="-122"/>
                <a:cs typeface="微软雅黑" panose="020B0503020204020204" charset="-122"/>
              </a:rPr>
              <a:t>=</a:t>
            </a:r>
            <a:endParaRPr lang="en-US" altLang="zh-CN" sz="2800" b="1">
              <a:solidFill>
                <a:schemeClr val="accent1"/>
              </a:solidFill>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2591435" y="5469890"/>
            <a:ext cx="3211195" cy="521970"/>
          </a:xfrm>
          <a:prstGeom prst="rect">
            <a:avLst/>
          </a:prstGeom>
          <a:noFill/>
        </p:spPr>
        <p:txBody>
          <a:bodyPr wrap="square" rtlCol="0">
            <a:spAutoFit/>
          </a:bodyPr>
          <a:lstStyle>
            <a:defPPr/>
          </a:lstStyle>
          <a:p>
            <a:pPr algn="ctr"/>
            <a:r>
              <a:rPr lang="en-US" altLang="zh-CN" sz="2800" b="1">
                <a:solidFill>
                  <a:schemeClr val="accent1"/>
                </a:solidFill>
                <a:latin typeface="微软雅黑" panose="020B0503020204020204" charset="-122"/>
                <a:ea typeface="微软雅黑" panose="020B0503020204020204" charset="-122"/>
              </a:rPr>
              <a:t>________________</a:t>
            </a:r>
            <a:endParaRPr lang="en-US" altLang="zh-CN" sz="2800" b="1">
              <a:solidFill>
                <a:schemeClr val="accent1"/>
              </a:solidFill>
              <a:latin typeface="微软雅黑" panose="020B0503020204020204" charset="-122"/>
              <a:ea typeface="微软雅黑" panose="020B0503020204020204" charset="-122"/>
            </a:endParaRPr>
          </a:p>
        </p:txBody>
      </p:sp>
      <p:sp>
        <p:nvSpPr>
          <p:cNvPr id="5" name="文本框 4"/>
          <p:cNvSpPr txBox="1"/>
          <p:nvPr/>
        </p:nvSpPr>
        <p:spPr>
          <a:xfrm>
            <a:off x="2887345" y="5432425"/>
            <a:ext cx="2599690" cy="460375"/>
          </a:xfrm>
          <a:prstGeom prst="rect">
            <a:avLst/>
          </a:prstGeom>
          <a:noFill/>
        </p:spPr>
        <p:txBody>
          <a:bodyPr wrap="square" rtlCol="0">
            <a:spAutoFit/>
          </a:bodyPr>
          <a:lstStyle>
            <a:defPPr/>
          </a:lstStyle>
          <a:p>
            <a:pPr algn="ctr"/>
            <a:r>
              <a:rPr lang="zh-CN" altLang="en-US" sz="2400" b="1">
                <a:solidFill>
                  <a:schemeClr val="accent1"/>
                </a:solidFill>
              </a:rPr>
              <a:t>该基因型个体数</a:t>
            </a:r>
            <a:endParaRPr lang="zh-CN" altLang="en-US" sz="2400" b="1">
              <a:solidFill>
                <a:schemeClr val="accent1"/>
              </a:solidFill>
            </a:endParaRPr>
          </a:p>
        </p:txBody>
      </p:sp>
      <p:sp>
        <p:nvSpPr>
          <p:cNvPr id="6" name="文本框 5"/>
          <p:cNvSpPr txBox="1"/>
          <p:nvPr/>
        </p:nvSpPr>
        <p:spPr>
          <a:xfrm>
            <a:off x="2850515" y="5907405"/>
            <a:ext cx="2673985" cy="460375"/>
          </a:xfrm>
          <a:prstGeom prst="rect">
            <a:avLst/>
          </a:prstGeom>
          <a:noFill/>
        </p:spPr>
        <p:txBody>
          <a:bodyPr wrap="square" rtlCol="0">
            <a:spAutoFit/>
          </a:bodyPr>
          <a:lstStyle>
            <a:defPPr/>
          </a:lstStyle>
          <a:p>
            <a:pPr algn="ctr"/>
            <a:r>
              <a:rPr lang="zh-CN" altLang="en-US" sz="2400" b="1">
                <a:solidFill>
                  <a:schemeClr val="accent1"/>
                </a:solidFill>
              </a:rPr>
              <a:t>该种群个体总数</a:t>
            </a:r>
            <a:endParaRPr lang="zh-CN" altLang="en-US" sz="2400" b="1">
              <a:solidFill>
                <a:schemeClr val="accent1"/>
              </a:solidFill>
            </a:endParaRPr>
          </a:p>
        </p:txBody>
      </p:sp>
      <p:sp>
        <p:nvSpPr>
          <p:cNvPr id="8" name="文本框 7"/>
          <p:cNvSpPr txBox="1"/>
          <p:nvPr/>
        </p:nvSpPr>
        <p:spPr>
          <a:xfrm>
            <a:off x="5396865" y="5632450"/>
            <a:ext cx="1508760" cy="521970"/>
          </a:xfrm>
          <a:prstGeom prst="rect">
            <a:avLst/>
          </a:prstGeom>
          <a:noFill/>
        </p:spPr>
        <p:txBody>
          <a:bodyPr wrap="square" rtlCol="0">
            <a:spAutoFit/>
          </a:bodyPr>
          <a:lstStyle>
            <a:defPPr/>
          </a:lstStyle>
          <a:p>
            <a:pPr algn="ctr"/>
            <a:r>
              <a:rPr lang="zh-CN" altLang="en-US" sz="2800" b="1">
                <a:solidFill>
                  <a:schemeClr val="accent1"/>
                </a:solidFill>
                <a:latin typeface="微软雅黑" panose="020B0503020204020204" charset="-122"/>
                <a:ea typeface="微软雅黑" panose="020B0503020204020204" charset="-122"/>
                <a:cs typeface="微软雅黑" panose="020B0503020204020204" charset="-122"/>
              </a:rPr>
              <a:t>×</a:t>
            </a:r>
            <a:r>
              <a:rPr lang="en-US" altLang="zh-CN" sz="2800" b="1">
                <a:solidFill>
                  <a:schemeClr val="accent1"/>
                </a:solidFill>
                <a:latin typeface="微软雅黑" panose="020B0503020204020204" charset="-122"/>
                <a:ea typeface="微软雅黑" panose="020B0503020204020204" charset="-122"/>
                <a:cs typeface="微软雅黑" panose="020B0503020204020204" charset="-122"/>
              </a:rPr>
              <a:t>100%</a:t>
            </a:r>
            <a:endParaRPr lang="en-US" altLang="zh-CN" sz="2800" b="1">
              <a:solidFill>
                <a:schemeClr val="accent1"/>
              </a:solidFill>
              <a:latin typeface="微软雅黑" panose="020B0503020204020204" charset="-122"/>
              <a:ea typeface="微软雅黑" panose="020B0503020204020204" charset="-122"/>
              <a:cs typeface="微软雅黑" panose="020B0503020204020204" charset="-122"/>
            </a:endParaRPr>
          </a:p>
        </p:txBody>
      </p:sp>
      <p:sp>
        <p:nvSpPr>
          <p:cNvPr id="7" name="文本框 6"/>
          <p:cNvSpPr txBox="1"/>
          <p:nvPr/>
        </p:nvSpPr>
        <p:spPr>
          <a:xfrm>
            <a:off x="792480" y="3024505"/>
            <a:ext cx="5630545" cy="1770380"/>
          </a:xfrm>
          <a:prstGeom prst="rect">
            <a:avLst/>
          </a:prstGeom>
          <a:noFill/>
        </p:spPr>
        <p:txBody>
          <a:bodyPr wrap="square" rtlCol="0" anchor="t">
            <a:spAutoFit/>
          </a:bodyPr>
          <a:p>
            <a:pPr lvl="0" algn="l" fontAlgn="auto">
              <a:lnSpc>
                <a:spcPct val="130000"/>
              </a:lnSpc>
            </a:pPr>
            <a:r>
              <a:rPr lang="en-US" altLang="zh-CN" sz="2800">
                <a:solidFill>
                  <a:srgbClr val="FF0000"/>
                </a:solidFill>
                <a:latin typeface="微软雅黑" panose="020B0503020204020204" charset="-122"/>
                <a:ea typeface="微软雅黑" panose="020B0503020204020204" charset="-122"/>
                <a:sym typeface="+mn-ea"/>
              </a:rPr>
              <a:t>AA</a:t>
            </a:r>
            <a:r>
              <a:rPr lang="zh-CN" altLang="en-US" sz="2800">
                <a:solidFill>
                  <a:srgbClr val="FF0000"/>
                </a:solidFill>
                <a:latin typeface="微软雅黑" panose="020B0503020204020204" charset="-122"/>
                <a:ea typeface="微软雅黑" panose="020B0503020204020204" charset="-122"/>
                <a:sym typeface="+mn-ea"/>
              </a:rPr>
              <a:t>基因型的频率：</a:t>
            </a:r>
            <a:r>
              <a:rPr lang="en-US" altLang="zh-CN" sz="2800">
                <a:solidFill>
                  <a:srgbClr val="FF0000"/>
                </a:solidFill>
                <a:latin typeface="微软雅黑" panose="020B0503020204020204" charset="-122"/>
                <a:ea typeface="微软雅黑" panose="020B0503020204020204" charset="-122"/>
                <a:sym typeface="+mn-ea"/>
              </a:rPr>
              <a:t>30÷100=30%</a:t>
            </a:r>
            <a:endParaRPr lang="zh-CN" altLang="en-US" sz="2800">
              <a:solidFill>
                <a:srgbClr val="FF0000"/>
              </a:solidFill>
              <a:latin typeface="微软雅黑" panose="020B0503020204020204" charset="-122"/>
              <a:ea typeface="微软雅黑" panose="020B0503020204020204" charset="-122"/>
              <a:sym typeface="+mn-ea"/>
            </a:endParaRPr>
          </a:p>
          <a:p>
            <a:pPr lvl="0" algn="l" fontAlgn="auto">
              <a:lnSpc>
                <a:spcPct val="130000"/>
              </a:lnSpc>
            </a:pPr>
            <a:r>
              <a:rPr lang="en-US" altLang="zh-CN" sz="2800">
                <a:solidFill>
                  <a:srgbClr val="FF0000"/>
                </a:solidFill>
                <a:latin typeface="微软雅黑" panose="020B0503020204020204" charset="-122"/>
                <a:ea typeface="微软雅黑" panose="020B0503020204020204" charset="-122"/>
                <a:sym typeface="+mn-ea"/>
              </a:rPr>
              <a:t>Aa</a:t>
            </a:r>
            <a:r>
              <a:rPr lang="zh-CN" altLang="en-US" sz="2800">
                <a:solidFill>
                  <a:srgbClr val="FF0000"/>
                </a:solidFill>
                <a:latin typeface="微软雅黑" panose="020B0503020204020204" charset="-122"/>
                <a:ea typeface="微软雅黑" panose="020B0503020204020204" charset="-122"/>
                <a:sym typeface="+mn-ea"/>
              </a:rPr>
              <a:t>基因型的频率：</a:t>
            </a:r>
            <a:r>
              <a:rPr lang="en-US" altLang="zh-CN" sz="2800">
                <a:solidFill>
                  <a:srgbClr val="FF0000"/>
                </a:solidFill>
                <a:latin typeface="微软雅黑" panose="020B0503020204020204" charset="-122"/>
                <a:ea typeface="微软雅黑" panose="020B0503020204020204" charset="-122"/>
                <a:sym typeface="+mn-ea"/>
              </a:rPr>
              <a:t>60÷100=60%</a:t>
            </a:r>
            <a:endParaRPr lang="en-US" altLang="zh-CN" sz="2800">
              <a:solidFill>
                <a:srgbClr val="FF0000"/>
              </a:solidFill>
              <a:latin typeface="微软雅黑" panose="020B0503020204020204" charset="-122"/>
              <a:ea typeface="微软雅黑" panose="020B0503020204020204" charset="-122"/>
              <a:sym typeface="+mn-ea"/>
            </a:endParaRPr>
          </a:p>
          <a:p>
            <a:pPr lvl="0" algn="l" fontAlgn="auto">
              <a:lnSpc>
                <a:spcPct val="130000"/>
              </a:lnSpc>
            </a:pPr>
            <a:r>
              <a:rPr lang="en-US" altLang="zh-CN" sz="2800">
                <a:solidFill>
                  <a:srgbClr val="FF0000"/>
                </a:solidFill>
                <a:latin typeface="微软雅黑" panose="020B0503020204020204" charset="-122"/>
                <a:ea typeface="微软雅黑" panose="020B0503020204020204" charset="-122"/>
                <a:sym typeface="+mn-ea"/>
              </a:rPr>
              <a:t>aa</a:t>
            </a:r>
            <a:r>
              <a:rPr lang="zh-CN" altLang="en-US" sz="2800">
                <a:solidFill>
                  <a:srgbClr val="FF0000"/>
                </a:solidFill>
                <a:latin typeface="微软雅黑" panose="020B0503020204020204" charset="-122"/>
                <a:ea typeface="微软雅黑" panose="020B0503020204020204" charset="-122"/>
                <a:sym typeface="+mn-ea"/>
              </a:rPr>
              <a:t>基因的频率：</a:t>
            </a:r>
            <a:r>
              <a:rPr lang="en-US" altLang="zh-CN" sz="2800">
                <a:solidFill>
                  <a:srgbClr val="FF0000"/>
                </a:solidFill>
                <a:latin typeface="微软雅黑" panose="020B0503020204020204" charset="-122"/>
                <a:ea typeface="微软雅黑" panose="020B0503020204020204" charset="-122"/>
                <a:sym typeface="+mn-ea"/>
              </a:rPr>
              <a:t>10÷100=10%</a:t>
            </a:r>
            <a:endParaRPr lang="en-US" altLang="zh-CN" sz="2800">
              <a:solidFill>
                <a:srgbClr val="FF0000"/>
              </a:solidFill>
              <a:latin typeface="微软雅黑" panose="020B0503020204020204" charset="-122"/>
              <a:ea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 calcmode="lin" valueType="num">
                                      <p:cBhvr additive="base">
                                        <p:cTn id="15"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5" grpId="0"/>
      <p:bldP spid="5" grpId="1"/>
      <p:bldP spid="6" grpId="0"/>
      <p:bldP spid="6" grpId="1"/>
      <p:bldP spid="8" grpId="0"/>
      <p:bldP spid="8"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种群基因频率基因型频率的相关计算</a:t>
            </a:r>
            <a:endParaRPr lang="zh-CN" altLang="en-US" sz="3200" b="1" smtClean="0">
              <a:solidFill>
                <a:srgbClr val="FF0000"/>
              </a:solidFill>
              <a:latin typeface="+mn-ea"/>
              <a:cs typeface="+mn-ea"/>
              <a:sym typeface="+mn-ea"/>
            </a:endParaRPr>
          </a:p>
        </p:txBody>
      </p:sp>
      <p:sp>
        <p:nvSpPr>
          <p:cNvPr id="18452" name="矩形 28692"/>
          <p:cNvSpPr/>
          <p:nvPr/>
        </p:nvSpPr>
        <p:spPr>
          <a:xfrm>
            <a:off x="792480" y="1704975"/>
            <a:ext cx="10728960" cy="3449955"/>
          </a:xfrm>
          <a:prstGeom prst="rect">
            <a:avLst/>
          </a:prstGeom>
          <a:noFill/>
          <a:ln w="9525">
            <a:noFill/>
          </a:ln>
        </p:spPr>
        <p:txBody>
          <a:bodyPr wrap="square" anchor="t">
            <a:spAutoFit/>
          </a:bodyPr>
          <a:lstStyle>
            <a:defPPr/>
          </a:lstStyle>
          <a:p>
            <a:pPr algn="l" fontAlgn="auto">
              <a:lnSpc>
                <a:spcPct val="130000"/>
              </a:lnSpc>
            </a:pPr>
            <a:r>
              <a:rPr lang="en-US" altLang="zh-CN" sz="2800" b="1">
                <a:solidFill>
                  <a:schemeClr val="tx1"/>
                </a:solidFill>
                <a:latin typeface="微软雅黑" panose="020B0503020204020204" charset="-122"/>
                <a:ea typeface="微软雅黑" panose="020B0503020204020204" charset="-122"/>
              </a:rPr>
              <a:t>1</a:t>
            </a:r>
            <a:r>
              <a:rPr lang="zh-CN" altLang="en-US" sz="2800" b="1">
                <a:solidFill>
                  <a:schemeClr val="tx1"/>
                </a:solidFill>
                <a:latin typeface="微软雅黑" panose="020B0503020204020204" charset="-122"/>
                <a:ea typeface="微软雅黑" panose="020B0503020204020204" charset="-122"/>
              </a:rPr>
              <a:t>、通过基因型频率计算基因频率</a:t>
            </a:r>
            <a:endParaRPr lang="zh-CN" altLang="en-US" sz="2800" b="1">
              <a:solidFill>
                <a:schemeClr val="tx1"/>
              </a:solidFill>
              <a:latin typeface="微软雅黑" panose="020B0503020204020204" charset="-122"/>
              <a:ea typeface="微软雅黑" panose="020B0503020204020204" charset="-122"/>
            </a:endParaRPr>
          </a:p>
          <a:p>
            <a:pPr algn="l" fontAlgn="auto">
              <a:lnSpc>
                <a:spcPct val="130000"/>
              </a:lnSpc>
            </a:pP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① 在种群中，</a:t>
            </a:r>
            <a:r>
              <a:rPr lang="zh-CN" altLang="en-US" sz="2800" b="1">
                <a:solidFill>
                  <a:schemeClr val="accent1"/>
                </a:solidFill>
                <a:latin typeface="微软雅黑" panose="020B0503020204020204" charset="-122"/>
                <a:ea typeface="微软雅黑" panose="020B0503020204020204" charset="-122"/>
                <a:sym typeface="+mn-ea"/>
              </a:rPr>
              <a:t>一对</a:t>
            </a:r>
            <a:r>
              <a:rPr lang="zh-CN" altLang="en-US" sz="2800">
                <a:solidFill>
                  <a:schemeClr val="tx1"/>
                </a:solidFill>
                <a:latin typeface="微软雅黑" panose="020B0503020204020204" charset="-122"/>
                <a:ea typeface="微软雅黑" panose="020B0503020204020204" charset="-122"/>
                <a:sym typeface="+mn-ea"/>
              </a:rPr>
              <a:t>等位基因的</a:t>
            </a:r>
            <a:r>
              <a:rPr lang="zh-CN" altLang="en-US" sz="2800" b="1">
                <a:solidFill>
                  <a:schemeClr val="accent1"/>
                </a:solidFill>
                <a:latin typeface="微软雅黑" panose="020B0503020204020204" charset="-122"/>
                <a:ea typeface="微软雅黑" panose="020B0503020204020204" charset="-122"/>
                <a:sym typeface="+mn-ea"/>
              </a:rPr>
              <a:t>基因频率之和等于</a:t>
            </a:r>
            <a:r>
              <a:rPr lang="en-US" altLang="zh-CN" sz="2800" b="1">
                <a:solidFill>
                  <a:schemeClr val="accent1"/>
                </a:solidFill>
                <a:latin typeface="微软雅黑" panose="020B0503020204020204" charset="-122"/>
                <a:ea typeface="微软雅黑" panose="020B0503020204020204" charset="-122"/>
                <a:sym typeface="+mn-ea"/>
              </a:rPr>
              <a:t>1</a:t>
            </a:r>
            <a:r>
              <a:rPr lang="zh-CN" altLang="en-US" sz="2800" b="1">
                <a:solidFill>
                  <a:schemeClr val="accent1"/>
                </a:solidFill>
                <a:latin typeface="微软雅黑" panose="020B0503020204020204" charset="-122"/>
                <a:ea typeface="微软雅黑" panose="020B0503020204020204" charset="-122"/>
                <a:sym typeface="+mn-ea"/>
              </a:rPr>
              <a:t>，基因型频率之和也等于</a:t>
            </a:r>
            <a:r>
              <a:rPr lang="en-US" altLang="zh-CN" sz="2800" b="1">
                <a:solidFill>
                  <a:schemeClr val="accent1"/>
                </a:solidFill>
                <a:latin typeface="微软雅黑" panose="020B0503020204020204" charset="-122"/>
                <a:ea typeface="微软雅黑" panose="020B0503020204020204" charset="-122"/>
                <a:sym typeface="+mn-ea"/>
              </a:rPr>
              <a:t>1</a:t>
            </a:r>
            <a:r>
              <a:rPr lang="zh-CN" altLang="en-US" sz="2800" b="1">
                <a:solidFill>
                  <a:schemeClr val="accent1"/>
                </a:solidFill>
                <a:latin typeface="微软雅黑" panose="020B0503020204020204" charset="-122"/>
                <a:ea typeface="微软雅黑" panose="020B0503020204020204" charset="-122"/>
                <a:sym typeface="+mn-ea"/>
              </a:rPr>
              <a:t>。</a:t>
            </a: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② </a:t>
            </a:r>
            <a:r>
              <a:rPr lang="zh-CN" altLang="en-US" sz="2800" b="1">
                <a:solidFill>
                  <a:schemeClr val="accent1"/>
                </a:solidFill>
                <a:latin typeface="微软雅黑" panose="020B0503020204020204" charset="-122"/>
                <a:ea typeface="微软雅黑" panose="020B0503020204020204" charset="-122"/>
                <a:sym typeface="+mn-ea"/>
              </a:rPr>
              <a:t>一个基因的频率</a:t>
            </a:r>
            <a:r>
              <a:rPr lang="en-US" altLang="zh-CN" sz="2800" b="1">
                <a:solidFill>
                  <a:schemeClr val="accent1"/>
                </a:solidFill>
                <a:latin typeface="微软雅黑" panose="020B0503020204020204" charset="-122"/>
                <a:ea typeface="微软雅黑" panose="020B0503020204020204" charset="-122"/>
                <a:sym typeface="+mn-ea"/>
              </a:rPr>
              <a:t>=</a:t>
            </a:r>
            <a:r>
              <a:rPr lang="zh-CN" altLang="en-US" sz="2800" b="1">
                <a:solidFill>
                  <a:schemeClr val="accent1"/>
                </a:solidFill>
                <a:latin typeface="微软雅黑" panose="020B0503020204020204" charset="-122"/>
                <a:ea typeface="微软雅黑" panose="020B0503020204020204" charset="-122"/>
                <a:sym typeface="+mn-ea"/>
              </a:rPr>
              <a:t>该基因纯合子的基因型频率</a:t>
            </a:r>
            <a:r>
              <a:rPr lang="en-US" altLang="zh-CN" sz="2800" b="1">
                <a:solidFill>
                  <a:schemeClr val="accent1"/>
                </a:solidFill>
                <a:latin typeface="微软雅黑" panose="020B0503020204020204" charset="-122"/>
                <a:ea typeface="微软雅黑" panose="020B0503020204020204" charset="-122"/>
                <a:sym typeface="+mn-ea"/>
              </a:rPr>
              <a:t>+1/2</a:t>
            </a:r>
            <a:r>
              <a:rPr lang="zh-CN" altLang="en-US" sz="2800" b="1">
                <a:solidFill>
                  <a:schemeClr val="accent1"/>
                </a:solidFill>
                <a:latin typeface="微软雅黑" panose="020B0503020204020204" charset="-122"/>
                <a:ea typeface="微软雅黑" panose="020B0503020204020204" charset="-122"/>
                <a:sym typeface="+mn-ea"/>
              </a:rPr>
              <a:t>杂合子的基因型频率</a:t>
            </a:r>
            <a:endParaRPr lang="zh-CN" altLang="en-US" sz="2800" b="1">
              <a:solidFill>
                <a:schemeClr val="accent1"/>
              </a:solidFill>
              <a:latin typeface="微软雅黑" panose="020B0503020204020204" charset="-122"/>
              <a:ea typeface="微软雅黑" panose="020B0503020204020204" charset="-122"/>
              <a:sym typeface="+mn-ea"/>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种群基因频率基因型频率的相关计算</a:t>
            </a:r>
            <a:endParaRPr lang="zh-CN" altLang="en-US" sz="3200" b="1" smtClean="0">
              <a:solidFill>
                <a:srgbClr val="FF0000"/>
              </a:solidFill>
              <a:latin typeface="+mn-ea"/>
              <a:cs typeface="+mn-ea"/>
              <a:sym typeface="+mn-ea"/>
            </a:endParaRPr>
          </a:p>
        </p:txBody>
      </p:sp>
      <p:sp>
        <p:nvSpPr>
          <p:cNvPr id="18452" name="矩形 28692"/>
          <p:cNvSpPr/>
          <p:nvPr/>
        </p:nvSpPr>
        <p:spPr>
          <a:xfrm>
            <a:off x="792480" y="1704975"/>
            <a:ext cx="10728960" cy="4569460"/>
          </a:xfrm>
          <a:prstGeom prst="rect">
            <a:avLst/>
          </a:prstGeom>
          <a:noFill/>
          <a:ln w="9525">
            <a:noFill/>
          </a:ln>
        </p:spPr>
        <p:txBody>
          <a:bodyPr wrap="square" anchor="t">
            <a:spAutoFit/>
          </a:bodyPr>
          <a:lstStyle>
            <a:defPPr/>
          </a:lstStyle>
          <a:p>
            <a:pPr algn="l" fontAlgn="auto">
              <a:lnSpc>
                <a:spcPct val="130000"/>
              </a:lnSpc>
            </a:pPr>
            <a:r>
              <a:rPr lang="en-US" altLang="zh-CN" sz="2800" b="1">
                <a:solidFill>
                  <a:schemeClr val="tx1"/>
                </a:solidFill>
                <a:latin typeface="微软雅黑" panose="020B0503020204020204" charset="-122"/>
                <a:ea typeface="微软雅黑" panose="020B0503020204020204" charset="-122"/>
              </a:rPr>
              <a:t>2</a:t>
            </a:r>
            <a:r>
              <a:rPr lang="zh-CN" altLang="en-US" sz="2800" b="1">
                <a:solidFill>
                  <a:schemeClr val="tx1"/>
                </a:solidFill>
                <a:latin typeface="微软雅黑" panose="020B0503020204020204" charset="-122"/>
                <a:ea typeface="微软雅黑" panose="020B0503020204020204" charset="-122"/>
              </a:rPr>
              <a:t>、运用哈代</a:t>
            </a:r>
            <a:r>
              <a:rPr lang="en-US" altLang="zh-CN" sz="2800" b="1">
                <a:solidFill>
                  <a:schemeClr val="tx1"/>
                </a:solidFill>
                <a:latin typeface="微软雅黑" panose="020B0503020204020204" charset="-122"/>
                <a:ea typeface="微软雅黑" panose="020B0503020204020204" charset="-122"/>
              </a:rPr>
              <a:t>-</a:t>
            </a:r>
            <a:r>
              <a:rPr lang="zh-CN" altLang="en-US" sz="2800" b="1">
                <a:solidFill>
                  <a:schemeClr val="tx1"/>
                </a:solidFill>
                <a:latin typeface="微软雅黑" panose="020B0503020204020204" charset="-122"/>
                <a:ea typeface="微软雅黑" panose="020B0503020204020204" charset="-122"/>
              </a:rPr>
              <a:t>温伯格平衡定律计算</a:t>
            </a:r>
            <a:r>
              <a:rPr lang="zh-CN" altLang="en-US" sz="2800" b="1">
                <a:latin typeface="微软雅黑" panose="020B0503020204020204" charset="-122"/>
                <a:ea typeface="微软雅黑" panose="020B0503020204020204" charset="-122"/>
                <a:sym typeface="+mn-ea"/>
              </a:rPr>
              <a:t>基因频率和</a:t>
            </a:r>
            <a:r>
              <a:rPr lang="zh-CN" altLang="en-US" sz="2800" b="1">
                <a:solidFill>
                  <a:schemeClr val="tx1"/>
                </a:solidFill>
                <a:latin typeface="微软雅黑" panose="020B0503020204020204" charset="-122"/>
                <a:ea typeface="微软雅黑" panose="020B0503020204020204" charset="-122"/>
              </a:rPr>
              <a:t>基因型频率</a:t>
            </a:r>
            <a:endParaRPr lang="zh-CN" altLang="en-US" sz="2800" b="1">
              <a:solidFill>
                <a:schemeClr val="tx1"/>
              </a:solidFill>
              <a:latin typeface="微软雅黑" panose="020B0503020204020204" charset="-122"/>
              <a:ea typeface="微软雅黑" panose="020B0503020204020204" charset="-122"/>
            </a:endParaRPr>
          </a:p>
          <a:p>
            <a:pPr algn="l" fontAlgn="auto">
              <a:lnSpc>
                <a:spcPct val="130000"/>
              </a:lnSpc>
            </a:pP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在一个有性生殖的自然种群中，当等位基因只有一对（</a:t>
            </a:r>
            <a:r>
              <a:rPr lang="en-US" altLang="zh-CN" sz="2800">
                <a:solidFill>
                  <a:schemeClr val="tx1"/>
                </a:solidFill>
                <a:latin typeface="微软雅黑" panose="020B0503020204020204" charset="-122"/>
                <a:ea typeface="微软雅黑" panose="020B0503020204020204" charset="-122"/>
                <a:sym typeface="+mn-ea"/>
              </a:rPr>
              <a:t>Aa</a:t>
            </a:r>
            <a:r>
              <a:rPr lang="zh-CN" altLang="en-US" sz="2800">
                <a:solidFill>
                  <a:schemeClr val="tx1"/>
                </a:solidFill>
                <a:latin typeface="微软雅黑" panose="020B0503020204020204" charset="-122"/>
                <a:ea typeface="微软雅黑" panose="020B0503020204020204" charset="-122"/>
                <a:sym typeface="+mn-ea"/>
              </a:rPr>
              <a:t>）时，设</a:t>
            </a:r>
            <a:r>
              <a:rPr lang="en-US" altLang="zh-CN" sz="2800">
                <a:solidFill>
                  <a:schemeClr val="tx1"/>
                </a:solidFill>
                <a:latin typeface="微软雅黑" panose="020B0503020204020204" charset="-122"/>
                <a:ea typeface="微软雅黑" panose="020B0503020204020204" charset="-122"/>
                <a:sym typeface="+mn-ea"/>
              </a:rPr>
              <a:t>p</a:t>
            </a:r>
            <a:r>
              <a:rPr lang="zh-CN" altLang="en-US" sz="2800">
                <a:solidFill>
                  <a:schemeClr val="tx1"/>
                </a:solidFill>
                <a:latin typeface="微软雅黑" panose="020B0503020204020204" charset="-122"/>
                <a:ea typeface="微软雅黑" panose="020B0503020204020204" charset="-122"/>
                <a:sym typeface="+mn-ea"/>
              </a:rPr>
              <a:t>代表</a:t>
            </a:r>
            <a:r>
              <a:rPr lang="en-US" altLang="zh-CN" sz="2800">
                <a:solidFill>
                  <a:schemeClr val="tx1"/>
                </a:solidFill>
                <a:latin typeface="微软雅黑" panose="020B0503020204020204" charset="-122"/>
                <a:ea typeface="微软雅黑" panose="020B0503020204020204" charset="-122"/>
                <a:sym typeface="+mn-ea"/>
              </a:rPr>
              <a:t>A</a:t>
            </a:r>
            <a:r>
              <a:rPr lang="zh-CN" altLang="en-US" sz="2800">
                <a:solidFill>
                  <a:schemeClr val="tx1"/>
                </a:solidFill>
                <a:latin typeface="微软雅黑" panose="020B0503020204020204" charset="-122"/>
                <a:ea typeface="微软雅黑" panose="020B0503020204020204" charset="-122"/>
                <a:sym typeface="+mn-ea"/>
              </a:rPr>
              <a:t>基因的频率，</a:t>
            </a:r>
            <a:r>
              <a:rPr lang="en-US" altLang="zh-CN" sz="2800">
                <a:solidFill>
                  <a:schemeClr val="tx1"/>
                </a:solidFill>
                <a:latin typeface="微软雅黑" panose="020B0503020204020204" charset="-122"/>
                <a:ea typeface="微软雅黑" panose="020B0503020204020204" charset="-122"/>
                <a:sym typeface="+mn-ea"/>
              </a:rPr>
              <a:t>q</a:t>
            </a:r>
            <a:r>
              <a:rPr lang="zh-CN" altLang="en-US" sz="2800">
                <a:solidFill>
                  <a:schemeClr val="tx1"/>
                </a:solidFill>
                <a:latin typeface="微软雅黑" panose="020B0503020204020204" charset="-122"/>
                <a:ea typeface="微软雅黑" panose="020B0503020204020204" charset="-122"/>
                <a:sym typeface="+mn-ea"/>
              </a:rPr>
              <a:t>代表</a:t>
            </a:r>
            <a:r>
              <a:rPr lang="en-US" altLang="zh-CN" sz="2800">
                <a:solidFill>
                  <a:schemeClr val="tx1"/>
                </a:solidFill>
                <a:latin typeface="微软雅黑" panose="020B0503020204020204" charset="-122"/>
                <a:ea typeface="微软雅黑" panose="020B0503020204020204" charset="-122"/>
                <a:sym typeface="+mn-ea"/>
              </a:rPr>
              <a:t>a</a:t>
            </a:r>
            <a:r>
              <a:rPr lang="zh-CN" altLang="en-US" sz="2800">
                <a:solidFill>
                  <a:schemeClr val="tx1"/>
                </a:solidFill>
                <a:latin typeface="微软雅黑" panose="020B0503020204020204" charset="-122"/>
                <a:ea typeface="微软雅黑" panose="020B0503020204020204" charset="-122"/>
                <a:sym typeface="+mn-ea"/>
              </a:rPr>
              <a:t>基因的频率，则：</a:t>
            </a:r>
            <a:endParaRPr lang="zh-CN" altLang="en-US" sz="2800">
              <a:solidFill>
                <a:schemeClr val="tx1"/>
              </a:solidFill>
              <a:latin typeface="微软雅黑" panose="020B0503020204020204" charset="-122"/>
              <a:ea typeface="微软雅黑" panose="020B0503020204020204" charset="-122"/>
              <a:sym typeface="+mn-ea"/>
            </a:endParaRPr>
          </a:p>
          <a:p>
            <a:pPr algn="ctr" fontAlgn="auto">
              <a:lnSpc>
                <a:spcPct val="130000"/>
              </a:lnSpc>
            </a:pPr>
            <a:r>
              <a:rPr lang="en-US" altLang="zh-CN" sz="2800" b="1">
                <a:solidFill>
                  <a:schemeClr val="accent1"/>
                </a:solidFill>
                <a:latin typeface="微软雅黑" panose="020B0503020204020204" charset="-122"/>
                <a:ea typeface="微软雅黑" panose="020B0503020204020204" charset="-122"/>
                <a:sym typeface="+mn-ea"/>
              </a:rPr>
              <a:t>(p+q)</a:t>
            </a:r>
            <a:r>
              <a:rPr lang="en-US" altLang="zh-CN" sz="2800" b="1" baseline="30000">
                <a:solidFill>
                  <a:schemeClr val="accent1"/>
                </a:solidFill>
                <a:latin typeface="微软雅黑" panose="020B0503020204020204" charset="-122"/>
                <a:ea typeface="微软雅黑" panose="020B0503020204020204" charset="-122"/>
                <a:sym typeface="+mn-ea"/>
              </a:rPr>
              <a:t>2</a:t>
            </a:r>
            <a:r>
              <a:rPr lang="en-US" altLang="zh-CN" sz="2800" b="1">
                <a:solidFill>
                  <a:schemeClr val="accent1"/>
                </a:solidFill>
                <a:latin typeface="微软雅黑" panose="020B0503020204020204" charset="-122"/>
                <a:ea typeface="微软雅黑" panose="020B0503020204020204" charset="-122"/>
                <a:sym typeface="+mn-ea"/>
              </a:rPr>
              <a:t>=p</a:t>
            </a:r>
            <a:r>
              <a:rPr lang="en-US" altLang="zh-CN" sz="2800" b="1" baseline="30000">
                <a:solidFill>
                  <a:schemeClr val="accent1"/>
                </a:solidFill>
                <a:latin typeface="微软雅黑" panose="020B0503020204020204" charset="-122"/>
                <a:ea typeface="微软雅黑" panose="020B0503020204020204" charset="-122"/>
                <a:sym typeface="+mn-ea"/>
              </a:rPr>
              <a:t>2</a:t>
            </a:r>
            <a:r>
              <a:rPr lang="en-US" altLang="zh-CN" sz="2800" b="1">
                <a:solidFill>
                  <a:schemeClr val="accent1"/>
                </a:solidFill>
                <a:latin typeface="微软雅黑" panose="020B0503020204020204" charset="-122"/>
                <a:ea typeface="微软雅黑" panose="020B0503020204020204" charset="-122"/>
                <a:sym typeface="+mn-ea"/>
              </a:rPr>
              <a:t>+2pq+q</a:t>
            </a:r>
            <a:r>
              <a:rPr lang="en-US" altLang="zh-CN" sz="2800" b="1" baseline="30000">
                <a:solidFill>
                  <a:schemeClr val="accent1"/>
                </a:solidFill>
                <a:latin typeface="微软雅黑" panose="020B0503020204020204" charset="-122"/>
                <a:ea typeface="微软雅黑" panose="020B0503020204020204" charset="-122"/>
                <a:sym typeface="+mn-ea"/>
              </a:rPr>
              <a:t>2</a:t>
            </a:r>
            <a:r>
              <a:rPr lang="en-US" altLang="zh-CN" sz="2800" b="1">
                <a:solidFill>
                  <a:schemeClr val="accent1"/>
                </a:solidFill>
                <a:latin typeface="微软雅黑" panose="020B0503020204020204" charset="-122"/>
                <a:ea typeface="微软雅黑" panose="020B0503020204020204" charset="-122"/>
                <a:sym typeface="+mn-ea"/>
              </a:rPr>
              <a:t>=1</a:t>
            </a:r>
            <a:endParaRPr lang="zh-CN" altLang="en-US" sz="2800" b="1">
              <a:solidFill>
                <a:schemeClr val="accent1"/>
              </a:solidFill>
              <a:latin typeface="微软雅黑" panose="020B0503020204020204" charset="-122"/>
              <a:ea typeface="微软雅黑" panose="020B0503020204020204" charset="-122"/>
              <a:sym typeface="+mn-ea"/>
            </a:endParaRPr>
          </a:p>
          <a:p>
            <a:pPr algn="l" fontAlgn="auto">
              <a:lnSpc>
                <a:spcPct val="130000"/>
              </a:lnSpc>
            </a:pP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b="1">
                <a:solidFill>
                  <a:schemeClr val="tx1"/>
                </a:solidFill>
                <a:latin typeface="微软雅黑" panose="020B0503020204020204" charset="-122"/>
                <a:ea typeface="微软雅黑" panose="020B0503020204020204" charset="-122"/>
                <a:sym typeface="+mn-ea"/>
              </a:rPr>
              <a:t>适用条件：</a:t>
            </a:r>
            <a:r>
              <a:rPr lang="zh-CN" altLang="en-US" sz="2800">
                <a:solidFill>
                  <a:schemeClr val="tx1"/>
                </a:solidFill>
                <a:latin typeface="微软雅黑" panose="020B0503020204020204" charset="-122"/>
                <a:ea typeface="微软雅黑" panose="020B0503020204020204" charset="-122"/>
                <a:sym typeface="+mn-ea"/>
              </a:rPr>
              <a:t>种群大；</a:t>
            </a:r>
            <a:r>
              <a:rPr lang="zh-CN" altLang="en-US" sz="2800" b="1">
                <a:solidFill>
                  <a:schemeClr val="accent1"/>
                </a:solidFill>
                <a:latin typeface="微软雅黑" panose="020B0503020204020204" charset="-122"/>
                <a:ea typeface="微软雅黑" panose="020B0503020204020204" charset="-122"/>
                <a:sym typeface="+mn-ea"/>
              </a:rPr>
              <a:t>种群中个体间的交配是随机的；</a:t>
            </a:r>
            <a:r>
              <a:rPr lang="zh-CN" altLang="en-US" sz="2800">
                <a:solidFill>
                  <a:schemeClr val="tx1"/>
                </a:solidFill>
                <a:latin typeface="微软雅黑" panose="020B0503020204020204" charset="-122"/>
                <a:ea typeface="微软雅黑" panose="020B0503020204020204" charset="-122"/>
                <a:sym typeface="+mn-ea"/>
              </a:rPr>
              <a:t>没有突变的发生；种群之间不存在个体的迁移；没有自然选择。</a:t>
            </a:r>
            <a:endParaRPr lang="zh-CN" altLang="en-US" sz="2800" b="1">
              <a:solidFill>
                <a:schemeClr val="accent1"/>
              </a:solidFill>
              <a:latin typeface="微软雅黑" panose="020B0503020204020204" charset="-122"/>
              <a:ea typeface="微软雅黑" panose="020B0503020204020204" charset="-122"/>
              <a:sym typeface="+mn-ea"/>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种群基因频率的变化</a:t>
            </a:r>
            <a:endParaRPr lang="zh-CN" altLang="en-US" sz="3200" b="1" smtClean="0">
              <a:solidFill>
                <a:srgbClr val="FF0000"/>
              </a:solidFill>
              <a:latin typeface="+mn-ea"/>
              <a:cs typeface="+mn-ea"/>
              <a:sym typeface="+mn-ea"/>
            </a:endParaRPr>
          </a:p>
        </p:txBody>
      </p:sp>
      <p:sp>
        <p:nvSpPr>
          <p:cNvPr id="18452" name="矩形 28692"/>
          <p:cNvSpPr/>
          <p:nvPr/>
        </p:nvSpPr>
        <p:spPr>
          <a:xfrm>
            <a:off x="792480" y="1731645"/>
            <a:ext cx="10415270" cy="1210945"/>
          </a:xfrm>
          <a:prstGeom prst="rect">
            <a:avLst/>
          </a:prstGeom>
          <a:noFill/>
          <a:ln w="9525">
            <a:noFill/>
          </a:ln>
        </p:spPr>
        <p:txBody>
          <a:bodyPr wrap="square" anchor="t">
            <a:spAutoFit/>
          </a:bodyPr>
          <a:lstStyle>
            <a:defPPr/>
          </a:lstStyle>
          <a:p>
            <a:pPr algn="l" fontAlgn="auto">
              <a:lnSpc>
                <a:spcPct val="130000"/>
              </a:lnSpc>
            </a:pPr>
            <a:r>
              <a:rPr lang="zh-CN" altLang="en-US" sz="2800">
                <a:solidFill>
                  <a:schemeClr val="tx1"/>
                </a:solidFill>
                <a:latin typeface="微软雅黑" panose="020B0503020204020204" charset="-122"/>
                <a:ea typeface="微软雅黑" panose="020B0503020204020204" charset="-122"/>
              </a:rPr>
              <a:t>基因突变在自然界是普遍存在的。基因突变产生新的等位基因，这就可以使种群的基因频率发生变化。</a:t>
            </a:r>
            <a:endParaRPr lang="zh-CN" altLang="en-US" sz="2800">
              <a:solidFill>
                <a:schemeClr val="tx1"/>
              </a:solidFill>
              <a:latin typeface="微软雅黑" panose="020B0503020204020204" charset="-122"/>
              <a:ea typeface="微软雅黑" panose="020B0503020204020204" charset="-122"/>
            </a:endParaRPr>
          </a:p>
        </p:txBody>
      </p:sp>
      <p:grpSp>
        <p:nvGrpSpPr>
          <p:cNvPr id="13" name="组合 12"/>
          <p:cNvGrpSpPr/>
          <p:nvPr/>
        </p:nvGrpSpPr>
        <p:grpSpPr>
          <a:xfrm>
            <a:off x="1938655" y="3242945"/>
            <a:ext cx="8123555" cy="3234690"/>
            <a:chOff x="1248" y="5248"/>
            <a:chExt cx="12793" cy="5094"/>
          </a:xfrm>
        </p:grpSpPr>
        <p:sp>
          <p:nvSpPr>
            <p:cNvPr id="3" name="文本框 2"/>
            <p:cNvSpPr txBox="1"/>
            <p:nvPr/>
          </p:nvSpPr>
          <p:spPr>
            <a:xfrm>
              <a:off x="3650" y="7884"/>
              <a:ext cx="3673" cy="822"/>
            </a:xfrm>
            <a:prstGeom prst="rect">
              <a:avLst/>
            </a:prstGeom>
            <a:noFill/>
          </p:spPr>
          <p:txBody>
            <a:bodyPr wrap="square" rtlCol="0">
              <a:spAutoFit/>
            </a:bodyPr>
            <a:lstStyle>
              <a:defPPr/>
            </a:lstStyle>
            <a:p>
              <a:pPr algn="ctr"/>
              <a:r>
                <a:rPr lang="zh-CN" altLang="en-US" sz="2800" b="1">
                  <a:solidFill>
                    <a:schemeClr val="accent1"/>
                  </a:solidFill>
                </a:rPr>
                <a:t>可遗传的变异</a:t>
              </a:r>
              <a:endParaRPr lang="zh-CN" altLang="en-US" sz="2800" b="1">
                <a:solidFill>
                  <a:schemeClr val="accent1"/>
                </a:solidFill>
              </a:endParaRPr>
            </a:p>
          </p:txBody>
        </p:sp>
        <p:sp>
          <p:nvSpPr>
            <p:cNvPr id="4" name="左大括号 3"/>
            <p:cNvSpPr/>
            <p:nvPr/>
          </p:nvSpPr>
          <p:spPr>
            <a:xfrm>
              <a:off x="7508" y="6624"/>
              <a:ext cx="870" cy="3341"/>
            </a:xfrm>
            <a:prstGeom prst="leftBrace">
              <a:avLst>
                <a:gd name="adj1" fmla="val 40757"/>
                <a:gd name="adj2" fmla="val 50000"/>
              </a:avLst>
            </a:prstGeom>
            <a:ln w="38100"/>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5" name="文本框 4"/>
            <p:cNvSpPr txBox="1"/>
            <p:nvPr/>
          </p:nvSpPr>
          <p:spPr>
            <a:xfrm>
              <a:off x="1248" y="6566"/>
              <a:ext cx="1556" cy="822"/>
            </a:xfrm>
            <a:prstGeom prst="rect">
              <a:avLst/>
            </a:prstGeom>
            <a:noFill/>
          </p:spPr>
          <p:txBody>
            <a:bodyPr wrap="square" rtlCol="0">
              <a:spAutoFit/>
            </a:bodyPr>
            <a:lstStyle>
              <a:defPPr/>
            </a:lstStyle>
            <a:p>
              <a:pPr algn="ctr"/>
              <a:r>
                <a:rPr lang="zh-CN" altLang="en-US" sz="2800" b="1">
                  <a:solidFill>
                    <a:schemeClr val="accent1"/>
                  </a:solidFill>
                </a:rPr>
                <a:t>变异</a:t>
              </a:r>
              <a:endParaRPr lang="zh-CN" altLang="en-US" sz="2800" b="1">
                <a:solidFill>
                  <a:schemeClr val="accent1"/>
                </a:solidFill>
              </a:endParaRPr>
            </a:p>
          </p:txBody>
        </p:sp>
        <p:sp>
          <p:nvSpPr>
            <p:cNvPr id="6" name="左大括号 5"/>
            <p:cNvSpPr/>
            <p:nvPr/>
          </p:nvSpPr>
          <p:spPr>
            <a:xfrm>
              <a:off x="3015" y="5248"/>
              <a:ext cx="635" cy="3458"/>
            </a:xfrm>
            <a:prstGeom prst="leftBrace">
              <a:avLst>
                <a:gd name="adj1" fmla="val 52755"/>
                <a:gd name="adj2" fmla="val 50000"/>
              </a:avLst>
            </a:prstGeom>
            <a:ln w="38100"/>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7" name="文本框 6"/>
            <p:cNvSpPr txBox="1"/>
            <p:nvPr/>
          </p:nvSpPr>
          <p:spPr>
            <a:xfrm>
              <a:off x="3650" y="5248"/>
              <a:ext cx="4354" cy="822"/>
            </a:xfrm>
            <a:prstGeom prst="rect">
              <a:avLst/>
            </a:prstGeom>
            <a:noFill/>
          </p:spPr>
          <p:txBody>
            <a:bodyPr wrap="square" rtlCol="0">
              <a:spAutoFit/>
            </a:bodyPr>
            <a:lstStyle>
              <a:defPPr/>
            </a:lstStyle>
            <a:p>
              <a:pPr algn="ctr"/>
              <a:r>
                <a:rPr lang="zh-CN" altLang="en-US" sz="2800" b="1">
                  <a:solidFill>
                    <a:schemeClr val="accent1"/>
                  </a:solidFill>
                </a:rPr>
                <a:t>不可遗传的变异</a:t>
              </a:r>
              <a:endParaRPr lang="zh-CN" altLang="en-US" sz="2800" b="1">
                <a:solidFill>
                  <a:schemeClr val="accent1"/>
                </a:solidFill>
              </a:endParaRPr>
            </a:p>
          </p:txBody>
        </p:sp>
        <p:sp>
          <p:nvSpPr>
            <p:cNvPr id="8" name="文本框 7"/>
            <p:cNvSpPr txBox="1"/>
            <p:nvPr/>
          </p:nvSpPr>
          <p:spPr>
            <a:xfrm>
              <a:off x="8378" y="6249"/>
              <a:ext cx="2590" cy="822"/>
            </a:xfrm>
            <a:prstGeom prst="rect">
              <a:avLst/>
            </a:prstGeom>
            <a:noFill/>
          </p:spPr>
          <p:txBody>
            <a:bodyPr wrap="square" rtlCol="0">
              <a:spAutoFit/>
            </a:bodyPr>
            <a:lstStyle>
              <a:defPPr/>
            </a:lstStyle>
            <a:p>
              <a:pPr algn="ctr"/>
              <a:r>
                <a:rPr lang="zh-CN" altLang="en-US" sz="2800" b="1">
                  <a:solidFill>
                    <a:schemeClr val="accent1"/>
                  </a:solidFill>
                </a:rPr>
                <a:t>基因突变</a:t>
              </a:r>
              <a:endParaRPr lang="zh-CN" altLang="en-US" sz="2800" b="1">
                <a:solidFill>
                  <a:schemeClr val="accent1"/>
                </a:solidFill>
              </a:endParaRPr>
            </a:p>
          </p:txBody>
        </p:sp>
        <p:sp>
          <p:nvSpPr>
            <p:cNvPr id="9" name="文本框 8"/>
            <p:cNvSpPr txBox="1"/>
            <p:nvPr/>
          </p:nvSpPr>
          <p:spPr>
            <a:xfrm>
              <a:off x="8378" y="7883"/>
              <a:ext cx="3110" cy="822"/>
            </a:xfrm>
            <a:prstGeom prst="rect">
              <a:avLst/>
            </a:prstGeom>
            <a:noFill/>
          </p:spPr>
          <p:txBody>
            <a:bodyPr wrap="square" rtlCol="0">
              <a:spAutoFit/>
            </a:bodyPr>
            <a:lstStyle>
              <a:defPPr/>
            </a:lstStyle>
            <a:p>
              <a:pPr algn="ctr"/>
              <a:r>
                <a:rPr lang="zh-CN" altLang="en-US" sz="2800" b="1">
                  <a:solidFill>
                    <a:schemeClr val="accent1"/>
                  </a:solidFill>
                </a:rPr>
                <a:t>染色体变异</a:t>
              </a:r>
              <a:endParaRPr lang="zh-CN" altLang="en-US" sz="2800" b="1">
                <a:solidFill>
                  <a:schemeClr val="accent1"/>
                </a:solidFill>
              </a:endParaRPr>
            </a:p>
          </p:txBody>
        </p:sp>
        <p:sp>
          <p:nvSpPr>
            <p:cNvPr id="10" name="文本框 9"/>
            <p:cNvSpPr txBox="1"/>
            <p:nvPr/>
          </p:nvSpPr>
          <p:spPr>
            <a:xfrm>
              <a:off x="8401" y="9520"/>
              <a:ext cx="2591" cy="822"/>
            </a:xfrm>
            <a:prstGeom prst="rect">
              <a:avLst/>
            </a:prstGeom>
            <a:noFill/>
          </p:spPr>
          <p:txBody>
            <a:bodyPr wrap="square" rtlCol="0">
              <a:spAutoFit/>
            </a:bodyPr>
            <a:lstStyle>
              <a:defPPr/>
            </a:lstStyle>
            <a:p>
              <a:pPr algn="ctr"/>
              <a:r>
                <a:rPr lang="zh-CN" altLang="en-US" sz="2800" b="1">
                  <a:solidFill>
                    <a:schemeClr val="accent1"/>
                  </a:solidFill>
                </a:rPr>
                <a:t>基因重组</a:t>
              </a:r>
              <a:endParaRPr lang="zh-CN" altLang="en-US" sz="2800" b="1">
                <a:solidFill>
                  <a:schemeClr val="accent1"/>
                </a:solidFill>
              </a:endParaRPr>
            </a:p>
          </p:txBody>
        </p:sp>
        <p:sp>
          <p:nvSpPr>
            <p:cNvPr id="11" name="右大括号 10"/>
            <p:cNvSpPr/>
            <p:nvPr/>
          </p:nvSpPr>
          <p:spPr>
            <a:xfrm>
              <a:off x="11654" y="6566"/>
              <a:ext cx="668" cy="2047"/>
            </a:xfrm>
            <a:prstGeom prst="rightBrace">
              <a:avLst>
                <a:gd name="adj1" fmla="val 28293"/>
                <a:gd name="adj2" fmla="val 50000"/>
              </a:avLst>
            </a:prstGeom>
            <a:ln w="38100"/>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2" name="文本框 11"/>
            <p:cNvSpPr txBox="1"/>
            <p:nvPr/>
          </p:nvSpPr>
          <p:spPr>
            <a:xfrm>
              <a:off x="12509" y="7178"/>
              <a:ext cx="1532" cy="822"/>
            </a:xfrm>
            <a:prstGeom prst="rect">
              <a:avLst/>
            </a:prstGeom>
            <a:noFill/>
          </p:spPr>
          <p:txBody>
            <a:bodyPr wrap="square" rtlCol="0">
              <a:spAutoFit/>
            </a:bodyPr>
            <a:lstStyle>
              <a:defPPr/>
            </a:lstStyle>
            <a:p>
              <a:pPr algn="ctr"/>
              <a:r>
                <a:rPr lang="zh-CN" altLang="en-US" sz="2800" b="1">
                  <a:solidFill>
                    <a:schemeClr val="accent1"/>
                  </a:solidFill>
                </a:rPr>
                <a:t>突变</a:t>
              </a:r>
              <a:endParaRPr lang="zh-CN" altLang="en-US" sz="2800" b="1">
                <a:solidFill>
                  <a:schemeClr val="accent1"/>
                </a:solidFill>
              </a:endParaRPr>
            </a:p>
          </p:txBody>
        </p:sp>
      </p:gr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影响种群基因频率变化的因素</a:t>
            </a:r>
            <a:endParaRPr lang="zh-CN" altLang="en-US" sz="3200" b="1" smtClean="0">
              <a:solidFill>
                <a:srgbClr val="FF0000"/>
              </a:solidFill>
              <a:latin typeface="+mn-ea"/>
              <a:cs typeface="+mn-ea"/>
              <a:sym typeface="+mn-ea"/>
            </a:endParaRPr>
          </a:p>
        </p:txBody>
      </p:sp>
      <p:sp>
        <p:nvSpPr>
          <p:cNvPr id="18452" name="矩形 28692"/>
          <p:cNvSpPr/>
          <p:nvPr/>
        </p:nvSpPr>
        <p:spPr>
          <a:xfrm>
            <a:off x="792480" y="1731645"/>
            <a:ext cx="10579100" cy="4521200"/>
          </a:xfrm>
          <a:prstGeom prst="rect">
            <a:avLst/>
          </a:prstGeom>
          <a:noFill/>
          <a:ln w="9525">
            <a:noFill/>
          </a:ln>
        </p:spPr>
        <p:txBody>
          <a:bodyPr wrap="square" anchor="t">
            <a:spAutoFit/>
          </a:bodyPr>
          <a:lstStyle>
            <a:defPPr/>
          </a:lstStyle>
          <a:p>
            <a:pPr algn="l" fontAlgn="auto">
              <a:lnSpc>
                <a:spcPct val="120000"/>
              </a:lnSpc>
            </a:pPr>
            <a:r>
              <a:rPr lang="zh-CN" altLang="en-US" sz="2800" b="1">
                <a:solidFill>
                  <a:schemeClr val="accent1"/>
                </a:solidFill>
                <a:latin typeface="微软雅黑" panose="020B0503020204020204" charset="-122"/>
                <a:ea typeface="微软雅黑" panose="020B0503020204020204" charset="-122"/>
              </a:rPr>
              <a:t>①突变和基因重组</a:t>
            </a:r>
            <a:endParaRPr lang="zh-CN" altLang="en-US" sz="2800" b="1">
              <a:solidFill>
                <a:schemeClr val="accent1"/>
              </a:solidFill>
              <a:latin typeface="微软雅黑" panose="020B0503020204020204" charset="-122"/>
              <a:ea typeface="微软雅黑" panose="020B0503020204020204" charset="-122"/>
            </a:endParaRPr>
          </a:p>
          <a:p>
            <a:pPr algn="l" fontAlgn="auto">
              <a:lnSpc>
                <a:spcPct val="120000"/>
              </a:lnSpc>
            </a:pPr>
            <a:endParaRPr lang="zh-CN" altLang="en-US" sz="2800">
              <a:solidFill>
                <a:schemeClr val="tx1"/>
              </a:solidFill>
              <a:latin typeface="微软雅黑" panose="020B0503020204020204" charset="-122"/>
              <a:ea typeface="微软雅黑" panose="020B0503020204020204" charset="-122"/>
            </a:endParaRPr>
          </a:p>
          <a:p>
            <a:pPr algn="l" fontAlgn="auto">
              <a:lnSpc>
                <a:spcPct val="120000"/>
              </a:lnSpc>
            </a:pPr>
            <a:r>
              <a:rPr lang="zh-CN" altLang="en-US" sz="2800">
                <a:solidFill>
                  <a:schemeClr val="tx1"/>
                </a:solidFill>
                <a:latin typeface="微软雅黑" panose="020B0503020204020204" charset="-122"/>
                <a:ea typeface="微软雅黑" panose="020B0503020204020204" charset="-122"/>
              </a:rPr>
              <a:t>生物自发突变的频率很低，而且许多突变是有害的，但是由于种群是由许多个体组成，每个个体的细胞中都有成千上万个基因，每一代就会产生大量的突变。</a:t>
            </a:r>
            <a:endParaRPr lang="zh-CN" altLang="en-US" sz="2800">
              <a:solidFill>
                <a:schemeClr val="tx1"/>
              </a:solidFill>
              <a:latin typeface="微软雅黑" panose="020B0503020204020204" charset="-122"/>
              <a:ea typeface="微软雅黑" panose="020B0503020204020204" charset="-122"/>
            </a:endParaRPr>
          </a:p>
          <a:p>
            <a:pPr algn="l" fontAlgn="auto">
              <a:lnSpc>
                <a:spcPct val="120000"/>
              </a:lnSpc>
            </a:pPr>
            <a:endParaRPr lang="zh-CN" altLang="en-US" sz="2800">
              <a:solidFill>
                <a:schemeClr val="tx1"/>
              </a:solidFill>
              <a:latin typeface="微软雅黑" panose="020B0503020204020204" charset="-122"/>
              <a:ea typeface="微软雅黑" panose="020B0503020204020204" charset="-122"/>
            </a:endParaRPr>
          </a:p>
          <a:p>
            <a:pPr algn="l" fontAlgn="auto">
              <a:lnSpc>
                <a:spcPct val="120000"/>
              </a:lnSpc>
            </a:pPr>
            <a:r>
              <a:rPr lang="zh-CN" altLang="en-US" sz="2400">
                <a:solidFill>
                  <a:schemeClr val="tx1"/>
                </a:solidFill>
                <a:latin typeface="微软雅黑" panose="020B0503020204020204" charset="-122"/>
                <a:ea typeface="微软雅黑" panose="020B0503020204020204" charset="-122"/>
              </a:rPr>
              <a:t>【例如】果蝇</a:t>
            </a:r>
            <a:r>
              <a:rPr lang="en-US" altLang="zh-CN" sz="2400">
                <a:solidFill>
                  <a:schemeClr val="tx1"/>
                </a:solidFill>
                <a:latin typeface="微软雅黑" panose="020B0503020204020204" charset="-122"/>
                <a:ea typeface="微软雅黑" panose="020B0503020204020204" charset="-122"/>
              </a:rPr>
              <a:t>1</a:t>
            </a:r>
            <a:r>
              <a:rPr lang="zh-CN" altLang="en-US" sz="2400">
                <a:solidFill>
                  <a:schemeClr val="tx1"/>
                </a:solidFill>
                <a:latin typeface="微软雅黑" panose="020B0503020204020204" charset="-122"/>
                <a:ea typeface="微软雅黑" panose="020B0503020204020204" charset="-122"/>
              </a:rPr>
              <a:t>组染色体上约有</a:t>
            </a:r>
            <a:r>
              <a:rPr lang="en-US" altLang="zh-CN" sz="2400">
                <a:solidFill>
                  <a:schemeClr val="tx1"/>
                </a:solidFill>
                <a:latin typeface="微软雅黑" panose="020B0503020204020204" charset="-122"/>
                <a:ea typeface="微软雅黑" panose="020B0503020204020204" charset="-122"/>
              </a:rPr>
              <a:t>1.3</a:t>
            </a:r>
            <a:r>
              <a:rPr lang="en-US" altLang="zh-CN" sz="2400">
                <a:latin typeface="微软雅黑" panose="020B0503020204020204" charset="-122"/>
                <a:ea typeface="微软雅黑" panose="020B0503020204020204" charset="-122"/>
                <a:sym typeface="+mn-ea"/>
              </a:rPr>
              <a:t>×10</a:t>
            </a:r>
            <a:r>
              <a:rPr lang="en-US" altLang="zh-CN" sz="2400" baseline="30000">
                <a:latin typeface="微软雅黑" panose="020B0503020204020204" charset="-122"/>
                <a:ea typeface="微软雅黑" panose="020B0503020204020204" charset="-122"/>
                <a:sym typeface="+mn-ea"/>
              </a:rPr>
              <a:t>4</a:t>
            </a:r>
            <a:r>
              <a:rPr lang="zh-CN" altLang="en-US" sz="2400">
                <a:latin typeface="微软雅黑" panose="020B0503020204020204" charset="-122"/>
                <a:ea typeface="微软雅黑" panose="020B0503020204020204" charset="-122"/>
                <a:sym typeface="+mn-ea"/>
              </a:rPr>
              <a:t>个基因，假定每个基因的突变频率都为</a:t>
            </a:r>
            <a:r>
              <a:rPr lang="en-US" altLang="zh-CN" sz="2400">
                <a:latin typeface="微软雅黑" panose="020B0503020204020204" charset="-122"/>
                <a:ea typeface="微软雅黑" panose="020B0503020204020204" charset="-122"/>
                <a:sym typeface="+mn-ea"/>
              </a:rPr>
              <a:t>10</a:t>
            </a:r>
            <a:r>
              <a:rPr lang="en-US" altLang="zh-CN" sz="2400" baseline="30000">
                <a:latin typeface="微软雅黑" panose="020B0503020204020204" charset="-122"/>
                <a:ea typeface="微软雅黑" panose="020B0503020204020204" charset="-122"/>
                <a:sym typeface="+mn-ea"/>
              </a:rPr>
              <a:t>-5</a:t>
            </a:r>
            <a:r>
              <a:rPr lang="zh-CN" altLang="en-US" sz="2400">
                <a:latin typeface="微软雅黑" panose="020B0503020204020204" charset="-122"/>
                <a:ea typeface="微软雅黑" panose="020B0503020204020204" charset="-122"/>
                <a:sym typeface="+mn-ea"/>
              </a:rPr>
              <a:t>，对一个约有</a:t>
            </a:r>
            <a:r>
              <a:rPr lang="en-US" altLang="zh-CN" sz="2400">
                <a:latin typeface="微软雅黑" panose="020B0503020204020204" charset="-122"/>
                <a:ea typeface="微软雅黑" panose="020B0503020204020204" charset="-122"/>
                <a:sym typeface="+mn-ea"/>
              </a:rPr>
              <a:t>10</a:t>
            </a:r>
            <a:r>
              <a:rPr lang="en-US" altLang="zh-CN" sz="2400" baseline="30000">
                <a:latin typeface="微软雅黑" panose="020B0503020204020204" charset="-122"/>
                <a:ea typeface="微软雅黑" panose="020B0503020204020204" charset="-122"/>
                <a:sym typeface="+mn-ea"/>
              </a:rPr>
              <a:t>8</a:t>
            </a:r>
            <a:r>
              <a:rPr lang="zh-CN" altLang="en-US" sz="2400">
                <a:latin typeface="微软雅黑" panose="020B0503020204020204" charset="-122"/>
                <a:ea typeface="微软雅黑" panose="020B0503020204020204" charset="-122"/>
                <a:sym typeface="+mn-ea"/>
              </a:rPr>
              <a:t>个个体的果蝇种群来说，每一代出现的基因突变数是：</a:t>
            </a:r>
            <a:endParaRPr lang="zh-CN" altLang="en-US" sz="2400">
              <a:latin typeface="微软雅黑" panose="020B0503020204020204" charset="-122"/>
              <a:ea typeface="微软雅黑" panose="020B0503020204020204" charset="-122"/>
              <a:sym typeface="+mn-ea"/>
            </a:endParaRPr>
          </a:p>
          <a:p>
            <a:pPr algn="ctr" fontAlgn="auto">
              <a:lnSpc>
                <a:spcPct val="120000"/>
              </a:lnSpc>
            </a:pPr>
            <a:r>
              <a:rPr lang="en-US" altLang="zh-CN" sz="2400">
                <a:solidFill>
                  <a:schemeClr val="tx1"/>
                </a:solidFill>
                <a:latin typeface="微软雅黑" panose="020B0503020204020204" charset="-122"/>
                <a:ea typeface="微软雅黑" panose="020B0503020204020204" charset="-122"/>
                <a:sym typeface="+mn-ea"/>
              </a:rPr>
              <a:t>2</a:t>
            </a:r>
            <a:r>
              <a:rPr lang="en-US" altLang="zh-CN" sz="2400">
                <a:latin typeface="微软雅黑" panose="020B0503020204020204" charset="-122"/>
                <a:ea typeface="微软雅黑" panose="020B0503020204020204" charset="-122"/>
                <a:sym typeface="+mn-ea"/>
              </a:rPr>
              <a:t>×1.3×10</a:t>
            </a:r>
            <a:r>
              <a:rPr lang="en-US" altLang="zh-CN" sz="2400" baseline="30000">
                <a:latin typeface="微软雅黑" panose="020B0503020204020204" charset="-122"/>
                <a:ea typeface="微软雅黑" panose="020B0503020204020204" charset="-122"/>
                <a:sym typeface="+mn-ea"/>
              </a:rPr>
              <a:t>4</a:t>
            </a:r>
            <a:r>
              <a:rPr lang="en-US" altLang="zh-CN" sz="2400">
                <a:latin typeface="微软雅黑" panose="020B0503020204020204" charset="-122"/>
                <a:ea typeface="微软雅黑" panose="020B0503020204020204" charset="-122"/>
                <a:sym typeface="+mn-ea"/>
              </a:rPr>
              <a:t>×10</a:t>
            </a:r>
            <a:r>
              <a:rPr lang="en-US" altLang="zh-CN" sz="2400" baseline="30000">
                <a:latin typeface="微软雅黑" panose="020B0503020204020204" charset="-122"/>
                <a:ea typeface="微软雅黑" panose="020B0503020204020204" charset="-122"/>
                <a:sym typeface="+mn-ea"/>
              </a:rPr>
              <a:t>-5</a:t>
            </a:r>
            <a:r>
              <a:rPr lang="en-US" altLang="zh-CN" sz="2400">
                <a:latin typeface="微软雅黑" panose="020B0503020204020204" charset="-122"/>
                <a:ea typeface="微软雅黑" panose="020B0503020204020204" charset="-122"/>
                <a:sym typeface="+mn-ea"/>
              </a:rPr>
              <a:t>×10</a:t>
            </a:r>
            <a:r>
              <a:rPr lang="en-US" altLang="zh-CN" sz="2400" baseline="30000">
                <a:latin typeface="微软雅黑" panose="020B0503020204020204" charset="-122"/>
                <a:ea typeface="微软雅黑" panose="020B0503020204020204" charset="-122"/>
                <a:sym typeface="+mn-ea"/>
              </a:rPr>
              <a:t>8</a:t>
            </a:r>
            <a:r>
              <a:rPr lang="en-US" altLang="zh-CN" sz="2400">
                <a:latin typeface="微软雅黑" panose="020B0503020204020204" charset="-122"/>
                <a:ea typeface="微软雅黑" panose="020B0503020204020204" charset="-122"/>
                <a:sym typeface="+mn-ea"/>
              </a:rPr>
              <a:t>=2.6×10</a:t>
            </a:r>
            <a:r>
              <a:rPr lang="en-US" altLang="zh-CN" sz="2400" baseline="30000">
                <a:latin typeface="微软雅黑" panose="020B0503020204020204" charset="-122"/>
                <a:ea typeface="微软雅黑" panose="020B0503020204020204" charset="-122"/>
                <a:sym typeface="+mn-ea"/>
              </a:rPr>
              <a:t>7</a:t>
            </a:r>
            <a:r>
              <a:rPr lang="zh-CN" altLang="en-US" sz="2400">
                <a:latin typeface="微软雅黑" panose="020B0503020204020204" charset="-122"/>
                <a:ea typeface="微软雅黑" panose="020B0503020204020204" charset="-122"/>
                <a:sym typeface="+mn-ea"/>
              </a:rPr>
              <a:t>（个）</a:t>
            </a:r>
            <a:endParaRPr lang="zh-CN" altLang="en-US" sz="2400">
              <a:solidFill>
                <a:schemeClr val="tx1"/>
              </a:solidFill>
              <a:latin typeface="微软雅黑" panose="020B0503020204020204" charset="-122"/>
              <a:ea typeface="微软雅黑" panose="020B0503020204020204" charset="-122"/>
              <a:sym typeface="+mn-ea"/>
            </a:endParaRPr>
          </a:p>
        </p:txBody>
      </p:sp>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4" name="文本框 3"/>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影响种群基因频率变化的因素</a:t>
            </a:r>
            <a:endParaRPr lang="zh-CN" altLang="en-US" sz="3200" b="1" smtClean="0">
              <a:solidFill>
                <a:srgbClr val="FF0000"/>
              </a:solidFill>
              <a:latin typeface="+mn-ea"/>
              <a:cs typeface="+mn-ea"/>
              <a:sym typeface="+mn-ea"/>
            </a:endParaRPr>
          </a:p>
        </p:txBody>
      </p:sp>
      <p:sp>
        <p:nvSpPr>
          <p:cNvPr id="18452" name="矩形 28692"/>
          <p:cNvSpPr/>
          <p:nvPr/>
        </p:nvSpPr>
        <p:spPr>
          <a:xfrm>
            <a:off x="792480" y="1731645"/>
            <a:ext cx="6754495" cy="4447540"/>
          </a:xfrm>
          <a:prstGeom prst="rect">
            <a:avLst/>
          </a:prstGeom>
          <a:noFill/>
          <a:ln w="9525">
            <a:noFill/>
          </a:ln>
        </p:spPr>
        <p:txBody>
          <a:bodyPr wrap="square" anchor="t">
            <a:spAutoFit/>
          </a:bodyPr>
          <a:lstStyle>
            <a:defPPr/>
          </a:lstStyle>
          <a:p>
            <a:pPr algn="l" fontAlgn="auto">
              <a:lnSpc>
                <a:spcPct val="120000"/>
              </a:lnSpc>
            </a:pPr>
            <a:r>
              <a:rPr lang="zh-CN" altLang="en-US" sz="2800" b="1">
                <a:solidFill>
                  <a:schemeClr val="accent1"/>
                </a:solidFill>
                <a:latin typeface="微软雅黑" panose="020B0503020204020204" charset="-122"/>
                <a:ea typeface="微软雅黑" panose="020B0503020204020204" charset="-122"/>
              </a:rPr>
              <a:t>②生物的生存环境</a:t>
            </a:r>
            <a:endParaRPr lang="zh-CN" altLang="en-US" sz="2800" b="1">
              <a:solidFill>
                <a:schemeClr val="accent1"/>
              </a:solidFill>
              <a:latin typeface="微软雅黑" panose="020B0503020204020204" charset="-122"/>
              <a:ea typeface="微软雅黑" panose="020B0503020204020204" charset="-122"/>
            </a:endParaRPr>
          </a:p>
          <a:p>
            <a:pPr algn="l" fontAlgn="auto">
              <a:lnSpc>
                <a:spcPct val="120000"/>
              </a:lnSpc>
            </a:pPr>
            <a:endParaRPr lang="zh-CN" altLang="en-US" sz="2800">
              <a:solidFill>
                <a:schemeClr val="tx1"/>
              </a:solidFill>
              <a:latin typeface="微软雅黑" panose="020B0503020204020204" charset="-122"/>
              <a:ea typeface="微软雅黑" panose="020B0503020204020204" charset="-122"/>
            </a:endParaRPr>
          </a:p>
          <a:p>
            <a:pPr algn="l" fontAlgn="auto">
              <a:lnSpc>
                <a:spcPct val="120000"/>
              </a:lnSpc>
            </a:pPr>
            <a:r>
              <a:rPr lang="zh-CN" altLang="en-US" sz="2800">
                <a:solidFill>
                  <a:schemeClr val="tx1"/>
                </a:solidFill>
                <a:latin typeface="微软雅黑" panose="020B0503020204020204" charset="-122"/>
                <a:ea typeface="微软雅黑" panose="020B0503020204020204" charset="-122"/>
              </a:rPr>
              <a:t>突变的有害和有利也不是绝对的，这往往取决于生物的生存环境。</a:t>
            </a:r>
            <a:endParaRPr lang="zh-CN" altLang="en-US" sz="2800">
              <a:solidFill>
                <a:schemeClr val="tx1"/>
              </a:solidFill>
              <a:latin typeface="微软雅黑" panose="020B0503020204020204" charset="-122"/>
              <a:ea typeface="微软雅黑" panose="020B0503020204020204" charset="-122"/>
            </a:endParaRPr>
          </a:p>
          <a:p>
            <a:pPr algn="l" fontAlgn="auto">
              <a:lnSpc>
                <a:spcPct val="120000"/>
              </a:lnSpc>
            </a:pPr>
            <a:endParaRPr lang="zh-CN" altLang="en-US" sz="2800">
              <a:solidFill>
                <a:schemeClr val="tx1"/>
              </a:solidFill>
              <a:latin typeface="微软雅黑" panose="020B0503020204020204" charset="-122"/>
              <a:ea typeface="微软雅黑" panose="020B0503020204020204" charset="-122"/>
            </a:endParaRPr>
          </a:p>
          <a:p>
            <a:pPr algn="l" fontAlgn="auto">
              <a:lnSpc>
                <a:spcPct val="120000"/>
              </a:lnSpc>
            </a:pPr>
            <a:r>
              <a:rPr lang="zh-CN" altLang="en-US" sz="2400">
                <a:solidFill>
                  <a:schemeClr val="tx1"/>
                </a:solidFill>
                <a:latin typeface="微软雅黑" panose="020B0503020204020204" charset="-122"/>
                <a:ea typeface="微软雅黑" panose="020B0503020204020204" charset="-122"/>
              </a:rPr>
              <a:t>【例如】有翅的昆虫中有时会出现残翅和无翅的突变类型，这类昆虫在正常情况下很难生存下去。但是在经常刮大风的海岛上，这类昆虫却因为不能飞行而避免了被海风吹到海里淹死。</a:t>
            </a:r>
            <a:endParaRPr lang="zh-CN" altLang="en-US" sz="2400">
              <a:solidFill>
                <a:schemeClr val="tx1"/>
              </a:solidFill>
              <a:latin typeface="微软雅黑" panose="020B0503020204020204" charset="-122"/>
              <a:ea typeface="微软雅黑" panose="020B0503020204020204" charset="-122"/>
              <a:sym typeface="+mn-ea"/>
            </a:endParaRPr>
          </a:p>
        </p:txBody>
      </p:sp>
      <p:pic>
        <p:nvPicPr>
          <p:cNvPr id="3" name="图片 2" descr="timg"/>
          <p:cNvPicPr>
            <a:picLocks noChangeAspect="1"/>
          </p:cNvPicPr>
          <p:nvPr/>
        </p:nvPicPr>
        <p:blipFill>
          <a:blip r:embed="rId1"/>
          <a:stretch>
            <a:fillRect/>
          </a:stretch>
        </p:blipFill>
        <p:spPr>
          <a:xfrm>
            <a:off x="7547610" y="2309495"/>
            <a:ext cx="4389755" cy="3263265"/>
          </a:xfrm>
          <a:prstGeom prst="rect">
            <a:avLst/>
          </a:prstGeom>
        </p:spPr>
      </p:pic>
      <p:sp>
        <p:nvSpPr>
          <p:cNvPr id="4" name="文本框 3"/>
          <p:cNvSpPr txBox="1"/>
          <p:nvPr/>
        </p:nvSpPr>
        <p:spPr>
          <a:xfrm>
            <a:off x="7860030" y="5572760"/>
            <a:ext cx="3764915" cy="368300"/>
          </a:xfrm>
          <a:prstGeom prst="rect">
            <a:avLst/>
          </a:prstGeom>
          <a:noFill/>
        </p:spPr>
        <p:txBody>
          <a:bodyPr wrap="square" rtlCol="0">
            <a:spAutoFit/>
          </a:bodyPr>
          <a:lstStyle>
            <a:defPPr/>
          </a:lstStyle>
          <a:p>
            <a:pPr algn="ctr"/>
            <a:r>
              <a:rPr lang="zh-CN" altLang="en-US"/>
              <a:t>某海岛上残翅和无翅的昆虫</a:t>
            </a:r>
            <a:endParaRPr lang="zh-CN" altLang="en-US"/>
          </a:p>
        </p:txBody>
      </p:sp>
      <p:sp>
        <p:nvSpPr>
          <p:cNvPr id="5" name="文本框 4"/>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6" name="文本框 5"/>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影响种群基因频率变化的因素</a:t>
            </a:r>
            <a:endParaRPr lang="zh-CN" altLang="en-US" sz="3200" b="1" smtClean="0">
              <a:solidFill>
                <a:srgbClr val="FF0000"/>
              </a:solidFill>
              <a:latin typeface="+mn-ea"/>
              <a:cs typeface="+mn-ea"/>
              <a:sym typeface="+mn-ea"/>
            </a:endParaRPr>
          </a:p>
        </p:txBody>
      </p:sp>
      <p:sp>
        <p:nvSpPr>
          <p:cNvPr id="18452" name="矩形 28692"/>
          <p:cNvSpPr/>
          <p:nvPr/>
        </p:nvSpPr>
        <p:spPr>
          <a:xfrm>
            <a:off x="792480" y="1928495"/>
            <a:ext cx="6261100" cy="3192145"/>
          </a:xfrm>
          <a:prstGeom prst="rect">
            <a:avLst/>
          </a:prstGeom>
          <a:noFill/>
          <a:ln w="9525">
            <a:noFill/>
          </a:ln>
        </p:spPr>
        <p:txBody>
          <a:bodyPr wrap="square" anchor="t">
            <a:spAutoFit/>
          </a:bodyPr>
          <a:lstStyle>
            <a:defPPr/>
          </a:lstStyle>
          <a:p>
            <a:pPr algn="l" fontAlgn="auto">
              <a:lnSpc>
                <a:spcPct val="120000"/>
              </a:lnSpc>
            </a:pPr>
            <a:r>
              <a:rPr lang="zh-CN" altLang="en-US" sz="2800" b="1">
                <a:solidFill>
                  <a:schemeClr val="accent1"/>
                </a:solidFill>
                <a:latin typeface="微软雅黑" panose="020B0503020204020204" charset="-122"/>
                <a:ea typeface="微软雅黑" panose="020B0503020204020204" charset="-122"/>
              </a:rPr>
              <a:t>③有性生殖过程中的基因重组</a:t>
            </a:r>
            <a:endParaRPr lang="zh-CN" altLang="en-US" sz="2800" b="1">
              <a:solidFill>
                <a:schemeClr val="accent1"/>
              </a:solidFill>
              <a:latin typeface="微软雅黑" panose="020B0503020204020204" charset="-122"/>
              <a:ea typeface="微软雅黑" panose="020B0503020204020204" charset="-122"/>
            </a:endParaRPr>
          </a:p>
          <a:p>
            <a:pPr algn="l" fontAlgn="auto">
              <a:lnSpc>
                <a:spcPct val="120000"/>
              </a:lnSpc>
            </a:pPr>
            <a:endParaRPr lang="zh-CN" altLang="en-US" sz="2800">
              <a:solidFill>
                <a:schemeClr val="tx1"/>
              </a:solidFill>
              <a:latin typeface="微软雅黑" panose="020B0503020204020204" charset="-122"/>
              <a:ea typeface="微软雅黑" panose="020B0503020204020204" charset="-122"/>
            </a:endParaRPr>
          </a:p>
          <a:p>
            <a:pPr algn="l" fontAlgn="auto">
              <a:lnSpc>
                <a:spcPct val="120000"/>
              </a:lnSpc>
            </a:pPr>
            <a:r>
              <a:rPr lang="zh-CN" altLang="en-US" sz="2800">
                <a:solidFill>
                  <a:schemeClr val="tx1"/>
                </a:solidFill>
                <a:latin typeface="微软雅黑" panose="020B0503020204020204" charset="-122"/>
                <a:ea typeface="微软雅黑" panose="020B0503020204020204" charset="-122"/>
              </a:rPr>
              <a:t>基因突变产生的等位基因，通过有性生殖过程中的基因重组，可以形成多种多样的基因型，从而使种群中出现多种多样可遗传的变异类型。</a:t>
            </a:r>
            <a:endParaRPr lang="zh-CN" altLang="en-US" sz="2400">
              <a:solidFill>
                <a:schemeClr val="tx1"/>
              </a:solidFill>
              <a:latin typeface="微软雅黑" panose="020B0503020204020204" charset="-122"/>
              <a:ea typeface="微软雅黑" panose="020B0503020204020204" charset="-122"/>
              <a:sym typeface="+mn-ea"/>
            </a:endParaRPr>
          </a:p>
        </p:txBody>
      </p:sp>
      <p:pic>
        <p:nvPicPr>
          <p:cNvPr id="4" name="图片 3"/>
          <p:cNvPicPr>
            <a:picLocks noChangeAspect="1"/>
          </p:cNvPicPr>
          <p:nvPr/>
        </p:nvPicPr>
        <p:blipFill>
          <a:blip r:embed="rId1"/>
          <a:stretch>
            <a:fillRect/>
          </a:stretch>
        </p:blipFill>
        <p:spPr>
          <a:xfrm>
            <a:off x="7331710" y="1928495"/>
            <a:ext cx="4189730" cy="3474085"/>
          </a:xfrm>
          <a:prstGeom prst="rect">
            <a:avLst/>
          </a:prstGeom>
          <a:effectLst/>
        </p:spPr>
      </p:pic>
      <p:sp>
        <p:nvSpPr>
          <p:cNvPr id="5" name="文本框 4"/>
          <p:cNvSpPr txBox="1"/>
          <p:nvPr/>
        </p:nvSpPr>
        <p:spPr>
          <a:xfrm>
            <a:off x="7439025" y="5572125"/>
            <a:ext cx="3974465" cy="368300"/>
          </a:xfrm>
          <a:prstGeom prst="rect">
            <a:avLst/>
          </a:prstGeom>
          <a:noFill/>
        </p:spPr>
        <p:txBody>
          <a:bodyPr wrap="square" rtlCol="0">
            <a:spAutoFit/>
          </a:bodyPr>
          <a:lstStyle>
            <a:defPPr/>
          </a:lstStyle>
          <a:p>
            <a:pPr algn="ctr"/>
            <a:r>
              <a:rPr lang="zh-CN" altLang="en-US"/>
              <a:t>猫由于基因重组而产生的毛色变异</a:t>
            </a:r>
            <a:endParaRPr lang="zh-CN" altLang="en-US"/>
          </a:p>
        </p:txBody>
      </p:sp>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6" name="文本框 5"/>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自然选择对种群基因频率变化的影响</a:t>
            </a:r>
            <a:endParaRPr lang="zh-CN" altLang="en-US" sz="3200" b="1" smtClean="0">
              <a:solidFill>
                <a:srgbClr val="FF0000"/>
              </a:solidFill>
              <a:latin typeface="+mn-ea"/>
              <a:cs typeface="+mn-ea"/>
              <a:sym typeface="+mn-ea"/>
            </a:endParaRPr>
          </a:p>
        </p:txBody>
      </p:sp>
      <p:sp>
        <p:nvSpPr>
          <p:cNvPr id="18452" name="矩形 28692"/>
          <p:cNvSpPr/>
          <p:nvPr/>
        </p:nvSpPr>
        <p:spPr>
          <a:xfrm>
            <a:off x="792480" y="1655445"/>
            <a:ext cx="6261100" cy="4521835"/>
          </a:xfrm>
          <a:prstGeom prst="rect">
            <a:avLst/>
          </a:prstGeom>
          <a:noFill/>
          <a:ln w="9525">
            <a:noFill/>
          </a:ln>
        </p:spPr>
        <p:txBody>
          <a:bodyPr wrap="square" anchor="t">
            <a:spAutoFit/>
          </a:bodyPr>
          <a:lstStyle>
            <a:defPPr/>
          </a:lstStyle>
          <a:p>
            <a:pPr algn="l" fontAlgn="auto">
              <a:lnSpc>
                <a:spcPct val="120000"/>
              </a:lnSpc>
            </a:pPr>
            <a:r>
              <a:rPr lang="zh-CN" altLang="en-US" sz="2400">
                <a:solidFill>
                  <a:schemeClr val="tx1"/>
                </a:solidFill>
                <a:latin typeface="微软雅黑" panose="020B0503020204020204" charset="-122"/>
                <a:ea typeface="微软雅黑" panose="020B0503020204020204" charset="-122"/>
              </a:rPr>
              <a:t>英国的曼彻斯特地区有一种桦尺蛾（其幼虫叫桦尺蠖）。它们夜间活动，白天休息在树干上。杂交实验表明，桦尺蛾的体色受一对等位基因</a:t>
            </a:r>
            <a:r>
              <a:rPr lang="en-US" altLang="zh-CN" sz="2400">
                <a:solidFill>
                  <a:schemeClr val="tx1"/>
                </a:solidFill>
                <a:latin typeface="微软雅黑" panose="020B0503020204020204" charset="-122"/>
                <a:ea typeface="微软雅黑" panose="020B0503020204020204" charset="-122"/>
              </a:rPr>
              <a:t>S</a:t>
            </a:r>
            <a:r>
              <a:rPr lang="zh-CN" altLang="en-US" sz="2400">
                <a:solidFill>
                  <a:schemeClr val="tx1"/>
                </a:solidFill>
                <a:latin typeface="微软雅黑" panose="020B0503020204020204" charset="-122"/>
                <a:ea typeface="微软雅黑" panose="020B0503020204020204" charset="-122"/>
              </a:rPr>
              <a:t>和</a:t>
            </a:r>
            <a:r>
              <a:rPr lang="en-US" altLang="zh-CN" sz="2400">
                <a:solidFill>
                  <a:schemeClr val="tx1"/>
                </a:solidFill>
                <a:latin typeface="微软雅黑" panose="020B0503020204020204" charset="-122"/>
                <a:ea typeface="微软雅黑" panose="020B0503020204020204" charset="-122"/>
              </a:rPr>
              <a:t>s</a:t>
            </a:r>
            <a:r>
              <a:rPr lang="zh-CN" altLang="en-US" sz="2400">
                <a:solidFill>
                  <a:schemeClr val="tx1"/>
                </a:solidFill>
                <a:latin typeface="微软雅黑" panose="020B0503020204020204" charset="-122"/>
                <a:ea typeface="微软雅黑" panose="020B0503020204020204" charset="-122"/>
              </a:rPr>
              <a:t>控制，黑色</a:t>
            </a:r>
            <a:r>
              <a:rPr lang="en-US" altLang="zh-CN" sz="2400">
                <a:solidFill>
                  <a:schemeClr val="tx1"/>
                </a:solidFill>
                <a:latin typeface="微软雅黑" panose="020B0503020204020204" charset="-122"/>
                <a:ea typeface="微软雅黑" panose="020B0503020204020204" charset="-122"/>
              </a:rPr>
              <a:t>(S)</a:t>
            </a:r>
            <a:r>
              <a:rPr lang="zh-CN" altLang="en-US" sz="2400">
                <a:solidFill>
                  <a:schemeClr val="tx1"/>
                </a:solidFill>
                <a:latin typeface="微软雅黑" panose="020B0503020204020204" charset="-122"/>
                <a:ea typeface="微软雅黑" panose="020B0503020204020204" charset="-122"/>
              </a:rPr>
              <a:t>对浅色</a:t>
            </a:r>
            <a:r>
              <a:rPr lang="en-US" altLang="zh-CN" sz="2400">
                <a:solidFill>
                  <a:schemeClr val="tx1"/>
                </a:solidFill>
                <a:latin typeface="微软雅黑" panose="020B0503020204020204" charset="-122"/>
                <a:ea typeface="微软雅黑" panose="020B0503020204020204" charset="-122"/>
              </a:rPr>
              <a:t>(s)</a:t>
            </a:r>
            <a:r>
              <a:rPr lang="zh-CN" altLang="en-US" sz="2400">
                <a:solidFill>
                  <a:schemeClr val="tx1"/>
                </a:solidFill>
                <a:latin typeface="微软雅黑" panose="020B0503020204020204" charset="-122"/>
                <a:ea typeface="微软雅黑" panose="020B0503020204020204" charset="-122"/>
              </a:rPr>
              <a:t>是显性的。</a:t>
            </a:r>
            <a:endParaRPr lang="zh-CN" altLang="en-US" sz="2400">
              <a:solidFill>
                <a:schemeClr val="tx1"/>
              </a:solidFill>
              <a:latin typeface="微软雅黑" panose="020B0503020204020204" charset="-122"/>
              <a:ea typeface="微软雅黑" panose="020B0503020204020204" charset="-122"/>
            </a:endParaRPr>
          </a:p>
          <a:p>
            <a:pPr algn="l" fontAlgn="auto">
              <a:lnSpc>
                <a:spcPct val="120000"/>
              </a:lnSpc>
            </a:pPr>
            <a:endParaRPr lang="zh-CN" altLang="en-US" sz="2400">
              <a:solidFill>
                <a:schemeClr val="tx1"/>
              </a:solidFill>
              <a:latin typeface="微软雅黑" panose="020B0503020204020204" charset="-122"/>
              <a:ea typeface="微软雅黑" panose="020B0503020204020204" charset="-122"/>
            </a:endParaRPr>
          </a:p>
          <a:p>
            <a:pPr algn="l" fontAlgn="auto">
              <a:lnSpc>
                <a:spcPct val="120000"/>
              </a:lnSpc>
            </a:pPr>
            <a:r>
              <a:rPr lang="zh-CN" altLang="en-US" sz="2400">
                <a:solidFill>
                  <a:schemeClr val="tx1"/>
                </a:solidFill>
                <a:latin typeface="微软雅黑" panose="020B0503020204020204" charset="-122"/>
                <a:ea typeface="微软雅黑" panose="020B0503020204020204" charset="-122"/>
                <a:sym typeface="+mn-ea"/>
              </a:rPr>
              <a:t>在</a:t>
            </a:r>
            <a:r>
              <a:rPr lang="en-US" altLang="zh-CN" sz="2400">
                <a:solidFill>
                  <a:schemeClr val="tx1"/>
                </a:solidFill>
                <a:latin typeface="微软雅黑" panose="020B0503020204020204" charset="-122"/>
                <a:ea typeface="微软雅黑" panose="020B0503020204020204" charset="-122"/>
                <a:sym typeface="+mn-ea"/>
              </a:rPr>
              <a:t>19</a:t>
            </a:r>
            <a:r>
              <a:rPr lang="zh-CN" altLang="en-US" sz="2400">
                <a:solidFill>
                  <a:schemeClr val="tx1"/>
                </a:solidFill>
                <a:latin typeface="微软雅黑" panose="020B0503020204020204" charset="-122"/>
                <a:ea typeface="微软雅黑" panose="020B0503020204020204" charset="-122"/>
                <a:sym typeface="+mn-ea"/>
              </a:rPr>
              <a:t>世纪中叶以前，桦尺蛾几乎都是浅色型的，该种群中</a:t>
            </a:r>
            <a:r>
              <a:rPr lang="en-US" altLang="zh-CN" sz="2400">
                <a:solidFill>
                  <a:schemeClr val="tx1"/>
                </a:solidFill>
                <a:latin typeface="微软雅黑" panose="020B0503020204020204" charset="-122"/>
                <a:ea typeface="微软雅黑" panose="020B0503020204020204" charset="-122"/>
                <a:sym typeface="+mn-ea"/>
              </a:rPr>
              <a:t>S</a:t>
            </a:r>
            <a:r>
              <a:rPr lang="zh-CN" altLang="en-US" sz="2400">
                <a:solidFill>
                  <a:schemeClr val="tx1"/>
                </a:solidFill>
                <a:latin typeface="微软雅黑" panose="020B0503020204020204" charset="-122"/>
                <a:ea typeface="微软雅黑" panose="020B0503020204020204" charset="-122"/>
                <a:sym typeface="+mn-ea"/>
              </a:rPr>
              <a:t>基因的频率很低，在</a:t>
            </a:r>
            <a:r>
              <a:rPr lang="en-US" altLang="zh-CN" sz="2400">
                <a:solidFill>
                  <a:schemeClr val="tx1"/>
                </a:solidFill>
                <a:latin typeface="微软雅黑" panose="020B0503020204020204" charset="-122"/>
                <a:ea typeface="微软雅黑" panose="020B0503020204020204" charset="-122"/>
                <a:sym typeface="+mn-ea"/>
              </a:rPr>
              <a:t>5%</a:t>
            </a:r>
            <a:r>
              <a:rPr lang="zh-CN" altLang="en-US" sz="2400">
                <a:solidFill>
                  <a:schemeClr val="tx1"/>
                </a:solidFill>
                <a:latin typeface="微软雅黑" panose="020B0503020204020204" charset="-122"/>
                <a:ea typeface="微软雅黑" panose="020B0503020204020204" charset="-122"/>
                <a:sym typeface="+mn-ea"/>
              </a:rPr>
              <a:t>以下。到了</a:t>
            </a:r>
            <a:r>
              <a:rPr lang="en-US" altLang="zh-CN" sz="2400">
                <a:solidFill>
                  <a:schemeClr val="tx1"/>
                </a:solidFill>
                <a:latin typeface="微软雅黑" panose="020B0503020204020204" charset="-122"/>
                <a:ea typeface="微软雅黑" panose="020B0503020204020204" charset="-122"/>
                <a:sym typeface="+mn-ea"/>
              </a:rPr>
              <a:t>20</a:t>
            </a:r>
            <a:r>
              <a:rPr lang="zh-CN" altLang="en-US" sz="2400">
                <a:solidFill>
                  <a:schemeClr val="tx1"/>
                </a:solidFill>
                <a:latin typeface="微软雅黑" panose="020B0503020204020204" charset="-122"/>
                <a:ea typeface="微软雅黑" panose="020B0503020204020204" charset="-122"/>
                <a:sym typeface="+mn-ea"/>
              </a:rPr>
              <a:t>世纪中叶，黑色型的桦尺蛾却成了常见的类型，</a:t>
            </a:r>
            <a:r>
              <a:rPr lang="en-US" altLang="zh-CN" sz="2400">
                <a:solidFill>
                  <a:schemeClr val="tx1"/>
                </a:solidFill>
                <a:latin typeface="微软雅黑" panose="020B0503020204020204" charset="-122"/>
                <a:ea typeface="微软雅黑" panose="020B0503020204020204" charset="-122"/>
                <a:sym typeface="+mn-ea"/>
              </a:rPr>
              <a:t>S</a:t>
            </a:r>
            <a:r>
              <a:rPr lang="zh-CN" altLang="en-US" sz="2400">
                <a:solidFill>
                  <a:schemeClr val="tx1"/>
                </a:solidFill>
                <a:latin typeface="微软雅黑" panose="020B0503020204020204" charset="-122"/>
                <a:ea typeface="微软雅黑" panose="020B0503020204020204" charset="-122"/>
                <a:sym typeface="+mn-ea"/>
              </a:rPr>
              <a:t>基因的频率上升到</a:t>
            </a:r>
            <a:r>
              <a:rPr lang="en-US" altLang="zh-CN" sz="2400">
                <a:solidFill>
                  <a:schemeClr val="tx1"/>
                </a:solidFill>
                <a:latin typeface="微软雅黑" panose="020B0503020204020204" charset="-122"/>
                <a:ea typeface="微软雅黑" panose="020B0503020204020204" charset="-122"/>
                <a:sym typeface="+mn-ea"/>
              </a:rPr>
              <a:t>95%</a:t>
            </a:r>
            <a:r>
              <a:rPr lang="zh-CN" altLang="en-US" sz="2400">
                <a:solidFill>
                  <a:schemeClr val="tx1"/>
                </a:solidFill>
                <a:latin typeface="微软雅黑" panose="020B0503020204020204" charset="-122"/>
                <a:ea typeface="微软雅黑" panose="020B0503020204020204" charset="-122"/>
                <a:sym typeface="+mn-ea"/>
              </a:rPr>
              <a:t>以上。</a:t>
            </a:r>
            <a:endParaRPr lang="zh-CN" altLang="en-US" sz="2400">
              <a:solidFill>
                <a:schemeClr val="tx1"/>
              </a:solidFill>
              <a:latin typeface="微软雅黑" panose="020B0503020204020204" charset="-122"/>
              <a:ea typeface="微软雅黑" panose="020B0503020204020204" charset="-122"/>
              <a:sym typeface="+mn-ea"/>
            </a:endParaRPr>
          </a:p>
        </p:txBody>
      </p:sp>
      <p:pic>
        <p:nvPicPr>
          <p:cNvPr id="6" name="图片 5"/>
          <p:cNvPicPr>
            <a:picLocks noChangeAspect="1"/>
          </p:cNvPicPr>
          <p:nvPr/>
        </p:nvPicPr>
        <p:blipFill>
          <a:blip r:embed="rId1"/>
          <a:srcRect l="2066" t="1706" r="1236"/>
          <a:stretch>
            <a:fillRect/>
          </a:stretch>
        </p:blipFill>
        <p:spPr>
          <a:xfrm>
            <a:off x="6993890" y="1655445"/>
            <a:ext cx="2999105" cy="2240915"/>
          </a:xfrm>
          <a:prstGeom prst="rect">
            <a:avLst/>
          </a:prstGeom>
        </p:spPr>
      </p:pic>
      <p:pic>
        <p:nvPicPr>
          <p:cNvPr id="7" name="图片 6"/>
          <p:cNvPicPr>
            <a:picLocks noChangeAspect="1"/>
          </p:cNvPicPr>
          <p:nvPr/>
        </p:nvPicPr>
        <p:blipFill>
          <a:blip r:embed="rId2"/>
          <a:stretch>
            <a:fillRect/>
          </a:stretch>
        </p:blipFill>
        <p:spPr>
          <a:xfrm>
            <a:off x="6993890" y="3999230"/>
            <a:ext cx="2999105" cy="2350135"/>
          </a:xfrm>
          <a:prstGeom prst="rect">
            <a:avLst/>
          </a:prstGeom>
        </p:spPr>
      </p:pic>
      <p:sp>
        <p:nvSpPr>
          <p:cNvPr id="8" name="文本框 7"/>
          <p:cNvSpPr txBox="1"/>
          <p:nvPr/>
        </p:nvSpPr>
        <p:spPr>
          <a:xfrm>
            <a:off x="9992995" y="2453005"/>
            <a:ext cx="1717675" cy="645160"/>
          </a:xfrm>
          <a:prstGeom prst="rect">
            <a:avLst/>
          </a:prstGeom>
          <a:noFill/>
        </p:spPr>
        <p:txBody>
          <a:bodyPr wrap="square" rtlCol="0">
            <a:spAutoFit/>
          </a:bodyPr>
          <a:lstStyle>
            <a:defPPr/>
          </a:lstStyle>
          <a:p>
            <a:r>
              <a:rPr lang="zh-CN" altLang="en-US"/>
              <a:t>长满地衣的树干上的桦尺蛾</a:t>
            </a:r>
            <a:endParaRPr lang="zh-CN" altLang="en-US"/>
          </a:p>
        </p:txBody>
      </p:sp>
      <p:sp>
        <p:nvSpPr>
          <p:cNvPr id="10" name="文本框 9"/>
          <p:cNvSpPr txBox="1"/>
          <p:nvPr/>
        </p:nvSpPr>
        <p:spPr>
          <a:xfrm>
            <a:off x="9992995" y="4852035"/>
            <a:ext cx="1717675" cy="645160"/>
          </a:xfrm>
          <a:prstGeom prst="rect">
            <a:avLst/>
          </a:prstGeom>
          <a:noFill/>
        </p:spPr>
        <p:txBody>
          <a:bodyPr wrap="square" rtlCol="0">
            <a:spAutoFit/>
          </a:bodyPr>
          <a:lstStyle>
            <a:defPPr/>
          </a:lstStyle>
          <a:p>
            <a:r>
              <a:rPr lang="zh-CN" altLang="en-US"/>
              <a:t>黑色树干上的桦尺蛾</a:t>
            </a:r>
            <a:endParaRPr lang="zh-CN" altLang="en-US"/>
          </a:p>
        </p:txBody>
      </p:sp>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4" name="文本框 3"/>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自然选择决定生物进化的方向</a:t>
            </a:r>
            <a:endParaRPr lang="zh-CN" altLang="en-US" sz="3200" b="1" smtClean="0">
              <a:solidFill>
                <a:srgbClr val="FF0000"/>
              </a:solidFill>
              <a:latin typeface="+mn-ea"/>
              <a:cs typeface="+mn-ea"/>
              <a:sym typeface="+mn-ea"/>
            </a:endParaRPr>
          </a:p>
        </p:txBody>
      </p:sp>
      <p:sp>
        <p:nvSpPr>
          <p:cNvPr id="18452" name="矩形 28692"/>
          <p:cNvSpPr/>
          <p:nvPr/>
        </p:nvSpPr>
        <p:spPr>
          <a:xfrm>
            <a:off x="792480" y="1988185"/>
            <a:ext cx="10728960" cy="3449955"/>
          </a:xfrm>
          <a:prstGeom prst="rect">
            <a:avLst/>
          </a:prstGeom>
          <a:noFill/>
          <a:ln w="9525">
            <a:noFill/>
          </a:ln>
        </p:spPr>
        <p:txBody>
          <a:bodyPr wrap="square" anchor="t">
            <a:spAutoFit/>
          </a:bodyPr>
          <a:lstStyle>
            <a:defPPr/>
          </a:lstStyle>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在自然选择的作用下，具有有利变异的个体有更多的机会产生后代，种群中相应基因的频率会不断提高；相反，具有不利变异的个体留下后代的机会少，种群中相应基因的频率会下降。</a:t>
            </a: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b="1">
                <a:solidFill>
                  <a:schemeClr val="accent1"/>
                </a:solidFill>
                <a:latin typeface="微软雅黑" panose="020B0503020204020204" charset="-122"/>
                <a:ea typeface="微软雅黑" panose="020B0503020204020204" charset="-122"/>
                <a:sym typeface="+mn-ea"/>
              </a:rPr>
              <a:t>在自然选择的作用下，种群的基因频率会发生定向改变，导致生物朝着一定的方向不断进化。</a:t>
            </a:r>
            <a:endParaRPr lang="zh-CN" altLang="en-US" sz="2800" b="1">
              <a:solidFill>
                <a:schemeClr val="accent1"/>
              </a:solidFill>
              <a:latin typeface="微软雅黑" panose="020B0503020204020204" charset="-122"/>
              <a:ea typeface="微软雅黑" panose="020B0503020204020204" charset="-122"/>
              <a:sym typeface="+mn-ea"/>
            </a:endParaRPr>
          </a:p>
        </p:txBody>
      </p:sp>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4" name="文本框 3"/>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矩形 122881"/>
          <p:cNvSpPr/>
          <p:nvPr/>
        </p:nvSpPr>
        <p:spPr>
          <a:xfrm>
            <a:off x="3797300" y="263525"/>
            <a:ext cx="1212850" cy="0"/>
          </a:xfrm>
          <a:prstGeom prst="rect">
            <a:avLst/>
          </a:prstGeom>
          <a:noFill/>
          <a:ln w="9525">
            <a:noFill/>
          </a:ln>
        </p:spPr>
        <p:txBody>
          <a:bodyPr anchor="t"/>
          <a:lstStyle>
            <a:defPPr/>
          </a:lstStyle>
          <a:p>
            <a:endParaRPr lang="zh-CN" altLang="en-US" sz="2400">
              <a:latin typeface="+mn-ea"/>
            </a:endParaRPr>
          </a:p>
        </p:txBody>
      </p:sp>
      <p:sp>
        <p:nvSpPr>
          <p:cNvPr id="29698" name="文本框 29697"/>
          <p:cNvSpPr txBox="1"/>
          <p:nvPr/>
        </p:nvSpPr>
        <p:spPr>
          <a:xfrm>
            <a:off x="501227" y="306493"/>
            <a:ext cx="5774267" cy="707886"/>
          </a:xfrm>
          <a:prstGeom prst="rect">
            <a:avLst/>
          </a:prstGeom>
          <a:noFill/>
          <a:ln w="9525">
            <a:noFill/>
            <a:miter/>
          </a:ln>
        </p:spPr>
        <p:txBody>
          <a:bodyPr wrap="square">
            <a:spAutoFit/>
          </a:bodyPr>
          <a:lstStyle>
            <a:defPPr/>
          </a:lstStyle>
          <a:p>
            <a:pPr marL="457200" lvl="0" indent="-457200" algn="l">
              <a:spcBef>
                <a:spcPct val="50000"/>
              </a:spcBef>
              <a:buFont typeface="Wingdings" panose="05000000000000000000" charset="0"/>
              <a:buChar char="Ø"/>
            </a:pPr>
            <a:r>
              <a:rPr lang="zh-CN" altLang="en-US" sz="4000">
                <a:solidFill>
                  <a:srgbClr val="FF0066"/>
                </a:solidFill>
                <a:latin typeface="+mn-ea"/>
              </a:rPr>
              <a:t>课堂练习</a:t>
            </a:r>
            <a:endParaRPr lang="en-US" altLang="zh-CN" sz="4000">
              <a:solidFill>
                <a:srgbClr val="FF0066"/>
              </a:solidFill>
              <a:latin typeface="+mn-ea"/>
            </a:endParaRPr>
          </a:p>
        </p:txBody>
      </p:sp>
      <p:sp>
        <p:nvSpPr>
          <p:cNvPr id="6" name="内容占位符 22531"/>
          <p:cNvSpPr>
            <a:spLocks noGrp="1"/>
          </p:cNvSpPr>
          <p:nvPr/>
        </p:nvSpPr>
        <p:spPr>
          <a:xfrm>
            <a:off x="220980" y="1103630"/>
            <a:ext cx="11120120" cy="5540375"/>
          </a:xfrm>
          <a:prstGeom prst="rect">
            <a:avLst/>
          </a:prstGeom>
          <a:noFill/>
          <a:ln w="9525">
            <a:noFill/>
          </a:ln>
        </p:spPr>
        <p:txBody>
          <a:bodyPr anchor="t"/>
          <a:lstStyle>
            <a:defPPr/>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9pPr>
          </a:lstStyle>
          <a:p>
            <a:pPr indent="0">
              <a:lnSpc>
                <a:spcPct val="150000"/>
              </a:lnSpc>
              <a:buNone/>
            </a:pPr>
            <a:r>
              <a:rPr lang="en-US" altLang="zh-CN" sz="2800" b="1">
                <a:latin typeface="+mn-ea"/>
              </a:rPr>
              <a:t>1</a:t>
            </a:r>
            <a:r>
              <a:rPr lang="zh-CN" altLang="en-US" sz="2800" b="1">
                <a:latin typeface="+mn-ea"/>
              </a:rPr>
              <a:t>．从基因水平看，生物进化的过程就是种群基因频率发生定向改变的过程。判断下列相关表述是否正确。</a:t>
            </a:r>
            <a:endParaRPr lang="zh-CN" altLang="en-US" sz="2800" b="1">
              <a:latin typeface="+mn-ea"/>
            </a:endParaRPr>
          </a:p>
          <a:p>
            <a:pPr indent="0">
              <a:lnSpc>
                <a:spcPct val="150000"/>
              </a:lnSpc>
              <a:buNone/>
            </a:pPr>
            <a:r>
              <a:rPr lang="zh-CN" sz="2800" b="1">
                <a:latin typeface="+mn-ea"/>
              </a:rPr>
              <a:t>（</a:t>
            </a:r>
            <a:r>
              <a:rPr lang="en-US" altLang="zh-CN" sz="2800" b="1">
                <a:latin typeface="+mn-ea"/>
              </a:rPr>
              <a:t>1</a:t>
            </a:r>
            <a:r>
              <a:rPr lang="zh-CN" sz="2800" b="1">
                <a:latin typeface="+mn-ea"/>
              </a:rPr>
              <a:t>）某地区红绿色盲患者在男性中约占</a:t>
            </a:r>
            <a:r>
              <a:rPr lang="en-US" altLang="zh-CN" sz="2800" b="1">
                <a:latin typeface="+mn-ea"/>
              </a:rPr>
              <a:t>8%</a:t>
            </a:r>
            <a:r>
              <a:rPr lang="zh-CN" altLang="en-US" sz="2800" b="1">
                <a:latin typeface="+mn-ea"/>
              </a:rPr>
              <a:t>，在女性中约占</a:t>
            </a:r>
            <a:r>
              <a:rPr lang="en-US" altLang="zh-CN" sz="2800" b="1">
                <a:latin typeface="+mn-ea"/>
              </a:rPr>
              <a:t>0.64%</a:t>
            </a:r>
            <a:r>
              <a:rPr lang="zh-CN" altLang="en-US" sz="2800" b="1">
                <a:latin typeface="+mn-ea"/>
              </a:rPr>
              <a:t>，由此可知，红绿色盲基因</a:t>
            </a:r>
            <a:r>
              <a:rPr lang="en-US" altLang="zh-CN" sz="2800" b="1">
                <a:latin typeface="+mn-ea"/>
              </a:rPr>
              <a:t>X</a:t>
            </a:r>
            <a:r>
              <a:rPr lang="en-US" altLang="zh-CN" sz="2800" b="1" baseline="30000">
                <a:latin typeface="+mn-ea"/>
              </a:rPr>
              <a:t>b</a:t>
            </a:r>
            <a:r>
              <a:rPr lang="zh-CN" altLang="en-US" sz="2800" b="1">
                <a:latin typeface="+mn-ea"/>
              </a:rPr>
              <a:t>的基因频率约为</a:t>
            </a:r>
            <a:r>
              <a:rPr lang="en-US" altLang="zh-CN" sz="2800" b="1">
                <a:latin typeface="+mn-ea"/>
                <a:sym typeface="+mn-ea"/>
              </a:rPr>
              <a:t>8%</a:t>
            </a:r>
            <a:r>
              <a:rPr lang="zh-CN" altLang="en-US" sz="2800" b="1">
                <a:latin typeface="+mn-ea"/>
              </a:rPr>
              <a:t>。（   ）</a:t>
            </a:r>
            <a:endParaRPr lang="zh-CN" altLang="en-US" sz="2800" b="1">
              <a:latin typeface="+mn-ea"/>
            </a:endParaRPr>
          </a:p>
          <a:p>
            <a:pPr indent="0">
              <a:lnSpc>
                <a:spcPct val="150000"/>
              </a:lnSpc>
              <a:buNone/>
            </a:pPr>
            <a:r>
              <a:rPr lang="zh-CN" altLang="en-US" sz="2800" b="1">
                <a:latin typeface="+mn-ea"/>
              </a:rPr>
              <a:t>（</a:t>
            </a:r>
            <a:r>
              <a:rPr lang="en-US" altLang="zh-CN" sz="2800" b="1">
                <a:latin typeface="+mn-ea"/>
              </a:rPr>
              <a:t>2</a:t>
            </a:r>
            <a:r>
              <a:rPr lang="zh-CN" altLang="en-US" sz="2800" b="1">
                <a:latin typeface="+mn-ea"/>
              </a:rPr>
              <a:t>）基因频率变化是由基因突变和基因重组引起的，不受环境的影响。</a:t>
            </a:r>
            <a:r>
              <a:rPr lang="zh-CN" altLang="en-US" sz="2800" b="1">
                <a:latin typeface="+mn-ea"/>
                <a:sym typeface="+mn-ea"/>
              </a:rPr>
              <a:t>（  ）</a:t>
            </a:r>
            <a:endParaRPr lang="zh-CN" altLang="en-US" sz="2800" b="1">
              <a:latin typeface="+mn-ea"/>
              <a:sym typeface="+mn-ea"/>
            </a:endParaRPr>
          </a:p>
          <a:p>
            <a:pPr indent="0">
              <a:lnSpc>
                <a:spcPct val="150000"/>
              </a:lnSpc>
              <a:buNone/>
            </a:pPr>
            <a:r>
              <a:rPr lang="zh-CN" altLang="en-US" sz="2800" b="1">
                <a:latin typeface="+mn-ea"/>
                <a:sym typeface="+mn-ea"/>
              </a:rPr>
              <a:t>（</a:t>
            </a:r>
            <a:r>
              <a:rPr lang="en-US" altLang="zh-CN" sz="2800" b="1">
                <a:latin typeface="+mn-ea"/>
                <a:sym typeface="+mn-ea"/>
              </a:rPr>
              <a:t>3</a:t>
            </a:r>
            <a:r>
              <a:rPr lang="zh-CN" altLang="en-US" sz="2800" b="1">
                <a:latin typeface="+mn-ea"/>
                <a:sym typeface="+mn-ea"/>
              </a:rPr>
              <a:t>）生物进化的实质是种群基因频率在自然选择作用下的定向改变。（  ）</a:t>
            </a:r>
            <a:endParaRPr lang="zh-CN" altLang="en-US" sz="2800" b="1">
              <a:latin typeface="+mn-ea"/>
              <a:sym typeface="+mn-ea"/>
            </a:endParaRPr>
          </a:p>
        </p:txBody>
      </p:sp>
      <p:sp>
        <p:nvSpPr>
          <p:cNvPr id="2" name="文本框 1"/>
          <p:cNvSpPr txBox="1"/>
          <p:nvPr/>
        </p:nvSpPr>
        <p:spPr>
          <a:xfrm>
            <a:off x="8551545" y="3208020"/>
            <a:ext cx="672465" cy="645160"/>
          </a:xfrm>
          <a:prstGeom prst="rect">
            <a:avLst/>
          </a:prstGeom>
          <a:noFill/>
        </p:spPr>
        <p:txBody>
          <a:bodyPr wrap="square" rtlCol="0">
            <a:spAutoFit/>
          </a:bodyPr>
          <a:lstStyle>
            <a:defPPr/>
          </a:lstStyle>
          <a:p>
            <a:pPr algn="ctr"/>
            <a:r>
              <a:rPr lang="en-US" altLang="zh-CN" sz="3600" b="1">
                <a:solidFill>
                  <a:srgbClr val="FF0000"/>
                </a:solidFill>
                <a:latin typeface="微软雅黑" panose="020B0503020204020204" charset="-122"/>
                <a:ea typeface="微软雅黑" panose="020B0503020204020204" charset="-122"/>
              </a:rPr>
              <a:t>√</a:t>
            </a:r>
            <a:endParaRPr lang="en-US" altLang="zh-CN" sz="3600" b="1">
              <a:solidFill>
                <a:srgbClr val="FF0000"/>
              </a:solidFill>
              <a:latin typeface="微软雅黑" panose="020B0503020204020204" charset="-122"/>
              <a:ea typeface="微软雅黑" panose="020B0503020204020204" charset="-122"/>
            </a:endParaRPr>
          </a:p>
        </p:txBody>
      </p:sp>
      <p:sp>
        <p:nvSpPr>
          <p:cNvPr id="3" name="文本框 2"/>
          <p:cNvSpPr txBox="1"/>
          <p:nvPr/>
        </p:nvSpPr>
        <p:spPr>
          <a:xfrm>
            <a:off x="1483995" y="4621530"/>
            <a:ext cx="672465" cy="645160"/>
          </a:xfrm>
          <a:prstGeom prst="rect">
            <a:avLst/>
          </a:prstGeom>
          <a:noFill/>
        </p:spPr>
        <p:txBody>
          <a:bodyPr wrap="square" rtlCol="0">
            <a:spAutoFit/>
          </a:bodyPr>
          <a:lstStyle>
            <a:defPPr/>
          </a:lstStyle>
          <a:p>
            <a:pPr algn="ctr"/>
            <a:r>
              <a:rPr lang="en-US" altLang="zh-CN" sz="3600" b="1">
                <a:solidFill>
                  <a:srgbClr val="FF0000"/>
                </a:solidFill>
                <a:latin typeface="微软雅黑" panose="020B0503020204020204" charset="-122"/>
                <a:ea typeface="微软雅黑" panose="020B0503020204020204" charset="-122"/>
                <a:sym typeface="+mn-ea"/>
              </a:rPr>
              <a:t>X</a:t>
            </a:r>
            <a:endParaRPr lang="en-US" altLang="zh-CN" sz="3600" b="1">
              <a:solidFill>
                <a:srgbClr val="FF0000"/>
              </a:solidFill>
              <a:latin typeface="微软雅黑" panose="020B0503020204020204" charset="-122"/>
              <a:ea typeface="微软雅黑" panose="020B0503020204020204" charset="-122"/>
            </a:endParaRPr>
          </a:p>
        </p:txBody>
      </p:sp>
      <p:sp>
        <p:nvSpPr>
          <p:cNvPr id="4" name="文本框 3"/>
          <p:cNvSpPr txBox="1"/>
          <p:nvPr/>
        </p:nvSpPr>
        <p:spPr>
          <a:xfrm>
            <a:off x="782320" y="5984240"/>
            <a:ext cx="672465" cy="645160"/>
          </a:xfrm>
          <a:prstGeom prst="rect">
            <a:avLst/>
          </a:prstGeom>
          <a:noFill/>
        </p:spPr>
        <p:txBody>
          <a:bodyPr wrap="square" rtlCol="0">
            <a:spAutoFit/>
          </a:bodyPr>
          <a:lstStyle>
            <a:defPPr/>
          </a:lstStyle>
          <a:p>
            <a:pPr algn="ctr"/>
            <a:r>
              <a:rPr lang="en-US" altLang="zh-CN" sz="3600" b="1">
                <a:solidFill>
                  <a:srgbClr val="FF0000"/>
                </a:solidFill>
                <a:latin typeface="微软雅黑" panose="020B0503020204020204" charset="-122"/>
                <a:ea typeface="微软雅黑" panose="020B0503020204020204" charset="-122"/>
              </a:rPr>
              <a:t>√</a:t>
            </a:r>
            <a:endParaRPr lang="en-US" altLang="zh-CN" sz="3600" b="1">
              <a:solidFill>
                <a:srgbClr val="FF0000"/>
              </a:solidFill>
              <a:latin typeface="微软雅黑" panose="020B0503020204020204" charset="-122"/>
              <a:ea typeface="微软雅黑" panose="020B0503020204020204" charset="-122"/>
            </a:endParaRPr>
          </a:p>
        </p:txBody>
      </p:sp>
      <p:sp>
        <p:nvSpPr>
          <p:cNvPr id="5" name="文本框 4"/>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7" name="文本框 6"/>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矩形 122881"/>
          <p:cNvSpPr/>
          <p:nvPr/>
        </p:nvSpPr>
        <p:spPr>
          <a:xfrm>
            <a:off x="3797300" y="263525"/>
            <a:ext cx="1212850" cy="0"/>
          </a:xfrm>
          <a:prstGeom prst="rect">
            <a:avLst/>
          </a:prstGeom>
          <a:noFill/>
          <a:ln w="9525">
            <a:noFill/>
          </a:ln>
        </p:spPr>
        <p:txBody>
          <a:bodyPr anchor="t"/>
          <a:lstStyle>
            <a:defPPr/>
          </a:lstStyle>
          <a:p>
            <a:endParaRPr lang="zh-CN" altLang="en-US" sz="2400">
              <a:latin typeface="+mn-ea"/>
            </a:endParaRPr>
          </a:p>
        </p:txBody>
      </p:sp>
      <p:sp>
        <p:nvSpPr>
          <p:cNvPr id="29698" name="文本框 29697"/>
          <p:cNvSpPr txBox="1"/>
          <p:nvPr/>
        </p:nvSpPr>
        <p:spPr>
          <a:xfrm>
            <a:off x="501227" y="306493"/>
            <a:ext cx="5774267" cy="707886"/>
          </a:xfrm>
          <a:prstGeom prst="rect">
            <a:avLst/>
          </a:prstGeom>
          <a:noFill/>
          <a:ln w="9525">
            <a:noFill/>
            <a:miter/>
          </a:ln>
        </p:spPr>
        <p:txBody>
          <a:bodyPr wrap="square">
            <a:spAutoFit/>
          </a:bodyPr>
          <a:lstStyle>
            <a:defPPr/>
          </a:lstStyle>
          <a:p>
            <a:pPr marL="457200" lvl="0" indent="-457200" algn="l">
              <a:spcBef>
                <a:spcPct val="50000"/>
              </a:spcBef>
              <a:buFont typeface="Wingdings" panose="05000000000000000000" charset="0"/>
              <a:buChar char="Ø"/>
            </a:pPr>
            <a:r>
              <a:rPr lang="zh-CN" altLang="en-US" sz="4000">
                <a:solidFill>
                  <a:srgbClr val="FF0066"/>
                </a:solidFill>
                <a:latin typeface="+mn-ea"/>
              </a:rPr>
              <a:t>课堂练习</a:t>
            </a:r>
            <a:endParaRPr lang="en-US" altLang="zh-CN" sz="4000">
              <a:solidFill>
                <a:srgbClr val="FF0066"/>
              </a:solidFill>
              <a:latin typeface="+mn-ea"/>
            </a:endParaRPr>
          </a:p>
        </p:txBody>
      </p:sp>
      <p:sp>
        <p:nvSpPr>
          <p:cNvPr id="6" name="内容占位符 22531"/>
          <p:cNvSpPr>
            <a:spLocks noGrp="1"/>
          </p:cNvSpPr>
          <p:nvPr/>
        </p:nvSpPr>
        <p:spPr>
          <a:xfrm>
            <a:off x="220980" y="1210310"/>
            <a:ext cx="11120120" cy="5107940"/>
          </a:xfrm>
          <a:prstGeom prst="rect">
            <a:avLst/>
          </a:prstGeom>
          <a:noFill/>
          <a:ln w="9525">
            <a:noFill/>
          </a:ln>
        </p:spPr>
        <p:txBody>
          <a:bodyPr anchor="t"/>
          <a:lstStyle>
            <a:defPPr/>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9pPr>
          </a:lstStyle>
          <a:p>
            <a:pPr indent="0">
              <a:lnSpc>
                <a:spcPct val="150000"/>
              </a:lnSpc>
              <a:buNone/>
            </a:pPr>
            <a:r>
              <a:rPr lang="en-US" altLang="zh-CN" sz="2800" b="1">
                <a:latin typeface="+mn-ea"/>
              </a:rPr>
              <a:t>2</a:t>
            </a:r>
            <a:r>
              <a:rPr lang="zh-CN" altLang="en-US" sz="2800" b="1">
                <a:latin typeface="+mn-ea"/>
              </a:rPr>
              <a:t>．种群是物种在自然界的存在形式，也是一个繁殖单位。下列生物群体中属于种群的是（    ）</a:t>
            </a:r>
            <a:endParaRPr lang="zh-CN" altLang="en-US" sz="2800" b="1">
              <a:latin typeface="+mn-ea"/>
            </a:endParaRPr>
          </a:p>
          <a:p>
            <a:pPr indent="0">
              <a:lnSpc>
                <a:spcPct val="150000"/>
              </a:lnSpc>
              <a:buNone/>
            </a:pPr>
            <a:r>
              <a:rPr lang="zh-CN" altLang="en-US" sz="2800" b="1">
                <a:latin typeface="+mn-ea"/>
              </a:rPr>
              <a:t>A</a:t>
            </a:r>
            <a:r>
              <a:rPr lang="zh-CN" altLang="en-US" sz="2800" b="1">
                <a:latin typeface="+mn-ea"/>
                <a:sym typeface="+mn-ea"/>
              </a:rPr>
              <a:t>．一个湖泊中的全部鱼</a:t>
            </a:r>
            <a:endParaRPr lang="zh-CN" altLang="en-US" sz="2800" b="1">
              <a:latin typeface="+mn-ea"/>
            </a:endParaRPr>
          </a:p>
          <a:p>
            <a:pPr indent="0">
              <a:lnSpc>
                <a:spcPct val="150000"/>
              </a:lnSpc>
              <a:buNone/>
            </a:pPr>
            <a:r>
              <a:rPr lang="zh-CN" altLang="en-US" sz="2800" b="1">
                <a:latin typeface="+mn-ea"/>
              </a:rPr>
              <a:t>B</a:t>
            </a:r>
            <a:r>
              <a:rPr lang="zh-CN" altLang="en-US" sz="2800" b="1">
                <a:latin typeface="+mn-ea"/>
                <a:sym typeface="+mn-ea"/>
              </a:rPr>
              <a:t>．一片森林中的全部蛇</a:t>
            </a:r>
            <a:endParaRPr lang="zh-CN" altLang="en-US" sz="2800" b="1">
              <a:latin typeface="+mn-ea"/>
            </a:endParaRPr>
          </a:p>
          <a:p>
            <a:pPr indent="0">
              <a:lnSpc>
                <a:spcPct val="150000"/>
              </a:lnSpc>
              <a:buNone/>
            </a:pPr>
            <a:r>
              <a:rPr lang="zh-CN" altLang="en-US" sz="2800" b="1">
                <a:latin typeface="+mn-ea"/>
              </a:rPr>
              <a:t>C</a:t>
            </a:r>
            <a:r>
              <a:rPr lang="zh-CN" altLang="en-US" sz="2800" b="1">
                <a:latin typeface="+mn-ea"/>
                <a:sym typeface="+mn-ea"/>
              </a:rPr>
              <a:t>．一间屋中的全部蟑螂</a:t>
            </a:r>
            <a:endParaRPr lang="zh-CN" altLang="en-US" sz="2800" b="1">
              <a:latin typeface="+mn-ea"/>
            </a:endParaRPr>
          </a:p>
          <a:p>
            <a:pPr indent="0">
              <a:lnSpc>
                <a:spcPct val="150000"/>
              </a:lnSpc>
              <a:buNone/>
            </a:pPr>
            <a:r>
              <a:rPr lang="zh-CN" altLang="en-US" sz="2800" b="1">
                <a:latin typeface="+mn-ea"/>
              </a:rPr>
              <a:t>D</a:t>
            </a:r>
            <a:r>
              <a:rPr lang="zh-CN" altLang="en-US" sz="2800" b="1">
                <a:latin typeface="+mn-ea"/>
                <a:sym typeface="+mn-ea"/>
              </a:rPr>
              <a:t>．卧龙自然保护区中的全部大熊猫</a:t>
            </a:r>
            <a:endParaRPr lang="zh-CN" altLang="en-US" sz="2800" b="1">
              <a:latin typeface="+mn-ea"/>
            </a:endParaRPr>
          </a:p>
        </p:txBody>
      </p:sp>
      <p:sp>
        <p:nvSpPr>
          <p:cNvPr id="2" name="文本框 1"/>
          <p:cNvSpPr txBox="1"/>
          <p:nvPr/>
        </p:nvSpPr>
        <p:spPr>
          <a:xfrm>
            <a:off x="4155440" y="1986280"/>
            <a:ext cx="643255" cy="645160"/>
          </a:xfrm>
          <a:prstGeom prst="rect">
            <a:avLst/>
          </a:prstGeom>
          <a:noFill/>
        </p:spPr>
        <p:txBody>
          <a:bodyPr wrap="square" rtlCol="0">
            <a:spAutoFit/>
          </a:bodyPr>
          <a:lstStyle>
            <a:defPPr/>
          </a:lstStyle>
          <a:p>
            <a:r>
              <a:rPr lang="en-US" altLang="zh-CN" sz="3600" b="1">
                <a:solidFill>
                  <a:srgbClr val="FF0000"/>
                </a:solidFill>
                <a:latin typeface="微软雅黑" panose="020B0503020204020204" charset="-122"/>
                <a:ea typeface="微软雅黑" panose="020B0503020204020204" charset="-122"/>
              </a:rPr>
              <a:t>D</a:t>
            </a:r>
            <a:endParaRPr lang="en-US" altLang="zh-CN" sz="3600" b="1">
              <a:solidFill>
                <a:srgbClr val="FF0000"/>
              </a:solidFill>
              <a:latin typeface="微软雅黑" panose="020B0503020204020204" charset="-122"/>
              <a:ea typeface="微软雅黑" panose="020B0503020204020204" charset="-122"/>
            </a:endParaRPr>
          </a:p>
        </p:txBody>
      </p:sp>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4" name="文本框 3"/>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矩形 122881"/>
          <p:cNvSpPr/>
          <p:nvPr/>
        </p:nvSpPr>
        <p:spPr>
          <a:xfrm>
            <a:off x="3797300" y="263525"/>
            <a:ext cx="1212850" cy="0"/>
          </a:xfrm>
          <a:prstGeom prst="rect">
            <a:avLst/>
          </a:prstGeom>
          <a:noFill/>
          <a:ln w="9525">
            <a:noFill/>
          </a:ln>
        </p:spPr>
        <p:txBody>
          <a:bodyPr anchor="t"/>
          <a:lstStyle>
            <a:defPPr/>
          </a:lstStyle>
          <a:p>
            <a:endParaRPr lang="zh-CN" altLang="en-US" sz="2400">
              <a:latin typeface="+mn-ea"/>
            </a:endParaRPr>
          </a:p>
        </p:txBody>
      </p:sp>
      <p:sp>
        <p:nvSpPr>
          <p:cNvPr id="29698" name="文本框 29697"/>
          <p:cNvSpPr txBox="1"/>
          <p:nvPr/>
        </p:nvSpPr>
        <p:spPr>
          <a:xfrm>
            <a:off x="501227" y="306493"/>
            <a:ext cx="5774267" cy="707886"/>
          </a:xfrm>
          <a:prstGeom prst="rect">
            <a:avLst/>
          </a:prstGeom>
          <a:noFill/>
          <a:ln w="9525">
            <a:noFill/>
            <a:miter/>
          </a:ln>
        </p:spPr>
        <p:txBody>
          <a:bodyPr wrap="square">
            <a:spAutoFit/>
          </a:bodyPr>
          <a:lstStyle>
            <a:defPPr/>
          </a:lstStyle>
          <a:p>
            <a:pPr marL="457200" lvl="0" indent="-457200" algn="l">
              <a:spcBef>
                <a:spcPct val="50000"/>
              </a:spcBef>
              <a:buFont typeface="Wingdings" panose="05000000000000000000" charset="0"/>
              <a:buChar char="Ø"/>
            </a:pPr>
            <a:r>
              <a:rPr lang="zh-CN" altLang="en-US" sz="4000">
                <a:solidFill>
                  <a:srgbClr val="FF0066"/>
                </a:solidFill>
                <a:latin typeface="+mn-ea"/>
              </a:rPr>
              <a:t>课堂练习</a:t>
            </a:r>
            <a:endParaRPr lang="en-US" altLang="zh-CN" sz="4000">
              <a:solidFill>
                <a:srgbClr val="FF0066"/>
              </a:solidFill>
              <a:latin typeface="+mn-ea"/>
            </a:endParaRPr>
          </a:p>
        </p:txBody>
      </p:sp>
      <p:sp>
        <p:nvSpPr>
          <p:cNvPr id="6" name="内容占位符 22531"/>
          <p:cNvSpPr>
            <a:spLocks noGrp="1"/>
          </p:cNvSpPr>
          <p:nvPr/>
        </p:nvSpPr>
        <p:spPr>
          <a:xfrm>
            <a:off x="220980" y="1180465"/>
            <a:ext cx="11120120" cy="5107940"/>
          </a:xfrm>
          <a:prstGeom prst="rect">
            <a:avLst/>
          </a:prstGeom>
          <a:noFill/>
          <a:ln w="9525">
            <a:noFill/>
          </a:ln>
        </p:spPr>
        <p:txBody>
          <a:bodyPr anchor="t"/>
          <a:lstStyle>
            <a:defPPr/>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9pPr>
          </a:lstStyle>
          <a:p>
            <a:pPr indent="0">
              <a:lnSpc>
                <a:spcPct val="150000"/>
              </a:lnSpc>
              <a:buNone/>
            </a:pPr>
            <a:r>
              <a:rPr lang="en-US" altLang="zh-CN" sz="2800" b="1">
                <a:latin typeface="+mn-ea"/>
              </a:rPr>
              <a:t>3</a:t>
            </a:r>
            <a:r>
              <a:rPr lang="zh-CN" altLang="en-US" sz="2800" b="1">
                <a:latin typeface="+mn-ea"/>
              </a:rPr>
              <a:t>．某一瓢虫种群中有黑色和红色两种体色的个体，这一性状由一对等位基因控制，黑色</a:t>
            </a:r>
            <a:r>
              <a:rPr lang="en-US" altLang="zh-CN" sz="2800" b="1">
                <a:latin typeface="+mn-ea"/>
              </a:rPr>
              <a:t>(B)</a:t>
            </a:r>
            <a:r>
              <a:rPr lang="zh-CN" altLang="en-US" sz="2800" b="1">
                <a:latin typeface="+mn-ea"/>
              </a:rPr>
              <a:t>对红色</a:t>
            </a:r>
            <a:r>
              <a:rPr lang="en-US" altLang="zh-CN" sz="2800" b="1">
                <a:latin typeface="+mn-ea"/>
              </a:rPr>
              <a:t>(b)</a:t>
            </a:r>
            <a:r>
              <a:rPr lang="zh-CN" altLang="en-US" sz="2800" b="1">
                <a:latin typeface="+mn-ea"/>
              </a:rPr>
              <a:t>为显性。如果基因型为</a:t>
            </a:r>
            <a:r>
              <a:rPr lang="en-US" altLang="zh-CN" sz="2800" b="1">
                <a:latin typeface="+mn-ea"/>
              </a:rPr>
              <a:t>BB</a:t>
            </a:r>
            <a:r>
              <a:rPr lang="zh-CN" altLang="en-US" sz="2800" b="1">
                <a:latin typeface="+mn-ea"/>
              </a:rPr>
              <a:t>的个体占</a:t>
            </a:r>
            <a:r>
              <a:rPr lang="en-US" altLang="zh-CN" sz="2800" b="1">
                <a:latin typeface="+mn-ea"/>
              </a:rPr>
              <a:t>18%</a:t>
            </a:r>
            <a:r>
              <a:rPr lang="zh-CN" altLang="en-US" sz="2800" b="1">
                <a:latin typeface="+mn-ea"/>
              </a:rPr>
              <a:t>，基因型为</a:t>
            </a:r>
            <a:r>
              <a:rPr lang="en-US" altLang="zh-CN" sz="2800" b="1">
                <a:latin typeface="+mn-ea"/>
              </a:rPr>
              <a:t>Bb</a:t>
            </a:r>
            <a:r>
              <a:rPr lang="zh-CN" altLang="en-US" sz="2800" b="1">
                <a:latin typeface="+mn-ea"/>
              </a:rPr>
              <a:t>的个体占</a:t>
            </a:r>
            <a:r>
              <a:rPr lang="en-US" altLang="zh-CN" sz="2800" b="1">
                <a:latin typeface="+mn-ea"/>
              </a:rPr>
              <a:t>78%</a:t>
            </a:r>
            <a:r>
              <a:rPr lang="zh-CN" altLang="en-US" sz="2800" b="1">
                <a:latin typeface="+mn-ea"/>
              </a:rPr>
              <a:t>，基因型为</a:t>
            </a:r>
            <a:r>
              <a:rPr lang="en-US" altLang="zh-CN" sz="2800" b="1">
                <a:latin typeface="+mn-ea"/>
              </a:rPr>
              <a:t>bb</a:t>
            </a:r>
            <a:r>
              <a:rPr lang="zh-CN" altLang="en-US" sz="2800" b="1">
                <a:latin typeface="+mn-ea"/>
              </a:rPr>
              <a:t>的个体占</a:t>
            </a:r>
            <a:r>
              <a:rPr lang="en-US" altLang="zh-CN" sz="2800" b="1">
                <a:latin typeface="+mn-ea"/>
              </a:rPr>
              <a:t>4%</a:t>
            </a:r>
            <a:r>
              <a:rPr lang="zh-CN" altLang="en-US" sz="2800" b="1">
                <a:latin typeface="+mn-ea"/>
              </a:rPr>
              <a:t>。基因</a:t>
            </a:r>
            <a:r>
              <a:rPr lang="en-US" altLang="zh-CN" sz="2800" b="1">
                <a:latin typeface="+mn-ea"/>
              </a:rPr>
              <a:t>B</a:t>
            </a:r>
            <a:r>
              <a:rPr lang="zh-CN" altLang="en-US" sz="2800" b="1">
                <a:latin typeface="+mn-ea"/>
              </a:rPr>
              <a:t>和</a:t>
            </a:r>
            <a:r>
              <a:rPr lang="en-US" altLang="zh-CN" sz="2800" b="1">
                <a:latin typeface="+mn-ea"/>
              </a:rPr>
              <a:t>b</a:t>
            </a:r>
            <a:r>
              <a:rPr lang="zh-CN" altLang="en-US" sz="2800" b="1">
                <a:latin typeface="+mn-ea"/>
              </a:rPr>
              <a:t>的频率分别为（    ）</a:t>
            </a:r>
            <a:endParaRPr lang="zh-CN" altLang="en-US" sz="2800" b="1">
              <a:latin typeface="+mn-ea"/>
            </a:endParaRPr>
          </a:p>
          <a:p>
            <a:pPr indent="0">
              <a:lnSpc>
                <a:spcPct val="150000"/>
              </a:lnSpc>
              <a:buNone/>
            </a:pPr>
            <a:r>
              <a:rPr lang="zh-CN" altLang="en-US" sz="2800" b="1">
                <a:latin typeface="+mn-ea"/>
              </a:rPr>
              <a:t>A</a:t>
            </a:r>
            <a:r>
              <a:rPr lang="zh-CN" altLang="en-US" sz="2800" b="1">
                <a:latin typeface="+mn-ea"/>
                <a:sym typeface="+mn-ea"/>
              </a:rPr>
              <a:t>．</a:t>
            </a:r>
            <a:r>
              <a:rPr lang="en-US" altLang="zh-CN" sz="2800" b="1">
                <a:latin typeface="+mn-ea"/>
                <a:sym typeface="+mn-ea"/>
              </a:rPr>
              <a:t>18%</a:t>
            </a:r>
            <a:r>
              <a:rPr lang="zh-CN" altLang="en-US" sz="2800" b="1">
                <a:latin typeface="+mn-ea"/>
                <a:sym typeface="+mn-ea"/>
              </a:rPr>
              <a:t>、</a:t>
            </a:r>
            <a:r>
              <a:rPr lang="en-US" altLang="zh-CN" sz="2800" b="1">
                <a:latin typeface="+mn-ea"/>
                <a:sym typeface="+mn-ea"/>
              </a:rPr>
              <a:t>82%    </a:t>
            </a:r>
            <a:r>
              <a:rPr lang="zh-CN" altLang="en-US" sz="2800" b="1">
                <a:latin typeface="+mn-ea"/>
              </a:rPr>
              <a:t>B</a:t>
            </a:r>
            <a:r>
              <a:rPr lang="zh-CN" altLang="en-US" sz="2800" b="1">
                <a:latin typeface="+mn-ea"/>
                <a:sym typeface="+mn-ea"/>
              </a:rPr>
              <a:t>．</a:t>
            </a:r>
            <a:r>
              <a:rPr lang="en-US" altLang="zh-CN" sz="2800" b="1">
                <a:latin typeface="+mn-ea"/>
                <a:sym typeface="+mn-ea"/>
              </a:rPr>
              <a:t>36%</a:t>
            </a:r>
            <a:r>
              <a:rPr lang="zh-CN" altLang="en-US" sz="2800" b="1">
                <a:latin typeface="+mn-ea"/>
                <a:sym typeface="+mn-ea"/>
              </a:rPr>
              <a:t>、</a:t>
            </a:r>
            <a:r>
              <a:rPr lang="en-US" altLang="zh-CN" sz="2800" b="1">
                <a:latin typeface="+mn-ea"/>
                <a:sym typeface="+mn-ea"/>
              </a:rPr>
              <a:t>64%</a:t>
            </a:r>
            <a:endParaRPr lang="zh-CN" altLang="en-US" sz="2800" b="1">
              <a:latin typeface="+mn-ea"/>
            </a:endParaRPr>
          </a:p>
          <a:p>
            <a:pPr indent="0">
              <a:lnSpc>
                <a:spcPct val="150000"/>
              </a:lnSpc>
              <a:buNone/>
            </a:pPr>
            <a:r>
              <a:rPr lang="zh-CN" altLang="en-US" sz="2800" b="1">
                <a:latin typeface="+mn-ea"/>
              </a:rPr>
              <a:t>C</a:t>
            </a:r>
            <a:r>
              <a:rPr lang="zh-CN" altLang="en-US" sz="2800" b="1">
                <a:latin typeface="+mn-ea"/>
                <a:sym typeface="+mn-ea"/>
              </a:rPr>
              <a:t>．</a:t>
            </a:r>
            <a:r>
              <a:rPr lang="en-US" altLang="zh-CN" sz="2800" b="1">
                <a:latin typeface="+mn-ea"/>
                <a:sym typeface="+mn-ea"/>
              </a:rPr>
              <a:t>57%</a:t>
            </a:r>
            <a:r>
              <a:rPr lang="zh-CN" altLang="en-US" sz="2800" b="1">
                <a:latin typeface="+mn-ea"/>
                <a:sym typeface="+mn-ea"/>
              </a:rPr>
              <a:t>、</a:t>
            </a:r>
            <a:r>
              <a:rPr lang="en-US" altLang="zh-CN" sz="2800" b="1">
                <a:latin typeface="+mn-ea"/>
                <a:sym typeface="+mn-ea"/>
              </a:rPr>
              <a:t>43%    </a:t>
            </a:r>
            <a:r>
              <a:rPr lang="zh-CN" altLang="en-US" sz="2800" b="1">
                <a:latin typeface="+mn-ea"/>
              </a:rPr>
              <a:t>D</a:t>
            </a:r>
            <a:r>
              <a:rPr lang="zh-CN" altLang="en-US" sz="2800" b="1">
                <a:latin typeface="+mn-ea"/>
                <a:sym typeface="+mn-ea"/>
              </a:rPr>
              <a:t>．</a:t>
            </a:r>
            <a:r>
              <a:rPr lang="en-US" altLang="zh-CN" sz="2800" b="1">
                <a:latin typeface="+mn-ea"/>
                <a:sym typeface="+mn-ea"/>
              </a:rPr>
              <a:t>92%</a:t>
            </a:r>
            <a:r>
              <a:rPr lang="zh-CN" altLang="en-US" sz="2800" b="1">
                <a:latin typeface="+mn-ea"/>
                <a:sym typeface="+mn-ea"/>
              </a:rPr>
              <a:t>、</a:t>
            </a:r>
            <a:r>
              <a:rPr lang="en-US" altLang="zh-CN" sz="2800" b="1">
                <a:latin typeface="+mn-ea"/>
                <a:sym typeface="+mn-ea"/>
              </a:rPr>
              <a:t>8%</a:t>
            </a:r>
            <a:endParaRPr lang="en-US" altLang="zh-CN" sz="2800" b="1">
              <a:latin typeface="+mn-ea"/>
              <a:sym typeface="+mn-ea"/>
            </a:endParaRPr>
          </a:p>
        </p:txBody>
      </p:sp>
      <p:sp>
        <p:nvSpPr>
          <p:cNvPr id="2" name="文本框 1"/>
          <p:cNvSpPr txBox="1"/>
          <p:nvPr/>
        </p:nvSpPr>
        <p:spPr>
          <a:xfrm>
            <a:off x="4293870" y="3242310"/>
            <a:ext cx="643255" cy="645160"/>
          </a:xfrm>
          <a:prstGeom prst="rect">
            <a:avLst/>
          </a:prstGeom>
          <a:noFill/>
        </p:spPr>
        <p:txBody>
          <a:bodyPr wrap="square" rtlCol="0">
            <a:spAutoFit/>
          </a:bodyPr>
          <a:lstStyle>
            <a:defPPr/>
          </a:lstStyle>
          <a:p>
            <a:r>
              <a:rPr lang="en-US" altLang="zh-CN" sz="3600" b="1">
                <a:solidFill>
                  <a:srgbClr val="FF0000"/>
                </a:solidFill>
                <a:latin typeface="微软雅黑" panose="020B0503020204020204" charset="-122"/>
                <a:ea typeface="微软雅黑" panose="020B0503020204020204" charset="-122"/>
              </a:rPr>
              <a:t>C</a:t>
            </a:r>
            <a:endParaRPr lang="en-US" altLang="zh-CN" sz="3600" b="1">
              <a:solidFill>
                <a:srgbClr val="FF0000"/>
              </a:solidFill>
              <a:latin typeface="微软雅黑" panose="020B0503020204020204" charset="-122"/>
              <a:ea typeface="微软雅黑" panose="020B0503020204020204" charset="-122"/>
            </a:endParaRPr>
          </a:p>
        </p:txBody>
      </p:sp>
      <p:pic>
        <p:nvPicPr>
          <p:cNvPr id="3" name="图片 2"/>
          <p:cNvPicPr>
            <a:picLocks noChangeAspect="1"/>
          </p:cNvPicPr>
          <p:nvPr/>
        </p:nvPicPr>
        <p:blipFill>
          <a:blip r:embed="rId1"/>
          <a:stretch>
            <a:fillRect/>
          </a:stretch>
        </p:blipFill>
        <p:spPr>
          <a:xfrm>
            <a:off x="6520815" y="3392170"/>
            <a:ext cx="4490085" cy="2294255"/>
          </a:xfrm>
          <a:prstGeom prst="rect">
            <a:avLst/>
          </a:prstGeom>
        </p:spPr>
      </p:pic>
      <p:sp>
        <p:nvSpPr>
          <p:cNvPr id="4" name="文本框 3"/>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5" name="文本框 4"/>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矩形 122881"/>
          <p:cNvSpPr/>
          <p:nvPr/>
        </p:nvSpPr>
        <p:spPr>
          <a:xfrm>
            <a:off x="3797300" y="263525"/>
            <a:ext cx="1212850" cy="0"/>
          </a:xfrm>
          <a:prstGeom prst="rect">
            <a:avLst/>
          </a:prstGeom>
          <a:noFill/>
          <a:ln w="9525">
            <a:noFill/>
          </a:ln>
        </p:spPr>
        <p:txBody>
          <a:bodyPr anchor="t"/>
          <a:lstStyle>
            <a:defPPr/>
          </a:lstStyle>
          <a:p>
            <a:endParaRPr lang="zh-CN" altLang="en-US" sz="2400">
              <a:latin typeface="+mn-ea"/>
            </a:endParaRPr>
          </a:p>
        </p:txBody>
      </p:sp>
      <p:sp>
        <p:nvSpPr>
          <p:cNvPr id="29698" name="文本框 29697"/>
          <p:cNvSpPr txBox="1"/>
          <p:nvPr/>
        </p:nvSpPr>
        <p:spPr>
          <a:xfrm>
            <a:off x="501227" y="306493"/>
            <a:ext cx="5774267" cy="707886"/>
          </a:xfrm>
          <a:prstGeom prst="rect">
            <a:avLst/>
          </a:prstGeom>
          <a:noFill/>
          <a:ln w="9525">
            <a:noFill/>
            <a:miter/>
          </a:ln>
        </p:spPr>
        <p:txBody>
          <a:bodyPr wrap="square">
            <a:spAutoFit/>
          </a:bodyPr>
          <a:lstStyle>
            <a:defPPr/>
          </a:lstStyle>
          <a:p>
            <a:pPr marL="457200" lvl="0" indent="-457200" algn="l">
              <a:spcBef>
                <a:spcPct val="50000"/>
              </a:spcBef>
              <a:buFont typeface="Wingdings" panose="05000000000000000000" charset="0"/>
              <a:buChar char="Ø"/>
            </a:pPr>
            <a:r>
              <a:rPr lang="zh-CN" altLang="en-US" sz="4000">
                <a:solidFill>
                  <a:srgbClr val="FF0066"/>
                </a:solidFill>
                <a:latin typeface="+mn-ea"/>
              </a:rPr>
              <a:t>课堂练习</a:t>
            </a:r>
            <a:endParaRPr lang="en-US" altLang="zh-CN" sz="4000">
              <a:solidFill>
                <a:srgbClr val="FF0066"/>
              </a:solidFill>
              <a:latin typeface="+mn-ea"/>
            </a:endParaRPr>
          </a:p>
        </p:txBody>
      </p:sp>
      <p:sp>
        <p:nvSpPr>
          <p:cNvPr id="6" name="内容占位符 22531"/>
          <p:cNvSpPr>
            <a:spLocks noGrp="1"/>
          </p:cNvSpPr>
          <p:nvPr/>
        </p:nvSpPr>
        <p:spPr>
          <a:xfrm>
            <a:off x="220980" y="1210310"/>
            <a:ext cx="11120120" cy="5107940"/>
          </a:xfrm>
          <a:prstGeom prst="rect">
            <a:avLst/>
          </a:prstGeom>
          <a:noFill/>
          <a:ln w="9525">
            <a:noFill/>
          </a:ln>
        </p:spPr>
        <p:txBody>
          <a:bodyPr anchor="t"/>
          <a:lstStyle>
            <a:defPPr/>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9pPr>
          </a:lstStyle>
          <a:p>
            <a:pPr indent="0">
              <a:lnSpc>
                <a:spcPct val="150000"/>
              </a:lnSpc>
              <a:buNone/>
            </a:pPr>
            <a:r>
              <a:rPr lang="en-US" altLang="zh-CN" sz="2800" b="1">
                <a:latin typeface="+mn-ea"/>
              </a:rPr>
              <a:t>4</a:t>
            </a:r>
            <a:r>
              <a:rPr lang="zh-CN" altLang="en-US" sz="2800" b="1">
                <a:latin typeface="+mn-ea"/>
              </a:rPr>
              <a:t>．一只果蝇的突变体在</a:t>
            </a:r>
            <a:r>
              <a:rPr lang="en-US" altLang="zh-CN" sz="2800" b="1">
                <a:latin typeface="+mn-ea"/>
              </a:rPr>
              <a:t>21℃</a:t>
            </a:r>
            <a:r>
              <a:rPr lang="zh-CN" altLang="en-US" sz="2800" b="1">
                <a:latin typeface="+mn-ea"/>
              </a:rPr>
              <a:t>的气温下，生存能力很差，但是，当气温上升到</a:t>
            </a:r>
            <a:r>
              <a:rPr lang="en-US" altLang="zh-CN" sz="2800" b="1">
                <a:latin typeface="+mn-ea"/>
              </a:rPr>
              <a:t>25.5℃</a:t>
            </a:r>
            <a:r>
              <a:rPr lang="zh-CN" altLang="en-US" sz="2800" b="1">
                <a:latin typeface="+mn-ea"/>
              </a:rPr>
              <a:t>时，突变体的生存能力大大提高。这说明（    ）</a:t>
            </a:r>
            <a:endParaRPr lang="zh-CN" altLang="en-US" sz="2800" b="1">
              <a:latin typeface="+mn-ea"/>
            </a:endParaRPr>
          </a:p>
          <a:p>
            <a:pPr indent="0">
              <a:lnSpc>
                <a:spcPct val="150000"/>
              </a:lnSpc>
              <a:buNone/>
            </a:pPr>
            <a:r>
              <a:rPr lang="zh-CN" altLang="en-US" sz="2800" b="1">
                <a:latin typeface="+mn-ea"/>
              </a:rPr>
              <a:t>A</a:t>
            </a:r>
            <a:r>
              <a:rPr lang="zh-CN" altLang="en-US" sz="2800" b="1">
                <a:latin typeface="+mn-ea"/>
                <a:sym typeface="+mn-ea"/>
              </a:rPr>
              <a:t>．突变是不定向的</a:t>
            </a:r>
            <a:endParaRPr lang="zh-CN" altLang="en-US" sz="2800" b="1">
              <a:latin typeface="+mn-ea"/>
            </a:endParaRPr>
          </a:p>
          <a:p>
            <a:pPr indent="0">
              <a:lnSpc>
                <a:spcPct val="150000"/>
              </a:lnSpc>
              <a:buNone/>
            </a:pPr>
            <a:r>
              <a:rPr lang="zh-CN" altLang="en-US" sz="2800" b="1">
                <a:latin typeface="+mn-ea"/>
              </a:rPr>
              <a:t>B</a:t>
            </a:r>
            <a:r>
              <a:rPr lang="zh-CN" altLang="en-US" sz="2800" b="1">
                <a:latin typeface="+mn-ea"/>
                <a:sym typeface="+mn-ea"/>
              </a:rPr>
              <a:t>．突变是随机发生的</a:t>
            </a:r>
            <a:endParaRPr lang="zh-CN" altLang="en-US" sz="2800" b="1">
              <a:latin typeface="+mn-ea"/>
            </a:endParaRPr>
          </a:p>
          <a:p>
            <a:pPr indent="0">
              <a:lnSpc>
                <a:spcPct val="150000"/>
              </a:lnSpc>
              <a:buNone/>
            </a:pPr>
            <a:r>
              <a:rPr lang="zh-CN" altLang="en-US" sz="2800" b="1">
                <a:latin typeface="+mn-ea"/>
              </a:rPr>
              <a:t>C</a:t>
            </a:r>
            <a:r>
              <a:rPr lang="zh-CN" altLang="en-US" sz="2800" b="1">
                <a:latin typeface="+mn-ea"/>
                <a:sym typeface="+mn-ea"/>
              </a:rPr>
              <a:t>．突变的有害或有利取决于环境条件</a:t>
            </a:r>
            <a:endParaRPr lang="zh-CN" altLang="en-US" sz="2800" b="1">
              <a:latin typeface="+mn-ea"/>
            </a:endParaRPr>
          </a:p>
          <a:p>
            <a:pPr indent="0">
              <a:lnSpc>
                <a:spcPct val="150000"/>
              </a:lnSpc>
              <a:buNone/>
            </a:pPr>
            <a:r>
              <a:rPr lang="zh-CN" altLang="en-US" sz="2800" b="1">
                <a:latin typeface="+mn-ea"/>
              </a:rPr>
              <a:t>D</a:t>
            </a:r>
            <a:r>
              <a:rPr lang="zh-CN" altLang="en-US" sz="2800" b="1">
                <a:latin typeface="+mn-ea"/>
                <a:sym typeface="+mn-ea"/>
              </a:rPr>
              <a:t>．环境条件的变化对突变体都是有害的</a:t>
            </a:r>
            <a:endParaRPr lang="zh-CN" altLang="en-US" sz="2800" b="1">
              <a:latin typeface="+mn-ea"/>
            </a:endParaRPr>
          </a:p>
        </p:txBody>
      </p:sp>
      <p:sp>
        <p:nvSpPr>
          <p:cNvPr id="2" name="文本框 1"/>
          <p:cNvSpPr txBox="1"/>
          <p:nvPr/>
        </p:nvSpPr>
        <p:spPr>
          <a:xfrm>
            <a:off x="10250805" y="1985645"/>
            <a:ext cx="643255" cy="645160"/>
          </a:xfrm>
          <a:prstGeom prst="rect">
            <a:avLst/>
          </a:prstGeom>
          <a:noFill/>
        </p:spPr>
        <p:txBody>
          <a:bodyPr wrap="square" rtlCol="0">
            <a:spAutoFit/>
          </a:bodyPr>
          <a:lstStyle>
            <a:defPPr/>
          </a:lstStyle>
          <a:p>
            <a:r>
              <a:rPr lang="en-US" altLang="zh-CN" sz="3600" b="1">
                <a:solidFill>
                  <a:srgbClr val="FF0000"/>
                </a:solidFill>
                <a:latin typeface="微软雅黑" panose="020B0503020204020204" charset="-122"/>
                <a:ea typeface="微软雅黑" panose="020B0503020204020204" charset="-122"/>
              </a:rPr>
              <a:t>C</a:t>
            </a:r>
            <a:endParaRPr lang="en-US" altLang="zh-CN" sz="3600" b="1">
              <a:solidFill>
                <a:srgbClr val="FF0000"/>
              </a:solidFill>
              <a:latin typeface="微软雅黑" panose="020B0503020204020204" charset="-122"/>
              <a:ea typeface="微软雅黑" panose="020B0503020204020204" charset="-122"/>
            </a:endParaRPr>
          </a:p>
        </p:txBody>
      </p:sp>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4" name="文本框 3"/>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矩形 122881"/>
          <p:cNvSpPr/>
          <p:nvPr/>
        </p:nvSpPr>
        <p:spPr>
          <a:xfrm>
            <a:off x="3797300" y="263525"/>
            <a:ext cx="1212850" cy="0"/>
          </a:xfrm>
          <a:prstGeom prst="rect">
            <a:avLst/>
          </a:prstGeom>
          <a:noFill/>
          <a:ln w="9525">
            <a:noFill/>
          </a:ln>
        </p:spPr>
        <p:txBody>
          <a:bodyPr anchor="t"/>
          <a:lstStyle>
            <a:defPPr/>
          </a:lstStyle>
          <a:p>
            <a:endParaRPr lang="zh-CN" altLang="en-US" sz="2400">
              <a:latin typeface="+mn-ea"/>
            </a:endParaRPr>
          </a:p>
        </p:txBody>
      </p:sp>
      <p:sp>
        <p:nvSpPr>
          <p:cNvPr id="29698" name="文本框 29697"/>
          <p:cNvSpPr txBox="1"/>
          <p:nvPr/>
        </p:nvSpPr>
        <p:spPr>
          <a:xfrm>
            <a:off x="501227" y="306493"/>
            <a:ext cx="5774267" cy="707886"/>
          </a:xfrm>
          <a:prstGeom prst="rect">
            <a:avLst/>
          </a:prstGeom>
          <a:noFill/>
          <a:ln w="9525">
            <a:noFill/>
            <a:miter/>
          </a:ln>
        </p:spPr>
        <p:txBody>
          <a:bodyPr wrap="square">
            <a:spAutoFit/>
          </a:bodyPr>
          <a:lstStyle>
            <a:defPPr/>
          </a:lstStyle>
          <a:p>
            <a:pPr marL="457200" lvl="0" indent="-457200" algn="l">
              <a:spcBef>
                <a:spcPct val="50000"/>
              </a:spcBef>
              <a:buFont typeface="Wingdings" panose="05000000000000000000" charset="0"/>
              <a:buChar char="Ø"/>
            </a:pPr>
            <a:r>
              <a:rPr lang="zh-CN" altLang="en-US" sz="4000">
                <a:solidFill>
                  <a:srgbClr val="FF0066"/>
                </a:solidFill>
                <a:latin typeface="+mn-ea"/>
              </a:rPr>
              <a:t>课堂练习</a:t>
            </a:r>
            <a:endParaRPr lang="en-US" altLang="zh-CN" sz="4000">
              <a:solidFill>
                <a:srgbClr val="FF0066"/>
              </a:solidFill>
              <a:latin typeface="+mn-ea"/>
            </a:endParaRPr>
          </a:p>
        </p:txBody>
      </p:sp>
      <p:sp>
        <p:nvSpPr>
          <p:cNvPr id="6" name="内容占位符 22531"/>
          <p:cNvSpPr>
            <a:spLocks noGrp="1"/>
          </p:cNvSpPr>
          <p:nvPr/>
        </p:nvSpPr>
        <p:spPr>
          <a:xfrm>
            <a:off x="220980" y="1210310"/>
            <a:ext cx="11120120" cy="5107940"/>
          </a:xfrm>
          <a:prstGeom prst="rect">
            <a:avLst/>
          </a:prstGeom>
          <a:noFill/>
          <a:ln w="9525">
            <a:noFill/>
          </a:ln>
        </p:spPr>
        <p:txBody>
          <a:bodyPr anchor="t"/>
          <a:lstStyle>
            <a:defPPr/>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9pPr>
          </a:lstStyle>
          <a:p>
            <a:pPr indent="0">
              <a:lnSpc>
                <a:spcPct val="150000"/>
              </a:lnSpc>
              <a:buNone/>
            </a:pPr>
            <a:r>
              <a:rPr lang="en-US" altLang="zh-CN" sz="2800" b="1">
                <a:latin typeface="+mn-ea"/>
              </a:rPr>
              <a:t>5</a:t>
            </a:r>
            <a:r>
              <a:rPr lang="zh-CN" altLang="en-US" sz="2800" b="1">
                <a:latin typeface="+mn-ea"/>
              </a:rPr>
              <a:t>．下列对种群概念的叙述，正确的是(　　)</a:t>
            </a:r>
            <a:endParaRPr lang="zh-CN" altLang="en-US" sz="2800" b="1">
              <a:latin typeface="+mn-ea"/>
            </a:endParaRPr>
          </a:p>
          <a:p>
            <a:pPr indent="0">
              <a:lnSpc>
                <a:spcPct val="150000"/>
              </a:lnSpc>
              <a:buNone/>
            </a:pPr>
            <a:r>
              <a:rPr lang="zh-CN" altLang="en-US" sz="2800" b="1">
                <a:latin typeface="+mn-ea"/>
              </a:rPr>
              <a:t>A．不同空间中同种生物个体的总和</a:t>
            </a:r>
            <a:endParaRPr lang="zh-CN" altLang="en-US" sz="2800" b="1">
              <a:latin typeface="+mn-ea"/>
            </a:endParaRPr>
          </a:p>
          <a:p>
            <a:pPr indent="0">
              <a:lnSpc>
                <a:spcPct val="150000"/>
              </a:lnSpc>
              <a:buNone/>
            </a:pPr>
            <a:r>
              <a:rPr lang="zh-CN" altLang="en-US" sz="2800" b="1">
                <a:latin typeface="+mn-ea"/>
              </a:rPr>
              <a:t>B．生活在同一地点的同种生物的全部个体</a:t>
            </a:r>
            <a:endParaRPr lang="zh-CN" altLang="en-US" sz="2800" b="1">
              <a:latin typeface="+mn-ea"/>
            </a:endParaRPr>
          </a:p>
          <a:p>
            <a:pPr indent="0">
              <a:lnSpc>
                <a:spcPct val="150000"/>
              </a:lnSpc>
              <a:buNone/>
            </a:pPr>
            <a:r>
              <a:rPr lang="zh-CN" altLang="en-US" sz="2800" b="1">
                <a:latin typeface="+mn-ea"/>
              </a:rPr>
              <a:t>C．一片水田中的所有鱼的总和</a:t>
            </a:r>
            <a:endParaRPr lang="zh-CN" altLang="en-US" sz="2800" b="1">
              <a:latin typeface="+mn-ea"/>
            </a:endParaRPr>
          </a:p>
          <a:p>
            <a:pPr indent="0">
              <a:lnSpc>
                <a:spcPct val="150000"/>
              </a:lnSpc>
              <a:buNone/>
            </a:pPr>
            <a:r>
              <a:rPr lang="zh-CN" altLang="en-US" sz="2800" b="1">
                <a:latin typeface="+mn-ea"/>
              </a:rPr>
              <a:t>D．一个生态环境中有相互关系的动植物的总和</a:t>
            </a:r>
            <a:endParaRPr lang="zh-CN" altLang="en-US" sz="2800" b="1">
              <a:latin typeface="+mn-ea"/>
            </a:endParaRPr>
          </a:p>
        </p:txBody>
      </p:sp>
      <p:sp>
        <p:nvSpPr>
          <p:cNvPr id="2" name="文本框 1"/>
          <p:cNvSpPr txBox="1"/>
          <p:nvPr/>
        </p:nvSpPr>
        <p:spPr>
          <a:xfrm>
            <a:off x="6800215" y="1314450"/>
            <a:ext cx="643255" cy="645160"/>
          </a:xfrm>
          <a:prstGeom prst="rect">
            <a:avLst/>
          </a:prstGeom>
          <a:noFill/>
        </p:spPr>
        <p:txBody>
          <a:bodyPr wrap="square" rtlCol="0">
            <a:spAutoFit/>
          </a:bodyPr>
          <a:lstStyle>
            <a:defPPr/>
          </a:lstStyle>
          <a:p>
            <a:r>
              <a:rPr lang="en-US" altLang="zh-CN" sz="3600" b="1">
                <a:solidFill>
                  <a:srgbClr val="FF0000"/>
                </a:solidFill>
                <a:latin typeface="微软雅黑" panose="020B0503020204020204" charset="-122"/>
                <a:ea typeface="微软雅黑" panose="020B0503020204020204" charset="-122"/>
              </a:rPr>
              <a:t>B</a:t>
            </a:r>
            <a:endParaRPr lang="en-US" altLang="zh-CN" sz="3600" b="1">
              <a:solidFill>
                <a:srgbClr val="FF0000"/>
              </a:solidFill>
              <a:latin typeface="微软雅黑" panose="020B0503020204020204" charset="-122"/>
              <a:ea typeface="微软雅黑" panose="020B0503020204020204" charset="-122"/>
            </a:endParaRPr>
          </a:p>
        </p:txBody>
      </p:sp>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4" name="文本框 3"/>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隔离在物种形成中的作用</a:t>
            </a:r>
            <a:endParaRPr lang="en-US" altLang="zh-CN" sz="3200" b="1" smtClean="0">
              <a:solidFill>
                <a:srgbClr val="FF0000"/>
              </a:solidFill>
              <a:latin typeface="+mn-ea"/>
              <a:cs typeface="+mn-ea"/>
              <a:sym typeface="+mn-ea"/>
            </a:endParaRPr>
          </a:p>
        </p:txBody>
      </p:sp>
      <p:sp>
        <p:nvSpPr>
          <p:cNvPr id="18452" name="矩形 28692"/>
          <p:cNvSpPr/>
          <p:nvPr/>
        </p:nvSpPr>
        <p:spPr>
          <a:xfrm>
            <a:off x="792480" y="1704340"/>
            <a:ext cx="10728960" cy="1210945"/>
          </a:xfrm>
          <a:prstGeom prst="rect">
            <a:avLst/>
          </a:prstGeom>
          <a:noFill/>
          <a:ln w="9525">
            <a:noFill/>
          </a:ln>
        </p:spPr>
        <p:txBody>
          <a:bodyPr wrap="square" anchor="t">
            <a:spAutoFit/>
          </a:bodyPr>
          <a:lstStyle>
            <a:defPPr/>
          </a:lstStyle>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同种生物的不同种群，由于突变和选择因素的不同，其基因组成可能会朝不同的方向改变，导致种群间出现形态和生理上的差异。</a:t>
            </a:r>
            <a:endParaRPr lang="zh-CN" altLang="en-US" sz="2800" b="1">
              <a:solidFill>
                <a:schemeClr val="accent1"/>
              </a:solidFill>
              <a:latin typeface="微软雅黑" panose="020B0503020204020204" charset="-122"/>
              <a:ea typeface="微软雅黑" panose="020B0503020204020204" charset="-122"/>
              <a:sym typeface="+mn-ea"/>
            </a:endParaRPr>
          </a:p>
        </p:txBody>
      </p:sp>
      <p:grpSp>
        <p:nvGrpSpPr>
          <p:cNvPr id="9" name="组合 8"/>
          <p:cNvGrpSpPr/>
          <p:nvPr/>
        </p:nvGrpSpPr>
        <p:grpSpPr>
          <a:xfrm>
            <a:off x="902970" y="3067685"/>
            <a:ext cx="10557510" cy="2756535"/>
            <a:chOff x="1422" y="5061"/>
            <a:chExt cx="16626" cy="4341"/>
          </a:xfrm>
        </p:grpSpPr>
        <p:pic>
          <p:nvPicPr>
            <p:cNvPr id="3" name="图片 2"/>
            <p:cNvPicPr>
              <a:picLocks noChangeAspect="1"/>
            </p:cNvPicPr>
            <p:nvPr/>
          </p:nvPicPr>
          <p:blipFill>
            <a:blip r:embed="rId1"/>
            <a:stretch>
              <a:fillRect/>
            </a:stretch>
          </p:blipFill>
          <p:spPr>
            <a:xfrm>
              <a:off x="1422" y="5061"/>
              <a:ext cx="5626" cy="3596"/>
            </a:xfrm>
            <a:prstGeom prst="rect">
              <a:avLst/>
            </a:prstGeom>
          </p:spPr>
        </p:pic>
        <p:sp>
          <p:nvSpPr>
            <p:cNvPr id="4" name="文本框 3"/>
            <p:cNvSpPr txBox="1"/>
            <p:nvPr/>
          </p:nvSpPr>
          <p:spPr>
            <a:xfrm>
              <a:off x="2740" y="8822"/>
              <a:ext cx="2989" cy="580"/>
            </a:xfrm>
            <a:prstGeom prst="rect">
              <a:avLst/>
            </a:prstGeom>
            <a:noFill/>
          </p:spPr>
          <p:txBody>
            <a:bodyPr wrap="square" rtlCol="0">
              <a:spAutoFit/>
            </a:bodyPr>
            <a:lstStyle>
              <a:defPPr/>
            </a:lstStyle>
            <a:p>
              <a:pPr algn="ctr"/>
              <a:r>
                <a:rPr lang="zh-CN" altLang="en-US"/>
                <a:t>马</a:t>
              </a:r>
              <a:endParaRPr lang="zh-CN" altLang="en-US"/>
            </a:p>
          </p:txBody>
        </p:sp>
        <p:pic>
          <p:nvPicPr>
            <p:cNvPr id="5" name="图片 4"/>
            <p:cNvPicPr>
              <a:picLocks noChangeAspect="1"/>
            </p:cNvPicPr>
            <p:nvPr/>
          </p:nvPicPr>
          <p:blipFill>
            <a:blip r:embed="rId2"/>
            <a:srcRect l="21450"/>
            <a:stretch>
              <a:fillRect/>
            </a:stretch>
          </p:blipFill>
          <p:spPr>
            <a:xfrm>
              <a:off x="7296" y="5103"/>
              <a:ext cx="5219" cy="3554"/>
            </a:xfrm>
            <a:prstGeom prst="rect">
              <a:avLst/>
            </a:prstGeom>
          </p:spPr>
        </p:pic>
        <p:sp>
          <p:nvSpPr>
            <p:cNvPr id="6" name="文本框 5"/>
            <p:cNvSpPr txBox="1"/>
            <p:nvPr/>
          </p:nvSpPr>
          <p:spPr>
            <a:xfrm>
              <a:off x="8411" y="8822"/>
              <a:ext cx="2989" cy="580"/>
            </a:xfrm>
            <a:prstGeom prst="rect">
              <a:avLst/>
            </a:prstGeom>
            <a:noFill/>
          </p:spPr>
          <p:txBody>
            <a:bodyPr wrap="square" rtlCol="0">
              <a:spAutoFit/>
            </a:bodyPr>
            <a:lstStyle>
              <a:defPPr/>
            </a:lstStyle>
            <a:p>
              <a:pPr algn="ctr"/>
              <a:r>
                <a:rPr lang="zh-CN" altLang="en-US"/>
                <a:t>驴</a:t>
              </a:r>
              <a:endParaRPr lang="zh-CN" altLang="en-US"/>
            </a:p>
          </p:txBody>
        </p:sp>
        <p:pic>
          <p:nvPicPr>
            <p:cNvPr id="7" name="图片 6"/>
            <p:cNvPicPr>
              <a:picLocks noChangeAspect="1"/>
            </p:cNvPicPr>
            <p:nvPr/>
          </p:nvPicPr>
          <p:blipFill>
            <a:blip r:embed="rId3"/>
            <a:stretch>
              <a:fillRect/>
            </a:stretch>
          </p:blipFill>
          <p:spPr>
            <a:xfrm>
              <a:off x="12762" y="5097"/>
              <a:ext cx="5286" cy="3524"/>
            </a:xfrm>
            <a:prstGeom prst="rect">
              <a:avLst/>
            </a:prstGeom>
          </p:spPr>
        </p:pic>
        <p:sp>
          <p:nvSpPr>
            <p:cNvPr id="8" name="文本框 7"/>
            <p:cNvSpPr txBox="1"/>
            <p:nvPr/>
          </p:nvSpPr>
          <p:spPr>
            <a:xfrm>
              <a:off x="13910" y="8822"/>
              <a:ext cx="2989" cy="580"/>
            </a:xfrm>
            <a:prstGeom prst="rect">
              <a:avLst/>
            </a:prstGeom>
            <a:noFill/>
          </p:spPr>
          <p:txBody>
            <a:bodyPr wrap="square" rtlCol="0">
              <a:spAutoFit/>
            </a:bodyPr>
            <a:lstStyle>
              <a:defPPr/>
            </a:lstStyle>
            <a:p>
              <a:pPr algn="ctr"/>
              <a:r>
                <a:rPr lang="zh-CN" altLang="en-US"/>
                <a:t>骡子</a:t>
              </a:r>
              <a:endParaRPr lang="zh-CN" altLang="en-US"/>
            </a:p>
          </p:txBody>
        </p:sp>
      </p:grpSp>
      <p:sp>
        <p:nvSpPr>
          <p:cNvPr id="10" name="文本框 9"/>
          <p:cNvSpPr txBox="1"/>
          <p:nvPr/>
        </p:nvSpPr>
        <p:spPr>
          <a:xfrm>
            <a:off x="4100830" y="5913755"/>
            <a:ext cx="4377690" cy="460375"/>
          </a:xfrm>
          <a:prstGeom prst="rect">
            <a:avLst/>
          </a:prstGeom>
          <a:noFill/>
        </p:spPr>
        <p:txBody>
          <a:bodyPr wrap="square" rtlCol="0">
            <a:spAutoFit/>
          </a:bodyPr>
          <a:lstStyle>
            <a:defPPr/>
          </a:lstStyle>
          <a:p>
            <a:pPr algn="ctr"/>
            <a:r>
              <a:rPr lang="zh-CN" altLang="en-US" sz="2400" b="1"/>
              <a:t>它们是同一个物种吗？</a:t>
            </a:r>
            <a:endParaRPr lang="zh-CN" altLang="en-US" sz="2400" b="1"/>
          </a:p>
        </p:txBody>
      </p:sp>
      <p:sp>
        <p:nvSpPr>
          <p:cNvPr id="11" name="文本框 10"/>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12" name="文本框 11"/>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隔离在物种形成中的作用</a:t>
            </a:r>
            <a:endParaRPr lang="en-US" altLang="zh-CN" sz="3200" b="1" smtClean="0">
              <a:solidFill>
                <a:srgbClr val="FF0000"/>
              </a:solidFill>
              <a:latin typeface="+mn-ea"/>
              <a:cs typeface="+mn-ea"/>
              <a:sym typeface="+mn-ea"/>
            </a:endParaRPr>
          </a:p>
        </p:txBody>
      </p:sp>
      <p:sp>
        <p:nvSpPr>
          <p:cNvPr id="18452" name="矩形 28692"/>
          <p:cNvSpPr/>
          <p:nvPr/>
        </p:nvSpPr>
        <p:spPr>
          <a:xfrm>
            <a:off x="792480" y="1704340"/>
            <a:ext cx="10728960" cy="4009390"/>
          </a:xfrm>
          <a:prstGeom prst="rect">
            <a:avLst/>
          </a:prstGeom>
          <a:noFill/>
          <a:ln w="9525">
            <a:noFill/>
          </a:ln>
        </p:spPr>
        <p:txBody>
          <a:bodyPr wrap="square" anchor="t">
            <a:spAutoFit/>
          </a:bodyPr>
          <a:lstStyle>
            <a:defPPr/>
          </a:lstStyle>
          <a:p>
            <a:pPr algn="l" fontAlgn="auto">
              <a:lnSpc>
                <a:spcPct val="130000"/>
              </a:lnSpc>
            </a:pPr>
            <a:r>
              <a:rPr lang="zh-CN" altLang="en-US" sz="2800" b="1">
                <a:solidFill>
                  <a:schemeClr val="tx1"/>
                </a:solidFill>
                <a:latin typeface="微软雅黑" panose="020B0503020204020204" charset="-122"/>
                <a:ea typeface="微软雅黑" panose="020B0503020204020204" charset="-122"/>
                <a:sym typeface="+mn-ea"/>
              </a:rPr>
              <a:t>物种：</a:t>
            </a:r>
            <a:endParaRPr lang="zh-CN" altLang="en-US" sz="2800" b="1">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能给自然状态下相互交配并且产生</a:t>
            </a:r>
            <a:r>
              <a:rPr lang="zh-CN" altLang="en-US" sz="2800" b="1">
                <a:solidFill>
                  <a:schemeClr val="accent1"/>
                </a:solidFill>
                <a:latin typeface="微软雅黑" panose="020B0503020204020204" charset="-122"/>
                <a:ea typeface="微软雅黑" panose="020B0503020204020204" charset="-122"/>
                <a:sym typeface="+mn-ea"/>
              </a:rPr>
              <a:t>可育后代</a:t>
            </a:r>
            <a:r>
              <a:rPr lang="zh-CN" altLang="en-US" sz="2800">
                <a:solidFill>
                  <a:schemeClr val="tx1"/>
                </a:solidFill>
                <a:latin typeface="微软雅黑" panose="020B0503020204020204" charset="-122"/>
                <a:ea typeface="微软雅黑" panose="020B0503020204020204" charset="-122"/>
                <a:sym typeface="+mn-ea"/>
              </a:rPr>
              <a:t>的一群生物。</a:t>
            </a: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b="1">
                <a:solidFill>
                  <a:schemeClr val="tx1"/>
                </a:solidFill>
                <a:latin typeface="微软雅黑" panose="020B0503020204020204" charset="-122"/>
                <a:ea typeface="微软雅黑" panose="020B0503020204020204" charset="-122"/>
                <a:sym typeface="+mn-ea"/>
              </a:rPr>
              <a:t>物种与种群的区别：</a:t>
            </a:r>
            <a:endParaRPr lang="zh-CN" altLang="en-US" sz="2800" b="1">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① 同一</a:t>
            </a:r>
            <a:r>
              <a:rPr lang="zh-CN" altLang="en-US" sz="2800" b="1">
                <a:solidFill>
                  <a:schemeClr val="accent1"/>
                </a:solidFill>
                <a:latin typeface="微软雅黑" panose="020B0503020204020204" charset="-122"/>
                <a:ea typeface="微软雅黑" panose="020B0503020204020204" charset="-122"/>
                <a:sym typeface="+mn-ea"/>
              </a:rPr>
              <a:t>物种</a:t>
            </a:r>
            <a:r>
              <a:rPr lang="zh-CN" altLang="en-US" sz="2800">
                <a:solidFill>
                  <a:schemeClr val="tx1"/>
                </a:solidFill>
                <a:latin typeface="微软雅黑" panose="020B0503020204020204" charset="-122"/>
                <a:ea typeface="微软雅黑" panose="020B0503020204020204" charset="-122"/>
                <a:sym typeface="+mn-ea"/>
              </a:rPr>
              <a:t>可以分布在</a:t>
            </a:r>
            <a:r>
              <a:rPr lang="zh-CN" altLang="en-US" sz="2800" b="1">
                <a:solidFill>
                  <a:schemeClr val="accent1"/>
                </a:solidFill>
                <a:latin typeface="微软雅黑" panose="020B0503020204020204" charset="-122"/>
                <a:ea typeface="微软雅黑" panose="020B0503020204020204" charset="-122"/>
                <a:sym typeface="+mn-ea"/>
              </a:rPr>
              <a:t>不同区域</a:t>
            </a:r>
            <a:r>
              <a:rPr lang="zh-CN" altLang="en-US" sz="2800">
                <a:solidFill>
                  <a:schemeClr val="tx1"/>
                </a:solidFill>
                <a:latin typeface="微软雅黑" panose="020B0503020204020204" charset="-122"/>
                <a:ea typeface="微软雅黑" panose="020B0503020204020204" charset="-122"/>
                <a:sym typeface="+mn-ea"/>
              </a:rPr>
              <a:t>；</a:t>
            </a: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b="1">
                <a:solidFill>
                  <a:schemeClr val="accent1"/>
                </a:solidFill>
                <a:latin typeface="微软雅黑" panose="020B0503020204020204" charset="-122"/>
                <a:ea typeface="微软雅黑" panose="020B0503020204020204" charset="-122"/>
                <a:sym typeface="+mn-ea"/>
              </a:rPr>
              <a:t>种群</a:t>
            </a:r>
            <a:r>
              <a:rPr lang="zh-CN" altLang="en-US" sz="2800">
                <a:solidFill>
                  <a:schemeClr val="tx1"/>
                </a:solidFill>
                <a:latin typeface="微软雅黑" panose="020B0503020204020204" charset="-122"/>
                <a:ea typeface="微软雅黑" panose="020B0503020204020204" charset="-122"/>
                <a:sym typeface="+mn-ea"/>
              </a:rPr>
              <a:t>是</a:t>
            </a:r>
            <a:r>
              <a:rPr lang="zh-CN" altLang="en-US" sz="2800" b="1">
                <a:solidFill>
                  <a:schemeClr val="accent1"/>
                </a:solidFill>
                <a:latin typeface="微软雅黑" panose="020B0503020204020204" charset="-122"/>
                <a:ea typeface="微软雅黑" panose="020B0503020204020204" charset="-122"/>
                <a:sym typeface="+mn-ea"/>
              </a:rPr>
              <a:t>同一区域</a:t>
            </a:r>
            <a:r>
              <a:rPr lang="zh-CN" altLang="en-US" sz="2800">
                <a:solidFill>
                  <a:schemeClr val="tx1"/>
                </a:solidFill>
                <a:latin typeface="微软雅黑" panose="020B0503020204020204" charset="-122"/>
                <a:ea typeface="微软雅黑" panose="020B0503020204020204" charset="-122"/>
                <a:sym typeface="+mn-ea"/>
              </a:rPr>
              <a:t>内的</a:t>
            </a:r>
            <a:r>
              <a:rPr lang="zh-CN" altLang="en-US" sz="2800" b="1">
                <a:solidFill>
                  <a:schemeClr val="accent1"/>
                </a:solidFill>
                <a:latin typeface="微软雅黑" panose="020B0503020204020204" charset="-122"/>
                <a:ea typeface="微软雅黑" panose="020B0503020204020204" charset="-122"/>
                <a:sym typeface="+mn-ea"/>
              </a:rPr>
              <a:t>同一物种</a:t>
            </a:r>
            <a:r>
              <a:rPr lang="zh-CN" altLang="en-US" sz="2800">
                <a:solidFill>
                  <a:schemeClr val="tx1"/>
                </a:solidFill>
                <a:latin typeface="微软雅黑" panose="020B0503020204020204" charset="-122"/>
                <a:ea typeface="微软雅黑" panose="020B0503020204020204" charset="-122"/>
                <a:sym typeface="+mn-ea"/>
              </a:rPr>
              <a:t>的全部个体。</a:t>
            </a: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② </a:t>
            </a:r>
            <a:r>
              <a:rPr lang="zh-CN" altLang="en-US" sz="2800" b="1">
                <a:solidFill>
                  <a:schemeClr val="accent1"/>
                </a:solidFill>
                <a:latin typeface="微软雅黑" panose="020B0503020204020204" charset="-122"/>
                <a:ea typeface="微软雅黑" panose="020B0503020204020204" charset="-122"/>
                <a:sym typeface="+mn-ea"/>
              </a:rPr>
              <a:t>种群是物种繁殖和进化的基本单位。</a:t>
            </a:r>
            <a:endParaRPr lang="zh-CN" altLang="en-US" sz="2800" b="1">
              <a:solidFill>
                <a:schemeClr val="accent1"/>
              </a:solidFill>
              <a:latin typeface="微软雅黑" panose="020B0503020204020204" charset="-122"/>
              <a:ea typeface="微软雅黑" panose="020B0503020204020204" charset="-122"/>
              <a:sym typeface="+mn-ea"/>
            </a:endParaRPr>
          </a:p>
        </p:txBody>
      </p:sp>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4" name="文本框 3"/>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隔离在物种形成中的作用</a:t>
            </a:r>
            <a:endParaRPr lang="en-US" altLang="zh-CN" sz="3200" b="1" smtClean="0">
              <a:solidFill>
                <a:srgbClr val="FF0000"/>
              </a:solidFill>
              <a:latin typeface="+mn-ea"/>
              <a:cs typeface="+mn-ea"/>
              <a:sym typeface="+mn-ea"/>
            </a:endParaRPr>
          </a:p>
        </p:txBody>
      </p:sp>
      <p:grpSp>
        <p:nvGrpSpPr>
          <p:cNvPr id="7" name="组合 6"/>
          <p:cNvGrpSpPr/>
          <p:nvPr/>
        </p:nvGrpSpPr>
        <p:grpSpPr>
          <a:xfrm>
            <a:off x="690245" y="2973705"/>
            <a:ext cx="9913620" cy="3181350"/>
            <a:chOff x="4778" y="3165"/>
            <a:chExt cx="15612" cy="5010"/>
          </a:xfrm>
        </p:grpSpPr>
        <p:sp>
          <p:nvSpPr>
            <p:cNvPr id="3" name="文本框 2"/>
            <p:cNvSpPr txBox="1"/>
            <p:nvPr/>
          </p:nvSpPr>
          <p:spPr>
            <a:xfrm>
              <a:off x="4778" y="4557"/>
              <a:ext cx="1741" cy="1025"/>
            </a:xfrm>
            <a:prstGeom prst="rect">
              <a:avLst/>
            </a:prstGeom>
            <a:noFill/>
          </p:spPr>
          <p:txBody>
            <a:bodyPr wrap="square" rtlCol="0">
              <a:spAutoFit/>
            </a:bodyPr>
            <a:lstStyle>
              <a:defPPr/>
            </a:lstStyle>
            <a:p>
              <a:pPr algn="ctr" fontAlgn="auto">
                <a:lnSpc>
                  <a:spcPct val="130000"/>
                </a:lnSpc>
              </a:pPr>
              <a:r>
                <a:rPr lang="zh-CN" altLang="en-US" sz="2800" b="1">
                  <a:solidFill>
                    <a:schemeClr val="accent1"/>
                  </a:solidFill>
                </a:rPr>
                <a:t>隔离</a:t>
              </a:r>
              <a:endParaRPr lang="zh-CN" altLang="en-US" sz="2800" b="1">
                <a:solidFill>
                  <a:schemeClr val="accent1"/>
                </a:solidFill>
              </a:endParaRPr>
            </a:p>
          </p:txBody>
        </p:sp>
        <p:sp>
          <p:nvSpPr>
            <p:cNvPr id="4" name="左大括号 3"/>
            <p:cNvSpPr/>
            <p:nvPr/>
          </p:nvSpPr>
          <p:spPr>
            <a:xfrm>
              <a:off x="6872" y="3669"/>
              <a:ext cx="988" cy="2801"/>
            </a:xfrm>
            <a:prstGeom prst="leftBrace">
              <a:avLst>
                <a:gd name="adj1" fmla="val 39271"/>
                <a:gd name="adj2" fmla="val 51344"/>
              </a:avLst>
            </a:prstGeom>
            <a:ln w="571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5" name="文本框 4"/>
            <p:cNvSpPr txBox="1"/>
            <p:nvPr/>
          </p:nvSpPr>
          <p:spPr>
            <a:xfrm>
              <a:off x="8060" y="3165"/>
              <a:ext cx="12330" cy="2409"/>
            </a:xfrm>
            <a:prstGeom prst="rect">
              <a:avLst/>
            </a:prstGeom>
            <a:noFill/>
          </p:spPr>
          <p:txBody>
            <a:bodyPr wrap="square" rtlCol="0">
              <a:spAutoFit/>
            </a:bodyPr>
            <a:lstStyle>
              <a:defPPr/>
            </a:lstStyle>
            <a:p>
              <a:pPr fontAlgn="auto">
                <a:lnSpc>
                  <a:spcPct val="130000"/>
                </a:lnSpc>
              </a:pPr>
              <a:r>
                <a:rPr lang="zh-CN" altLang="en-US" sz="2400" b="1">
                  <a:solidFill>
                    <a:schemeClr val="accent1"/>
                  </a:solidFill>
                </a:rPr>
                <a:t>①地理隔离</a:t>
              </a:r>
              <a:endParaRPr lang="zh-CN" altLang="en-US" sz="2400" b="1">
                <a:solidFill>
                  <a:schemeClr val="accent1"/>
                </a:solidFill>
              </a:endParaRPr>
            </a:p>
            <a:p>
              <a:pPr fontAlgn="auto">
                <a:lnSpc>
                  <a:spcPct val="130000"/>
                </a:lnSpc>
              </a:pPr>
              <a:r>
                <a:rPr lang="zh-CN" altLang="en-US" sz="2400"/>
                <a:t>同种生物由于</a:t>
              </a:r>
              <a:r>
                <a:rPr lang="zh-CN" altLang="en-US" sz="2400" b="1">
                  <a:solidFill>
                    <a:schemeClr val="accent1"/>
                  </a:solidFill>
                </a:rPr>
                <a:t>地理障碍</a:t>
              </a:r>
              <a:r>
                <a:rPr lang="zh-CN" altLang="en-US" sz="2400"/>
                <a:t>而分成不同的种群，使得种群间不能发生基因交流的现象。</a:t>
              </a:r>
              <a:endParaRPr lang="zh-CN" altLang="en-US" sz="2400"/>
            </a:p>
          </p:txBody>
        </p:sp>
        <p:sp>
          <p:nvSpPr>
            <p:cNvPr id="6" name="文本框 5"/>
            <p:cNvSpPr txBox="1"/>
            <p:nvPr/>
          </p:nvSpPr>
          <p:spPr>
            <a:xfrm>
              <a:off x="8060" y="5766"/>
              <a:ext cx="12330" cy="2409"/>
            </a:xfrm>
            <a:prstGeom prst="rect">
              <a:avLst/>
            </a:prstGeom>
            <a:noFill/>
          </p:spPr>
          <p:txBody>
            <a:bodyPr wrap="square" rtlCol="0">
              <a:spAutoFit/>
            </a:bodyPr>
            <a:lstStyle>
              <a:defPPr/>
            </a:lstStyle>
            <a:p>
              <a:pPr fontAlgn="auto">
                <a:lnSpc>
                  <a:spcPct val="130000"/>
                </a:lnSpc>
              </a:pPr>
              <a:r>
                <a:rPr lang="zh-CN" altLang="en-US" sz="2400" b="1">
                  <a:solidFill>
                    <a:schemeClr val="accent1"/>
                  </a:solidFill>
                </a:rPr>
                <a:t>②生殖隔离</a:t>
              </a:r>
              <a:endParaRPr lang="zh-CN" altLang="en-US" sz="2400" b="1">
                <a:solidFill>
                  <a:schemeClr val="accent1"/>
                </a:solidFill>
              </a:endParaRPr>
            </a:p>
            <a:p>
              <a:pPr fontAlgn="auto">
                <a:lnSpc>
                  <a:spcPct val="130000"/>
                </a:lnSpc>
              </a:pPr>
              <a:r>
                <a:rPr lang="zh-CN" altLang="en-US" sz="2400" b="1">
                  <a:solidFill>
                    <a:schemeClr val="accent1"/>
                  </a:solidFill>
                </a:rPr>
                <a:t>不同物种</a:t>
              </a:r>
              <a:r>
                <a:rPr lang="zh-CN" altLang="en-US" sz="2400"/>
                <a:t>之间一般是不能相互交配的，即使交配成功，也不能产生可育后代的现象。</a:t>
              </a:r>
              <a:endParaRPr lang="zh-CN" altLang="en-US" sz="2400"/>
            </a:p>
          </p:txBody>
        </p:sp>
      </p:grpSp>
      <p:sp>
        <p:nvSpPr>
          <p:cNvPr id="8" name="矩形 28692"/>
          <p:cNvSpPr/>
          <p:nvPr/>
        </p:nvSpPr>
        <p:spPr>
          <a:xfrm>
            <a:off x="792480" y="1704340"/>
            <a:ext cx="10728960" cy="1210945"/>
          </a:xfrm>
          <a:prstGeom prst="rect">
            <a:avLst/>
          </a:prstGeom>
          <a:noFill/>
          <a:ln w="9525">
            <a:noFill/>
          </a:ln>
        </p:spPr>
        <p:txBody>
          <a:bodyPr wrap="square" anchor="t">
            <a:spAutoFit/>
          </a:bodyPr>
          <a:lstStyle>
            <a:defPPr/>
          </a:lstStyle>
          <a:p>
            <a:pPr algn="l" fontAlgn="auto">
              <a:lnSpc>
                <a:spcPct val="130000"/>
              </a:lnSpc>
            </a:pPr>
            <a:r>
              <a:rPr lang="zh-CN" altLang="en-US" sz="2800" b="1">
                <a:solidFill>
                  <a:schemeClr val="tx1"/>
                </a:solidFill>
                <a:latin typeface="微软雅黑" panose="020B0503020204020204" charset="-122"/>
                <a:ea typeface="微软雅黑" panose="020B0503020204020204" charset="-122"/>
                <a:sym typeface="+mn-ea"/>
              </a:rPr>
              <a:t>隔离：</a:t>
            </a:r>
            <a:endParaRPr lang="zh-CN" altLang="en-US" sz="2800" b="1">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不同群体间的个体，在自然条件下</a:t>
            </a:r>
            <a:r>
              <a:rPr lang="zh-CN" altLang="en-US" sz="2800" b="1">
                <a:solidFill>
                  <a:schemeClr val="accent1"/>
                </a:solidFill>
                <a:latin typeface="微软雅黑" panose="020B0503020204020204" charset="-122"/>
                <a:ea typeface="微软雅黑" panose="020B0503020204020204" charset="-122"/>
                <a:sym typeface="+mn-ea"/>
              </a:rPr>
              <a:t>基因不能自由交流</a:t>
            </a:r>
            <a:r>
              <a:rPr lang="zh-CN" altLang="en-US" sz="2800">
                <a:solidFill>
                  <a:schemeClr val="tx1"/>
                </a:solidFill>
                <a:latin typeface="微软雅黑" panose="020B0503020204020204" charset="-122"/>
                <a:ea typeface="微软雅黑" panose="020B0503020204020204" charset="-122"/>
                <a:sym typeface="+mn-ea"/>
              </a:rPr>
              <a:t>的现象。</a:t>
            </a:r>
            <a:endParaRPr lang="zh-CN" altLang="en-US" sz="2800" b="1">
              <a:solidFill>
                <a:schemeClr val="accent1"/>
              </a:solidFill>
              <a:latin typeface="微软雅黑" panose="020B0503020204020204" charset="-122"/>
              <a:ea typeface="微软雅黑" panose="020B0503020204020204" charset="-122"/>
              <a:sym typeface="+mn-ea"/>
            </a:endParaRPr>
          </a:p>
        </p:txBody>
      </p:sp>
      <p:sp>
        <p:nvSpPr>
          <p:cNvPr id="9" name="文本框 8"/>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10" name="文本框 9"/>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隔离在物种形成中的作用</a:t>
            </a:r>
            <a:endParaRPr lang="en-US" altLang="zh-CN" sz="3200" b="1" smtClean="0">
              <a:solidFill>
                <a:srgbClr val="FF0000"/>
              </a:solidFill>
              <a:latin typeface="+mn-ea"/>
              <a:cs typeface="+mn-ea"/>
              <a:sym typeface="+mn-ea"/>
            </a:endParaRPr>
          </a:p>
        </p:txBody>
      </p:sp>
      <p:sp>
        <p:nvSpPr>
          <p:cNvPr id="3" name="矩形 28692"/>
          <p:cNvSpPr/>
          <p:nvPr/>
        </p:nvSpPr>
        <p:spPr>
          <a:xfrm>
            <a:off x="7234555" y="2219325"/>
            <a:ext cx="4677410" cy="3192780"/>
          </a:xfrm>
          <a:prstGeom prst="rect">
            <a:avLst/>
          </a:prstGeom>
          <a:noFill/>
          <a:ln w="9525">
            <a:noFill/>
          </a:ln>
        </p:spPr>
        <p:txBody>
          <a:bodyPr wrap="square" anchor="t">
            <a:spAutoFit/>
          </a:bodyPr>
          <a:lstStyle>
            <a:defPPr/>
          </a:lstStyle>
          <a:p>
            <a:pPr algn="l" fontAlgn="auto">
              <a:lnSpc>
                <a:spcPct val="120000"/>
              </a:lnSpc>
            </a:pPr>
            <a:r>
              <a:rPr lang="zh-CN" altLang="en-US" sz="2400">
                <a:solidFill>
                  <a:schemeClr val="tx1"/>
                </a:solidFill>
                <a:latin typeface="微软雅黑" panose="020B0503020204020204" charset="-122"/>
                <a:ea typeface="微软雅黑" panose="020B0503020204020204" charset="-122"/>
              </a:rPr>
              <a:t>达尔文在环球考察中观察到一个奇怪的现象。</a:t>
            </a:r>
            <a:endParaRPr lang="zh-CN" altLang="en-US" sz="2400">
              <a:solidFill>
                <a:schemeClr val="tx1"/>
              </a:solidFill>
              <a:latin typeface="微软雅黑" panose="020B0503020204020204" charset="-122"/>
              <a:ea typeface="微软雅黑" panose="020B0503020204020204" charset="-122"/>
            </a:endParaRPr>
          </a:p>
          <a:p>
            <a:pPr algn="l" fontAlgn="auto">
              <a:lnSpc>
                <a:spcPct val="120000"/>
              </a:lnSpc>
            </a:pPr>
            <a:endParaRPr lang="zh-CN" altLang="en-US" sz="2400">
              <a:solidFill>
                <a:schemeClr val="tx1"/>
              </a:solidFill>
              <a:latin typeface="微软雅黑" panose="020B0503020204020204" charset="-122"/>
              <a:ea typeface="微软雅黑" panose="020B0503020204020204" charset="-122"/>
              <a:sym typeface="+mn-ea"/>
            </a:endParaRPr>
          </a:p>
          <a:p>
            <a:pPr algn="l" fontAlgn="auto">
              <a:lnSpc>
                <a:spcPct val="120000"/>
              </a:lnSpc>
            </a:pPr>
            <a:r>
              <a:rPr lang="zh-CN" altLang="en-US" sz="2400">
                <a:solidFill>
                  <a:schemeClr val="tx1"/>
                </a:solidFill>
                <a:latin typeface="微软雅黑" panose="020B0503020204020204" charset="-122"/>
                <a:ea typeface="微软雅黑" panose="020B0503020204020204" charset="-122"/>
                <a:sym typeface="+mn-ea"/>
              </a:rPr>
              <a:t>加拉帕戈斯群岛位于南美洲附近的太平洋中，由</a:t>
            </a:r>
            <a:r>
              <a:rPr lang="en-US" altLang="zh-CN" sz="2400">
                <a:solidFill>
                  <a:schemeClr val="tx1"/>
                </a:solidFill>
                <a:latin typeface="微软雅黑" panose="020B0503020204020204" charset="-122"/>
                <a:ea typeface="微软雅黑" panose="020B0503020204020204" charset="-122"/>
                <a:sym typeface="+mn-ea"/>
              </a:rPr>
              <a:t>13</a:t>
            </a:r>
            <a:r>
              <a:rPr lang="zh-CN" altLang="en-US" sz="2400">
                <a:solidFill>
                  <a:schemeClr val="tx1"/>
                </a:solidFill>
                <a:latin typeface="微软雅黑" panose="020B0503020204020204" charset="-122"/>
                <a:ea typeface="微软雅黑" panose="020B0503020204020204" charset="-122"/>
                <a:sym typeface="+mn-ea"/>
              </a:rPr>
              <a:t>个主要岛屿组成，这些岛屿与南美洲大陆的距离为</a:t>
            </a:r>
            <a:r>
              <a:rPr lang="en-US" altLang="zh-CN" sz="2400">
                <a:solidFill>
                  <a:schemeClr val="tx1"/>
                </a:solidFill>
                <a:latin typeface="微软雅黑" panose="020B0503020204020204" charset="-122"/>
                <a:ea typeface="微软雅黑" panose="020B0503020204020204" charset="-122"/>
                <a:sym typeface="+mn-ea"/>
              </a:rPr>
              <a:t>160~950km</a:t>
            </a:r>
            <a:r>
              <a:rPr lang="zh-CN" altLang="en-US" sz="2400">
                <a:solidFill>
                  <a:schemeClr val="tx1"/>
                </a:solidFill>
                <a:latin typeface="微软雅黑" panose="020B0503020204020204" charset="-122"/>
                <a:ea typeface="微软雅黑" panose="020B0503020204020204" charset="-122"/>
                <a:sym typeface="+mn-ea"/>
              </a:rPr>
              <a:t>。</a:t>
            </a:r>
            <a:endParaRPr lang="zh-CN" altLang="en-US" sz="2400">
              <a:solidFill>
                <a:schemeClr val="tx1"/>
              </a:solidFill>
              <a:latin typeface="微软雅黑" panose="020B0503020204020204" charset="-122"/>
              <a:ea typeface="微软雅黑" panose="020B0503020204020204" charset="-122"/>
              <a:sym typeface="+mn-ea"/>
            </a:endParaRPr>
          </a:p>
        </p:txBody>
      </p:sp>
      <p:pic>
        <p:nvPicPr>
          <p:cNvPr id="6" name="Picture 8"/>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792480" y="1924050"/>
            <a:ext cx="6352540" cy="3783965"/>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5" name="文本框 4"/>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隔离在物种形成中的作用</a:t>
            </a:r>
            <a:endParaRPr lang="en-US" altLang="zh-CN" sz="3200" b="1" smtClean="0">
              <a:solidFill>
                <a:srgbClr val="FF0000"/>
              </a:solidFill>
              <a:latin typeface="+mn-ea"/>
              <a:cs typeface="+mn-ea"/>
              <a:sym typeface="+mn-ea"/>
            </a:endParaRPr>
          </a:p>
        </p:txBody>
      </p:sp>
      <p:sp>
        <p:nvSpPr>
          <p:cNvPr id="3" name="矩形 28692"/>
          <p:cNvSpPr/>
          <p:nvPr/>
        </p:nvSpPr>
        <p:spPr>
          <a:xfrm>
            <a:off x="792480" y="1717675"/>
            <a:ext cx="6261100" cy="4521835"/>
          </a:xfrm>
          <a:prstGeom prst="rect">
            <a:avLst/>
          </a:prstGeom>
          <a:noFill/>
          <a:ln w="9525">
            <a:noFill/>
          </a:ln>
        </p:spPr>
        <p:txBody>
          <a:bodyPr wrap="square" anchor="t">
            <a:spAutoFit/>
          </a:bodyPr>
          <a:lstStyle>
            <a:defPPr/>
          </a:lstStyle>
          <a:p>
            <a:pPr algn="l" fontAlgn="auto">
              <a:lnSpc>
                <a:spcPct val="120000"/>
              </a:lnSpc>
            </a:pPr>
            <a:r>
              <a:rPr lang="zh-CN" altLang="en-US" sz="2400">
                <a:solidFill>
                  <a:schemeClr val="tx1"/>
                </a:solidFill>
                <a:latin typeface="微软雅黑" panose="020B0503020204020204" charset="-122"/>
                <a:ea typeface="微软雅黑" panose="020B0503020204020204" charset="-122"/>
              </a:rPr>
              <a:t>在加拉帕戈斯群岛上生活着</a:t>
            </a:r>
            <a:r>
              <a:rPr lang="en-US" altLang="zh-CN" sz="2400">
                <a:solidFill>
                  <a:schemeClr val="tx1"/>
                </a:solidFill>
                <a:latin typeface="微软雅黑" panose="020B0503020204020204" charset="-122"/>
                <a:ea typeface="微软雅黑" panose="020B0503020204020204" charset="-122"/>
              </a:rPr>
              <a:t>13</a:t>
            </a:r>
            <a:r>
              <a:rPr lang="zh-CN" altLang="en-US" sz="2400">
                <a:solidFill>
                  <a:schemeClr val="tx1"/>
                </a:solidFill>
                <a:latin typeface="微软雅黑" panose="020B0503020204020204" charset="-122"/>
                <a:ea typeface="微软雅黑" panose="020B0503020204020204" charset="-122"/>
              </a:rPr>
              <a:t>种地雀。</a:t>
            </a:r>
            <a:endParaRPr lang="zh-CN" altLang="en-US" sz="2400">
              <a:solidFill>
                <a:schemeClr val="tx1"/>
              </a:solidFill>
              <a:latin typeface="微软雅黑" panose="020B0503020204020204" charset="-122"/>
              <a:ea typeface="微软雅黑" panose="020B0503020204020204" charset="-122"/>
            </a:endParaRPr>
          </a:p>
          <a:p>
            <a:pPr algn="l" fontAlgn="auto">
              <a:lnSpc>
                <a:spcPct val="120000"/>
              </a:lnSpc>
            </a:pPr>
            <a:r>
              <a:rPr lang="zh-CN" altLang="en-US" sz="2400">
                <a:solidFill>
                  <a:schemeClr val="tx1"/>
                </a:solidFill>
                <a:latin typeface="微软雅黑" panose="020B0503020204020204" charset="-122"/>
                <a:ea typeface="微软雅黑" panose="020B0503020204020204" charset="-122"/>
              </a:rPr>
              <a:t>这些地雀的喙差别很大，不同种之间</a:t>
            </a:r>
            <a:endParaRPr lang="zh-CN" altLang="en-US" sz="2400">
              <a:solidFill>
                <a:schemeClr val="tx1"/>
              </a:solidFill>
              <a:latin typeface="微软雅黑" panose="020B0503020204020204" charset="-122"/>
              <a:ea typeface="微软雅黑" panose="020B0503020204020204" charset="-122"/>
            </a:endParaRPr>
          </a:p>
          <a:p>
            <a:pPr algn="l" fontAlgn="auto">
              <a:lnSpc>
                <a:spcPct val="120000"/>
              </a:lnSpc>
            </a:pPr>
            <a:r>
              <a:rPr lang="zh-CN" altLang="en-US" sz="2400">
                <a:solidFill>
                  <a:schemeClr val="tx1"/>
                </a:solidFill>
                <a:latin typeface="微软雅黑" panose="020B0503020204020204" charset="-122"/>
                <a:ea typeface="微软雅黑" panose="020B0503020204020204" charset="-122"/>
              </a:rPr>
              <a:t>存在生殖隔离。而在辽阔的南美洲</a:t>
            </a:r>
            <a:endParaRPr lang="zh-CN" altLang="en-US" sz="2400">
              <a:solidFill>
                <a:schemeClr val="tx1"/>
              </a:solidFill>
              <a:latin typeface="微软雅黑" panose="020B0503020204020204" charset="-122"/>
              <a:ea typeface="微软雅黑" panose="020B0503020204020204" charset="-122"/>
            </a:endParaRPr>
          </a:p>
          <a:p>
            <a:pPr algn="l" fontAlgn="auto">
              <a:lnSpc>
                <a:spcPct val="120000"/>
              </a:lnSpc>
            </a:pPr>
            <a:r>
              <a:rPr lang="zh-CN" altLang="en-US" sz="2400">
                <a:solidFill>
                  <a:schemeClr val="tx1"/>
                </a:solidFill>
                <a:latin typeface="微软雅黑" panose="020B0503020204020204" charset="-122"/>
                <a:ea typeface="微软雅黑" panose="020B0503020204020204" charset="-122"/>
              </a:rPr>
              <a:t>大陆上，却看不到这</a:t>
            </a:r>
            <a:r>
              <a:rPr lang="en-US" altLang="zh-CN" sz="2400">
                <a:solidFill>
                  <a:schemeClr val="tx1"/>
                </a:solidFill>
                <a:latin typeface="微软雅黑" panose="020B0503020204020204" charset="-122"/>
                <a:ea typeface="微软雅黑" panose="020B0503020204020204" charset="-122"/>
              </a:rPr>
              <a:t>13</a:t>
            </a:r>
            <a:r>
              <a:rPr lang="zh-CN" altLang="en-US" sz="2400">
                <a:solidFill>
                  <a:schemeClr val="tx1"/>
                </a:solidFill>
                <a:latin typeface="微软雅黑" panose="020B0503020204020204" charset="-122"/>
                <a:ea typeface="微软雅黑" panose="020B0503020204020204" charset="-122"/>
              </a:rPr>
              <a:t>种地雀的</a:t>
            </a:r>
            <a:endParaRPr lang="zh-CN" altLang="en-US" sz="2400">
              <a:solidFill>
                <a:schemeClr val="tx1"/>
              </a:solidFill>
              <a:latin typeface="微软雅黑" panose="020B0503020204020204" charset="-122"/>
              <a:ea typeface="微软雅黑" panose="020B0503020204020204" charset="-122"/>
            </a:endParaRPr>
          </a:p>
          <a:p>
            <a:pPr algn="l" fontAlgn="auto">
              <a:lnSpc>
                <a:spcPct val="120000"/>
              </a:lnSpc>
            </a:pPr>
            <a:r>
              <a:rPr lang="zh-CN" altLang="en-US" sz="2400">
                <a:solidFill>
                  <a:schemeClr val="tx1"/>
                </a:solidFill>
                <a:latin typeface="微软雅黑" panose="020B0503020204020204" charset="-122"/>
                <a:ea typeface="微软雅黑" panose="020B0503020204020204" charset="-122"/>
              </a:rPr>
              <a:t>踪影。</a:t>
            </a:r>
            <a:endParaRPr lang="zh-CN" altLang="en-US" sz="2400">
              <a:solidFill>
                <a:schemeClr val="tx1"/>
              </a:solidFill>
              <a:latin typeface="微软雅黑" panose="020B0503020204020204" charset="-122"/>
              <a:ea typeface="微软雅黑" panose="020B0503020204020204" charset="-122"/>
            </a:endParaRPr>
          </a:p>
          <a:p>
            <a:pPr algn="l" fontAlgn="auto">
              <a:lnSpc>
                <a:spcPct val="120000"/>
              </a:lnSpc>
            </a:pPr>
            <a:endParaRPr lang="zh-CN" altLang="en-US" sz="2400">
              <a:solidFill>
                <a:schemeClr val="tx1"/>
              </a:solidFill>
              <a:latin typeface="微软雅黑" panose="020B0503020204020204" charset="-122"/>
              <a:ea typeface="微软雅黑" panose="020B0503020204020204" charset="-122"/>
              <a:sym typeface="+mn-ea"/>
            </a:endParaRPr>
          </a:p>
          <a:p>
            <a:pPr algn="l" fontAlgn="auto">
              <a:lnSpc>
                <a:spcPct val="120000"/>
              </a:lnSpc>
            </a:pPr>
            <a:r>
              <a:rPr lang="zh-CN" altLang="en-US" sz="2400">
                <a:solidFill>
                  <a:schemeClr val="tx1"/>
                </a:solidFill>
                <a:latin typeface="微软雅黑" panose="020B0503020204020204" charset="-122"/>
                <a:ea typeface="微软雅黑" panose="020B0503020204020204" charset="-122"/>
                <a:sym typeface="+mn-ea"/>
              </a:rPr>
              <a:t>不同岛屿的环境有较大差别，比</a:t>
            </a:r>
            <a:endParaRPr lang="zh-CN" altLang="en-US" sz="2400">
              <a:solidFill>
                <a:schemeClr val="tx1"/>
              </a:solidFill>
              <a:latin typeface="微软雅黑" panose="020B0503020204020204" charset="-122"/>
              <a:ea typeface="微软雅黑" panose="020B0503020204020204" charset="-122"/>
              <a:sym typeface="+mn-ea"/>
            </a:endParaRPr>
          </a:p>
          <a:p>
            <a:pPr algn="l" fontAlgn="auto">
              <a:lnSpc>
                <a:spcPct val="120000"/>
              </a:lnSpc>
            </a:pPr>
            <a:r>
              <a:rPr lang="zh-CN" altLang="en-US" sz="2400">
                <a:solidFill>
                  <a:schemeClr val="tx1"/>
                </a:solidFill>
                <a:latin typeface="微软雅黑" panose="020B0503020204020204" charset="-122"/>
                <a:ea typeface="微软雅黑" panose="020B0503020204020204" charset="-122"/>
                <a:sym typeface="+mn-ea"/>
              </a:rPr>
              <a:t>如岛的低洼地带，布满棘刺状的</a:t>
            </a:r>
            <a:endParaRPr lang="zh-CN" altLang="en-US" sz="2400">
              <a:solidFill>
                <a:schemeClr val="tx1"/>
              </a:solidFill>
              <a:latin typeface="微软雅黑" panose="020B0503020204020204" charset="-122"/>
              <a:ea typeface="微软雅黑" panose="020B0503020204020204" charset="-122"/>
              <a:sym typeface="+mn-ea"/>
            </a:endParaRPr>
          </a:p>
          <a:p>
            <a:pPr algn="l" fontAlgn="auto">
              <a:lnSpc>
                <a:spcPct val="120000"/>
              </a:lnSpc>
            </a:pPr>
            <a:r>
              <a:rPr lang="zh-CN" altLang="en-US" sz="2400">
                <a:solidFill>
                  <a:schemeClr val="tx1"/>
                </a:solidFill>
                <a:latin typeface="微软雅黑" panose="020B0503020204020204" charset="-122"/>
                <a:ea typeface="微软雅黑" panose="020B0503020204020204" charset="-122"/>
                <a:sym typeface="+mn-ea"/>
              </a:rPr>
              <a:t>灌丛；而在只有大岛上才有的高</a:t>
            </a:r>
            <a:endParaRPr lang="zh-CN" altLang="en-US" sz="2400">
              <a:solidFill>
                <a:schemeClr val="tx1"/>
              </a:solidFill>
              <a:latin typeface="微软雅黑" panose="020B0503020204020204" charset="-122"/>
              <a:ea typeface="微软雅黑" panose="020B0503020204020204" charset="-122"/>
              <a:sym typeface="+mn-ea"/>
            </a:endParaRPr>
          </a:p>
          <a:p>
            <a:pPr algn="l" fontAlgn="auto">
              <a:lnSpc>
                <a:spcPct val="120000"/>
              </a:lnSpc>
            </a:pPr>
            <a:r>
              <a:rPr lang="zh-CN" altLang="en-US" sz="2400">
                <a:solidFill>
                  <a:schemeClr val="tx1"/>
                </a:solidFill>
                <a:latin typeface="微软雅黑" panose="020B0503020204020204" charset="-122"/>
                <a:ea typeface="微软雅黑" panose="020B0503020204020204" charset="-122"/>
                <a:sym typeface="+mn-ea"/>
              </a:rPr>
              <a:t>地，则生长着茂密的森林。</a:t>
            </a:r>
            <a:endParaRPr lang="zh-CN" altLang="en-US" sz="2400">
              <a:solidFill>
                <a:schemeClr val="tx1"/>
              </a:solidFill>
              <a:latin typeface="微软雅黑" panose="020B0503020204020204" charset="-122"/>
              <a:ea typeface="微软雅黑" panose="020B0503020204020204" charset="-122"/>
              <a:sym typeface="+mn-ea"/>
            </a:endParaRPr>
          </a:p>
        </p:txBody>
      </p:sp>
      <p:pic>
        <p:nvPicPr>
          <p:cNvPr id="5" name="图片 4"/>
          <p:cNvPicPr>
            <a:picLocks noChangeAspect="1"/>
          </p:cNvPicPr>
          <p:nvPr/>
        </p:nvPicPr>
        <p:blipFill>
          <a:blip r:embed="rId1">
            <a:clrChange>
              <a:clrFrom>
                <a:srgbClr val="EEF5FB"/>
              </a:clrFrom>
              <a:clrTo>
                <a:srgbClr val="EEF5FB">
                  <a:alpha val="0"/>
                </a:srgbClr>
              </a:clrTo>
            </a:clrChange>
          </a:blip>
          <a:stretch>
            <a:fillRect/>
          </a:stretch>
        </p:blipFill>
        <p:spPr>
          <a:xfrm>
            <a:off x="5259705" y="1674495"/>
            <a:ext cx="6396355" cy="3874770"/>
          </a:xfrm>
          <a:prstGeom prst="rect">
            <a:avLst/>
          </a:prstGeom>
        </p:spPr>
      </p:pic>
      <p:sp>
        <p:nvSpPr>
          <p:cNvPr id="4" name="文本框 3"/>
          <p:cNvSpPr txBox="1"/>
          <p:nvPr/>
        </p:nvSpPr>
        <p:spPr>
          <a:xfrm>
            <a:off x="6425565" y="5692140"/>
            <a:ext cx="4064000" cy="368300"/>
          </a:xfrm>
          <a:prstGeom prst="rect">
            <a:avLst/>
          </a:prstGeom>
          <a:noFill/>
        </p:spPr>
        <p:txBody>
          <a:bodyPr wrap="square" rtlCol="0">
            <a:spAutoFit/>
          </a:bodyPr>
          <a:lstStyle>
            <a:defPPr/>
          </a:lstStyle>
          <a:p>
            <a:pPr algn="ctr"/>
            <a:r>
              <a:rPr lang="zh-CN" altLang="en-US"/>
              <a:t>加拉帕戈斯群岛的地雀</a:t>
            </a:r>
            <a:endParaRPr lang="zh-CN" altLang="en-US"/>
          </a:p>
        </p:txBody>
      </p:sp>
      <p:sp>
        <p:nvSpPr>
          <p:cNvPr id="6" name="文本框 5"/>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7" name="文本框 6"/>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隔离在物种形成中的作用</a:t>
            </a:r>
            <a:endParaRPr lang="en-US" altLang="zh-CN" sz="3200" b="1" smtClean="0">
              <a:solidFill>
                <a:srgbClr val="FF0000"/>
              </a:solidFill>
              <a:latin typeface="+mn-ea"/>
              <a:cs typeface="+mn-ea"/>
              <a:sym typeface="+mn-ea"/>
            </a:endParaRPr>
          </a:p>
        </p:txBody>
      </p:sp>
      <p:sp>
        <p:nvSpPr>
          <p:cNvPr id="18452" name="矩形 28692"/>
          <p:cNvSpPr/>
          <p:nvPr/>
        </p:nvSpPr>
        <p:spPr>
          <a:xfrm>
            <a:off x="792480" y="1704340"/>
            <a:ext cx="10056495" cy="4009390"/>
          </a:xfrm>
          <a:prstGeom prst="rect">
            <a:avLst/>
          </a:prstGeom>
          <a:noFill/>
          <a:ln w="9525">
            <a:noFill/>
          </a:ln>
        </p:spPr>
        <p:txBody>
          <a:bodyPr wrap="square" anchor="t">
            <a:spAutoFit/>
          </a:bodyPr>
          <a:lstStyle>
            <a:defPPr/>
          </a:lstStyle>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加拉帕戈斯群岛的地雀是通过地理隔离形成新物种的著名实例。</a:t>
            </a: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endParaRPr lang="zh-CN" altLang="en-US" sz="2800" b="1">
              <a:solidFill>
                <a:schemeClr val="accent1"/>
              </a:solidFill>
              <a:latin typeface="微软雅黑" panose="020B0503020204020204" charset="-122"/>
              <a:ea typeface="微软雅黑" panose="020B0503020204020204" charset="-122"/>
              <a:sym typeface="+mn-ea"/>
            </a:endParaRPr>
          </a:p>
          <a:p>
            <a:pPr algn="l" fontAlgn="auto">
              <a:lnSpc>
                <a:spcPct val="130000"/>
              </a:lnSpc>
            </a:pPr>
            <a:r>
              <a:rPr lang="zh-CN" altLang="en-US" sz="2800" b="1">
                <a:solidFill>
                  <a:schemeClr val="tx1"/>
                </a:solidFill>
                <a:latin typeface="微软雅黑" panose="020B0503020204020204" charset="-122"/>
                <a:ea typeface="微软雅黑" panose="020B0503020204020204" charset="-122"/>
                <a:sym typeface="+mn-ea"/>
              </a:rPr>
              <a:t>总结：</a:t>
            </a:r>
            <a:endParaRPr lang="zh-CN" altLang="en-US" sz="2800" b="1">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① 地理隔离是物种形成的量变阶段，生殖隔离是物种形成的质变时期。</a:t>
            </a:r>
            <a:r>
              <a:rPr lang="zh-CN" altLang="en-US" sz="2800" b="1">
                <a:solidFill>
                  <a:schemeClr val="accent1"/>
                </a:solidFill>
                <a:latin typeface="微软雅黑" panose="020B0503020204020204" charset="-122"/>
                <a:ea typeface="微软雅黑" panose="020B0503020204020204" charset="-122"/>
                <a:sym typeface="+mn-ea"/>
              </a:rPr>
              <a:t>隔离是物种形成的必要条件。</a:t>
            </a: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② 生殖隔离是物种形成的关键，是物种形成的最后阶段，是物种间的真正界限。</a:t>
            </a:r>
            <a:endParaRPr lang="zh-CN" altLang="en-US" sz="2800">
              <a:solidFill>
                <a:schemeClr val="tx1"/>
              </a:solidFill>
              <a:latin typeface="微软雅黑" panose="020B0503020204020204" charset="-122"/>
              <a:ea typeface="微软雅黑" panose="020B0503020204020204" charset="-122"/>
              <a:sym typeface="+mn-ea"/>
            </a:endParaRPr>
          </a:p>
        </p:txBody>
      </p:sp>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4" name="文本框 3"/>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隔离在物种形成中的作用</a:t>
            </a:r>
            <a:endParaRPr lang="en-US" altLang="zh-CN" sz="3200" b="1" smtClean="0">
              <a:solidFill>
                <a:srgbClr val="FF0000"/>
              </a:solidFill>
              <a:latin typeface="+mn-ea"/>
              <a:cs typeface="+mn-ea"/>
              <a:sym typeface="+mn-ea"/>
            </a:endParaRPr>
          </a:p>
        </p:txBody>
      </p:sp>
      <p:sp>
        <p:nvSpPr>
          <p:cNvPr id="18452" name="矩形 28692"/>
          <p:cNvSpPr/>
          <p:nvPr/>
        </p:nvSpPr>
        <p:spPr>
          <a:xfrm>
            <a:off x="792480" y="1704340"/>
            <a:ext cx="10056495" cy="2330450"/>
          </a:xfrm>
          <a:prstGeom prst="rect">
            <a:avLst/>
          </a:prstGeom>
          <a:noFill/>
          <a:ln w="9525">
            <a:noFill/>
          </a:ln>
        </p:spPr>
        <p:txBody>
          <a:bodyPr wrap="square" anchor="t">
            <a:spAutoFit/>
          </a:bodyPr>
          <a:lstStyle>
            <a:defPPr/>
          </a:lstStyle>
          <a:p>
            <a:pPr algn="l" fontAlgn="auto">
              <a:lnSpc>
                <a:spcPct val="130000"/>
              </a:lnSpc>
            </a:pPr>
            <a:r>
              <a:rPr lang="zh-CN" altLang="en-US" sz="2800" b="1">
                <a:solidFill>
                  <a:schemeClr val="tx1"/>
                </a:solidFill>
                <a:latin typeface="微软雅黑" panose="020B0503020204020204" charset="-122"/>
                <a:ea typeface="微软雅黑" panose="020B0503020204020204" charset="-122"/>
                <a:sym typeface="+mn-ea"/>
              </a:rPr>
              <a:t>物种形成的方式</a:t>
            </a:r>
            <a:endParaRPr lang="zh-CN" altLang="en-US" sz="2800" b="1">
              <a:solidFill>
                <a:schemeClr val="tx1"/>
              </a:solidFill>
              <a:latin typeface="微软雅黑" panose="020B0503020204020204" charset="-122"/>
              <a:ea typeface="微软雅黑" panose="020B0503020204020204" charset="-122"/>
              <a:sym typeface="+mn-ea"/>
            </a:endParaRPr>
          </a:p>
          <a:p>
            <a:pPr algn="l" fontAlgn="auto">
              <a:lnSpc>
                <a:spcPct val="130000"/>
              </a:lnSpc>
            </a:pP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b="1">
                <a:solidFill>
                  <a:schemeClr val="accent1"/>
                </a:solidFill>
                <a:latin typeface="微软雅黑" panose="020B0503020204020204" charset="-122"/>
                <a:ea typeface="微软雅黑" panose="020B0503020204020204" charset="-122"/>
                <a:sym typeface="+mn-ea"/>
              </a:rPr>
              <a:t>① 渐变式（绝大多数）</a:t>
            </a:r>
            <a:endParaRPr lang="zh-CN" altLang="en-US" sz="2800" b="1">
              <a:solidFill>
                <a:schemeClr val="accent1"/>
              </a:solidFill>
              <a:latin typeface="微软雅黑" panose="020B0503020204020204" charset="-122"/>
              <a:ea typeface="微软雅黑" panose="020B0503020204020204" charset="-122"/>
              <a:sym typeface="+mn-ea"/>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经过漫长的岁月和许多世代的逐渐演变形成新物种。</a:t>
            </a:r>
            <a:endParaRPr lang="zh-CN" altLang="en-US" sz="2800">
              <a:solidFill>
                <a:schemeClr val="tx1"/>
              </a:solidFill>
              <a:latin typeface="微软雅黑" panose="020B0503020204020204" charset="-122"/>
              <a:ea typeface="微软雅黑" panose="020B0503020204020204" charset="-122"/>
              <a:sym typeface="+mn-ea"/>
            </a:endParaRPr>
          </a:p>
        </p:txBody>
      </p:sp>
      <p:grpSp>
        <p:nvGrpSpPr>
          <p:cNvPr id="14" name="组合 13"/>
          <p:cNvGrpSpPr/>
          <p:nvPr/>
        </p:nvGrpSpPr>
        <p:grpSpPr>
          <a:xfrm>
            <a:off x="631825" y="4500880"/>
            <a:ext cx="10055860" cy="829310"/>
            <a:chOff x="995" y="6766"/>
            <a:chExt cx="15836" cy="1306"/>
          </a:xfrm>
        </p:grpSpPr>
        <p:sp>
          <p:nvSpPr>
            <p:cNvPr id="3" name="文本框 2"/>
            <p:cNvSpPr txBox="1"/>
            <p:nvPr/>
          </p:nvSpPr>
          <p:spPr>
            <a:xfrm>
              <a:off x="995" y="7057"/>
              <a:ext cx="2775" cy="725"/>
            </a:xfrm>
            <a:prstGeom prst="rect">
              <a:avLst/>
            </a:prstGeom>
            <a:noFill/>
          </p:spPr>
          <p:txBody>
            <a:bodyPr wrap="square" rtlCol="0">
              <a:spAutoFit/>
            </a:bodyPr>
            <a:lstStyle>
              <a:defPPr/>
            </a:lstStyle>
            <a:p>
              <a:pPr algn="ctr"/>
              <a:r>
                <a:rPr lang="zh-CN" altLang="en-US" sz="2400"/>
                <a:t>种群之间</a:t>
              </a:r>
              <a:endParaRPr lang="zh-CN" altLang="en-US" sz="2400"/>
            </a:p>
          </p:txBody>
        </p:sp>
        <p:sp>
          <p:nvSpPr>
            <p:cNvPr id="4" name="文本框 3"/>
            <p:cNvSpPr txBox="1"/>
            <p:nvPr/>
          </p:nvSpPr>
          <p:spPr>
            <a:xfrm>
              <a:off x="5409" y="7057"/>
              <a:ext cx="2775" cy="725"/>
            </a:xfrm>
            <a:prstGeom prst="rect">
              <a:avLst/>
            </a:prstGeom>
            <a:noFill/>
          </p:spPr>
          <p:txBody>
            <a:bodyPr wrap="square" rtlCol="0">
              <a:spAutoFit/>
            </a:bodyPr>
            <a:lstStyle>
              <a:defPPr/>
            </a:lstStyle>
            <a:p>
              <a:pPr algn="ctr"/>
              <a:r>
                <a:rPr lang="zh-CN" altLang="en-US" sz="2400"/>
                <a:t>小种群</a:t>
              </a:r>
              <a:endParaRPr lang="zh-CN" altLang="en-US" sz="2400"/>
            </a:p>
          </p:txBody>
        </p:sp>
        <p:sp>
          <p:nvSpPr>
            <p:cNvPr id="5" name="文本框 4"/>
            <p:cNvSpPr txBox="1"/>
            <p:nvPr/>
          </p:nvSpPr>
          <p:spPr>
            <a:xfrm>
              <a:off x="9746" y="6766"/>
              <a:ext cx="2775" cy="1307"/>
            </a:xfrm>
            <a:prstGeom prst="rect">
              <a:avLst/>
            </a:prstGeom>
            <a:noFill/>
          </p:spPr>
          <p:txBody>
            <a:bodyPr wrap="square" rtlCol="0">
              <a:spAutoFit/>
            </a:bodyPr>
            <a:lstStyle>
              <a:defPPr/>
            </a:lstStyle>
            <a:p>
              <a:pPr algn="ctr"/>
              <a:r>
                <a:rPr lang="zh-CN" altLang="en-US" sz="2400"/>
                <a:t>基因频率</a:t>
              </a:r>
              <a:endParaRPr lang="zh-CN" altLang="en-US" sz="2400"/>
            </a:p>
            <a:p>
              <a:pPr algn="ctr"/>
              <a:r>
                <a:rPr lang="zh-CN" altLang="en-US" sz="2400"/>
                <a:t>发生改变</a:t>
              </a:r>
              <a:endParaRPr lang="zh-CN" altLang="en-US" sz="2400"/>
            </a:p>
          </p:txBody>
        </p:sp>
        <p:sp>
          <p:nvSpPr>
            <p:cNvPr id="6" name="文本框 5"/>
            <p:cNvSpPr txBox="1"/>
            <p:nvPr/>
          </p:nvSpPr>
          <p:spPr>
            <a:xfrm>
              <a:off x="14057" y="7057"/>
              <a:ext cx="2775" cy="725"/>
            </a:xfrm>
            <a:prstGeom prst="rect">
              <a:avLst/>
            </a:prstGeom>
            <a:noFill/>
          </p:spPr>
          <p:txBody>
            <a:bodyPr wrap="square" rtlCol="0">
              <a:spAutoFit/>
            </a:bodyPr>
            <a:lstStyle>
              <a:defPPr/>
            </a:lstStyle>
            <a:p>
              <a:pPr algn="ctr"/>
              <a:r>
                <a:rPr lang="zh-CN" altLang="en-US" sz="2400"/>
                <a:t>新物种</a:t>
              </a:r>
              <a:endParaRPr lang="zh-CN" altLang="en-US" sz="2400"/>
            </a:p>
          </p:txBody>
        </p:sp>
        <p:cxnSp>
          <p:nvCxnSpPr>
            <p:cNvPr id="7" name="直接箭头连接符 6"/>
            <p:cNvCxnSpPr/>
            <p:nvPr/>
          </p:nvCxnSpPr>
          <p:spPr>
            <a:xfrm>
              <a:off x="3770" y="7420"/>
              <a:ext cx="1977"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a:off x="7884" y="7420"/>
              <a:ext cx="1977"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a:off x="12441" y="7419"/>
              <a:ext cx="1977"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559" y="6791"/>
              <a:ext cx="2188" cy="628"/>
            </a:xfrm>
            <a:prstGeom prst="rect">
              <a:avLst/>
            </a:prstGeom>
            <a:noFill/>
          </p:spPr>
          <p:txBody>
            <a:bodyPr wrap="square" rtlCol="0">
              <a:spAutoFit/>
            </a:bodyPr>
            <a:lstStyle>
              <a:defPPr/>
            </a:lstStyle>
            <a:p>
              <a:pPr algn="ctr"/>
              <a:r>
                <a:rPr lang="zh-CN" altLang="en-US" sz="2000"/>
                <a:t>地理隔离</a:t>
              </a:r>
              <a:endParaRPr lang="zh-CN" altLang="en-US" sz="2000"/>
            </a:p>
          </p:txBody>
        </p:sp>
        <p:sp>
          <p:nvSpPr>
            <p:cNvPr id="11" name="文本框 10"/>
            <p:cNvSpPr txBox="1"/>
            <p:nvPr/>
          </p:nvSpPr>
          <p:spPr>
            <a:xfrm>
              <a:off x="7687" y="6792"/>
              <a:ext cx="2188" cy="628"/>
            </a:xfrm>
            <a:prstGeom prst="rect">
              <a:avLst/>
            </a:prstGeom>
            <a:noFill/>
          </p:spPr>
          <p:txBody>
            <a:bodyPr wrap="square" rtlCol="0">
              <a:spAutoFit/>
            </a:bodyPr>
            <a:lstStyle>
              <a:defPPr/>
            </a:lstStyle>
            <a:p>
              <a:pPr algn="ctr"/>
              <a:r>
                <a:rPr lang="zh-CN" altLang="en-US" sz="2000"/>
                <a:t>自然选择</a:t>
              </a:r>
              <a:endParaRPr lang="zh-CN" altLang="en-US" sz="2000"/>
            </a:p>
          </p:txBody>
        </p:sp>
        <p:sp>
          <p:nvSpPr>
            <p:cNvPr id="12" name="文本框 11"/>
            <p:cNvSpPr txBox="1"/>
            <p:nvPr/>
          </p:nvSpPr>
          <p:spPr>
            <a:xfrm>
              <a:off x="12230" y="6792"/>
              <a:ext cx="2188" cy="628"/>
            </a:xfrm>
            <a:prstGeom prst="rect">
              <a:avLst/>
            </a:prstGeom>
            <a:noFill/>
          </p:spPr>
          <p:txBody>
            <a:bodyPr wrap="square" rtlCol="0">
              <a:spAutoFit/>
            </a:bodyPr>
            <a:lstStyle>
              <a:defPPr/>
            </a:lstStyle>
            <a:p>
              <a:pPr algn="ctr"/>
              <a:r>
                <a:rPr lang="zh-CN" altLang="en-US" sz="2000"/>
                <a:t>生殖隔离</a:t>
              </a:r>
              <a:endParaRPr lang="zh-CN" altLang="en-US" sz="2000"/>
            </a:p>
          </p:txBody>
        </p:sp>
      </p:grpSp>
      <p:sp>
        <p:nvSpPr>
          <p:cNvPr id="13" name="文本框 12"/>
          <p:cNvSpPr txBox="1"/>
          <p:nvPr/>
        </p:nvSpPr>
        <p:spPr>
          <a:xfrm>
            <a:off x="4385945" y="5672455"/>
            <a:ext cx="2808605" cy="368300"/>
          </a:xfrm>
          <a:prstGeom prst="rect">
            <a:avLst/>
          </a:prstGeom>
          <a:noFill/>
        </p:spPr>
        <p:txBody>
          <a:bodyPr wrap="square" rtlCol="0">
            <a:spAutoFit/>
          </a:bodyPr>
          <a:lstStyle>
            <a:defPPr/>
          </a:lstStyle>
          <a:p>
            <a:r>
              <a:rPr lang="zh-CN" altLang="en-US"/>
              <a:t>渐变式物种的形成方式</a:t>
            </a:r>
            <a:endParaRPr lang="zh-CN" altLang="en-US"/>
          </a:p>
        </p:txBody>
      </p:sp>
      <p:sp>
        <p:nvSpPr>
          <p:cNvPr id="15" name="文本框 14"/>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16" name="文本框 15"/>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隔离在物种形成中的作用</a:t>
            </a:r>
            <a:endParaRPr lang="en-US" altLang="zh-CN" sz="3200" b="1" smtClean="0">
              <a:solidFill>
                <a:srgbClr val="FF0000"/>
              </a:solidFill>
              <a:latin typeface="+mn-ea"/>
              <a:cs typeface="+mn-ea"/>
              <a:sym typeface="+mn-ea"/>
            </a:endParaRPr>
          </a:p>
        </p:txBody>
      </p:sp>
      <p:sp>
        <p:nvSpPr>
          <p:cNvPr id="18452" name="矩形 28692"/>
          <p:cNvSpPr/>
          <p:nvPr/>
        </p:nvSpPr>
        <p:spPr>
          <a:xfrm>
            <a:off x="792480" y="1704340"/>
            <a:ext cx="10056495" cy="2330450"/>
          </a:xfrm>
          <a:prstGeom prst="rect">
            <a:avLst/>
          </a:prstGeom>
          <a:noFill/>
          <a:ln w="9525">
            <a:noFill/>
          </a:ln>
        </p:spPr>
        <p:txBody>
          <a:bodyPr wrap="square" anchor="t">
            <a:spAutoFit/>
          </a:bodyPr>
          <a:lstStyle>
            <a:defPPr/>
          </a:lstStyle>
          <a:p>
            <a:pPr algn="l" fontAlgn="auto">
              <a:lnSpc>
                <a:spcPct val="130000"/>
              </a:lnSpc>
            </a:pPr>
            <a:r>
              <a:rPr lang="zh-CN" altLang="en-US" sz="2800" b="1">
                <a:solidFill>
                  <a:schemeClr val="tx1"/>
                </a:solidFill>
                <a:latin typeface="微软雅黑" panose="020B0503020204020204" charset="-122"/>
                <a:ea typeface="微软雅黑" panose="020B0503020204020204" charset="-122"/>
                <a:sym typeface="+mn-ea"/>
              </a:rPr>
              <a:t>物种形成的方式</a:t>
            </a:r>
            <a:endParaRPr lang="zh-CN" altLang="en-US" sz="2800" b="1">
              <a:solidFill>
                <a:schemeClr val="tx1"/>
              </a:solidFill>
              <a:latin typeface="微软雅黑" panose="020B0503020204020204" charset="-122"/>
              <a:ea typeface="微软雅黑" panose="020B0503020204020204" charset="-122"/>
              <a:sym typeface="+mn-ea"/>
            </a:endParaRPr>
          </a:p>
          <a:p>
            <a:pPr algn="l" fontAlgn="auto">
              <a:lnSpc>
                <a:spcPct val="130000"/>
              </a:lnSpc>
            </a:pPr>
            <a:endParaRPr lang="zh-CN" altLang="en-US" sz="2800">
              <a:solidFill>
                <a:schemeClr val="tx1"/>
              </a:solidFill>
              <a:latin typeface="微软雅黑" panose="020B0503020204020204" charset="-122"/>
              <a:ea typeface="微软雅黑" panose="020B0503020204020204" charset="-122"/>
              <a:sym typeface="+mn-ea"/>
            </a:endParaRPr>
          </a:p>
          <a:p>
            <a:pPr algn="l" fontAlgn="auto">
              <a:lnSpc>
                <a:spcPct val="130000"/>
              </a:lnSpc>
            </a:pPr>
            <a:r>
              <a:rPr lang="zh-CN" altLang="en-US" sz="2800" b="1">
                <a:solidFill>
                  <a:schemeClr val="accent1"/>
                </a:solidFill>
                <a:latin typeface="微软雅黑" panose="020B0503020204020204" charset="-122"/>
                <a:ea typeface="微软雅黑" panose="020B0503020204020204" charset="-122"/>
                <a:sym typeface="+mn-ea"/>
              </a:rPr>
              <a:t>② 爆发式</a:t>
            </a:r>
            <a:endParaRPr lang="zh-CN" altLang="en-US" sz="2800" b="1">
              <a:solidFill>
                <a:schemeClr val="accent1"/>
              </a:solidFill>
              <a:latin typeface="微软雅黑" panose="020B0503020204020204" charset="-122"/>
              <a:ea typeface="微软雅黑" panose="020B0503020204020204" charset="-122"/>
              <a:sym typeface="+mn-ea"/>
            </a:endParaRPr>
          </a:p>
          <a:p>
            <a:pPr algn="l" fontAlgn="auto">
              <a:lnSpc>
                <a:spcPct val="130000"/>
              </a:lnSpc>
            </a:pPr>
            <a:r>
              <a:rPr lang="zh-CN" altLang="en-US" sz="2800">
                <a:solidFill>
                  <a:schemeClr val="tx1"/>
                </a:solidFill>
                <a:latin typeface="微软雅黑" panose="020B0503020204020204" charset="-122"/>
                <a:ea typeface="微软雅黑" panose="020B0503020204020204" charset="-122"/>
                <a:sym typeface="+mn-ea"/>
              </a:rPr>
              <a:t>短时间内即可形成，如自然界中多倍体的形成。</a:t>
            </a:r>
            <a:endParaRPr lang="zh-CN" altLang="en-US" sz="2800">
              <a:solidFill>
                <a:schemeClr val="tx1"/>
              </a:solidFill>
              <a:latin typeface="微软雅黑" panose="020B0503020204020204" charset="-122"/>
              <a:ea typeface="微软雅黑" panose="020B0503020204020204" charset="-122"/>
              <a:sym typeface="+mn-ea"/>
            </a:endParaRPr>
          </a:p>
        </p:txBody>
      </p:sp>
      <p:sp>
        <p:nvSpPr>
          <p:cNvPr id="13" name="文本框 12"/>
          <p:cNvSpPr txBox="1"/>
          <p:nvPr/>
        </p:nvSpPr>
        <p:spPr>
          <a:xfrm>
            <a:off x="3070860" y="5896610"/>
            <a:ext cx="2808605" cy="368300"/>
          </a:xfrm>
          <a:prstGeom prst="rect">
            <a:avLst/>
          </a:prstGeom>
          <a:noFill/>
        </p:spPr>
        <p:txBody>
          <a:bodyPr wrap="square" rtlCol="0">
            <a:spAutoFit/>
          </a:bodyPr>
          <a:lstStyle>
            <a:defPPr/>
          </a:lstStyle>
          <a:p>
            <a:r>
              <a:rPr lang="zh-CN" altLang="en-US"/>
              <a:t>爆发式物种的形成方式</a:t>
            </a:r>
            <a:endParaRPr lang="zh-CN" altLang="en-US"/>
          </a:p>
        </p:txBody>
      </p:sp>
      <p:grpSp>
        <p:nvGrpSpPr>
          <p:cNvPr id="18" name="组合 17"/>
          <p:cNvGrpSpPr/>
          <p:nvPr/>
        </p:nvGrpSpPr>
        <p:grpSpPr>
          <a:xfrm>
            <a:off x="416560" y="4457700"/>
            <a:ext cx="8116570" cy="1199515"/>
            <a:chOff x="995" y="7020"/>
            <a:chExt cx="12782" cy="1889"/>
          </a:xfrm>
        </p:grpSpPr>
        <p:sp>
          <p:nvSpPr>
            <p:cNvPr id="3" name="文本框 2"/>
            <p:cNvSpPr txBox="1"/>
            <p:nvPr/>
          </p:nvSpPr>
          <p:spPr>
            <a:xfrm>
              <a:off x="995" y="7020"/>
              <a:ext cx="2775" cy="725"/>
            </a:xfrm>
            <a:prstGeom prst="rect">
              <a:avLst/>
            </a:prstGeom>
            <a:noFill/>
          </p:spPr>
          <p:txBody>
            <a:bodyPr wrap="square" rtlCol="0">
              <a:spAutoFit/>
            </a:bodyPr>
            <a:lstStyle>
              <a:defPPr/>
            </a:lstStyle>
            <a:p>
              <a:pPr algn="ctr"/>
              <a:r>
                <a:rPr lang="zh-CN" altLang="en-US" sz="2400"/>
                <a:t>物种</a:t>
              </a:r>
              <a:r>
                <a:rPr lang="en-US" altLang="zh-CN" sz="2400"/>
                <a:t>A</a:t>
              </a:r>
              <a:endParaRPr lang="en-US" altLang="zh-CN" sz="2400"/>
            </a:p>
          </p:txBody>
        </p:sp>
        <p:sp>
          <p:nvSpPr>
            <p:cNvPr id="4" name="文本框 3"/>
            <p:cNvSpPr txBox="1"/>
            <p:nvPr/>
          </p:nvSpPr>
          <p:spPr>
            <a:xfrm>
              <a:off x="5660" y="7552"/>
              <a:ext cx="2775" cy="725"/>
            </a:xfrm>
            <a:prstGeom prst="rect">
              <a:avLst/>
            </a:prstGeom>
            <a:noFill/>
          </p:spPr>
          <p:txBody>
            <a:bodyPr wrap="square" rtlCol="0">
              <a:spAutoFit/>
            </a:bodyPr>
            <a:lstStyle>
              <a:defPPr/>
            </a:lstStyle>
            <a:p>
              <a:pPr algn="ctr"/>
              <a:r>
                <a:rPr lang="zh-CN" altLang="en-US" sz="2400"/>
                <a:t>杂种植物</a:t>
              </a:r>
              <a:endParaRPr lang="zh-CN" altLang="en-US" sz="2400"/>
            </a:p>
          </p:txBody>
        </p:sp>
        <p:sp>
          <p:nvSpPr>
            <p:cNvPr id="5" name="文本框 4"/>
            <p:cNvSpPr txBox="1"/>
            <p:nvPr/>
          </p:nvSpPr>
          <p:spPr>
            <a:xfrm>
              <a:off x="11003" y="7552"/>
              <a:ext cx="2775" cy="725"/>
            </a:xfrm>
            <a:prstGeom prst="rect">
              <a:avLst/>
            </a:prstGeom>
            <a:noFill/>
          </p:spPr>
          <p:txBody>
            <a:bodyPr wrap="square" rtlCol="0">
              <a:spAutoFit/>
            </a:bodyPr>
            <a:lstStyle>
              <a:defPPr/>
            </a:lstStyle>
            <a:p>
              <a:pPr algn="ctr"/>
              <a:r>
                <a:rPr lang="zh-CN" altLang="en-US" sz="2400"/>
                <a:t>异源多倍体</a:t>
              </a:r>
              <a:endParaRPr lang="zh-CN" altLang="en-US" sz="2400"/>
            </a:p>
          </p:txBody>
        </p:sp>
        <p:cxnSp>
          <p:nvCxnSpPr>
            <p:cNvPr id="7" name="直接箭头连接符 6"/>
            <p:cNvCxnSpPr/>
            <p:nvPr/>
          </p:nvCxnSpPr>
          <p:spPr>
            <a:xfrm>
              <a:off x="4342" y="7915"/>
              <a:ext cx="1381"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a:off x="8297" y="7915"/>
              <a:ext cx="2458"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264" y="7286"/>
              <a:ext cx="1459" cy="628"/>
            </a:xfrm>
            <a:prstGeom prst="rect">
              <a:avLst/>
            </a:prstGeom>
            <a:noFill/>
          </p:spPr>
          <p:txBody>
            <a:bodyPr wrap="square" rtlCol="0">
              <a:spAutoFit/>
            </a:bodyPr>
            <a:lstStyle>
              <a:defPPr/>
            </a:lstStyle>
            <a:p>
              <a:pPr algn="ctr"/>
              <a:r>
                <a:rPr lang="zh-CN" altLang="en-US" sz="2000"/>
                <a:t>杂交</a:t>
              </a:r>
              <a:endParaRPr lang="zh-CN" altLang="en-US" sz="2000"/>
            </a:p>
          </p:txBody>
        </p:sp>
        <p:sp>
          <p:nvSpPr>
            <p:cNvPr id="11" name="文本框 10"/>
            <p:cNvSpPr txBox="1"/>
            <p:nvPr/>
          </p:nvSpPr>
          <p:spPr>
            <a:xfrm>
              <a:off x="8170" y="7286"/>
              <a:ext cx="2493" cy="628"/>
            </a:xfrm>
            <a:prstGeom prst="rect">
              <a:avLst/>
            </a:prstGeom>
            <a:noFill/>
          </p:spPr>
          <p:txBody>
            <a:bodyPr wrap="square" rtlCol="0">
              <a:spAutoFit/>
            </a:bodyPr>
            <a:lstStyle>
              <a:defPPr/>
            </a:lstStyle>
            <a:p>
              <a:pPr algn="ctr"/>
              <a:r>
                <a:rPr lang="zh-CN" altLang="en-US" sz="2000"/>
                <a:t>染色体加倍</a:t>
              </a:r>
              <a:endParaRPr lang="zh-CN" altLang="en-US" sz="2000"/>
            </a:p>
          </p:txBody>
        </p:sp>
        <p:sp>
          <p:nvSpPr>
            <p:cNvPr id="15" name="文本框 14"/>
            <p:cNvSpPr txBox="1"/>
            <p:nvPr/>
          </p:nvSpPr>
          <p:spPr>
            <a:xfrm>
              <a:off x="995" y="8185"/>
              <a:ext cx="2775" cy="725"/>
            </a:xfrm>
            <a:prstGeom prst="rect">
              <a:avLst/>
            </a:prstGeom>
            <a:noFill/>
          </p:spPr>
          <p:txBody>
            <a:bodyPr wrap="square" rtlCol="0">
              <a:spAutoFit/>
            </a:bodyPr>
            <a:lstStyle>
              <a:defPPr/>
            </a:lstStyle>
            <a:p>
              <a:pPr algn="ctr"/>
              <a:r>
                <a:rPr lang="zh-CN" altLang="en-US" sz="2400"/>
                <a:t>物种</a:t>
              </a:r>
              <a:r>
                <a:rPr lang="en-US" altLang="zh-CN" sz="2400"/>
                <a:t>B</a:t>
              </a:r>
              <a:endParaRPr lang="en-US" altLang="zh-CN" sz="2400"/>
            </a:p>
          </p:txBody>
        </p:sp>
        <p:cxnSp>
          <p:nvCxnSpPr>
            <p:cNvPr id="16" name="直接连接符 15"/>
            <p:cNvCxnSpPr/>
            <p:nvPr/>
          </p:nvCxnSpPr>
          <p:spPr>
            <a:xfrm>
              <a:off x="3378" y="7349"/>
              <a:ext cx="964" cy="56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3378" y="7915"/>
              <a:ext cx="964" cy="56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 name="文本框 5"/>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9" name="文本框 8"/>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2419"/>
          <p:cNvSpPr txBox="1"/>
          <p:nvPr/>
        </p:nvSpPr>
        <p:spPr>
          <a:xfrm>
            <a:off x="792574" y="471252"/>
            <a:ext cx="10728866" cy="829945"/>
          </a:xfrm>
          <a:prstGeom prst="rect">
            <a:avLst/>
          </a:prstGeom>
          <a:noFill/>
          <a:ln w="9525">
            <a:no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3200" b="1" smtClean="0">
                <a:solidFill>
                  <a:srgbClr val="FF0000"/>
                </a:solidFill>
                <a:latin typeface="+mn-ea"/>
                <a:cs typeface="+mn-ea"/>
                <a:sym typeface="+mn-ea"/>
              </a:rPr>
              <a:t>物种形成和生物进化的比较</a:t>
            </a:r>
            <a:endParaRPr lang="zh-CN" altLang="en-US" sz="3200" b="1" smtClean="0">
              <a:solidFill>
                <a:srgbClr val="FF0000"/>
              </a:solidFill>
              <a:latin typeface="+mn-ea"/>
              <a:cs typeface="+mn-ea"/>
              <a:sym typeface="+mn-ea"/>
            </a:endParaRPr>
          </a:p>
        </p:txBody>
      </p:sp>
      <p:graphicFrame>
        <p:nvGraphicFramePr>
          <p:cNvPr id="6" name="表格 5"/>
          <p:cNvGraphicFramePr>
            <a:graphicFrameLocks noGrp="1"/>
          </p:cNvGraphicFramePr>
          <p:nvPr>
            <p:custDataLst>
              <p:tags r:id="rId1"/>
            </p:custDataLst>
          </p:nvPr>
        </p:nvGraphicFramePr>
        <p:xfrm>
          <a:off x="932180" y="1785620"/>
          <a:ext cx="10121265" cy="4297680"/>
        </p:xfrm>
        <a:graphic>
          <a:graphicData uri="http://schemas.openxmlformats.org/drawingml/2006/table">
            <a:tbl>
              <a:tblPr firstRow="1" bandRow="1">
                <a:tableStyleId>{5C22544A-7EE6-4342-B048-85BDC9FD1C3A}</a:tableStyleId>
              </a:tblPr>
              <a:tblGrid>
                <a:gridCol w="2038985"/>
                <a:gridCol w="4123690"/>
                <a:gridCol w="3958590"/>
              </a:tblGrid>
              <a:tr h="791210">
                <a:tc>
                  <a:txBody>
                    <a:bodyPr/>
                    <a:lstStyle>
                      <a:defPPr/>
                    </a:lstStyle>
                    <a:p>
                      <a:pPr algn="ctr">
                        <a:buNone/>
                      </a:pPr>
                      <a:endParaRPr lang="zh-CN" altLang="en-US" sz="2400"/>
                    </a:p>
                  </a:txBody>
                  <a:tcPr anchor="ctr"/>
                </a:tc>
                <a:tc>
                  <a:txBody>
                    <a:bodyPr/>
                    <a:lstStyle>
                      <a:defPPr/>
                    </a:lstStyle>
                    <a:p>
                      <a:pPr algn="ctr">
                        <a:buNone/>
                      </a:pPr>
                      <a:r>
                        <a:rPr lang="zh-CN" altLang="en-US" sz="2400"/>
                        <a:t>物种形成</a:t>
                      </a:r>
                      <a:endParaRPr lang="zh-CN" altLang="en-US" sz="2400"/>
                    </a:p>
                  </a:txBody>
                  <a:tcPr anchor="ctr"/>
                </a:tc>
                <a:tc>
                  <a:txBody>
                    <a:bodyPr/>
                    <a:lstStyle>
                      <a:defPPr/>
                    </a:lstStyle>
                    <a:p>
                      <a:pPr algn="ctr">
                        <a:buNone/>
                      </a:pPr>
                      <a:r>
                        <a:rPr lang="zh-CN" altLang="en-US" sz="2400"/>
                        <a:t>生物进化</a:t>
                      </a:r>
                      <a:endParaRPr lang="zh-CN" altLang="en-US" sz="2400"/>
                    </a:p>
                  </a:txBody>
                  <a:tcPr anchor="ctr"/>
                </a:tc>
              </a:tr>
              <a:tr h="792480">
                <a:tc>
                  <a:txBody>
                    <a:bodyPr/>
                    <a:lstStyle>
                      <a:defPPr/>
                    </a:lstStyle>
                    <a:p>
                      <a:pPr algn="ctr">
                        <a:buNone/>
                      </a:pPr>
                      <a:r>
                        <a:rPr lang="zh-CN" altLang="en-US" sz="2400"/>
                        <a:t>标志</a:t>
                      </a:r>
                      <a:endParaRPr lang="zh-CN" altLang="en-US" sz="2400"/>
                    </a:p>
                  </a:txBody>
                  <a:tcPr anchor="ctr"/>
                </a:tc>
                <a:tc>
                  <a:txBody>
                    <a:bodyPr/>
                    <a:lstStyle>
                      <a:defPPr/>
                    </a:lstStyle>
                    <a:p>
                      <a:pPr algn="ctr">
                        <a:buNone/>
                      </a:pPr>
                      <a:r>
                        <a:rPr lang="zh-CN" altLang="en-US" sz="2400" b="1"/>
                        <a:t>生殖隔离出现</a:t>
                      </a:r>
                      <a:endParaRPr lang="zh-CN" altLang="en-US" sz="2400" b="1"/>
                    </a:p>
                  </a:txBody>
                  <a:tcPr anchor="ctr"/>
                </a:tc>
                <a:tc>
                  <a:txBody>
                    <a:bodyPr/>
                    <a:lstStyle>
                      <a:defPPr/>
                    </a:lstStyle>
                    <a:p>
                      <a:pPr algn="ctr">
                        <a:buNone/>
                      </a:pPr>
                      <a:r>
                        <a:rPr lang="zh-CN" altLang="en-US" sz="2400" b="1"/>
                        <a:t>基因频率改变</a:t>
                      </a:r>
                      <a:endParaRPr lang="zh-CN" altLang="en-US" sz="2400" b="1"/>
                    </a:p>
                  </a:txBody>
                  <a:tcPr anchor="ctr"/>
                </a:tc>
              </a:tr>
              <a:tr h="973455">
                <a:tc>
                  <a:txBody>
                    <a:bodyPr/>
                    <a:lstStyle>
                      <a:defPPr/>
                    </a:lstStyle>
                    <a:p>
                      <a:pPr algn="ctr">
                        <a:buNone/>
                      </a:pPr>
                      <a:r>
                        <a:rPr lang="zh-CN" altLang="en-US" sz="2400"/>
                        <a:t>变化后生物与原生物的关系</a:t>
                      </a:r>
                      <a:endParaRPr lang="zh-CN" altLang="en-US" sz="2400"/>
                    </a:p>
                  </a:txBody>
                  <a:tcPr anchor="ctr"/>
                </a:tc>
                <a:tc>
                  <a:txBody>
                    <a:bodyPr/>
                    <a:lstStyle>
                      <a:defPPr/>
                    </a:lstStyle>
                    <a:p>
                      <a:pPr algn="ctr">
                        <a:buNone/>
                      </a:pPr>
                      <a:r>
                        <a:rPr lang="zh-CN" altLang="en-US" sz="2400"/>
                        <a:t>属于不同物种</a:t>
                      </a:r>
                      <a:endParaRPr lang="zh-CN" altLang="en-US" sz="2400"/>
                    </a:p>
                  </a:txBody>
                  <a:tcPr anchor="ctr"/>
                </a:tc>
                <a:tc>
                  <a:txBody>
                    <a:bodyPr/>
                    <a:lstStyle>
                      <a:defPPr/>
                    </a:lstStyle>
                    <a:p>
                      <a:pPr algn="ctr">
                        <a:buNone/>
                      </a:pPr>
                      <a:r>
                        <a:rPr lang="zh-CN" altLang="en-US" sz="2400"/>
                        <a:t>可能属于同一物种；</a:t>
                      </a:r>
                      <a:endParaRPr lang="zh-CN" altLang="en-US" sz="2400"/>
                    </a:p>
                    <a:p>
                      <a:pPr algn="ctr">
                        <a:buNone/>
                      </a:pPr>
                      <a:r>
                        <a:rPr lang="zh-CN" altLang="en-US" sz="2400"/>
                        <a:t>也可能属于不同物种</a:t>
                      </a:r>
                      <a:endParaRPr lang="zh-CN" altLang="en-US" sz="2400"/>
                    </a:p>
                  </a:txBody>
                  <a:tcPr anchor="ctr"/>
                </a:tc>
              </a:tr>
              <a:tr h="1740535">
                <a:tc>
                  <a:txBody>
                    <a:bodyPr/>
                    <a:lstStyle>
                      <a:defPPr/>
                    </a:lstStyle>
                    <a:p>
                      <a:pPr algn="ctr">
                        <a:buNone/>
                      </a:pPr>
                      <a:r>
                        <a:rPr lang="zh-CN" altLang="en-US" sz="2400"/>
                        <a:t>二者联系</a:t>
                      </a:r>
                      <a:endParaRPr lang="zh-CN" altLang="en-US" sz="2400"/>
                    </a:p>
                  </a:txBody>
                  <a:tcPr anchor="ctr"/>
                </a:tc>
                <a:tc gridSpan="2">
                  <a:txBody>
                    <a:bodyPr/>
                    <a:lstStyle>
                      <a:defPPr/>
                    </a:lstStyle>
                    <a:p>
                      <a:pPr algn="l">
                        <a:buNone/>
                      </a:pPr>
                      <a:r>
                        <a:rPr lang="zh-CN" altLang="en-US" sz="2400"/>
                        <a:t>只有不同种群的基因库产生了明显的差异，出现生殖隔离才形成新物种；</a:t>
                      </a:r>
                      <a:endParaRPr lang="zh-CN" altLang="en-US" sz="2400"/>
                    </a:p>
                    <a:p>
                      <a:pPr algn="l">
                        <a:buNone/>
                      </a:pPr>
                      <a:r>
                        <a:rPr lang="zh-CN" altLang="en-US" sz="2400" b="1"/>
                        <a:t>进化不一定产生新物种</a:t>
                      </a:r>
                      <a:r>
                        <a:rPr lang="zh-CN" altLang="en-US" sz="2400"/>
                        <a:t>，但新物种产生的过程中一定存在进化</a:t>
                      </a:r>
                      <a:endParaRPr lang="zh-CN" altLang="en-US" sz="2400"/>
                    </a:p>
                  </a:txBody>
                  <a:tcPr anchor="ctr"/>
                </a:tc>
                <a:tc hMerge="1">
                  <a:tcPr anchor="ctr"/>
                </a:tc>
              </a:tr>
            </a:tbl>
          </a:graphicData>
        </a:graphic>
      </p:graphicFrame>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4" name="文本框 3"/>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5" name="文本框 4"/>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高中生物新教材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PPT</a:t>
            </a:r>
            <a:r>
              <a:rPr lang="zh-CN" altLang="en-US" sz="100" smtClean="0">
                <a:solidFill>
                  <a:srgbClr val="FFFFFF"/>
                </a:solidFill>
                <a:latin typeface="楷体" panose="02010609060101010101" pitchFamily="49" charset="-122"/>
              </a:rPr>
              <a:t>教学课件</a:t>
            </a:r>
            <a:r>
              <a:rPr lang="en-US" altLang="zh-CN" sz="100" smtClean="0">
                <a:solidFill>
                  <a:srgbClr val="FFFFFF"/>
                </a:solidFill>
                <a:latin typeface="楷体" panose="02010609060101010101" pitchFamily="49" charset="-122"/>
              </a:rPr>
              <a:t>1</a:t>
            </a:r>
            <a:endParaRPr lang="zh-CN" altLang="en-US" sz="100">
              <a:solidFill>
                <a:srgbClr val="FFFFFF"/>
              </a:solidFill>
              <a:latin typeface="楷体" panose="02010609060101010101" pitchFamily="49" charset="-122"/>
            </a:endParaRPr>
          </a:p>
        </p:txBody>
      </p:sp>
      <p:sp>
        <p:nvSpPr>
          <p:cNvPr id="7" name="文本框 6"/>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高中生物新教材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PPT</a:t>
            </a:r>
            <a:r>
              <a:rPr lang="zh-CN" altLang="en-US" sz="100" smtClean="0">
                <a:solidFill>
                  <a:srgbClr val="FFFFFF"/>
                </a:solidFill>
                <a:latin typeface="楷体" panose="02010609060101010101" pitchFamily="49" charset="-122"/>
              </a:rPr>
              <a:t>教学课件</a:t>
            </a:r>
            <a:r>
              <a:rPr lang="en-US" altLang="zh-CN" sz="100" smtClean="0">
                <a:solidFill>
                  <a:srgbClr val="FFFFFF"/>
                </a:solidFill>
                <a:latin typeface="楷体" panose="02010609060101010101" pitchFamily="49" charset="-122"/>
              </a:rPr>
              <a:t>1</a:t>
            </a:r>
            <a:endParaRPr lang="zh-CN" altLang="en-US" sz="100">
              <a:solidFill>
                <a:srgbClr val="FFFFFF"/>
              </a:solidFill>
              <a:latin typeface="楷体" panose="02010609060101010101" pitchFamily="49" charset="-122"/>
            </a:endParaRP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矩形 122881"/>
          <p:cNvSpPr/>
          <p:nvPr/>
        </p:nvSpPr>
        <p:spPr>
          <a:xfrm>
            <a:off x="3797300" y="263525"/>
            <a:ext cx="1212850" cy="0"/>
          </a:xfrm>
          <a:prstGeom prst="rect">
            <a:avLst/>
          </a:prstGeom>
          <a:noFill/>
          <a:ln w="9525">
            <a:noFill/>
          </a:ln>
        </p:spPr>
        <p:txBody>
          <a:bodyPr anchor="t"/>
          <a:lstStyle>
            <a:defPPr/>
          </a:lstStyle>
          <a:p>
            <a:endParaRPr lang="zh-CN" altLang="en-US" sz="2400">
              <a:latin typeface="+mn-ea"/>
            </a:endParaRPr>
          </a:p>
        </p:txBody>
      </p:sp>
      <p:sp>
        <p:nvSpPr>
          <p:cNvPr id="29698" name="文本框 29697"/>
          <p:cNvSpPr txBox="1"/>
          <p:nvPr/>
        </p:nvSpPr>
        <p:spPr>
          <a:xfrm>
            <a:off x="501227" y="306493"/>
            <a:ext cx="5774267" cy="707886"/>
          </a:xfrm>
          <a:prstGeom prst="rect">
            <a:avLst/>
          </a:prstGeom>
          <a:noFill/>
          <a:ln w="9525">
            <a:noFill/>
            <a:miter/>
          </a:ln>
        </p:spPr>
        <p:txBody>
          <a:bodyPr wrap="square">
            <a:spAutoFit/>
          </a:bodyPr>
          <a:lstStyle>
            <a:defPPr/>
          </a:lstStyle>
          <a:p>
            <a:pPr marL="457200" lvl="0" indent="-457200" algn="l">
              <a:spcBef>
                <a:spcPct val="50000"/>
              </a:spcBef>
              <a:buFont typeface="Wingdings" panose="05000000000000000000" charset="0"/>
              <a:buChar char="Ø"/>
            </a:pPr>
            <a:r>
              <a:rPr lang="zh-CN" altLang="en-US" sz="4000">
                <a:solidFill>
                  <a:srgbClr val="FF0066"/>
                </a:solidFill>
                <a:latin typeface="+mn-ea"/>
              </a:rPr>
              <a:t>课堂练习</a:t>
            </a:r>
            <a:endParaRPr lang="en-US" altLang="zh-CN" sz="4000">
              <a:solidFill>
                <a:srgbClr val="FF0066"/>
              </a:solidFill>
              <a:latin typeface="+mn-ea"/>
            </a:endParaRPr>
          </a:p>
        </p:txBody>
      </p:sp>
      <p:sp>
        <p:nvSpPr>
          <p:cNvPr id="6" name="内容占位符 22531"/>
          <p:cNvSpPr>
            <a:spLocks noGrp="1"/>
          </p:cNvSpPr>
          <p:nvPr/>
        </p:nvSpPr>
        <p:spPr>
          <a:xfrm>
            <a:off x="220980" y="1103630"/>
            <a:ext cx="11120120" cy="5540375"/>
          </a:xfrm>
          <a:prstGeom prst="rect">
            <a:avLst/>
          </a:prstGeom>
          <a:noFill/>
          <a:ln w="9525">
            <a:noFill/>
          </a:ln>
        </p:spPr>
        <p:txBody>
          <a:bodyPr anchor="t"/>
          <a:lstStyle>
            <a:defPPr/>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9pPr>
          </a:lstStyle>
          <a:p>
            <a:pPr indent="0">
              <a:lnSpc>
                <a:spcPct val="150000"/>
              </a:lnSpc>
              <a:buNone/>
            </a:pPr>
            <a:r>
              <a:rPr lang="en-US" altLang="zh-CN" sz="2800" b="1">
                <a:latin typeface="+mn-ea"/>
              </a:rPr>
              <a:t>1</a:t>
            </a:r>
            <a:r>
              <a:rPr lang="zh-CN" altLang="en-US" sz="2800" b="1">
                <a:latin typeface="+mn-ea"/>
              </a:rPr>
              <a:t>．判断下列与隔离有关的表述是否正确。</a:t>
            </a:r>
            <a:endParaRPr lang="zh-CN" altLang="en-US" sz="2800" b="1">
              <a:latin typeface="+mn-ea"/>
            </a:endParaRPr>
          </a:p>
          <a:p>
            <a:pPr indent="0">
              <a:lnSpc>
                <a:spcPct val="150000"/>
              </a:lnSpc>
              <a:buNone/>
            </a:pPr>
            <a:r>
              <a:rPr lang="zh-CN" sz="2800" b="1">
                <a:latin typeface="+mn-ea"/>
              </a:rPr>
              <a:t>（</a:t>
            </a:r>
            <a:r>
              <a:rPr lang="en-US" altLang="zh-CN" sz="2800" b="1">
                <a:latin typeface="+mn-ea"/>
              </a:rPr>
              <a:t>1</a:t>
            </a:r>
            <a:r>
              <a:rPr lang="zh-CN" sz="2800" b="1">
                <a:latin typeface="+mn-ea"/>
              </a:rPr>
              <a:t>）在曼彻斯特的桦尺蛾种群中，黑色个体与浅色个体之间未出现生殖隔离</a:t>
            </a:r>
            <a:r>
              <a:rPr lang="zh-CN" altLang="en-US" sz="2800" b="1">
                <a:latin typeface="+mn-ea"/>
              </a:rPr>
              <a:t>。（   ）</a:t>
            </a:r>
            <a:endParaRPr lang="zh-CN" altLang="en-US" sz="2800" b="1">
              <a:latin typeface="+mn-ea"/>
            </a:endParaRPr>
          </a:p>
          <a:p>
            <a:pPr indent="0">
              <a:lnSpc>
                <a:spcPct val="150000"/>
              </a:lnSpc>
              <a:buNone/>
            </a:pPr>
            <a:r>
              <a:rPr lang="zh-CN" altLang="en-US" sz="2800" b="1">
                <a:latin typeface="+mn-ea"/>
              </a:rPr>
              <a:t>（</a:t>
            </a:r>
            <a:r>
              <a:rPr lang="en-US" altLang="zh-CN" sz="2800" b="1">
                <a:latin typeface="+mn-ea"/>
              </a:rPr>
              <a:t>2</a:t>
            </a:r>
            <a:r>
              <a:rPr lang="zh-CN" altLang="en-US" sz="2800" b="1">
                <a:latin typeface="+mn-ea"/>
              </a:rPr>
              <a:t>）加拉帕戈斯群岛不同岛屿上的地雀种群之间犹豫地理隔离而逐渐形成了生殖隔离。</a:t>
            </a:r>
            <a:r>
              <a:rPr lang="zh-CN" altLang="en-US" sz="2800" b="1">
                <a:latin typeface="+mn-ea"/>
                <a:sym typeface="+mn-ea"/>
              </a:rPr>
              <a:t>（  ）</a:t>
            </a:r>
            <a:endParaRPr lang="zh-CN" altLang="en-US" sz="2800" b="1">
              <a:latin typeface="+mn-ea"/>
              <a:sym typeface="+mn-ea"/>
            </a:endParaRPr>
          </a:p>
        </p:txBody>
      </p:sp>
      <p:sp>
        <p:nvSpPr>
          <p:cNvPr id="2" name="文本框 1"/>
          <p:cNvSpPr txBox="1"/>
          <p:nvPr/>
        </p:nvSpPr>
        <p:spPr>
          <a:xfrm>
            <a:off x="2620010" y="2566035"/>
            <a:ext cx="672465" cy="645160"/>
          </a:xfrm>
          <a:prstGeom prst="rect">
            <a:avLst/>
          </a:prstGeom>
          <a:noFill/>
        </p:spPr>
        <p:txBody>
          <a:bodyPr wrap="square" rtlCol="0">
            <a:spAutoFit/>
          </a:bodyPr>
          <a:lstStyle>
            <a:defPPr/>
          </a:lstStyle>
          <a:p>
            <a:pPr algn="ctr"/>
            <a:r>
              <a:rPr lang="en-US" altLang="zh-CN" sz="3600" b="1">
                <a:solidFill>
                  <a:srgbClr val="FF0000"/>
                </a:solidFill>
                <a:latin typeface="微软雅黑" panose="020B0503020204020204" charset="-122"/>
                <a:ea typeface="微软雅黑" panose="020B0503020204020204" charset="-122"/>
              </a:rPr>
              <a:t>√</a:t>
            </a:r>
            <a:endParaRPr lang="en-US" altLang="zh-CN" sz="3600" b="1">
              <a:solidFill>
                <a:srgbClr val="FF0000"/>
              </a:solidFill>
              <a:latin typeface="微软雅黑" panose="020B0503020204020204" charset="-122"/>
              <a:ea typeface="微软雅黑" panose="020B0503020204020204" charset="-122"/>
            </a:endParaRPr>
          </a:p>
        </p:txBody>
      </p:sp>
      <p:sp>
        <p:nvSpPr>
          <p:cNvPr id="4" name="文本框 3"/>
          <p:cNvSpPr txBox="1"/>
          <p:nvPr/>
        </p:nvSpPr>
        <p:spPr>
          <a:xfrm>
            <a:off x="3949700" y="3976370"/>
            <a:ext cx="672465" cy="645160"/>
          </a:xfrm>
          <a:prstGeom prst="rect">
            <a:avLst/>
          </a:prstGeom>
          <a:noFill/>
        </p:spPr>
        <p:txBody>
          <a:bodyPr wrap="square" rtlCol="0">
            <a:spAutoFit/>
          </a:bodyPr>
          <a:lstStyle>
            <a:defPPr/>
          </a:lstStyle>
          <a:p>
            <a:pPr algn="ctr"/>
            <a:r>
              <a:rPr lang="en-US" altLang="zh-CN" sz="3600" b="1">
                <a:solidFill>
                  <a:srgbClr val="FF0000"/>
                </a:solidFill>
                <a:latin typeface="微软雅黑" panose="020B0503020204020204" charset="-122"/>
                <a:ea typeface="微软雅黑" panose="020B0503020204020204" charset="-122"/>
              </a:rPr>
              <a:t>√</a:t>
            </a:r>
            <a:endParaRPr lang="en-US" altLang="zh-CN" sz="3600" b="1">
              <a:solidFill>
                <a:srgbClr val="FF0000"/>
              </a:solidFill>
              <a:latin typeface="微软雅黑" panose="020B0503020204020204" charset="-122"/>
              <a:ea typeface="微软雅黑" panose="020B0503020204020204" charset="-122"/>
            </a:endParaRPr>
          </a:p>
        </p:txBody>
      </p:sp>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5" name="文本框 4"/>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7" name="文本框 6"/>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高中生物新教材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PPT</a:t>
            </a:r>
            <a:r>
              <a:rPr lang="zh-CN" altLang="en-US" sz="100" smtClean="0">
                <a:solidFill>
                  <a:srgbClr val="FFFFFF"/>
                </a:solidFill>
                <a:latin typeface="楷体" panose="02010609060101010101" pitchFamily="49" charset="-122"/>
              </a:rPr>
              <a:t>教学课件</a:t>
            </a:r>
            <a:r>
              <a:rPr lang="en-US" altLang="zh-CN" sz="100" smtClean="0">
                <a:solidFill>
                  <a:srgbClr val="FFFFFF"/>
                </a:solidFill>
                <a:latin typeface="楷体" panose="02010609060101010101" pitchFamily="49" charset="-122"/>
              </a:rPr>
              <a:t>1</a:t>
            </a:r>
            <a:endParaRPr lang="zh-CN" altLang="en-US" sz="100">
              <a:solidFill>
                <a:srgbClr val="FFFFFF"/>
              </a:solidFill>
              <a:latin typeface="楷体" panose="02010609060101010101" pitchFamily="49" charset="-122"/>
            </a:endParaRPr>
          </a:p>
        </p:txBody>
      </p:sp>
      <p:sp>
        <p:nvSpPr>
          <p:cNvPr id="8" name="文本框 7"/>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高中生物新教材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PPT</a:t>
            </a:r>
            <a:r>
              <a:rPr lang="zh-CN" altLang="en-US" sz="100" smtClean="0">
                <a:solidFill>
                  <a:srgbClr val="FFFFFF"/>
                </a:solidFill>
                <a:latin typeface="楷体" panose="02010609060101010101" pitchFamily="49" charset="-122"/>
              </a:rPr>
              <a:t>教学课件</a:t>
            </a:r>
            <a:r>
              <a:rPr lang="en-US" altLang="zh-CN" sz="100" smtClean="0">
                <a:solidFill>
                  <a:srgbClr val="FFFFFF"/>
                </a:solidFill>
                <a:latin typeface="楷体" panose="02010609060101010101" pitchFamily="49" charset="-122"/>
              </a:rPr>
              <a:t>1</a:t>
            </a:r>
            <a:endParaRPr lang="zh-CN" altLang="en-US" sz="100">
              <a:solidFill>
                <a:srgbClr val="FFFFFF"/>
              </a:solidFill>
              <a:latin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矩形 122881"/>
          <p:cNvSpPr/>
          <p:nvPr/>
        </p:nvSpPr>
        <p:spPr>
          <a:xfrm>
            <a:off x="3797300" y="263525"/>
            <a:ext cx="1212850" cy="0"/>
          </a:xfrm>
          <a:prstGeom prst="rect">
            <a:avLst/>
          </a:prstGeom>
          <a:noFill/>
          <a:ln w="9525">
            <a:noFill/>
          </a:ln>
        </p:spPr>
        <p:txBody>
          <a:bodyPr anchor="t"/>
          <a:lstStyle>
            <a:defPPr/>
          </a:lstStyle>
          <a:p>
            <a:endParaRPr lang="zh-CN" altLang="en-US" sz="2400">
              <a:latin typeface="+mn-ea"/>
            </a:endParaRPr>
          </a:p>
        </p:txBody>
      </p:sp>
      <p:sp>
        <p:nvSpPr>
          <p:cNvPr id="29698" name="文本框 29697"/>
          <p:cNvSpPr txBox="1"/>
          <p:nvPr/>
        </p:nvSpPr>
        <p:spPr>
          <a:xfrm>
            <a:off x="501227" y="306493"/>
            <a:ext cx="5774267" cy="707886"/>
          </a:xfrm>
          <a:prstGeom prst="rect">
            <a:avLst/>
          </a:prstGeom>
          <a:noFill/>
          <a:ln w="9525">
            <a:noFill/>
            <a:miter/>
          </a:ln>
        </p:spPr>
        <p:txBody>
          <a:bodyPr wrap="square">
            <a:spAutoFit/>
          </a:bodyPr>
          <a:lstStyle>
            <a:defPPr/>
          </a:lstStyle>
          <a:p>
            <a:pPr marL="457200" lvl="0" indent="-457200" algn="l">
              <a:spcBef>
                <a:spcPct val="50000"/>
              </a:spcBef>
              <a:buFont typeface="Wingdings" panose="05000000000000000000" charset="0"/>
              <a:buChar char="Ø"/>
            </a:pPr>
            <a:r>
              <a:rPr lang="zh-CN" altLang="en-US" sz="4000">
                <a:solidFill>
                  <a:srgbClr val="FF0066"/>
                </a:solidFill>
                <a:latin typeface="+mn-ea"/>
              </a:rPr>
              <a:t>课堂练习</a:t>
            </a:r>
            <a:endParaRPr lang="en-US" altLang="zh-CN" sz="4000">
              <a:solidFill>
                <a:srgbClr val="FF0066"/>
              </a:solidFill>
              <a:latin typeface="+mn-ea"/>
            </a:endParaRPr>
          </a:p>
        </p:txBody>
      </p:sp>
      <p:sp>
        <p:nvSpPr>
          <p:cNvPr id="6" name="内容占位符 22531"/>
          <p:cNvSpPr>
            <a:spLocks noGrp="1"/>
          </p:cNvSpPr>
          <p:nvPr/>
        </p:nvSpPr>
        <p:spPr>
          <a:xfrm>
            <a:off x="220980" y="1210310"/>
            <a:ext cx="11120120" cy="5107940"/>
          </a:xfrm>
          <a:prstGeom prst="rect">
            <a:avLst/>
          </a:prstGeom>
          <a:noFill/>
          <a:ln w="9525">
            <a:noFill/>
          </a:ln>
        </p:spPr>
        <p:txBody>
          <a:bodyPr anchor="t"/>
          <a:lstStyle>
            <a:defPPr/>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9pPr>
          </a:lstStyle>
          <a:p>
            <a:pPr indent="0">
              <a:lnSpc>
                <a:spcPct val="150000"/>
              </a:lnSpc>
              <a:buNone/>
            </a:pPr>
            <a:r>
              <a:rPr lang="en-US" altLang="zh-CN" sz="2800" b="1">
                <a:latin typeface="+mn-ea"/>
              </a:rPr>
              <a:t>2</a:t>
            </a:r>
            <a:r>
              <a:rPr lang="zh-CN" altLang="en-US" sz="2800" b="1">
                <a:latin typeface="+mn-ea"/>
              </a:rPr>
              <a:t>．</a:t>
            </a:r>
            <a:r>
              <a:rPr lang="en-US" altLang="zh-CN" sz="2800" b="1">
                <a:latin typeface="+mn-ea"/>
              </a:rPr>
              <a:t>19</a:t>
            </a:r>
            <a:r>
              <a:rPr lang="zh-CN" altLang="en-US" sz="2800" b="1">
                <a:latin typeface="+mn-ea"/>
              </a:rPr>
              <a:t>世纪</a:t>
            </a:r>
            <a:r>
              <a:rPr lang="en-US" altLang="zh-CN" sz="2800" b="1">
                <a:latin typeface="+mn-ea"/>
              </a:rPr>
              <a:t>70</a:t>
            </a:r>
            <a:r>
              <a:rPr lang="zh-CN" altLang="en-US" sz="2800" b="1">
                <a:latin typeface="+mn-ea"/>
              </a:rPr>
              <a:t>年代，</a:t>
            </a:r>
            <a:r>
              <a:rPr lang="en-US" altLang="zh-CN" sz="2800" b="1">
                <a:latin typeface="+mn-ea"/>
              </a:rPr>
              <a:t>10</a:t>
            </a:r>
            <a:r>
              <a:rPr lang="zh-CN" altLang="en-US" sz="2800" b="1">
                <a:latin typeface="+mn-ea"/>
              </a:rPr>
              <a:t>对原产于美国的灰松鼠被引入英国，结果在英国大量繁殖、泛滥成灾。对生活在两国的灰松鼠种群，可以作出的判断是（    ）</a:t>
            </a:r>
            <a:endParaRPr lang="zh-CN" altLang="en-US" sz="2800" b="1">
              <a:latin typeface="+mn-ea"/>
            </a:endParaRPr>
          </a:p>
          <a:p>
            <a:pPr indent="0">
              <a:lnSpc>
                <a:spcPct val="150000"/>
              </a:lnSpc>
              <a:buNone/>
            </a:pPr>
            <a:r>
              <a:rPr lang="zh-CN" altLang="en-US" sz="2800" b="1">
                <a:latin typeface="+mn-ea"/>
              </a:rPr>
              <a:t>A</a:t>
            </a:r>
            <a:r>
              <a:rPr lang="zh-CN" altLang="en-US" sz="2800" b="1">
                <a:latin typeface="+mn-ea"/>
                <a:sym typeface="+mn-ea"/>
              </a:rPr>
              <a:t>．两者尚未形成两个物种</a:t>
            </a:r>
            <a:endParaRPr lang="zh-CN" altLang="en-US" sz="2800" b="1">
              <a:latin typeface="+mn-ea"/>
            </a:endParaRPr>
          </a:p>
          <a:p>
            <a:pPr indent="0">
              <a:lnSpc>
                <a:spcPct val="150000"/>
              </a:lnSpc>
              <a:buNone/>
            </a:pPr>
            <a:r>
              <a:rPr lang="zh-CN" altLang="en-US" sz="2800" b="1">
                <a:latin typeface="+mn-ea"/>
              </a:rPr>
              <a:t>B</a:t>
            </a:r>
            <a:r>
              <a:rPr lang="zh-CN" altLang="en-US" sz="2800" b="1">
                <a:latin typeface="+mn-ea"/>
                <a:sym typeface="+mn-ea"/>
              </a:rPr>
              <a:t>．两者的外部形态有明显差别</a:t>
            </a:r>
            <a:endParaRPr lang="zh-CN" altLang="en-US" sz="2800" b="1">
              <a:latin typeface="+mn-ea"/>
            </a:endParaRPr>
          </a:p>
          <a:p>
            <a:pPr indent="0">
              <a:lnSpc>
                <a:spcPct val="150000"/>
              </a:lnSpc>
              <a:buNone/>
            </a:pPr>
            <a:r>
              <a:rPr lang="zh-CN" altLang="en-US" sz="2800" b="1">
                <a:latin typeface="+mn-ea"/>
              </a:rPr>
              <a:t>C</a:t>
            </a:r>
            <a:r>
              <a:rPr lang="zh-CN" altLang="en-US" sz="2800" b="1">
                <a:latin typeface="+mn-ea"/>
                <a:sym typeface="+mn-ea"/>
              </a:rPr>
              <a:t>．两者之间已经出现生殖隔离</a:t>
            </a:r>
            <a:endParaRPr lang="zh-CN" altLang="en-US" sz="2800" b="1">
              <a:latin typeface="+mn-ea"/>
            </a:endParaRPr>
          </a:p>
          <a:p>
            <a:pPr indent="0">
              <a:lnSpc>
                <a:spcPct val="150000"/>
              </a:lnSpc>
              <a:buNone/>
            </a:pPr>
            <a:r>
              <a:rPr lang="zh-CN" altLang="en-US" sz="2800" b="1">
                <a:latin typeface="+mn-ea"/>
              </a:rPr>
              <a:t>D</a:t>
            </a:r>
            <a:r>
              <a:rPr lang="zh-CN" altLang="en-US" sz="2800" b="1">
                <a:latin typeface="+mn-ea"/>
                <a:sym typeface="+mn-ea"/>
              </a:rPr>
              <a:t>．两者的基因库向不同方向改变</a:t>
            </a:r>
            <a:endParaRPr lang="zh-CN" altLang="en-US" sz="2800" b="1">
              <a:latin typeface="+mn-ea"/>
            </a:endParaRPr>
          </a:p>
        </p:txBody>
      </p:sp>
      <p:sp>
        <p:nvSpPr>
          <p:cNvPr id="2" name="文本框 1"/>
          <p:cNvSpPr txBox="1"/>
          <p:nvPr/>
        </p:nvSpPr>
        <p:spPr>
          <a:xfrm>
            <a:off x="2347595" y="2644140"/>
            <a:ext cx="643255" cy="645160"/>
          </a:xfrm>
          <a:prstGeom prst="rect">
            <a:avLst/>
          </a:prstGeom>
          <a:noFill/>
        </p:spPr>
        <p:txBody>
          <a:bodyPr wrap="square" rtlCol="0">
            <a:spAutoFit/>
          </a:bodyPr>
          <a:lstStyle>
            <a:defPPr/>
          </a:lstStyle>
          <a:p>
            <a:r>
              <a:rPr lang="en-US" altLang="zh-CN" sz="3600" b="1">
                <a:solidFill>
                  <a:srgbClr val="FF0000"/>
                </a:solidFill>
                <a:latin typeface="微软雅黑" panose="020B0503020204020204" charset="-122"/>
                <a:ea typeface="微软雅黑" panose="020B0503020204020204" charset="-122"/>
              </a:rPr>
              <a:t>D</a:t>
            </a:r>
            <a:endParaRPr lang="en-US" altLang="zh-CN" sz="3600" b="1">
              <a:solidFill>
                <a:srgbClr val="FF0000"/>
              </a:solidFill>
              <a:latin typeface="微软雅黑" panose="020B0503020204020204" charset="-122"/>
              <a:ea typeface="微软雅黑" panose="020B0503020204020204" charset="-122"/>
            </a:endParaRPr>
          </a:p>
        </p:txBody>
      </p:sp>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4" name="文本框 3"/>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5" name="文本框 4"/>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高中生物新教材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PPT</a:t>
            </a:r>
            <a:r>
              <a:rPr lang="zh-CN" altLang="en-US" sz="100" smtClean="0">
                <a:solidFill>
                  <a:srgbClr val="FFFFFF"/>
                </a:solidFill>
                <a:latin typeface="楷体" panose="02010609060101010101" pitchFamily="49" charset="-122"/>
              </a:rPr>
              <a:t>教学课件</a:t>
            </a:r>
            <a:r>
              <a:rPr lang="en-US" altLang="zh-CN" sz="100" smtClean="0">
                <a:solidFill>
                  <a:srgbClr val="FFFFFF"/>
                </a:solidFill>
                <a:latin typeface="楷体" panose="02010609060101010101" pitchFamily="49" charset="-122"/>
              </a:rPr>
              <a:t>1</a:t>
            </a:r>
            <a:endParaRPr lang="zh-CN" altLang="en-US" sz="100">
              <a:solidFill>
                <a:srgbClr val="FFFFFF"/>
              </a:solidFill>
              <a:latin typeface="楷体" panose="02010609060101010101" pitchFamily="49" charset="-122"/>
            </a:endParaRPr>
          </a:p>
        </p:txBody>
      </p:sp>
      <p:sp>
        <p:nvSpPr>
          <p:cNvPr id="7" name="文本框 6"/>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高中生物新教材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PPT</a:t>
            </a:r>
            <a:r>
              <a:rPr lang="zh-CN" altLang="en-US" sz="100" smtClean="0">
                <a:solidFill>
                  <a:srgbClr val="FFFFFF"/>
                </a:solidFill>
                <a:latin typeface="楷体" panose="02010609060101010101" pitchFamily="49" charset="-122"/>
              </a:rPr>
              <a:t>教学课件</a:t>
            </a:r>
            <a:r>
              <a:rPr lang="en-US" altLang="zh-CN" sz="100" smtClean="0">
                <a:solidFill>
                  <a:srgbClr val="FFFFFF"/>
                </a:solidFill>
                <a:latin typeface="楷体" panose="02010609060101010101" pitchFamily="49" charset="-122"/>
              </a:rPr>
              <a:t>1</a:t>
            </a:r>
            <a:endParaRPr lang="zh-CN" altLang="en-US" sz="100">
              <a:solidFill>
                <a:srgbClr val="FFFFFF"/>
              </a:solidFill>
              <a:latin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矩形 122881"/>
          <p:cNvSpPr/>
          <p:nvPr/>
        </p:nvSpPr>
        <p:spPr>
          <a:xfrm>
            <a:off x="3797300" y="263525"/>
            <a:ext cx="1212850" cy="0"/>
          </a:xfrm>
          <a:prstGeom prst="rect">
            <a:avLst/>
          </a:prstGeom>
          <a:noFill/>
          <a:ln w="9525">
            <a:noFill/>
          </a:ln>
        </p:spPr>
        <p:txBody>
          <a:bodyPr anchor="t"/>
          <a:lstStyle>
            <a:defPPr/>
          </a:lstStyle>
          <a:p>
            <a:endParaRPr lang="zh-CN" altLang="en-US" sz="2400">
              <a:latin typeface="+mn-ea"/>
            </a:endParaRPr>
          </a:p>
        </p:txBody>
      </p:sp>
      <p:sp>
        <p:nvSpPr>
          <p:cNvPr id="29698" name="文本框 29697"/>
          <p:cNvSpPr txBox="1"/>
          <p:nvPr/>
        </p:nvSpPr>
        <p:spPr>
          <a:xfrm>
            <a:off x="501227" y="306493"/>
            <a:ext cx="5774267" cy="707886"/>
          </a:xfrm>
          <a:prstGeom prst="rect">
            <a:avLst/>
          </a:prstGeom>
          <a:noFill/>
          <a:ln w="9525">
            <a:noFill/>
            <a:miter/>
          </a:ln>
        </p:spPr>
        <p:txBody>
          <a:bodyPr wrap="square">
            <a:spAutoFit/>
          </a:bodyPr>
          <a:lstStyle>
            <a:defPPr/>
          </a:lstStyle>
          <a:p>
            <a:pPr marL="457200" lvl="0" indent="-457200" algn="l">
              <a:spcBef>
                <a:spcPct val="50000"/>
              </a:spcBef>
              <a:buFont typeface="Wingdings" panose="05000000000000000000" charset="0"/>
              <a:buChar char="Ø"/>
            </a:pPr>
            <a:r>
              <a:rPr lang="zh-CN" altLang="en-US" sz="4000">
                <a:solidFill>
                  <a:srgbClr val="FF0066"/>
                </a:solidFill>
                <a:latin typeface="+mn-ea"/>
              </a:rPr>
              <a:t>课堂练习</a:t>
            </a:r>
            <a:endParaRPr lang="en-US" altLang="zh-CN" sz="4000">
              <a:solidFill>
                <a:srgbClr val="FF0066"/>
              </a:solidFill>
              <a:latin typeface="+mn-ea"/>
            </a:endParaRPr>
          </a:p>
        </p:txBody>
      </p:sp>
      <p:sp>
        <p:nvSpPr>
          <p:cNvPr id="6" name="内容占位符 22531"/>
          <p:cNvSpPr>
            <a:spLocks noGrp="1"/>
          </p:cNvSpPr>
          <p:nvPr/>
        </p:nvSpPr>
        <p:spPr>
          <a:xfrm>
            <a:off x="220980" y="1180465"/>
            <a:ext cx="11224260" cy="5107940"/>
          </a:xfrm>
          <a:prstGeom prst="rect">
            <a:avLst/>
          </a:prstGeom>
          <a:noFill/>
          <a:ln w="9525">
            <a:noFill/>
          </a:ln>
        </p:spPr>
        <p:txBody>
          <a:bodyPr anchor="t"/>
          <a:lstStyle>
            <a:defPPr/>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9pPr>
          </a:lstStyle>
          <a:p>
            <a:pPr indent="0">
              <a:lnSpc>
                <a:spcPct val="150000"/>
              </a:lnSpc>
              <a:buNone/>
            </a:pPr>
            <a:r>
              <a:rPr lang="en-US" altLang="zh-CN" sz="2800" b="1">
                <a:latin typeface="+mn-ea"/>
              </a:rPr>
              <a:t>3</a:t>
            </a:r>
            <a:r>
              <a:rPr lang="zh-CN" altLang="en-US" sz="2800" b="1">
                <a:latin typeface="+mn-ea"/>
              </a:rPr>
              <a:t>．</a:t>
            </a:r>
            <a:r>
              <a:rPr sz="2800" b="1">
                <a:latin typeface="+mn-ea"/>
              </a:rPr>
              <a:t>下列关于物种的叙述，正确的是(　　)</a:t>
            </a:r>
            <a:endParaRPr sz="2800" b="1">
              <a:latin typeface="+mn-ea"/>
            </a:endParaRPr>
          </a:p>
          <a:p>
            <a:pPr indent="0">
              <a:lnSpc>
                <a:spcPct val="150000"/>
              </a:lnSpc>
              <a:buNone/>
            </a:pPr>
            <a:r>
              <a:rPr sz="2800" b="1">
                <a:latin typeface="+mn-ea"/>
              </a:rPr>
              <a:t>①不同种群的生物肯定不属于同一个物种  ②具有一定形态结构和生理功能，能相互交配且产生可育后代的一群生物个体  ③隔离是形成新物种的必要条件　④在物种形成过程中必须有地理隔离和生殖隔离</a:t>
            </a:r>
            <a:endParaRPr sz="2800" b="1">
              <a:latin typeface="+mn-ea"/>
            </a:endParaRPr>
          </a:p>
          <a:p>
            <a:pPr indent="0">
              <a:lnSpc>
                <a:spcPct val="150000"/>
              </a:lnSpc>
              <a:buNone/>
            </a:pPr>
            <a:r>
              <a:rPr sz="2800" b="1">
                <a:latin typeface="+mn-ea"/>
              </a:rPr>
              <a:t>A．①②④　　　	B．①②③④</a:t>
            </a:r>
            <a:endParaRPr sz="2800" b="1">
              <a:latin typeface="+mn-ea"/>
            </a:endParaRPr>
          </a:p>
          <a:p>
            <a:pPr indent="0">
              <a:lnSpc>
                <a:spcPct val="150000"/>
              </a:lnSpc>
              <a:buNone/>
            </a:pPr>
            <a:r>
              <a:rPr sz="2800" b="1">
                <a:latin typeface="+mn-ea"/>
              </a:rPr>
              <a:t>C．②③	                 D．③④</a:t>
            </a:r>
            <a:endParaRPr sz="2800" b="1">
              <a:latin typeface="+mn-ea"/>
            </a:endParaRPr>
          </a:p>
        </p:txBody>
      </p:sp>
      <p:sp>
        <p:nvSpPr>
          <p:cNvPr id="2" name="文本框 1"/>
          <p:cNvSpPr txBox="1"/>
          <p:nvPr/>
        </p:nvSpPr>
        <p:spPr>
          <a:xfrm>
            <a:off x="6430010" y="1284605"/>
            <a:ext cx="643255" cy="645160"/>
          </a:xfrm>
          <a:prstGeom prst="rect">
            <a:avLst/>
          </a:prstGeom>
          <a:noFill/>
        </p:spPr>
        <p:txBody>
          <a:bodyPr wrap="square" rtlCol="0">
            <a:spAutoFit/>
          </a:bodyPr>
          <a:lstStyle>
            <a:defPPr/>
          </a:lstStyle>
          <a:p>
            <a:r>
              <a:rPr lang="en-US" altLang="zh-CN" sz="3600" b="1">
                <a:solidFill>
                  <a:srgbClr val="FF0000"/>
                </a:solidFill>
                <a:latin typeface="微软雅黑" panose="020B0503020204020204" charset="-122"/>
                <a:ea typeface="微软雅黑" panose="020B0503020204020204" charset="-122"/>
              </a:rPr>
              <a:t>C</a:t>
            </a:r>
            <a:endParaRPr lang="en-US" altLang="zh-CN" sz="3600" b="1">
              <a:solidFill>
                <a:srgbClr val="FF0000"/>
              </a:solidFill>
              <a:latin typeface="微软雅黑" panose="020B0503020204020204" charset="-122"/>
              <a:ea typeface="微软雅黑" panose="020B0503020204020204" charset="-122"/>
            </a:endParaRPr>
          </a:p>
        </p:txBody>
      </p:sp>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4" name="文本框 3"/>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5" name="文本框 4"/>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高中生物新教材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PPT</a:t>
            </a:r>
            <a:r>
              <a:rPr lang="zh-CN" altLang="en-US" sz="100" smtClean="0">
                <a:solidFill>
                  <a:srgbClr val="FFFFFF"/>
                </a:solidFill>
                <a:latin typeface="楷体" panose="02010609060101010101" pitchFamily="49" charset="-122"/>
              </a:rPr>
              <a:t>教学课件</a:t>
            </a:r>
            <a:r>
              <a:rPr lang="en-US" altLang="zh-CN" sz="100" smtClean="0">
                <a:solidFill>
                  <a:srgbClr val="FFFFFF"/>
                </a:solidFill>
                <a:latin typeface="楷体" panose="02010609060101010101" pitchFamily="49" charset="-122"/>
              </a:rPr>
              <a:t>1</a:t>
            </a:r>
            <a:endParaRPr lang="zh-CN" altLang="en-US" sz="100">
              <a:solidFill>
                <a:srgbClr val="FFFFFF"/>
              </a:solidFill>
              <a:latin typeface="楷体" panose="02010609060101010101" pitchFamily="49" charset="-122"/>
            </a:endParaRPr>
          </a:p>
        </p:txBody>
      </p:sp>
      <p:sp>
        <p:nvSpPr>
          <p:cNvPr id="7" name="文本框 6"/>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高中生物新教材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PPT</a:t>
            </a:r>
            <a:r>
              <a:rPr lang="zh-CN" altLang="en-US" sz="100" smtClean="0">
                <a:solidFill>
                  <a:srgbClr val="FFFFFF"/>
                </a:solidFill>
                <a:latin typeface="楷体" panose="02010609060101010101" pitchFamily="49" charset="-122"/>
              </a:rPr>
              <a:t>教学课件</a:t>
            </a:r>
            <a:r>
              <a:rPr lang="en-US" altLang="zh-CN" sz="100" smtClean="0">
                <a:solidFill>
                  <a:srgbClr val="FFFFFF"/>
                </a:solidFill>
                <a:latin typeface="楷体" panose="02010609060101010101" pitchFamily="49" charset="-122"/>
              </a:rPr>
              <a:t>1</a:t>
            </a:r>
            <a:endParaRPr lang="zh-CN" altLang="en-US" sz="100">
              <a:solidFill>
                <a:srgbClr val="FFFFFF"/>
              </a:solidFill>
              <a:latin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矩形 122881"/>
          <p:cNvSpPr/>
          <p:nvPr/>
        </p:nvSpPr>
        <p:spPr>
          <a:xfrm>
            <a:off x="3797300" y="263525"/>
            <a:ext cx="1212850" cy="0"/>
          </a:xfrm>
          <a:prstGeom prst="rect">
            <a:avLst/>
          </a:prstGeom>
          <a:noFill/>
          <a:ln w="9525">
            <a:noFill/>
          </a:ln>
        </p:spPr>
        <p:txBody>
          <a:bodyPr anchor="t"/>
          <a:lstStyle>
            <a:defPPr/>
          </a:lstStyle>
          <a:p>
            <a:endParaRPr lang="zh-CN" altLang="en-US" sz="2400">
              <a:latin typeface="+mn-ea"/>
            </a:endParaRPr>
          </a:p>
        </p:txBody>
      </p:sp>
      <p:sp>
        <p:nvSpPr>
          <p:cNvPr id="29698" name="文本框 29697"/>
          <p:cNvSpPr txBox="1"/>
          <p:nvPr/>
        </p:nvSpPr>
        <p:spPr>
          <a:xfrm>
            <a:off x="501227" y="306493"/>
            <a:ext cx="5774267" cy="707886"/>
          </a:xfrm>
          <a:prstGeom prst="rect">
            <a:avLst/>
          </a:prstGeom>
          <a:noFill/>
          <a:ln w="9525">
            <a:noFill/>
            <a:miter/>
          </a:ln>
        </p:spPr>
        <p:txBody>
          <a:bodyPr wrap="square">
            <a:spAutoFit/>
          </a:bodyPr>
          <a:lstStyle>
            <a:defPPr/>
          </a:lstStyle>
          <a:p>
            <a:pPr marL="457200" indent="-457200">
              <a:spcBef>
                <a:spcPct val="50000"/>
              </a:spcBef>
              <a:buFont typeface="Wingdings" panose="05000000000000000000" charset="0"/>
              <a:buChar char="Ø"/>
            </a:pPr>
            <a:r>
              <a:rPr lang="zh-CN" altLang="en-US" sz="4000">
                <a:solidFill>
                  <a:srgbClr val="FF0066"/>
                </a:solidFill>
                <a:latin typeface="+mn-ea"/>
              </a:rPr>
              <a:t>课堂练习</a:t>
            </a:r>
            <a:endParaRPr lang="en-US" altLang="zh-CN" sz="4000">
              <a:solidFill>
                <a:srgbClr val="FF0066"/>
              </a:solidFill>
              <a:latin typeface="+mn-ea"/>
            </a:endParaRPr>
          </a:p>
        </p:txBody>
      </p:sp>
      <p:sp>
        <p:nvSpPr>
          <p:cNvPr id="6" name="内容占位符 22531"/>
          <p:cNvSpPr>
            <a:spLocks noGrp="1"/>
          </p:cNvSpPr>
          <p:nvPr/>
        </p:nvSpPr>
        <p:spPr>
          <a:xfrm>
            <a:off x="220980" y="1195070"/>
            <a:ext cx="11254740" cy="5107940"/>
          </a:xfrm>
          <a:prstGeom prst="rect">
            <a:avLst/>
          </a:prstGeom>
          <a:noFill/>
          <a:ln w="9525">
            <a:noFill/>
          </a:ln>
        </p:spPr>
        <p:txBody>
          <a:bodyPr anchor="t"/>
          <a:lstStyle>
            <a:defPPr/>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9pPr>
          </a:lstStyle>
          <a:p>
            <a:pPr indent="0">
              <a:lnSpc>
                <a:spcPct val="150000"/>
              </a:lnSpc>
              <a:buNone/>
            </a:pPr>
            <a:r>
              <a:rPr lang="en-US" altLang="zh-CN" sz="2400" b="1">
                <a:latin typeface="+mn-ea"/>
              </a:rPr>
              <a:t>4</a:t>
            </a:r>
            <a:r>
              <a:rPr lang="zh-CN" altLang="en-US" sz="2400" b="1">
                <a:latin typeface="+mn-ea"/>
              </a:rPr>
              <a:t>．</a:t>
            </a:r>
            <a:r>
              <a:rPr sz="2400" b="1">
                <a:latin typeface="+mn-ea"/>
              </a:rPr>
              <a:t>下图表示种群与物种的关系，关于它们的叙述，不正确的是(  　)</a:t>
            </a:r>
            <a:endParaRPr sz="2400" b="1">
              <a:latin typeface="+mn-ea"/>
            </a:endParaRPr>
          </a:p>
          <a:p>
            <a:pPr indent="0">
              <a:lnSpc>
                <a:spcPct val="150000"/>
              </a:lnSpc>
              <a:buNone/>
            </a:pPr>
            <a:endParaRPr lang="zh-CN" altLang="en-US" sz="2400" b="1">
              <a:latin typeface="+mn-ea"/>
            </a:endParaRPr>
          </a:p>
          <a:p>
            <a:pPr indent="0">
              <a:lnSpc>
                <a:spcPct val="150000"/>
              </a:lnSpc>
              <a:buNone/>
            </a:pPr>
            <a:endParaRPr lang="zh-CN" altLang="en-US" sz="2400" b="1">
              <a:latin typeface="+mn-ea"/>
            </a:endParaRPr>
          </a:p>
          <a:p>
            <a:pPr indent="0">
              <a:lnSpc>
                <a:spcPct val="150000"/>
              </a:lnSpc>
              <a:buNone/>
            </a:pPr>
            <a:endParaRPr lang="zh-CN" altLang="en-US" sz="2400" b="1">
              <a:latin typeface="+mn-ea"/>
            </a:endParaRPr>
          </a:p>
          <a:p>
            <a:pPr indent="0">
              <a:lnSpc>
                <a:spcPct val="150000"/>
              </a:lnSpc>
              <a:buNone/>
            </a:pPr>
            <a:r>
              <a:rPr lang="zh-CN" altLang="en-US" sz="2400" b="1">
                <a:latin typeface="+mn-ea"/>
              </a:rPr>
              <a:t>A．从图中可以看出，一个物种可以有很多种群，地理隔离阻碍了这些种群进行基因交流</a:t>
            </a:r>
            <a:endParaRPr lang="zh-CN" altLang="en-US" sz="2400" b="1">
              <a:latin typeface="+mn-ea"/>
            </a:endParaRPr>
          </a:p>
          <a:p>
            <a:pPr indent="0">
              <a:lnSpc>
                <a:spcPct val="150000"/>
              </a:lnSpc>
              <a:buNone/>
            </a:pPr>
            <a:r>
              <a:rPr lang="zh-CN" altLang="en-US" sz="2400" b="1">
                <a:latin typeface="+mn-ea"/>
              </a:rPr>
              <a:t>B．若物种2是由物种1形成的，则物种1一定发生了基因频率的改变</a:t>
            </a:r>
            <a:endParaRPr lang="zh-CN" altLang="en-US" sz="2400" b="1">
              <a:latin typeface="+mn-ea"/>
            </a:endParaRPr>
          </a:p>
          <a:p>
            <a:pPr indent="0">
              <a:lnSpc>
                <a:spcPct val="150000"/>
              </a:lnSpc>
              <a:buNone/>
            </a:pPr>
            <a:r>
              <a:rPr lang="zh-CN" altLang="en-US" sz="2400" b="1">
                <a:latin typeface="+mn-ea"/>
              </a:rPr>
              <a:t>C．由物种1形成物种2的必要条件是地理隔离</a:t>
            </a:r>
            <a:endParaRPr lang="zh-CN" altLang="en-US" sz="2400" b="1">
              <a:latin typeface="+mn-ea"/>
            </a:endParaRPr>
          </a:p>
          <a:p>
            <a:pPr indent="0">
              <a:lnSpc>
                <a:spcPct val="150000"/>
              </a:lnSpc>
              <a:buNone/>
            </a:pPr>
            <a:r>
              <a:rPr lang="zh-CN" altLang="en-US" sz="2400" b="1">
                <a:latin typeface="+mn-ea"/>
              </a:rPr>
              <a:t>D．若种群1与种群2的基因频率都发生了改变，则这两个种群都在进化</a:t>
            </a:r>
            <a:endParaRPr lang="zh-CN" altLang="en-US" sz="2400" b="1">
              <a:latin typeface="+mn-ea"/>
            </a:endParaRPr>
          </a:p>
        </p:txBody>
      </p:sp>
      <p:sp>
        <p:nvSpPr>
          <p:cNvPr id="2" name="文本框 1"/>
          <p:cNvSpPr txBox="1"/>
          <p:nvPr/>
        </p:nvSpPr>
        <p:spPr>
          <a:xfrm>
            <a:off x="9159875" y="1253490"/>
            <a:ext cx="643255" cy="645160"/>
          </a:xfrm>
          <a:prstGeom prst="rect">
            <a:avLst/>
          </a:prstGeom>
          <a:noFill/>
        </p:spPr>
        <p:txBody>
          <a:bodyPr wrap="square" rtlCol="0">
            <a:spAutoFit/>
          </a:bodyPr>
          <a:lstStyle>
            <a:defPPr/>
          </a:lstStyle>
          <a:p>
            <a:r>
              <a:rPr lang="en-US" altLang="zh-CN" sz="3600" b="1">
                <a:solidFill>
                  <a:srgbClr val="FF0000"/>
                </a:solidFill>
                <a:latin typeface="微软雅黑" panose="020B0503020204020204" charset="-122"/>
                <a:ea typeface="微软雅黑" panose="020B0503020204020204" charset="-122"/>
              </a:rPr>
              <a:t>C</a:t>
            </a:r>
            <a:endParaRPr lang="en-US" altLang="zh-CN" sz="3600" b="1">
              <a:solidFill>
                <a:srgbClr val="FF0000"/>
              </a:solidFill>
              <a:latin typeface="微软雅黑" panose="020B0503020204020204" charset="-122"/>
              <a:ea typeface="微软雅黑" panose="020B0503020204020204" charset="-122"/>
            </a:endParaRPr>
          </a:p>
        </p:txBody>
      </p:sp>
      <p:pic>
        <p:nvPicPr>
          <p:cNvPr id="3" name="图片 6" descr="学科网(www.zxxk.com)--教育资源门户，提供试题试卷、教案、课件、教学论文、素材等各类教学资源库下载，还有大量丰富的教学资讯！"/>
          <p:cNvPicPr>
            <a:picLocks noChangeAspect="1"/>
          </p:cNvPicPr>
          <p:nvPr/>
        </p:nvPicPr>
        <p:blipFill>
          <a:blip r:embed="rId1" r:link="rId2"/>
          <a:stretch>
            <a:fillRect/>
          </a:stretch>
        </p:blipFill>
        <p:spPr>
          <a:xfrm>
            <a:off x="616585" y="1790700"/>
            <a:ext cx="5658485" cy="2009140"/>
          </a:xfrm>
          <a:prstGeom prst="rect">
            <a:avLst/>
          </a:prstGeom>
          <a:noFill/>
          <a:ln w="9525">
            <a:noFill/>
          </a:ln>
        </p:spPr>
      </p:pic>
      <p:sp>
        <p:nvSpPr>
          <p:cNvPr id="4" name="文本框 3"/>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5" name="文本框 4"/>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7" name="文本框 6"/>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高中生物新教材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PPT</a:t>
            </a:r>
            <a:r>
              <a:rPr lang="zh-CN" altLang="en-US" sz="100" smtClean="0">
                <a:solidFill>
                  <a:srgbClr val="FFFFFF"/>
                </a:solidFill>
                <a:latin typeface="楷体" panose="02010609060101010101" pitchFamily="49" charset="-122"/>
              </a:rPr>
              <a:t>教学课件</a:t>
            </a:r>
            <a:r>
              <a:rPr lang="en-US" altLang="zh-CN" sz="100" smtClean="0">
                <a:solidFill>
                  <a:srgbClr val="FFFFFF"/>
                </a:solidFill>
                <a:latin typeface="楷体" panose="02010609060101010101" pitchFamily="49" charset="-122"/>
              </a:rPr>
              <a:t>1</a:t>
            </a:r>
            <a:endParaRPr lang="zh-CN" altLang="en-US" sz="100">
              <a:solidFill>
                <a:srgbClr val="FFFFFF"/>
              </a:solidFill>
              <a:latin typeface="楷体" panose="02010609060101010101" pitchFamily="49" charset="-122"/>
            </a:endParaRPr>
          </a:p>
        </p:txBody>
      </p:sp>
      <p:sp>
        <p:nvSpPr>
          <p:cNvPr id="8" name="文本框 7"/>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高中生物新教材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PPT</a:t>
            </a:r>
            <a:r>
              <a:rPr lang="zh-CN" altLang="en-US" sz="100" smtClean="0">
                <a:solidFill>
                  <a:srgbClr val="FFFFFF"/>
                </a:solidFill>
                <a:latin typeface="楷体" panose="02010609060101010101" pitchFamily="49" charset="-122"/>
              </a:rPr>
              <a:t>教学课件</a:t>
            </a:r>
            <a:r>
              <a:rPr lang="en-US" altLang="zh-CN" sz="100" smtClean="0">
                <a:solidFill>
                  <a:srgbClr val="FFFFFF"/>
                </a:solidFill>
                <a:latin typeface="楷体" panose="02010609060101010101" pitchFamily="49" charset="-122"/>
              </a:rPr>
              <a:t>1</a:t>
            </a:r>
            <a:endParaRPr lang="zh-CN" altLang="en-US" sz="100">
              <a:solidFill>
                <a:srgbClr val="FFFFFF"/>
              </a:solidFill>
              <a:latin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矩形 122881"/>
          <p:cNvSpPr/>
          <p:nvPr/>
        </p:nvSpPr>
        <p:spPr>
          <a:xfrm>
            <a:off x="3797300" y="263525"/>
            <a:ext cx="1212850" cy="0"/>
          </a:xfrm>
          <a:prstGeom prst="rect">
            <a:avLst/>
          </a:prstGeom>
          <a:noFill/>
          <a:ln w="9525">
            <a:noFill/>
          </a:ln>
        </p:spPr>
        <p:txBody>
          <a:bodyPr anchor="t"/>
          <a:lstStyle>
            <a:defPPr/>
          </a:lstStyle>
          <a:p>
            <a:endParaRPr lang="zh-CN" altLang="en-US" sz="2400">
              <a:latin typeface="+mn-ea"/>
            </a:endParaRPr>
          </a:p>
        </p:txBody>
      </p:sp>
      <p:sp>
        <p:nvSpPr>
          <p:cNvPr id="29698" name="文本框 29697"/>
          <p:cNvSpPr txBox="1"/>
          <p:nvPr/>
        </p:nvSpPr>
        <p:spPr>
          <a:xfrm>
            <a:off x="501227" y="306493"/>
            <a:ext cx="5774267" cy="707886"/>
          </a:xfrm>
          <a:prstGeom prst="rect">
            <a:avLst/>
          </a:prstGeom>
          <a:noFill/>
          <a:ln w="9525">
            <a:noFill/>
            <a:miter/>
          </a:ln>
        </p:spPr>
        <p:txBody>
          <a:bodyPr wrap="square">
            <a:spAutoFit/>
          </a:bodyPr>
          <a:lstStyle>
            <a:defPPr/>
          </a:lstStyle>
          <a:p>
            <a:pPr marL="457200" lvl="0" indent="-457200" algn="l">
              <a:spcBef>
                <a:spcPct val="50000"/>
              </a:spcBef>
              <a:buFont typeface="Wingdings" panose="05000000000000000000" charset="0"/>
              <a:buChar char="Ø"/>
            </a:pPr>
            <a:r>
              <a:rPr lang="zh-CN" altLang="en-US" sz="4000">
                <a:solidFill>
                  <a:srgbClr val="FF0066"/>
                </a:solidFill>
                <a:latin typeface="+mn-ea"/>
              </a:rPr>
              <a:t>课堂练习</a:t>
            </a:r>
            <a:endParaRPr lang="en-US" altLang="zh-CN" sz="4000">
              <a:solidFill>
                <a:srgbClr val="FF0066"/>
              </a:solidFill>
              <a:latin typeface="+mn-ea"/>
            </a:endParaRPr>
          </a:p>
        </p:txBody>
      </p:sp>
      <p:sp>
        <p:nvSpPr>
          <p:cNvPr id="6" name="内容占位符 22531"/>
          <p:cNvSpPr>
            <a:spLocks noGrp="1"/>
          </p:cNvSpPr>
          <p:nvPr/>
        </p:nvSpPr>
        <p:spPr>
          <a:xfrm>
            <a:off x="220980" y="1210310"/>
            <a:ext cx="11120120" cy="5107940"/>
          </a:xfrm>
          <a:prstGeom prst="rect">
            <a:avLst/>
          </a:prstGeom>
          <a:noFill/>
          <a:ln w="9525">
            <a:noFill/>
          </a:ln>
        </p:spPr>
        <p:txBody>
          <a:bodyPr anchor="t"/>
          <a:lstStyle>
            <a:defPPr/>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mn-lt"/>
                <a:ea typeface="+mn-ea"/>
                <a:cs typeface="+mn-cs"/>
              </a:defRPr>
            </a:lvl9pPr>
          </a:lstStyle>
          <a:p>
            <a:pPr indent="0">
              <a:lnSpc>
                <a:spcPct val="150000"/>
              </a:lnSpc>
              <a:buNone/>
            </a:pPr>
            <a:r>
              <a:rPr lang="en-US" altLang="zh-CN" sz="2800" b="1">
                <a:latin typeface="+mn-ea"/>
              </a:rPr>
              <a:t>5</a:t>
            </a:r>
            <a:r>
              <a:rPr lang="zh-CN" altLang="en-US" sz="2800" b="1">
                <a:latin typeface="+mn-ea"/>
              </a:rPr>
              <a:t>．下列关于物种的说法不正确的是(　　)</a:t>
            </a:r>
            <a:endParaRPr lang="zh-CN" altLang="en-US" sz="2800" b="1">
              <a:latin typeface="+mn-ea"/>
            </a:endParaRPr>
          </a:p>
          <a:p>
            <a:pPr indent="0">
              <a:lnSpc>
                <a:spcPct val="150000"/>
              </a:lnSpc>
              <a:buNone/>
            </a:pPr>
            <a:r>
              <a:rPr lang="zh-CN" altLang="en-US" sz="2800" b="1">
                <a:latin typeface="+mn-ea"/>
              </a:rPr>
              <a:t>A．不同种群的生物可能属于同一个物种</a:t>
            </a:r>
            <a:endParaRPr lang="zh-CN" altLang="en-US" sz="2800" b="1">
              <a:latin typeface="+mn-ea"/>
            </a:endParaRPr>
          </a:p>
          <a:p>
            <a:pPr indent="0">
              <a:lnSpc>
                <a:spcPct val="150000"/>
              </a:lnSpc>
              <a:buNone/>
            </a:pPr>
            <a:r>
              <a:rPr lang="zh-CN" altLang="en-US" sz="2800" b="1">
                <a:latin typeface="+mn-ea"/>
              </a:rPr>
              <a:t>B．一个物种只含有一个生物</a:t>
            </a:r>
            <a:endParaRPr lang="zh-CN" altLang="en-US" sz="2800" b="1">
              <a:latin typeface="+mn-ea"/>
            </a:endParaRPr>
          </a:p>
          <a:p>
            <a:pPr indent="0">
              <a:lnSpc>
                <a:spcPct val="150000"/>
              </a:lnSpc>
              <a:buNone/>
            </a:pPr>
            <a:r>
              <a:rPr lang="zh-CN" altLang="en-US" sz="2800" b="1">
                <a:latin typeface="+mn-ea"/>
              </a:rPr>
              <a:t>C．同一物种具有相似的形态和生理特征</a:t>
            </a:r>
            <a:endParaRPr lang="zh-CN" altLang="en-US" sz="2800" b="1">
              <a:latin typeface="+mn-ea"/>
            </a:endParaRPr>
          </a:p>
          <a:p>
            <a:pPr indent="0">
              <a:lnSpc>
                <a:spcPct val="150000"/>
              </a:lnSpc>
              <a:buNone/>
            </a:pPr>
            <a:r>
              <a:rPr lang="zh-CN" altLang="en-US" sz="2800" b="1">
                <a:latin typeface="+mn-ea"/>
              </a:rPr>
              <a:t>D．自然状态下，能通过有性生殖繁殖后代，且后代也有繁殖能力</a:t>
            </a:r>
            <a:endParaRPr lang="zh-CN" altLang="en-US" sz="2800" b="1">
              <a:latin typeface="+mn-ea"/>
            </a:endParaRPr>
          </a:p>
        </p:txBody>
      </p:sp>
      <p:sp>
        <p:nvSpPr>
          <p:cNvPr id="2" name="文本框 1"/>
          <p:cNvSpPr txBox="1"/>
          <p:nvPr/>
        </p:nvSpPr>
        <p:spPr>
          <a:xfrm>
            <a:off x="6435090" y="1314450"/>
            <a:ext cx="643255" cy="645160"/>
          </a:xfrm>
          <a:prstGeom prst="rect">
            <a:avLst/>
          </a:prstGeom>
          <a:noFill/>
        </p:spPr>
        <p:txBody>
          <a:bodyPr wrap="square" rtlCol="0">
            <a:spAutoFit/>
          </a:bodyPr>
          <a:lstStyle>
            <a:defPPr/>
          </a:lstStyle>
          <a:p>
            <a:r>
              <a:rPr lang="en-US" altLang="zh-CN" sz="3600" b="1">
                <a:solidFill>
                  <a:srgbClr val="FF0000"/>
                </a:solidFill>
                <a:latin typeface="微软雅黑" panose="020B0503020204020204" charset="-122"/>
                <a:ea typeface="微软雅黑" panose="020B0503020204020204" charset="-122"/>
              </a:rPr>
              <a:t>B</a:t>
            </a:r>
            <a:endParaRPr lang="en-US" altLang="zh-CN" sz="3600" b="1">
              <a:solidFill>
                <a:srgbClr val="FF0000"/>
              </a:solidFill>
              <a:latin typeface="微软雅黑" panose="020B0503020204020204" charset="-122"/>
              <a:ea typeface="微软雅黑" panose="020B0503020204020204" charset="-122"/>
            </a:endParaRPr>
          </a:p>
        </p:txBody>
      </p:sp>
      <p:pic>
        <p:nvPicPr>
          <p:cNvPr id="48130" name="New picture" hidden="1"/>
          <p:cNvPicPr/>
          <p:nvPr/>
        </p:nvPicPr>
        <p:blipFill>
          <a:blip r:embed="rId1"/>
          <a:stretch>
            <a:fillRect/>
          </a:stretch>
        </p:blipFill>
        <p:spPr>
          <a:xfrm>
            <a:off x="11658600" y="10439400"/>
            <a:ext cx="444500" cy="304800"/>
          </a:xfrm>
          <a:prstGeom prst="cube">
            <a:avLst/>
          </a:prstGeom>
        </p:spPr>
      </p:pic>
      <p:sp>
        <p:nvSpPr>
          <p:cNvPr id="3" name="文本框 2"/>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4" name="文本框 3"/>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6.3 </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人教版（</a:t>
            </a:r>
            <a:r>
              <a:rPr lang="en-US" altLang="zh-CN" sz="100" smtClean="0">
                <a:solidFill>
                  <a:srgbClr val="FFFFFF"/>
                </a:solidFill>
                <a:latin typeface="楷体" panose="02010609060101010101" pitchFamily="49" charset="-122"/>
              </a:rPr>
              <a:t>2019</a:t>
            </a:r>
            <a:r>
              <a:rPr lang="zh-CN" altLang="en-US" sz="100" smtClean="0">
                <a:solidFill>
                  <a:srgbClr val="FFFFFF"/>
                </a:solidFill>
                <a:latin typeface="楷体" panose="02010609060101010101" pitchFamily="49" charset="-122"/>
              </a:rPr>
              <a:t>）高中生物必修二课件</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共</a:t>
            </a:r>
            <a:r>
              <a:rPr lang="en-US" altLang="zh-CN" sz="100" smtClean="0">
                <a:solidFill>
                  <a:srgbClr val="FFFFFF"/>
                </a:solidFill>
                <a:latin typeface="楷体" panose="02010609060101010101" pitchFamily="49" charset="-122"/>
              </a:rPr>
              <a:t>35</a:t>
            </a:r>
            <a:r>
              <a:rPr lang="zh-CN" altLang="en-US" sz="100" smtClean="0">
                <a:solidFill>
                  <a:srgbClr val="FFFFFF"/>
                </a:solidFill>
                <a:latin typeface="楷体" panose="02010609060101010101" pitchFamily="49" charset="-122"/>
              </a:rPr>
              <a:t>张</a:t>
            </a:r>
            <a:r>
              <a:rPr lang="en-US" altLang="zh-CN" sz="100" smtClean="0">
                <a:solidFill>
                  <a:srgbClr val="FFFFFF"/>
                </a:solidFill>
                <a:latin typeface="楷体" panose="02010609060101010101" pitchFamily="49" charset="-122"/>
              </a:rPr>
              <a:t>PPT)</a:t>
            </a:r>
            <a:endParaRPr lang="zh-CN" altLang="en-US" sz="100">
              <a:solidFill>
                <a:srgbClr val="FFFFFF"/>
              </a:solidFill>
              <a:latin typeface="楷体" panose="02010609060101010101" pitchFamily="49" charset="-122"/>
            </a:endParaRPr>
          </a:p>
        </p:txBody>
      </p:sp>
      <p:sp>
        <p:nvSpPr>
          <p:cNvPr id="5" name="文本框 4"/>
          <p:cNvSpPr txBox="1"/>
          <p:nvPr/>
        </p:nvSpPr>
        <p:spPr>
          <a:xfrm>
            <a:off x="127000" y="635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高中生物新教材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PPT</a:t>
            </a:r>
            <a:r>
              <a:rPr lang="zh-CN" altLang="en-US" sz="100" smtClean="0">
                <a:solidFill>
                  <a:srgbClr val="FFFFFF"/>
                </a:solidFill>
                <a:latin typeface="楷体" panose="02010609060101010101" pitchFamily="49" charset="-122"/>
              </a:rPr>
              <a:t>教学课件</a:t>
            </a:r>
            <a:r>
              <a:rPr lang="en-US" altLang="zh-CN" sz="100" smtClean="0">
                <a:solidFill>
                  <a:srgbClr val="FFFFFF"/>
                </a:solidFill>
                <a:latin typeface="楷体" panose="02010609060101010101" pitchFamily="49" charset="-122"/>
              </a:rPr>
              <a:t>1</a:t>
            </a:r>
            <a:endParaRPr lang="zh-CN" altLang="en-US" sz="100">
              <a:solidFill>
                <a:srgbClr val="FFFFFF"/>
              </a:solidFill>
              <a:latin typeface="楷体" panose="02010609060101010101" pitchFamily="49" charset="-122"/>
            </a:endParaRPr>
          </a:p>
        </p:txBody>
      </p:sp>
      <p:sp>
        <p:nvSpPr>
          <p:cNvPr id="7" name="文本框 6"/>
          <p:cNvSpPr txBox="1"/>
          <p:nvPr/>
        </p:nvSpPr>
        <p:spPr>
          <a:xfrm>
            <a:off x="127000" y="6718300"/>
            <a:ext cx="11938000" cy="107722"/>
          </a:xfrm>
          <a:prstGeom prst="rect">
            <a:avLst/>
          </a:prstGeom>
          <a:noFill/>
        </p:spPr>
        <p:txBody>
          <a:bodyPr vert="horz" rtlCol="0">
            <a:spAutoFit/>
          </a:bodyPr>
          <a:lstStyle/>
          <a:p>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高中生物新教材</a:t>
            </a:r>
            <a:r>
              <a:rPr lang="en-US" altLang="zh-CN" sz="100" smtClean="0">
                <a:solidFill>
                  <a:srgbClr val="FFFFFF"/>
                </a:solidFill>
                <a:latin typeface="楷体" panose="02010609060101010101" pitchFamily="49" charset="-122"/>
              </a:rPr>
              <a:t>】</a:t>
            </a:r>
            <a:r>
              <a:rPr lang="zh-CN" altLang="en-US" sz="100" smtClean="0">
                <a:solidFill>
                  <a:srgbClr val="FFFFFF"/>
                </a:solidFill>
                <a:latin typeface="楷体" panose="02010609060101010101" pitchFamily="49" charset="-122"/>
              </a:rPr>
              <a:t>种群基因组成的变化与物种的形成</a:t>
            </a:r>
            <a:r>
              <a:rPr lang="en-US" altLang="zh-CN" sz="100" smtClean="0">
                <a:solidFill>
                  <a:srgbClr val="FFFFFF"/>
                </a:solidFill>
                <a:latin typeface="楷体" panose="02010609060101010101" pitchFamily="49" charset="-122"/>
              </a:rPr>
              <a:t>PPT</a:t>
            </a:r>
            <a:r>
              <a:rPr lang="zh-CN" altLang="en-US" sz="100" smtClean="0">
                <a:solidFill>
                  <a:srgbClr val="FFFFFF"/>
                </a:solidFill>
                <a:latin typeface="楷体" panose="02010609060101010101" pitchFamily="49" charset="-122"/>
              </a:rPr>
              <a:t>教学课件</a:t>
            </a:r>
            <a:r>
              <a:rPr lang="en-US" altLang="zh-CN" sz="100" smtClean="0">
                <a:solidFill>
                  <a:srgbClr val="FFFFFF"/>
                </a:solidFill>
                <a:latin typeface="楷体" panose="02010609060101010101" pitchFamily="49" charset="-122"/>
              </a:rPr>
              <a:t>1</a:t>
            </a:r>
            <a:endParaRPr lang="zh-CN" altLang="en-US" sz="100">
              <a:solidFill>
                <a:srgbClr val="FFFFFF"/>
              </a:solidFill>
              <a:latin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p="http://schemas.openxmlformats.org/presentationml/2006/main">
  <p:tag name="KSO_WM_TAG_VERSION" val="1.0"/>
  <p:tag name="KSO_WM_TEMPLATE_CATEGORY" val="custom"/>
  <p:tag name="KSO_WM_TEMPLATE_INDEX" val="20187308"/>
</p:tagLst>
</file>

<file path=ppt/tags/tag2.xml><?xml version="1.0" encoding="utf-8"?>
<p:tagLst xmlns:p="http://schemas.openxmlformats.org/presentationml/2006/main">
  <p:tag name="KSO_WM_TAG_VERSION" val="1.0"/>
  <p:tag name="KSO_WM_TEMPLATE_CATEGORY" val="custom"/>
  <p:tag name="KSO_WM_TEMPLATE_INDEX" val="20187308"/>
</p:tagLst>
</file>

<file path=ppt/tags/tag3.xml><?xml version="1.0" encoding="utf-8"?>
<p:tagLst xmlns:p="http://schemas.openxmlformats.org/presentationml/2006/main">
  <p:tag name="KSO_WM_BEAUTIFY_FLAG" val="#wm#"/>
  <p:tag name="KSO_WM_TAG_VERSION" val="1.0"/>
  <p:tag name="KSO_WM_TEMPLATE_CATEGORY" val="custom"/>
  <p:tag name="KSO_WM_TEMPLATE_INDEX" val="20187308"/>
  <p:tag name="KSO_WM_TEMPLATE_THUMBS_INDEX" val="1、2、3、6、8、10、11、12、15"/>
</p:tagLst>
</file>

<file path=ppt/tags/tag4.xml><?xml version="1.0" encoding="utf-8"?>
<p:tagLst xmlns:p="http://schemas.openxmlformats.org/presentationml/2006/main">
  <p:tag name="PA" val="v3.0.1"/>
</p:tagLst>
</file>

<file path=ppt/tags/tag5.xml><?xml version="1.0" encoding="utf-8"?>
<p:tagLst xmlns:p="http://schemas.openxmlformats.org/presentationml/2006/main">
  <p:tag name="KSO_WM_UNIT_TABLE_BEAUTIFY" val="smartTable{c996c1ac-9b90-407f-84a6-39b9cc8cf0ab}"/>
</p:tagLst>
</file>

<file path=ppt/tags/tag6.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a="http://schemas.openxmlformats.org/drawingml/2006/main" name="Office 主题​​">
  <a:themeElements>
    <a:clrScheme name="2019空白演示文档">
      <a:dk1>
        <a:srgbClr val="000000"/>
      </a:dk1>
      <a:lt1>
        <a:srgbClr val="FFFFFF"/>
      </a:lt1>
      <a:dk2>
        <a:srgbClr val="E6E4E4"/>
      </a:dk2>
      <a:lt2>
        <a:srgbClr val="FFFFFF"/>
      </a:lt2>
      <a:accent1>
        <a:srgbClr val="477DEA"/>
      </a:accent1>
      <a:accent2>
        <a:srgbClr val="9B9B9B"/>
      </a:accent2>
      <a:accent3>
        <a:srgbClr val="F3B745"/>
      </a:accent3>
      <a:accent4>
        <a:srgbClr val="477EE7"/>
      </a:accent4>
      <a:accent5>
        <a:srgbClr val="4BA151"/>
      </a:accent5>
      <a:accent6>
        <a:srgbClr val="E9403C"/>
      </a:accent6>
      <a:hlink>
        <a:srgbClr val="0563C1"/>
      </a:hlink>
      <a:folHlink>
        <a:srgbClr val="954D72"/>
      </a:folHlink>
    </a:clrScheme>
    <a:fontScheme name="2019空白演示文档">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7303</Words>
  <Application>WPS 演示</Application>
  <PresentationFormat>宽屏</PresentationFormat>
  <Paragraphs>527</Paragraphs>
  <Slides>35</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35</vt:i4>
      </vt:variant>
    </vt:vector>
  </HeadingPairs>
  <TitlesOfParts>
    <vt:vector size="45" baseType="lpstr">
      <vt:lpstr>Arial</vt:lpstr>
      <vt:lpstr>宋体</vt:lpstr>
      <vt:lpstr>Wingdings</vt:lpstr>
      <vt:lpstr>微软雅黑</vt:lpstr>
      <vt:lpstr>Arial Unicode MS</vt:lpstr>
      <vt:lpstr>等线</vt:lpstr>
      <vt:lpstr>楷体</vt:lpstr>
      <vt:lpstr>Wingdings</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kingsoft</dc:creator>
  <cp:lastModifiedBy>00夕</cp:lastModifiedBy>
  <cp:revision>873</cp:revision>
  <dcterms:created xsi:type="dcterms:W3CDTF">2017-08-03T09:01:00Z</dcterms:created>
  <dcterms:modified xsi:type="dcterms:W3CDTF">2021-05-27T07:38:49Z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2052-11.1.0.10495</vt:lpwstr>
  </property>
  <property fmtid="{D5CDD505-2E9C-101B-9397-08002B2CF9AE}" pid="3" name="ICV">
    <vt:lpwstr>40D4193C514F43EA99704FFDAFF7994D</vt:lpwstr>
  </property>
</Properties>
</file>