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35"/>
  </p:notesMasterIdLst>
  <p:sldIdLst>
    <p:sldId id="356" r:id="rId4"/>
    <p:sldId id="360" r:id="rId5"/>
    <p:sldId id="361" r:id="rId6"/>
    <p:sldId id="362" r:id="rId7"/>
    <p:sldId id="363" r:id="rId8"/>
    <p:sldId id="364" r:id="rId9"/>
    <p:sldId id="365" r:id="rId10"/>
    <p:sldId id="366" r:id="rId11"/>
    <p:sldId id="367" r:id="rId12"/>
    <p:sldId id="368" r:id="rId13"/>
    <p:sldId id="369" r:id="rId14"/>
    <p:sldId id="372" r:id="rId15"/>
    <p:sldId id="407" r:id="rId16"/>
    <p:sldId id="408" r:id="rId17"/>
    <p:sldId id="398" r:id="rId18"/>
    <p:sldId id="382" r:id="rId19"/>
    <p:sldId id="393" r:id="rId20"/>
    <p:sldId id="395" r:id="rId21"/>
    <p:sldId id="405" r:id="rId22"/>
    <p:sldId id="389" r:id="rId23"/>
    <p:sldId id="388" r:id="rId24"/>
    <p:sldId id="401" r:id="rId25"/>
    <p:sldId id="402" r:id="rId26"/>
    <p:sldId id="403" r:id="rId27"/>
    <p:sldId id="390" r:id="rId28"/>
    <p:sldId id="383" r:id="rId29"/>
    <p:sldId id="392" r:id="rId30"/>
    <p:sldId id="385" r:id="rId31"/>
    <p:sldId id="370" r:id="rId32"/>
    <p:sldId id="378" r:id="rId33"/>
    <p:sldId id="387" r:id="rId34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Font typeface="Arial" panose="020B0604020202020204" pitchFamily="34" charset="0"/>
      <a:buNone/>
      <a:defRPr sz="2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Font typeface="Arial" panose="020B0604020202020204" pitchFamily="34" charset="0"/>
      <a:buNone/>
      <a:defRPr sz="2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Font typeface="Arial" panose="020B0604020202020204" pitchFamily="34" charset="0"/>
      <a:buNone/>
      <a:defRPr sz="2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Font typeface="Arial" panose="020B0604020202020204" pitchFamily="34" charset="0"/>
      <a:buNone/>
      <a:defRPr sz="2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Font typeface="Arial" panose="020B0604020202020204" pitchFamily="34" charset="0"/>
      <a:buNone/>
      <a:defRPr sz="2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Font typeface="Arial" panose="020B0604020202020204" pitchFamily="34" charset="0"/>
      <a:buNone/>
      <a:defRPr sz="2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Font typeface="Arial" panose="020B0604020202020204" pitchFamily="34" charset="0"/>
      <a:buNone/>
      <a:defRPr sz="2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Font typeface="Arial" panose="020B0604020202020204" pitchFamily="34" charset="0"/>
      <a:buNone/>
      <a:defRPr sz="2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Font typeface="Arial" panose="020B0604020202020204" pitchFamily="34" charset="0"/>
      <a:buNone/>
      <a:defRPr sz="2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B33B5"/>
    <a:srgbClr val="00FFCC"/>
    <a:srgbClr val="00CCFF"/>
    <a:srgbClr val="66FF99"/>
    <a:srgbClr val="00CC99"/>
    <a:srgbClr val="FF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6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notesMaster" Target="notesMasters/notesMaster1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l" eaLnBrk="1" fontAlgn="base" hangingPunct="1">
              <a:spcBef>
                <a:spcPct val="0"/>
              </a:spcBef>
            </a:pPr>
            <a:endParaRPr lang="en-US" altLang="x-none" sz="1200" strike="noStrike" noProof="1" dirty="0">
              <a:latin typeface="Arial" panose="020B0604020202020204" pitchFamily="34" charset="0"/>
            </a:endParaRPr>
          </a:p>
        </p:txBody>
      </p:sp>
      <p:sp>
        <p:nvSpPr>
          <p:cNvPr id="3075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eaLnBrk="1" fontAlgn="base" hangingPunct="1">
              <a:spcBef>
                <a:spcPct val="0"/>
              </a:spcBef>
            </a:pPr>
            <a:endParaRPr lang="en-US" altLang="x-none" sz="1200" strike="noStrike" noProof="1" dirty="0">
              <a:latin typeface="Arial" panose="020B0604020202020204" pitchFamily="34" charset="0"/>
            </a:endParaRPr>
          </a:p>
        </p:txBody>
      </p:sp>
      <p:sp>
        <p:nvSpPr>
          <p:cNvPr id="3076" name="Rectangle 4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Rectangle 5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0"/>
            <a:r>
              <a:rPr lang="zh-CN" altLang="en-US" dirty="0"/>
              <a:t>第二级</a:t>
            </a:r>
            <a:endParaRPr lang="zh-CN" altLang="en-US" dirty="0"/>
          </a:p>
          <a:p>
            <a:pPr lvl="2" indent="0"/>
            <a:r>
              <a:rPr lang="zh-CN" altLang="en-US" dirty="0"/>
              <a:t>第三级</a:t>
            </a:r>
            <a:endParaRPr lang="zh-CN" altLang="en-US" dirty="0"/>
          </a:p>
          <a:p>
            <a:pPr lvl="3" indent="0"/>
            <a:r>
              <a:rPr lang="zh-CN" altLang="en-US" dirty="0"/>
              <a:t>第四级</a:t>
            </a:r>
            <a:endParaRPr lang="zh-CN" altLang="en-US" dirty="0"/>
          </a:p>
          <a:p>
            <a:pPr lvl="4" indent="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78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l" eaLnBrk="1" fontAlgn="base" hangingPunct="1">
              <a:spcBef>
                <a:spcPct val="0"/>
              </a:spcBef>
            </a:pPr>
            <a:endParaRPr lang="en-US" altLang="x-none" sz="1200" strike="noStrike" noProof="1" dirty="0">
              <a:latin typeface="Arial" panose="020B0604020202020204" pitchFamily="34" charset="0"/>
            </a:endParaRPr>
          </a:p>
        </p:txBody>
      </p:sp>
      <p:sp>
        <p:nvSpPr>
          <p:cNvPr id="3079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200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 spd="med">
    <p:random/>
    <p:sndAc>
      <p:stSnd>
        <p:snd r:embed="rId2" name="chimes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 spd="med">
    <p:random/>
    <p:sndAc>
      <p:stSnd>
        <p:snd r:embed="rId2" name="chimes.wav"/>
      </p:stSnd>
    </p:sndAc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 spd="med">
    <p:random/>
    <p:sndAc>
      <p:stSnd>
        <p:snd r:embed="rId2" name="chimes.wav"/>
      </p:stSnd>
    </p:sndAc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 spd="med">
    <p:random/>
    <p:sndAc>
      <p:stSnd>
        <p:snd r:embed="rId2" name="chimes.wav"/>
      </p:stSnd>
    </p:sndAc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 spd="med">
    <p:random/>
    <p:sndAc>
      <p:stSnd>
        <p:snd r:embed="rId2" name="chimes.wav"/>
      </p:stSnd>
    </p:sndAc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 spd="med">
    <p:random/>
    <p:sndAc>
      <p:stSnd>
        <p:snd r:embed="rId2" name="chimes.wav"/>
      </p:stSnd>
    </p:sndAc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 spd="med">
    <p:random/>
    <p:sndAc>
      <p:stSnd>
        <p:snd r:embed="rId2" name="chimes.wav"/>
      </p:stSnd>
    </p:sndAc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 spd="med">
    <p:random/>
    <p:sndAc>
      <p:stSnd>
        <p:snd r:embed="rId2" name="chimes.wav"/>
      </p:stSnd>
    </p:sndAc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 spd="med">
    <p:random/>
    <p:sndAc>
      <p:stSnd>
        <p:snd r:embed="rId2" name="chimes.wav"/>
      </p:stSnd>
    </p:sndAc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 spd="med">
    <p:random/>
    <p:sndAc>
      <p:stSnd>
        <p:snd r:embed="rId2" name="chimes.wav"/>
      </p:stSnd>
    </p:sndAc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 spd="med">
    <p:random/>
    <p:sndAc>
      <p:stSnd>
        <p:snd r:embed="rId2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audio" Target="../media/audio1.wav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FFCC"/>
            </a:gs>
            <a:gs pos="50000">
              <a:schemeClr val="bg1"/>
            </a:gs>
            <a:gs pos="100000">
              <a:srgbClr val="66FFCC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l">
              <a:defRPr sz="1400">
                <a:latin typeface="Arial" panose="020B0604020202020204" pitchFamily="34" charset="0"/>
              </a:defRPr>
            </a:lvl1pPr>
          </a:lstStyle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102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/>
          </a:p>
        </p:txBody>
      </p:sp>
      <p:sp>
        <p:nvSpPr>
          <p:cNvPr id="1030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ctr" defTabSz="914400" eaLnBrk="0" fontAlgn="base" latinLnBrk="0" hangingPunct="0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FFCC"/>
            </a:gs>
            <a:gs pos="50000">
              <a:schemeClr val="bg1"/>
            </a:gs>
            <a:gs pos="100000">
              <a:srgbClr val="66FFCC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1" name="Rectangle 3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2052" name="Rectangle 4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l">
              <a:defRPr sz="1400"/>
            </a:lvl1pPr>
          </a:lstStyle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2053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eaLnBrk="1" fontAlgn="base" hangingPunct="1">
              <a:spcBef>
                <a:spcPct val="0"/>
              </a:spcBef>
            </a:pPr>
            <a:endParaRPr lang="en-US" altLang="x-none" strike="noStrike" noProof="1" dirty="0">
              <a:latin typeface="Times New Roman" panose="02020603050405020304" pitchFamily="2" charset="0"/>
            </a:endParaRPr>
          </a:p>
        </p:txBody>
      </p:sp>
      <p:sp>
        <p:nvSpPr>
          <p:cNvPr id="2054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eaLnBrk="1" fontAlgn="base" hangingPunct="1">
              <a:spcBef>
                <a:spcPct val="0"/>
              </a:spcBef>
            </a:pPr>
            <a:fld id="{9A0DB2DC-4C9A-4742-B13C-FB6460FD3503}" type="slidenum">
              <a:rPr lang="en-US" altLang="zh-CN" strike="noStrike" noProof="1" dirty="0"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Times New Roman" panose="02020603050405020304" pitchFamily="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random/>
    <p:sndAc>
      <p:stSnd>
        <p:snd r:embed="rId12" name="chimes.wav"/>
      </p:stSnd>
    </p:sndAc>
  </p:transition>
  <p:hf sldNum="0" hdr="0" ftr="0" dt="0"/>
  <p:txStyles>
    <p:titleStyle>
      <a:lvl1pPr marL="0" lvl="0" indent="0" algn="ctr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ctr" defTabSz="914400" eaLnBrk="0" fontAlgn="base" latinLnBrk="0" hangingPunct="0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Font typeface="Arial" panose="020B0604020202020204" pitchFamily="34" charset="0"/>
        <a:buNone/>
        <a:defRPr sz="2800" b="0" i="0" u="none" kern="1200" baseline="0">
          <a:solidFill>
            <a:schemeClr val="tx1"/>
          </a:solidFill>
          <a:latin typeface="Times New Roman" panose="02020603050405020304" pitchFamily="2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audio1.wav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hyperlink" Target="http://maths.guangztr.edu.cn/jxkj/UploadFiles_1683/200904/&#21246;%20&#32929;%20&#23450;%20&#29702;.gsp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wmf"/><Relationship Id="rId1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3.wmf"/><Relationship Id="rId1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.GIF"/><Relationship Id="rId8" Type="http://schemas.openxmlformats.org/officeDocument/2006/relationships/slide" Target="slide24.xml"/><Relationship Id="rId7" Type="http://schemas.openxmlformats.org/officeDocument/2006/relationships/image" Target="../media/image10.GIF"/><Relationship Id="rId6" Type="http://schemas.openxmlformats.org/officeDocument/2006/relationships/slide" Target="slide20.xml"/><Relationship Id="rId5" Type="http://schemas.openxmlformats.org/officeDocument/2006/relationships/image" Target="../media/image9.GIF"/><Relationship Id="rId4" Type="http://schemas.openxmlformats.org/officeDocument/2006/relationships/slide" Target="slide28.xml"/><Relationship Id="rId3" Type="http://schemas.openxmlformats.org/officeDocument/2006/relationships/image" Target="../media/image8.GIF"/><Relationship Id="rId2" Type="http://schemas.openxmlformats.org/officeDocument/2006/relationships/slide" Target="slide25.xml"/><Relationship Id="rId18" Type="http://schemas.openxmlformats.org/officeDocument/2006/relationships/slideLayout" Target="../slideLayouts/slideLayout7.xml"/><Relationship Id="rId17" Type="http://schemas.openxmlformats.org/officeDocument/2006/relationships/image" Target="../media/image15.GIF"/><Relationship Id="rId16" Type="http://schemas.openxmlformats.org/officeDocument/2006/relationships/slide" Target="slide21.xml"/><Relationship Id="rId15" Type="http://schemas.openxmlformats.org/officeDocument/2006/relationships/image" Target="../media/image14.GIF"/><Relationship Id="rId14" Type="http://schemas.openxmlformats.org/officeDocument/2006/relationships/slide" Target="slide27.xml"/><Relationship Id="rId13" Type="http://schemas.openxmlformats.org/officeDocument/2006/relationships/image" Target="../media/image13.GIF"/><Relationship Id="rId12" Type="http://schemas.openxmlformats.org/officeDocument/2006/relationships/slide" Target="slide23.xml"/><Relationship Id="rId11" Type="http://schemas.openxmlformats.org/officeDocument/2006/relationships/image" Target="../media/image12.GIF"/><Relationship Id="rId10" Type="http://schemas.openxmlformats.org/officeDocument/2006/relationships/slide" Target="slide26.xml"/><Relationship Id="rId1" Type="http://schemas.openxmlformats.org/officeDocument/2006/relationships/image" Target="../media/image7.GIF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3.vml"/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18.jpeg"/><Relationship Id="rId3" Type="http://schemas.openxmlformats.org/officeDocument/2006/relationships/image" Target="../media/image17.wmf"/><Relationship Id="rId2" Type="http://schemas.openxmlformats.org/officeDocument/2006/relationships/oleObject" Target="../embeddings/oleObject4.bin"/><Relationship Id="rId1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19.png"/><Relationship Id="rId1" Type="http://schemas.openxmlformats.org/officeDocument/2006/relationships/oleObject" Target="../embeddings/oleObject5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3.wav"/><Relationship Id="rId3" Type="http://schemas.openxmlformats.org/officeDocument/2006/relationships/image" Target="../media/image22.jpeg"/><Relationship Id="rId2" Type="http://schemas.openxmlformats.org/officeDocument/2006/relationships/slide" Target="slide15.xml"/><Relationship Id="rId1" Type="http://schemas.openxmlformats.org/officeDocument/2006/relationships/image" Target="../media/image21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jpeg"/><Relationship Id="rId1" Type="http://schemas.openxmlformats.org/officeDocument/2006/relationships/slide" Target="slide15.xml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slide" Target="slide15.xml"/><Relationship Id="rId3" Type="http://schemas.openxmlformats.org/officeDocument/2006/relationships/image" Target="../media/image24.GIF"/><Relationship Id="rId2" Type="http://schemas.openxmlformats.org/officeDocument/2006/relationships/slide" Target="slide1.xml"/><Relationship Id="rId1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jpeg"/><Relationship Id="rId1" Type="http://schemas.openxmlformats.org/officeDocument/2006/relationships/slide" Target="slide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jpeg"/><Relationship Id="rId1" Type="http://schemas.openxmlformats.org/officeDocument/2006/relationships/slide" Target="slide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jpeg"/><Relationship Id="rId1" Type="http://schemas.openxmlformats.org/officeDocument/2006/relationships/slide" Target="slide15.xml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2.jpeg"/><Relationship Id="rId2" Type="http://schemas.openxmlformats.org/officeDocument/2006/relationships/slide" Target="slide15.xml"/><Relationship Id="rId1" Type="http://schemas.openxmlformats.org/officeDocument/2006/relationships/image" Target="../media/image25.GIF"/></Relationships>
</file>

<file path=ppt/slides/_rels/slide27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5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slide" Target="slide15.xml"/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oleObject" Target="../embeddings/oleObject6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8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6.png"/><Relationship Id="rId7" Type="http://schemas.openxmlformats.org/officeDocument/2006/relationships/image" Target="../media/image35.wmf"/><Relationship Id="rId6" Type="http://schemas.openxmlformats.org/officeDocument/2006/relationships/image" Target="../media/image34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33.w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32.png"/><Relationship Id="rId10" Type="http://schemas.openxmlformats.org/officeDocument/2006/relationships/vmlDrawing" Target="../drawings/vmlDrawing6.vml"/><Relationship Id="rId1" Type="http://schemas.openxmlformats.org/officeDocument/2006/relationships/image" Target="../media/image3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97" name="Group 2"/>
          <p:cNvGrpSpPr/>
          <p:nvPr/>
        </p:nvGrpSpPr>
        <p:grpSpPr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4098" name="Picture 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4099" name="Group 4"/>
            <p:cNvGrpSpPr/>
            <p:nvPr/>
          </p:nvGrpSpPr>
          <p:grpSpPr>
            <a:xfrm>
              <a:off x="672" y="1872"/>
              <a:ext cx="2160" cy="2112"/>
              <a:chOff x="0" y="0"/>
              <a:chExt cx="3312" cy="3312"/>
            </a:xfrm>
          </p:grpSpPr>
          <p:sp>
            <p:nvSpPr>
              <p:cNvPr id="4100" name="AutoShape 5"/>
              <p:cNvSpPr/>
              <p:nvPr/>
            </p:nvSpPr>
            <p:spPr>
              <a:xfrm rot="10800000">
                <a:off x="2064" y="1248"/>
                <a:ext cx="1248" cy="2064"/>
              </a:xfrm>
              <a:prstGeom prst="triangle">
                <a:avLst>
                  <a:gd name="adj" fmla="val 10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3300"/>
                  </a:gs>
                </a:gsLst>
                <a:lin ang="5400000" scaled="1"/>
                <a:tileRect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101" name="AutoShape 6"/>
              <p:cNvSpPr/>
              <p:nvPr/>
            </p:nvSpPr>
            <p:spPr>
              <a:xfrm rot="-5400000">
                <a:off x="408" y="1656"/>
                <a:ext cx="1248" cy="2064"/>
              </a:xfrm>
              <a:prstGeom prst="triangle">
                <a:avLst>
                  <a:gd name="adj" fmla="val 10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3300"/>
                  </a:gs>
                </a:gsLst>
                <a:lin ang="5400000" scaled="1"/>
                <a:tileRect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102" name="AutoShape 7"/>
              <p:cNvSpPr/>
              <p:nvPr/>
            </p:nvSpPr>
            <p:spPr>
              <a:xfrm rot="5400000">
                <a:off x="1656" y="-408"/>
                <a:ext cx="1248" cy="2064"/>
              </a:xfrm>
              <a:prstGeom prst="triangle">
                <a:avLst>
                  <a:gd name="adj" fmla="val 10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3300"/>
                  </a:gs>
                </a:gsLst>
                <a:lin ang="5400000" scaled="1"/>
                <a:tileRect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103" name="AutoShape 8"/>
              <p:cNvSpPr/>
              <p:nvPr/>
            </p:nvSpPr>
            <p:spPr>
              <a:xfrm>
                <a:off x="0" y="0"/>
                <a:ext cx="1248" cy="2064"/>
              </a:xfrm>
              <a:prstGeom prst="triangle">
                <a:avLst>
                  <a:gd name="adj" fmla="val 100000"/>
                </a:avLst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3300"/>
                  </a:gs>
                </a:gsLst>
                <a:lin ang="5400000" scaled="1"/>
                <a:tileRect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104" name="Text Box 9"/>
            <p:cNvSpPr txBox="1"/>
            <p:nvPr/>
          </p:nvSpPr>
          <p:spPr>
            <a:xfrm>
              <a:off x="288" y="336"/>
              <a:ext cx="4224" cy="11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p>
              <a:pPr algn="ctr">
                <a:spcBef>
                  <a:spcPct val="0"/>
                </a:spcBef>
              </a:pPr>
              <a:r>
                <a:rPr lang="en-US" altLang="zh-CN" sz="6000" b="1" dirty="0">
                  <a:solidFill>
                    <a:srgbClr val="CC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17</a:t>
              </a:r>
              <a:r>
                <a:rPr lang="zh-CN" altLang="en-US" sz="6000" b="1" dirty="0">
                  <a:solidFill>
                    <a:srgbClr val="CC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勾股定理</a:t>
              </a:r>
              <a:r>
                <a:rPr lang="en-US" altLang="zh-CN" sz="6000" b="1" dirty="0">
                  <a:solidFill>
                    <a:srgbClr val="CC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(1)</a:t>
              </a:r>
              <a:endParaRPr lang="zh-CN" altLang="en-US" sz="6000" b="1" dirty="0">
                <a:solidFill>
                  <a:srgbClr val="CC3300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4105" name="Text Box 10"/>
            <p:cNvSpPr txBox="1"/>
            <p:nvPr/>
          </p:nvSpPr>
          <p:spPr>
            <a:xfrm>
              <a:off x="3360" y="3360"/>
              <a:ext cx="211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endParaRPr lang="zh-CN" altLang="en-US" sz="2400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106" name="WordArt 11"/>
          <p:cNvSpPr>
            <a:spLocks noTextEdit="1"/>
          </p:cNvSpPr>
          <p:nvPr/>
        </p:nvSpPr>
        <p:spPr>
          <a:xfrm>
            <a:off x="4787900" y="3716338"/>
            <a:ext cx="3810000" cy="11430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normAutofit/>
            <a:scene3d>
              <a:camera prst="legacyObliqueTopLeft">
                <a:rot lat="0" lon="0" rev="0"/>
              </a:camera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p>
            <a:pPr algn="ctr"/>
            <a:r>
              <a:rPr lang="zh-CN" altLang="en-US" sz="3600"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相信自己是最棒的</a:t>
            </a:r>
            <a:endParaRPr lang="zh-CN" altLang="en-US" sz="3600">
              <a:gradFill rotWithShape="1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  <p:sndAc>
      <p:stSnd>
        <p:snd r:embed="rId2" name="chimes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146" name="Group 2"/>
          <p:cNvGrpSpPr/>
          <p:nvPr/>
        </p:nvGrpSpPr>
        <p:grpSpPr>
          <a:xfrm>
            <a:off x="1628775" y="2471738"/>
            <a:ext cx="1200150" cy="1200150"/>
            <a:chOff x="0" y="0"/>
            <a:chExt cx="756" cy="756"/>
          </a:xfrm>
        </p:grpSpPr>
        <p:grpSp>
          <p:nvGrpSpPr>
            <p:cNvPr id="5122" name="Group 3"/>
            <p:cNvGrpSpPr/>
            <p:nvPr/>
          </p:nvGrpSpPr>
          <p:grpSpPr>
            <a:xfrm>
              <a:off x="0" y="0"/>
              <a:ext cx="756" cy="756"/>
              <a:chOff x="0" y="0"/>
              <a:chExt cx="756" cy="756"/>
            </a:xfrm>
          </p:grpSpPr>
          <p:sp>
            <p:nvSpPr>
              <p:cNvPr id="5123" name="AutoShape 4"/>
              <p:cNvSpPr>
                <a:spLocks noChangeAspect="1" noTextEdit="1"/>
              </p:cNvSpPr>
              <p:nvPr/>
            </p:nvSpPr>
            <p:spPr>
              <a:xfrm>
                <a:off x="0" y="0"/>
                <a:ext cx="756" cy="75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124" name="Rectangle 5"/>
              <p:cNvSpPr/>
              <p:nvPr/>
            </p:nvSpPr>
            <p:spPr>
              <a:xfrm>
                <a:off x="72" y="72"/>
                <a:ext cx="612" cy="612"/>
              </a:xfrm>
              <a:prstGeom prst="rect">
                <a:avLst/>
              </a:prstGeom>
              <a:solidFill>
                <a:srgbClr val="00FF00"/>
              </a:solidFill>
              <a:ln w="0" cap="flat" cmpd="sng">
                <a:solidFill>
                  <a:srgbClr val="00FF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125" name="Line 6"/>
              <p:cNvSpPr/>
              <p:nvPr/>
            </p:nvSpPr>
            <p:spPr>
              <a:xfrm>
                <a:off x="684" y="72"/>
                <a:ext cx="1" cy="61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5126" name="Line 7"/>
              <p:cNvSpPr/>
              <p:nvPr/>
            </p:nvSpPr>
            <p:spPr>
              <a:xfrm>
                <a:off x="72" y="684"/>
                <a:ext cx="612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5127" name="Line 8"/>
              <p:cNvSpPr/>
              <p:nvPr/>
            </p:nvSpPr>
            <p:spPr>
              <a:xfrm>
                <a:off x="72" y="72"/>
                <a:ext cx="1" cy="61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5128" name="Rectangle 9"/>
            <p:cNvSpPr/>
            <p:nvPr/>
          </p:nvSpPr>
          <p:spPr>
            <a:xfrm>
              <a:off x="220" y="193"/>
              <a:ext cx="30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latin typeface="华文中宋" pitchFamily="2" charset="-122"/>
                  <a:ea typeface="华文中宋" pitchFamily="2" charset="-122"/>
                </a:rPr>
                <a:t>B</a:t>
              </a:r>
              <a:endParaRPr lang="en-US" altLang="zh-CN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</p:grpSp>
      <p:grpSp>
        <p:nvGrpSpPr>
          <p:cNvPr id="6154" name="Group 10"/>
          <p:cNvGrpSpPr/>
          <p:nvPr/>
        </p:nvGrpSpPr>
        <p:grpSpPr>
          <a:xfrm>
            <a:off x="647700" y="1482725"/>
            <a:ext cx="1209675" cy="1209675"/>
            <a:chOff x="0" y="0"/>
            <a:chExt cx="762" cy="762"/>
          </a:xfrm>
        </p:grpSpPr>
        <p:grpSp>
          <p:nvGrpSpPr>
            <p:cNvPr id="5130" name="Group 11"/>
            <p:cNvGrpSpPr/>
            <p:nvPr/>
          </p:nvGrpSpPr>
          <p:grpSpPr>
            <a:xfrm>
              <a:off x="0" y="0"/>
              <a:ext cx="762" cy="762"/>
              <a:chOff x="0" y="0"/>
              <a:chExt cx="762" cy="762"/>
            </a:xfrm>
          </p:grpSpPr>
          <p:sp>
            <p:nvSpPr>
              <p:cNvPr id="5131" name="AutoShape 12"/>
              <p:cNvSpPr>
                <a:spLocks noChangeAspect="1" noTextEdit="1"/>
              </p:cNvSpPr>
              <p:nvPr/>
            </p:nvSpPr>
            <p:spPr>
              <a:xfrm>
                <a:off x="0" y="0"/>
                <a:ext cx="762" cy="76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132" name="Rectangle 13"/>
              <p:cNvSpPr/>
              <p:nvPr/>
            </p:nvSpPr>
            <p:spPr>
              <a:xfrm>
                <a:off x="72" y="72"/>
                <a:ext cx="618" cy="618"/>
              </a:xfrm>
              <a:prstGeom prst="rect">
                <a:avLst/>
              </a:prstGeom>
              <a:solidFill>
                <a:srgbClr val="FF00FF"/>
              </a:solidFill>
              <a:ln w="0" cap="flat" cmpd="sng">
                <a:solidFill>
                  <a:srgbClr val="FF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133" name="Line 14"/>
              <p:cNvSpPr/>
              <p:nvPr/>
            </p:nvSpPr>
            <p:spPr>
              <a:xfrm>
                <a:off x="72" y="72"/>
                <a:ext cx="618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5134" name="Line 15"/>
              <p:cNvSpPr/>
              <p:nvPr/>
            </p:nvSpPr>
            <p:spPr>
              <a:xfrm>
                <a:off x="72" y="72"/>
                <a:ext cx="1" cy="61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5135" name="Line 16"/>
              <p:cNvSpPr/>
              <p:nvPr/>
            </p:nvSpPr>
            <p:spPr>
              <a:xfrm>
                <a:off x="72" y="690"/>
                <a:ext cx="618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5136" name="Line 17"/>
              <p:cNvSpPr/>
              <p:nvPr/>
            </p:nvSpPr>
            <p:spPr>
              <a:xfrm>
                <a:off x="690" y="72"/>
                <a:ext cx="1" cy="61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5137" name="Rectangle 18"/>
            <p:cNvSpPr/>
            <p:nvPr/>
          </p:nvSpPr>
          <p:spPr>
            <a:xfrm>
              <a:off x="233" y="176"/>
              <a:ext cx="29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latin typeface="华文中宋" pitchFamily="2" charset="-122"/>
                  <a:ea typeface="华文中宋" pitchFamily="2" charset="-122"/>
                </a:rPr>
                <a:t>A</a:t>
              </a:r>
              <a:endParaRPr lang="en-US" altLang="zh-CN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</p:grpSp>
      <p:grpSp>
        <p:nvGrpSpPr>
          <p:cNvPr id="6163" name="Group 19"/>
          <p:cNvGrpSpPr/>
          <p:nvPr/>
        </p:nvGrpSpPr>
        <p:grpSpPr>
          <a:xfrm>
            <a:off x="1630363" y="506413"/>
            <a:ext cx="2171700" cy="2181225"/>
            <a:chOff x="0" y="0"/>
            <a:chExt cx="1368" cy="1374"/>
          </a:xfrm>
        </p:grpSpPr>
        <p:grpSp>
          <p:nvGrpSpPr>
            <p:cNvPr id="5139" name="Group 20"/>
            <p:cNvGrpSpPr/>
            <p:nvPr/>
          </p:nvGrpSpPr>
          <p:grpSpPr>
            <a:xfrm>
              <a:off x="0" y="0"/>
              <a:ext cx="1368" cy="1374"/>
              <a:chOff x="0" y="0"/>
              <a:chExt cx="1368" cy="1374"/>
            </a:xfrm>
          </p:grpSpPr>
          <p:sp>
            <p:nvSpPr>
              <p:cNvPr id="5140" name="AutoShape 21"/>
              <p:cNvSpPr>
                <a:spLocks noChangeAspect="1" noTextEdit="1"/>
              </p:cNvSpPr>
              <p:nvPr/>
            </p:nvSpPr>
            <p:spPr>
              <a:xfrm>
                <a:off x="0" y="0"/>
                <a:ext cx="1368" cy="137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141" name="Freeform 22"/>
              <p:cNvSpPr/>
              <p:nvPr/>
            </p:nvSpPr>
            <p:spPr>
              <a:xfrm>
                <a:off x="72" y="72"/>
                <a:ext cx="1224" cy="1230"/>
              </a:xfrm>
              <a:custGeom>
                <a:avLst/>
                <a:gdLst/>
                <a:ahLst/>
                <a:cxnLst>
                  <a:cxn ang="0">
                    <a:pos x="0" y="612"/>
                  </a:cxn>
                  <a:cxn ang="0">
                    <a:pos x="612" y="0"/>
                  </a:cxn>
                  <a:cxn ang="0">
                    <a:pos x="1224" y="612"/>
                  </a:cxn>
                  <a:cxn ang="0">
                    <a:pos x="612" y="1230"/>
                  </a:cxn>
                  <a:cxn ang="0">
                    <a:pos x="0" y="612"/>
                  </a:cxn>
                </a:cxnLst>
                <a:pathLst>
                  <a:path w="1224" h="1230">
                    <a:moveTo>
                      <a:pt x="0" y="612"/>
                    </a:moveTo>
                    <a:lnTo>
                      <a:pt x="612" y="0"/>
                    </a:lnTo>
                    <a:lnTo>
                      <a:pt x="1224" y="612"/>
                    </a:lnTo>
                    <a:lnTo>
                      <a:pt x="612" y="1230"/>
                    </a:lnTo>
                    <a:lnTo>
                      <a:pt x="0" y="612"/>
                    </a:lnTo>
                    <a:close/>
                  </a:path>
                </a:pathLst>
              </a:custGeom>
              <a:solidFill>
                <a:srgbClr val="00FFFF"/>
              </a:solidFill>
              <a:ln w="0" cap="flat" cmpd="sng">
                <a:solidFill>
                  <a:srgbClr val="00FFFF"/>
                </a:solidFill>
                <a:prstDash val="solid"/>
                <a:bevel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42" name="Line 23"/>
              <p:cNvSpPr/>
              <p:nvPr/>
            </p:nvSpPr>
            <p:spPr>
              <a:xfrm>
                <a:off x="684" y="72"/>
                <a:ext cx="612" cy="61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5143" name="Line 24"/>
              <p:cNvSpPr/>
              <p:nvPr/>
            </p:nvSpPr>
            <p:spPr>
              <a:xfrm flipH="1">
                <a:off x="72" y="72"/>
                <a:ext cx="612" cy="61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5144" name="Line 25"/>
              <p:cNvSpPr/>
              <p:nvPr/>
            </p:nvSpPr>
            <p:spPr>
              <a:xfrm flipH="1">
                <a:off x="684" y="684"/>
                <a:ext cx="612" cy="61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5145" name="Rectangle 26"/>
            <p:cNvSpPr/>
            <p:nvPr/>
          </p:nvSpPr>
          <p:spPr>
            <a:xfrm>
              <a:off x="502" y="499"/>
              <a:ext cx="30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latin typeface="华文中宋" pitchFamily="2" charset="-122"/>
                  <a:ea typeface="华文中宋" pitchFamily="2" charset="-122"/>
                </a:rPr>
                <a:t>C</a:t>
              </a:r>
              <a:endParaRPr lang="en-US" altLang="zh-CN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</p:grpSp>
      <p:grpSp>
        <p:nvGrpSpPr>
          <p:cNvPr id="5146" name="Group 27"/>
          <p:cNvGrpSpPr/>
          <p:nvPr/>
        </p:nvGrpSpPr>
        <p:grpSpPr>
          <a:xfrm>
            <a:off x="166688" y="23813"/>
            <a:ext cx="4124325" cy="4124325"/>
            <a:chOff x="0" y="0"/>
            <a:chExt cx="2598" cy="2598"/>
          </a:xfrm>
        </p:grpSpPr>
        <p:sp>
          <p:nvSpPr>
            <p:cNvPr id="5147" name="AutoShape 28"/>
            <p:cNvSpPr>
              <a:spLocks noChangeAspect="1" noTextEdit="1"/>
            </p:cNvSpPr>
            <p:nvPr/>
          </p:nvSpPr>
          <p:spPr>
            <a:xfrm>
              <a:off x="0" y="0"/>
              <a:ext cx="2598" cy="259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5148" name="Line 29"/>
            <p:cNvSpPr/>
            <p:nvPr/>
          </p:nvSpPr>
          <p:spPr>
            <a:xfrm>
              <a:off x="996" y="990"/>
              <a:ext cx="612" cy="618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49" name="Line 30"/>
            <p:cNvSpPr/>
            <p:nvPr/>
          </p:nvSpPr>
          <p:spPr>
            <a:xfrm>
              <a:off x="996" y="1608"/>
              <a:ext cx="612" cy="1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50" name="Line 31"/>
            <p:cNvSpPr/>
            <p:nvPr/>
          </p:nvSpPr>
          <p:spPr>
            <a:xfrm>
              <a:off x="996" y="990"/>
              <a:ext cx="1" cy="618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51" name="Line 32"/>
            <p:cNvSpPr/>
            <p:nvPr/>
          </p:nvSpPr>
          <p:spPr>
            <a:xfrm>
              <a:off x="72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52" name="Line 33"/>
            <p:cNvSpPr/>
            <p:nvPr/>
          </p:nvSpPr>
          <p:spPr>
            <a:xfrm>
              <a:off x="378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53" name="Line 34"/>
            <p:cNvSpPr/>
            <p:nvPr/>
          </p:nvSpPr>
          <p:spPr>
            <a:xfrm>
              <a:off x="684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54" name="Line 35"/>
            <p:cNvSpPr/>
            <p:nvPr/>
          </p:nvSpPr>
          <p:spPr>
            <a:xfrm>
              <a:off x="996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55" name="Line 36"/>
            <p:cNvSpPr/>
            <p:nvPr/>
          </p:nvSpPr>
          <p:spPr>
            <a:xfrm>
              <a:off x="1302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56" name="Line 37"/>
            <p:cNvSpPr/>
            <p:nvPr/>
          </p:nvSpPr>
          <p:spPr>
            <a:xfrm>
              <a:off x="1608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57" name="Line 38"/>
            <p:cNvSpPr/>
            <p:nvPr/>
          </p:nvSpPr>
          <p:spPr>
            <a:xfrm>
              <a:off x="1914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58" name="Line 39"/>
            <p:cNvSpPr/>
            <p:nvPr/>
          </p:nvSpPr>
          <p:spPr>
            <a:xfrm>
              <a:off x="2220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59" name="Line 40"/>
            <p:cNvSpPr/>
            <p:nvPr/>
          </p:nvSpPr>
          <p:spPr>
            <a:xfrm>
              <a:off x="2526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60" name="Line 41"/>
            <p:cNvSpPr/>
            <p:nvPr/>
          </p:nvSpPr>
          <p:spPr>
            <a:xfrm>
              <a:off x="72" y="72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61" name="Line 42"/>
            <p:cNvSpPr/>
            <p:nvPr/>
          </p:nvSpPr>
          <p:spPr>
            <a:xfrm>
              <a:off x="72" y="378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62" name="Line 43"/>
            <p:cNvSpPr/>
            <p:nvPr/>
          </p:nvSpPr>
          <p:spPr>
            <a:xfrm>
              <a:off x="72" y="684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63" name="Line 44"/>
            <p:cNvSpPr/>
            <p:nvPr/>
          </p:nvSpPr>
          <p:spPr>
            <a:xfrm>
              <a:off x="72" y="990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64" name="Line 45"/>
            <p:cNvSpPr/>
            <p:nvPr/>
          </p:nvSpPr>
          <p:spPr>
            <a:xfrm>
              <a:off x="72" y="1296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65" name="Line 46"/>
            <p:cNvSpPr/>
            <p:nvPr/>
          </p:nvSpPr>
          <p:spPr>
            <a:xfrm>
              <a:off x="72" y="1608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66" name="Line 47"/>
            <p:cNvSpPr/>
            <p:nvPr/>
          </p:nvSpPr>
          <p:spPr>
            <a:xfrm>
              <a:off x="72" y="1914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67" name="Line 48"/>
            <p:cNvSpPr/>
            <p:nvPr/>
          </p:nvSpPr>
          <p:spPr>
            <a:xfrm>
              <a:off x="72" y="2220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5168" name="Line 49"/>
            <p:cNvSpPr/>
            <p:nvPr/>
          </p:nvSpPr>
          <p:spPr>
            <a:xfrm>
              <a:off x="72" y="2526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aphicFrame>
        <p:nvGraphicFramePr>
          <p:cNvPr id="6194" name="表格 6193"/>
          <p:cNvGraphicFramePr/>
          <p:nvPr/>
        </p:nvGraphicFramePr>
        <p:xfrm>
          <a:off x="273050" y="4279900"/>
          <a:ext cx="3924300" cy="2327275"/>
        </p:xfrm>
        <a:graphic>
          <a:graphicData uri="http://schemas.openxmlformats.org/drawingml/2006/table">
            <a:tbl>
              <a:tblPr/>
              <a:tblGrid>
                <a:gridCol w="1882775"/>
                <a:gridCol w="1035050"/>
                <a:gridCol w="1006475"/>
              </a:tblGrid>
              <a:tr h="579438"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>
                          <a:latin typeface="华文中宋" pitchFamily="2" charset="-122"/>
                          <a:ea typeface="华文中宋" pitchFamily="2" charset="-122"/>
                        </a:rPr>
                        <a:t>图甲</a:t>
                      </a:r>
                      <a:endParaRPr lang="zh-CN" altLang="en-US" sz="3200" b="1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200" b="1">
                          <a:latin typeface="华文中宋" pitchFamily="2" charset="-122"/>
                          <a:ea typeface="华文中宋" pitchFamily="2" charset="-122"/>
                        </a:rPr>
                        <a:t>图乙</a:t>
                      </a:r>
                      <a:endParaRPr lang="zh-CN" altLang="en-US" sz="3200" b="1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7"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latin typeface="华文中宋" pitchFamily="2" charset="-122"/>
                          <a:ea typeface="华文中宋" pitchFamily="2" charset="-122"/>
                        </a:rPr>
                        <a:t>A</a:t>
                      </a:r>
                      <a:r>
                        <a:rPr lang="zh-CN" altLang="en-US" sz="3200" b="1" dirty="0">
                          <a:latin typeface="华文中宋" pitchFamily="2" charset="-122"/>
                          <a:ea typeface="华文中宋" pitchFamily="2" charset="-122"/>
                        </a:rPr>
                        <a:t>的面积</a:t>
                      </a:r>
                      <a:endParaRPr lang="zh-CN" altLang="en-US" sz="3200" b="1" dirty="0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latin typeface="华文中宋" pitchFamily="2" charset="-122"/>
                          <a:ea typeface="华文中宋" pitchFamily="2" charset="-122"/>
                        </a:rPr>
                        <a:t>B</a:t>
                      </a:r>
                      <a:r>
                        <a:rPr lang="zh-CN" altLang="en-US" sz="3200" b="1" dirty="0">
                          <a:latin typeface="华文中宋" pitchFamily="2" charset="-122"/>
                          <a:ea typeface="华文中宋" pitchFamily="2" charset="-122"/>
                        </a:rPr>
                        <a:t>的面积</a:t>
                      </a:r>
                      <a:endParaRPr lang="zh-CN" altLang="en-US" sz="3200" b="1" dirty="0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 b="1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2"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latin typeface="华文中宋" pitchFamily="2" charset="-122"/>
                          <a:ea typeface="华文中宋" pitchFamily="2" charset="-122"/>
                        </a:rPr>
                        <a:t>C</a:t>
                      </a:r>
                      <a:r>
                        <a:rPr lang="zh-CN" altLang="en-US" sz="3200" b="1" dirty="0">
                          <a:latin typeface="华文中宋" pitchFamily="2" charset="-122"/>
                          <a:ea typeface="华文中宋" pitchFamily="2" charset="-122"/>
                        </a:rPr>
                        <a:t>的面积</a:t>
                      </a:r>
                      <a:endParaRPr lang="zh-CN" altLang="en-US" sz="3200" b="1" dirty="0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216" name="Text Box 72"/>
          <p:cNvSpPr txBox="1"/>
          <p:nvPr/>
        </p:nvSpPr>
        <p:spPr>
          <a:xfrm>
            <a:off x="2454275" y="4810125"/>
            <a:ext cx="719138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latin typeface="华文中宋" pitchFamily="2" charset="-122"/>
                <a:ea typeface="华文中宋" pitchFamily="2" charset="-122"/>
              </a:rPr>
              <a:t>4</a:t>
            </a:r>
            <a:endParaRPr lang="en-US" altLang="zh-CN" sz="32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217" name="Text Box 73"/>
          <p:cNvSpPr txBox="1"/>
          <p:nvPr/>
        </p:nvSpPr>
        <p:spPr>
          <a:xfrm>
            <a:off x="2447925" y="5427663"/>
            <a:ext cx="71913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latin typeface="华文中宋" pitchFamily="2" charset="-122"/>
                <a:ea typeface="华文中宋" pitchFamily="2" charset="-122"/>
              </a:rPr>
              <a:t>4</a:t>
            </a:r>
            <a:endParaRPr lang="en-US" altLang="zh-CN" sz="32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218" name="Text Box 74"/>
          <p:cNvSpPr txBox="1"/>
          <p:nvPr/>
        </p:nvSpPr>
        <p:spPr>
          <a:xfrm>
            <a:off x="2449513" y="6032500"/>
            <a:ext cx="71913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8</a:t>
            </a:r>
            <a:endParaRPr lang="en-US" altLang="zh-CN" sz="3200" b="1" dirty="0">
              <a:solidFill>
                <a:srgbClr val="FF33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219" name="Text Box 75"/>
          <p:cNvSpPr txBox="1"/>
          <p:nvPr/>
        </p:nvSpPr>
        <p:spPr>
          <a:xfrm>
            <a:off x="288925" y="138113"/>
            <a:ext cx="2062163" cy="579437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S</a:t>
            </a:r>
            <a:r>
              <a: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A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+S</a:t>
            </a:r>
            <a:r>
              <a: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B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=S</a:t>
            </a:r>
            <a:r>
              <a: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C</a:t>
            </a:r>
            <a:endParaRPr lang="en-US" altLang="zh-CN" sz="3200" b="1" baseline="-2500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5195" name="Rectangle 76"/>
          <p:cNvSpPr/>
          <p:nvPr/>
        </p:nvSpPr>
        <p:spPr>
          <a:xfrm>
            <a:off x="7258050" y="2405063"/>
            <a:ext cx="4857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3200" b="1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C</a:t>
            </a:r>
            <a:endParaRPr lang="en-US" altLang="zh-CN" sz="3200" b="1" dirty="0">
              <a:solidFill>
                <a:schemeClr val="bg1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5196" name="Rectangle 77"/>
          <p:cNvSpPr/>
          <p:nvPr/>
        </p:nvSpPr>
        <p:spPr>
          <a:xfrm>
            <a:off x="284163" y="3444875"/>
            <a:ext cx="1085850" cy="579438"/>
          </a:xfrm>
          <a:prstGeom prst="rect">
            <a:avLst/>
          </a:prstGeom>
          <a:solidFill>
            <a:srgbClr val="FF3399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楷体_GB2312" pitchFamily="1" charset="-122"/>
                <a:ea typeface="楷体_GB2312" pitchFamily="1" charset="-122"/>
              </a:rPr>
              <a:t>图甲</a:t>
            </a:r>
            <a:endParaRPr lang="zh-CN" altLang="en-US" sz="3200" b="1" dirty="0">
              <a:solidFill>
                <a:srgbClr val="FFFF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6222" name="Text Box 78"/>
          <p:cNvSpPr txBox="1"/>
          <p:nvPr/>
        </p:nvSpPr>
        <p:spPr>
          <a:xfrm>
            <a:off x="4929188" y="4256088"/>
            <a:ext cx="3879850" cy="21891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1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1.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观察图甲，小方格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的边长为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1.</a:t>
            </a:r>
            <a:endParaRPr lang="en-US" altLang="zh-CN" sz="3200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1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⑴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正方形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A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、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B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、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C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的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　面积各为多少？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6223" name="Rectangle 79"/>
          <p:cNvSpPr/>
          <p:nvPr/>
        </p:nvSpPr>
        <p:spPr>
          <a:xfrm>
            <a:off x="4929188" y="5338763"/>
            <a:ext cx="4122737" cy="11160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1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⑵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正方形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A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、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B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、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C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的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  面积有什么关系？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6224" name="Line 80"/>
          <p:cNvSpPr/>
          <p:nvPr/>
        </p:nvSpPr>
        <p:spPr>
          <a:xfrm>
            <a:off x="1752600" y="1600200"/>
            <a:ext cx="1981200" cy="0"/>
          </a:xfrm>
          <a:prstGeom prst="line">
            <a:avLst/>
          </a:prstGeom>
          <a:ln w="222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225" name="Line 81"/>
          <p:cNvSpPr/>
          <p:nvPr/>
        </p:nvSpPr>
        <p:spPr>
          <a:xfrm>
            <a:off x="2700338" y="609600"/>
            <a:ext cx="0" cy="1981200"/>
          </a:xfrm>
          <a:prstGeom prst="line">
            <a:avLst/>
          </a:prstGeom>
          <a:ln w="222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1000"/>
                                        <p:tgtEl>
                                          <p:spTgt spid="622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2">
                                            <p:txEl>
                                              <p:charRg st="11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1000"/>
                                        <p:tgtEl>
                                          <p:spTgt spid="6222">
                                            <p:txEl>
                                              <p:charRg st="11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2">
                                            <p:txEl>
                                              <p:charRg st="18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1000"/>
                                        <p:tgtEl>
                                          <p:spTgt spid="6222">
                                            <p:txEl>
                                              <p:charRg st="18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2">
                                            <p:txEl>
                                              <p:charRg st="29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1000"/>
                                        <p:tgtEl>
                                          <p:spTgt spid="6222">
                                            <p:txEl>
                                              <p:charRg st="29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1000"/>
                                        <p:tgtEl>
                                          <p:spTgt spid="6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6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1000"/>
                                        <p:tgtEl>
                                          <p:spTgt spid="6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6222">
                                            <p:txEl>
                                              <p:charRg st="18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6222">
                                            <p:txEl>
                                              <p:charRg st="18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2">
                                            <p:txEl>
                                              <p:charRg st="18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6222">
                                            <p:txEl>
                                              <p:charRg st="29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6222">
                                            <p:txEl>
                                              <p:charRg st="29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2">
                                            <p:txEl>
                                              <p:charRg st="29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6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6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70" decel="100000"/>
                                        <p:tgtEl>
                                          <p:spTgt spid="62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770" decel="100000"/>
                                        <p:tgtEl>
                                          <p:spTgt spid="621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21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2" dur="770" fill="hold"/>
                                        <p:tgtEl>
                                          <p:spTgt spid="6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4" dur="770" fill="hold"/>
                                        <p:tgtEl>
                                          <p:spTgt spid="6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9" dur="500"/>
                                        <p:tgtEl>
                                          <p:spTgt spid="6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500"/>
                                        <p:tgtEl>
                                          <p:spTgt spid="622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2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500"/>
                                        <p:tgtEl>
                                          <p:spTgt spid="6222">
                                            <p:txEl>
                                              <p:charRg st="11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2">
                                            <p:txEl>
                                              <p:charRg st="11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500"/>
                                        <p:tgtEl>
                                          <p:spTgt spid="6222">
                                            <p:txEl>
                                              <p:charRg st="18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2">
                                            <p:txEl>
                                              <p:charRg st="18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500"/>
                                        <p:tgtEl>
                                          <p:spTgt spid="6222">
                                            <p:txEl>
                                              <p:charRg st="29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2">
                                            <p:txEl>
                                              <p:charRg st="29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16" grpId="0"/>
      <p:bldP spid="6217" grpId="0"/>
      <p:bldP spid="6218" grpId="0"/>
      <p:bldP spid="6219" grpId="0" animBg="1"/>
      <p:bldP spid="6222" grpId="0" build="allAtOnce"/>
      <p:bldP spid="6222" grpId="1" build="allAtOnce"/>
      <p:bldP spid="6223" grpId="0"/>
      <p:bldP spid="622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170" name="Group 2"/>
          <p:cNvGrpSpPr/>
          <p:nvPr/>
        </p:nvGrpSpPr>
        <p:grpSpPr>
          <a:xfrm>
            <a:off x="6048375" y="44450"/>
            <a:ext cx="1390650" cy="1390650"/>
            <a:chOff x="0" y="0"/>
            <a:chExt cx="876" cy="876"/>
          </a:xfrm>
        </p:grpSpPr>
        <p:grpSp>
          <p:nvGrpSpPr>
            <p:cNvPr id="6146" name="Group 3"/>
            <p:cNvGrpSpPr/>
            <p:nvPr/>
          </p:nvGrpSpPr>
          <p:grpSpPr>
            <a:xfrm>
              <a:off x="0" y="0"/>
              <a:ext cx="876" cy="876"/>
              <a:chOff x="0" y="0"/>
              <a:chExt cx="876" cy="876"/>
            </a:xfrm>
          </p:grpSpPr>
          <p:sp>
            <p:nvSpPr>
              <p:cNvPr id="6147" name="AutoShape 4"/>
              <p:cNvSpPr>
                <a:spLocks noChangeAspect="1" noTextEdit="1"/>
              </p:cNvSpPr>
              <p:nvPr/>
            </p:nvSpPr>
            <p:spPr>
              <a:xfrm>
                <a:off x="0" y="0"/>
                <a:ext cx="876" cy="87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48" name="Rectangle 5"/>
              <p:cNvSpPr/>
              <p:nvPr/>
            </p:nvSpPr>
            <p:spPr>
              <a:xfrm>
                <a:off x="72" y="72"/>
                <a:ext cx="732" cy="732"/>
              </a:xfrm>
              <a:prstGeom prst="rect">
                <a:avLst/>
              </a:prstGeom>
              <a:solidFill>
                <a:srgbClr val="00FFFF"/>
              </a:solidFill>
              <a:ln w="0" cap="flat" cmpd="sng">
                <a:solidFill>
                  <a:srgbClr val="00FF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49" name="Line 6"/>
              <p:cNvSpPr/>
              <p:nvPr/>
            </p:nvSpPr>
            <p:spPr>
              <a:xfrm>
                <a:off x="72" y="72"/>
                <a:ext cx="1" cy="73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50" name="Line 7"/>
              <p:cNvSpPr/>
              <p:nvPr/>
            </p:nvSpPr>
            <p:spPr>
              <a:xfrm>
                <a:off x="72" y="72"/>
                <a:ext cx="732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51" name="Line 8"/>
              <p:cNvSpPr/>
              <p:nvPr/>
            </p:nvSpPr>
            <p:spPr>
              <a:xfrm>
                <a:off x="804" y="72"/>
                <a:ext cx="1" cy="73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52" name="Line 9"/>
              <p:cNvSpPr/>
              <p:nvPr/>
            </p:nvSpPr>
            <p:spPr>
              <a:xfrm>
                <a:off x="72" y="804"/>
                <a:ext cx="732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6153" name="Rectangle 10"/>
            <p:cNvSpPr/>
            <p:nvPr/>
          </p:nvSpPr>
          <p:spPr>
            <a:xfrm>
              <a:off x="294" y="245"/>
              <a:ext cx="29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A</a:t>
              </a:r>
              <a:endPara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</p:grpSp>
      <p:grpSp>
        <p:nvGrpSpPr>
          <p:cNvPr id="7179" name="Group 11"/>
          <p:cNvGrpSpPr/>
          <p:nvPr/>
        </p:nvGrpSpPr>
        <p:grpSpPr>
          <a:xfrm>
            <a:off x="4508500" y="1211263"/>
            <a:ext cx="1781175" cy="1781175"/>
            <a:chOff x="0" y="0"/>
            <a:chExt cx="1122" cy="1122"/>
          </a:xfrm>
        </p:grpSpPr>
        <p:grpSp>
          <p:nvGrpSpPr>
            <p:cNvPr id="6155" name="Group 12"/>
            <p:cNvGrpSpPr/>
            <p:nvPr/>
          </p:nvGrpSpPr>
          <p:grpSpPr>
            <a:xfrm>
              <a:off x="0" y="0"/>
              <a:ext cx="1122" cy="1122"/>
              <a:chOff x="0" y="0"/>
              <a:chExt cx="1122" cy="1122"/>
            </a:xfrm>
          </p:grpSpPr>
          <p:sp>
            <p:nvSpPr>
              <p:cNvPr id="6156" name="AutoShape 13"/>
              <p:cNvSpPr>
                <a:spLocks noChangeAspect="1" noTextEdit="1"/>
              </p:cNvSpPr>
              <p:nvPr/>
            </p:nvSpPr>
            <p:spPr>
              <a:xfrm>
                <a:off x="0" y="0"/>
                <a:ext cx="1122" cy="11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57" name="Rectangle 14"/>
              <p:cNvSpPr/>
              <p:nvPr/>
            </p:nvSpPr>
            <p:spPr>
              <a:xfrm>
                <a:off x="72" y="72"/>
                <a:ext cx="978" cy="978"/>
              </a:xfrm>
              <a:prstGeom prst="rect">
                <a:avLst/>
              </a:prstGeom>
              <a:solidFill>
                <a:srgbClr val="FF00FF"/>
              </a:solidFill>
              <a:ln w="0" cap="flat" cmpd="sng">
                <a:solidFill>
                  <a:srgbClr val="FF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58" name="Line 15"/>
              <p:cNvSpPr/>
              <p:nvPr/>
            </p:nvSpPr>
            <p:spPr>
              <a:xfrm>
                <a:off x="72" y="72"/>
                <a:ext cx="978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59" name="Line 16"/>
              <p:cNvSpPr/>
              <p:nvPr/>
            </p:nvSpPr>
            <p:spPr>
              <a:xfrm>
                <a:off x="1050" y="72"/>
                <a:ext cx="1" cy="97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60" name="Line 17"/>
              <p:cNvSpPr/>
              <p:nvPr/>
            </p:nvSpPr>
            <p:spPr>
              <a:xfrm>
                <a:off x="72" y="1050"/>
                <a:ext cx="978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61" name="Line 18"/>
              <p:cNvSpPr/>
              <p:nvPr/>
            </p:nvSpPr>
            <p:spPr>
              <a:xfrm>
                <a:off x="72" y="72"/>
                <a:ext cx="1" cy="97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6162" name="Rectangle 19"/>
            <p:cNvSpPr/>
            <p:nvPr/>
          </p:nvSpPr>
          <p:spPr>
            <a:xfrm>
              <a:off x="388" y="378"/>
              <a:ext cx="30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FFFF00"/>
                  </a:solidFill>
                  <a:latin typeface="华文中宋" pitchFamily="2" charset="-122"/>
                  <a:ea typeface="华文中宋" pitchFamily="2" charset="-122"/>
                </a:rPr>
                <a:t>B</a:t>
              </a:r>
              <a:endParaRPr lang="en-US" altLang="zh-CN" sz="3200" b="1" dirty="0">
                <a:solidFill>
                  <a:srgbClr val="FFFF00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</p:grpSp>
      <p:sp>
        <p:nvSpPr>
          <p:cNvPr id="6163" name="Rectangle 20"/>
          <p:cNvSpPr/>
          <p:nvPr/>
        </p:nvSpPr>
        <p:spPr>
          <a:xfrm>
            <a:off x="7258050" y="2405063"/>
            <a:ext cx="4857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3200" b="1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rPr>
              <a:t>C</a:t>
            </a:r>
            <a:endParaRPr lang="en-US" altLang="zh-CN" sz="3200" b="1" dirty="0">
              <a:solidFill>
                <a:schemeClr val="bg1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189" name="Rectangle 21"/>
          <p:cNvSpPr/>
          <p:nvPr/>
        </p:nvSpPr>
        <p:spPr>
          <a:xfrm>
            <a:off x="7742238" y="161925"/>
            <a:ext cx="1130300" cy="579438"/>
          </a:xfrm>
          <a:prstGeom prst="rect">
            <a:avLst/>
          </a:prstGeom>
          <a:solidFill>
            <a:srgbClr val="FF3399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楷体_GB2312" pitchFamily="1" charset="-122"/>
                <a:ea typeface="楷体_GB2312" pitchFamily="1" charset="-122"/>
              </a:rPr>
              <a:t>图乙</a:t>
            </a:r>
            <a:endParaRPr lang="zh-CN" altLang="en-US" sz="3200" b="1" dirty="0">
              <a:solidFill>
                <a:srgbClr val="FFFF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7190" name="Text Box 22"/>
          <p:cNvSpPr txBox="1"/>
          <p:nvPr/>
        </p:nvSpPr>
        <p:spPr>
          <a:xfrm>
            <a:off x="4929188" y="4256088"/>
            <a:ext cx="3879850" cy="21891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1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2.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观察图乙，小方格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的边长为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1.</a:t>
            </a:r>
            <a:endParaRPr lang="en-US" altLang="zh-CN" sz="3200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1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⑴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正方形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A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、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B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、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C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的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　面积各为多少？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7191" name="Text Box 23"/>
          <p:cNvSpPr txBox="1"/>
          <p:nvPr/>
        </p:nvSpPr>
        <p:spPr>
          <a:xfrm>
            <a:off x="3552825" y="4837113"/>
            <a:ext cx="1008063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latin typeface="华文中宋" pitchFamily="2" charset="-122"/>
                <a:ea typeface="华文中宋" pitchFamily="2" charset="-122"/>
              </a:rPr>
              <a:t>9</a:t>
            </a:r>
            <a:endParaRPr lang="en-US" altLang="zh-CN" sz="32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192" name="Text Box 24"/>
          <p:cNvSpPr txBox="1"/>
          <p:nvPr/>
        </p:nvSpPr>
        <p:spPr>
          <a:xfrm>
            <a:off x="3297238" y="5456238"/>
            <a:ext cx="1008062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latin typeface="华文中宋" pitchFamily="2" charset="-122"/>
                <a:ea typeface="华文中宋" pitchFamily="2" charset="-122"/>
              </a:rPr>
              <a:t>16</a:t>
            </a:r>
            <a:endParaRPr lang="en-US" altLang="zh-CN" sz="32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193" name="Text Box 25"/>
          <p:cNvSpPr txBox="1"/>
          <p:nvPr/>
        </p:nvSpPr>
        <p:spPr>
          <a:xfrm>
            <a:off x="3306763" y="6046788"/>
            <a:ext cx="1008062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25</a:t>
            </a:r>
            <a:endParaRPr lang="en-US" altLang="zh-CN" sz="3200" b="1" dirty="0">
              <a:solidFill>
                <a:srgbClr val="FF33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194" name="Text Box 26"/>
          <p:cNvSpPr txBox="1"/>
          <p:nvPr/>
        </p:nvSpPr>
        <p:spPr>
          <a:xfrm>
            <a:off x="4614863" y="3459163"/>
            <a:ext cx="2062162" cy="579437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S</a:t>
            </a:r>
            <a:r>
              <a: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A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+S</a:t>
            </a:r>
            <a:r>
              <a: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B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=S</a:t>
            </a:r>
            <a:r>
              <a: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C</a:t>
            </a:r>
            <a:endParaRPr lang="en-US" altLang="zh-CN" sz="3200" b="1" baseline="-2500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195" name="Rectangle 27"/>
          <p:cNvSpPr/>
          <p:nvPr/>
        </p:nvSpPr>
        <p:spPr>
          <a:xfrm>
            <a:off x="4929188" y="5338763"/>
            <a:ext cx="4122737" cy="11160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1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⑵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正方形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A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、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B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、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C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的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  面积有什么关系？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6171" name="Text Box 28"/>
          <p:cNvSpPr txBox="1"/>
          <p:nvPr/>
        </p:nvSpPr>
        <p:spPr>
          <a:xfrm>
            <a:off x="2462213" y="4832350"/>
            <a:ext cx="71913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latin typeface="华文中宋" pitchFamily="2" charset="-122"/>
                <a:ea typeface="华文中宋" pitchFamily="2" charset="-122"/>
              </a:rPr>
              <a:t>4</a:t>
            </a:r>
            <a:endParaRPr lang="en-US" altLang="zh-CN" sz="32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172" name="Text Box 29"/>
          <p:cNvSpPr txBox="1"/>
          <p:nvPr/>
        </p:nvSpPr>
        <p:spPr>
          <a:xfrm>
            <a:off x="2455863" y="5449888"/>
            <a:ext cx="719137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latin typeface="华文中宋" pitchFamily="2" charset="-122"/>
                <a:ea typeface="华文中宋" pitchFamily="2" charset="-122"/>
              </a:rPr>
              <a:t>4</a:t>
            </a:r>
            <a:endParaRPr lang="en-US" altLang="zh-CN" sz="32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173" name="Text Box 30"/>
          <p:cNvSpPr txBox="1"/>
          <p:nvPr/>
        </p:nvSpPr>
        <p:spPr>
          <a:xfrm>
            <a:off x="2457450" y="6054725"/>
            <a:ext cx="719138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8</a:t>
            </a:r>
            <a:endParaRPr lang="en-US" altLang="zh-CN" sz="3200" b="1" dirty="0">
              <a:solidFill>
                <a:srgbClr val="FF33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6174" name="Group 31"/>
          <p:cNvGrpSpPr/>
          <p:nvPr/>
        </p:nvGrpSpPr>
        <p:grpSpPr>
          <a:xfrm>
            <a:off x="655638" y="1504950"/>
            <a:ext cx="1209675" cy="1209675"/>
            <a:chOff x="0" y="0"/>
            <a:chExt cx="762" cy="762"/>
          </a:xfrm>
        </p:grpSpPr>
        <p:grpSp>
          <p:nvGrpSpPr>
            <p:cNvPr id="6175" name="Group 32"/>
            <p:cNvGrpSpPr/>
            <p:nvPr/>
          </p:nvGrpSpPr>
          <p:grpSpPr>
            <a:xfrm>
              <a:off x="0" y="0"/>
              <a:ext cx="762" cy="762"/>
              <a:chOff x="0" y="0"/>
              <a:chExt cx="762" cy="762"/>
            </a:xfrm>
          </p:grpSpPr>
          <p:sp>
            <p:nvSpPr>
              <p:cNvPr id="6176" name="AutoShape 33"/>
              <p:cNvSpPr>
                <a:spLocks noChangeAspect="1" noTextEdit="1"/>
              </p:cNvSpPr>
              <p:nvPr/>
            </p:nvSpPr>
            <p:spPr>
              <a:xfrm>
                <a:off x="0" y="0"/>
                <a:ext cx="762" cy="76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77" name="Rectangle 34"/>
              <p:cNvSpPr/>
              <p:nvPr/>
            </p:nvSpPr>
            <p:spPr>
              <a:xfrm>
                <a:off x="72" y="72"/>
                <a:ext cx="618" cy="618"/>
              </a:xfrm>
              <a:prstGeom prst="rect">
                <a:avLst/>
              </a:prstGeom>
              <a:solidFill>
                <a:srgbClr val="FF00FF"/>
              </a:solidFill>
              <a:ln w="0" cap="flat" cmpd="sng">
                <a:solidFill>
                  <a:srgbClr val="FF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78" name="Line 35"/>
              <p:cNvSpPr/>
              <p:nvPr/>
            </p:nvSpPr>
            <p:spPr>
              <a:xfrm>
                <a:off x="72" y="72"/>
                <a:ext cx="618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79" name="Line 36"/>
              <p:cNvSpPr/>
              <p:nvPr/>
            </p:nvSpPr>
            <p:spPr>
              <a:xfrm>
                <a:off x="72" y="72"/>
                <a:ext cx="1" cy="61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80" name="Line 37"/>
              <p:cNvSpPr/>
              <p:nvPr/>
            </p:nvSpPr>
            <p:spPr>
              <a:xfrm>
                <a:off x="72" y="690"/>
                <a:ext cx="618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81" name="Line 38"/>
              <p:cNvSpPr/>
              <p:nvPr/>
            </p:nvSpPr>
            <p:spPr>
              <a:xfrm>
                <a:off x="690" y="72"/>
                <a:ext cx="1" cy="61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6182" name="Rectangle 39"/>
            <p:cNvSpPr/>
            <p:nvPr/>
          </p:nvSpPr>
          <p:spPr>
            <a:xfrm>
              <a:off x="233" y="176"/>
              <a:ext cx="29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latin typeface="华文中宋" pitchFamily="2" charset="-122"/>
                  <a:ea typeface="华文中宋" pitchFamily="2" charset="-122"/>
                </a:rPr>
                <a:t>A</a:t>
              </a:r>
              <a:endParaRPr lang="en-US" altLang="zh-CN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</p:grpSp>
      <p:grpSp>
        <p:nvGrpSpPr>
          <p:cNvPr id="6183" name="Group 40"/>
          <p:cNvGrpSpPr/>
          <p:nvPr/>
        </p:nvGrpSpPr>
        <p:grpSpPr>
          <a:xfrm>
            <a:off x="1636713" y="2493963"/>
            <a:ext cx="1200150" cy="1200150"/>
            <a:chOff x="0" y="0"/>
            <a:chExt cx="756" cy="756"/>
          </a:xfrm>
        </p:grpSpPr>
        <p:grpSp>
          <p:nvGrpSpPr>
            <p:cNvPr id="6184" name="Group 41"/>
            <p:cNvGrpSpPr/>
            <p:nvPr/>
          </p:nvGrpSpPr>
          <p:grpSpPr>
            <a:xfrm>
              <a:off x="0" y="0"/>
              <a:ext cx="756" cy="756"/>
              <a:chOff x="0" y="0"/>
              <a:chExt cx="756" cy="756"/>
            </a:xfrm>
          </p:grpSpPr>
          <p:sp>
            <p:nvSpPr>
              <p:cNvPr id="6185" name="AutoShape 42"/>
              <p:cNvSpPr>
                <a:spLocks noChangeAspect="1" noTextEdit="1"/>
              </p:cNvSpPr>
              <p:nvPr/>
            </p:nvSpPr>
            <p:spPr>
              <a:xfrm>
                <a:off x="0" y="0"/>
                <a:ext cx="756" cy="75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86" name="Rectangle 43"/>
              <p:cNvSpPr/>
              <p:nvPr/>
            </p:nvSpPr>
            <p:spPr>
              <a:xfrm>
                <a:off x="72" y="72"/>
                <a:ext cx="612" cy="612"/>
              </a:xfrm>
              <a:prstGeom prst="rect">
                <a:avLst/>
              </a:prstGeom>
              <a:solidFill>
                <a:srgbClr val="00FF00"/>
              </a:solidFill>
              <a:ln w="0" cap="flat" cmpd="sng">
                <a:solidFill>
                  <a:srgbClr val="00FF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87" name="Line 44"/>
              <p:cNvSpPr/>
              <p:nvPr/>
            </p:nvSpPr>
            <p:spPr>
              <a:xfrm>
                <a:off x="684" y="72"/>
                <a:ext cx="1" cy="61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88" name="Line 45"/>
              <p:cNvSpPr/>
              <p:nvPr/>
            </p:nvSpPr>
            <p:spPr>
              <a:xfrm>
                <a:off x="72" y="684"/>
                <a:ext cx="612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89" name="Line 46"/>
              <p:cNvSpPr/>
              <p:nvPr/>
            </p:nvSpPr>
            <p:spPr>
              <a:xfrm>
                <a:off x="72" y="72"/>
                <a:ext cx="1" cy="61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6190" name="Rectangle 47"/>
            <p:cNvSpPr/>
            <p:nvPr/>
          </p:nvSpPr>
          <p:spPr>
            <a:xfrm>
              <a:off x="220" y="193"/>
              <a:ext cx="30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latin typeface="华文中宋" pitchFamily="2" charset="-122"/>
                  <a:ea typeface="华文中宋" pitchFamily="2" charset="-122"/>
                </a:rPr>
                <a:t>B</a:t>
              </a:r>
              <a:endParaRPr lang="en-US" altLang="zh-CN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</p:grpSp>
      <p:grpSp>
        <p:nvGrpSpPr>
          <p:cNvPr id="6191" name="Group 48"/>
          <p:cNvGrpSpPr/>
          <p:nvPr/>
        </p:nvGrpSpPr>
        <p:grpSpPr>
          <a:xfrm>
            <a:off x="1638300" y="528638"/>
            <a:ext cx="2171700" cy="2181225"/>
            <a:chOff x="0" y="0"/>
            <a:chExt cx="1368" cy="1374"/>
          </a:xfrm>
        </p:grpSpPr>
        <p:grpSp>
          <p:nvGrpSpPr>
            <p:cNvPr id="6192" name="Group 49"/>
            <p:cNvGrpSpPr/>
            <p:nvPr/>
          </p:nvGrpSpPr>
          <p:grpSpPr>
            <a:xfrm>
              <a:off x="0" y="0"/>
              <a:ext cx="1368" cy="1374"/>
              <a:chOff x="0" y="0"/>
              <a:chExt cx="1368" cy="1374"/>
            </a:xfrm>
          </p:grpSpPr>
          <p:sp>
            <p:nvSpPr>
              <p:cNvPr id="6193" name="AutoShape 50"/>
              <p:cNvSpPr>
                <a:spLocks noChangeAspect="1" noTextEdit="1"/>
              </p:cNvSpPr>
              <p:nvPr/>
            </p:nvSpPr>
            <p:spPr>
              <a:xfrm>
                <a:off x="0" y="0"/>
                <a:ext cx="1368" cy="137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94" name="Freeform 51"/>
              <p:cNvSpPr/>
              <p:nvPr/>
            </p:nvSpPr>
            <p:spPr>
              <a:xfrm>
                <a:off x="72" y="72"/>
                <a:ext cx="1224" cy="1230"/>
              </a:xfrm>
              <a:custGeom>
                <a:avLst/>
                <a:gdLst/>
                <a:ahLst/>
                <a:cxnLst>
                  <a:cxn ang="0">
                    <a:pos x="0" y="612"/>
                  </a:cxn>
                  <a:cxn ang="0">
                    <a:pos x="612" y="0"/>
                  </a:cxn>
                  <a:cxn ang="0">
                    <a:pos x="1224" y="612"/>
                  </a:cxn>
                  <a:cxn ang="0">
                    <a:pos x="612" y="1230"/>
                  </a:cxn>
                  <a:cxn ang="0">
                    <a:pos x="0" y="612"/>
                  </a:cxn>
                </a:cxnLst>
                <a:pathLst>
                  <a:path w="1224" h="1230">
                    <a:moveTo>
                      <a:pt x="0" y="612"/>
                    </a:moveTo>
                    <a:lnTo>
                      <a:pt x="612" y="0"/>
                    </a:lnTo>
                    <a:lnTo>
                      <a:pt x="1224" y="612"/>
                    </a:lnTo>
                    <a:lnTo>
                      <a:pt x="612" y="1230"/>
                    </a:lnTo>
                    <a:lnTo>
                      <a:pt x="0" y="612"/>
                    </a:lnTo>
                    <a:close/>
                  </a:path>
                </a:pathLst>
              </a:custGeom>
              <a:solidFill>
                <a:srgbClr val="00FFFF"/>
              </a:solidFill>
              <a:ln w="0" cap="flat" cmpd="sng">
                <a:solidFill>
                  <a:srgbClr val="00FFFF"/>
                </a:solidFill>
                <a:prstDash val="solid"/>
                <a:bevel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195" name="Line 52"/>
              <p:cNvSpPr/>
              <p:nvPr/>
            </p:nvSpPr>
            <p:spPr>
              <a:xfrm>
                <a:off x="684" y="72"/>
                <a:ext cx="612" cy="61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96" name="Line 53"/>
              <p:cNvSpPr/>
              <p:nvPr/>
            </p:nvSpPr>
            <p:spPr>
              <a:xfrm flipH="1">
                <a:off x="72" y="72"/>
                <a:ext cx="612" cy="61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97" name="Line 54"/>
              <p:cNvSpPr/>
              <p:nvPr/>
            </p:nvSpPr>
            <p:spPr>
              <a:xfrm flipH="1">
                <a:off x="684" y="684"/>
                <a:ext cx="612" cy="61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6198" name="Rectangle 55"/>
            <p:cNvSpPr/>
            <p:nvPr/>
          </p:nvSpPr>
          <p:spPr>
            <a:xfrm>
              <a:off x="502" y="499"/>
              <a:ext cx="30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latin typeface="华文中宋" pitchFamily="2" charset="-122"/>
                  <a:ea typeface="华文中宋" pitchFamily="2" charset="-122"/>
                </a:rPr>
                <a:t>C</a:t>
              </a:r>
              <a:endParaRPr lang="en-US" altLang="zh-CN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</p:grpSp>
      <p:sp>
        <p:nvSpPr>
          <p:cNvPr id="6199" name="Text Box 56"/>
          <p:cNvSpPr txBox="1"/>
          <p:nvPr/>
        </p:nvSpPr>
        <p:spPr>
          <a:xfrm>
            <a:off x="296863" y="160338"/>
            <a:ext cx="2062162" cy="579437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S</a:t>
            </a:r>
            <a:r>
              <a: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A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+S</a:t>
            </a:r>
            <a:r>
              <a: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B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=S</a:t>
            </a:r>
            <a:r>
              <a: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C</a:t>
            </a:r>
            <a:endParaRPr lang="en-US" altLang="zh-CN" sz="3200" b="1" baseline="-2500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200" name="Rectangle 57"/>
          <p:cNvSpPr/>
          <p:nvPr/>
        </p:nvSpPr>
        <p:spPr>
          <a:xfrm>
            <a:off x="292100" y="3467100"/>
            <a:ext cx="1114425" cy="579438"/>
          </a:xfrm>
          <a:prstGeom prst="rect">
            <a:avLst/>
          </a:prstGeom>
          <a:solidFill>
            <a:srgbClr val="FF3399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楷体_GB2312" pitchFamily="1" charset="-122"/>
                <a:ea typeface="楷体_GB2312" pitchFamily="1" charset="-122"/>
              </a:rPr>
              <a:t>图甲</a:t>
            </a:r>
            <a:endParaRPr lang="zh-CN" altLang="en-US" sz="3200" b="1" dirty="0">
              <a:solidFill>
                <a:srgbClr val="FFFF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graphicFrame>
        <p:nvGraphicFramePr>
          <p:cNvPr id="7226" name="表格 7225"/>
          <p:cNvGraphicFramePr/>
          <p:nvPr/>
        </p:nvGraphicFramePr>
        <p:xfrm>
          <a:off x="280988" y="4302125"/>
          <a:ext cx="3924300" cy="2327275"/>
        </p:xfrm>
        <a:graphic>
          <a:graphicData uri="http://schemas.openxmlformats.org/drawingml/2006/table">
            <a:tbl>
              <a:tblPr/>
              <a:tblGrid>
                <a:gridCol w="1882775"/>
                <a:gridCol w="1035050"/>
                <a:gridCol w="1006475"/>
              </a:tblGrid>
              <a:tr h="579438"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>
                          <a:latin typeface="华文中宋" pitchFamily="2" charset="-122"/>
                          <a:ea typeface="华文中宋" pitchFamily="2" charset="-122"/>
                        </a:rPr>
                        <a:t>图甲</a:t>
                      </a:r>
                      <a:endParaRPr lang="zh-CN" altLang="en-US" sz="3200" b="1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200" b="1">
                          <a:latin typeface="华文中宋" pitchFamily="2" charset="-122"/>
                          <a:ea typeface="华文中宋" pitchFamily="2" charset="-122"/>
                        </a:rPr>
                        <a:t>图乙</a:t>
                      </a:r>
                      <a:endParaRPr lang="zh-CN" altLang="en-US" sz="3200" b="1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7"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latin typeface="华文中宋" pitchFamily="2" charset="-122"/>
                          <a:ea typeface="华文中宋" pitchFamily="2" charset="-122"/>
                        </a:rPr>
                        <a:t>A</a:t>
                      </a:r>
                      <a:r>
                        <a:rPr lang="zh-CN" altLang="en-US" sz="3200" b="1" dirty="0">
                          <a:latin typeface="华文中宋" pitchFamily="2" charset="-122"/>
                          <a:ea typeface="华文中宋" pitchFamily="2" charset="-122"/>
                        </a:rPr>
                        <a:t>的面积</a:t>
                      </a:r>
                      <a:endParaRPr lang="zh-CN" altLang="en-US" sz="3200" b="1" dirty="0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latin typeface="华文中宋" pitchFamily="2" charset="-122"/>
                          <a:ea typeface="华文中宋" pitchFamily="2" charset="-122"/>
                        </a:rPr>
                        <a:t>B</a:t>
                      </a:r>
                      <a:r>
                        <a:rPr lang="zh-CN" altLang="en-US" sz="3200" b="1" dirty="0">
                          <a:latin typeface="华文中宋" pitchFamily="2" charset="-122"/>
                          <a:ea typeface="华文中宋" pitchFamily="2" charset="-122"/>
                        </a:rPr>
                        <a:t>的面积</a:t>
                      </a:r>
                      <a:endParaRPr lang="zh-CN" altLang="en-US" sz="3200" b="1" dirty="0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 b="1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2"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latin typeface="华文中宋" pitchFamily="2" charset="-122"/>
                          <a:ea typeface="华文中宋" pitchFamily="2" charset="-122"/>
                        </a:rPr>
                        <a:t>C</a:t>
                      </a:r>
                      <a:r>
                        <a:rPr lang="zh-CN" altLang="en-US" sz="3200" b="1" dirty="0">
                          <a:latin typeface="华文中宋" pitchFamily="2" charset="-122"/>
                          <a:ea typeface="华文中宋" pitchFamily="2" charset="-122"/>
                        </a:rPr>
                        <a:t>的面积</a:t>
                      </a:r>
                      <a:endParaRPr lang="zh-CN" altLang="en-US" sz="3200" b="1" dirty="0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223" name="Line 80"/>
          <p:cNvSpPr/>
          <p:nvPr/>
        </p:nvSpPr>
        <p:spPr>
          <a:xfrm>
            <a:off x="6172200" y="2871788"/>
            <a:ext cx="1528763" cy="0"/>
          </a:xfrm>
          <a:prstGeom prst="line">
            <a:avLst/>
          </a:prstGeom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224" name="Line 81"/>
          <p:cNvSpPr/>
          <p:nvPr/>
        </p:nvSpPr>
        <p:spPr>
          <a:xfrm flipV="1">
            <a:off x="7329488" y="1300163"/>
            <a:ext cx="0" cy="1571625"/>
          </a:xfrm>
          <a:prstGeom prst="line">
            <a:avLst/>
          </a:prstGeom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225" name="Line 82"/>
          <p:cNvSpPr/>
          <p:nvPr/>
        </p:nvSpPr>
        <p:spPr>
          <a:xfrm>
            <a:off x="7329488" y="2486025"/>
            <a:ext cx="1543050" cy="0"/>
          </a:xfrm>
          <a:prstGeom prst="line">
            <a:avLst/>
          </a:prstGeom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226" name="Line 83"/>
          <p:cNvSpPr/>
          <p:nvPr/>
        </p:nvSpPr>
        <p:spPr>
          <a:xfrm>
            <a:off x="7715250" y="2471738"/>
            <a:ext cx="0" cy="1557337"/>
          </a:xfrm>
          <a:prstGeom prst="line">
            <a:avLst/>
          </a:prstGeom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6227" name="Group 84"/>
          <p:cNvGrpSpPr/>
          <p:nvPr/>
        </p:nvGrpSpPr>
        <p:grpSpPr>
          <a:xfrm>
            <a:off x="174625" y="46038"/>
            <a:ext cx="4124325" cy="4124325"/>
            <a:chOff x="0" y="0"/>
            <a:chExt cx="2598" cy="2598"/>
          </a:xfrm>
        </p:grpSpPr>
        <p:sp>
          <p:nvSpPr>
            <p:cNvPr id="6228" name="AutoShape 85"/>
            <p:cNvSpPr>
              <a:spLocks noChangeAspect="1" noTextEdit="1"/>
            </p:cNvSpPr>
            <p:nvPr/>
          </p:nvSpPr>
          <p:spPr>
            <a:xfrm>
              <a:off x="0" y="0"/>
              <a:ext cx="2598" cy="259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6229" name="Line 86"/>
            <p:cNvSpPr/>
            <p:nvPr/>
          </p:nvSpPr>
          <p:spPr>
            <a:xfrm>
              <a:off x="996" y="990"/>
              <a:ext cx="612" cy="618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30" name="Line 87"/>
            <p:cNvSpPr/>
            <p:nvPr/>
          </p:nvSpPr>
          <p:spPr>
            <a:xfrm>
              <a:off x="996" y="1608"/>
              <a:ext cx="612" cy="1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31" name="Line 88"/>
            <p:cNvSpPr/>
            <p:nvPr/>
          </p:nvSpPr>
          <p:spPr>
            <a:xfrm>
              <a:off x="996" y="990"/>
              <a:ext cx="1" cy="618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32" name="Line 89"/>
            <p:cNvSpPr/>
            <p:nvPr/>
          </p:nvSpPr>
          <p:spPr>
            <a:xfrm>
              <a:off x="72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33" name="Line 90"/>
            <p:cNvSpPr/>
            <p:nvPr/>
          </p:nvSpPr>
          <p:spPr>
            <a:xfrm>
              <a:off x="378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34" name="Line 91"/>
            <p:cNvSpPr/>
            <p:nvPr/>
          </p:nvSpPr>
          <p:spPr>
            <a:xfrm>
              <a:off x="684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35" name="Line 92"/>
            <p:cNvSpPr/>
            <p:nvPr/>
          </p:nvSpPr>
          <p:spPr>
            <a:xfrm>
              <a:off x="996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36" name="Line 93"/>
            <p:cNvSpPr/>
            <p:nvPr/>
          </p:nvSpPr>
          <p:spPr>
            <a:xfrm>
              <a:off x="1302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37" name="Line 94"/>
            <p:cNvSpPr/>
            <p:nvPr/>
          </p:nvSpPr>
          <p:spPr>
            <a:xfrm>
              <a:off x="1608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38" name="Line 95"/>
            <p:cNvSpPr/>
            <p:nvPr/>
          </p:nvSpPr>
          <p:spPr>
            <a:xfrm>
              <a:off x="1914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39" name="Line 96"/>
            <p:cNvSpPr/>
            <p:nvPr/>
          </p:nvSpPr>
          <p:spPr>
            <a:xfrm>
              <a:off x="2220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40" name="Line 97"/>
            <p:cNvSpPr/>
            <p:nvPr/>
          </p:nvSpPr>
          <p:spPr>
            <a:xfrm>
              <a:off x="2526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41" name="Line 98"/>
            <p:cNvSpPr/>
            <p:nvPr/>
          </p:nvSpPr>
          <p:spPr>
            <a:xfrm>
              <a:off x="72" y="72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42" name="Line 99"/>
            <p:cNvSpPr/>
            <p:nvPr/>
          </p:nvSpPr>
          <p:spPr>
            <a:xfrm>
              <a:off x="72" y="378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43" name="Line 100"/>
            <p:cNvSpPr/>
            <p:nvPr/>
          </p:nvSpPr>
          <p:spPr>
            <a:xfrm>
              <a:off x="72" y="684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44" name="Line 101"/>
            <p:cNvSpPr/>
            <p:nvPr/>
          </p:nvSpPr>
          <p:spPr>
            <a:xfrm>
              <a:off x="72" y="990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45" name="Line 102"/>
            <p:cNvSpPr/>
            <p:nvPr/>
          </p:nvSpPr>
          <p:spPr>
            <a:xfrm>
              <a:off x="72" y="1296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46" name="Line 103"/>
            <p:cNvSpPr/>
            <p:nvPr/>
          </p:nvSpPr>
          <p:spPr>
            <a:xfrm>
              <a:off x="72" y="1608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47" name="Line 104"/>
            <p:cNvSpPr/>
            <p:nvPr/>
          </p:nvSpPr>
          <p:spPr>
            <a:xfrm>
              <a:off x="72" y="1914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48" name="Line 105"/>
            <p:cNvSpPr/>
            <p:nvPr/>
          </p:nvSpPr>
          <p:spPr>
            <a:xfrm>
              <a:off x="72" y="2220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49" name="Line 106"/>
            <p:cNvSpPr/>
            <p:nvPr/>
          </p:nvSpPr>
          <p:spPr>
            <a:xfrm>
              <a:off x="72" y="2526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7275" name="Group 107"/>
          <p:cNvGrpSpPr/>
          <p:nvPr/>
        </p:nvGrpSpPr>
        <p:grpSpPr>
          <a:xfrm>
            <a:off x="6049963" y="1209675"/>
            <a:ext cx="2943225" cy="2943225"/>
            <a:chOff x="0" y="0"/>
            <a:chExt cx="1854" cy="1854"/>
          </a:xfrm>
        </p:grpSpPr>
        <p:grpSp>
          <p:nvGrpSpPr>
            <p:cNvPr id="6251" name="Group 108"/>
            <p:cNvGrpSpPr/>
            <p:nvPr/>
          </p:nvGrpSpPr>
          <p:grpSpPr>
            <a:xfrm>
              <a:off x="0" y="0"/>
              <a:ext cx="1854" cy="1854"/>
              <a:chOff x="0" y="0"/>
              <a:chExt cx="1854" cy="1854"/>
            </a:xfrm>
          </p:grpSpPr>
          <p:sp>
            <p:nvSpPr>
              <p:cNvPr id="6252" name="AutoShape 109"/>
              <p:cNvSpPr>
                <a:spLocks noChangeAspect="1" noTextEdit="1"/>
              </p:cNvSpPr>
              <p:nvPr/>
            </p:nvSpPr>
            <p:spPr>
              <a:xfrm>
                <a:off x="0" y="0"/>
                <a:ext cx="1854" cy="18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253" name="Freeform 110"/>
              <p:cNvSpPr/>
              <p:nvPr/>
            </p:nvSpPr>
            <p:spPr>
              <a:xfrm>
                <a:off x="72" y="72"/>
                <a:ext cx="1710" cy="1710"/>
              </a:xfrm>
              <a:custGeom>
                <a:avLst/>
                <a:gdLst/>
                <a:ahLst/>
                <a:cxnLst>
                  <a:cxn ang="0">
                    <a:pos x="732" y="0"/>
                  </a:cxn>
                  <a:cxn ang="0">
                    <a:pos x="0" y="978"/>
                  </a:cxn>
                  <a:cxn ang="0">
                    <a:pos x="978" y="1710"/>
                  </a:cxn>
                  <a:cxn ang="0">
                    <a:pos x="1710" y="732"/>
                  </a:cxn>
                  <a:cxn ang="0">
                    <a:pos x="732" y="0"/>
                  </a:cxn>
                </a:cxnLst>
                <a:pathLst>
                  <a:path w="1710" h="1710">
                    <a:moveTo>
                      <a:pt x="732" y="0"/>
                    </a:moveTo>
                    <a:lnTo>
                      <a:pt x="0" y="978"/>
                    </a:lnTo>
                    <a:lnTo>
                      <a:pt x="978" y="1710"/>
                    </a:lnTo>
                    <a:lnTo>
                      <a:pt x="1710" y="732"/>
                    </a:lnTo>
                    <a:lnTo>
                      <a:pt x="732" y="0"/>
                    </a:lnTo>
                    <a:close/>
                  </a:path>
                </a:pathLst>
              </a:custGeom>
              <a:solidFill>
                <a:srgbClr val="00FF00"/>
              </a:solidFill>
              <a:ln w="0" cap="flat" cmpd="sng">
                <a:solidFill>
                  <a:srgbClr val="00FF00"/>
                </a:solidFill>
                <a:prstDash val="solid"/>
                <a:bevel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4" name="Line 111"/>
              <p:cNvSpPr/>
              <p:nvPr/>
            </p:nvSpPr>
            <p:spPr>
              <a:xfrm flipH="1">
                <a:off x="72" y="72"/>
                <a:ext cx="732" cy="97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255" name="Line 112"/>
              <p:cNvSpPr/>
              <p:nvPr/>
            </p:nvSpPr>
            <p:spPr>
              <a:xfrm>
                <a:off x="804" y="72"/>
                <a:ext cx="978" cy="73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256" name="Line 113"/>
              <p:cNvSpPr/>
              <p:nvPr/>
            </p:nvSpPr>
            <p:spPr>
              <a:xfrm flipH="1">
                <a:off x="1050" y="804"/>
                <a:ext cx="732" cy="97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257" name="Line 114"/>
              <p:cNvSpPr/>
              <p:nvPr/>
            </p:nvSpPr>
            <p:spPr>
              <a:xfrm>
                <a:off x="72" y="1050"/>
                <a:ext cx="978" cy="73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6258" name="Rectangle 115"/>
            <p:cNvSpPr/>
            <p:nvPr/>
          </p:nvSpPr>
          <p:spPr>
            <a:xfrm>
              <a:off x="765" y="753"/>
              <a:ext cx="30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990033"/>
                  </a:solidFill>
                  <a:latin typeface="华文中宋" pitchFamily="2" charset="-122"/>
                  <a:ea typeface="华文中宋" pitchFamily="2" charset="-122"/>
                </a:rPr>
                <a:t>C</a:t>
              </a:r>
              <a:endParaRPr lang="en-US" altLang="zh-CN" sz="3200" b="1" dirty="0">
                <a:solidFill>
                  <a:srgbClr val="990033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</p:grpSp>
      <p:grpSp>
        <p:nvGrpSpPr>
          <p:cNvPr id="7284" name="Group 116"/>
          <p:cNvGrpSpPr/>
          <p:nvPr/>
        </p:nvGrpSpPr>
        <p:grpSpPr>
          <a:xfrm>
            <a:off x="4494213" y="46038"/>
            <a:ext cx="4495800" cy="4105275"/>
            <a:chOff x="0" y="0"/>
            <a:chExt cx="2832" cy="2586"/>
          </a:xfrm>
        </p:grpSpPr>
        <p:sp>
          <p:nvSpPr>
            <p:cNvPr id="6260" name="AutoShape 117"/>
            <p:cNvSpPr>
              <a:spLocks noChangeAspect="1" noTextEdit="1"/>
            </p:cNvSpPr>
            <p:nvPr/>
          </p:nvSpPr>
          <p:spPr>
            <a:xfrm>
              <a:off x="0" y="0"/>
              <a:ext cx="2832" cy="25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6261" name="Line 118"/>
            <p:cNvSpPr/>
            <p:nvPr/>
          </p:nvSpPr>
          <p:spPr>
            <a:xfrm>
              <a:off x="72" y="2514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62" name="Line 119"/>
            <p:cNvSpPr/>
            <p:nvPr/>
          </p:nvSpPr>
          <p:spPr>
            <a:xfrm>
              <a:off x="72" y="72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63" name="Line 120"/>
            <p:cNvSpPr/>
            <p:nvPr/>
          </p:nvSpPr>
          <p:spPr>
            <a:xfrm>
              <a:off x="72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64" name="Line 121"/>
            <p:cNvSpPr/>
            <p:nvPr/>
          </p:nvSpPr>
          <p:spPr>
            <a:xfrm>
              <a:off x="2760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65" name="Line 122"/>
            <p:cNvSpPr/>
            <p:nvPr/>
          </p:nvSpPr>
          <p:spPr>
            <a:xfrm>
              <a:off x="72" y="312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66" name="Line 123"/>
            <p:cNvSpPr/>
            <p:nvPr/>
          </p:nvSpPr>
          <p:spPr>
            <a:xfrm>
              <a:off x="72" y="558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67" name="Line 124"/>
            <p:cNvSpPr/>
            <p:nvPr/>
          </p:nvSpPr>
          <p:spPr>
            <a:xfrm>
              <a:off x="72" y="804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68" name="Line 125"/>
            <p:cNvSpPr/>
            <p:nvPr/>
          </p:nvSpPr>
          <p:spPr>
            <a:xfrm>
              <a:off x="72" y="1050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69" name="Line 126"/>
            <p:cNvSpPr/>
            <p:nvPr/>
          </p:nvSpPr>
          <p:spPr>
            <a:xfrm>
              <a:off x="72" y="1290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70" name="Line 127"/>
            <p:cNvSpPr/>
            <p:nvPr/>
          </p:nvSpPr>
          <p:spPr>
            <a:xfrm>
              <a:off x="72" y="1536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71" name="Line 128"/>
            <p:cNvSpPr/>
            <p:nvPr/>
          </p:nvSpPr>
          <p:spPr>
            <a:xfrm>
              <a:off x="72" y="1782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72" name="Line 129"/>
            <p:cNvSpPr/>
            <p:nvPr/>
          </p:nvSpPr>
          <p:spPr>
            <a:xfrm>
              <a:off x="72" y="2028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73" name="Line 130"/>
            <p:cNvSpPr/>
            <p:nvPr/>
          </p:nvSpPr>
          <p:spPr>
            <a:xfrm>
              <a:off x="72" y="2268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74" name="Line 131"/>
            <p:cNvSpPr/>
            <p:nvPr/>
          </p:nvSpPr>
          <p:spPr>
            <a:xfrm>
              <a:off x="318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75" name="Line 132"/>
            <p:cNvSpPr/>
            <p:nvPr/>
          </p:nvSpPr>
          <p:spPr>
            <a:xfrm>
              <a:off x="564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76" name="Line 133"/>
            <p:cNvSpPr/>
            <p:nvPr/>
          </p:nvSpPr>
          <p:spPr>
            <a:xfrm>
              <a:off x="804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77" name="Line 134"/>
            <p:cNvSpPr/>
            <p:nvPr/>
          </p:nvSpPr>
          <p:spPr>
            <a:xfrm>
              <a:off x="1050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78" name="Line 135"/>
            <p:cNvSpPr/>
            <p:nvPr/>
          </p:nvSpPr>
          <p:spPr>
            <a:xfrm>
              <a:off x="1296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79" name="Line 136"/>
            <p:cNvSpPr/>
            <p:nvPr/>
          </p:nvSpPr>
          <p:spPr>
            <a:xfrm>
              <a:off x="1542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80" name="Line 137"/>
            <p:cNvSpPr/>
            <p:nvPr/>
          </p:nvSpPr>
          <p:spPr>
            <a:xfrm>
              <a:off x="1782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81" name="Line 138"/>
            <p:cNvSpPr/>
            <p:nvPr/>
          </p:nvSpPr>
          <p:spPr>
            <a:xfrm>
              <a:off x="2028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82" name="Line 139"/>
            <p:cNvSpPr/>
            <p:nvPr/>
          </p:nvSpPr>
          <p:spPr>
            <a:xfrm>
              <a:off x="2274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83" name="Line 140"/>
            <p:cNvSpPr/>
            <p:nvPr/>
          </p:nvSpPr>
          <p:spPr>
            <a:xfrm>
              <a:off x="2520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84" name="Line 141"/>
            <p:cNvSpPr/>
            <p:nvPr/>
          </p:nvSpPr>
          <p:spPr>
            <a:xfrm>
              <a:off x="1050" y="804"/>
              <a:ext cx="1" cy="978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85" name="Line 142"/>
            <p:cNvSpPr/>
            <p:nvPr/>
          </p:nvSpPr>
          <p:spPr>
            <a:xfrm>
              <a:off x="1050" y="804"/>
              <a:ext cx="732" cy="1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286" name="Line 143"/>
            <p:cNvSpPr/>
            <p:nvPr/>
          </p:nvSpPr>
          <p:spPr>
            <a:xfrm flipH="1">
              <a:off x="1050" y="804"/>
              <a:ext cx="732" cy="978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7312" name="Line 144"/>
          <p:cNvSpPr/>
          <p:nvPr/>
        </p:nvSpPr>
        <p:spPr>
          <a:xfrm>
            <a:off x="6157913" y="2886075"/>
            <a:ext cx="1543050" cy="0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313" name="Line 145"/>
          <p:cNvSpPr/>
          <p:nvPr/>
        </p:nvSpPr>
        <p:spPr>
          <a:xfrm>
            <a:off x="7300913" y="1343025"/>
            <a:ext cx="28575" cy="1528763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314" name="Line 146"/>
          <p:cNvSpPr/>
          <p:nvPr/>
        </p:nvSpPr>
        <p:spPr>
          <a:xfrm>
            <a:off x="7300913" y="2486025"/>
            <a:ext cx="1571625" cy="0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315" name="Line 147"/>
          <p:cNvSpPr/>
          <p:nvPr/>
        </p:nvSpPr>
        <p:spPr>
          <a:xfrm>
            <a:off x="7700963" y="2471738"/>
            <a:ext cx="0" cy="1543050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1000"/>
                                        <p:tgtEl>
                                          <p:spTgt spid="7190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charRg st="11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1000"/>
                                        <p:tgtEl>
                                          <p:spTgt spid="7190">
                                            <p:txEl>
                                              <p:charRg st="11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charRg st="18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1000"/>
                                        <p:tgtEl>
                                          <p:spTgt spid="7190">
                                            <p:txEl>
                                              <p:charRg st="18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charRg st="29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1000"/>
                                        <p:tgtEl>
                                          <p:spTgt spid="7190">
                                            <p:txEl>
                                              <p:charRg st="29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1000"/>
                                        <p:tgtEl>
                                          <p:spTgt spid="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7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7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7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10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7190">
                                            <p:txEl>
                                              <p:charRg st="18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7190">
                                            <p:txEl>
                                              <p:charRg st="18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charRg st="18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7190">
                                            <p:txEl>
                                              <p:charRg st="29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7190">
                                            <p:txEl>
                                              <p:charRg st="29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90">
                                            <p:txEl>
                                              <p:charRg st="29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70" decel="1000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770" decel="100000"/>
                                        <p:tgtEl>
                                          <p:spTgt spid="719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8" dur="77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0" dur="77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9" grpId="0" animBg="1"/>
      <p:bldP spid="7190" grpId="0" build="allAtOnce"/>
      <p:bldP spid="7191" grpId="0"/>
      <p:bldP spid="7192" grpId="0"/>
      <p:bldP spid="7193" grpId="0"/>
      <p:bldP spid="7194" grpId="0" animBg="1"/>
      <p:bldP spid="719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194" name="Group 2"/>
          <p:cNvGrpSpPr/>
          <p:nvPr/>
        </p:nvGrpSpPr>
        <p:grpSpPr>
          <a:xfrm>
            <a:off x="6048375" y="44450"/>
            <a:ext cx="1390650" cy="1390650"/>
            <a:chOff x="0" y="0"/>
            <a:chExt cx="876" cy="876"/>
          </a:xfrm>
        </p:grpSpPr>
        <p:grpSp>
          <p:nvGrpSpPr>
            <p:cNvPr id="7170" name="Group 3"/>
            <p:cNvGrpSpPr/>
            <p:nvPr/>
          </p:nvGrpSpPr>
          <p:grpSpPr>
            <a:xfrm>
              <a:off x="0" y="0"/>
              <a:ext cx="876" cy="876"/>
              <a:chOff x="0" y="0"/>
              <a:chExt cx="876" cy="876"/>
            </a:xfrm>
          </p:grpSpPr>
          <p:sp>
            <p:nvSpPr>
              <p:cNvPr id="7171" name="AutoShape 4"/>
              <p:cNvSpPr>
                <a:spLocks noChangeAspect="1" noTextEdit="1"/>
              </p:cNvSpPr>
              <p:nvPr/>
            </p:nvSpPr>
            <p:spPr>
              <a:xfrm>
                <a:off x="0" y="0"/>
                <a:ext cx="876" cy="87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72" name="Rectangle 5"/>
              <p:cNvSpPr/>
              <p:nvPr/>
            </p:nvSpPr>
            <p:spPr>
              <a:xfrm>
                <a:off x="72" y="72"/>
                <a:ext cx="732" cy="732"/>
              </a:xfrm>
              <a:prstGeom prst="rect">
                <a:avLst/>
              </a:prstGeom>
              <a:solidFill>
                <a:srgbClr val="00FFFF"/>
              </a:solidFill>
              <a:ln w="0" cap="flat" cmpd="sng">
                <a:solidFill>
                  <a:srgbClr val="00FF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73" name="Line 6"/>
              <p:cNvSpPr/>
              <p:nvPr/>
            </p:nvSpPr>
            <p:spPr>
              <a:xfrm>
                <a:off x="72" y="72"/>
                <a:ext cx="1" cy="73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174" name="Line 7"/>
              <p:cNvSpPr/>
              <p:nvPr/>
            </p:nvSpPr>
            <p:spPr>
              <a:xfrm>
                <a:off x="72" y="72"/>
                <a:ext cx="732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175" name="Line 8"/>
              <p:cNvSpPr/>
              <p:nvPr/>
            </p:nvSpPr>
            <p:spPr>
              <a:xfrm>
                <a:off x="804" y="72"/>
                <a:ext cx="1" cy="73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176" name="Line 9"/>
              <p:cNvSpPr/>
              <p:nvPr/>
            </p:nvSpPr>
            <p:spPr>
              <a:xfrm>
                <a:off x="72" y="804"/>
                <a:ext cx="732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7177" name="Rectangle 10"/>
            <p:cNvSpPr/>
            <p:nvPr/>
          </p:nvSpPr>
          <p:spPr>
            <a:xfrm>
              <a:off x="294" y="245"/>
              <a:ext cx="29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A</a:t>
              </a:r>
              <a:endPara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</p:grpSp>
      <p:grpSp>
        <p:nvGrpSpPr>
          <p:cNvPr id="8203" name="Group 11"/>
          <p:cNvGrpSpPr/>
          <p:nvPr/>
        </p:nvGrpSpPr>
        <p:grpSpPr>
          <a:xfrm>
            <a:off x="4508500" y="1211263"/>
            <a:ext cx="1781175" cy="1781175"/>
            <a:chOff x="0" y="0"/>
            <a:chExt cx="1122" cy="1122"/>
          </a:xfrm>
        </p:grpSpPr>
        <p:grpSp>
          <p:nvGrpSpPr>
            <p:cNvPr id="7179" name="Group 12"/>
            <p:cNvGrpSpPr/>
            <p:nvPr/>
          </p:nvGrpSpPr>
          <p:grpSpPr>
            <a:xfrm>
              <a:off x="0" y="0"/>
              <a:ext cx="1122" cy="1122"/>
              <a:chOff x="0" y="0"/>
              <a:chExt cx="1122" cy="1122"/>
            </a:xfrm>
          </p:grpSpPr>
          <p:sp>
            <p:nvSpPr>
              <p:cNvPr id="7180" name="AutoShape 13"/>
              <p:cNvSpPr>
                <a:spLocks noChangeAspect="1" noTextEdit="1"/>
              </p:cNvSpPr>
              <p:nvPr/>
            </p:nvSpPr>
            <p:spPr>
              <a:xfrm>
                <a:off x="0" y="0"/>
                <a:ext cx="1122" cy="11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81" name="Rectangle 14"/>
              <p:cNvSpPr/>
              <p:nvPr/>
            </p:nvSpPr>
            <p:spPr>
              <a:xfrm>
                <a:off x="72" y="72"/>
                <a:ext cx="978" cy="978"/>
              </a:xfrm>
              <a:prstGeom prst="rect">
                <a:avLst/>
              </a:prstGeom>
              <a:solidFill>
                <a:srgbClr val="FF00FF"/>
              </a:solidFill>
              <a:ln w="0" cap="flat" cmpd="sng">
                <a:solidFill>
                  <a:srgbClr val="FF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82" name="Line 15"/>
              <p:cNvSpPr/>
              <p:nvPr/>
            </p:nvSpPr>
            <p:spPr>
              <a:xfrm>
                <a:off x="72" y="72"/>
                <a:ext cx="978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183" name="Line 16"/>
              <p:cNvSpPr/>
              <p:nvPr/>
            </p:nvSpPr>
            <p:spPr>
              <a:xfrm>
                <a:off x="1050" y="72"/>
                <a:ext cx="1" cy="97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184" name="Line 17"/>
              <p:cNvSpPr/>
              <p:nvPr/>
            </p:nvSpPr>
            <p:spPr>
              <a:xfrm>
                <a:off x="72" y="1050"/>
                <a:ext cx="978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185" name="Line 18"/>
              <p:cNvSpPr/>
              <p:nvPr/>
            </p:nvSpPr>
            <p:spPr>
              <a:xfrm>
                <a:off x="72" y="72"/>
                <a:ext cx="1" cy="97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7186" name="Rectangle 19"/>
            <p:cNvSpPr/>
            <p:nvPr/>
          </p:nvSpPr>
          <p:spPr>
            <a:xfrm>
              <a:off x="388" y="378"/>
              <a:ext cx="30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FFFF00"/>
                  </a:solidFill>
                  <a:latin typeface="华文中宋" pitchFamily="2" charset="-122"/>
                  <a:ea typeface="华文中宋" pitchFamily="2" charset="-122"/>
                </a:rPr>
                <a:t>B</a:t>
              </a:r>
              <a:endParaRPr lang="en-US" altLang="zh-CN" sz="3200" b="1" dirty="0">
                <a:solidFill>
                  <a:srgbClr val="FFFF00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</p:grpSp>
      <p:sp>
        <p:nvSpPr>
          <p:cNvPr id="7187" name="Rectangle 20"/>
          <p:cNvSpPr/>
          <p:nvPr/>
        </p:nvSpPr>
        <p:spPr>
          <a:xfrm>
            <a:off x="7685088" y="200025"/>
            <a:ext cx="1187450" cy="579438"/>
          </a:xfrm>
          <a:prstGeom prst="rect">
            <a:avLst/>
          </a:prstGeom>
          <a:solidFill>
            <a:srgbClr val="FF3399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楷体_GB2312" pitchFamily="1" charset="-122"/>
                <a:ea typeface="楷体_GB2312" pitchFamily="1" charset="-122"/>
              </a:rPr>
              <a:t>图乙</a:t>
            </a:r>
            <a:endParaRPr lang="zh-CN" altLang="en-US" sz="3200" b="1" dirty="0">
              <a:solidFill>
                <a:srgbClr val="FFFF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8213" name="Text Box 21"/>
          <p:cNvSpPr txBox="1"/>
          <p:nvPr/>
        </p:nvSpPr>
        <p:spPr>
          <a:xfrm>
            <a:off x="4929188" y="4256088"/>
            <a:ext cx="3879850" cy="11160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1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2.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观察图乙，小方格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的边长为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1.</a:t>
            </a:r>
            <a:endParaRPr lang="en-US" altLang="zh-CN" sz="3200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8214" name="Text Box 22"/>
          <p:cNvSpPr txBox="1"/>
          <p:nvPr/>
        </p:nvSpPr>
        <p:spPr>
          <a:xfrm>
            <a:off x="3552825" y="4837113"/>
            <a:ext cx="1008063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latin typeface="华文中宋" pitchFamily="2" charset="-122"/>
                <a:ea typeface="华文中宋" pitchFamily="2" charset="-122"/>
              </a:rPr>
              <a:t>9</a:t>
            </a:r>
            <a:endParaRPr lang="en-US" altLang="zh-CN" sz="32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215" name="Text Box 23"/>
          <p:cNvSpPr txBox="1"/>
          <p:nvPr/>
        </p:nvSpPr>
        <p:spPr>
          <a:xfrm>
            <a:off x="3297238" y="5456238"/>
            <a:ext cx="1008062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latin typeface="华文中宋" pitchFamily="2" charset="-122"/>
                <a:ea typeface="华文中宋" pitchFamily="2" charset="-122"/>
              </a:rPr>
              <a:t>16</a:t>
            </a:r>
            <a:endParaRPr lang="en-US" altLang="zh-CN" sz="32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216" name="Text Box 24"/>
          <p:cNvSpPr txBox="1"/>
          <p:nvPr/>
        </p:nvSpPr>
        <p:spPr>
          <a:xfrm>
            <a:off x="3306763" y="6046788"/>
            <a:ext cx="1008062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25</a:t>
            </a:r>
            <a:endParaRPr lang="en-US" altLang="zh-CN" sz="3200" b="1" dirty="0">
              <a:solidFill>
                <a:srgbClr val="FF33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192" name="Text Box 25"/>
          <p:cNvSpPr txBox="1"/>
          <p:nvPr/>
        </p:nvSpPr>
        <p:spPr>
          <a:xfrm>
            <a:off x="4614863" y="3459163"/>
            <a:ext cx="2062162" cy="579437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S</a:t>
            </a:r>
            <a:r>
              <a: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A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+S</a:t>
            </a:r>
            <a:r>
              <a: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B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=S</a:t>
            </a:r>
            <a:r>
              <a: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C</a:t>
            </a:r>
            <a:endParaRPr lang="en-US" altLang="zh-CN" sz="3200" b="1" baseline="-2500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218" name="Rectangle 26"/>
          <p:cNvSpPr/>
          <p:nvPr/>
        </p:nvSpPr>
        <p:spPr>
          <a:xfrm>
            <a:off x="4929188" y="5338763"/>
            <a:ext cx="4122737" cy="11160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1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⑵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正方形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A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、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B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、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C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的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  面积有什么关系？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8219" name="Text Box 27"/>
          <p:cNvSpPr txBox="1"/>
          <p:nvPr/>
        </p:nvSpPr>
        <p:spPr>
          <a:xfrm>
            <a:off x="2462213" y="4832350"/>
            <a:ext cx="71913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latin typeface="华文中宋" pitchFamily="2" charset="-122"/>
                <a:ea typeface="华文中宋" pitchFamily="2" charset="-122"/>
              </a:rPr>
              <a:t>4</a:t>
            </a:r>
            <a:endParaRPr lang="en-US" altLang="zh-CN" sz="32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220" name="Text Box 28"/>
          <p:cNvSpPr txBox="1"/>
          <p:nvPr/>
        </p:nvSpPr>
        <p:spPr>
          <a:xfrm>
            <a:off x="2455863" y="5449888"/>
            <a:ext cx="719137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latin typeface="华文中宋" pitchFamily="2" charset="-122"/>
                <a:ea typeface="华文中宋" pitchFamily="2" charset="-122"/>
              </a:rPr>
              <a:t>4</a:t>
            </a:r>
            <a:endParaRPr lang="en-US" altLang="zh-CN" sz="32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221" name="Text Box 29"/>
          <p:cNvSpPr txBox="1"/>
          <p:nvPr/>
        </p:nvSpPr>
        <p:spPr>
          <a:xfrm>
            <a:off x="2457450" y="6054725"/>
            <a:ext cx="719138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8</a:t>
            </a:r>
            <a:endParaRPr lang="en-US" altLang="zh-CN" sz="3200" b="1" dirty="0">
              <a:solidFill>
                <a:srgbClr val="FF33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8222" name="Group 30"/>
          <p:cNvGrpSpPr/>
          <p:nvPr/>
        </p:nvGrpSpPr>
        <p:grpSpPr>
          <a:xfrm>
            <a:off x="655638" y="1504950"/>
            <a:ext cx="1209675" cy="1209675"/>
            <a:chOff x="0" y="0"/>
            <a:chExt cx="762" cy="762"/>
          </a:xfrm>
        </p:grpSpPr>
        <p:grpSp>
          <p:nvGrpSpPr>
            <p:cNvPr id="7198" name="Group 31"/>
            <p:cNvGrpSpPr/>
            <p:nvPr/>
          </p:nvGrpSpPr>
          <p:grpSpPr>
            <a:xfrm>
              <a:off x="0" y="0"/>
              <a:ext cx="762" cy="762"/>
              <a:chOff x="0" y="0"/>
              <a:chExt cx="762" cy="762"/>
            </a:xfrm>
          </p:grpSpPr>
          <p:sp>
            <p:nvSpPr>
              <p:cNvPr id="7199" name="AutoShape 32"/>
              <p:cNvSpPr>
                <a:spLocks noChangeAspect="1" noTextEdit="1"/>
              </p:cNvSpPr>
              <p:nvPr/>
            </p:nvSpPr>
            <p:spPr>
              <a:xfrm>
                <a:off x="0" y="0"/>
                <a:ext cx="762" cy="76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00" name="Rectangle 33"/>
              <p:cNvSpPr/>
              <p:nvPr/>
            </p:nvSpPr>
            <p:spPr>
              <a:xfrm>
                <a:off x="72" y="72"/>
                <a:ext cx="618" cy="618"/>
              </a:xfrm>
              <a:prstGeom prst="rect">
                <a:avLst/>
              </a:prstGeom>
              <a:solidFill>
                <a:srgbClr val="FF00FF"/>
              </a:solidFill>
              <a:ln w="0" cap="flat" cmpd="sng">
                <a:solidFill>
                  <a:srgbClr val="FF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01" name="Line 34"/>
              <p:cNvSpPr/>
              <p:nvPr/>
            </p:nvSpPr>
            <p:spPr>
              <a:xfrm>
                <a:off x="72" y="72"/>
                <a:ext cx="618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202" name="Line 35"/>
              <p:cNvSpPr/>
              <p:nvPr/>
            </p:nvSpPr>
            <p:spPr>
              <a:xfrm>
                <a:off x="72" y="72"/>
                <a:ext cx="1" cy="61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203" name="Line 36"/>
              <p:cNvSpPr/>
              <p:nvPr/>
            </p:nvSpPr>
            <p:spPr>
              <a:xfrm>
                <a:off x="72" y="690"/>
                <a:ext cx="618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204" name="Line 37"/>
              <p:cNvSpPr/>
              <p:nvPr/>
            </p:nvSpPr>
            <p:spPr>
              <a:xfrm>
                <a:off x="690" y="72"/>
                <a:ext cx="1" cy="61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7205" name="Rectangle 38"/>
            <p:cNvSpPr/>
            <p:nvPr/>
          </p:nvSpPr>
          <p:spPr>
            <a:xfrm>
              <a:off x="233" y="176"/>
              <a:ext cx="29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latin typeface="华文中宋" pitchFamily="2" charset="-122"/>
                  <a:ea typeface="华文中宋" pitchFamily="2" charset="-122"/>
                </a:rPr>
                <a:t>A</a:t>
              </a:r>
              <a:endParaRPr lang="en-US" altLang="zh-CN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</p:grpSp>
      <p:grpSp>
        <p:nvGrpSpPr>
          <p:cNvPr id="8231" name="Group 39"/>
          <p:cNvGrpSpPr/>
          <p:nvPr/>
        </p:nvGrpSpPr>
        <p:grpSpPr>
          <a:xfrm>
            <a:off x="1636713" y="2493963"/>
            <a:ext cx="1200150" cy="1200150"/>
            <a:chOff x="0" y="0"/>
            <a:chExt cx="756" cy="756"/>
          </a:xfrm>
        </p:grpSpPr>
        <p:grpSp>
          <p:nvGrpSpPr>
            <p:cNvPr id="7207" name="Group 40"/>
            <p:cNvGrpSpPr/>
            <p:nvPr/>
          </p:nvGrpSpPr>
          <p:grpSpPr>
            <a:xfrm>
              <a:off x="0" y="0"/>
              <a:ext cx="756" cy="756"/>
              <a:chOff x="0" y="0"/>
              <a:chExt cx="756" cy="756"/>
            </a:xfrm>
          </p:grpSpPr>
          <p:sp>
            <p:nvSpPr>
              <p:cNvPr id="7208" name="AutoShape 41"/>
              <p:cNvSpPr>
                <a:spLocks noChangeAspect="1" noTextEdit="1"/>
              </p:cNvSpPr>
              <p:nvPr/>
            </p:nvSpPr>
            <p:spPr>
              <a:xfrm>
                <a:off x="0" y="0"/>
                <a:ext cx="756" cy="75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09" name="Rectangle 42"/>
              <p:cNvSpPr/>
              <p:nvPr/>
            </p:nvSpPr>
            <p:spPr>
              <a:xfrm>
                <a:off x="72" y="72"/>
                <a:ext cx="612" cy="612"/>
              </a:xfrm>
              <a:prstGeom prst="rect">
                <a:avLst/>
              </a:prstGeom>
              <a:solidFill>
                <a:srgbClr val="00FF00"/>
              </a:solidFill>
              <a:ln w="0" cap="flat" cmpd="sng">
                <a:solidFill>
                  <a:srgbClr val="00FF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10" name="Line 43"/>
              <p:cNvSpPr/>
              <p:nvPr/>
            </p:nvSpPr>
            <p:spPr>
              <a:xfrm>
                <a:off x="684" y="72"/>
                <a:ext cx="1" cy="61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211" name="Line 44"/>
              <p:cNvSpPr/>
              <p:nvPr/>
            </p:nvSpPr>
            <p:spPr>
              <a:xfrm>
                <a:off x="72" y="684"/>
                <a:ext cx="612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212" name="Line 45"/>
              <p:cNvSpPr/>
              <p:nvPr/>
            </p:nvSpPr>
            <p:spPr>
              <a:xfrm>
                <a:off x="72" y="72"/>
                <a:ext cx="1" cy="61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7213" name="Rectangle 46"/>
            <p:cNvSpPr/>
            <p:nvPr/>
          </p:nvSpPr>
          <p:spPr>
            <a:xfrm>
              <a:off x="220" y="193"/>
              <a:ext cx="30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latin typeface="华文中宋" pitchFamily="2" charset="-122"/>
                  <a:ea typeface="华文中宋" pitchFamily="2" charset="-122"/>
                </a:rPr>
                <a:t>B</a:t>
              </a:r>
              <a:endParaRPr lang="en-US" altLang="zh-CN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</p:grpSp>
      <p:grpSp>
        <p:nvGrpSpPr>
          <p:cNvPr id="8239" name="Group 47"/>
          <p:cNvGrpSpPr/>
          <p:nvPr/>
        </p:nvGrpSpPr>
        <p:grpSpPr>
          <a:xfrm>
            <a:off x="1638300" y="528638"/>
            <a:ext cx="2171700" cy="2181225"/>
            <a:chOff x="0" y="0"/>
            <a:chExt cx="1368" cy="1374"/>
          </a:xfrm>
        </p:grpSpPr>
        <p:grpSp>
          <p:nvGrpSpPr>
            <p:cNvPr id="7215" name="Group 48"/>
            <p:cNvGrpSpPr/>
            <p:nvPr/>
          </p:nvGrpSpPr>
          <p:grpSpPr>
            <a:xfrm>
              <a:off x="0" y="0"/>
              <a:ext cx="1368" cy="1374"/>
              <a:chOff x="0" y="0"/>
              <a:chExt cx="1368" cy="1374"/>
            </a:xfrm>
          </p:grpSpPr>
          <p:sp>
            <p:nvSpPr>
              <p:cNvPr id="7216" name="AutoShape 49"/>
              <p:cNvSpPr>
                <a:spLocks noChangeAspect="1" noTextEdit="1"/>
              </p:cNvSpPr>
              <p:nvPr/>
            </p:nvSpPr>
            <p:spPr>
              <a:xfrm>
                <a:off x="0" y="0"/>
                <a:ext cx="1368" cy="137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17" name="Freeform 50"/>
              <p:cNvSpPr/>
              <p:nvPr/>
            </p:nvSpPr>
            <p:spPr>
              <a:xfrm>
                <a:off x="72" y="72"/>
                <a:ext cx="1224" cy="1230"/>
              </a:xfrm>
              <a:custGeom>
                <a:avLst/>
                <a:gdLst/>
                <a:ahLst/>
                <a:cxnLst>
                  <a:cxn ang="0">
                    <a:pos x="0" y="612"/>
                  </a:cxn>
                  <a:cxn ang="0">
                    <a:pos x="612" y="0"/>
                  </a:cxn>
                  <a:cxn ang="0">
                    <a:pos x="1224" y="612"/>
                  </a:cxn>
                  <a:cxn ang="0">
                    <a:pos x="612" y="1230"/>
                  </a:cxn>
                  <a:cxn ang="0">
                    <a:pos x="0" y="612"/>
                  </a:cxn>
                </a:cxnLst>
                <a:pathLst>
                  <a:path w="1224" h="1230">
                    <a:moveTo>
                      <a:pt x="0" y="612"/>
                    </a:moveTo>
                    <a:lnTo>
                      <a:pt x="612" y="0"/>
                    </a:lnTo>
                    <a:lnTo>
                      <a:pt x="1224" y="612"/>
                    </a:lnTo>
                    <a:lnTo>
                      <a:pt x="612" y="1230"/>
                    </a:lnTo>
                    <a:lnTo>
                      <a:pt x="0" y="612"/>
                    </a:lnTo>
                    <a:close/>
                  </a:path>
                </a:pathLst>
              </a:custGeom>
              <a:solidFill>
                <a:srgbClr val="00FFFF"/>
              </a:solidFill>
              <a:ln w="0" cap="flat" cmpd="sng">
                <a:solidFill>
                  <a:srgbClr val="00FFFF"/>
                </a:solidFill>
                <a:prstDash val="solid"/>
                <a:bevel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18" name="Line 51"/>
              <p:cNvSpPr/>
              <p:nvPr/>
            </p:nvSpPr>
            <p:spPr>
              <a:xfrm>
                <a:off x="684" y="72"/>
                <a:ext cx="612" cy="61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219" name="Line 52"/>
              <p:cNvSpPr/>
              <p:nvPr/>
            </p:nvSpPr>
            <p:spPr>
              <a:xfrm flipH="1">
                <a:off x="72" y="72"/>
                <a:ext cx="612" cy="61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220" name="Line 53"/>
              <p:cNvSpPr/>
              <p:nvPr/>
            </p:nvSpPr>
            <p:spPr>
              <a:xfrm flipH="1">
                <a:off x="684" y="684"/>
                <a:ext cx="612" cy="61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7221" name="Rectangle 54"/>
            <p:cNvSpPr/>
            <p:nvPr/>
          </p:nvSpPr>
          <p:spPr>
            <a:xfrm>
              <a:off x="502" y="499"/>
              <a:ext cx="30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latin typeface="华文中宋" pitchFamily="2" charset="-122"/>
                  <a:ea typeface="华文中宋" pitchFamily="2" charset="-122"/>
                </a:rPr>
                <a:t>C</a:t>
              </a:r>
              <a:endParaRPr lang="en-US" altLang="zh-CN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</p:grpSp>
      <p:sp>
        <p:nvSpPr>
          <p:cNvPr id="7222" name="Text Box 55"/>
          <p:cNvSpPr txBox="1"/>
          <p:nvPr/>
        </p:nvSpPr>
        <p:spPr>
          <a:xfrm>
            <a:off x="296863" y="160338"/>
            <a:ext cx="2062162" cy="579437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S</a:t>
            </a:r>
            <a:r>
              <a: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A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+S</a:t>
            </a:r>
            <a:r>
              <a: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B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=S</a:t>
            </a:r>
            <a:r>
              <a: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C</a:t>
            </a:r>
            <a:endParaRPr lang="en-US" altLang="zh-CN" sz="3200" b="1" baseline="-2500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223" name="Rectangle 56"/>
          <p:cNvSpPr/>
          <p:nvPr/>
        </p:nvSpPr>
        <p:spPr>
          <a:xfrm>
            <a:off x="292100" y="3467100"/>
            <a:ext cx="1114425" cy="579438"/>
          </a:xfrm>
          <a:prstGeom prst="rect">
            <a:avLst/>
          </a:prstGeom>
          <a:solidFill>
            <a:srgbClr val="FF3399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楷体_GB2312" pitchFamily="1" charset="-122"/>
                <a:ea typeface="楷体_GB2312" pitchFamily="1" charset="-122"/>
              </a:rPr>
              <a:t>图甲</a:t>
            </a:r>
            <a:endParaRPr lang="zh-CN" altLang="en-US" sz="3200" b="1" dirty="0">
              <a:solidFill>
                <a:srgbClr val="FFFF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graphicFrame>
        <p:nvGraphicFramePr>
          <p:cNvPr id="8249" name="表格 8248"/>
          <p:cNvGraphicFramePr/>
          <p:nvPr/>
        </p:nvGraphicFramePr>
        <p:xfrm>
          <a:off x="280988" y="4302125"/>
          <a:ext cx="3924300" cy="2327275"/>
        </p:xfrm>
        <a:graphic>
          <a:graphicData uri="http://schemas.openxmlformats.org/drawingml/2006/table">
            <a:tbl>
              <a:tblPr/>
              <a:tblGrid>
                <a:gridCol w="1882775"/>
                <a:gridCol w="1035050"/>
                <a:gridCol w="1006475"/>
              </a:tblGrid>
              <a:tr h="579438"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>
                          <a:latin typeface="华文中宋" pitchFamily="2" charset="-122"/>
                          <a:ea typeface="华文中宋" pitchFamily="2" charset="-122"/>
                        </a:rPr>
                        <a:t>图甲</a:t>
                      </a:r>
                      <a:endParaRPr lang="zh-CN" altLang="en-US" sz="3200" b="1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3200" b="1">
                          <a:latin typeface="华文中宋" pitchFamily="2" charset="-122"/>
                          <a:ea typeface="华文中宋" pitchFamily="2" charset="-122"/>
                        </a:rPr>
                        <a:t>图乙</a:t>
                      </a:r>
                      <a:endParaRPr lang="zh-CN" altLang="en-US" sz="3200" b="1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7"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latin typeface="华文中宋" pitchFamily="2" charset="-122"/>
                          <a:ea typeface="华文中宋" pitchFamily="2" charset="-122"/>
                        </a:rPr>
                        <a:t>A</a:t>
                      </a:r>
                      <a:r>
                        <a:rPr lang="zh-CN" altLang="en-US" sz="3200" b="1" dirty="0">
                          <a:latin typeface="华文中宋" pitchFamily="2" charset="-122"/>
                          <a:ea typeface="华文中宋" pitchFamily="2" charset="-122"/>
                        </a:rPr>
                        <a:t>的面积</a:t>
                      </a:r>
                      <a:endParaRPr lang="zh-CN" altLang="en-US" sz="3200" b="1" dirty="0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latin typeface="华文中宋" pitchFamily="2" charset="-122"/>
                          <a:ea typeface="华文中宋" pitchFamily="2" charset="-122"/>
                        </a:rPr>
                        <a:t>B</a:t>
                      </a:r>
                      <a:r>
                        <a:rPr lang="zh-CN" altLang="en-US" sz="3200" b="1" dirty="0">
                          <a:latin typeface="华文中宋" pitchFamily="2" charset="-122"/>
                          <a:ea typeface="华文中宋" pitchFamily="2" charset="-122"/>
                        </a:rPr>
                        <a:t>的面积</a:t>
                      </a:r>
                      <a:endParaRPr lang="zh-CN" altLang="en-US" sz="3200" b="1" dirty="0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 b="1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2"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l" eaLnBrk="1" hangingPunct="1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200" b="1" dirty="0">
                          <a:latin typeface="华文中宋" pitchFamily="2" charset="-122"/>
                          <a:ea typeface="华文中宋" pitchFamily="2" charset="-122"/>
                        </a:rPr>
                        <a:t>C</a:t>
                      </a:r>
                      <a:r>
                        <a:rPr lang="zh-CN" altLang="en-US" sz="3200" b="1" dirty="0">
                          <a:latin typeface="华文中宋" pitchFamily="2" charset="-122"/>
                          <a:ea typeface="华文中宋" pitchFamily="2" charset="-122"/>
                        </a:rPr>
                        <a:t>的面积</a:t>
                      </a:r>
                      <a:endParaRPr lang="zh-CN" altLang="en-US" sz="3200" b="1" dirty="0"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  <a:buNone/>
                      </a:pPr>
                      <a:endParaRPr lang="zh-CN" altLang="en-US" sz="3200">
                        <a:solidFill>
                          <a:schemeClr val="bg1"/>
                        </a:solidFill>
                        <a:latin typeface="Arial" panose="020B0604020202020204" pitchFamily="34" charset="0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271" name="Text Box 79"/>
          <p:cNvSpPr txBox="1"/>
          <p:nvPr/>
        </p:nvSpPr>
        <p:spPr>
          <a:xfrm>
            <a:off x="1357313" y="1785938"/>
            <a:ext cx="51435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a</a:t>
            </a:r>
            <a:endParaRPr lang="en-US" altLang="zh-CN" sz="32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272" name="Text Box 80"/>
          <p:cNvSpPr txBox="1"/>
          <p:nvPr/>
        </p:nvSpPr>
        <p:spPr>
          <a:xfrm>
            <a:off x="2000250" y="2471738"/>
            <a:ext cx="51435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b</a:t>
            </a:r>
            <a:endParaRPr lang="en-US" altLang="zh-CN" sz="32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273" name="Text Box 81"/>
          <p:cNvSpPr txBox="1"/>
          <p:nvPr/>
        </p:nvSpPr>
        <p:spPr>
          <a:xfrm>
            <a:off x="2171700" y="1643063"/>
            <a:ext cx="51435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c</a:t>
            </a:r>
            <a:endParaRPr lang="en-US" altLang="zh-CN" sz="32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274" name="Text Box 82"/>
          <p:cNvSpPr txBox="1"/>
          <p:nvPr/>
        </p:nvSpPr>
        <p:spPr>
          <a:xfrm>
            <a:off x="6543675" y="842963"/>
            <a:ext cx="51435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a</a:t>
            </a:r>
            <a:endParaRPr lang="en-US" altLang="zh-CN" sz="32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275" name="Text Box 83"/>
          <p:cNvSpPr txBox="1"/>
          <p:nvPr/>
        </p:nvSpPr>
        <p:spPr>
          <a:xfrm>
            <a:off x="5772150" y="1743075"/>
            <a:ext cx="51435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b</a:t>
            </a:r>
            <a:endParaRPr lang="en-US" altLang="zh-CN" sz="32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276" name="Text Box 84"/>
          <p:cNvSpPr txBox="1"/>
          <p:nvPr/>
        </p:nvSpPr>
        <p:spPr>
          <a:xfrm>
            <a:off x="6686550" y="1843088"/>
            <a:ext cx="51435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c</a:t>
            </a:r>
            <a:endParaRPr lang="en-US" altLang="zh-CN" sz="32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7252" name="Group 85"/>
          <p:cNvGrpSpPr/>
          <p:nvPr/>
        </p:nvGrpSpPr>
        <p:grpSpPr>
          <a:xfrm>
            <a:off x="174625" y="46038"/>
            <a:ext cx="4124325" cy="4124325"/>
            <a:chOff x="0" y="0"/>
            <a:chExt cx="2598" cy="2598"/>
          </a:xfrm>
        </p:grpSpPr>
        <p:sp>
          <p:nvSpPr>
            <p:cNvPr id="7253" name="AutoShape 86"/>
            <p:cNvSpPr>
              <a:spLocks noChangeAspect="1" noTextEdit="1"/>
            </p:cNvSpPr>
            <p:nvPr/>
          </p:nvSpPr>
          <p:spPr>
            <a:xfrm>
              <a:off x="0" y="0"/>
              <a:ext cx="2598" cy="259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7254" name="Line 87"/>
            <p:cNvSpPr/>
            <p:nvPr/>
          </p:nvSpPr>
          <p:spPr>
            <a:xfrm>
              <a:off x="996" y="990"/>
              <a:ext cx="612" cy="618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55" name="Line 88"/>
            <p:cNvSpPr/>
            <p:nvPr/>
          </p:nvSpPr>
          <p:spPr>
            <a:xfrm>
              <a:off x="996" y="1608"/>
              <a:ext cx="612" cy="1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56" name="Line 89"/>
            <p:cNvSpPr/>
            <p:nvPr/>
          </p:nvSpPr>
          <p:spPr>
            <a:xfrm>
              <a:off x="996" y="990"/>
              <a:ext cx="1" cy="618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57" name="Line 90"/>
            <p:cNvSpPr/>
            <p:nvPr/>
          </p:nvSpPr>
          <p:spPr>
            <a:xfrm>
              <a:off x="72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58" name="Line 91"/>
            <p:cNvSpPr/>
            <p:nvPr/>
          </p:nvSpPr>
          <p:spPr>
            <a:xfrm>
              <a:off x="378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59" name="Line 92"/>
            <p:cNvSpPr/>
            <p:nvPr/>
          </p:nvSpPr>
          <p:spPr>
            <a:xfrm>
              <a:off x="684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60" name="Line 93"/>
            <p:cNvSpPr/>
            <p:nvPr/>
          </p:nvSpPr>
          <p:spPr>
            <a:xfrm>
              <a:off x="996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61" name="Line 94"/>
            <p:cNvSpPr/>
            <p:nvPr/>
          </p:nvSpPr>
          <p:spPr>
            <a:xfrm>
              <a:off x="1302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62" name="Line 95"/>
            <p:cNvSpPr/>
            <p:nvPr/>
          </p:nvSpPr>
          <p:spPr>
            <a:xfrm>
              <a:off x="1608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63" name="Line 96"/>
            <p:cNvSpPr/>
            <p:nvPr/>
          </p:nvSpPr>
          <p:spPr>
            <a:xfrm>
              <a:off x="1914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64" name="Line 97"/>
            <p:cNvSpPr/>
            <p:nvPr/>
          </p:nvSpPr>
          <p:spPr>
            <a:xfrm>
              <a:off x="2220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65" name="Line 98"/>
            <p:cNvSpPr/>
            <p:nvPr/>
          </p:nvSpPr>
          <p:spPr>
            <a:xfrm>
              <a:off x="2526" y="72"/>
              <a:ext cx="1" cy="2454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66" name="Line 99"/>
            <p:cNvSpPr/>
            <p:nvPr/>
          </p:nvSpPr>
          <p:spPr>
            <a:xfrm>
              <a:off x="72" y="72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67" name="Line 100"/>
            <p:cNvSpPr/>
            <p:nvPr/>
          </p:nvSpPr>
          <p:spPr>
            <a:xfrm>
              <a:off x="72" y="378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68" name="Line 101"/>
            <p:cNvSpPr/>
            <p:nvPr/>
          </p:nvSpPr>
          <p:spPr>
            <a:xfrm>
              <a:off x="72" y="684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69" name="Line 102"/>
            <p:cNvSpPr/>
            <p:nvPr/>
          </p:nvSpPr>
          <p:spPr>
            <a:xfrm>
              <a:off x="72" y="990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70" name="Line 103"/>
            <p:cNvSpPr/>
            <p:nvPr/>
          </p:nvSpPr>
          <p:spPr>
            <a:xfrm>
              <a:off x="72" y="1296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71" name="Line 104"/>
            <p:cNvSpPr/>
            <p:nvPr/>
          </p:nvSpPr>
          <p:spPr>
            <a:xfrm>
              <a:off x="72" y="1608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72" name="Line 105"/>
            <p:cNvSpPr/>
            <p:nvPr/>
          </p:nvSpPr>
          <p:spPr>
            <a:xfrm>
              <a:off x="72" y="1914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73" name="Line 106"/>
            <p:cNvSpPr/>
            <p:nvPr/>
          </p:nvSpPr>
          <p:spPr>
            <a:xfrm>
              <a:off x="72" y="2220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74" name="Line 107"/>
            <p:cNvSpPr/>
            <p:nvPr/>
          </p:nvSpPr>
          <p:spPr>
            <a:xfrm>
              <a:off x="72" y="2526"/>
              <a:ext cx="2454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8300" name="Group 108"/>
          <p:cNvGrpSpPr/>
          <p:nvPr/>
        </p:nvGrpSpPr>
        <p:grpSpPr>
          <a:xfrm>
            <a:off x="6049963" y="1209675"/>
            <a:ext cx="2943225" cy="2943225"/>
            <a:chOff x="0" y="0"/>
            <a:chExt cx="1854" cy="1854"/>
          </a:xfrm>
        </p:grpSpPr>
        <p:grpSp>
          <p:nvGrpSpPr>
            <p:cNvPr id="7276" name="Group 109"/>
            <p:cNvGrpSpPr/>
            <p:nvPr/>
          </p:nvGrpSpPr>
          <p:grpSpPr>
            <a:xfrm>
              <a:off x="0" y="0"/>
              <a:ext cx="1854" cy="1854"/>
              <a:chOff x="0" y="0"/>
              <a:chExt cx="1854" cy="1854"/>
            </a:xfrm>
          </p:grpSpPr>
          <p:sp>
            <p:nvSpPr>
              <p:cNvPr id="7277" name="AutoShape 110"/>
              <p:cNvSpPr>
                <a:spLocks noChangeAspect="1" noTextEdit="1"/>
              </p:cNvSpPr>
              <p:nvPr/>
            </p:nvSpPr>
            <p:spPr>
              <a:xfrm>
                <a:off x="0" y="0"/>
                <a:ext cx="1854" cy="18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78" name="Freeform 111"/>
              <p:cNvSpPr/>
              <p:nvPr/>
            </p:nvSpPr>
            <p:spPr>
              <a:xfrm>
                <a:off x="72" y="72"/>
                <a:ext cx="1710" cy="1710"/>
              </a:xfrm>
              <a:custGeom>
                <a:avLst/>
                <a:gdLst/>
                <a:ahLst/>
                <a:cxnLst>
                  <a:cxn ang="0">
                    <a:pos x="732" y="0"/>
                  </a:cxn>
                  <a:cxn ang="0">
                    <a:pos x="0" y="978"/>
                  </a:cxn>
                  <a:cxn ang="0">
                    <a:pos x="978" y="1710"/>
                  </a:cxn>
                  <a:cxn ang="0">
                    <a:pos x="1710" y="732"/>
                  </a:cxn>
                  <a:cxn ang="0">
                    <a:pos x="732" y="0"/>
                  </a:cxn>
                </a:cxnLst>
                <a:pathLst>
                  <a:path w="1710" h="1710">
                    <a:moveTo>
                      <a:pt x="732" y="0"/>
                    </a:moveTo>
                    <a:lnTo>
                      <a:pt x="0" y="978"/>
                    </a:lnTo>
                    <a:lnTo>
                      <a:pt x="978" y="1710"/>
                    </a:lnTo>
                    <a:lnTo>
                      <a:pt x="1710" y="732"/>
                    </a:lnTo>
                    <a:lnTo>
                      <a:pt x="732" y="0"/>
                    </a:lnTo>
                    <a:close/>
                  </a:path>
                </a:pathLst>
              </a:custGeom>
              <a:solidFill>
                <a:srgbClr val="00FF00"/>
              </a:solidFill>
              <a:ln w="0" cap="flat" cmpd="sng">
                <a:solidFill>
                  <a:srgbClr val="00FF00"/>
                </a:solidFill>
                <a:prstDash val="solid"/>
                <a:bevel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9" name="Line 112"/>
              <p:cNvSpPr/>
              <p:nvPr/>
            </p:nvSpPr>
            <p:spPr>
              <a:xfrm flipH="1">
                <a:off x="72" y="72"/>
                <a:ext cx="732" cy="97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280" name="Line 113"/>
              <p:cNvSpPr/>
              <p:nvPr/>
            </p:nvSpPr>
            <p:spPr>
              <a:xfrm>
                <a:off x="804" y="72"/>
                <a:ext cx="978" cy="73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281" name="Line 114"/>
              <p:cNvSpPr/>
              <p:nvPr/>
            </p:nvSpPr>
            <p:spPr>
              <a:xfrm flipH="1">
                <a:off x="1050" y="804"/>
                <a:ext cx="732" cy="97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282" name="Line 115"/>
              <p:cNvSpPr/>
              <p:nvPr/>
            </p:nvSpPr>
            <p:spPr>
              <a:xfrm>
                <a:off x="72" y="1050"/>
                <a:ext cx="978" cy="732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7283" name="Rectangle 116"/>
            <p:cNvSpPr/>
            <p:nvPr/>
          </p:nvSpPr>
          <p:spPr>
            <a:xfrm>
              <a:off x="765" y="753"/>
              <a:ext cx="30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990033"/>
                  </a:solidFill>
                  <a:latin typeface="华文中宋" pitchFamily="2" charset="-122"/>
                  <a:ea typeface="华文中宋" pitchFamily="2" charset="-122"/>
                </a:rPr>
                <a:t>C</a:t>
              </a:r>
              <a:endParaRPr lang="en-US" altLang="zh-CN" sz="3200" b="1" dirty="0">
                <a:solidFill>
                  <a:srgbClr val="990033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</p:grpSp>
      <p:grpSp>
        <p:nvGrpSpPr>
          <p:cNvPr id="7284" name="Group 117"/>
          <p:cNvGrpSpPr/>
          <p:nvPr/>
        </p:nvGrpSpPr>
        <p:grpSpPr>
          <a:xfrm>
            <a:off x="4494213" y="46038"/>
            <a:ext cx="4495800" cy="4105275"/>
            <a:chOff x="0" y="0"/>
            <a:chExt cx="2832" cy="2586"/>
          </a:xfrm>
        </p:grpSpPr>
        <p:sp>
          <p:nvSpPr>
            <p:cNvPr id="7285" name="AutoShape 118"/>
            <p:cNvSpPr>
              <a:spLocks noChangeAspect="1" noTextEdit="1"/>
            </p:cNvSpPr>
            <p:nvPr/>
          </p:nvSpPr>
          <p:spPr>
            <a:xfrm>
              <a:off x="0" y="0"/>
              <a:ext cx="2832" cy="258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7286" name="Line 119"/>
            <p:cNvSpPr/>
            <p:nvPr/>
          </p:nvSpPr>
          <p:spPr>
            <a:xfrm>
              <a:off x="72" y="2514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87" name="Line 120"/>
            <p:cNvSpPr/>
            <p:nvPr/>
          </p:nvSpPr>
          <p:spPr>
            <a:xfrm>
              <a:off x="72" y="72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88" name="Line 121"/>
            <p:cNvSpPr/>
            <p:nvPr/>
          </p:nvSpPr>
          <p:spPr>
            <a:xfrm>
              <a:off x="72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89" name="Line 122"/>
            <p:cNvSpPr/>
            <p:nvPr/>
          </p:nvSpPr>
          <p:spPr>
            <a:xfrm>
              <a:off x="2760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90" name="Line 123"/>
            <p:cNvSpPr/>
            <p:nvPr/>
          </p:nvSpPr>
          <p:spPr>
            <a:xfrm>
              <a:off x="72" y="312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91" name="Line 124"/>
            <p:cNvSpPr/>
            <p:nvPr/>
          </p:nvSpPr>
          <p:spPr>
            <a:xfrm>
              <a:off x="72" y="558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92" name="Line 125"/>
            <p:cNvSpPr/>
            <p:nvPr/>
          </p:nvSpPr>
          <p:spPr>
            <a:xfrm>
              <a:off x="72" y="804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93" name="Line 126"/>
            <p:cNvSpPr/>
            <p:nvPr/>
          </p:nvSpPr>
          <p:spPr>
            <a:xfrm>
              <a:off x="72" y="1050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94" name="Line 127"/>
            <p:cNvSpPr/>
            <p:nvPr/>
          </p:nvSpPr>
          <p:spPr>
            <a:xfrm>
              <a:off x="72" y="1290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95" name="Line 128"/>
            <p:cNvSpPr/>
            <p:nvPr/>
          </p:nvSpPr>
          <p:spPr>
            <a:xfrm>
              <a:off x="72" y="1536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96" name="Line 129"/>
            <p:cNvSpPr/>
            <p:nvPr/>
          </p:nvSpPr>
          <p:spPr>
            <a:xfrm>
              <a:off x="72" y="1782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97" name="Line 130"/>
            <p:cNvSpPr/>
            <p:nvPr/>
          </p:nvSpPr>
          <p:spPr>
            <a:xfrm>
              <a:off x="72" y="2028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98" name="Line 131"/>
            <p:cNvSpPr/>
            <p:nvPr/>
          </p:nvSpPr>
          <p:spPr>
            <a:xfrm>
              <a:off x="72" y="2268"/>
              <a:ext cx="2688" cy="1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299" name="Line 132"/>
            <p:cNvSpPr/>
            <p:nvPr/>
          </p:nvSpPr>
          <p:spPr>
            <a:xfrm>
              <a:off x="318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300" name="Line 133"/>
            <p:cNvSpPr/>
            <p:nvPr/>
          </p:nvSpPr>
          <p:spPr>
            <a:xfrm>
              <a:off x="564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301" name="Line 134"/>
            <p:cNvSpPr/>
            <p:nvPr/>
          </p:nvSpPr>
          <p:spPr>
            <a:xfrm>
              <a:off x="804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302" name="Line 135"/>
            <p:cNvSpPr/>
            <p:nvPr/>
          </p:nvSpPr>
          <p:spPr>
            <a:xfrm>
              <a:off x="1050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303" name="Line 136"/>
            <p:cNvSpPr/>
            <p:nvPr/>
          </p:nvSpPr>
          <p:spPr>
            <a:xfrm>
              <a:off x="1296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304" name="Line 137"/>
            <p:cNvSpPr/>
            <p:nvPr/>
          </p:nvSpPr>
          <p:spPr>
            <a:xfrm>
              <a:off x="1542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305" name="Line 138"/>
            <p:cNvSpPr/>
            <p:nvPr/>
          </p:nvSpPr>
          <p:spPr>
            <a:xfrm>
              <a:off x="1782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306" name="Line 139"/>
            <p:cNvSpPr/>
            <p:nvPr/>
          </p:nvSpPr>
          <p:spPr>
            <a:xfrm>
              <a:off x="2028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307" name="Line 140"/>
            <p:cNvSpPr/>
            <p:nvPr/>
          </p:nvSpPr>
          <p:spPr>
            <a:xfrm>
              <a:off x="2274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308" name="Line 141"/>
            <p:cNvSpPr/>
            <p:nvPr/>
          </p:nvSpPr>
          <p:spPr>
            <a:xfrm>
              <a:off x="2520" y="72"/>
              <a:ext cx="1" cy="2442"/>
            </a:xfrm>
            <a:prstGeom prst="line">
              <a:avLst/>
            </a:prstGeom>
            <a:ln w="952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309" name="Line 142"/>
            <p:cNvSpPr/>
            <p:nvPr/>
          </p:nvSpPr>
          <p:spPr>
            <a:xfrm>
              <a:off x="1050" y="804"/>
              <a:ext cx="1" cy="978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310" name="Line 143"/>
            <p:cNvSpPr/>
            <p:nvPr/>
          </p:nvSpPr>
          <p:spPr>
            <a:xfrm>
              <a:off x="1050" y="804"/>
              <a:ext cx="732" cy="1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311" name="Line 144"/>
            <p:cNvSpPr/>
            <p:nvPr/>
          </p:nvSpPr>
          <p:spPr>
            <a:xfrm flipH="1">
              <a:off x="1050" y="804"/>
              <a:ext cx="732" cy="978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-0.05174 1.1111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59259E-6 L 1.94444E-6 0.0687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2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4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04063 -0.04791 " pathEditMode="relative" ptsTypes="AA">
                                      <p:cBhvr>
                                        <p:cTn id="10" dur="2000" fill="hold"/>
                                        <p:tgtEl>
                                          <p:spTgt spid="82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8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8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8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07407E-6 L 1.66667E-6 -0.02755 " pathEditMode="relative" ptsTypes="AA">
                                      <p:cBhvr>
                                        <p:cTn id="25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48148E-6 L -0.03142 -1.48148E-6 " pathEditMode="relative" ptsTypes="AA">
                                      <p:cBhvr>
                                        <p:cTn id="27" dur="2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5.55556E-6 L 0.05503 0.05255 " pathEditMode="relative" ptsTypes="AA">
                                      <p:cBhvr>
                                        <p:cTn id="29" dur="2000" fill="hold"/>
                                        <p:tgtEl>
                                          <p:spTgt spid="83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8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8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8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8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8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3" grpId="0"/>
      <p:bldP spid="8214" grpId="0"/>
      <p:bldP spid="8215" grpId="0"/>
      <p:bldP spid="8216" grpId="0"/>
      <p:bldP spid="8218" grpId="0"/>
      <p:bldP spid="8219" grpId="0"/>
      <p:bldP spid="8220" grpId="0"/>
      <p:bldP spid="8221" grpId="0"/>
      <p:bldP spid="8271" grpId="0"/>
      <p:bldP spid="8272" grpId="0"/>
      <p:bldP spid="8273" grpId="0"/>
      <p:bldP spid="8274" grpId="0"/>
      <p:bldP spid="8275" grpId="0"/>
      <p:bldP spid="827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218" name="Group 2"/>
          <p:cNvGrpSpPr/>
          <p:nvPr/>
        </p:nvGrpSpPr>
        <p:grpSpPr>
          <a:xfrm>
            <a:off x="328613" y="0"/>
            <a:ext cx="8815387" cy="4124325"/>
            <a:chOff x="0" y="0"/>
            <a:chExt cx="5553" cy="2598"/>
          </a:xfrm>
        </p:grpSpPr>
        <p:grpSp>
          <p:nvGrpSpPr>
            <p:cNvPr id="8194" name="Group 3"/>
            <p:cNvGrpSpPr/>
            <p:nvPr/>
          </p:nvGrpSpPr>
          <p:grpSpPr>
            <a:xfrm>
              <a:off x="6" y="919"/>
              <a:ext cx="762" cy="762"/>
              <a:chOff x="0" y="0"/>
              <a:chExt cx="762" cy="762"/>
            </a:xfrm>
          </p:grpSpPr>
          <p:grpSp>
            <p:nvGrpSpPr>
              <p:cNvPr id="8195" name="Group 4"/>
              <p:cNvGrpSpPr/>
              <p:nvPr/>
            </p:nvGrpSpPr>
            <p:grpSpPr>
              <a:xfrm>
                <a:off x="0" y="0"/>
                <a:ext cx="762" cy="762"/>
                <a:chOff x="0" y="0"/>
                <a:chExt cx="762" cy="762"/>
              </a:xfrm>
            </p:grpSpPr>
            <p:sp>
              <p:nvSpPr>
                <p:cNvPr id="8196" name="AutoShape 5"/>
                <p:cNvSpPr>
                  <a:spLocks noChangeAspect="1" noTextEdit="1"/>
                </p:cNvSpPr>
                <p:nvPr/>
              </p:nvSpPr>
              <p:spPr>
                <a:xfrm>
                  <a:off x="0" y="0"/>
                  <a:ext cx="762" cy="76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pPr algn="ctr"/>
                  <a:endParaRPr lang="zh-CN" altLang="en-US">
                    <a:latin typeface="Times New Roman" panose="02020603050405020304" pitchFamily="2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8197" name="Rectangle 6"/>
                <p:cNvSpPr/>
                <p:nvPr/>
              </p:nvSpPr>
              <p:spPr>
                <a:xfrm>
                  <a:off x="72" y="72"/>
                  <a:ext cx="618" cy="618"/>
                </a:xfrm>
                <a:prstGeom prst="rect">
                  <a:avLst/>
                </a:prstGeom>
                <a:solidFill>
                  <a:srgbClr val="FF00FF"/>
                </a:solidFill>
                <a:ln w="0" cap="flat" cmpd="sng">
                  <a:solidFill>
                    <a:srgbClr val="FF00FF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p>
                  <a:endParaRPr lang="zh-CN" altLang="en-US" dirty="0">
                    <a:latin typeface="Times New Roman" panose="02020603050405020304" pitchFamily="2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8198" name="Line 7"/>
                <p:cNvSpPr/>
                <p:nvPr/>
              </p:nvSpPr>
              <p:spPr>
                <a:xfrm>
                  <a:off x="72" y="72"/>
                  <a:ext cx="618" cy="1"/>
                </a:xfrm>
                <a:prstGeom prst="line">
                  <a:avLst/>
                </a:prstGeom>
                <a:ln w="28575" cap="flat" cmpd="sng">
                  <a:solidFill>
                    <a:srgbClr val="00008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8199" name="Line 8"/>
                <p:cNvSpPr/>
                <p:nvPr/>
              </p:nvSpPr>
              <p:spPr>
                <a:xfrm>
                  <a:off x="72" y="72"/>
                  <a:ext cx="1" cy="618"/>
                </a:xfrm>
                <a:prstGeom prst="line">
                  <a:avLst/>
                </a:prstGeom>
                <a:ln w="28575" cap="flat" cmpd="sng">
                  <a:solidFill>
                    <a:srgbClr val="00008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8200" name="Line 9"/>
                <p:cNvSpPr/>
                <p:nvPr/>
              </p:nvSpPr>
              <p:spPr>
                <a:xfrm>
                  <a:off x="72" y="690"/>
                  <a:ext cx="618" cy="1"/>
                </a:xfrm>
                <a:prstGeom prst="line">
                  <a:avLst/>
                </a:prstGeom>
                <a:ln w="28575" cap="flat" cmpd="sng">
                  <a:solidFill>
                    <a:srgbClr val="00008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8201" name="Line 10"/>
                <p:cNvSpPr/>
                <p:nvPr/>
              </p:nvSpPr>
              <p:spPr>
                <a:xfrm>
                  <a:off x="690" y="72"/>
                  <a:ext cx="1" cy="618"/>
                </a:xfrm>
                <a:prstGeom prst="line">
                  <a:avLst/>
                </a:prstGeom>
                <a:ln w="28575" cap="flat" cmpd="sng">
                  <a:solidFill>
                    <a:srgbClr val="00008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8202" name="Rectangle 11"/>
              <p:cNvSpPr/>
              <p:nvPr/>
            </p:nvSpPr>
            <p:spPr>
              <a:xfrm>
                <a:off x="233" y="176"/>
                <a:ext cx="290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spcBef>
                    <a:spcPct val="0"/>
                  </a:spcBef>
                </a:pPr>
                <a:r>
                  <a:rPr lang="en-US" altLang="zh-CN" sz="3200" b="1" dirty="0">
                    <a:latin typeface="华文中宋" pitchFamily="2" charset="-122"/>
                    <a:ea typeface="华文中宋" pitchFamily="2" charset="-122"/>
                  </a:rPr>
                  <a:t>A</a:t>
                </a:r>
                <a:endParaRPr lang="en-US" altLang="zh-CN" sz="3200" b="1" dirty="0">
                  <a:latin typeface="华文中宋" pitchFamily="2" charset="-122"/>
                  <a:ea typeface="华文中宋" pitchFamily="2" charset="-122"/>
                </a:endParaRPr>
              </a:p>
            </p:txBody>
          </p:sp>
        </p:grpSp>
        <p:grpSp>
          <p:nvGrpSpPr>
            <p:cNvPr id="8203" name="Group 12"/>
            <p:cNvGrpSpPr/>
            <p:nvPr/>
          </p:nvGrpSpPr>
          <p:grpSpPr>
            <a:xfrm>
              <a:off x="921" y="1830"/>
              <a:ext cx="756" cy="756"/>
              <a:chOff x="0" y="0"/>
              <a:chExt cx="756" cy="756"/>
            </a:xfrm>
          </p:grpSpPr>
          <p:grpSp>
            <p:nvGrpSpPr>
              <p:cNvPr id="8204" name="Group 13"/>
              <p:cNvGrpSpPr/>
              <p:nvPr/>
            </p:nvGrpSpPr>
            <p:grpSpPr>
              <a:xfrm>
                <a:off x="0" y="0"/>
                <a:ext cx="756" cy="756"/>
                <a:chOff x="0" y="0"/>
                <a:chExt cx="756" cy="756"/>
              </a:xfrm>
            </p:grpSpPr>
            <p:sp>
              <p:nvSpPr>
                <p:cNvPr id="8205" name="AutoShape 14"/>
                <p:cNvSpPr>
                  <a:spLocks noChangeAspect="1" noTextEdit="1"/>
                </p:cNvSpPr>
                <p:nvPr/>
              </p:nvSpPr>
              <p:spPr>
                <a:xfrm>
                  <a:off x="0" y="0"/>
                  <a:ext cx="756" cy="75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pPr algn="ctr"/>
                  <a:endParaRPr lang="zh-CN" altLang="en-US">
                    <a:latin typeface="Times New Roman" panose="02020603050405020304" pitchFamily="2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8206" name="Rectangle 15"/>
                <p:cNvSpPr/>
                <p:nvPr/>
              </p:nvSpPr>
              <p:spPr>
                <a:xfrm>
                  <a:off x="72" y="72"/>
                  <a:ext cx="612" cy="612"/>
                </a:xfrm>
                <a:prstGeom prst="rect">
                  <a:avLst/>
                </a:prstGeom>
                <a:solidFill>
                  <a:srgbClr val="00FF00"/>
                </a:solidFill>
                <a:ln w="0" cap="flat" cmpd="sng">
                  <a:solidFill>
                    <a:srgbClr val="00FF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p>
                  <a:endParaRPr lang="zh-CN" altLang="en-US" dirty="0">
                    <a:latin typeface="Times New Roman" panose="02020603050405020304" pitchFamily="2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8207" name="Line 16"/>
                <p:cNvSpPr/>
                <p:nvPr/>
              </p:nvSpPr>
              <p:spPr>
                <a:xfrm>
                  <a:off x="684" y="72"/>
                  <a:ext cx="1" cy="612"/>
                </a:xfrm>
                <a:prstGeom prst="line">
                  <a:avLst/>
                </a:prstGeom>
                <a:ln w="28575" cap="flat" cmpd="sng">
                  <a:solidFill>
                    <a:srgbClr val="00008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8208" name="Line 17"/>
                <p:cNvSpPr/>
                <p:nvPr/>
              </p:nvSpPr>
              <p:spPr>
                <a:xfrm>
                  <a:off x="72" y="684"/>
                  <a:ext cx="612" cy="1"/>
                </a:xfrm>
                <a:prstGeom prst="line">
                  <a:avLst/>
                </a:prstGeom>
                <a:ln w="28575" cap="flat" cmpd="sng">
                  <a:solidFill>
                    <a:srgbClr val="00008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8209" name="Line 18"/>
                <p:cNvSpPr/>
                <p:nvPr/>
              </p:nvSpPr>
              <p:spPr>
                <a:xfrm>
                  <a:off x="72" y="72"/>
                  <a:ext cx="1" cy="612"/>
                </a:xfrm>
                <a:prstGeom prst="line">
                  <a:avLst/>
                </a:prstGeom>
                <a:ln w="28575" cap="flat" cmpd="sng">
                  <a:solidFill>
                    <a:srgbClr val="00008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8210" name="Rectangle 19"/>
              <p:cNvSpPr/>
              <p:nvPr/>
            </p:nvSpPr>
            <p:spPr>
              <a:xfrm>
                <a:off x="220" y="193"/>
                <a:ext cx="306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spcBef>
                    <a:spcPct val="0"/>
                  </a:spcBef>
                </a:pPr>
                <a:r>
                  <a:rPr lang="en-US" altLang="zh-CN" sz="3200" b="1" dirty="0">
                    <a:latin typeface="华文中宋" pitchFamily="2" charset="-122"/>
                    <a:ea typeface="华文中宋" pitchFamily="2" charset="-122"/>
                  </a:rPr>
                  <a:t>B</a:t>
                </a:r>
                <a:endParaRPr lang="en-US" altLang="zh-CN" sz="3200" b="1" dirty="0">
                  <a:latin typeface="华文中宋" pitchFamily="2" charset="-122"/>
                  <a:ea typeface="华文中宋" pitchFamily="2" charset="-122"/>
                </a:endParaRPr>
              </a:p>
            </p:txBody>
          </p:sp>
        </p:grpSp>
        <p:grpSp>
          <p:nvGrpSpPr>
            <p:cNvPr id="8211" name="Group 20"/>
            <p:cNvGrpSpPr/>
            <p:nvPr/>
          </p:nvGrpSpPr>
          <p:grpSpPr>
            <a:xfrm>
              <a:off x="1156" y="106"/>
              <a:ext cx="1368" cy="1374"/>
              <a:chOff x="0" y="0"/>
              <a:chExt cx="1368" cy="1374"/>
            </a:xfrm>
          </p:grpSpPr>
          <p:grpSp>
            <p:nvGrpSpPr>
              <p:cNvPr id="8212" name="Group 21"/>
              <p:cNvGrpSpPr/>
              <p:nvPr/>
            </p:nvGrpSpPr>
            <p:grpSpPr>
              <a:xfrm>
                <a:off x="0" y="0"/>
                <a:ext cx="1368" cy="1374"/>
                <a:chOff x="0" y="0"/>
                <a:chExt cx="1368" cy="1374"/>
              </a:xfrm>
            </p:grpSpPr>
            <p:sp>
              <p:nvSpPr>
                <p:cNvPr id="8213" name="AutoShape 22"/>
                <p:cNvSpPr>
                  <a:spLocks noChangeAspect="1" noTextEdit="1"/>
                </p:cNvSpPr>
                <p:nvPr/>
              </p:nvSpPr>
              <p:spPr>
                <a:xfrm>
                  <a:off x="0" y="0"/>
                  <a:ext cx="1368" cy="137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/>
                <a:p>
                  <a:pPr algn="ctr"/>
                  <a:endParaRPr lang="zh-CN" altLang="en-US">
                    <a:latin typeface="Times New Roman" panose="02020603050405020304" pitchFamily="2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8214" name="Freeform 23"/>
                <p:cNvSpPr/>
                <p:nvPr/>
              </p:nvSpPr>
              <p:spPr>
                <a:xfrm>
                  <a:off x="72" y="72"/>
                  <a:ext cx="1224" cy="1230"/>
                </a:xfrm>
                <a:custGeom>
                  <a:avLst/>
                  <a:gdLst/>
                  <a:ahLst/>
                  <a:cxnLst>
                    <a:cxn ang="0">
                      <a:pos x="0" y="612"/>
                    </a:cxn>
                    <a:cxn ang="0">
                      <a:pos x="612" y="0"/>
                    </a:cxn>
                    <a:cxn ang="0">
                      <a:pos x="1224" y="612"/>
                    </a:cxn>
                    <a:cxn ang="0">
                      <a:pos x="612" y="1230"/>
                    </a:cxn>
                    <a:cxn ang="0">
                      <a:pos x="0" y="612"/>
                    </a:cxn>
                  </a:cxnLst>
                  <a:pathLst>
                    <a:path w="1224" h="1230">
                      <a:moveTo>
                        <a:pt x="0" y="612"/>
                      </a:moveTo>
                      <a:lnTo>
                        <a:pt x="612" y="0"/>
                      </a:lnTo>
                      <a:lnTo>
                        <a:pt x="1224" y="612"/>
                      </a:lnTo>
                      <a:lnTo>
                        <a:pt x="612" y="1230"/>
                      </a:lnTo>
                      <a:lnTo>
                        <a:pt x="0" y="612"/>
                      </a:lnTo>
                      <a:close/>
                    </a:path>
                  </a:pathLst>
                </a:custGeom>
                <a:solidFill>
                  <a:srgbClr val="00FFFF"/>
                </a:solidFill>
                <a:ln w="0" cap="flat" cmpd="sng">
                  <a:solidFill>
                    <a:srgbClr val="00FFFF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8215" name="Line 24"/>
                <p:cNvSpPr/>
                <p:nvPr/>
              </p:nvSpPr>
              <p:spPr>
                <a:xfrm>
                  <a:off x="684" y="72"/>
                  <a:ext cx="612" cy="612"/>
                </a:xfrm>
                <a:prstGeom prst="line">
                  <a:avLst/>
                </a:prstGeom>
                <a:ln w="28575" cap="flat" cmpd="sng">
                  <a:solidFill>
                    <a:srgbClr val="00008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8216" name="Line 25"/>
                <p:cNvSpPr/>
                <p:nvPr/>
              </p:nvSpPr>
              <p:spPr>
                <a:xfrm flipH="1">
                  <a:off x="72" y="72"/>
                  <a:ext cx="612" cy="612"/>
                </a:xfrm>
                <a:prstGeom prst="line">
                  <a:avLst/>
                </a:prstGeom>
                <a:ln w="28575" cap="flat" cmpd="sng">
                  <a:solidFill>
                    <a:srgbClr val="00008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8217" name="Line 26"/>
                <p:cNvSpPr/>
                <p:nvPr/>
              </p:nvSpPr>
              <p:spPr>
                <a:xfrm flipH="1">
                  <a:off x="684" y="684"/>
                  <a:ext cx="612" cy="618"/>
                </a:xfrm>
                <a:prstGeom prst="line">
                  <a:avLst/>
                </a:prstGeom>
                <a:ln w="28575" cap="flat" cmpd="sng">
                  <a:solidFill>
                    <a:srgbClr val="00008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8218" name="Rectangle 27"/>
              <p:cNvSpPr/>
              <p:nvPr/>
            </p:nvSpPr>
            <p:spPr>
              <a:xfrm>
                <a:off x="502" y="499"/>
                <a:ext cx="306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spcBef>
                    <a:spcPct val="0"/>
                  </a:spcBef>
                </a:pPr>
                <a:r>
                  <a:rPr lang="en-US" altLang="zh-CN" sz="3200" b="1" dirty="0">
                    <a:latin typeface="华文中宋" pitchFamily="2" charset="-122"/>
                    <a:ea typeface="华文中宋" pitchFamily="2" charset="-122"/>
                  </a:rPr>
                  <a:t>C</a:t>
                </a:r>
                <a:endParaRPr lang="en-US" altLang="zh-CN" sz="3200" b="1" dirty="0">
                  <a:latin typeface="华文中宋" pitchFamily="2" charset="-122"/>
                  <a:ea typeface="华文中宋" pitchFamily="2" charset="-122"/>
                </a:endParaRPr>
              </a:p>
            </p:txBody>
          </p:sp>
        </p:grpSp>
        <p:grpSp>
          <p:nvGrpSpPr>
            <p:cNvPr id="8219" name="Group 28"/>
            <p:cNvGrpSpPr/>
            <p:nvPr/>
          </p:nvGrpSpPr>
          <p:grpSpPr>
            <a:xfrm>
              <a:off x="0" y="0"/>
              <a:ext cx="2598" cy="2598"/>
              <a:chOff x="0" y="0"/>
              <a:chExt cx="2598" cy="2598"/>
            </a:xfrm>
          </p:grpSpPr>
          <p:sp>
            <p:nvSpPr>
              <p:cNvPr id="8220" name="AutoShape 29"/>
              <p:cNvSpPr>
                <a:spLocks noChangeAspect="1" noTextEdit="1"/>
              </p:cNvSpPr>
              <p:nvPr/>
            </p:nvSpPr>
            <p:spPr>
              <a:xfrm>
                <a:off x="0" y="0"/>
                <a:ext cx="2598" cy="259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221" name="Line 30"/>
              <p:cNvSpPr/>
              <p:nvPr/>
            </p:nvSpPr>
            <p:spPr>
              <a:xfrm>
                <a:off x="996" y="990"/>
                <a:ext cx="612" cy="61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22" name="Line 31"/>
              <p:cNvSpPr/>
              <p:nvPr/>
            </p:nvSpPr>
            <p:spPr>
              <a:xfrm>
                <a:off x="996" y="1608"/>
                <a:ext cx="612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23" name="Line 32"/>
              <p:cNvSpPr/>
              <p:nvPr/>
            </p:nvSpPr>
            <p:spPr>
              <a:xfrm>
                <a:off x="996" y="990"/>
                <a:ext cx="1" cy="61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24" name="Line 33"/>
              <p:cNvSpPr/>
              <p:nvPr/>
            </p:nvSpPr>
            <p:spPr>
              <a:xfrm>
                <a:off x="72" y="72"/>
                <a:ext cx="1" cy="2454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25" name="Line 34"/>
              <p:cNvSpPr/>
              <p:nvPr/>
            </p:nvSpPr>
            <p:spPr>
              <a:xfrm>
                <a:off x="378" y="72"/>
                <a:ext cx="1" cy="2454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26" name="Line 35"/>
              <p:cNvSpPr/>
              <p:nvPr/>
            </p:nvSpPr>
            <p:spPr>
              <a:xfrm>
                <a:off x="684" y="72"/>
                <a:ext cx="1" cy="2454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27" name="Line 36"/>
              <p:cNvSpPr/>
              <p:nvPr/>
            </p:nvSpPr>
            <p:spPr>
              <a:xfrm>
                <a:off x="996" y="72"/>
                <a:ext cx="1" cy="2454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28" name="Line 37"/>
              <p:cNvSpPr/>
              <p:nvPr/>
            </p:nvSpPr>
            <p:spPr>
              <a:xfrm>
                <a:off x="1302" y="72"/>
                <a:ext cx="1" cy="2454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29" name="Line 38"/>
              <p:cNvSpPr/>
              <p:nvPr/>
            </p:nvSpPr>
            <p:spPr>
              <a:xfrm>
                <a:off x="1608" y="72"/>
                <a:ext cx="1" cy="2454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30" name="Line 39"/>
              <p:cNvSpPr/>
              <p:nvPr/>
            </p:nvSpPr>
            <p:spPr>
              <a:xfrm>
                <a:off x="1914" y="72"/>
                <a:ext cx="1" cy="2454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31" name="Line 40"/>
              <p:cNvSpPr/>
              <p:nvPr/>
            </p:nvSpPr>
            <p:spPr>
              <a:xfrm>
                <a:off x="2220" y="72"/>
                <a:ext cx="1" cy="2454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32" name="Line 41"/>
              <p:cNvSpPr/>
              <p:nvPr/>
            </p:nvSpPr>
            <p:spPr>
              <a:xfrm>
                <a:off x="2526" y="72"/>
                <a:ext cx="1" cy="2454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33" name="Line 42"/>
              <p:cNvSpPr/>
              <p:nvPr/>
            </p:nvSpPr>
            <p:spPr>
              <a:xfrm>
                <a:off x="72" y="72"/>
                <a:ext cx="2454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34" name="Line 43"/>
              <p:cNvSpPr/>
              <p:nvPr/>
            </p:nvSpPr>
            <p:spPr>
              <a:xfrm>
                <a:off x="72" y="378"/>
                <a:ext cx="2454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35" name="Line 44"/>
              <p:cNvSpPr/>
              <p:nvPr/>
            </p:nvSpPr>
            <p:spPr>
              <a:xfrm>
                <a:off x="72" y="684"/>
                <a:ext cx="2454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36" name="Line 45"/>
              <p:cNvSpPr/>
              <p:nvPr/>
            </p:nvSpPr>
            <p:spPr>
              <a:xfrm>
                <a:off x="72" y="990"/>
                <a:ext cx="2454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37" name="Line 46"/>
              <p:cNvSpPr/>
              <p:nvPr/>
            </p:nvSpPr>
            <p:spPr>
              <a:xfrm>
                <a:off x="72" y="1296"/>
                <a:ext cx="2454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38" name="Line 47"/>
              <p:cNvSpPr/>
              <p:nvPr/>
            </p:nvSpPr>
            <p:spPr>
              <a:xfrm>
                <a:off x="72" y="1608"/>
                <a:ext cx="2454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39" name="Line 48"/>
              <p:cNvSpPr/>
              <p:nvPr/>
            </p:nvSpPr>
            <p:spPr>
              <a:xfrm>
                <a:off x="72" y="1914"/>
                <a:ext cx="2454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40" name="Line 49"/>
              <p:cNvSpPr/>
              <p:nvPr/>
            </p:nvSpPr>
            <p:spPr>
              <a:xfrm>
                <a:off x="72" y="2220"/>
                <a:ext cx="2454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41" name="Line 50"/>
              <p:cNvSpPr/>
              <p:nvPr/>
            </p:nvSpPr>
            <p:spPr>
              <a:xfrm>
                <a:off x="72" y="2526"/>
                <a:ext cx="2454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8242" name="Group 51"/>
            <p:cNvGrpSpPr/>
            <p:nvPr/>
          </p:nvGrpSpPr>
          <p:grpSpPr>
            <a:xfrm>
              <a:off x="2721" y="0"/>
              <a:ext cx="2832" cy="2586"/>
              <a:chOff x="0" y="0"/>
              <a:chExt cx="2832" cy="2586"/>
            </a:xfrm>
          </p:grpSpPr>
          <p:sp>
            <p:nvSpPr>
              <p:cNvPr id="8243" name="AutoShape 52"/>
              <p:cNvSpPr>
                <a:spLocks noChangeAspect="1" noTextEdit="1"/>
              </p:cNvSpPr>
              <p:nvPr/>
            </p:nvSpPr>
            <p:spPr>
              <a:xfrm>
                <a:off x="0" y="0"/>
                <a:ext cx="2832" cy="258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p>
                <a:pPr algn="ctr"/>
                <a:endParaRPr lang="zh-CN" altLang="en-US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244" name="Line 53"/>
              <p:cNvSpPr/>
              <p:nvPr/>
            </p:nvSpPr>
            <p:spPr>
              <a:xfrm>
                <a:off x="72" y="2514"/>
                <a:ext cx="2688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45" name="Line 54"/>
              <p:cNvSpPr/>
              <p:nvPr/>
            </p:nvSpPr>
            <p:spPr>
              <a:xfrm>
                <a:off x="72" y="72"/>
                <a:ext cx="2688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46" name="Line 55"/>
              <p:cNvSpPr/>
              <p:nvPr/>
            </p:nvSpPr>
            <p:spPr>
              <a:xfrm>
                <a:off x="72" y="72"/>
                <a:ext cx="1" cy="2442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47" name="Line 56"/>
              <p:cNvSpPr/>
              <p:nvPr/>
            </p:nvSpPr>
            <p:spPr>
              <a:xfrm>
                <a:off x="2760" y="72"/>
                <a:ext cx="1" cy="2442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48" name="Line 57"/>
              <p:cNvSpPr/>
              <p:nvPr/>
            </p:nvSpPr>
            <p:spPr>
              <a:xfrm>
                <a:off x="72" y="312"/>
                <a:ext cx="2688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49" name="Line 58"/>
              <p:cNvSpPr/>
              <p:nvPr/>
            </p:nvSpPr>
            <p:spPr>
              <a:xfrm>
                <a:off x="72" y="558"/>
                <a:ext cx="2688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50" name="Line 59"/>
              <p:cNvSpPr/>
              <p:nvPr/>
            </p:nvSpPr>
            <p:spPr>
              <a:xfrm>
                <a:off x="72" y="804"/>
                <a:ext cx="2688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51" name="Line 60"/>
              <p:cNvSpPr/>
              <p:nvPr/>
            </p:nvSpPr>
            <p:spPr>
              <a:xfrm>
                <a:off x="72" y="1050"/>
                <a:ext cx="2688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52" name="Line 61"/>
              <p:cNvSpPr/>
              <p:nvPr/>
            </p:nvSpPr>
            <p:spPr>
              <a:xfrm>
                <a:off x="72" y="1290"/>
                <a:ext cx="2688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53" name="Line 62"/>
              <p:cNvSpPr/>
              <p:nvPr/>
            </p:nvSpPr>
            <p:spPr>
              <a:xfrm>
                <a:off x="72" y="1536"/>
                <a:ext cx="2688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54" name="Line 63"/>
              <p:cNvSpPr/>
              <p:nvPr/>
            </p:nvSpPr>
            <p:spPr>
              <a:xfrm>
                <a:off x="72" y="1782"/>
                <a:ext cx="2688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55" name="Line 64"/>
              <p:cNvSpPr/>
              <p:nvPr/>
            </p:nvSpPr>
            <p:spPr>
              <a:xfrm>
                <a:off x="72" y="2028"/>
                <a:ext cx="2688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56" name="Line 65"/>
              <p:cNvSpPr/>
              <p:nvPr/>
            </p:nvSpPr>
            <p:spPr>
              <a:xfrm>
                <a:off x="72" y="2268"/>
                <a:ext cx="2688" cy="1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57" name="Line 66"/>
              <p:cNvSpPr/>
              <p:nvPr/>
            </p:nvSpPr>
            <p:spPr>
              <a:xfrm>
                <a:off x="318" y="72"/>
                <a:ext cx="1" cy="2442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58" name="Line 67"/>
              <p:cNvSpPr/>
              <p:nvPr/>
            </p:nvSpPr>
            <p:spPr>
              <a:xfrm>
                <a:off x="564" y="72"/>
                <a:ext cx="1" cy="2442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59" name="Line 68"/>
              <p:cNvSpPr/>
              <p:nvPr/>
            </p:nvSpPr>
            <p:spPr>
              <a:xfrm>
                <a:off x="804" y="72"/>
                <a:ext cx="1" cy="2442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60" name="Line 69"/>
              <p:cNvSpPr/>
              <p:nvPr/>
            </p:nvSpPr>
            <p:spPr>
              <a:xfrm>
                <a:off x="1050" y="72"/>
                <a:ext cx="1" cy="2442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61" name="Line 70"/>
              <p:cNvSpPr/>
              <p:nvPr/>
            </p:nvSpPr>
            <p:spPr>
              <a:xfrm>
                <a:off x="1296" y="72"/>
                <a:ext cx="1" cy="2442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62" name="Line 71"/>
              <p:cNvSpPr/>
              <p:nvPr/>
            </p:nvSpPr>
            <p:spPr>
              <a:xfrm>
                <a:off x="1542" y="72"/>
                <a:ext cx="1" cy="2442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63" name="Line 72"/>
              <p:cNvSpPr/>
              <p:nvPr/>
            </p:nvSpPr>
            <p:spPr>
              <a:xfrm>
                <a:off x="1782" y="72"/>
                <a:ext cx="1" cy="2442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64" name="Line 73"/>
              <p:cNvSpPr/>
              <p:nvPr/>
            </p:nvSpPr>
            <p:spPr>
              <a:xfrm>
                <a:off x="2028" y="72"/>
                <a:ext cx="1" cy="2442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65" name="Line 74"/>
              <p:cNvSpPr/>
              <p:nvPr/>
            </p:nvSpPr>
            <p:spPr>
              <a:xfrm>
                <a:off x="2274" y="72"/>
                <a:ext cx="1" cy="2442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66" name="Line 75"/>
              <p:cNvSpPr/>
              <p:nvPr/>
            </p:nvSpPr>
            <p:spPr>
              <a:xfrm>
                <a:off x="2520" y="72"/>
                <a:ext cx="1" cy="2442"/>
              </a:xfrm>
              <a:prstGeom prst="line">
                <a:avLst/>
              </a:prstGeom>
              <a:ln w="952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67" name="Line 76"/>
              <p:cNvSpPr/>
              <p:nvPr/>
            </p:nvSpPr>
            <p:spPr>
              <a:xfrm>
                <a:off x="1050" y="804"/>
                <a:ext cx="1" cy="97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68" name="Line 77"/>
              <p:cNvSpPr/>
              <p:nvPr/>
            </p:nvSpPr>
            <p:spPr>
              <a:xfrm>
                <a:off x="1050" y="804"/>
                <a:ext cx="732" cy="1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269" name="Line 78"/>
              <p:cNvSpPr/>
              <p:nvPr/>
            </p:nvSpPr>
            <p:spPr>
              <a:xfrm flipH="1">
                <a:off x="1050" y="804"/>
                <a:ext cx="732" cy="978"/>
              </a:xfrm>
              <a:prstGeom prst="line">
                <a:avLst/>
              </a:prstGeom>
              <a:ln w="28575" cap="flat" cmpd="sng">
                <a:solidFill>
                  <a:srgbClr val="00008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8270" name="Rectangle 79"/>
            <p:cNvSpPr/>
            <p:nvPr/>
          </p:nvSpPr>
          <p:spPr>
            <a:xfrm>
              <a:off x="4462" y="1486"/>
              <a:ext cx="30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chemeClr val="bg1"/>
                  </a:solidFill>
                  <a:latin typeface="华文中宋" pitchFamily="2" charset="-122"/>
                  <a:ea typeface="华文中宋" pitchFamily="2" charset="-122"/>
                </a:rPr>
                <a:t>C</a:t>
              </a:r>
              <a:endParaRPr lang="en-US" altLang="zh-CN" sz="3200" b="1" dirty="0">
                <a:solidFill>
                  <a:schemeClr val="bg1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8271" name="Rectangle 80"/>
            <p:cNvSpPr/>
            <p:nvPr/>
          </p:nvSpPr>
          <p:spPr>
            <a:xfrm>
              <a:off x="4857" y="73"/>
              <a:ext cx="630" cy="365"/>
            </a:xfrm>
            <a:prstGeom prst="rect">
              <a:avLst/>
            </a:prstGeom>
            <a:solidFill>
              <a:srgbClr val="FF3399"/>
            </a:solidFill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zh-CN" altLang="en-US" sz="3200" b="1" dirty="0">
                  <a:solidFill>
                    <a:srgbClr val="FFFF00"/>
                  </a:solidFill>
                  <a:latin typeface="楷体_GB2312" pitchFamily="1" charset="-122"/>
                  <a:ea typeface="楷体_GB2312" pitchFamily="1" charset="-122"/>
                </a:rPr>
                <a:t>图乙</a:t>
              </a:r>
              <a:endParaRPr lang="zh-CN" altLang="en-US" sz="3200" b="1" dirty="0">
                <a:solidFill>
                  <a:srgbClr val="FFFF00"/>
                </a:solidFill>
                <a:latin typeface="楷体_GB2312" pitchFamily="1" charset="-122"/>
                <a:ea typeface="楷体_GB2312" pitchFamily="1" charset="-122"/>
              </a:endParaRPr>
            </a:p>
          </p:txBody>
        </p:sp>
        <p:sp>
          <p:nvSpPr>
            <p:cNvPr id="8272" name="Text Box 81"/>
            <p:cNvSpPr txBox="1"/>
            <p:nvPr/>
          </p:nvSpPr>
          <p:spPr>
            <a:xfrm>
              <a:off x="2797" y="2150"/>
              <a:ext cx="1299" cy="365"/>
            </a:xfrm>
            <a:prstGeom prst="rect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S</a:t>
              </a:r>
              <a:r>
                <a:rPr lang="en-US" altLang="zh-CN" sz="3200" b="1" baseline="-25000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A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+S</a:t>
              </a:r>
              <a:r>
                <a:rPr lang="en-US" altLang="zh-CN" sz="3200" b="1" baseline="-25000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B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=S</a:t>
              </a:r>
              <a:r>
                <a:rPr lang="en-US" altLang="zh-CN" sz="3200" b="1" baseline="-25000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C</a:t>
              </a:r>
              <a:endPara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8273" name="Text Box 82"/>
            <p:cNvSpPr txBox="1"/>
            <p:nvPr/>
          </p:nvSpPr>
          <p:spPr>
            <a:xfrm>
              <a:off x="77" y="72"/>
              <a:ext cx="1299" cy="365"/>
            </a:xfrm>
            <a:prstGeom prst="rect">
              <a:avLst/>
            </a:prstGeom>
            <a:solidFill>
              <a:srgbClr val="FFFF00"/>
            </a:solidFill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S</a:t>
              </a:r>
              <a:r>
                <a:rPr lang="en-US" altLang="zh-CN" sz="3200" b="1" baseline="-25000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A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+S</a:t>
              </a:r>
              <a:r>
                <a:rPr lang="en-US" altLang="zh-CN" sz="3200" b="1" baseline="-25000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B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=S</a:t>
              </a:r>
              <a:r>
                <a:rPr lang="en-US" altLang="zh-CN" sz="3200" b="1" baseline="-25000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C</a:t>
              </a:r>
              <a:endParaRPr lang="en-US" altLang="zh-CN" sz="3200" b="1" baseline="-25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8274" name="Rectangle 83"/>
            <p:cNvSpPr/>
            <p:nvPr/>
          </p:nvSpPr>
          <p:spPr>
            <a:xfrm>
              <a:off x="74" y="2155"/>
              <a:ext cx="630" cy="365"/>
            </a:xfrm>
            <a:prstGeom prst="rect">
              <a:avLst/>
            </a:prstGeom>
            <a:solidFill>
              <a:srgbClr val="FF3399"/>
            </a:solidFill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zh-CN" altLang="en-US" sz="3200" b="1" dirty="0">
                  <a:solidFill>
                    <a:srgbClr val="FFFF00"/>
                  </a:solidFill>
                  <a:latin typeface="楷体_GB2312" pitchFamily="1" charset="-122"/>
                  <a:ea typeface="楷体_GB2312" pitchFamily="1" charset="-122"/>
                </a:rPr>
                <a:t>图甲</a:t>
              </a:r>
              <a:endParaRPr lang="zh-CN" altLang="en-US" sz="3200" b="1" dirty="0">
                <a:solidFill>
                  <a:srgbClr val="FFFF00"/>
                </a:solidFill>
                <a:latin typeface="楷体_GB2312" pitchFamily="1" charset="-122"/>
                <a:ea typeface="楷体_GB2312" pitchFamily="1" charset="-122"/>
              </a:endParaRPr>
            </a:p>
          </p:txBody>
        </p:sp>
        <p:sp>
          <p:nvSpPr>
            <p:cNvPr id="8275" name="Text Box 84"/>
            <p:cNvSpPr txBox="1"/>
            <p:nvPr/>
          </p:nvSpPr>
          <p:spPr>
            <a:xfrm>
              <a:off x="745" y="1096"/>
              <a:ext cx="32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a</a:t>
              </a:r>
              <a:endPara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8276" name="Text Box 85"/>
            <p:cNvSpPr txBox="1"/>
            <p:nvPr/>
          </p:nvSpPr>
          <p:spPr>
            <a:xfrm>
              <a:off x="1150" y="1528"/>
              <a:ext cx="32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b</a:t>
              </a:r>
              <a:endPara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8277" name="Text Box 86"/>
            <p:cNvSpPr txBox="1"/>
            <p:nvPr/>
          </p:nvSpPr>
          <p:spPr>
            <a:xfrm>
              <a:off x="1258" y="1006"/>
              <a:ext cx="32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c</a:t>
              </a:r>
              <a:endPara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8278" name="Text Box 87"/>
            <p:cNvSpPr txBox="1"/>
            <p:nvPr/>
          </p:nvSpPr>
          <p:spPr>
            <a:xfrm>
              <a:off x="4012" y="502"/>
              <a:ext cx="32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a</a:t>
              </a:r>
              <a:endPara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8279" name="Text Box 88"/>
            <p:cNvSpPr txBox="1"/>
            <p:nvPr/>
          </p:nvSpPr>
          <p:spPr>
            <a:xfrm>
              <a:off x="3526" y="1069"/>
              <a:ext cx="32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b</a:t>
              </a:r>
              <a:endPara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8280" name="Text Box 89"/>
            <p:cNvSpPr txBox="1"/>
            <p:nvPr/>
          </p:nvSpPr>
          <p:spPr>
            <a:xfrm>
              <a:off x="4102" y="1132"/>
              <a:ext cx="32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c</a:t>
              </a:r>
              <a:endPara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endParaRPr>
            </a:p>
          </p:txBody>
        </p:sp>
      </p:grpSp>
      <p:sp>
        <p:nvSpPr>
          <p:cNvPr id="9306" name="Text Box 90"/>
          <p:cNvSpPr txBox="1"/>
          <p:nvPr/>
        </p:nvSpPr>
        <p:spPr>
          <a:xfrm>
            <a:off x="257175" y="4572000"/>
            <a:ext cx="602932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1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3.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猜想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a</a:t>
            </a:r>
            <a:r>
              <a:rPr lang="zh-CN" altLang="en-US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、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b</a:t>
            </a:r>
            <a:r>
              <a:rPr lang="zh-CN" altLang="en-US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、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c 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之间的关系？</a:t>
            </a:r>
            <a:endParaRPr lang="zh-CN" altLang="en-US" sz="32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9307" name="Text Box 91"/>
          <p:cNvSpPr txBox="1"/>
          <p:nvPr/>
        </p:nvSpPr>
        <p:spPr>
          <a:xfrm>
            <a:off x="5975350" y="4367213"/>
            <a:ext cx="2827338" cy="833437"/>
          </a:xfrm>
          <a:prstGeom prst="rect">
            <a:avLst/>
          </a:prstGeom>
          <a:solidFill>
            <a:srgbClr val="69FF69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/>
            <a:r>
              <a:rPr lang="en-US" altLang="zh-CN" sz="4800" b="1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a</a:t>
            </a:r>
            <a:r>
              <a:rPr lang="en-US" altLang="zh-CN" sz="4800" b="1" baseline="30000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2</a:t>
            </a:r>
            <a:r>
              <a:rPr lang="en-US" altLang="zh-CN" sz="4800" b="1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+b</a:t>
            </a:r>
            <a:r>
              <a:rPr lang="en-US" altLang="zh-CN" sz="4800" b="1" baseline="30000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2</a:t>
            </a:r>
            <a:r>
              <a:rPr lang="en-US" altLang="zh-CN" sz="4800" b="1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=c</a:t>
            </a:r>
            <a:r>
              <a:rPr lang="en-US" altLang="zh-CN" sz="4800" b="1" baseline="30000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2</a:t>
            </a:r>
            <a:endParaRPr lang="en-US" altLang="zh-CN" sz="4800" b="1" baseline="30000" dirty="0">
              <a:solidFill>
                <a:srgbClr val="A50021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3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93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930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0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9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9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06" grpId="0"/>
      <p:bldP spid="930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2" name="Group 2"/>
          <p:cNvGrpSpPr/>
          <p:nvPr/>
        </p:nvGrpSpPr>
        <p:grpSpPr>
          <a:xfrm>
            <a:off x="257175" y="4367213"/>
            <a:ext cx="8545513" cy="833437"/>
            <a:chOff x="0" y="0"/>
            <a:chExt cx="5383" cy="525"/>
          </a:xfrm>
        </p:grpSpPr>
        <p:sp>
          <p:nvSpPr>
            <p:cNvPr id="9218" name="Text Box 3"/>
            <p:cNvSpPr txBox="1"/>
            <p:nvPr/>
          </p:nvSpPr>
          <p:spPr>
            <a:xfrm>
              <a:off x="0" y="129"/>
              <a:ext cx="379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10000"/>
                </a:spcBef>
              </a:pPr>
              <a:r>
                <a:rPr lang="en-US" altLang="zh-CN" sz="32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3.</a:t>
              </a:r>
              <a:r>
                <a:rPr lang="zh-CN" altLang="en-US" sz="32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证明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a</a:t>
              </a:r>
              <a:r>
                <a:rPr lang="zh-CN" altLang="en-US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、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b</a:t>
              </a:r>
              <a:r>
                <a:rPr lang="zh-CN" altLang="en-US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、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c </a:t>
              </a:r>
              <a:r>
                <a:rPr lang="zh-CN" altLang="en-US" sz="32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之间的关系？</a:t>
              </a:r>
              <a:endParaRPr lang="zh-CN" altLang="en-US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9219" name="Text Box 4"/>
            <p:cNvSpPr txBox="1"/>
            <p:nvPr/>
          </p:nvSpPr>
          <p:spPr>
            <a:xfrm>
              <a:off x="3602" y="0"/>
              <a:ext cx="1781" cy="525"/>
            </a:xfrm>
            <a:prstGeom prst="rect">
              <a:avLst/>
            </a:prstGeom>
            <a:solidFill>
              <a:srgbClr val="69FF69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en-US" altLang="zh-CN" sz="4800" b="1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a</a:t>
              </a:r>
              <a:r>
                <a:rPr lang="en-US" altLang="zh-CN" sz="4800" b="1" baseline="30000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2</a:t>
              </a:r>
              <a:r>
                <a:rPr lang="en-US" altLang="zh-CN" sz="4800" b="1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 +b</a:t>
              </a:r>
              <a:r>
                <a:rPr lang="en-US" altLang="zh-CN" sz="4800" b="1" baseline="30000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2</a:t>
              </a:r>
              <a:r>
                <a:rPr lang="en-US" altLang="zh-CN" sz="4800" b="1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 =c</a:t>
              </a:r>
              <a:r>
                <a:rPr lang="en-US" altLang="zh-CN" sz="4800" b="1" baseline="30000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2</a:t>
              </a:r>
              <a:endParaRPr lang="en-US" altLang="zh-CN" sz="4800" b="1" baseline="30000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6 L -2.5E-6 -0.595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Freeform 2"/>
          <p:cNvSpPr/>
          <p:nvPr/>
        </p:nvSpPr>
        <p:spPr>
          <a:xfrm>
            <a:off x="3495675" y="3000375"/>
            <a:ext cx="2505075" cy="2505075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578" h="1578">
                <a:moveTo>
                  <a:pt x="570" y="0"/>
                </a:moveTo>
                <a:lnTo>
                  <a:pt x="0" y="1008"/>
                </a:lnTo>
                <a:lnTo>
                  <a:pt x="1008" y="1578"/>
                </a:lnTo>
                <a:lnTo>
                  <a:pt x="1578" y="570"/>
                </a:lnTo>
                <a:lnTo>
                  <a:pt x="570" y="0"/>
                </a:lnTo>
                <a:close/>
              </a:path>
            </a:pathLst>
          </a:custGeom>
          <a:solidFill>
            <a:srgbClr val="0000FF"/>
          </a:solidFill>
          <a:ln w="0" cap="flat" cmpd="sng">
            <a:solidFill>
              <a:srgbClr val="0000FF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67" name="Line 3"/>
          <p:cNvSpPr/>
          <p:nvPr/>
        </p:nvSpPr>
        <p:spPr>
          <a:xfrm flipH="1">
            <a:off x="5095875" y="3905250"/>
            <a:ext cx="904875" cy="1600200"/>
          </a:xfrm>
          <a:prstGeom prst="line">
            <a:avLst/>
          </a:prstGeom>
          <a:ln w="28575" cap="flat" cmpd="sng">
            <a:solidFill>
              <a:srgbClr val="00008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268" name="Freeform 4"/>
          <p:cNvSpPr/>
          <p:nvPr/>
        </p:nvSpPr>
        <p:spPr>
          <a:xfrm>
            <a:off x="2390775" y="1362075"/>
            <a:ext cx="904875" cy="1600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47483647"/>
              </a:cxn>
              <a:cxn ang="0">
                <a:pos x="2147483647" y="0"/>
              </a:cxn>
              <a:cxn ang="0">
                <a:pos x="0" y="0"/>
              </a:cxn>
            </a:cxnLst>
            <a:pathLst>
              <a:path w="570" h="1008">
                <a:moveTo>
                  <a:pt x="0" y="0"/>
                </a:moveTo>
                <a:lnTo>
                  <a:pt x="0" y="1008"/>
                </a:lnTo>
                <a:lnTo>
                  <a:pt x="57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 w="0" cap="flat" cmpd="sng">
            <a:solidFill>
              <a:srgbClr val="FF0000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69" name="Freeform 5"/>
          <p:cNvSpPr/>
          <p:nvPr/>
        </p:nvSpPr>
        <p:spPr>
          <a:xfrm>
            <a:off x="5743575" y="2000250"/>
            <a:ext cx="1600200" cy="904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0" y="0"/>
              </a:cxn>
            </a:cxnLst>
            <a:pathLst>
              <a:path w="1008" h="570">
                <a:moveTo>
                  <a:pt x="0" y="0"/>
                </a:moveTo>
                <a:lnTo>
                  <a:pt x="0" y="570"/>
                </a:lnTo>
                <a:lnTo>
                  <a:pt x="1008" y="570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 w="0" cap="flat" cmpd="sng">
            <a:solidFill>
              <a:srgbClr val="FF0000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70" name="Freeform 6"/>
          <p:cNvSpPr/>
          <p:nvPr/>
        </p:nvSpPr>
        <p:spPr>
          <a:xfrm>
            <a:off x="2843213" y="1266825"/>
            <a:ext cx="904875" cy="160020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0"/>
              </a:cxn>
            </a:cxnLst>
            <a:pathLst>
              <a:path w="570" h="1008">
                <a:moveTo>
                  <a:pt x="570" y="0"/>
                </a:moveTo>
                <a:lnTo>
                  <a:pt x="570" y="1008"/>
                </a:lnTo>
                <a:lnTo>
                  <a:pt x="0" y="1008"/>
                </a:lnTo>
                <a:lnTo>
                  <a:pt x="570" y="0"/>
                </a:lnTo>
                <a:close/>
              </a:path>
            </a:pathLst>
          </a:custGeom>
          <a:solidFill>
            <a:srgbClr val="FF0000"/>
          </a:solidFill>
          <a:ln w="0" cap="flat" cmpd="sng">
            <a:solidFill>
              <a:srgbClr val="FF0000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71" name="Freeform 7"/>
          <p:cNvSpPr/>
          <p:nvPr/>
        </p:nvSpPr>
        <p:spPr>
          <a:xfrm>
            <a:off x="5791200" y="1476375"/>
            <a:ext cx="1600200" cy="904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0" y="0"/>
              </a:cxn>
            </a:cxnLst>
            <a:pathLst>
              <a:path w="1008" h="570">
                <a:moveTo>
                  <a:pt x="0" y="0"/>
                </a:moveTo>
                <a:lnTo>
                  <a:pt x="1008" y="0"/>
                </a:lnTo>
                <a:lnTo>
                  <a:pt x="1008" y="570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 w="0" cap="flat" cmpd="sng">
            <a:solidFill>
              <a:srgbClr val="FF0000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47" name="Text Box 8"/>
          <p:cNvSpPr txBox="1"/>
          <p:nvPr/>
        </p:nvSpPr>
        <p:spPr>
          <a:xfrm>
            <a:off x="292100" y="1509713"/>
            <a:ext cx="793750" cy="371792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endParaRPr lang="zh-CN" altLang="en-US" sz="4000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grpSp>
        <p:nvGrpSpPr>
          <p:cNvPr id="10248" name="Group 9"/>
          <p:cNvGrpSpPr/>
          <p:nvPr/>
        </p:nvGrpSpPr>
        <p:grpSpPr>
          <a:xfrm>
            <a:off x="257175" y="266700"/>
            <a:ext cx="8545513" cy="833438"/>
            <a:chOff x="0" y="0"/>
            <a:chExt cx="5383" cy="525"/>
          </a:xfrm>
        </p:grpSpPr>
        <p:sp>
          <p:nvSpPr>
            <p:cNvPr id="10249" name="Text Box 10"/>
            <p:cNvSpPr txBox="1"/>
            <p:nvPr/>
          </p:nvSpPr>
          <p:spPr>
            <a:xfrm>
              <a:off x="0" y="129"/>
              <a:ext cx="379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10000"/>
                </a:spcBef>
              </a:pPr>
              <a:r>
                <a:rPr lang="en-US" altLang="zh-CN" sz="32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3.</a:t>
              </a:r>
              <a:r>
                <a:rPr lang="zh-CN" altLang="en-US" sz="32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证明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a</a:t>
              </a:r>
              <a:r>
                <a:rPr lang="zh-CN" altLang="en-US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、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b</a:t>
              </a:r>
              <a:r>
                <a:rPr lang="zh-CN" altLang="en-US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、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c </a:t>
              </a:r>
              <a:r>
                <a:rPr lang="zh-CN" altLang="en-US" sz="32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之间的关系？</a:t>
              </a:r>
              <a:endParaRPr lang="zh-CN" altLang="en-US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10250" name="Text Box 11">
              <a:hlinkClick r:id="rId1" action="ppaction://hlinkfile"/>
            </p:cNvPr>
            <p:cNvSpPr txBox="1"/>
            <p:nvPr/>
          </p:nvSpPr>
          <p:spPr>
            <a:xfrm>
              <a:off x="3602" y="0"/>
              <a:ext cx="1781" cy="525"/>
            </a:xfrm>
            <a:prstGeom prst="rect">
              <a:avLst/>
            </a:prstGeom>
            <a:solidFill>
              <a:srgbClr val="69FF69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en-US" altLang="zh-CN" sz="4800" b="1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a</a:t>
              </a:r>
              <a:r>
                <a:rPr lang="en-US" altLang="zh-CN" sz="4800" b="1" baseline="30000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2</a:t>
              </a:r>
              <a:r>
                <a:rPr lang="en-US" altLang="zh-CN" sz="4800" b="1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 +b</a:t>
              </a:r>
              <a:r>
                <a:rPr lang="en-US" altLang="zh-CN" sz="4800" b="1" baseline="30000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2</a:t>
              </a:r>
              <a:r>
                <a:rPr lang="en-US" altLang="zh-CN" sz="4800" b="1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 =c</a:t>
              </a:r>
              <a:r>
                <a:rPr lang="en-US" altLang="zh-CN" sz="4800" b="1" baseline="30000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2</a:t>
              </a:r>
              <a:endParaRPr lang="en-US" altLang="zh-CN" sz="4800" b="1" baseline="30000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417 2.22222E-6 C -0.10018 0.06898 -0.14514 0.13935 -0.11667 0.17916 C -0.08768 0.21898 0.08125 0.22778 0.12187 0.23889 " pathEditMode="relative" rAng="0" ptsTypes="aaA">
                                      <p:cBhvr>
                                        <p:cTn id="26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0" y="1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0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0.00278 C 0.08438 0.10139 0.1625 0.2 0.13611 0.23657 C 0.1099 0.27315 -0.10364 0.22477 -0.15104 0.22176 " pathEditMode="relative" rAng="0" ptsTypes="aaA">
                                      <p:cBhvr>
                                        <p:cTn id="29" dur="3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0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3 0.09097 C 0.08855 0.28194 0.18438 0.47292 0.1448 0.52153 C 0.10521 0.57014 -0.18021 0.40532 -0.2448 0.38264 " pathEditMode="relative" rAng="0" ptsTypes="aaA">
                                      <p:cBhvr>
                                        <p:cTn id="32" dur="3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" y="24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0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41 0.00833 C 0.22187 0.00162 0.38333 -0.00509 0.41458 0.05833 C 0.44583 0.12176 0.27569 0.3338 0.24791 0.38889 " pathEditMode="relative" rAng="0" ptsTypes="aaA">
                                      <p:cBhvr>
                                        <p:cTn id="35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00" y="1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11268" grpId="0" animBg="1"/>
      <p:bldP spid="11268" grpId="1" animBg="1"/>
      <p:bldP spid="11269" grpId="0" animBg="1"/>
      <p:bldP spid="11269" grpId="1" animBg="1"/>
      <p:bldP spid="11270" grpId="0" animBg="1"/>
      <p:bldP spid="11270" grpId="1" animBg="1"/>
      <p:bldP spid="11271" grpId="0" animBg="1"/>
      <p:bldP spid="1127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Freeform 2"/>
          <p:cNvSpPr/>
          <p:nvPr/>
        </p:nvSpPr>
        <p:spPr>
          <a:xfrm>
            <a:off x="3495675" y="3000375"/>
            <a:ext cx="904875" cy="1600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47483647"/>
              </a:cxn>
              <a:cxn ang="0">
                <a:pos x="2147483647" y="0"/>
              </a:cxn>
              <a:cxn ang="0">
                <a:pos x="0" y="0"/>
              </a:cxn>
            </a:cxnLst>
            <a:pathLst>
              <a:path w="570" h="1008">
                <a:moveTo>
                  <a:pt x="0" y="0"/>
                </a:moveTo>
                <a:lnTo>
                  <a:pt x="0" y="1008"/>
                </a:lnTo>
                <a:lnTo>
                  <a:pt x="57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 w="0" cap="flat" cmpd="sng">
            <a:solidFill>
              <a:srgbClr val="FF0000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66" name="Freeform 3"/>
          <p:cNvSpPr/>
          <p:nvPr/>
        </p:nvSpPr>
        <p:spPr>
          <a:xfrm>
            <a:off x="3495675" y="4600575"/>
            <a:ext cx="1600200" cy="904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0" y="0"/>
              </a:cxn>
            </a:cxnLst>
            <a:pathLst>
              <a:path w="1008" h="570">
                <a:moveTo>
                  <a:pt x="0" y="0"/>
                </a:moveTo>
                <a:lnTo>
                  <a:pt x="0" y="570"/>
                </a:lnTo>
                <a:lnTo>
                  <a:pt x="1008" y="570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 w="0" cap="flat" cmpd="sng">
            <a:solidFill>
              <a:srgbClr val="FF0000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67" name="Freeform 4"/>
          <p:cNvSpPr/>
          <p:nvPr/>
        </p:nvSpPr>
        <p:spPr>
          <a:xfrm>
            <a:off x="5095875" y="3905250"/>
            <a:ext cx="904875" cy="1600200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0"/>
              </a:cxn>
            </a:cxnLst>
            <a:pathLst>
              <a:path w="570" h="1008">
                <a:moveTo>
                  <a:pt x="570" y="0"/>
                </a:moveTo>
                <a:lnTo>
                  <a:pt x="570" y="1008"/>
                </a:lnTo>
                <a:lnTo>
                  <a:pt x="0" y="1008"/>
                </a:lnTo>
                <a:lnTo>
                  <a:pt x="570" y="0"/>
                </a:lnTo>
                <a:close/>
              </a:path>
            </a:pathLst>
          </a:custGeom>
          <a:solidFill>
            <a:srgbClr val="FF0000"/>
          </a:solidFill>
          <a:ln w="0" cap="flat" cmpd="sng">
            <a:solidFill>
              <a:srgbClr val="FF0000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68" name="Freeform 5"/>
          <p:cNvSpPr/>
          <p:nvPr/>
        </p:nvSpPr>
        <p:spPr>
          <a:xfrm>
            <a:off x="4400550" y="3000375"/>
            <a:ext cx="1600200" cy="904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0"/>
              </a:cxn>
              <a:cxn ang="0">
                <a:pos x="2147483647" y="2147483647"/>
              </a:cxn>
              <a:cxn ang="0">
                <a:pos x="0" y="0"/>
              </a:cxn>
            </a:cxnLst>
            <a:pathLst>
              <a:path w="1008" h="570">
                <a:moveTo>
                  <a:pt x="0" y="0"/>
                </a:moveTo>
                <a:lnTo>
                  <a:pt x="1008" y="0"/>
                </a:lnTo>
                <a:lnTo>
                  <a:pt x="1008" y="570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 w="0" cap="flat" cmpd="sng">
            <a:solidFill>
              <a:srgbClr val="FF0000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69" name="Freeform 6"/>
          <p:cNvSpPr/>
          <p:nvPr/>
        </p:nvSpPr>
        <p:spPr>
          <a:xfrm>
            <a:off x="3495675" y="3000375"/>
            <a:ext cx="2505075" cy="2505075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578" h="1578">
                <a:moveTo>
                  <a:pt x="570" y="0"/>
                </a:moveTo>
                <a:lnTo>
                  <a:pt x="0" y="1008"/>
                </a:lnTo>
                <a:lnTo>
                  <a:pt x="1008" y="1578"/>
                </a:lnTo>
                <a:lnTo>
                  <a:pt x="1578" y="570"/>
                </a:lnTo>
                <a:lnTo>
                  <a:pt x="570" y="0"/>
                </a:lnTo>
                <a:close/>
              </a:path>
            </a:pathLst>
          </a:custGeom>
          <a:solidFill>
            <a:srgbClr val="0000FF"/>
          </a:solidFill>
          <a:ln w="0" cap="flat" cmpd="sng">
            <a:solidFill>
              <a:srgbClr val="0000FF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70" name="Line 7"/>
          <p:cNvSpPr/>
          <p:nvPr/>
        </p:nvSpPr>
        <p:spPr>
          <a:xfrm flipH="1">
            <a:off x="5095875" y="3905250"/>
            <a:ext cx="904875" cy="1600200"/>
          </a:xfrm>
          <a:prstGeom prst="line">
            <a:avLst/>
          </a:prstGeom>
          <a:ln w="28575" cap="flat" cmpd="sng">
            <a:solidFill>
              <a:srgbClr val="00008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296" name="Text Box 8"/>
          <p:cNvSpPr txBox="1"/>
          <p:nvPr/>
        </p:nvSpPr>
        <p:spPr>
          <a:xfrm>
            <a:off x="3657600" y="2282825"/>
            <a:ext cx="666750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800" b="1" dirty="0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4800" b="1" dirty="0">
              <a:solidFill>
                <a:srgbClr val="A5002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297" name="Text Box 9"/>
          <p:cNvSpPr txBox="1"/>
          <p:nvPr/>
        </p:nvSpPr>
        <p:spPr>
          <a:xfrm>
            <a:off x="5969000" y="2924175"/>
            <a:ext cx="666750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800" b="1" dirty="0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4800" b="1" dirty="0">
              <a:solidFill>
                <a:srgbClr val="A5002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298" name="Text Box 10"/>
          <p:cNvSpPr txBox="1"/>
          <p:nvPr/>
        </p:nvSpPr>
        <p:spPr>
          <a:xfrm>
            <a:off x="3067050" y="4518025"/>
            <a:ext cx="666750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800" b="1" dirty="0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4800" b="1" dirty="0">
              <a:solidFill>
                <a:srgbClr val="A5002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299" name="Text Box 11"/>
          <p:cNvSpPr txBox="1"/>
          <p:nvPr/>
        </p:nvSpPr>
        <p:spPr>
          <a:xfrm>
            <a:off x="5378450" y="5146675"/>
            <a:ext cx="666750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800" b="1" dirty="0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4800" b="1" dirty="0">
              <a:solidFill>
                <a:srgbClr val="A5002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300" name="Text Box 12"/>
          <p:cNvSpPr txBox="1"/>
          <p:nvPr/>
        </p:nvSpPr>
        <p:spPr>
          <a:xfrm>
            <a:off x="3019425" y="3241675"/>
            <a:ext cx="666750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800" b="1" dirty="0">
                <a:solidFill>
                  <a:srgbClr val="FF33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endParaRPr lang="en-US" altLang="zh-CN" sz="4800" b="1" dirty="0">
              <a:solidFill>
                <a:srgbClr val="FF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301" name="Text Box 13"/>
          <p:cNvSpPr txBox="1"/>
          <p:nvPr/>
        </p:nvSpPr>
        <p:spPr>
          <a:xfrm>
            <a:off x="4987925" y="2301875"/>
            <a:ext cx="666750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800" b="1" dirty="0">
                <a:solidFill>
                  <a:srgbClr val="FF33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endParaRPr lang="en-US" altLang="zh-CN" sz="4800" b="1" dirty="0">
              <a:solidFill>
                <a:srgbClr val="FF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302" name="Text Box 14"/>
          <p:cNvSpPr txBox="1"/>
          <p:nvPr/>
        </p:nvSpPr>
        <p:spPr>
          <a:xfrm>
            <a:off x="3787775" y="5305425"/>
            <a:ext cx="666750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800" b="1" dirty="0">
                <a:solidFill>
                  <a:srgbClr val="FF33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endParaRPr lang="en-US" altLang="zh-CN" sz="4800" b="1" dirty="0">
              <a:solidFill>
                <a:srgbClr val="FF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303" name="Text Box 15"/>
          <p:cNvSpPr txBox="1"/>
          <p:nvPr/>
        </p:nvSpPr>
        <p:spPr>
          <a:xfrm>
            <a:off x="5940425" y="4219575"/>
            <a:ext cx="666750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800" b="1" dirty="0">
                <a:solidFill>
                  <a:srgbClr val="FF33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endParaRPr lang="en-US" altLang="zh-CN" sz="4800" b="1" dirty="0">
              <a:solidFill>
                <a:srgbClr val="FF3399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304" name="Text Box 16"/>
          <p:cNvSpPr txBox="1"/>
          <p:nvPr/>
        </p:nvSpPr>
        <p:spPr>
          <a:xfrm>
            <a:off x="4892675" y="3071813"/>
            <a:ext cx="666750" cy="8239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8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endParaRPr lang="en-US" altLang="zh-CN" sz="4800" b="1" dirty="0">
              <a:solidFill>
                <a:srgbClr val="FFFF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305" name="Text Box 17"/>
          <p:cNvSpPr txBox="1"/>
          <p:nvPr/>
        </p:nvSpPr>
        <p:spPr>
          <a:xfrm rot="411068">
            <a:off x="3870325" y="3287713"/>
            <a:ext cx="666750" cy="8239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8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endParaRPr lang="en-US" altLang="zh-CN" sz="4800" b="1" dirty="0">
              <a:solidFill>
                <a:srgbClr val="FFFF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306" name="Text Box 18"/>
          <p:cNvSpPr txBox="1"/>
          <p:nvPr/>
        </p:nvSpPr>
        <p:spPr>
          <a:xfrm>
            <a:off x="4117975" y="4373563"/>
            <a:ext cx="666750" cy="8239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8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endParaRPr lang="en-US" altLang="zh-CN" sz="4800" b="1" dirty="0">
              <a:solidFill>
                <a:srgbClr val="FFFF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307" name="Text Box 19"/>
          <p:cNvSpPr txBox="1"/>
          <p:nvPr/>
        </p:nvSpPr>
        <p:spPr>
          <a:xfrm>
            <a:off x="5184775" y="4011613"/>
            <a:ext cx="666750" cy="8239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8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endParaRPr lang="en-US" altLang="zh-CN" sz="4800" b="1" dirty="0">
              <a:solidFill>
                <a:srgbClr val="FFFF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308" name="Text Box 20"/>
          <p:cNvSpPr txBox="1"/>
          <p:nvPr/>
        </p:nvSpPr>
        <p:spPr>
          <a:xfrm>
            <a:off x="234950" y="1533525"/>
            <a:ext cx="793750" cy="354965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r>
              <a:rPr lang="zh-CN" altLang="en-US" sz="4000" b="1" dirty="0">
                <a:solidFill>
                  <a:srgbClr val="660066"/>
                </a:solidFill>
                <a:latin typeface="Times New Roman" panose="02020603050405020304" pitchFamily="2" charset="0"/>
                <a:ea typeface="楷体_GB2312" pitchFamily="1" charset="-122"/>
              </a:rPr>
              <a:t>用拼图法证明</a:t>
            </a:r>
            <a:endParaRPr lang="zh-CN" altLang="en-US" sz="4000" b="1" dirty="0">
              <a:solidFill>
                <a:srgbClr val="660066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grpSp>
        <p:nvGrpSpPr>
          <p:cNvPr id="11284" name="Group 21"/>
          <p:cNvGrpSpPr/>
          <p:nvPr/>
        </p:nvGrpSpPr>
        <p:grpSpPr>
          <a:xfrm>
            <a:off x="257175" y="266700"/>
            <a:ext cx="8545513" cy="833438"/>
            <a:chOff x="0" y="0"/>
            <a:chExt cx="5383" cy="525"/>
          </a:xfrm>
        </p:grpSpPr>
        <p:sp>
          <p:nvSpPr>
            <p:cNvPr id="11285" name="Text Box 22"/>
            <p:cNvSpPr txBox="1"/>
            <p:nvPr/>
          </p:nvSpPr>
          <p:spPr>
            <a:xfrm>
              <a:off x="0" y="129"/>
              <a:ext cx="379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10000"/>
                </a:spcBef>
              </a:pPr>
              <a:r>
                <a:rPr lang="en-US" altLang="zh-CN" sz="32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3.</a:t>
              </a:r>
              <a:r>
                <a:rPr lang="zh-CN" altLang="en-US" sz="32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证明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a</a:t>
              </a:r>
              <a:r>
                <a:rPr lang="zh-CN" altLang="en-US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、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b</a:t>
              </a:r>
              <a:r>
                <a:rPr lang="zh-CN" altLang="en-US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、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c </a:t>
              </a:r>
              <a:r>
                <a:rPr lang="zh-CN" altLang="en-US" sz="32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之间的关系？</a:t>
              </a:r>
              <a:endParaRPr lang="zh-CN" altLang="en-US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11286" name="Text Box 23"/>
            <p:cNvSpPr txBox="1"/>
            <p:nvPr/>
          </p:nvSpPr>
          <p:spPr>
            <a:xfrm>
              <a:off x="3602" y="0"/>
              <a:ext cx="1781" cy="525"/>
            </a:xfrm>
            <a:prstGeom prst="rect">
              <a:avLst/>
            </a:prstGeom>
            <a:solidFill>
              <a:srgbClr val="69FF69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en-US" altLang="zh-CN" sz="4800" b="1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a</a:t>
              </a:r>
              <a:r>
                <a:rPr lang="en-US" altLang="zh-CN" sz="4800" b="1" baseline="30000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2</a:t>
              </a:r>
              <a:r>
                <a:rPr lang="en-US" altLang="zh-CN" sz="4800" b="1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 +b</a:t>
              </a:r>
              <a:r>
                <a:rPr lang="en-US" altLang="zh-CN" sz="4800" b="1" baseline="30000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2</a:t>
              </a:r>
              <a:r>
                <a:rPr lang="en-US" altLang="zh-CN" sz="4800" b="1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 =c</a:t>
              </a:r>
              <a:r>
                <a:rPr lang="en-US" altLang="zh-CN" sz="4800" b="1" baseline="30000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2</a:t>
              </a:r>
              <a:endParaRPr lang="en-US" altLang="zh-CN" sz="4800" b="1" baseline="30000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/>
      <p:bldP spid="12297" grpId="0"/>
      <p:bldP spid="12298" grpId="0"/>
      <p:bldP spid="12299" grpId="0"/>
      <p:bldP spid="12300" grpId="0"/>
      <p:bldP spid="12301" grpId="0"/>
      <p:bldP spid="12302" grpId="0"/>
      <p:bldP spid="12303" grpId="0"/>
      <p:bldP spid="12304" grpId="0"/>
      <p:bldP spid="12305" grpId="0"/>
      <p:bldP spid="12306" grpId="0"/>
      <p:bldP spid="12307" grpId="0"/>
      <p:bldP spid="1230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314" name="Group 2"/>
          <p:cNvGrpSpPr/>
          <p:nvPr/>
        </p:nvGrpSpPr>
        <p:grpSpPr>
          <a:xfrm>
            <a:off x="3019425" y="2282825"/>
            <a:ext cx="3616325" cy="3846513"/>
            <a:chOff x="0" y="0"/>
            <a:chExt cx="2278" cy="2423"/>
          </a:xfrm>
        </p:grpSpPr>
        <p:sp>
          <p:nvSpPr>
            <p:cNvPr id="12290" name="Freeform 3"/>
            <p:cNvSpPr/>
            <p:nvPr/>
          </p:nvSpPr>
          <p:spPr>
            <a:xfrm>
              <a:off x="300" y="452"/>
              <a:ext cx="570" cy="10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08"/>
                </a:cxn>
                <a:cxn ang="0">
                  <a:pos x="570" y="0"/>
                </a:cxn>
                <a:cxn ang="0">
                  <a:pos x="0" y="0"/>
                </a:cxn>
              </a:cxnLst>
              <a:pathLst>
                <a:path w="570" h="1008">
                  <a:moveTo>
                    <a:pt x="0" y="0"/>
                  </a:moveTo>
                  <a:lnTo>
                    <a:pt x="0" y="1008"/>
                  </a:lnTo>
                  <a:lnTo>
                    <a:pt x="57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0" cap="flat" cmpd="sng">
              <a:solidFill>
                <a:srgbClr val="FF000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91" name="Freeform 4"/>
            <p:cNvSpPr/>
            <p:nvPr/>
          </p:nvSpPr>
          <p:spPr>
            <a:xfrm>
              <a:off x="300" y="1460"/>
              <a:ext cx="1008" cy="57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70"/>
                </a:cxn>
                <a:cxn ang="0">
                  <a:pos x="1008" y="570"/>
                </a:cxn>
                <a:cxn ang="0">
                  <a:pos x="0" y="0"/>
                </a:cxn>
              </a:cxnLst>
              <a:pathLst>
                <a:path w="1008" h="570">
                  <a:moveTo>
                    <a:pt x="0" y="0"/>
                  </a:moveTo>
                  <a:lnTo>
                    <a:pt x="0" y="570"/>
                  </a:lnTo>
                  <a:lnTo>
                    <a:pt x="1008" y="57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0" cap="flat" cmpd="sng">
              <a:solidFill>
                <a:srgbClr val="FF000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92" name="Freeform 5"/>
            <p:cNvSpPr/>
            <p:nvPr/>
          </p:nvSpPr>
          <p:spPr>
            <a:xfrm>
              <a:off x="1308" y="1022"/>
              <a:ext cx="570" cy="1008"/>
            </a:xfrm>
            <a:custGeom>
              <a:avLst/>
              <a:gdLst/>
              <a:ahLst/>
              <a:cxnLst>
                <a:cxn ang="0">
                  <a:pos x="570" y="0"/>
                </a:cxn>
                <a:cxn ang="0">
                  <a:pos x="570" y="1008"/>
                </a:cxn>
                <a:cxn ang="0">
                  <a:pos x="0" y="1008"/>
                </a:cxn>
                <a:cxn ang="0">
                  <a:pos x="570" y="0"/>
                </a:cxn>
              </a:cxnLst>
              <a:pathLst>
                <a:path w="570" h="1008">
                  <a:moveTo>
                    <a:pt x="570" y="0"/>
                  </a:moveTo>
                  <a:lnTo>
                    <a:pt x="570" y="1008"/>
                  </a:lnTo>
                  <a:lnTo>
                    <a:pt x="0" y="1008"/>
                  </a:lnTo>
                  <a:lnTo>
                    <a:pt x="570" y="0"/>
                  </a:lnTo>
                  <a:close/>
                </a:path>
              </a:pathLst>
            </a:custGeom>
            <a:solidFill>
              <a:srgbClr val="FF0000"/>
            </a:solidFill>
            <a:ln w="0" cap="flat" cmpd="sng">
              <a:solidFill>
                <a:srgbClr val="FF000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93" name="Freeform 6"/>
            <p:cNvSpPr/>
            <p:nvPr/>
          </p:nvSpPr>
          <p:spPr>
            <a:xfrm>
              <a:off x="870" y="452"/>
              <a:ext cx="1008" cy="57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08" y="0"/>
                </a:cxn>
                <a:cxn ang="0">
                  <a:pos x="1008" y="570"/>
                </a:cxn>
                <a:cxn ang="0">
                  <a:pos x="0" y="0"/>
                </a:cxn>
              </a:cxnLst>
              <a:pathLst>
                <a:path w="1008" h="570">
                  <a:moveTo>
                    <a:pt x="0" y="0"/>
                  </a:moveTo>
                  <a:lnTo>
                    <a:pt x="1008" y="0"/>
                  </a:lnTo>
                  <a:lnTo>
                    <a:pt x="1008" y="57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0" cap="flat" cmpd="sng">
              <a:solidFill>
                <a:srgbClr val="FF000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94" name="Freeform 7"/>
            <p:cNvSpPr/>
            <p:nvPr/>
          </p:nvSpPr>
          <p:spPr>
            <a:xfrm>
              <a:off x="300" y="452"/>
              <a:ext cx="1578" cy="1578"/>
            </a:xfrm>
            <a:custGeom>
              <a:avLst/>
              <a:gdLst/>
              <a:ahLst/>
              <a:cxnLst>
                <a:cxn ang="0">
                  <a:pos x="570" y="0"/>
                </a:cxn>
                <a:cxn ang="0">
                  <a:pos x="0" y="1008"/>
                </a:cxn>
                <a:cxn ang="0">
                  <a:pos x="1008" y="1578"/>
                </a:cxn>
                <a:cxn ang="0">
                  <a:pos x="1578" y="570"/>
                </a:cxn>
                <a:cxn ang="0">
                  <a:pos x="570" y="0"/>
                </a:cxn>
              </a:cxnLst>
              <a:pathLst>
                <a:path w="1578" h="1578">
                  <a:moveTo>
                    <a:pt x="570" y="0"/>
                  </a:moveTo>
                  <a:lnTo>
                    <a:pt x="0" y="1008"/>
                  </a:lnTo>
                  <a:lnTo>
                    <a:pt x="1008" y="1578"/>
                  </a:lnTo>
                  <a:lnTo>
                    <a:pt x="1578" y="570"/>
                  </a:lnTo>
                  <a:lnTo>
                    <a:pt x="570" y="0"/>
                  </a:lnTo>
                  <a:close/>
                </a:path>
              </a:pathLst>
            </a:custGeom>
            <a:solidFill>
              <a:srgbClr val="0000FF"/>
            </a:solidFill>
            <a:ln w="0" cap="flat" cmpd="sng">
              <a:solidFill>
                <a:srgbClr val="0000FF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95" name="Line 8"/>
            <p:cNvSpPr/>
            <p:nvPr/>
          </p:nvSpPr>
          <p:spPr>
            <a:xfrm flipH="1">
              <a:off x="1308" y="1022"/>
              <a:ext cx="570" cy="1008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2296" name="Text Box 9"/>
            <p:cNvSpPr txBox="1"/>
            <p:nvPr/>
          </p:nvSpPr>
          <p:spPr>
            <a:xfrm>
              <a:off x="402" y="0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A5002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endParaRPr lang="en-US" altLang="zh-CN" sz="4800" b="1" dirty="0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297" name="Text Box 10"/>
            <p:cNvSpPr txBox="1"/>
            <p:nvPr/>
          </p:nvSpPr>
          <p:spPr>
            <a:xfrm>
              <a:off x="1858" y="404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A5002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endParaRPr lang="en-US" altLang="zh-CN" sz="4800" b="1" dirty="0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298" name="Text Box 11"/>
            <p:cNvSpPr txBox="1"/>
            <p:nvPr/>
          </p:nvSpPr>
          <p:spPr>
            <a:xfrm>
              <a:off x="30" y="1408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A5002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endParaRPr lang="en-US" altLang="zh-CN" sz="4800" b="1" dirty="0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299" name="Text Box 12"/>
            <p:cNvSpPr txBox="1"/>
            <p:nvPr/>
          </p:nvSpPr>
          <p:spPr>
            <a:xfrm>
              <a:off x="1486" y="1804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A5002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endParaRPr lang="en-US" altLang="zh-CN" sz="4800" b="1" dirty="0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300" name="Text Box 13"/>
            <p:cNvSpPr txBox="1"/>
            <p:nvPr/>
          </p:nvSpPr>
          <p:spPr>
            <a:xfrm>
              <a:off x="0" y="604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FF3399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endParaRPr lang="en-US" altLang="zh-CN" sz="4800" b="1" dirty="0">
                <a:solidFill>
                  <a:srgbClr val="FF3399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301" name="Text Box 14"/>
            <p:cNvSpPr txBox="1"/>
            <p:nvPr/>
          </p:nvSpPr>
          <p:spPr>
            <a:xfrm>
              <a:off x="1240" y="12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FF3399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endParaRPr lang="en-US" altLang="zh-CN" sz="4800" b="1" dirty="0">
                <a:solidFill>
                  <a:srgbClr val="FF3399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302" name="Text Box 15"/>
            <p:cNvSpPr txBox="1"/>
            <p:nvPr/>
          </p:nvSpPr>
          <p:spPr>
            <a:xfrm>
              <a:off x="484" y="1904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FF3399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endParaRPr lang="en-US" altLang="zh-CN" sz="4800" b="1" dirty="0">
                <a:solidFill>
                  <a:srgbClr val="FF3399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303" name="Text Box 16"/>
            <p:cNvSpPr txBox="1"/>
            <p:nvPr/>
          </p:nvSpPr>
          <p:spPr>
            <a:xfrm>
              <a:off x="1840" y="1220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FF3399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endParaRPr lang="en-US" altLang="zh-CN" sz="4800" b="1" dirty="0">
                <a:solidFill>
                  <a:srgbClr val="FF3399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304" name="Text Box 17"/>
            <p:cNvSpPr txBox="1"/>
            <p:nvPr/>
          </p:nvSpPr>
          <p:spPr>
            <a:xfrm>
              <a:off x="1180" y="497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c</a:t>
              </a:r>
              <a:endParaRPr lang="en-US" altLang="zh-CN" sz="48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305" name="Text Box 18"/>
            <p:cNvSpPr txBox="1"/>
            <p:nvPr/>
          </p:nvSpPr>
          <p:spPr>
            <a:xfrm rot="411068">
              <a:off x="536" y="633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c</a:t>
              </a:r>
              <a:endParaRPr lang="en-US" altLang="zh-CN" sz="48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306" name="Text Box 19"/>
            <p:cNvSpPr txBox="1"/>
            <p:nvPr/>
          </p:nvSpPr>
          <p:spPr>
            <a:xfrm>
              <a:off x="692" y="1317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c</a:t>
              </a:r>
              <a:endParaRPr lang="en-US" altLang="zh-CN" sz="48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307" name="Text Box 20"/>
            <p:cNvSpPr txBox="1"/>
            <p:nvPr/>
          </p:nvSpPr>
          <p:spPr>
            <a:xfrm>
              <a:off x="1364" y="1089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c</a:t>
              </a:r>
              <a:endParaRPr lang="en-US" altLang="zh-CN" sz="48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2308" name="Text Box 21"/>
          <p:cNvSpPr txBox="1"/>
          <p:nvPr/>
        </p:nvSpPr>
        <p:spPr>
          <a:xfrm>
            <a:off x="234950" y="1533525"/>
            <a:ext cx="793750" cy="343535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r>
              <a:rPr lang="zh-CN" altLang="en-US" sz="4000" b="1" dirty="0">
                <a:solidFill>
                  <a:srgbClr val="660066"/>
                </a:solidFill>
                <a:latin typeface="Times New Roman" panose="02020603050405020304" pitchFamily="2" charset="0"/>
                <a:ea typeface="楷体_GB2312" pitchFamily="1" charset="-122"/>
              </a:rPr>
              <a:t>用拼图法证明</a:t>
            </a:r>
            <a:endParaRPr lang="zh-CN" altLang="en-US" sz="4000" b="1" dirty="0">
              <a:solidFill>
                <a:srgbClr val="660066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grpSp>
        <p:nvGrpSpPr>
          <p:cNvPr id="12309" name="Group 22"/>
          <p:cNvGrpSpPr/>
          <p:nvPr/>
        </p:nvGrpSpPr>
        <p:grpSpPr>
          <a:xfrm>
            <a:off x="257175" y="266700"/>
            <a:ext cx="8545513" cy="833438"/>
            <a:chOff x="0" y="0"/>
            <a:chExt cx="5383" cy="525"/>
          </a:xfrm>
        </p:grpSpPr>
        <p:sp>
          <p:nvSpPr>
            <p:cNvPr id="12310" name="Text Box 23"/>
            <p:cNvSpPr txBox="1"/>
            <p:nvPr/>
          </p:nvSpPr>
          <p:spPr>
            <a:xfrm>
              <a:off x="0" y="129"/>
              <a:ext cx="379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10000"/>
                </a:spcBef>
              </a:pPr>
              <a:r>
                <a:rPr lang="en-US" altLang="zh-CN" sz="32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3.</a:t>
              </a:r>
              <a:r>
                <a:rPr lang="zh-CN" altLang="en-US" sz="32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猜想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a</a:t>
              </a:r>
              <a:r>
                <a:rPr lang="zh-CN" altLang="en-US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、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b</a:t>
              </a:r>
              <a:r>
                <a:rPr lang="zh-CN" altLang="en-US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、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c </a:t>
              </a:r>
              <a:r>
                <a:rPr lang="zh-CN" altLang="en-US" sz="32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之间的关系？</a:t>
              </a:r>
              <a:endParaRPr lang="zh-CN" altLang="en-US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12311" name="Text Box 24"/>
            <p:cNvSpPr txBox="1"/>
            <p:nvPr/>
          </p:nvSpPr>
          <p:spPr>
            <a:xfrm>
              <a:off x="3602" y="0"/>
              <a:ext cx="1781" cy="525"/>
            </a:xfrm>
            <a:prstGeom prst="rect">
              <a:avLst/>
            </a:prstGeom>
            <a:solidFill>
              <a:srgbClr val="69FF69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en-US" altLang="zh-CN" sz="4800" b="1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a</a:t>
              </a:r>
              <a:r>
                <a:rPr lang="en-US" altLang="zh-CN" sz="4800" b="1" baseline="30000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2</a:t>
              </a:r>
              <a:r>
                <a:rPr lang="en-US" altLang="zh-CN" sz="4800" b="1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 +b</a:t>
              </a:r>
              <a:r>
                <a:rPr lang="en-US" altLang="zh-CN" sz="4800" b="1" baseline="30000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2</a:t>
              </a:r>
              <a:r>
                <a:rPr lang="en-US" altLang="zh-CN" sz="4800" b="1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 =c</a:t>
              </a:r>
              <a:r>
                <a:rPr lang="en-US" altLang="zh-CN" sz="4800" b="1" baseline="30000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2</a:t>
              </a:r>
              <a:endParaRPr lang="en-US" altLang="zh-CN" sz="4800" b="1" baseline="30000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-0.24687 0.089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00" y="4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313" name="Group 2"/>
          <p:cNvGrpSpPr/>
          <p:nvPr/>
        </p:nvGrpSpPr>
        <p:grpSpPr>
          <a:xfrm>
            <a:off x="754063" y="2890838"/>
            <a:ext cx="3616325" cy="3846512"/>
            <a:chOff x="0" y="0"/>
            <a:chExt cx="2278" cy="2423"/>
          </a:xfrm>
        </p:grpSpPr>
        <p:sp>
          <p:nvSpPr>
            <p:cNvPr id="13314" name="Freeform 3"/>
            <p:cNvSpPr/>
            <p:nvPr/>
          </p:nvSpPr>
          <p:spPr>
            <a:xfrm>
              <a:off x="300" y="452"/>
              <a:ext cx="570" cy="10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08"/>
                </a:cxn>
                <a:cxn ang="0">
                  <a:pos x="570" y="0"/>
                </a:cxn>
                <a:cxn ang="0">
                  <a:pos x="0" y="0"/>
                </a:cxn>
              </a:cxnLst>
              <a:pathLst>
                <a:path w="570" h="1008">
                  <a:moveTo>
                    <a:pt x="0" y="0"/>
                  </a:moveTo>
                  <a:lnTo>
                    <a:pt x="0" y="1008"/>
                  </a:lnTo>
                  <a:lnTo>
                    <a:pt x="57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0" cap="flat" cmpd="sng">
              <a:solidFill>
                <a:srgbClr val="FF000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15" name="Freeform 4"/>
            <p:cNvSpPr/>
            <p:nvPr/>
          </p:nvSpPr>
          <p:spPr>
            <a:xfrm>
              <a:off x="300" y="1460"/>
              <a:ext cx="1008" cy="57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70"/>
                </a:cxn>
                <a:cxn ang="0">
                  <a:pos x="1008" y="570"/>
                </a:cxn>
                <a:cxn ang="0">
                  <a:pos x="0" y="0"/>
                </a:cxn>
              </a:cxnLst>
              <a:pathLst>
                <a:path w="1008" h="570">
                  <a:moveTo>
                    <a:pt x="0" y="0"/>
                  </a:moveTo>
                  <a:lnTo>
                    <a:pt x="0" y="570"/>
                  </a:lnTo>
                  <a:lnTo>
                    <a:pt x="1008" y="57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0" cap="flat" cmpd="sng">
              <a:solidFill>
                <a:srgbClr val="FF000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16" name="Freeform 5"/>
            <p:cNvSpPr/>
            <p:nvPr/>
          </p:nvSpPr>
          <p:spPr>
            <a:xfrm>
              <a:off x="1308" y="1022"/>
              <a:ext cx="570" cy="1008"/>
            </a:xfrm>
            <a:custGeom>
              <a:avLst/>
              <a:gdLst/>
              <a:ahLst/>
              <a:cxnLst>
                <a:cxn ang="0">
                  <a:pos x="570" y="0"/>
                </a:cxn>
                <a:cxn ang="0">
                  <a:pos x="570" y="1008"/>
                </a:cxn>
                <a:cxn ang="0">
                  <a:pos x="0" y="1008"/>
                </a:cxn>
                <a:cxn ang="0">
                  <a:pos x="570" y="0"/>
                </a:cxn>
              </a:cxnLst>
              <a:pathLst>
                <a:path w="570" h="1008">
                  <a:moveTo>
                    <a:pt x="570" y="0"/>
                  </a:moveTo>
                  <a:lnTo>
                    <a:pt x="570" y="1008"/>
                  </a:lnTo>
                  <a:lnTo>
                    <a:pt x="0" y="1008"/>
                  </a:lnTo>
                  <a:lnTo>
                    <a:pt x="570" y="0"/>
                  </a:lnTo>
                  <a:close/>
                </a:path>
              </a:pathLst>
            </a:custGeom>
            <a:solidFill>
              <a:srgbClr val="FF0000"/>
            </a:solidFill>
            <a:ln w="0" cap="flat" cmpd="sng">
              <a:solidFill>
                <a:srgbClr val="FF000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17" name="Freeform 6"/>
            <p:cNvSpPr/>
            <p:nvPr/>
          </p:nvSpPr>
          <p:spPr>
            <a:xfrm>
              <a:off x="870" y="452"/>
              <a:ext cx="1008" cy="57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08" y="0"/>
                </a:cxn>
                <a:cxn ang="0">
                  <a:pos x="1008" y="570"/>
                </a:cxn>
                <a:cxn ang="0">
                  <a:pos x="0" y="0"/>
                </a:cxn>
              </a:cxnLst>
              <a:pathLst>
                <a:path w="1008" h="570">
                  <a:moveTo>
                    <a:pt x="0" y="0"/>
                  </a:moveTo>
                  <a:lnTo>
                    <a:pt x="1008" y="0"/>
                  </a:lnTo>
                  <a:lnTo>
                    <a:pt x="1008" y="57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0" cap="flat" cmpd="sng">
              <a:solidFill>
                <a:srgbClr val="FF000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18" name="Freeform 7"/>
            <p:cNvSpPr/>
            <p:nvPr/>
          </p:nvSpPr>
          <p:spPr>
            <a:xfrm>
              <a:off x="300" y="452"/>
              <a:ext cx="1578" cy="1578"/>
            </a:xfrm>
            <a:custGeom>
              <a:avLst/>
              <a:gdLst/>
              <a:ahLst/>
              <a:cxnLst>
                <a:cxn ang="0">
                  <a:pos x="570" y="0"/>
                </a:cxn>
                <a:cxn ang="0">
                  <a:pos x="0" y="1008"/>
                </a:cxn>
                <a:cxn ang="0">
                  <a:pos x="1008" y="1578"/>
                </a:cxn>
                <a:cxn ang="0">
                  <a:pos x="1578" y="570"/>
                </a:cxn>
                <a:cxn ang="0">
                  <a:pos x="570" y="0"/>
                </a:cxn>
              </a:cxnLst>
              <a:pathLst>
                <a:path w="1578" h="1578">
                  <a:moveTo>
                    <a:pt x="570" y="0"/>
                  </a:moveTo>
                  <a:lnTo>
                    <a:pt x="0" y="1008"/>
                  </a:lnTo>
                  <a:lnTo>
                    <a:pt x="1008" y="1578"/>
                  </a:lnTo>
                  <a:lnTo>
                    <a:pt x="1578" y="570"/>
                  </a:lnTo>
                  <a:lnTo>
                    <a:pt x="570" y="0"/>
                  </a:lnTo>
                  <a:close/>
                </a:path>
              </a:pathLst>
            </a:custGeom>
            <a:solidFill>
              <a:srgbClr val="0000FF"/>
            </a:solidFill>
            <a:ln w="0" cap="flat" cmpd="sng">
              <a:solidFill>
                <a:srgbClr val="0000FF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19" name="Line 8"/>
            <p:cNvSpPr/>
            <p:nvPr/>
          </p:nvSpPr>
          <p:spPr>
            <a:xfrm flipH="1">
              <a:off x="1308" y="1022"/>
              <a:ext cx="570" cy="1008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20" name="Text Box 9"/>
            <p:cNvSpPr txBox="1"/>
            <p:nvPr/>
          </p:nvSpPr>
          <p:spPr>
            <a:xfrm>
              <a:off x="402" y="0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A5002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endParaRPr lang="en-US" altLang="zh-CN" sz="4800" b="1" dirty="0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21" name="Text Box 10"/>
            <p:cNvSpPr txBox="1"/>
            <p:nvPr/>
          </p:nvSpPr>
          <p:spPr>
            <a:xfrm>
              <a:off x="1858" y="404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A5002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endParaRPr lang="en-US" altLang="zh-CN" sz="4800" b="1" dirty="0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22" name="Text Box 11"/>
            <p:cNvSpPr txBox="1"/>
            <p:nvPr/>
          </p:nvSpPr>
          <p:spPr>
            <a:xfrm>
              <a:off x="30" y="1408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A5002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endParaRPr lang="en-US" altLang="zh-CN" sz="4800" b="1" dirty="0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23" name="Text Box 12"/>
            <p:cNvSpPr txBox="1"/>
            <p:nvPr/>
          </p:nvSpPr>
          <p:spPr>
            <a:xfrm>
              <a:off x="1486" y="1804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A5002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a</a:t>
              </a:r>
              <a:endParaRPr lang="en-US" altLang="zh-CN" sz="4800" b="1" dirty="0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24" name="Text Box 13"/>
            <p:cNvSpPr txBox="1"/>
            <p:nvPr/>
          </p:nvSpPr>
          <p:spPr>
            <a:xfrm>
              <a:off x="0" y="604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FF3399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endParaRPr lang="en-US" altLang="zh-CN" sz="4800" b="1" dirty="0">
                <a:solidFill>
                  <a:srgbClr val="FF3399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25" name="Text Box 14"/>
            <p:cNvSpPr txBox="1"/>
            <p:nvPr/>
          </p:nvSpPr>
          <p:spPr>
            <a:xfrm>
              <a:off x="1240" y="12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FF3399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endParaRPr lang="en-US" altLang="zh-CN" sz="4800" b="1" dirty="0">
                <a:solidFill>
                  <a:srgbClr val="FF3399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26" name="Text Box 15"/>
            <p:cNvSpPr txBox="1"/>
            <p:nvPr/>
          </p:nvSpPr>
          <p:spPr>
            <a:xfrm>
              <a:off x="484" y="1904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FF3399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endParaRPr lang="en-US" altLang="zh-CN" sz="4800" b="1" dirty="0">
                <a:solidFill>
                  <a:srgbClr val="FF3399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27" name="Text Box 16"/>
            <p:cNvSpPr txBox="1"/>
            <p:nvPr/>
          </p:nvSpPr>
          <p:spPr>
            <a:xfrm>
              <a:off x="1840" y="1220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FF3399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b</a:t>
              </a:r>
              <a:endParaRPr lang="en-US" altLang="zh-CN" sz="4800" b="1" dirty="0">
                <a:solidFill>
                  <a:srgbClr val="FF3399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28" name="Text Box 17"/>
            <p:cNvSpPr txBox="1"/>
            <p:nvPr/>
          </p:nvSpPr>
          <p:spPr>
            <a:xfrm>
              <a:off x="1180" y="497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c</a:t>
              </a:r>
              <a:endParaRPr lang="en-US" altLang="zh-CN" sz="48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29" name="Text Box 18"/>
            <p:cNvSpPr txBox="1"/>
            <p:nvPr/>
          </p:nvSpPr>
          <p:spPr>
            <a:xfrm rot="411068">
              <a:off x="536" y="633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c</a:t>
              </a:r>
              <a:endParaRPr lang="en-US" altLang="zh-CN" sz="48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30" name="Text Box 19"/>
            <p:cNvSpPr txBox="1"/>
            <p:nvPr/>
          </p:nvSpPr>
          <p:spPr>
            <a:xfrm>
              <a:off x="692" y="1317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c</a:t>
              </a:r>
              <a:endParaRPr lang="en-US" altLang="zh-CN" sz="48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31" name="Text Box 20"/>
            <p:cNvSpPr txBox="1"/>
            <p:nvPr/>
          </p:nvSpPr>
          <p:spPr>
            <a:xfrm>
              <a:off x="1364" y="1089"/>
              <a:ext cx="420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4800" b="1" dirty="0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c</a:t>
              </a:r>
              <a:endParaRPr lang="en-US" altLang="zh-CN" sz="48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3332" name="Text Box 21"/>
          <p:cNvSpPr txBox="1"/>
          <p:nvPr/>
        </p:nvSpPr>
        <p:spPr>
          <a:xfrm>
            <a:off x="234950" y="1533525"/>
            <a:ext cx="793750" cy="343535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r>
              <a:rPr lang="zh-CN" altLang="en-US" sz="4000" b="1" dirty="0">
                <a:solidFill>
                  <a:srgbClr val="660066"/>
                </a:solidFill>
                <a:latin typeface="Times New Roman" panose="02020603050405020304" pitchFamily="2" charset="0"/>
                <a:ea typeface="楷体_GB2312" pitchFamily="1" charset="-122"/>
              </a:rPr>
              <a:t>用拼图法证明</a:t>
            </a:r>
            <a:endParaRPr lang="zh-CN" altLang="en-US" sz="4000" b="1" dirty="0">
              <a:solidFill>
                <a:srgbClr val="660066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grpSp>
        <p:nvGrpSpPr>
          <p:cNvPr id="13333" name="Group 22"/>
          <p:cNvGrpSpPr/>
          <p:nvPr/>
        </p:nvGrpSpPr>
        <p:grpSpPr>
          <a:xfrm>
            <a:off x="257175" y="266700"/>
            <a:ext cx="8545513" cy="833438"/>
            <a:chOff x="0" y="0"/>
            <a:chExt cx="5383" cy="525"/>
          </a:xfrm>
        </p:grpSpPr>
        <p:sp>
          <p:nvSpPr>
            <p:cNvPr id="13334" name="Text Box 23"/>
            <p:cNvSpPr txBox="1"/>
            <p:nvPr/>
          </p:nvSpPr>
          <p:spPr>
            <a:xfrm>
              <a:off x="0" y="129"/>
              <a:ext cx="379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10000"/>
                </a:spcBef>
              </a:pPr>
              <a:r>
                <a:rPr lang="en-US" altLang="zh-CN" sz="32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3.</a:t>
              </a:r>
              <a:r>
                <a:rPr lang="zh-CN" altLang="en-US" sz="32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猜想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a</a:t>
              </a:r>
              <a:r>
                <a:rPr lang="zh-CN" altLang="en-US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、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b</a:t>
              </a:r>
              <a:r>
                <a:rPr lang="zh-CN" altLang="en-US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、</a:t>
              </a:r>
              <a:r>
                <a:rPr lang="en-US" altLang="zh-CN" sz="3200" b="1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c </a:t>
              </a:r>
              <a:r>
                <a:rPr lang="zh-CN" altLang="en-US" sz="3200" b="1" dirty="0">
                  <a:solidFill>
                    <a:srgbClr val="0000FF"/>
                  </a:solidFill>
                  <a:latin typeface="楷体_GB2312" pitchFamily="1" charset="-122"/>
                  <a:ea typeface="楷体_GB2312" pitchFamily="1" charset="-122"/>
                </a:rPr>
                <a:t>之间的关系？</a:t>
              </a:r>
              <a:endParaRPr lang="zh-CN" altLang="en-US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13335" name="Text Box 24"/>
            <p:cNvSpPr txBox="1"/>
            <p:nvPr/>
          </p:nvSpPr>
          <p:spPr>
            <a:xfrm>
              <a:off x="3602" y="0"/>
              <a:ext cx="1781" cy="525"/>
            </a:xfrm>
            <a:prstGeom prst="rect">
              <a:avLst/>
            </a:prstGeom>
            <a:solidFill>
              <a:srgbClr val="69FF69"/>
            </a:solidFill>
            <a:ln w="952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en-US" altLang="zh-CN" sz="4800" b="1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a</a:t>
              </a:r>
              <a:r>
                <a:rPr lang="en-US" altLang="zh-CN" sz="4800" b="1" baseline="30000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2</a:t>
              </a:r>
              <a:r>
                <a:rPr lang="en-US" altLang="zh-CN" sz="4800" b="1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 +b</a:t>
              </a:r>
              <a:r>
                <a:rPr lang="en-US" altLang="zh-CN" sz="4800" b="1" baseline="30000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2</a:t>
              </a:r>
              <a:r>
                <a:rPr lang="en-US" altLang="zh-CN" sz="4800" b="1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 =c</a:t>
              </a:r>
              <a:r>
                <a:rPr lang="en-US" altLang="zh-CN" sz="4800" b="1" baseline="30000" dirty="0">
                  <a:solidFill>
                    <a:srgbClr val="A50021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2</a:t>
              </a:r>
              <a:endParaRPr lang="en-US" altLang="zh-CN" sz="4800" b="1" baseline="30000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14361" name="Text Box 25"/>
          <p:cNvSpPr txBox="1"/>
          <p:nvPr/>
        </p:nvSpPr>
        <p:spPr>
          <a:xfrm>
            <a:off x="3028950" y="1357313"/>
            <a:ext cx="6000750" cy="36607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∵S</a:t>
            </a:r>
            <a:r>
              <a:rPr lang="zh-CN" altLang="en-US" sz="3200" b="1" baseline="-25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大正方形</a:t>
            </a:r>
            <a:r>
              <a:rPr lang="en-US" altLang="zh-CN" sz="32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=(a+b)</a:t>
            </a:r>
            <a:r>
              <a:rPr lang="en-US" altLang="zh-CN" sz="3200" b="1" baseline="30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lang="en-US" altLang="zh-CN" sz="32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=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a</a:t>
            </a:r>
            <a:r>
              <a:rPr lang="en-US" altLang="zh-CN" sz="3200" b="1" baseline="30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+b</a:t>
            </a:r>
            <a:r>
              <a:rPr lang="en-US" altLang="zh-CN" sz="3200" b="1" baseline="30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+2ab</a:t>
            </a:r>
            <a:endParaRPr lang="en-US" altLang="zh-CN" sz="32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en-US" altLang="zh-CN" sz="36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   </a:t>
            </a:r>
            <a:r>
              <a:rPr lang="en-US" altLang="zh-CN" sz="36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S</a:t>
            </a:r>
            <a:r>
              <a:rPr lang="zh-CN" altLang="en-US" sz="3200" b="1" baseline="-25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大正方形</a:t>
            </a:r>
            <a:r>
              <a:rPr lang="en-US" altLang="zh-CN" sz="32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=4</a:t>
            </a:r>
            <a:r>
              <a:rPr lang="en-US" altLang="zh-CN" sz="36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S</a:t>
            </a:r>
            <a:r>
              <a:rPr lang="zh-CN" altLang="en-US" sz="3200" b="1" baseline="-25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直角三角形</a:t>
            </a:r>
            <a:r>
              <a:rPr lang="en-US" altLang="zh-CN" sz="32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+ </a:t>
            </a:r>
            <a:r>
              <a:rPr lang="en-US" altLang="zh-CN" sz="36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S</a:t>
            </a:r>
            <a:r>
              <a:rPr lang="zh-CN" altLang="en-US" sz="3200" b="1" baseline="-25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小正方形</a:t>
            </a:r>
            <a:endParaRPr lang="zh-CN" altLang="en-US" sz="3200" b="1" baseline="-2500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3200" b="1" baseline="-25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         </a:t>
            </a:r>
            <a:r>
              <a:rPr lang="en-US" altLang="zh-CN" sz="32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=4· ab+c</a:t>
            </a:r>
            <a:r>
              <a:rPr lang="en-US" altLang="zh-CN" sz="3200" b="1" baseline="30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endParaRPr lang="en-US" altLang="zh-CN" sz="3200" b="1" baseline="3000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en-US" altLang="zh-CN" sz="3200" b="1" baseline="30000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                </a:t>
            </a:r>
            <a:r>
              <a:rPr lang="en-US" altLang="zh-CN" sz="32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=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c</a:t>
            </a:r>
            <a:r>
              <a:rPr lang="en-US" altLang="zh-CN" sz="3200" b="1" baseline="30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+2ab</a:t>
            </a:r>
            <a:endParaRPr lang="en-US" altLang="zh-CN" sz="3200" b="1" baseline="3000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endParaRPr lang="en-US" altLang="zh-CN" sz="32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4362" name="Text Box 26"/>
          <p:cNvSpPr txBox="1"/>
          <p:nvPr/>
        </p:nvSpPr>
        <p:spPr>
          <a:xfrm>
            <a:off x="4537075" y="4378325"/>
            <a:ext cx="441007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∴                </a:t>
            </a:r>
            <a:r>
              <a:rPr lang="en-US" altLang="zh-CN" sz="3200" dirty="0">
                <a:solidFill>
                  <a:srgbClr val="0B33B5"/>
                </a:solidFill>
                <a:latin typeface="华文中宋" pitchFamily="2" charset="-122"/>
                <a:ea typeface="华文中宋" pitchFamily="2" charset="-122"/>
              </a:rPr>
              <a:t>=</a:t>
            </a:r>
            <a:endParaRPr lang="en-US" altLang="zh-CN" sz="3200" dirty="0">
              <a:solidFill>
                <a:srgbClr val="0B33B5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4363" name="Text Box 27"/>
          <p:cNvSpPr txBox="1"/>
          <p:nvPr/>
        </p:nvSpPr>
        <p:spPr>
          <a:xfrm>
            <a:off x="4519613" y="5167313"/>
            <a:ext cx="3600450" cy="8239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800" b="1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∴a</a:t>
            </a:r>
            <a:r>
              <a:rPr lang="en-US" altLang="zh-CN" sz="4800" b="1" baseline="30000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2</a:t>
            </a:r>
            <a:r>
              <a:rPr lang="en-US" altLang="zh-CN" sz="4800" b="1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+b</a:t>
            </a:r>
            <a:r>
              <a:rPr lang="en-US" altLang="zh-CN" sz="4800" b="1" baseline="30000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2</a:t>
            </a:r>
            <a:r>
              <a:rPr lang="en-US" altLang="zh-CN" sz="4800" b="1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=c</a:t>
            </a:r>
            <a:r>
              <a:rPr lang="en-US" altLang="zh-CN" sz="4800" b="1" baseline="30000" dirty="0">
                <a:solidFill>
                  <a:srgbClr val="A5002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2</a:t>
            </a:r>
            <a:endParaRPr lang="en-US" altLang="zh-CN" sz="4800" b="1" baseline="30000" dirty="0">
              <a:solidFill>
                <a:srgbClr val="A50021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graphicFrame>
        <p:nvGraphicFramePr>
          <p:cNvPr id="14364" name="对象 14363"/>
          <p:cNvGraphicFramePr>
            <a:graphicFrameLocks noChangeAspect="1"/>
          </p:cNvGraphicFramePr>
          <p:nvPr/>
        </p:nvGraphicFramePr>
        <p:xfrm>
          <a:off x="5214938" y="2643188"/>
          <a:ext cx="430212" cy="941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52400" imgH="393700" progId="">
                  <p:embed/>
                </p:oleObj>
              </mc:Choice>
              <mc:Fallback>
                <p:oleObj name="" r:id="rId1" imgW="152400" imgH="393700" progId="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214938" y="2643188"/>
                        <a:ext cx="430212" cy="9413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65" name="Rectangle 29"/>
          <p:cNvSpPr/>
          <p:nvPr/>
        </p:nvSpPr>
        <p:spPr>
          <a:xfrm>
            <a:off x="6491288" y="1404938"/>
            <a:ext cx="22336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a</a:t>
            </a:r>
            <a:r>
              <a:rPr lang="en-US" altLang="zh-CN" sz="3200" b="1" baseline="30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+b</a:t>
            </a:r>
            <a:r>
              <a:rPr lang="en-US" altLang="zh-CN" sz="3200" b="1" baseline="30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+2ab</a:t>
            </a:r>
            <a:endParaRPr lang="en-US" altLang="zh-CN" sz="32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4366" name="Rectangle 30"/>
          <p:cNvSpPr/>
          <p:nvPr/>
        </p:nvSpPr>
        <p:spPr>
          <a:xfrm>
            <a:off x="4668838" y="3716338"/>
            <a:ext cx="15462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c</a:t>
            </a:r>
            <a:r>
              <a:rPr lang="en-US" altLang="zh-CN" sz="3200" b="1" baseline="300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lang="en-US" altLang="zh-CN" sz="32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+2ab</a:t>
            </a:r>
            <a:endParaRPr lang="en-US" altLang="zh-CN" sz="32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61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>
                                            <p:txEl>
                                              <p:charRg st="24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4361">
                                            <p:txEl>
                                              <p:charRg st="24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>
                                            <p:txEl>
                                              <p:charRg st="48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4361">
                                            <p:txEl>
                                              <p:charRg st="48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>
                                            <p:txEl>
                                              <p:charRg st="74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4361">
                                            <p:txEl>
                                              <p:charRg st="74" end="9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0.00093 L -0.17447 0.4351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00" y="21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233 0.01041 L 0.2901 0.09444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0" y="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62" grpId="0"/>
      <p:bldP spid="14363" grpId="0"/>
      <p:bldP spid="14365" grpId="0"/>
      <p:bldP spid="14365" grpId="1"/>
      <p:bldP spid="14366" grpId="0"/>
      <p:bldP spid="1436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Rectangle 2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229600" cy="1143000"/>
          </a:xfrm>
          <a:ln/>
        </p:spPr>
        <p:txBody>
          <a:bodyPr vert="horz" wrap="square" anchor="ctr"/>
          <a:p>
            <a:pPr eaLnBrk="1" hangingPunct="1"/>
            <a:r>
              <a:rPr lang="zh-CN" altLang="en-US" dirty="0">
                <a:solidFill>
                  <a:srgbClr val="FF0000"/>
                </a:solidFill>
                <a:ea typeface="黑体" panose="02010609060101010101" pitchFamily="2" charset="-122"/>
              </a:rPr>
              <a:t>勾股定理</a:t>
            </a:r>
            <a:r>
              <a:rPr lang="en-US" altLang="zh-CN" dirty="0">
                <a:solidFill>
                  <a:srgbClr val="FF0000"/>
                </a:solidFill>
                <a:ea typeface="黑体" panose="02010609060101010101" pitchFamily="2" charset="-122"/>
              </a:rPr>
              <a:t>(</a:t>
            </a:r>
            <a:r>
              <a:rPr lang="zh-CN" altLang="en-US" dirty="0">
                <a:solidFill>
                  <a:srgbClr val="FF0000"/>
                </a:solidFill>
                <a:ea typeface="黑体" panose="02010609060101010101" pitchFamily="2" charset="-122"/>
              </a:rPr>
              <a:t>毕达哥拉斯定理</a:t>
            </a:r>
            <a:r>
              <a:rPr lang="en-US" altLang="zh-CN" dirty="0">
                <a:solidFill>
                  <a:srgbClr val="FF0000"/>
                </a:solidFill>
                <a:ea typeface="黑体" panose="02010609060101010101" pitchFamily="2" charset="-122"/>
              </a:rPr>
              <a:t>)</a:t>
            </a:r>
            <a:br>
              <a:rPr lang="en-US" altLang="zh-CN" dirty="0">
                <a:solidFill>
                  <a:srgbClr val="FF0000"/>
                </a:solidFill>
                <a:ea typeface="黑体" panose="02010609060101010101" pitchFamily="2" charset="-122"/>
              </a:rPr>
            </a:br>
            <a:r>
              <a:rPr lang="zh-CN" altLang="en-US" dirty="0">
                <a:solidFill>
                  <a:srgbClr val="FF0000"/>
                </a:solidFill>
                <a:ea typeface="黑体" panose="02010609060101010101" pitchFamily="2" charset="-122"/>
              </a:rPr>
              <a:t>（</a:t>
            </a:r>
            <a:r>
              <a:rPr lang="en-US" altLang="zh-CN" dirty="0">
                <a:solidFill>
                  <a:srgbClr val="FF0000"/>
                </a:solidFill>
                <a:ea typeface="黑体" panose="02010609060101010101" pitchFamily="2" charset="-122"/>
              </a:rPr>
              <a:t>gou</a:t>
            </a:r>
            <a:r>
              <a:rPr lang="zh-CN" altLang="en-US" dirty="0">
                <a:solidFill>
                  <a:srgbClr val="FF0000"/>
                </a:solidFill>
                <a:ea typeface="黑体" panose="02010609060101010101" pitchFamily="2" charset="-122"/>
              </a:rPr>
              <a:t>－</a:t>
            </a:r>
            <a:r>
              <a:rPr lang="en-US" altLang="zh-CN" dirty="0">
                <a:solidFill>
                  <a:srgbClr val="FF0000"/>
                </a:solidFill>
                <a:ea typeface="黑体" panose="02010609060101010101" pitchFamily="2" charset="-122"/>
              </a:rPr>
              <a:t>gu theorem</a:t>
            </a:r>
            <a:r>
              <a:rPr lang="zh-CN" altLang="en-US" dirty="0">
                <a:solidFill>
                  <a:srgbClr val="FF0000"/>
                </a:solidFill>
                <a:ea typeface="黑体" panose="02010609060101010101" pitchFamily="2" charset="-122"/>
              </a:rPr>
              <a:t>）</a:t>
            </a:r>
            <a:endParaRPr lang="zh-CN" altLang="en-US" dirty="0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14338" name="Rectangle 3"/>
          <p:cNvSpPr>
            <a:spLocks noGrp="1"/>
          </p:cNvSpPr>
          <p:nvPr>
            <p:ph type="body" sz="half" idx="4294967295"/>
          </p:nvPr>
        </p:nvSpPr>
        <p:spPr>
          <a:xfrm>
            <a:off x="0" y="1628775"/>
            <a:ext cx="5472113" cy="2160588"/>
          </a:xfrm>
          <a:ln/>
        </p:spPr>
        <p:txBody>
          <a:bodyPr vert="horz" wrap="square" anchor="t"/>
          <a:lstStyle>
            <a:lvl1pPr lvl="0">
              <a:buClrTx/>
              <a:buSzTx/>
              <a:buFontTx/>
              <a:defRPr sz="2800"/>
            </a:lvl1pPr>
            <a:lvl2pPr lvl="1">
              <a:buClrTx/>
              <a:buSzTx/>
              <a:buFontTx/>
              <a:defRPr sz="2400"/>
            </a:lvl2pPr>
            <a:lvl3pPr lvl="2">
              <a:buClrTx/>
              <a:buSzTx/>
              <a:buFontTx/>
              <a:defRPr sz="2000"/>
            </a:lvl3pPr>
            <a:lvl4pPr lvl="3">
              <a:buClrTx/>
              <a:buSzTx/>
              <a:buFontTx/>
              <a:defRPr sz="1800"/>
            </a:lvl4pPr>
            <a:lvl5pPr lvl="4">
              <a:buClrTx/>
              <a:buSzTx/>
              <a:buFontTx/>
              <a:defRPr sz="1800"/>
            </a:lvl5pPr>
          </a:lstStyle>
          <a:p>
            <a:pPr lvl="0" eaLnBrk="1" hangingPunct="1">
              <a:buSzTx/>
              <a:buNone/>
            </a:pPr>
            <a:r>
              <a:rPr lang="en-US" altLang="zh-CN" sz="3200" b="1" dirty="0">
                <a:solidFill>
                  <a:srgbClr val="0000FF"/>
                </a:solidFill>
              </a:rPr>
              <a:t>          </a:t>
            </a:r>
            <a:r>
              <a:rPr lang="zh-CN" altLang="en-US" sz="3200" b="1" dirty="0">
                <a:solidFill>
                  <a:srgbClr val="0000FF"/>
                </a:solidFill>
              </a:rPr>
              <a:t>如果直角三角形两直角边分别为</a:t>
            </a:r>
            <a:r>
              <a:rPr lang="en-US" altLang="zh-CN" sz="3200" b="1" i="1" dirty="0">
                <a:solidFill>
                  <a:srgbClr val="0000FF"/>
                </a:solidFill>
              </a:rPr>
              <a:t>a</a:t>
            </a:r>
            <a:r>
              <a:rPr lang="zh-CN" altLang="en-US" sz="3200" b="1" dirty="0">
                <a:solidFill>
                  <a:srgbClr val="0000FF"/>
                </a:solidFill>
              </a:rPr>
              <a:t>，</a:t>
            </a:r>
            <a:r>
              <a:rPr lang="zh-CN" altLang="en-US" sz="3200" b="1" i="1" dirty="0">
                <a:solidFill>
                  <a:srgbClr val="0000FF"/>
                </a:solidFill>
              </a:rPr>
              <a:t> </a:t>
            </a:r>
            <a:r>
              <a:rPr lang="en-US" altLang="zh-CN" sz="3200" b="1" i="1" dirty="0">
                <a:solidFill>
                  <a:srgbClr val="0000FF"/>
                </a:solidFill>
              </a:rPr>
              <a:t>b</a:t>
            </a:r>
            <a:r>
              <a:rPr lang="zh-CN" altLang="en-US" sz="3200" b="1" dirty="0">
                <a:solidFill>
                  <a:srgbClr val="0000FF"/>
                </a:solidFill>
              </a:rPr>
              <a:t>，斜边为</a:t>
            </a:r>
            <a:r>
              <a:rPr lang="en-US" altLang="zh-CN" sz="3200" b="1" i="1" dirty="0">
                <a:solidFill>
                  <a:srgbClr val="0000FF"/>
                </a:solidFill>
              </a:rPr>
              <a:t>c</a:t>
            </a:r>
            <a:r>
              <a:rPr lang="zh-CN" altLang="en-US" sz="3200" b="1" dirty="0">
                <a:solidFill>
                  <a:srgbClr val="0000FF"/>
                </a:solidFill>
              </a:rPr>
              <a:t>，那么</a:t>
            </a:r>
            <a:endParaRPr lang="zh-CN" altLang="en-US" sz="3200" b="1" i="1" dirty="0">
              <a:solidFill>
                <a:srgbClr val="0000FF"/>
              </a:solidFill>
            </a:endParaRPr>
          </a:p>
        </p:txBody>
      </p:sp>
      <p:grpSp>
        <p:nvGrpSpPr>
          <p:cNvPr id="15364" name="Group 4"/>
          <p:cNvGrpSpPr/>
          <p:nvPr/>
        </p:nvGrpSpPr>
        <p:grpSpPr>
          <a:xfrm>
            <a:off x="350838" y="4086225"/>
            <a:ext cx="7772400" cy="1625600"/>
            <a:chOff x="0" y="0"/>
            <a:chExt cx="4896" cy="1024"/>
          </a:xfrm>
        </p:grpSpPr>
        <p:sp>
          <p:nvSpPr>
            <p:cNvPr id="14340" name="Rectangle 5"/>
            <p:cNvSpPr/>
            <p:nvPr/>
          </p:nvSpPr>
          <p:spPr>
            <a:xfrm>
              <a:off x="0" y="352"/>
              <a:ext cx="4896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marL="342900" indent="-342900">
                <a:spcBef>
                  <a:spcPct val="20000"/>
                </a:spcBef>
                <a:buClr>
                  <a:schemeClr val="tx2"/>
                </a:buClr>
                <a:buSzPct val="90000"/>
                <a:buFont typeface="Symbol" panose="05050102010706020507" pitchFamily="2" charset="2"/>
              </a:pPr>
              <a:r>
                <a:rPr lang="en-US" altLang="zh-CN" sz="3200" b="1" dirty="0">
                  <a:solidFill>
                    <a:srgbClr val="0000FF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        </a:t>
              </a:r>
              <a:r>
                <a:rPr lang="zh-CN" altLang="en-US" sz="3200" b="1" dirty="0">
                  <a:solidFill>
                    <a:srgbClr val="0000FF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即直角三角形两直角边的平方和等于 </a:t>
              </a:r>
              <a:endParaRPr lang="zh-CN" altLang="en-US" sz="3200" b="1" dirty="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  <a:p>
              <a:pPr marL="342900" indent="-342900">
                <a:spcBef>
                  <a:spcPct val="20000"/>
                </a:spcBef>
                <a:buClr>
                  <a:schemeClr val="tx2"/>
                </a:buClr>
                <a:buSzPct val="90000"/>
                <a:buFont typeface="Symbol" panose="05050102010706020507" pitchFamily="2" charset="2"/>
              </a:pPr>
              <a:r>
                <a:rPr lang="zh-CN" altLang="en-US" sz="3200" b="1" dirty="0">
                  <a:solidFill>
                    <a:srgbClr val="0000FF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斜边的平方</a:t>
              </a:r>
              <a:r>
                <a:rPr lang="en-US" altLang="zh-CN" sz="3200" b="1" dirty="0">
                  <a:solidFill>
                    <a:srgbClr val="0000FF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.</a:t>
              </a:r>
              <a:endParaRPr lang="en-US" altLang="zh-CN" sz="3200" b="1" i="1" dirty="0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14341" name="对象 15365"/>
            <p:cNvGraphicFramePr>
              <a:graphicFrameLocks noChangeAspect="1"/>
            </p:cNvGraphicFramePr>
            <p:nvPr/>
          </p:nvGraphicFramePr>
          <p:xfrm>
            <a:off x="2344" y="0"/>
            <a:ext cx="112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177800" imgH="380365" progId="Equation.3">
                    <p:embed/>
                  </p:oleObj>
                </mc:Choice>
                <mc:Fallback>
                  <p:oleObj name="" r:id="rId1" imgW="177800" imgH="380365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>
                          <a:clrChange>
                            <a:clrFrom>
                              <a:srgbClr val="000000"/>
                            </a:clrFrom>
                            <a:clrTo>
                              <a:srgbClr val="FF3300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344" y="0"/>
                          <a:ext cx="112" cy="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5367" name="内容占位符 15366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1763713" y="3128963"/>
          <a:ext cx="316865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1104900" imgH="292100" progId="Equation.3">
                  <p:embed/>
                </p:oleObj>
              </mc:Choice>
              <mc:Fallback>
                <p:oleObj name="" r:id="rId3" imgW="1104900" imgH="2921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763713" y="3128963"/>
                        <a:ext cx="3168650" cy="8382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3" name="AutoShape 8"/>
          <p:cNvSpPr/>
          <p:nvPr/>
        </p:nvSpPr>
        <p:spPr>
          <a:xfrm>
            <a:off x="6227763" y="1846263"/>
            <a:ext cx="2089150" cy="1296987"/>
          </a:xfrm>
          <a:prstGeom prst="rtTriangle">
            <a:avLst/>
          </a:prstGeom>
          <a:noFill/>
          <a:ln w="2857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4344" name="Text Box 9"/>
          <p:cNvSpPr txBox="1"/>
          <p:nvPr/>
        </p:nvSpPr>
        <p:spPr>
          <a:xfrm>
            <a:off x="5795963" y="2205038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5" name="Text Box 10"/>
          <p:cNvSpPr txBox="1"/>
          <p:nvPr/>
        </p:nvSpPr>
        <p:spPr>
          <a:xfrm>
            <a:off x="7235825" y="1989138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1" name="Text Box 11"/>
          <p:cNvSpPr txBox="1"/>
          <p:nvPr/>
        </p:nvSpPr>
        <p:spPr>
          <a:xfrm>
            <a:off x="5724525" y="2276475"/>
            <a:ext cx="431800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勾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2" name="Text Box 12"/>
          <p:cNvSpPr txBox="1"/>
          <p:nvPr/>
        </p:nvSpPr>
        <p:spPr>
          <a:xfrm>
            <a:off x="7235825" y="1989138"/>
            <a:ext cx="504825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弦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8" name="Text Box 13"/>
          <p:cNvSpPr txBox="1"/>
          <p:nvPr/>
        </p:nvSpPr>
        <p:spPr>
          <a:xfrm>
            <a:off x="6948488" y="3213100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4" name="Text Box 14"/>
          <p:cNvSpPr txBox="1"/>
          <p:nvPr/>
        </p:nvSpPr>
        <p:spPr>
          <a:xfrm>
            <a:off x="6877050" y="3213100"/>
            <a:ext cx="504825" cy="457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股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71" grpId="0" animBg="1"/>
      <p:bldP spid="15372" grpId="0" animBg="1"/>
      <p:bldP spid="1537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Text Box 2"/>
          <p:cNvSpPr txBox="1"/>
          <p:nvPr/>
        </p:nvSpPr>
        <p:spPr>
          <a:xfrm>
            <a:off x="3201988" y="68263"/>
            <a:ext cx="4267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R="0" algn="ctr" defTabSz="914400">
              <a:buClrTx/>
              <a:buSzTx/>
            </a:pPr>
            <a:r>
              <a:rPr kumimoji="0" lang="zh-CN" altLang="en-US" sz="3600" b="1" kern="1200" cap="none" spc="0" normalizeH="0" baseline="0" noProof="1" dirty="0">
                <a:solidFill>
                  <a:srgbClr val="99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Verdana" panose="020B0604030504040204" pitchFamily="2" charset="0"/>
                <a:ea typeface="楷体_GB2312" pitchFamily="1" charset="-122"/>
                <a:cs typeface="+mn-cs"/>
              </a:rPr>
              <a:t>勾  股  世  界</a:t>
            </a:r>
            <a:endParaRPr kumimoji="0" lang="zh-CN" altLang="en-US" sz="3600" b="1" kern="1200" cap="none" spc="0" normalizeH="0" baseline="0" noProof="1" dirty="0">
              <a:solidFill>
                <a:srgbClr val="9900FF"/>
              </a:solidFill>
              <a:effectLst>
                <a:outerShdw blurRad="38100" dist="38100" dir="2700000">
                  <a:srgbClr val="C0C0C0"/>
                </a:outerShdw>
              </a:effectLst>
              <a:latin typeface="Verdana" panose="020B0604030504040204" pitchFamily="2" charset="0"/>
              <a:ea typeface="楷体_GB2312" pitchFamily="1" charset="-122"/>
              <a:cs typeface="+mn-cs"/>
            </a:endParaRPr>
          </a:p>
        </p:txBody>
      </p:sp>
      <p:pic>
        <p:nvPicPr>
          <p:cNvPr id="16387" name="Picture 3" descr="Pythagora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89788" y="3370263"/>
            <a:ext cx="1954212" cy="2601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8" name="Text Box 4"/>
          <p:cNvSpPr txBox="1"/>
          <p:nvPr/>
        </p:nvSpPr>
        <p:spPr>
          <a:xfrm>
            <a:off x="214313" y="2614613"/>
            <a:ext cx="6975475" cy="41163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b="1" dirty="0">
                <a:solidFill>
                  <a:srgbClr val="800000"/>
                </a:solidFill>
                <a:latin typeface="Verdana" panose="020B0604030504040204" pitchFamily="2" charset="0"/>
                <a:ea typeface="隶书" pitchFamily="1" charset="-122"/>
              </a:rPr>
              <a:t>    </a:t>
            </a:r>
            <a:r>
              <a:rPr lang="zh-CN" altLang="en-US" b="1" dirty="0">
                <a:solidFill>
                  <a:schemeClr val="tx2"/>
                </a:solidFill>
                <a:latin typeface="Verdana" panose="020B0604030504040204" pitchFamily="2" charset="0"/>
                <a:ea typeface="隶书" pitchFamily="1" charset="-122"/>
              </a:rPr>
              <a:t>在西方，因为是毕达哥拉斯最先发现这个定理的，所以西方人通常称勾股定理为</a:t>
            </a:r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2" charset="0"/>
                <a:ea typeface="黑体" panose="02010609060101010101" pitchFamily="2" charset="-122"/>
              </a:rPr>
              <a:t>“毕达哥拉斯定理” </a:t>
            </a:r>
            <a:r>
              <a:rPr lang="zh-CN" altLang="en-US" sz="2400" b="1" dirty="0">
                <a:solidFill>
                  <a:srgbClr val="800000"/>
                </a:solidFill>
                <a:latin typeface="Tahoma" panose="020B0604030504040204" pitchFamily="2" charset="0"/>
                <a:ea typeface="宋体" panose="02010600030101010101" pitchFamily="2" charset="-122"/>
              </a:rPr>
              <a:t>．</a:t>
            </a:r>
            <a:r>
              <a:rPr lang="zh-CN" altLang="en-US" b="1" dirty="0">
                <a:solidFill>
                  <a:schemeClr val="tx2"/>
                </a:solidFill>
                <a:latin typeface="Verdana" panose="020B0604030504040204" pitchFamily="2" charset="0"/>
                <a:ea typeface="隶书" pitchFamily="1" charset="-122"/>
              </a:rPr>
              <a:t>传说毕达哥拉斯证明这个定理之后，杀了一百头牛来庆祝，所以它又叫</a:t>
            </a:r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2" charset="0"/>
                <a:ea typeface="黑体" panose="02010609060101010101" pitchFamily="2" charset="-122"/>
              </a:rPr>
              <a:t>“百牛定理” </a:t>
            </a:r>
            <a:r>
              <a:rPr lang="zh-CN" altLang="en-US" b="1" dirty="0">
                <a:solidFill>
                  <a:schemeClr val="tx2"/>
                </a:solidFill>
                <a:latin typeface="Verdana" panose="020B0604030504040204" pitchFamily="2" charset="0"/>
                <a:ea typeface="隶书" pitchFamily="1" charset="-122"/>
              </a:rPr>
              <a:t>．在欧洲中世纪它又被戏称为</a:t>
            </a:r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2" charset="0"/>
                <a:ea typeface="黑体" panose="02010609060101010101" pitchFamily="2" charset="-122"/>
              </a:rPr>
              <a:t>“驴桥定理” </a:t>
            </a:r>
            <a:r>
              <a:rPr lang="zh-CN" altLang="en-US" sz="2400" b="1" dirty="0">
                <a:solidFill>
                  <a:schemeClr val="tx2"/>
                </a:solidFill>
                <a:latin typeface="Tahoma" panose="020B0604030504040204" pitchFamily="2" charset="0"/>
                <a:ea typeface="宋体" panose="02010600030101010101" pitchFamily="2" charset="-122"/>
              </a:rPr>
              <a:t>，</a:t>
            </a:r>
            <a:r>
              <a:rPr lang="zh-CN" altLang="en-US" b="1" dirty="0">
                <a:solidFill>
                  <a:schemeClr val="tx2"/>
                </a:solidFill>
                <a:latin typeface="Verdana" panose="020B0604030504040204" pitchFamily="2" charset="0"/>
                <a:ea typeface="隶书" pitchFamily="1" charset="-122"/>
              </a:rPr>
              <a:t>因为那时数学水平较低，很多人学习勾股定理时被卡住，难以理解和接受。所以勾股定理被戏称为“驴桥”，意谓笨蛋的难关 。 </a:t>
            </a:r>
            <a:endParaRPr lang="zh-CN" altLang="en-US" b="1" dirty="0">
              <a:solidFill>
                <a:schemeClr val="tx2"/>
              </a:solidFill>
              <a:latin typeface="Verdana" panose="020B0604030504040204" pitchFamily="2" charset="0"/>
              <a:ea typeface="隶书" pitchFamily="1" charset="-122"/>
            </a:endParaRPr>
          </a:p>
        </p:txBody>
      </p:sp>
      <p:pic>
        <p:nvPicPr>
          <p:cNvPr id="16389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3" y="68263"/>
            <a:ext cx="1925637" cy="254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0" name="Text Box 6"/>
          <p:cNvSpPr txBox="1"/>
          <p:nvPr/>
        </p:nvSpPr>
        <p:spPr>
          <a:xfrm>
            <a:off x="2254250" y="631825"/>
            <a:ext cx="6627813" cy="1860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b="1" dirty="0">
                <a:solidFill>
                  <a:schemeClr val="tx2"/>
                </a:solidFill>
                <a:latin typeface="Verdana" panose="020B0604030504040204" pitchFamily="2" charset="0"/>
                <a:ea typeface="隶书" pitchFamily="1" charset="-122"/>
              </a:rPr>
              <a:t>      </a:t>
            </a:r>
            <a:r>
              <a:rPr lang="zh-CN" altLang="en-US" b="1" dirty="0">
                <a:solidFill>
                  <a:schemeClr val="tx2"/>
                </a:solidFill>
                <a:latin typeface="Verdana" panose="020B0604030504040204" pitchFamily="2" charset="0"/>
                <a:ea typeface="隶书" pitchFamily="1" charset="-122"/>
              </a:rPr>
              <a:t>我国是最早了解勾股定理的国家之一。早在三千多年前，周朝数学家商高就曾提出， “勾三、股四、弦五”，所以勾股定理又叫</a:t>
            </a:r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2" charset="0"/>
                <a:ea typeface="黑体" panose="02010609060101010101" pitchFamily="2" charset="-122"/>
              </a:rPr>
              <a:t>“商高定理”</a:t>
            </a:r>
            <a:endParaRPr lang="zh-CN" altLang="en-US" sz="3200" b="1" dirty="0">
              <a:solidFill>
                <a:srgbClr val="FF0000"/>
              </a:solidFill>
              <a:latin typeface="Verdana" panose="020B0604030504040204" pitchFamily="2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 decel="100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decel="100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decel="100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decel="100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矩形 8"/>
          <p:cNvSpPr/>
          <p:nvPr/>
        </p:nvSpPr>
        <p:spPr>
          <a:xfrm>
            <a:off x="4357688" y="3429000"/>
            <a:ext cx="785812" cy="785813"/>
          </a:xfrm>
          <a:prstGeom prst="rect">
            <a:avLst/>
          </a:prstGeom>
          <a:solidFill>
            <a:srgbClr val="222268"/>
          </a:solidFill>
          <a:ln w="9525">
            <a:noFill/>
          </a:ln>
        </p:spPr>
        <p:txBody>
          <a:bodyPr anchor="ctr"/>
          <a:p>
            <a:pPr algn="ctr">
              <a:spcBef>
                <a:spcPct val="0"/>
              </a:spcBef>
            </a:pPr>
            <a:endParaRPr lang="zh-CN" altLang="en-US" sz="4400" dirty="0">
              <a:solidFill>
                <a:schemeClr val="tx2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7411" name="矩形 9"/>
          <p:cNvSpPr/>
          <p:nvPr/>
        </p:nvSpPr>
        <p:spPr>
          <a:xfrm>
            <a:off x="2843213" y="2708275"/>
            <a:ext cx="1514475" cy="1506538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anchor="ctr"/>
          <a:p>
            <a:pPr algn="ctr">
              <a:spcBef>
                <a:spcPct val="0"/>
              </a:spcBef>
            </a:pPr>
            <a:endParaRPr lang="zh-CN" altLang="en-US" sz="4400" dirty="0">
              <a:solidFill>
                <a:schemeClr val="tx2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7412" name="直角三角形 10"/>
          <p:cNvSpPr/>
          <p:nvPr/>
        </p:nvSpPr>
        <p:spPr>
          <a:xfrm>
            <a:off x="2857500" y="2714625"/>
            <a:ext cx="785813" cy="1500188"/>
          </a:xfrm>
          <a:prstGeom prst="rtTriangle">
            <a:avLst/>
          </a:prstGeom>
          <a:solidFill>
            <a:srgbClr val="6600CC"/>
          </a:solidFill>
          <a:ln w="9525">
            <a:noFill/>
          </a:ln>
          <a:effectLst>
            <a:outerShdw dist="50800" dir="5400000" algn="ctr" rotWithShape="0">
              <a:schemeClr val="bg1"/>
            </a:outerShdw>
          </a:effectLst>
        </p:spPr>
        <p:txBody>
          <a:bodyPr anchor="ctr"/>
          <a:p>
            <a:pPr algn="ctr"/>
            <a:endParaRPr lang="zh-CN" altLang="en-US" sz="4400" dirty="0">
              <a:solidFill>
                <a:srgbClr val="FFFF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7413" name="直角三角形 11"/>
          <p:cNvSpPr/>
          <p:nvPr/>
        </p:nvSpPr>
        <p:spPr>
          <a:xfrm rot="-5400000">
            <a:off x="4000500" y="3071813"/>
            <a:ext cx="785813" cy="1500187"/>
          </a:xfrm>
          <a:prstGeom prst="rtTriangle">
            <a:avLst/>
          </a:prstGeom>
          <a:solidFill>
            <a:srgbClr val="C00000">
              <a:alpha val="73999"/>
            </a:srgbClr>
          </a:solidFill>
          <a:ln w="9525">
            <a:noFill/>
          </a:ln>
        </p:spPr>
        <p:txBody>
          <a:bodyPr vert="eaVert" anchor="ctr"/>
          <a:p>
            <a:pPr algn="ctr">
              <a:spcBef>
                <a:spcPct val="0"/>
              </a:spcBef>
            </a:pPr>
            <a:endParaRPr lang="zh-CN" altLang="en-US" sz="4400" dirty="0">
              <a:solidFill>
                <a:schemeClr val="tx2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7414" name="直角三角形 12"/>
          <p:cNvSpPr/>
          <p:nvPr/>
        </p:nvSpPr>
        <p:spPr>
          <a:xfrm rot="10800000">
            <a:off x="2857500" y="2714625"/>
            <a:ext cx="785813" cy="1500188"/>
          </a:xfrm>
          <a:prstGeom prst="rtTriangle">
            <a:avLst/>
          </a:prstGeom>
          <a:solidFill>
            <a:srgbClr val="FFFF00">
              <a:alpha val="95999"/>
            </a:srgbClr>
          </a:solidFill>
          <a:ln w="9525">
            <a:noFill/>
          </a:ln>
        </p:spPr>
        <p:txBody>
          <a:bodyPr anchor="ctr"/>
          <a:p>
            <a:pPr algn="ctr">
              <a:spcBef>
                <a:spcPct val="0"/>
              </a:spcBef>
            </a:pPr>
            <a:endParaRPr lang="zh-CN" altLang="en-US" sz="4400" dirty="0">
              <a:solidFill>
                <a:schemeClr val="tx2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7415" name="直角三角形 13"/>
          <p:cNvSpPr/>
          <p:nvPr/>
        </p:nvSpPr>
        <p:spPr>
          <a:xfrm rot="5400000">
            <a:off x="4000500" y="3071813"/>
            <a:ext cx="785813" cy="1500187"/>
          </a:xfrm>
          <a:prstGeom prst="rtTriangle">
            <a:avLst/>
          </a:prstGeom>
          <a:solidFill>
            <a:srgbClr val="663300">
              <a:alpha val="70000"/>
            </a:srgbClr>
          </a:solidFill>
          <a:ln w="9525">
            <a:noFill/>
          </a:ln>
        </p:spPr>
        <p:txBody>
          <a:bodyPr anchor="ctr"/>
          <a:p>
            <a:pPr algn="ctr">
              <a:spcBef>
                <a:spcPct val="0"/>
              </a:spcBef>
            </a:pPr>
            <a:endParaRPr lang="zh-CN" altLang="en-US" sz="4400" dirty="0">
              <a:solidFill>
                <a:schemeClr val="tx2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6391" name="Rectangle 11"/>
          <p:cNvSpPr/>
          <p:nvPr/>
        </p:nvSpPr>
        <p:spPr>
          <a:xfrm>
            <a:off x="3635375" y="2708275"/>
            <a:ext cx="720725" cy="720725"/>
          </a:xfrm>
          <a:prstGeom prst="rect">
            <a:avLst/>
          </a:prstGeom>
          <a:solidFill>
            <a:srgbClr val="00CCFF"/>
          </a:solidFill>
          <a:ln w="9525">
            <a:noFill/>
          </a:ln>
        </p:spPr>
        <p:txBody>
          <a:bodyPr anchor="ctr">
            <a:spAutoFit/>
          </a:bodyPr>
          <a:p>
            <a:pPr algn="ctr"/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7417" name="TextBox 14"/>
          <p:cNvSpPr txBox="1"/>
          <p:nvPr/>
        </p:nvSpPr>
        <p:spPr>
          <a:xfrm>
            <a:off x="5214938" y="3571875"/>
            <a:ext cx="357187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a</a:t>
            </a: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7418" name="矩形 15"/>
          <p:cNvSpPr/>
          <p:nvPr/>
        </p:nvSpPr>
        <p:spPr>
          <a:xfrm>
            <a:off x="2428875" y="3214688"/>
            <a:ext cx="363538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b</a:t>
            </a: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7419" name="矩形 16"/>
          <p:cNvSpPr/>
          <p:nvPr/>
        </p:nvSpPr>
        <p:spPr>
          <a:xfrm>
            <a:off x="3143250" y="3071813"/>
            <a:ext cx="342900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c</a:t>
            </a: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7420" name="矩形 17"/>
          <p:cNvSpPr/>
          <p:nvPr/>
        </p:nvSpPr>
        <p:spPr>
          <a:xfrm>
            <a:off x="3000375" y="4286250"/>
            <a:ext cx="342900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a</a:t>
            </a: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7421" name="矩形 18"/>
          <p:cNvSpPr/>
          <p:nvPr/>
        </p:nvSpPr>
        <p:spPr>
          <a:xfrm>
            <a:off x="4214813" y="4286250"/>
            <a:ext cx="363537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b</a:t>
            </a: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7422" name="矩形 19"/>
          <p:cNvSpPr/>
          <p:nvPr/>
        </p:nvSpPr>
        <p:spPr>
          <a:xfrm>
            <a:off x="4071938" y="3500438"/>
            <a:ext cx="342900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dirty="0">
                <a:solidFill>
                  <a:srgbClr val="FFFF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c</a:t>
            </a:r>
            <a:endParaRPr lang="zh-CN" altLang="en-US" dirty="0">
              <a:solidFill>
                <a:srgbClr val="FFFF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6.93889E-18 C -0.0026 -0.00579 -0.00486 -0.01088 -0.00902 -0.01482 C -0.01111 -0.01875 -0.0125 -0.02315 -0.01493 -0.02686 C -0.01684 -0.02963 -0.021 -0.03473 -0.021 -0.03473 C -0.02361 -0.04445 -0.02621 -0.0544 -0.03107 -0.06274 C -0.03316 -0.07246 -0.03437 -0.08241 -0.03593 -0.09213 C -0.03646 -0.09584 -0.03836 -0.09908 -0.03906 -0.10278 C -0.03993 -0.1125 -0.04132 -0.12084 -0.04201 -0.13079 C -0.04236 -0.14005 -0.04218 -0.14954 -0.04305 -0.1588 C -0.04392 -0.16922 -0.05607 -0.19329 -0.06198 -0.19885 C -0.06441 -0.20371 -0.06753 -0.20487 -0.071 -0.20811 C -0.07621 -0.21899 -0.06927 -0.20625 -0.07604 -0.21343 C -0.08038 -0.21806 -0.07777 -0.22014 -0.08507 -0.22014 " pathEditMode="relative" ptsTypes="ffffffffffffA">
                                      <p:cBhvr>
                                        <p:cTn id="32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6545 -0.11551 " pathEditMode="relative" ptsTypes="AA">
                                      <p:cBhvr>
                                        <p:cTn id="36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40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42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44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46" dur="2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/>
      <p:bldP spid="17411" grpId="0" animBg="1"/>
      <p:bldP spid="17412" grpId="0" animBg="1"/>
      <p:bldP spid="17412" grpId="1" animBg="1"/>
      <p:bldP spid="17413" grpId="0" animBg="1"/>
      <p:bldP spid="17413" grpId="1" animBg="1"/>
      <p:bldP spid="17414" grpId="0" animBg="1"/>
      <p:bldP spid="17415" grpId="0" animBg="1"/>
      <p:bldP spid="17417" grpId="0"/>
      <p:bldP spid="17418" grpId="0"/>
      <p:bldP spid="17419" grpId="0"/>
      <p:bldP spid="17420" grpId="0"/>
      <p:bldP spid="17420" grpId="1"/>
      <p:bldP spid="17421" grpId="0"/>
      <p:bldP spid="17421" grpId="1"/>
      <p:bldP spid="174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Rectangle 2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anchor="ctr"/>
          <a:p>
            <a:r>
              <a:rPr lang="zh-CN" altLang="en-US" dirty="0"/>
              <a:t>例题</a:t>
            </a:r>
            <a:endParaRPr lang="en-US" altLang="zh-CN" dirty="0"/>
          </a:p>
        </p:txBody>
      </p:sp>
      <p:sp>
        <p:nvSpPr>
          <p:cNvPr id="17410" name="Rectangle 3"/>
          <p:cNvSpPr>
            <a:spLocks noGrp="1"/>
          </p:cNvSpPr>
          <p:nvPr>
            <p:ph type="body" idx="4294967295"/>
          </p:nvPr>
        </p:nvSpPr>
        <p:spPr>
          <a:ln/>
        </p:spPr>
        <p:txBody>
          <a:bodyPr vert="horz" wrap="square" anchor="t"/>
          <a:p>
            <a:r>
              <a:rPr lang="zh-CN" altLang="en-US" dirty="0"/>
              <a:t>求</a:t>
            </a:r>
            <a:r>
              <a:rPr lang="en-US" altLang="zh-CN" dirty="0"/>
              <a:t>x</a:t>
            </a:r>
            <a:r>
              <a:rPr lang="zh-CN" altLang="en-US" dirty="0"/>
              <a:t>的值</a:t>
            </a:r>
            <a:endParaRPr lang="zh-CN" altLang="en-US" dirty="0"/>
          </a:p>
        </p:txBody>
      </p:sp>
      <p:grpSp>
        <p:nvGrpSpPr>
          <p:cNvPr id="17411" name="Group 17"/>
          <p:cNvGrpSpPr/>
          <p:nvPr/>
        </p:nvGrpSpPr>
        <p:grpSpPr>
          <a:xfrm>
            <a:off x="1644650" y="2359025"/>
            <a:ext cx="2609850" cy="1381125"/>
            <a:chOff x="0" y="0"/>
            <a:chExt cx="1644" cy="870"/>
          </a:xfrm>
        </p:grpSpPr>
        <p:sp>
          <p:nvSpPr>
            <p:cNvPr id="17412" name="AutoShape 18"/>
            <p:cNvSpPr>
              <a:spLocks noChangeAspect="1" noTextEdit="1"/>
            </p:cNvSpPr>
            <p:nvPr/>
          </p:nvSpPr>
          <p:spPr>
            <a:xfrm>
              <a:off x="0" y="0"/>
              <a:ext cx="1644" cy="8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17413" name="Freeform 19"/>
            <p:cNvSpPr/>
            <p:nvPr/>
          </p:nvSpPr>
          <p:spPr>
            <a:xfrm>
              <a:off x="72" y="72"/>
              <a:ext cx="1500" cy="726"/>
            </a:xfrm>
            <a:custGeom>
              <a:avLst/>
              <a:gdLst/>
              <a:ahLst/>
              <a:cxnLst>
                <a:cxn ang="0">
                  <a:pos x="558" y="0"/>
                </a:cxn>
                <a:cxn ang="0">
                  <a:pos x="0" y="726"/>
                </a:cxn>
                <a:cxn ang="0">
                  <a:pos x="1500" y="726"/>
                </a:cxn>
                <a:cxn ang="0">
                  <a:pos x="558" y="0"/>
                </a:cxn>
              </a:cxnLst>
              <a:pathLst>
                <a:path w="1500" h="726">
                  <a:moveTo>
                    <a:pt x="558" y="0"/>
                  </a:moveTo>
                  <a:lnTo>
                    <a:pt x="0" y="726"/>
                  </a:lnTo>
                  <a:lnTo>
                    <a:pt x="1500" y="726"/>
                  </a:lnTo>
                  <a:lnTo>
                    <a:pt x="558" y="0"/>
                  </a:lnTo>
                  <a:close/>
                </a:path>
              </a:pathLst>
            </a:custGeom>
            <a:solidFill>
              <a:srgbClr val="FFFF00"/>
            </a:solidFill>
            <a:ln w="0" cap="flat" cmpd="sng">
              <a:solidFill>
                <a:srgbClr val="FFFF0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4" name="Line 20"/>
            <p:cNvSpPr/>
            <p:nvPr/>
          </p:nvSpPr>
          <p:spPr>
            <a:xfrm>
              <a:off x="630" y="72"/>
              <a:ext cx="942" cy="726"/>
            </a:xfrm>
            <a:prstGeom prst="line">
              <a:avLst/>
            </a:prstGeom>
            <a:ln w="28575" cap="flat" cmpd="sng">
              <a:solidFill>
                <a:srgbClr val="8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15" name="Line 21"/>
            <p:cNvSpPr/>
            <p:nvPr/>
          </p:nvSpPr>
          <p:spPr>
            <a:xfrm flipH="1">
              <a:off x="72" y="72"/>
              <a:ext cx="558" cy="726"/>
            </a:xfrm>
            <a:prstGeom prst="line">
              <a:avLst/>
            </a:prstGeom>
            <a:ln w="28575" cap="flat" cmpd="sng">
              <a:solidFill>
                <a:srgbClr val="8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16" name="Line 22"/>
            <p:cNvSpPr/>
            <p:nvPr/>
          </p:nvSpPr>
          <p:spPr>
            <a:xfrm>
              <a:off x="72" y="798"/>
              <a:ext cx="1500" cy="1"/>
            </a:xfrm>
            <a:prstGeom prst="line">
              <a:avLst/>
            </a:prstGeom>
            <a:ln w="28575" cap="flat" cmpd="sng">
              <a:solidFill>
                <a:srgbClr val="8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17" name="Line 23"/>
            <p:cNvSpPr/>
            <p:nvPr/>
          </p:nvSpPr>
          <p:spPr>
            <a:xfrm flipH="1">
              <a:off x="642" y="114"/>
              <a:ext cx="42" cy="48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18" name="Line 24"/>
            <p:cNvSpPr/>
            <p:nvPr/>
          </p:nvSpPr>
          <p:spPr>
            <a:xfrm>
              <a:off x="588" y="126"/>
              <a:ext cx="54" cy="36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7419" name="Rectangle 33"/>
          <p:cNvSpPr/>
          <p:nvPr/>
        </p:nvSpPr>
        <p:spPr>
          <a:xfrm>
            <a:off x="3430588" y="2573338"/>
            <a:ext cx="381000" cy="487362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r>
              <a:rPr lang="en-US" altLang="zh-CN" sz="3200" b="1" dirty="0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</a:rPr>
              <a:t>16</a:t>
            </a:r>
            <a:endParaRPr lang="en-US" altLang="zh-CN" sz="32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7420" name="Rectangle 34"/>
          <p:cNvSpPr/>
          <p:nvPr/>
        </p:nvSpPr>
        <p:spPr>
          <a:xfrm>
            <a:off x="2787650" y="3716338"/>
            <a:ext cx="381000" cy="487362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r>
              <a:rPr lang="en-US" altLang="zh-CN" sz="3200" b="1" dirty="0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</a:rPr>
              <a:t>20</a:t>
            </a:r>
            <a:endParaRPr lang="en-US" altLang="zh-CN" sz="32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7421" name="Rectangle 35"/>
          <p:cNvSpPr/>
          <p:nvPr/>
        </p:nvSpPr>
        <p:spPr>
          <a:xfrm>
            <a:off x="1930400" y="2644775"/>
            <a:ext cx="209550" cy="54927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x</a:t>
            </a:r>
            <a:endParaRPr lang="en-US" altLang="zh-CN" sz="36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7422" name="Text Box 15"/>
          <p:cNvSpPr txBox="1"/>
          <p:nvPr/>
        </p:nvSpPr>
        <p:spPr>
          <a:xfrm>
            <a:off x="4140200" y="3429000"/>
            <a:ext cx="431800" cy="519113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 anchor="t">
            <a:spAutoFit/>
          </a:bodyPr>
          <a:p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A</a:t>
            </a:r>
            <a:endParaRPr lang="en-US" altLang="zh-CN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7423" name="Text Box 16"/>
          <p:cNvSpPr txBox="1"/>
          <p:nvPr/>
        </p:nvSpPr>
        <p:spPr>
          <a:xfrm>
            <a:off x="2700338" y="2133600"/>
            <a:ext cx="431800" cy="519113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 anchor="t">
            <a:spAutoFit/>
          </a:bodyPr>
          <a:p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C</a:t>
            </a:r>
            <a:endParaRPr lang="en-US" altLang="zh-CN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7424" name="Text Box 17"/>
          <p:cNvSpPr txBox="1"/>
          <p:nvPr/>
        </p:nvSpPr>
        <p:spPr>
          <a:xfrm>
            <a:off x="1403350" y="3429000"/>
            <a:ext cx="431800" cy="519113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 anchor="t">
            <a:spAutoFit/>
          </a:bodyPr>
          <a:p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B</a:t>
            </a:r>
            <a:endParaRPr lang="en-US" altLang="zh-CN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3" name="Picture 3" descr="bird1">
            <a:hlinkClick r:id="" action="ppaction://noaction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0" y="3357563"/>
            <a:ext cx="1120775" cy="949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4" name="Picture 5" descr="2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3286125"/>
            <a:ext cx="1219200" cy="914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5" name="Picture 7" descr="poly-20-ico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2250" y="5500688"/>
            <a:ext cx="1143000" cy="857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6" name="Picture 9" descr="054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71938" y="357188"/>
            <a:ext cx="1222375" cy="1120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7" name="Picture 11" descr="lianjie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15000" y="1428750"/>
            <a:ext cx="1393825" cy="13604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8" name="Picture 13" descr="yu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38200" y="4495800"/>
            <a:ext cx="1314450" cy="1885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9" name="Picture 15" descr="gongzuo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86188" y="2928938"/>
            <a:ext cx="1714500" cy="14398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0" name="Picture 17" descr="ANI_022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857625" y="5357813"/>
            <a:ext cx="1714500" cy="114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1" name="Picture 19" descr="ym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000250" y="1285875"/>
            <a:ext cx="1211263" cy="1439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42" name="Text Box 13"/>
          <p:cNvSpPr txBox="1"/>
          <p:nvPr/>
        </p:nvSpPr>
        <p:spPr>
          <a:xfrm>
            <a:off x="3995738" y="1484313"/>
            <a:ext cx="1296987" cy="519112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 anchor="t">
            <a:spAutoFit/>
          </a:bodyPr>
          <a:p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分）</a:t>
            </a: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8443" name="Text Box 14"/>
          <p:cNvSpPr txBox="1"/>
          <p:nvPr/>
        </p:nvSpPr>
        <p:spPr>
          <a:xfrm>
            <a:off x="5940425" y="2708275"/>
            <a:ext cx="1368425" cy="519113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 anchor="t">
            <a:spAutoFit/>
          </a:bodyPr>
          <a:p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分）</a:t>
            </a: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8444" name="Text Box 15"/>
          <p:cNvSpPr txBox="1"/>
          <p:nvPr/>
        </p:nvSpPr>
        <p:spPr>
          <a:xfrm>
            <a:off x="1979613" y="2708275"/>
            <a:ext cx="1152525" cy="519113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 anchor="t">
            <a:spAutoFit/>
          </a:bodyPr>
          <a:p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分）</a:t>
            </a: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8445" name="Text Box 16"/>
          <p:cNvSpPr txBox="1"/>
          <p:nvPr/>
        </p:nvSpPr>
        <p:spPr>
          <a:xfrm>
            <a:off x="1042988" y="4005263"/>
            <a:ext cx="1152525" cy="519112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 anchor="t">
            <a:spAutoFit/>
          </a:bodyPr>
          <a:p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分）</a:t>
            </a: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8446" name="Text Box 17"/>
          <p:cNvSpPr txBox="1"/>
          <p:nvPr/>
        </p:nvSpPr>
        <p:spPr>
          <a:xfrm>
            <a:off x="3995738" y="4365625"/>
            <a:ext cx="1296987" cy="519113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 anchor="t">
            <a:spAutoFit/>
          </a:bodyPr>
          <a:p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分）</a:t>
            </a: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8447" name="Text Box 18"/>
          <p:cNvSpPr txBox="1"/>
          <p:nvPr/>
        </p:nvSpPr>
        <p:spPr>
          <a:xfrm>
            <a:off x="6804025" y="4292600"/>
            <a:ext cx="1296988" cy="519113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 anchor="t">
            <a:spAutoFit/>
          </a:bodyPr>
          <a:p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分）</a:t>
            </a: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8448" name="Text Box 19"/>
          <p:cNvSpPr txBox="1"/>
          <p:nvPr/>
        </p:nvSpPr>
        <p:spPr>
          <a:xfrm>
            <a:off x="900113" y="6338888"/>
            <a:ext cx="1152525" cy="519112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 anchor="t">
            <a:spAutoFit/>
          </a:bodyPr>
          <a:p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分）</a:t>
            </a: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8449" name="Text Box 20"/>
          <p:cNvSpPr txBox="1"/>
          <p:nvPr/>
        </p:nvSpPr>
        <p:spPr>
          <a:xfrm>
            <a:off x="4211638" y="6338888"/>
            <a:ext cx="1152525" cy="519112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 anchor="t">
            <a:spAutoFit/>
          </a:bodyPr>
          <a:p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分）</a:t>
            </a: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8450" name="Text Box 21"/>
          <p:cNvSpPr txBox="1"/>
          <p:nvPr/>
        </p:nvSpPr>
        <p:spPr>
          <a:xfrm>
            <a:off x="6804025" y="6338888"/>
            <a:ext cx="1152525" cy="519112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 anchor="t">
            <a:spAutoFit/>
          </a:bodyPr>
          <a:p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（</a:t>
            </a:r>
            <a:r>
              <a:rPr lang="en-US" altLang="zh-CN" dirty="0">
                <a:latin typeface="Times New Roman" panose="02020603050405020304" pitchFamily="2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分）</a:t>
            </a: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7" name="WordArt 2" descr="白色大理石"/>
          <p:cNvPicPr/>
          <p:nvPr/>
        </p:nvPicPr>
        <p:blipFill>
          <a:blip r:embed="rId1"/>
          <a:stretch>
            <a:fillRect/>
          </a:stretch>
        </p:blipFill>
        <p:spPr>
          <a:xfrm>
            <a:off x="212725" y="207963"/>
            <a:ext cx="1755775" cy="7254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Text Box 3"/>
          <p:cNvSpPr txBox="1"/>
          <p:nvPr/>
        </p:nvSpPr>
        <p:spPr>
          <a:xfrm>
            <a:off x="228600" y="1066800"/>
            <a:ext cx="86868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R="0" defTabSz="914400">
              <a:buClrTx/>
              <a:buSzTx/>
            </a:pPr>
            <a:r>
              <a:rPr kumimoji="0" lang="zh-CN" altLang="en-US" sz="3600" b="1" kern="1200" cap="none" spc="0" normalizeH="0" baseline="0" noProof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一个门框的尺寸如图所示，一块长</a:t>
            </a:r>
            <a:r>
              <a:rPr kumimoji="0" lang="en-US" altLang="zh-CN" sz="3600" b="1" kern="1200" cap="none" spc="0" normalizeH="0" baseline="0" noProof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3m</a:t>
            </a:r>
            <a:r>
              <a:rPr kumimoji="0" lang="zh-CN" altLang="en-US" sz="3600" b="1" kern="1200" cap="none" spc="0" normalizeH="0" baseline="0" noProof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，宽</a:t>
            </a:r>
            <a:r>
              <a:rPr kumimoji="0" lang="en-US" altLang="zh-CN" sz="3600" b="1" kern="1200" cap="none" spc="0" normalizeH="0" baseline="0" noProof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2.2m</a:t>
            </a:r>
            <a:r>
              <a:rPr kumimoji="0" lang="zh-CN" altLang="en-US" sz="3600" b="1" kern="1200" cap="none" spc="0" normalizeH="0" baseline="0" noProof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的薄木板能否从门框内通过</a:t>
            </a:r>
            <a:r>
              <a:rPr kumimoji="0" lang="en-US" altLang="zh-CN" sz="3600" b="1" kern="1200" cap="none" spc="0" normalizeH="0" baseline="0" noProof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?</a:t>
            </a:r>
            <a:r>
              <a:rPr kumimoji="0" lang="zh-CN" altLang="en-US" sz="3600" b="1" kern="1200" cap="none" spc="0" normalizeH="0" baseline="0" noProof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为什么</a:t>
            </a:r>
            <a:r>
              <a:rPr kumimoji="0" lang="en-US" altLang="zh-CN" sz="3600" b="1" kern="1200" cap="none" spc="0" normalizeH="0" baseline="0" noProof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?</a:t>
            </a:r>
            <a:endParaRPr kumimoji="0" lang="en-US" altLang="zh-CN" sz="3600" b="1" kern="1200" cap="none" spc="0" normalizeH="0" baseline="0" noProof="1" dirty="0">
              <a:solidFill>
                <a:srgbClr val="66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84" name="Text Box 17"/>
          <p:cNvSpPr txBox="1"/>
          <p:nvPr/>
        </p:nvSpPr>
        <p:spPr>
          <a:xfrm>
            <a:off x="441325" y="2330450"/>
            <a:ext cx="7681913" cy="3387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R="0" defTabSz="914400">
              <a:spcBef>
                <a:spcPct val="0"/>
              </a:spcBef>
              <a:buClrTx/>
              <a:buSzTx/>
            </a:pPr>
            <a:r>
              <a:rPr kumimoji="0" lang="zh-CN" altLang="en-US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解：连结</a:t>
            </a:r>
            <a:r>
              <a:rPr kumimoji="0" lang="en-US" altLang="zh-CN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AC,</a:t>
            </a:r>
            <a:r>
              <a:rPr kumimoji="0" lang="zh-CN" altLang="en-US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在</a:t>
            </a:r>
            <a:r>
              <a:rPr kumimoji="0" lang="en-US" altLang="zh-CN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Rt△ABC</a:t>
            </a:r>
            <a:r>
              <a:rPr kumimoji="0" lang="zh-CN" altLang="en-US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中</a:t>
            </a:r>
            <a:r>
              <a:rPr kumimoji="0" lang="en-US" altLang="zh-CN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,</a:t>
            </a:r>
            <a:endParaRPr kumimoji="0" lang="en-US" altLang="zh-CN" sz="3600" b="1" kern="1200" cap="none" spc="0" normalizeH="0" baseline="0" noProof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spcBef>
                <a:spcPct val="0"/>
              </a:spcBef>
              <a:buClrTx/>
              <a:buSzTx/>
            </a:pPr>
            <a:r>
              <a:rPr kumimoji="0" lang="zh-CN" altLang="en-US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根据勾股定理得：</a:t>
            </a:r>
            <a:endParaRPr kumimoji="0" lang="zh-CN" altLang="en-US" sz="3600" b="1" kern="1200" cap="none" spc="0" normalizeH="0" baseline="0" noProof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spcBef>
                <a:spcPct val="0"/>
              </a:spcBef>
              <a:buClrTx/>
              <a:buSzTx/>
            </a:pPr>
            <a:r>
              <a:rPr kumimoji="0" lang="en-US" altLang="zh-CN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AC</a:t>
            </a:r>
            <a:r>
              <a:rPr kumimoji="0" lang="en-US" altLang="zh-CN" sz="3600" b="1" kern="1200" cap="none" spc="0" normalizeH="0" baseline="3000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＝</a:t>
            </a:r>
            <a:r>
              <a:rPr kumimoji="0" lang="en-US" altLang="zh-CN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AB</a:t>
            </a:r>
            <a:r>
              <a:rPr kumimoji="0" lang="en-US" altLang="zh-CN" sz="3600" b="1" kern="1200" cap="none" spc="0" normalizeH="0" baseline="3000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+BC</a:t>
            </a:r>
            <a:r>
              <a:rPr kumimoji="0" lang="en-US" altLang="zh-CN" sz="3600" b="1" kern="1200" cap="none" spc="0" normalizeH="0" baseline="3000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=2</a:t>
            </a:r>
            <a:r>
              <a:rPr kumimoji="0" lang="en-US" altLang="zh-CN" sz="3600" b="1" kern="1200" cap="none" spc="0" normalizeH="0" baseline="3000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+1</a:t>
            </a:r>
            <a:r>
              <a:rPr kumimoji="0" lang="en-US" altLang="zh-CN" sz="3600" b="1" kern="1200" cap="none" spc="0" normalizeH="0" baseline="3000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=5</a:t>
            </a:r>
            <a:endParaRPr kumimoji="0" lang="en-US" altLang="zh-CN" sz="3600" b="1" kern="1200" cap="none" spc="0" normalizeH="0" baseline="30000" noProof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spcBef>
                <a:spcPct val="0"/>
              </a:spcBef>
              <a:buClrTx/>
              <a:buSzTx/>
            </a:pPr>
            <a:r>
              <a:rPr kumimoji="0" lang="zh-CN" altLang="en-US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因此</a:t>
            </a:r>
            <a:r>
              <a:rPr kumimoji="0" lang="en-US" altLang="zh-CN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,AC=</a:t>
            </a:r>
            <a:endParaRPr kumimoji="0" lang="en-US" altLang="zh-CN" sz="3600" b="1" kern="1200" cap="none" spc="0" normalizeH="0" baseline="0" noProof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spcBef>
                <a:spcPct val="0"/>
              </a:spcBef>
              <a:buClrTx/>
              <a:buSzTx/>
            </a:pPr>
            <a:r>
              <a:rPr kumimoji="0" lang="zh-CN" altLang="en-US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因为</a:t>
            </a:r>
            <a:r>
              <a:rPr kumimoji="0" lang="en-US" altLang="zh-CN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AC______</a:t>
            </a:r>
            <a:r>
              <a:rPr kumimoji="0" lang="zh-CN" altLang="en-US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木板的宽</a:t>
            </a:r>
            <a:r>
              <a:rPr kumimoji="0" lang="en-US" altLang="zh-CN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,</a:t>
            </a:r>
            <a:endParaRPr kumimoji="0" lang="en-US" altLang="zh-CN" sz="3600" b="1" kern="1200" cap="none" spc="0" normalizeH="0" baseline="0" noProof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2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spcBef>
                <a:spcPct val="0"/>
              </a:spcBef>
              <a:buClrTx/>
              <a:buSzTx/>
            </a:pPr>
            <a:r>
              <a:rPr kumimoji="0" lang="zh-CN" altLang="en-US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所以木板</a:t>
            </a:r>
            <a:r>
              <a:rPr kumimoji="0" lang="en-US" altLang="zh-CN" sz="3600" b="1" kern="1200" cap="none" spc="0" normalizeH="0" baseline="0" noProof="1" dirty="0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____ </a:t>
            </a:r>
            <a:r>
              <a:rPr kumimoji="0" lang="zh-CN" altLang="en-US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从门框内通过</a:t>
            </a:r>
            <a:r>
              <a:rPr kumimoji="0" lang="en-US" altLang="zh-CN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.</a:t>
            </a:r>
            <a:endParaRPr kumimoji="0" lang="en-US" altLang="zh-CN" sz="3600" b="1" kern="1200" cap="none" spc="0" normalizeH="0" baseline="0" noProof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2" charset="0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20485" name="对象 20484"/>
          <p:cNvGraphicFramePr>
            <a:graphicFrameLocks noChangeAspect="1"/>
          </p:cNvGraphicFramePr>
          <p:nvPr/>
        </p:nvGraphicFramePr>
        <p:xfrm>
          <a:off x="2484438" y="3933825"/>
          <a:ext cx="838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2" imgW="228600" imgH="228600" progId="Equation.3">
                  <p:embed/>
                </p:oleObj>
              </mc:Choice>
              <mc:Fallback>
                <p:oleObj name="" r:id="rId2" imgW="228600" imgH="2286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484438" y="3933825"/>
                        <a:ext cx="838200" cy="838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6" name="Text Box 20"/>
          <p:cNvSpPr txBox="1"/>
          <p:nvPr/>
        </p:nvSpPr>
        <p:spPr>
          <a:xfrm>
            <a:off x="2268538" y="4516438"/>
            <a:ext cx="11207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R="0" defTabSz="914400">
              <a:buClrTx/>
              <a:buSzTx/>
            </a:pPr>
            <a:r>
              <a:rPr kumimoji="0" lang="zh-CN" altLang="en-US" sz="3600" b="1" kern="1200" cap="none" spc="0" normalizeH="0" baseline="0" noProof="1" dirty="0">
                <a:solidFill>
                  <a:srgbClr val="CC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大于</a:t>
            </a:r>
            <a:endParaRPr kumimoji="0" lang="zh-CN" altLang="en-US" sz="3600" b="1" kern="1200" cap="none" spc="0" normalizeH="0" baseline="0" noProof="1" dirty="0">
              <a:solidFill>
                <a:srgbClr val="CC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87" name="Text Box 22"/>
          <p:cNvSpPr txBox="1"/>
          <p:nvPr/>
        </p:nvSpPr>
        <p:spPr>
          <a:xfrm>
            <a:off x="2484438" y="5084763"/>
            <a:ext cx="642938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R="0" defTabSz="914400">
              <a:spcBef>
                <a:spcPct val="0"/>
              </a:spcBef>
              <a:buClrTx/>
              <a:buSzTx/>
            </a:pPr>
            <a:r>
              <a:rPr kumimoji="0" lang="zh-CN" altLang="en-US" sz="3600" b="1" kern="1200" cap="none" spc="0" normalizeH="0" baseline="0" noProof="1" dirty="0">
                <a:solidFill>
                  <a:srgbClr val="CC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能</a:t>
            </a:r>
            <a:endParaRPr kumimoji="0" lang="zh-CN" altLang="en-US" sz="3600" b="1" kern="1200" cap="none" spc="0" normalizeH="0" baseline="0" noProof="1" dirty="0">
              <a:solidFill>
                <a:srgbClr val="CC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3" name="Text Box 28"/>
          <p:cNvSpPr txBox="1"/>
          <p:nvPr/>
        </p:nvSpPr>
        <p:spPr>
          <a:xfrm>
            <a:off x="1835150" y="5949950"/>
            <a:ext cx="187325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0489" name="Text Box 30"/>
          <p:cNvSpPr txBox="1"/>
          <p:nvPr/>
        </p:nvSpPr>
        <p:spPr>
          <a:xfrm>
            <a:off x="3276600" y="4005263"/>
            <a:ext cx="20161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 dirty="0">
                <a:solidFill>
                  <a:srgbClr val="FF0066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≈2.236</a:t>
            </a:r>
            <a:endParaRPr lang="en-US" altLang="zh-CN" sz="3600" b="1" dirty="0">
              <a:solidFill>
                <a:srgbClr val="FF0066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grpSp>
        <p:nvGrpSpPr>
          <p:cNvPr id="19465" name="Group 29"/>
          <p:cNvGrpSpPr/>
          <p:nvPr/>
        </p:nvGrpSpPr>
        <p:grpSpPr>
          <a:xfrm>
            <a:off x="6357938" y="2500313"/>
            <a:ext cx="2447925" cy="3829050"/>
            <a:chOff x="0" y="0"/>
            <a:chExt cx="1542" cy="2412"/>
          </a:xfrm>
        </p:grpSpPr>
        <p:sp>
          <p:nvSpPr>
            <p:cNvPr id="19466" name="Rectangle 11" descr="信纸"/>
            <p:cNvSpPr/>
            <p:nvPr/>
          </p:nvSpPr>
          <p:spPr>
            <a:xfrm>
              <a:off x="0" y="0"/>
              <a:ext cx="1088" cy="2132"/>
            </a:xfrm>
            <a:prstGeom prst="rect">
              <a:avLst/>
            </a:prstGeom>
            <a:blipFill rotWithShape="1">
              <a:blip r:embed="rId4"/>
            </a:blip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19467" name="Rectangle 12"/>
            <p:cNvSpPr/>
            <p:nvPr/>
          </p:nvSpPr>
          <p:spPr>
            <a:xfrm>
              <a:off x="90" y="91"/>
              <a:ext cx="908" cy="1950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19468" name="Text Box 13"/>
            <p:cNvSpPr txBox="1"/>
            <p:nvPr/>
          </p:nvSpPr>
          <p:spPr>
            <a:xfrm>
              <a:off x="46" y="1833"/>
              <a:ext cx="36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2000" dirty="0">
                  <a:latin typeface="Times New Roman" panose="02020603050405020304" pitchFamily="2" charset="0"/>
                  <a:ea typeface="宋体" panose="02010600030101010101" pitchFamily="2" charset="-122"/>
                </a:rPr>
                <a:t>A</a:t>
              </a:r>
              <a:endParaRPr lang="en-US" altLang="zh-CN" sz="2000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19469" name="Text Box 14"/>
            <p:cNvSpPr txBox="1"/>
            <p:nvPr/>
          </p:nvSpPr>
          <p:spPr>
            <a:xfrm>
              <a:off x="815" y="1833"/>
              <a:ext cx="36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2000" dirty="0">
                  <a:latin typeface="Times New Roman" panose="02020603050405020304" pitchFamily="2" charset="0"/>
                  <a:ea typeface="宋体" panose="02010600030101010101" pitchFamily="2" charset="-122"/>
                </a:rPr>
                <a:t>B</a:t>
              </a:r>
              <a:endParaRPr lang="en-US" altLang="zh-CN" sz="2000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19470" name="Text Box 15"/>
            <p:cNvSpPr txBox="1"/>
            <p:nvPr/>
          </p:nvSpPr>
          <p:spPr>
            <a:xfrm>
              <a:off x="816" y="46"/>
              <a:ext cx="36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2000" dirty="0">
                  <a:latin typeface="Times New Roman" panose="02020603050405020304" pitchFamily="2" charset="0"/>
                  <a:ea typeface="宋体" panose="02010600030101010101" pitchFamily="2" charset="-122"/>
                </a:rPr>
                <a:t>C</a:t>
              </a:r>
              <a:endParaRPr lang="en-US" altLang="zh-CN" sz="2000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19471" name="Text Box 16"/>
            <p:cNvSpPr txBox="1"/>
            <p:nvPr/>
          </p:nvSpPr>
          <p:spPr>
            <a:xfrm>
              <a:off x="54" y="46"/>
              <a:ext cx="36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2000" dirty="0">
                  <a:latin typeface="Times New Roman" panose="02020603050405020304" pitchFamily="2" charset="0"/>
                  <a:ea typeface="宋体" panose="02010600030101010101" pitchFamily="2" charset="-122"/>
                </a:rPr>
                <a:t>D</a:t>
              </a:r>
              <a:endParaRPr lang="en-US" altLang="zh-CN" sz="2000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19472" name="Line 19"/>
            <p:cNvSpPr/>
            <p:nvPr/>
          </p:nvSpPr>
          <p:spPr>
            <a:xfrm>
              <a:off x="90" y="2174"/>
              <a:ext cx="0" cy="18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473" name="Line 20"/>
            <p:cNvSpPr/>
            <p:nvPr/>
          </p:nvSpPr>
          <p:spPr>
            <a:xfrm>
              <a:off x="998" y="2174"/>
              <a:ext cx="0" cy="18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474" name="Line 21"/>
            <p:cNvSpPr/>
            <p:nvPr/>
          </p:nvSpPr>
          <p:spPr>
            <a:xfrm>
              <a:off x="90" y="2274"/>
              <a:ext cx="90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triangle" w="med" len="med"/>
              <a:tailEnd type="triangle" w="med" len="med"/>
            </a:ln>
          </p:spPr>
        </p:sp>
        <p:sp>
          <p:nvSpPr>
            <p:cNvPr id="19475" name="Text Box 22"/>
            <p:cNvSpPr txBox="1"/>
            <p:nvPr/>
          </p:nvSpPr>
          <p:spPr>
            <a:xfrm>
              <a:off x="353" y="2162"/>
              <a:ext cx="418" cy="25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2000" dirty="0">
                  <a:latin typeface="Times New Roman" panose="02020603050405020304" pitchFamily="2" charset="0"/>
                  <a:ea typeface="宋体" panose="02010600030101010101" pitchFamily="2" charset="-122"/>
                </a:rPr>
                <a:t>1m</a:t>
              </a:r>
              <a:endParaRPr lang="en-US" altLang="zh-CN" sz="2000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19476" name="Line 24"/>
            <p:cNvSpPr/>
            <p:nvPr/>
          </p:nvSpPr>
          <p:spPr>
            <a:xfrm>
              <a:off x="1134" y="2048"/>
              <a:ext cx="18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477" name="Line 25"/>
            <p:cNvSpPr/>
            <p:nvPr/>
          </p:nvSpPr>
          <p:spPr>
            <a:xfrm>
              <a:off x="1134" y="106"/>
              <a:ext cx="181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9478" name="Line 26"/>
            <p:cNvSpPr/>
            <p:nvPr/>
          </p:nvSpPr>
          <p:spPr>
            <a:xfrm>
              <a:off x="1224" y="106"/>
              <a:ext cx="0" cy="195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triangle" w="med" len="med"/>
              <a:tailEnd type="triangle" w="med" len="med"/>
            </a:ln>
          </p:spPr>
        </p:sp>
        <p:sp>
          <p:nvSpPr>
            <p:cNvPr id="19479" name="Text Box 27"/>
            <p:cNvSpPr txBox="1"/>
            <p:nvPr/>
          </p:nvSpPr>
          <p:spPr>
            <a:xfrm>
              <a:off x="1124" y="967"/>
              <a:ext cx="418" cy="250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2000" dirty="0">
                  <a:latin typeface="Times New Roman" panose="02020603050405020304" pitchFamily="2" charset="0"/>
                  <a:ea typeface="宋体" panose="02010600030101010101" pitchFamily="2" charset="-122"/>
                </a:rPr>
                <a:t>2m</a:t>
              </a:r>
              <a:endParaRPr lang="en-US" altLang="zh-CN" sz="2000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</p:grpSp>
      <p:cxnSp>
        <p:nvCxnSpPr>
          <p:cNvPr id="19480" name="直接箭头连接符 45"/>
          <p:cNvCxnSpPr/>
          <p:nvPr/>
        </p:nvCxnSpPr>
        <p:spPr>
          <a:xfrm>
            <a:off x="7358063" y="3357563"/>
            <a:ext cx="914400" cy="914400"/>
          </a:xfrm>
          <a:prstGeom prst="straightConnector1">
            <a:avLst/>
          </a:prstGeom>
          <a:ln w="9525">
            <a:noFill/>
          </a:ln>
        </p:spPr>
      </p:cxnSp>
      <p:cxnSp>
        <p:nvCxnSpPr>
          <p:cNvPr id="19481" name="直接连接符 47"/>
          <p:cNvCxnSpPr>
            <a:endCxn id="19470" idx="0"/>
          </p:cNvCxnSpPr>
          <p:nvPr/>
        </p:nvCxnSpPr>
        <p:spPr>
          <a:xfrm rot="5400000" flipH="1" flipV="1">
            <a:off x="5614988" y="3459163"/>
            <a:ext cx="3213100" cy="1441450"/>
          </a:xfrm>
          <a:prstGeom prst="line">
            <a:avLst/>
          </a:prstGeom>
          <a:ln w="9525">
            <a:noFill/>
          </a:ln>
        </p:spPr>
      </p:cxnSp>
      <p:cxnSp>
        <p:nvCxnSpPr>
          <p:cNvPr id="19482" name="直接连接符 51"/>
          <p:cNvCxnSpPr>
            <a:endCxn id="19470" idx="0"/>
          </p:cNvCxnSpPr>
          <p:nvPr/>
        </p:nvCxnSpPr>
        <p:spPr>
          <a:xfrm rot="5400000">
            <a:off x="5715000" y="3500438"/>
            <a:ext cx="3071813" cy="1357312"/>
          </a:xfrm>
          <a:prstGeom prst="line">
            <a:avLst/>
          </a:prstGeom>
          <a:ln w="9525">
            <a:noFill/>
          </a:ln>
        </p:spPr>
      </p:cxnSp>
      <p:cxnSp>
        <p:nvCxnSpPr>
          <p:cNvPr id="20508" name="直接连接符 49"/>
          <p:cNvCxnSpPr>
            <a:endCxn id="19470" idx="0"/>
          </p:cNvCxnSpPr>
          <p:nvPr/>
        </p:nvCxnSpPr>
        <p:spPr>
          <a:xfrm rot="5400000">
            <a:off x="5680075" y="3463925"/>
            <a:ext cx="3070225" cy="142875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0484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charRg st="17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20484">
                                            <p:txEl>
                                              <p:charRg st="17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charRg st="26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"/>
                                        <p:tgtEl>
                                          <p:spTgt spid="20484">
                                            <p:txEl>
                                              <p:charRg st="26" end="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charRg st="46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500"/>
                                        <p:tgtEl>
                                          <p:spTgt spid="20484">
                                            <p:txEl>
                                              <p:charRg st="46" end="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charRg st="53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500"/>
                                        <p:tgtEl>
                                          <p:spTgt spid="20484">
                                            <p:txEl>
                                              <p:charRg st="53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charRg st="69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500"/>
                                        <p:tgtEl>
                                          <p:spTgt spid="20484">
                                            <p:txEl>
                                              <p:charRg st="69" end="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500"/>
                                        <p:tgtEl>
                                          <p:spTgt spid="20486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6" dur="500"/>
                                        <p:tgtEl>
                                          <p:spTgt spid="20487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build="p"/>
      <p:bldP spid="20486" grpId="0" build="p"/>
      <p:bldP spid="20487" grpId="0" build="p"/>
      <p:bldP spid="2048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 Box 2"/>
          <p:cNvSpPr txBox="1"/>
          <p:nvPr/>
        </p:nvSpPr>
        <p:spPr>
          <a:xfrm>
            <a:off x="468313" y="333375"/>
            <a:ext cx="777557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zh-CN" altLang="en-US" sz="3200" b="1" dirty="0">
                <a:solidFill>
                  <a:srgbClr val="CC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１、本节课我们经历了怎样的学习过程？</a:t>
            </a:r>
            <a:endParaRPr lang="zh-CN" altLang="en-US" sz="3200" b="1" dirty="0">
              <a:solidFill>
                <a:srgbClr val="CC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1" name="Text Box 3"/>
          <p:cNvSpPr txBox="1"/>
          <p:nvPr/>
        </p:nvSpPr>
        <p:spPr>
          <a:xfrm>
            <a:off x="468313" y="981075"/>
            <a:ext cx="8532812" cy="1373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CC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　　</a:t>
            </a: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经历了从实际问题引入数学问题然后发现定理，再到探索定理，最后学会验证定理及应用定理解决实际问题的过程。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2" name="Text Box 4"/>
          <p:cNvSpPr txBox="1"/>
          <p:nvPr/>
        </p:nvSpPr>
        <p:spPr>
          <a:xfrm>
            <a:off x="34925" y="2273300"/>
            <a:ext cx="851217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CC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　２、本节课我们学到了什么？</a:t>
            </a:r>
            <a:endParaRPr lang="zh-CN" altLang="en-US" sz="3200" b="1" dirty="0">
              <a:solidFill>
                <a:srgbClr val="CC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3" name="Text Box 5"/>
          <p:cNvSpPr txBox="1"/>
          <p:nvPr/>
        </p:nvSpPr>
        <p:spPr>
          <a:xfrm>
            <a:off x="385763" y="2919413"/>
            <a:ext cx="8723312" cy="13731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CC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　　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通过本节课的学习我们不但知道了著名的勾股定理，还知道从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特殊到一般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的探索方法及借助于图形的面积来探索、验证数学结论的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数形结合思想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4" name="Text Box 6"/>
          <p:cNvSpPr txBox="1"/>
          <p:nvPr/>
        </p:nvSpPr>
        <p:spPr>
          <a:xfrm>
            <a:off x="395288" y="4289425"/>
            <a:ext cx="758507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CC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３、学了本节课后你有什么感想？</a:t>
            </a:r>
            <a:endParaRPr lang="zh-CN" altLang="en-US" sz="3200" b="1" dirty="0">
              <a:solidFill>
                <a:srgbClr val="CC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5" name="Text Box 7"/>
          <p:cNvSpPr txBox="1"/>
          <p:nvPr/>
        </p:nvSpPr>
        <p:spPr>
          <a:xfrm>
            <a:off x="377825" y="4864100"/>
            <a:ext cx="8586788" cy="1373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zh-CN" altLang="en-US" sz="2000" dirty="0">
                <a:latin typeface="Arial" panose="020B0604020202020204" pitchFamily="34" charset="0"/>
                <a:ea typeface="宋体" panose="02010600030101010101" pitchFamily="2" charset="-122"/>
              </a:rPr>
              <a:t>　　  </a:t>
            </a:r>
            <a:r>
              <a: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很多的数学结论存在于平常的生活中，需要我们用数学的眼光去观察、思考、发现，这节课我们还受到了数学文化辉煌历史的教育。</a:t>
            </a:r>
            <a:endParaRPr lang="zh-CN" altLang="en-US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/>
      <p:bldP spid="22532" grpId="0"/>
      <p:bldP spid="22533" grpId="0"/>
      <p:bldP spid="22534" grpId="0"/>
      <p:bldP spid="225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1505" name="Object 2"/>
          <p:cNvGraphicFramePr>
            <a:graphicFrameLocks noChangeAspect="1"/>
          </p:cNvGraphicFramePr>
          <p:nvPr/>
        </p:nvGraphicFramePr>
        <p:xfrm>
          <a:off x="3048000" y="1846263"/>
          <a:ext cx="6096000" cy="5011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2305050" imgH="1895475" progId="PBrush">
                  <p:embed/>
                </p:oleObj>
              </mc:Choice>
              <mc:Fallback>
                <p:oleObj name="" r:id="rId1" imgW="2305050" imgH="1895475" progId="PBrush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48000" y="1846263"/>
                        <a:ext cx="6096000" cy="5011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6" name="Text Box 4"/>
          <p:cNvSpPr txBox="1"/>
          <p:nvPr/>
        </p:nvSpPr>
        <p:spPr>
          <a:xfrm>
            <a:off x="381000" y="1066800"/>
            <a:ext cx="8229600" cy="2289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2" charset="0"/>
                <a:ea typeface="华文行楷" pitchFamily="2" charset="-122"/>
              </a:rPr>
              <a:t>    </a:t>
            </a:r>
            <a:r>
              <a:rPr lang="zh-CN" altLang="en-US" sz="3600" b="1" dirty="0">
                <a:latin typeface="Times New Roman" panose="02020603050405020304" pitchFamily="2" charset="0"/>
                <a:ea typeface="华文行楷" pitchFamily="2" charset="-122"/>
              </a:rPr>
              <a:t>做一个长，宽，高分别为</a:t>
            </a:r>
            <a:r>
              <a:rPr lang="en-US" altLang="zh-CN" sz="3600" b="1" dirty="0">
                <a:latin typeface="Times New Roman" panose="02020603050405020304" pitchFamily="2" charset="0"/>
                <a:ea typeface="华文行楷" pitchFamily="2" charset="-122"/>
              </a:rPr>
              <a:t>50</a:t>
            </a:r>
            <a:r>
              <a:rPr lang="zh-CN" altLang="en-US" sz="3600" b="1" dirty="0">
                <a:latin typeface="Times New Roman" panose="02020603050405020304" pitchFamily="2" charset="0"/>
                <a:ea typeface="华文行楷" pitchFamily="2" charset="-122"/>
              </a:rPr>
              <a:t>厘米，</a:t>
            </a:r>
            <a:r>
              <a:rPr lang="en-US" altLang="zh-CN" sz="3600" b="1" dirty="0">
                <a:latin typeface="Times New Roman" panose="02020603050405020304" pitchFamily="2" charset="0"/>
                <a:ea typeface="华文行楷" pitchFamily="2" charset="-122"/>
              </a:rPr>
              <a:t>40</a:t>
            </a:r>
            <a:r>
              <a:rPr lang="zh-CN" altLang="en-US" sz="3600" b="1" dirty="0">
                <a:latin typeface="Times New Roman" panose="02020603050405020304" pitchFamily="2" charset="0"/>
                <a:ea typeface="华文行楷" pitchFamily="2" charset="-122"/>
              </a:rPr>
              <a:t>厘米，</a:t>
            </a:r>
            <a:r>
              <a:rPr lang="en-US" altLang="zh-CN" sz="3600" b="1" dirty="0">
                <a:latin typeface="Times New Roman" panose="02020603050405020304" pitchFamily="2" charset="0"/>
                <a:ea typeface="华文行楷" pitchFamily="2" charset="-122"/>
              </a:rPr>
              <a:t>30</a:t>
            </a:r>
            <a:r>
              <a:rPr lang="zh-CN" altLang="en-US" sz="3600" b="1" dirty="0">
                <a:latin typeface="Times New Roman" panose="02020603050405020304" pitchFamily="2" charset="0"/>
                <a:ea typeface="华文行楷" pitchFamily="2" charset="-122"/>
              </a:rPr>
              <a:t>厘米的木箱，一根长为</a:t>
            </a:r>
            <a:r>
              <a:rPr lang="en-US" altLang="zh-CN" sz="3600" b="1" dirty="0">
                <a:latin typeface="Times New Roman" panose="02020603050405020304" pitchFamily="2" charset="0"/>
                <a:ea typeface="华文行楷" pitchFamily="2" charset="-122"/>
              </a:rPr>
              <a:t>70</a:t>
            </a:r>
            <a:r>
              <a:rPr lang="zh-CN" altLang="en-US" sz="3600" b="1" dirty="0">
                <a:latin typeface="Times New Roman" panose="02020603050405020304" pitchFamily="2" charset="0"/>
                <a:ea typeface="华文行楷" pitchFamily="2" charset="-122"/>
              </a:rPr>
              <a:t>厘米的木棒能否放入，为什么？试用今天学过的知识说明。</a:t>
            </a:r>
            <a:endParaRPr lang="zh-CN" altLang="en-US" sz="3600" b="1" dirty="0">
              <a:latin typeface="Times New Roman" panose="02020603050405020304" pitchFamily="2" charset="0"/>
              <a:ea typeface="华文行楷" pitchFamily="2" charset="-122"/>
            </a:endParaRPr>
          </a:p>
        </p:txBody>
      </p:sp>
      <p:sp>
        <p:nvSpPr>
          <p:cNvPr id="24580" name="Line 5"/>
          <p:cNvSpPr/>
          <p:nvPr/>
        </p:nvSpPr>
        <p:spPr>
          <a:xfrm flipV="1">
            <a:off x="304800" y="3276600"/>
            <a:ext cx="3733800" cy="2590800"/>
          </a:xfrm>
          <a:prstGeom prst="line">
            <a:avLst/>
          </a:prstGeom>
          <a:ln w="762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508" name="标题 7"/>
          <p:cNvSpPr>
            <a:spLocks noGrp="1"/>
          </p:cNvSpPr>
          <p:nvPr>
            <p:ph type="title" idx="4294967295"/>
          </p:nvPr>
        </p:nvSpPr>
        <p:spPr>
          <a:ln/>
        </p:spPr>
        <p:txBody>
          <a:bodyPr vert="horz" wrap="square" anchor="ctr"/>
          <a:p>
            <a:pPr eaLnBrk="1" hangingPunct="1"/>
            <a:endParaRPr lang="zh-CN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Text Box 4"/>
          <p:cNvSpPr txBox="1"/>
          <p:nvPr/>
        </p:nvSpPr>
        <p:spPr>
          <a:xfrm>
            <a:off x="381000" y="1219200"/>
            <a:ext cx="4248150" cy="3016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R="0" defTabSz="914400">
              <a:buClrTx/>
              <a:buSzTx/>
            </a:pPr>
            <a:r>
              <a:rPr kumimoji="0" lang="zh-CN" altLang="en-US" sz="3200" b="1" kern="1200" cap="none" spc="0" normalizeH="0" baseline="0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      如图，池塘边有两点</a:t>
            </a:r>
            <a:r>
              <a:rPr kumimoji="0" lang="en-US" altLang="zh-CN" sz="3200" b="1" kern="1200" cap="none" spc="0" normalizeH="0" baseline="0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A、B，</a:t>
            </a:r>
            <a:r>
              <a:rPr kumimoji="0" lang="zh-CN" altLang="en-US" sz="3200" b="1" kern="1200" cap="none" spc="0" normalizeH="0" baseline="0" noProof="1" dirty="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无法直接测量</a:t>
            </a:r>
            <a:r>
              <a:rPr kumimoji="0" lang="en-US" altLang="zh-CN" sz="3200" b="1" kern="1200" cap="none" spc="0" normalizeH="0" baseline="0" noProof="1" dirty="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AB</a:t>
            </a:r>
            <a:r>
              <a:rPr kumimoji="0" lang="zh-CN" altLang="en-US" sz="3200" b="1" kern="1200" cap="none" spc="0" normalizeH="0" baseline="0" noProof="1" dirty="0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之间的距离，</a:t>
            </a:r>
            <a:r>
              <a:rPr kumimoji="0" lang="zh-CN" altLang="en-US" sz="3200" b="1" kern="1200" cap="none" spc="0" normalizeH="0" baseline="0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请你运用所学过的知识设计一种方法，来测量</a:t>
            </a:r>
            <a:r>
              <a:rPr kumimoji="0" lang="en-US" altLang="zh-CN" sz="3200" b="1" kern="1200" cap="none" spc="0" normalizeH="0" baseline="0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AB</a:t>
            </a:r>
            <a:r>
              <a:rPr kumimoji="0" lang="zh-CN" altLang="en-US" sz="3200" b="1" kern="1200" cap="none" spc="0" normalizeH="0" baseline="0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间的距离。</a:t>
            </a:r>
            <a:endParaRPr kumimoji="0" lang="zh-CN" altLang="en-US" sz="3200" b="1" kern="1200" cap="none" spc="0" normalizeH="0" baseline="0" noProof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530" name="WordArt 10"/>
          <p:cNvSpPr>
            <a:spLocks noTextEdit="1"/>
          </p:cNvSpPr>
          <p:nvPr/>
        </p:nvSpPr>
        <p:spPr>
          <a:xfrm>
            <a:off x="533400" y="304800"/>
            <a:ext cx="19812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我来设计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604" name="Text Box 11"/>
          <p:cNvSpPr txBox="1"/>
          <p:nvPr/>
        </p:nvSpPr>
        <p:spPr>
          <a:xfrm>
            <a:off x="685800" y="5973763"/>
            <a:ext cx="75438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比一比，哪位同学的方法既多又好？</a:t>
            </a:r>
            <a:endParaRPr lang="zh-CN" altLang="en-US" sz="3200" b="1" dirty="0">
              <a:solidFill>
                <a:srgbClr val="FF0066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grpSp>
        <p:nvGrpSpPr>
          <p:cNvPr id="25605" name="Group 15"/>
          <p:cNvGrpSpPr/>
          <p:nvPr/>
        </p:nvGrpSpPr>
        <p:grpSpPr>
          <a:xfrm>
            <a:off x="533400" y="4343400"/>
            <a:ext cx="8229600" cy="1585913"/>
            <a:chOff x="0" y="0"/>
            <a:chExt cx="5184" cy="999"/>
          </a:xfrm>
        </p:grpSpPr>
        <p:sp>
          <p:nvSpPr>
            <p:cNvPr id="22533" name="Text Box 12"/>
            <p:cNvSpPr txBox="1"/>
            <p:nvPr/>
          </p:nvSpPr>
          <p:spPr>
            <a:xfrm>
              <a:off x="0" y="0"/>
              <a:ext cx="379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b="1" dirty="0">
                  <a:latin typeface="楷体_GB2312" pitchFamily="1" charset="-122"/>
                  <a:ea typeface="楷体_GB2312" pitchFamily="1" charset="-122"/>
                </a:rPr>
                <a:t>要求：</a:t>
              </a:r>
              <a:r>
                <a:rPr lang="en-US" altLang="zh-CN" b="1" dirty="0">
                  <a:latin typeface="楷体_GB2312" pitchFamily="1" charset="-122"/>
                  <a:ea typeface="楷体_GB2312" pitchFamily="1" charset="-122"/>
                </a:rPr>
                <a:t>1</a:t>
              </a:r>
              <a:r>
                <a:rPr lang="zh-CN" altLang="en-US" b="1" dirty="0">
                  <a:latin typeface="楷体_GB2312" pitchFamily="1" charset="-122"/>
                  <a:ea typeface="楷体_GB2312" pitchFamily="1" charset="-122"/>
                </a:rPr>
                <a:t>、画出设计图</a:t>
              </a:r>
              <a:endParaRPr lang="zh-CN" altLang="en-US" b="1" dirty="0">
                <a:latin typeface="楷体_GB2312" pitchFamily="1" charset="-122"/>
                <a:ea typeface="楷体_GB2312" pitchFamily="1" charset="-122"/>
              </a:endParaRPr>
            </a:p>
          </p:txBody>
        </p:sp>
        <p:sp>
          <p:nvSpPr>
            <p:cNvPr id="22534" name="Text Box 13"/>
            <p:cNvSpPr txBox="1"/>
            <p:nvPr/>
          </p:nvSpPr>
          <p:spPr>
            <a:xfrm>
              <a:off x="672" y="336"/>
              <a:ext cx="451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dirty="0">
                  <a:latin typeface="楷体_GB2312" pitchFamily="1" charset="-122"/>
                  <a:ea typeface="楷体_GB2312" pitchFamily="1" charset="-122"/>
                </a:rPr>
                <a:t>2</a:t>
              </a:r>
              <a:r>
                <a:rPr lang="zh-CN" altLang="en-US" b="1" dirty="0">
                  <a:latin typeface="楷体_GB2312" pitchFamily="1" charset="-122"/>
                  <a:ea typeface="楷体_GB2312" pitchFamily="1" charset="-122"/>
                </a:rPr>
                <a:t>、若涉及到角度，请直接标在设计图中</a:t>
              </a:r>
              <a:endParaRPr lang="zh-CN" altLang="en-US" b="1" dirty="0">
                <a:latin typeface="楷体_GB2312" pitchFamily="1" charset="-122"/>
                <a:ea typeface="楷体_GB2312" pitchFamily="1" charset="-122"/>
              </a:endParaRPr>
            </a:p>
          </p:txBody>
        </p:sp>
        <p:sp>
          <p:nvSpPr>
            <p:cNvPr id="22535" name="Text Box 14"/>
            <p:cNvSpPr txBox="1"/>
            <p:nvPr/>
          </p:nvSpPr>
          <p:spPr>
            <a:xfrm>
              <a:off x="672" y="672"/>
              <a:ext cx="441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b="1" dirty="0">
                  <a:latin typeface="楷体_GB2312" pitchFamily="1" charset="-122"/>
                  <a:ea typeface="楷体_GB2312" pitchFamily="1" charset="-122"/>
                </a:rPr>
                <a:t>3</a:t>
              </a:r>
              <a:r>
                <a:rPr lang="zh-CN" altLang="en-US" b="1" dirty="0">
                  <a:latin typeface="楷体_GB2312" pitchFamily="1" charset="-122"/>
                  <a:ea typeface="楷体_GB2312" pitchFamily="1" charset="-122"/>
                </a:rPr>
                <a:t>、若涉及到长度，请用</a:t>
              </a:r>
              <a:r>
                <a:rPr lang="en-US" altLang="zh-CN" b="1" dirty="0">
                  <a:latin typeface="楷体_GB2312" pitchFamily="1" charset="-122"/>
                  <a:ea typeface="楷体_GB2312" pitchFamily="1" charset="-122"/>
                </a:rPr>
                <a:t>a</a:t>
              </a:r>
              <a:r>
                <a:rPr lang="zh-CN" altLang="en-US" b="1" dirty="0">
                  <a:latin typeface="楷体_GB2312" pitchFamily="1" charset="-122"/>
                  <a:ea typeface="楷体_GB2312" pitchFamily="1" charset="-122"/>
                </a:rPr>
                <a:t>、</a:t>
              </a:r>
              <a:r>
                <a:rPr lang="en-US" altLang="zh-CN" b="1" dirty="0">
                  <a:latin typeface="楷体_GB2312" pitchFamily="1" charset="-122"/>
                  <a:ea typeface="楷体_GB2312" pitchFamily="1" charset="-122"/>
                </a:rPr>
                <a:t>b</a:t>
              </a:r>
              <a:r>
                <a:rPr lang="zh-CN" altLang="en-US" b="1" dirty="0">
                  <a:latin typeface="楷体_GB2312" pitchFamily="1" charset="-122"/>
                  <a:ea typeface="楷体_GB2312" pitchFamily="1" charset="-122"/>
                </a:rPr>
                <a:t>、</a:t>
              </a:r>
              <a:r>
                <a:rPr lang="en-US" altLang="zh-CN" b="1" dirty="0">
                  <a:latin typeface="楷体_GB2312" pitchFamily="1" charset="-122"/>
                  <a:ea typeface="楷体_GB2312" pitchFamily="1" charset="-122"/>
                </a:rPr>
                <a:t>c</a:t>
              </a:r>
              <a:r>
                <a:rPr lang="zh-CN" altLang="en-US" b="1" dirty="0">
                  <a:latin typeface="楷体_GB2312" pitchFamily="1" charset="-122"/>
                  <a:ea typeface="楷体_GB2312" pitchFamily="1" charset="-122"/>
                </a:rPr>
                <a:t>等字母</a:t>
              </a:r>
              <a:endParaRPr lang="zh-CN" altLang="en-US" b="1" dirty="0">
                <a:latin typeface="楷体_GB2312" pitchFamily="1" charset="-122"/>
                <a:ea typeface="楷体_GB2312" pitchFamily="1" charset="-122"/>
              </a:endParaRPr>
            </a:p>
          </p:txBody>
        </p:sp>
      </p:grpSp>
      <p:grpSp>
        <p:nvGrpSpPr>
          <p:cNvPr id="22536" name="Group 16"/>
          <p:cNvGrpSpPr/>
          <p:nvPr/>
        </p:nvGrpSpPr>
        <p:grpSpPr>
          <a:xfrm>
            <a:off x="4648200" y="1219200"/>
            <a:ext cx="4191000" cy="2035175"/>
            <a:chOff x="0" y="0"/>
            <a:chExt cx="2640" cy="1282"/>
          </a:xfrm>
        </p:grpSpPr>
        <p:pic>
          <p:nvPicPr>
            <p:cNvPr id="22537" name="Picture 17" descr="C:\Documents and Settings\Administrator\桌面\勾股定理应用\11.BMP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92" y="0"/>
              <a:ext cx="2153" cy="128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2538" name="Line 18"/>
            <p:cNvSpPr/>
            <p:nvPr/>
          </p:nvSpPr>
          <p:spPr>
            <a:xfrm flipV="1">
              <a:off x="288" y="480"/>
              <a:ext cx="1968" cy="528"/>
            </a:xfrm>
            <a:prstGeom prst="line">
              <a:avLst/>
            </a:prstGeom>
            <a:ln w="47625" cap="flat" cmpd="sng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25612" name="Text Box 19"/>
            <p:cNvSpPr txBox="1"/>
            <p:nvPr/>
          </p:nvSpPr>
          <p:spPr>
            <a:xfrm>
              <a:off x="0" y="739"/>
              <a:ext cx="43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marR="0" defTabSz="914400">
                <a:buClrTx/>
                <a:buSzTx/>
              </a:pPr>
              <a:r>
                <a:rPr kumimoji="0" lang="en-US" altLang="zh-CN" sz="3200" b="1" kern="1200" cap="none" spc="0" normalizeH="0" baseline="0" noProof="1" dirty="0"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2" charset="0"/>
                  <a:ea typeface="宋体" panose="02010600030101010101" pitchFamily="2" charset="-122"/>
                  <a:cs typeface="+mn-cs"/>
                </a:rPr>
                <a:t>B</a:t>
              </a:r>
              <a:endParaRPr kumimoji="0" lang="en-US" altLang="zh-CN" sz="3200" b="1" kern="1200" cap="none" spc="0" normalizeH="0" baseline="0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613" name="Text Box 20"/>
            <p:cNvSpPr txBox="1"/>
            <p:nvPr/>
          </p:nvSpPr>
          <p:spPr>
            <a:xfrm>
              <a:off x="2208" y="96"/>
              <a:ext cx="43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marR="0" defTabSz="914400">
                <a:buClrTx/>
                <a:buSzTx/>
              </a:pPr>
              <a:r>
                <a:rPr kumimoji="0" lang="en-US" altLang="zh-CN" sz="3200" b="1" kern="1200" cap="none" spc="0" normalizeH="0" baseline="0" noProof="1" dirty="0"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2" charset="0"/>
                  <a:ea typeface="宋体" panose="02010600030101010101" pitchFamily="2" charset="-122"/>
                  <a:cs typeface="+mn-cs"/>
                </a:rPr>
                <a:t>A</a:t>
              </a:r>
              <a:endParaRPr kumimoji="0" lang="en-US" altLang="zh-CN" sz="3200" b="1" kern="1200" cap="none" spc="0" normalizeH="0" baseline="0" noProof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Text Box 2"/>
          <p:cNvSpPr txBox="1"/>
          <p:nvPr/>
        </p:nvSpPr>
        <p:spPr>
          <a:xfrm>
            <a:off x="609600" y="609600"/>
            <a:ext cx="7772400" cy="21018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3200" b="1" dirty="0">
                <a:solidFill>
                  <a:srgbClr val="FF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FF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、如图，要登上</a:t>
            </a:r>
            <a:r>
              <a:rPr lang="en-US" altLang="zh-CN" sz="3200" b="1" i="1" dirty="0">
                <a:solidFill>
                  <a:srgbClr val="FF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8</a:t>
            </a:r>
            <a:r>
              <a:rPr lang="zh-CN" altLang="en-US" sz="3200" b="1" i="1" dirty="0">
                <a:solidFill>
                  <a:srgbClr val="FF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米</a:t>
            </a:r>
            <a:r>
              <a:rPr lang="zh-CN" altLang="en-US" sz="3200" b="1" dirty="0">
                <a:solidFill>
                  <a:srgbClr val="FF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高的建筑物</a:t>
            </a:r>
            <a:r>
              <a:rPr lang="en-US" altLang="zh-CN" sz="3200" b="1" dirty="0">
                <a:solidFill>
                  <a:srgbClr val="FF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BC</a:t>
            </a:r>
            <a:r>
              <a:rPr lang="zh-CN" altLang="en-US" sz="3200" b="1" dirty="0">
                <a:solidFill>
                  <a:srgbClr val="FF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，为了安全需要，需使梯子底端离建筑物距离</a:t>
            </a:r>
            <a:r>
              <a:rPr lang="en-US" altLang="zh-CN" sz="3200" b="1" dirty="0">
                <a:solidFill>
                  <a:srgbClr val="FF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AB</a:t>
            </a:r>
            <a:r>
              <a:rPr lang="zh-CN" altLang="en-US" sz="3200" b="1" dirty="0">
                <a:solidFill>
                  <a:srgbClr val="FF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为</a:t>
            </a:r>
            <a:r>
              <a:rPr lang="en-US" altLang="zh-CN" sz="3200" b="1" i="1" dirty="0">
                <a:solidFill>
                  <a:srgbClr val="FF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6</a:t>
            </a:r>
            <a:r>
              <a:rPr lang="zh-CN" altLang="en-US" sz="3200" b="1" i="1" dirty="0">
                <a:solidFill>
                  <a:srgbClr val="FF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米</a:t>
            </a:r>
            <a:r>
              <a:rPr lang="zh-CN" altLang="en-US" sz="3200" b="1" dirty="0">
                <a:solidFill>
                  <a:srgbClr val="FF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，问至少需要多长的梯子？</a:t>
            </a:r>
            <a:endParaRPr lang="zh-CN" altLang="en-US" sz="3200" b="1" dirty="0">
              <a:solidFill>
                <a:srgbClr val="FF00FF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endParaRPr lang="en-US" altLang="zh-CN" sz="2400" u="sng" dirty="0">
              <a:solidFill>
                <a:srgbClr val="FF00FF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grpSp>
        <p:nvGrpSpPr>
          <p:cNvPr id="23554" name="Group 3"/>
          <p:cNvGrpSpPr/>
          <p:nvPr/>
        </p:nvGrpSpPr>
        <p:grpSpPr>
          <a:xfrm>
            <a:off x="2438400" y="3048000"/>
            <a:ext cx="6165850" cy="2752725"/>
            <a:chOff x="0" y="0"/>
            <a:chExt cx="3884" cy="1734"/>
          </a:xfrm>
        </p:grpSpPr>
        <p:sp>
          <p:nvSpPr>
            <p:cNvPr id="23555" name="Rectangle 4"/>
            <p:cNvSpPr/>
            <p:nvPr/>
          </p:nvSpPr>
          <p:spPr>
            <a:xfrm>
              <a:off x="2160" y="0"/>
              <a:ext cx="1104" cy="1728"/>
            </a:xfrm>
            <a:prstGeom prst="rect">
              <a:avLst/>
            </a:prstGeom>
            <a:solidFill>
              <a:srgbClr val="660033"/>
            </a:solidFill>
            <a:ln w="12700" cap="sq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  <a:effectLst>
              <a:prstShdw prst="shdw12" dir="16200000">
                <a:schemeClr val="bg2"/>
              </a:prstShdw>
            </a:effectLst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grpSp>
          <p:nvGrpSpPr>
            <p:cNvPr id="23556" name="Group 5"/>
            <p:cNvGrpSpPr/>
            <p:nvPr/>
          </p:nvGrpSpPr>
          <p:grpSpPr>
            <a:xfrm>
              <a:off x="0" y="240"/>
              <a:ext cx="3884" cy="1494"/>
              <a:chOff x="0" y="0"/>
              <a:chExt cx="3884" cy="1494"/>
            </a:xfrm>
          </p:grpSpPr>
          <p:sp>
            <p:nvSpPr>
              <p:cNvPr id="23557" name="Rectangle 6"/>
              <p:cNvSpPr/>
              <p:nvPr/>
            </p:nvSpPr>
            <p:spPr>
              <a:xfrm>
                <a:off x="2304" y="0"/>
                <a:ext cx="144" cy="192"/>
              </a:xfrm>
              <a:prstGeom prst="rect">
                <a:avLst/>
              </a:prstGeom>
              <a:solidFill>
                <a:schemeClr val="tx1"/>
              </a:solidFill>
              <a:ln w="12700" cap="sq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58" name="Rectangle 7"/>
              <p:cNvSpPr/>
              <p:nvPr/>
            </p:nvSpPr>
            <p:spPr>
              <a:xfrm>
                <a:off x="2928" y="912"/>
                <a:ext cx="144" cy="192"/>
              </a:xfrm>
              <a:prstGeom prst="rect">
                <a:avLst/>
              </a:prstGeom>
              <a:solidFill>
                <a:schemeClr val="tx1"/>
              </a:solidFill>
              <a:ln w="12700" cap="sq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59" name="Rectangle 8"/>
              <p:cNvSpPr/>
              <p:nvPr/>
            </p:nvSpPr>
            <p:spPr>
              <a:xfrm>
                <a:off x="2640" y="912"/>
                <a:ext cx="144" cy="192"/>
              </a:xfrm>
              <a:prstGeom prst="rect">
                <a:avLst/>
              </a:prstGeom>
              <a:solidFill>
                <a:schemeClr val="tx1"/>
              </a:solidFill>
              <a:ln w="12700" cap="sq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0" name="Rectangle 9"/>
              <p:cNvSpPr/>
              <p:nvPr/>
            </p:nvSpPr>
            <p:spPr>
              <a:xfrm>
                <a:off x="2304" y="912"/>
                <a:ext cx="144" cy="192"/>
              </a:xfrm>
              <a:prstGeom prst="rect">
                <a:avLst/>
              </a:prstGeom>
              <a:solidFill>
                <a:schemeClr val="tx1"/>
              </a:solidFill>
              <a:ln w="12700" cap="sq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1" name="Rectangle 10"/>
              <p:cNvSpPr/>
              <p:nvPr/>
            </p:nvSpPr>
            <p:spPr>
              <a:xfrm>
                <a:off x="2928" y="432"/>
                <a:ext cx="144" cy="192"/>
              </a:xfrm>
              <a:prstGeom prst="rect">
                <a:avLst/>
              </a:prstGeom>
              <a:solidFill>
                <a:schemeClr val="tx1"/>
              </a:solidFill>
              <a:ln w="12700" cap="sq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2" name="Rectangle 11"/>
              <p:cNvSpPr/>
              <p:nvPr/>
            </p:nvSpPr>
            <p:spPr>
              <a:xfrm>
                <a:off x="2640" y="432"/>
                <a:ext cx="144" cy="192"/>
              </a:xfrm>
              <a:prstGeom prst="rect">
                <a:avLst/>
              </a:prstGeom>
              <a:solidFill>
                <a:schemeClr val="tx1"/>
              </a:solidFill>
              <a:ln w="12700" cap="sq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3" name="Rectangle 12"/>
              <p:cNvSpPr/>
              <p:nvPr/>
            </p:nvSpPr>
            <p:spPr>
              <a:xfrm>
                <a:off x="2304" y="432"/>
                <a:ext cx="144" cy="192"/>
              </a:xfrm>
              <a:prstGeom prst="rect">
                <a:avLst/>
              </a:prstGeom>
              <a:solidFill>
                <a:schemeClr val="tx1"/>
              </a:solidFill>
              <a:ln w="12700" cap="sq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4" name="Rectangle 13"/>
              <p:cNvSpPr/>
              <p:nvPr/>
            </p:nvSpPr>
            <p:spPr>
              <a:xfrm>
                <a:off x="2640" y="0"/>
                <a:ext cx="144" cy="192"/>
              </a:xfrm>
              <a:prstGeom prst="rect">
                <a:avLst/>
              </a:prstGeom>
              <a:solidFill>
                <a:schemeClr val="tx1"/>
              </a:solidFill>
              <a:ln w="12700" cap="sq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5" name="Rectangle 14"/>
              <p:cNvSpPr/>
              <p:nvPr/>
            </p:nvSpPr>
            <p:spPr>
              <a:xfrm>
                <a:off x="2928" y="0"/>
                <a:ext cx="144" cy="192"/>
              </a:xfrm>
              <a:prstGeom prst="rect">
                <a:avLst/>
              </a:prstGeom>
              <a:solidFill>
                <a:schemeClr val="tx1"/>
              </a:solidFill>
              <a:ln w="12700" cap="sq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3566" name="Line 15"/>
              <p:cNvSpPr/>
              <p:nvPr/>
            </p:nvSpPr>
            <p:spPr>
              <a:xfrm flipH="1">
                <a:off x="0" y="1488"/>
                <a:ext cx="3408" cy="0"/>
              </a:xfrm>
              <a:prstGeom prst="line">
                <a:avLst/>
              </a:prstGeom>
              <a:ln w="76200" cap="rnd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</p:spPr>
          </p:sp>
          <p:pic>
            <p:nvPicPr>
              <p:cNvPr id="23567" name="Picture 16" descr="NA01441_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3283" y="816"/>
                <a:ext cx="601" cy="67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23568" name="Rectangle 17"/>
            <p:cNvSpPr/>
            <p:nvPr/>
          </p:nvSpPr>
          <p:spPr>
            <a:xfrm>
              <a:off x="2304" y="240"/>
              <a:ext cx="144" cy="192"/>
            </a:xfrm>
            <a:prstGeom prst="rect">
              <a:avLst/>
            </a:prstGeom>
            <a:solidFill>
              <a:schemeClr val="bg1"/>
            </a:solidFill>
            <a:ln w="12700" cap="sq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3569" name="Rectangle 18"/>
            <p:cNvSpPr/>
            <p:nvPr/>
          </p:nvSpPr>
          <p:spPr>
            <a:xfrm>
              <a:off x="2928" y="1152"/>
              <a:ext cx="144" cy="192"/>
            </a:xfrm>
            <a:prstGeom prst="rect">
              <a:avLst/>
            </a:prstGeom>
            <a:solidFill>
              <a:schemeClr val="bg1"/>
            </a:solidFill>
            <a:ln w="12700" cap="sq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3570" name="Rectangle 19"/>
            <p:cNvSpPr/>
            <p:nvPr/>
          </p:nvSpPr>
          <p:spPr>
            <a:xfrm>
              <a:off x="2640" y="1152"/>
              <a:ext cx="144" cy="192"/>
            </a:xfrm>
            <a:prstGeom prst="rect">
              <a:avLst/>
            </a:prstGeom>
            <a:solidFill>
              <a:schemeClr val="bg1"/>
            </a:solidFill>
            <a:ln w="12700" cap="sq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3571" name="Rectangle 20"/>
            <p:cNvSpPr/>
            <p:nvPr/>
          </p:nvSpPr>
          <p:spPr>
            <a:xfrm>
              <a:off x="2304" y="1152"/>
              <a:ext cx="144" cy="192"/>
            </a:xfrm>
            <a:prstGeom prst="rect">
              <a:avLst/>
            </a:prstGeom>
            <a:solidFill>
              <a:schemeClr val="bg1"/>
            </a:solidFill>
            <a:ln w="12700" cap="sq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3572" name="Rectangle 21"/>
            <p:cNvSpPr/>
            <p:nvPr/>
          </p:nvSpPr>
          <p:spPr>
            <a:xfrm>
              <a:off x="2928" y="672"/>
              <a:ext cx="144" cy="192"/>
            </a:xfrm>
            <a:prstGeom prst="rect">
              <a:avLst/>
            </a:prstGeom>
            <a:solidFill>
              <a:schemeClr val="bg1"/>
            </a:solidFill>
            <a:ln w="12700" cap="sq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3573" name="Rectangle 22"/>
            <p:cNvSpPr/>
            <p:nvPr/>
          </p:nvSpPr>
          <p:spPr>
            <a:xfrm>
              <a:off x="2640" y="672"/>
              <a:ext cx="144" cy="192"/>
            </a:xfrm>
            <a:prstGeom prst="rect">
              <a:avLst/>
            </a:prstGeom>
            <a:solidFill>
              <a:schemeClr val="bg1"/>
            </a:solidFill>
            <a:ln w="12700" cap="sq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3574" name="Rectangle 23"/>
            <p:cNvSpPr/>
            <p:nvPr/>
          </p:nvSpPr>
          <p:spPr>
            <a:xfrm>
              <a:off x="2304" y="672"/>
              <a:ext cx="144" cy="192"/>
            </a:xfrm>
            <a:prstGeom prst="rect">
              <a:avLst/>
            </a:prstGeom>
            <a:solidFill>
              <a:schemeClr val="bg1"/>
            </a:solidFill>
            <a:ln w="12700" cap="sq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3575" name="Rectangle 24"/>
            <p:cNvSpPr/>
            <p:nvPr/>
          </p:nvSpPr>
          <p:spPr>
            <a:xfrm>
              <a:off x="2640" y="240"/>
              <a:ext cx="144" cy="192"/>
            </a:xfrm>
            <a:prstGeom prst="rect">
              <a:avLst/>
            </a:prstGeom>
            <a:solidFill>
              <a:schemeClr val="bg1"/>
            </a:solidFill>
            <a:ln w="12700" cap="sq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3576" name="Rectangle 25"/>
            <p:cNvSpPr/>
            <p:nvPr/>
          </p:nvSpPr>
          <p:spPr>
            <a:xfrm>
              <a:off x="2928" y="240"/>
              <a:ext cx="144" cy="192"/>
            </a:xfrm>
            <a:prstGeom prst="rect">
              <a:avLst/>
            </a:prstGeom>
            <a:solidFill>
              <a:schemeClr val="bg1"/>
            </a:solidFill>
            <a:ln w="12700" cap="sq" cmpd="sng">
              <a:solidFill>
                <a:schemeClr val="bg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23577" name="Line 26"/>
          <p:cNvSpPr/>
          <p:nvPr/>
        </p:nvSpPr>
        <p:spPr>
          <a:xfrm flipH="1">
            <a:off x="4114800" y="3048000"/>
            <a:ext cx="1752600" cy="2743200"/>
          </a:xfrm>
          <a:prstGeom prst="line">
            <a:avLst/>
          </a:prstGeom>
          <a:ln w="76200" cap="sq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18900000" algn="ctr" rotWithShape="0">
              <a:srgbClr val="808080"/>
            </a:outerShdw>
          </a:effectLst>
        </p:spPr>
      </p:sp>
      <p:sp>
        <p:nvSpPr>
          <p:cNvPr id="23578" name="Line 27"/>
          <p:cNvSpPr/>
          <p:nvPr/>
        </p:nvSpPr>
        <p:spPr>
          <a:xfrm flipH="1">
            <a:off x="4114800" y="3048000"/>
            <a:ext cx="1752600" cy="2743200"/>
          </a:xfrm>
          <a:prstGeom prst="line">
            <a:avLst/>
          </a:prstGeom>
          <a:ln w="76200" cap="sq" cmpd="sng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18900000" algn="ctr" rotWithShape="0">
              <a:srgbClr val="808080"/>
            </a:outerShdw>
          </a:effectLst>
        </p:spPr>
      </p:sp>
      <p:sp>
        <p:nvSpPr>
          <p:cNvPr id="23579" name="Text Box 28"/>
          <p:cNvSpPr txBox="1"/>
          <p:nvPr/>
        </p:nvSpPr>
        <p:spPr>
          <a:xfrm>
            <a:off x="5181600" y="4114800"/>
            <a:ext cx="70326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8m</a:t>
            </a:r>
            <a:endParaRPr lang="en-US" altLang="zh-CN" sz="3200" dirty="0">
              <a:solidFill>
                <a:srgbClr val="FF33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3580" name="Text Box 29"/>
          <p:cNvSpPr txBox="1"/>
          <p:nvPr/>
        </p:nvSpPr>
        <p:spPr>
          <a:xfrm>
            <a:off x="5715000" y="58674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dirty="0">
                <a:latin typeface="Times New Roman" panose="02020603050405020304" pitchFamily="2" charset="0"/>
                <a:ea typeface="宋体" panose="02010600030101010101" pitchFamily="2" charset="-122"/>
              </a:rPr>
              <a:t>B</a:t>
            </a:r>
            <a:endParaRPr lang="en-US" altLang="zh-CN" sz="2400" b="1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3581" name="Text Box 30"/>
          <p:cNvSpPr txBox="1"/>
          <p:nvPr/>
        </p:nvSpPr>
        <p:spPr>
          <a:xfrm>
            <a:off x="5715000" y="2514600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dirty="0">
                <a:solidFill>
                  <a:srgbClr val="FF33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C</a:t>
            </a:r>
            <a:endParaRPr lang="en-US" altLang="zh-CN" sz="2400" b="1" dirty="0">
              <a:solidFill>
                <a:srgbClr val="FF33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3582" name="Text Box 31"/>
          <p:cNvSpPr txBox="1"/>
          <p:nvPr/>
        </p:nvSpPr>
        <p:spPr>
          <a:xfrm>
            <a:off x="3810000" y="5791200"/>
            <a:ext cx="457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dirty="0">
                <a:latin typeface="Times New Roman" panose="02020603050405020304" pitchFamily="2" charset="0"/>
                <a:ea typeface="宋体" panose="02010600030101010101" pitchFamily="2" charset="-122"/>
              </a:rPr>
              <a:t>A</a:t>
            </a:r>
            <a:endParaRPr lang="en-US" altLang="zh-CN" sz="2400" b="1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3583" name="AutoShape 32"/>
          <p:cNvSpPr/>
          <p:nvPr/>
        </p:nvSpPr>
        <p:spPr>
          <a:xfrm rot="-5382070">
            <a:off x="4913313" y="5145088"/>
            <a:ext cx="152400" cy="1752600"/>
          </a:xfrm>
          <a:prstGeom prst="leftBrace">
            <a:avLst>
              <a:gd name="adj1" fmla="val 95780"/>
              <a:gd name="adj2" fmla="val 50000"/>
            </a:avLst>
          </a:prstGeom>
          <a:noFill/>
          <a:ln w="12700" cap="sq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eaVert" wrap="none" anchor="ctr"/>
          <a:p>
            <a:pPr algn="ctr">
              <a:spcBef>
                <a:spcPct val="0"/>
              </a:spcBef>
            </a:pPr>
            <a:endParaRPr lang="zh-CN" altLang="en-US" sz="2400" u="sng" dirty="0">
              <a:solidFill>
                <a:srgbClr val="FF00FF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3584" name="Text Box 33"/>
          <p:cNvSpPr txBox="1"/>
          <p:nvPr/>
        </p:nvSpPr>
        <p:spPr>
          <a:xfrm>
            <a:off x="4724400" y="6019800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dirty="0">
                <a:solidFill>
                  <a:srgbClr val="FF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6m</a:t>
            </a:r>
            <a:endParaRPr lang="en-US" altLang="zh-CN" sz="2400" dirty="0">
              <a:solidFill>
                <a:srgbClr val="FF00FF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7682" name="Text Box 34"/>
          <p:cNvSpPr txBox="1"/>
          <p:nvPr/>
        </p:nvSpPr>
        <p:spPr>
          <a:xfrm>
            <a:off x="609600" y="2590800"/>
            <a:ext cx="3598863" cy="22828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zh-CN" altLang="en-US" sz="2400" dirty="0">
                <a:latin typeface="Times New Roman" panose="02020603050405020304" pitchFamily="2" charset="0"/>
                <a:ea typeface="宋体" panose="02010600030101010101" pitchFamily="2" charset="-122"/>
              </a:rPr>
              <a:t>解：根据勾股定理得：</a:t>
            </a:r>
            <a:endParaRPr lang="zh-CN" altLang="en-US" sz="2400" dirty="0"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2400" dirty="0">
                <a:latin typeface="Times New Roman" panose="02020603050405020304" pitchFamily="2" charset="0"/>
                <a:ea typeface="宋体" panose="02010600030101010101" pitchFamily="2" charset="-122"/>
              </a:rPr>
              <a:t>AC</a:t>
            </a:r>
            <a:r>
              <a:rPr lang="en-US" altLang="zh-CN" sz="2400" baseline="30000" dirty="0">
                <a:latin typeface="Times New Roman" panose="02020603050405020304" pitchFamily="2" charset="0"/>
                <a:ea typeface="宋体" panose="02010600030101010101" pitchFamily="2" charset="-122"/>
              </a:rPr>
              <a:t>2</a:t>
            </a:r>
            <a:r>
              <a:rPr lang="en-US" altLang="zh-CN" sz="2400" dirty="0">
                <a:latin typeface="Times New Roman" panose="02020603050405020304" pitchFamily="2" charset="0"/>
                <a:ea typeface="宋体" panose="02010600030101010101" pitchFamily="2" charset="-122"/>
              </a:rPr>
              <a:t>= 6</a:t>
            </a:r>
            <a:r>
              <a:rPr lang="en-US" altLang="zh-CN" sz="2400" baseline="30000" dirty="0">
                <a:latin typeface="Times New Roman" panose="02020603050405020304" pitchFamily="2" charset="0"/>
                <a:ea typeface="宋体" panose="02010600030101010101" pitchFamily="2" charset="-122"/>
              </a:rPr>
              <a:t>2 </a:t>
            </a:r>
            <a:r>
              <a:rPr lang="en-US" altLang="zh-CN" sz="2400" dirty="0">
                <a:latin typeface="Times New Roman" panose="02020603050405020304" pitchFamily="2" charset="0"/>
                <a:ea typeface="宋体" panose="02010600030101010101" pitchFamily="2" charset="-122"/>
              </a:rPr>
              <a:t>+ 8</a:t>
            </a:r>
            <a:r>
              <a:rPr lang="en-US" altLang="zh-CN" sz="2400" baseline="30000" dirty="0">
                <a:latin typeface="Times New Roman" panose="02020603050405020304" pitchFamily="2" charset="0"/>
                <a:ea typeface="宋体" panose="02010600030101010101" pitchFamily="2" charset="-122"/>
              </a:rPr>
              <a:t>2</a:t>
            </a:r>
            <a:endParaRPr lang="en-US" altLang="zh-CN" sz="2400" dirty="0"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2400" dirty="0">
                <a:latin typeface="Times New Roman" panose="02020603050405020304" pitchFamily="2" charset="0"/>
                <a:ea typeface="宋体" panose="02010600030101010101" pitchFamily="2" charset="-122"/>
              </a:rPr>
              <a:t>      =36+64</a:t>
            </a:r>
            <a:endParaRPr lang="en-US" altLang="zh-CN" sz="2400" dirty="0"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2400" dirty="0">
                <a:latin typeface="Times New Roman" panose="02020603050405020304" pitchFamily="2" charset="0"/>
                <a:ea typeface="宋体" panose="02010600030101010101" pitchFamily="2" charset="-122"/>
              </a:rPr>
              <a:t>      =100</a:t>
            </a:r>
            <a:endParaRPr lang="en-US" altLang="zh-CN" sz="2400" dirty="0"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400" dirty="0">
                <a:latin typeface="Times New Roman" panose="02020603050405020304" pitchFamily="2" charset="0"/>
                <a:ea typeface="宋体" panose="02010600030101010101" pitchFamily="2" charset="-122"/>
              </a:rPr>
              <a:t>即：</a:t>
            </a:r>
            <a:r>
              <a:rPr lang="en-US" altLang="zh-CN" sz="2400" dirty="0">
                <a:latin typeface="Times New Roman" panose="02020603050405020304" pitchFamily="2" charset="0"/>
                <a:ea typeface="宋体" panose="02010600030101010101" pitchFamily="2" charset="-122"/>
              </a:rPr>
              <a:t>AC=10</a:t>
            </a:r>
            <a:r>
              <a:rPr lang="zh-CN" altLang="en-US" sz="1800" dirty="0">
                <a:solidFill>
                  <a:srgbClr val="FF33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（</a:t>
            </a:r>
            <a:r>
              <a:rPr lang="en-US" altLang="zh-CN" sz="1800" dirty="0">
                <a:solidFill>
                  <a:srgbClr val="FF33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-10</a:t>
            </a:r>
            <a:r>
              <a:rPr lang="zh-CN" altLang="en-US" sz="1800" dirty="0">
                <a:solidFill>
                  <a:srgbClr val="FF33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不合，舍去）</a:t>
            </a:r>
            <a:endParaRPr lang="zh-CN" altLang="en-US" sz="1800" dirty="0">
              <a:solidFill>
                <a:srgbClr val="FF33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400" dirty="0">
                <a:latin typeface="Times New Roman" panose="02020603050405020304" pitchFamily="2" charset="0"/>
                <a:ea typeface="宋体" panose="02010600030101010101" pitchFamily="2" charset="-122"/>
              </a:rPr>
              <a:t>答：梯子至少长</a:t>
            </a:r>
            <a:r>
              <a:rPr lang="en-US" altLang="zh-CN" sz="2400" dirty="0">
                <a:latin typeface="Times New Roman" panose="02020603050405020304" pitchFamily="2" charset="0"/>
                <a:ea typeface="宋体" panose="02010600030101010101" pitchFamily="2" charset="-122"/>
              </a:rPr>
              <a:t>10</a:t>
            </a:r>
            <a:r>
              <a:rPr lang="zh-CN" altLang="en-US" sz="2400" dirty="0">
                <a:latin typeface="Times New Roman" panose="02020603050405020304" pitchFamily="2" charset="0"/>
                <a:ea typeface="宋体" panose="02010600030101010101" pitchFamily="2" charset="-122"/>
              </a:rPr>
              <a:t>米。</a:t>
            </a:r>
            <a:endParaRPr lang="zh-CN" altLang="en-US" sz="2400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3586" name="动作按钮: 前进或下一项 36">
            <a:hlinkClick r:id="rId2" action="ppaction://hlinksldjump"/>
          </p:cNvPr>
          <p:cNvSpPr/>
          <p:nvPr/>
        </p:nvSpPr>
        <p:spPr>
          <a:xfrm>
            <a:off x="7572375" y="5857875"/>
            <a:ext cx="1071563" cy="523875"/>
          </a:xfrm>
          <a:prstGeom prst="actionButtonForwardNext">
            <a:avLst/>
          </a:prstGeom>
          <a:blipFill rotWithShape="1">
            <a:blip r:embed="rId3"/>
          </a:blipFill>
          <a:ln w="9525">
            <a:noFill/>
          </a:ln>
        </p:spPr>
        <p:txBody>
          <a:bodyPr anchor="t">
            <a:spAutoFit/>
          </a:bodyPr>
          <a:p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"/>
                                        <p:tgtEl>
                                          <p:spTgt spid="2768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8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Text Box 2"/>
          <p:cNvSpPr txBox="1"/>
          <p:nvPr/>
        </p:nvSpPr>
        <p:spPr>
          <a:xfrm>
            <a:off x="827088" y="2284413"/>
            <a:ext cx="4752975" cy="35036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解：根据勾股定理得：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AB</a:t>
            </a:r>
            <a:r>
              <a:rPr lang="en-US" altLang="zh-CN" sz="3200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= 9</a:t>
            </a:r>
            <a:r>
              <a:rPr lang="en-US" altLang="zh-CN" sz="3200" baseline="30000" dirty="0">
                <a:latin typeface="Arial" panose="020B0604020202020204" pitchFamily="34" charset="0"/>
                <a:ea typeface="宋体" panose="02010600030101010101" pitchFamily="2" charset="-122"/>
              </a:rPr>
              <a:t>2 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+ 12</a:t>
            </a:r>
            <a:r>
              <a:rPr lang="en-US" altLang="zh-CN" sz="3200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3200" baseline="30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      =81+144</a:t>
            </a:r>
            <a:endParaRPr lang="en-US" altLang="zh-CN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      =225</a:t>
            </a:r>
            <a:endParaRPr lang="en-US" altLang="zh-CN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即：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AC=15</a:t>
            </a:r>
            <a:endParaRPr lang="en-US" altLang="zh-CN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∴AC+AB=9+15=24(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米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endParaRPr lang="en-US" altLang="zh-CN" sz="32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答：旗杆折断前有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米。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8" name="Text Box 3"/>
          <p:cNvSpPr txBox="1"/>
          <p:nvPr/>
        </p:nvSpPr>
        <p:spPr>
          <a:xfrm>
            <a:off x="990600" y="115888"/>
            <a:ext cx="7239000" cy="2286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0"/>
              </a:spcBef>
            </a:pPr>
            <a:r>
              <a:rPr lang="en-US" altLang="zh-CN" sz="3200" dirty="0">
                <a:solidFill>
                  <a:srgbClr val="FF00FF"/>
                </a:solidFill>
                <a:latin typeface="楷体_GB2312" pitchFamily="1" charset="-122"/>
                <a:ea typeface="楷体_GB2312" pitchFamily="1" charset="-122"/>
              </a:rPr>
              <a:t>2</a:t>
            </a:r>
            <a:r>
              <a:rPr lang="zh-CN" altLang="en-US" sz="3200" dirty="0">
                <a:solidFill>
                  <a:srgbClr val="FF00FF"/>
                </a:solidFill>
                <a:latin typeface="楷体_GB2312" pitchFamily="1" charset="-122"/>
                <a:ea typeface="楷体_GB2312" pitchFamily="1" charset="-122"/>
              </a:rPr>
              <a:t>、如图，一根旗杆在离地面</a:t>
            </a:r>
            <a:r>
              <a:rPr lang="en-US" altLang="zh-CN" sz="3200" dirty="0">
                <a:solidFill>
                  <a:srgbClr val="FF00FF"/>
                </a:solidFill>
                <a:latin typeface="楷体_GB2312" pitchFamily="1" charset="-122"/>
                <a:ea typeface="楷体_GB2312" pitchFamily="1" charset="-122"/>
              </a:rPr>
              <a:t>9</a:t>
            </a:r>
            <a:r>
              <a:rPr lang="zh-CN" altLang="en-US" sz="3200" dirty="0">
                <a:solidFill>
                  <a:srgbClr val="FF00FF"/>
                </a:solidFill>
                <a:latin typeface="楷体_GB2312" pitchFamily="1" charset="-122"/>
                <a:ea typeface="楷体_GB2312" pitchFamily="1" charset="-122"/>
              </a:rPr>
              <a:t>米处断裂，旗杆顶部落在离旗杆底部</a:t>
            </a:r>
            <a:r>
              <a:rPr lang="en-US" altLang="zh-CN" sz="3200" dirty="0">
                <a:solidFill>
                  <a:srgbClr val="FF00FF"/>
                </a:solidFill>
                <a:latin typeface="楷体_GB2312" pitchFamily="1" charset="-122"/>
                <a:ea typeface="楷体_GB2312" pitchFamily="1" charset="-122"/>
              </a:rPr>
              <a:t>12</a:t>
            </a:r>
            <a:r>
              <a:rPr lang="zh-CN" altLang="en-US" sz="3200" dirty="0">
                <a:solidFill>
                  <a:srgbClr val="FF00FF"/>
                </a:solidFill>
                <a:latin typeface="楷体_GB2312" pitchFamily="1" charset="-122"/>
                <a:ea typeface="楷体_GB2312" pitchFamily="1" charset="-122"/>
              </a:rPr>
              <a:t>米处，旗杆折断前有多高。</a:t>
            </a:r>
            <a:endParaRPr lang="zh-CN" altLang="en-US" sz="3200" dirty="0">
              <a:solidFill>
                <a:srgbClr val="FF00FF"/>
              </a:solidFill>
              <a:latin typeface="楷体_GB2312" pitchFamily="1" charset="-122"/>
              <a:ea typeface="楷体_GB2312" pitchFamily="1" charset="-122"/>
            </a:endParaRPr>
          </a:p>
          <a:p>
            <a:endParaRPr lang="en-US" altLang="zh-CN" sz="3200" u="sng" dirty="0">
              <a:solidFill>
                <a:srgbClr val="FF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grpSp>
        <p:nvGrpSpPr>
          <p:cNvPr id="24579" name="Group 4"/>
          <p:cNvGrpSpPr/>
          <p:nvPr/>
        </p:nvGrpSpPr>
        <p:grpSpPr>
          <a:xfrm>
            <a:off x="4787900" y="1484313"/>
            <a:ext cx="4751388" cy="2684462"/>
            <a:chOff x="0" y="0"/>
            <a:chExt cx="4128" cy="2289"/>
          </a:xfrm>
        </p:grpSpPr>
        <p:grpSp>
          <p:nvGrpSpPr>
            <p:cNvPr id="24580" name="Group 5"/>
            <p:cNvGrpSpPr/>
            <p:nvPr/>
          </p:nvGrpSpPr>
          <p:grpSpPr>
            <a:xfrm>
              <a:off x="0" y="0"/>
              <a:ext cx="4128" cy="2289"/>
              <a:chOff x="0" y="0"/>
              <a:chExt cx="4128" cy="2289"/>
            </a:xfrm>
          </p:grpSpPr>
          <p:sp>
            <p:nvSpPr>
              <p:cNvPr id="24581" name="Line 6"/>
              <p:cNvSpPr/>
              <p:nvPr/>
            </p:nvSpPr>
            <p:spPr>
              <a:xfrm flipV="1">
                <a:off x="0" y="1584"/>
                <a:ext cx="4128" cy="0"/>
              </a:xfrm>
              <a:prstGeom prst="line">
                <a:avLst/>
              </a:prstGeom>
              <a:ln w="12700" cap="rnd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  <a:effectLst>
                <a:outerShdw dist="107763" dir="18900000" algn="ctr" rotWithShape="0">
                  <a:schemeClr val="bg2"/>
                </a:outerShdw>
              </a:effectLst>
            </p:spPr>
          </p:sp>
          <p:sp>
            <p:nvSpPr>
              <p:cNvPr id="24582" name="AutoShape 7"/>
              <p:cNvSpPr/>
              <p:nvPr/>
            </p:nvSpPr>
            <p:spPr>
              <a:xfrm rot="10690682">
                <a:off x="672" y="0"/>
                <a:ext cx="191" cy="153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pathLst>
                  <a:path w="21600" h="21600">
                    <a:moveTo>
                      <a:pt x="0" y="0"/>
                    </a:moveTo>
                    <a:lnTo>
                      <a:pt x="7341" y="21600"/>
                    </a:lnTo>
                    <a:lnTo>
                      <a:pt x="14259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sq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4583" name="AutoShape 8"/>
              <p:cNvSpPr/>
              <p:nvPr/>
            </p:nvSpPr>
            <p:spPr>
              <a:xfrm rot="-3347776">
                <a:off x="1896" y="-648"/>
                <a:ext cx="48" cy="2784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0" y="6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pathLst>
                  <a:path w="21600" h="21600">
                    <a:moveTo>
                      <a:pt x="0" y="0"/>
                    </a:moveTo>
                    <a:lnTo>
                      <a:pt x="7341" y="21600"/>
                    </a:lnTo>
                    <a:lnTo>
                      <a:pt x="14259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sq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4584" name="AutoShape 9"/>
              <p:cNvSpPr/>
              <p:nvPr/>
            </p:nvSpPr>
            <p:spPr>
              <a:xfrm>
                <a:off x="576" y="96"/>
                <a:ext cx="96" cy="1440"/>
              </a:xfrm>
              <a:prstGeom prst="leftBrace">
                <a:avLst>
                  <a:gd name="adj1" fmla="val 125000"/>
                  <a:gd name="adj2" fmla="val 50000"/>
                </a:avLst>
              </a:prstGeom>
              <a:noFill/>
              <a:ln w="28575" cap="sq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4585" name="Text Box 10"/>
              <p:cNvSpPr txBox="1"/>
              <p:nvPr/>
            </p:nvSpPr>
            <p:spPr>
              <a:xfrm>
                <a:off x="95" y="671"/>
                <a:ext cx="577" cy="3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p>
                <a:r>
                  <a:rPr lang="en-US" altLang="zh-CN" sz="2400" b="1" dirty="0">
                    <a:latin typeface="Times New Roman" panose="02020603050405020304" pitchFamily="2" charset="0"/>
                    <a:ea typeface="宋体" panose="02010600030101010101" pitchFamily="2" charset="-122"/>
                  </a:rPr>
                  <a:t>9</a:t>
                </a:r>
                <a:r>
                  <a:rPr lang="zh-CN" altLang="en-US" sz="2400" b="1" dirty="0">
                    <a:latin typeface="Times New Roman" panose="02020603050405020304" pitchFamily="2" charset="0"/>
                    <a:ea typeface="宋体" panose="02010600030101010101" pitchFamily="2" charset="-122"/>
                  </a:rPr>
                  <a:t>米</a:t>
                </a:r>
                <a:endParaRPr lang="zh-CN" altLang="en-US" sz="2400" b="1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4586" name="Text Box 11"/>
              <p:cNvSpPr txBox="1"/>
              <p:nvPr/>
            </p:nvSpPr>
            <p:spPr>
              <a:xfrm>
                <a:off x="1719" y="1899"/>
                <a:ext cx="689" cy="3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spcBef>
                    <a:spcPct val="0"/>
                  </a:spcBef>
                </a:pPr>
                <a:r>
                  <a:rPr lang="en-US" altLang="zh-CN" sz="2400" dirty="0">
                    <a:latin typeface="Times New Roman" panose="02020603050405020304" pitchFamily="2" charset="0"/>
                    <a:ea typeface="宋体" panose="02010600030101010101" pitchFamily="2" charset="-122"/>
                  </a:rPr>
                  <a:t>12</a:t>
                </a:r>
                <a:r>
                  <a:rPr lang="zh-CN" altLang="en-US" sz="2400" dirty="0">
                    <a:latin typeface="Times New Roman" panose="02020603050405020304" pitchFamily="2" charset="0"/>
                    <a:ea typeface="宋体" panose="02010600030101010101" pitchFamily="2" charset="-122"/>
                  </a:rPr>
                  <a:t>米</a:t>
                </a:r>
                <a:endParaRPr lang="zh-CN" altLang="en-US" sz="2400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4587" name="AutoShape 12"/>
            <p:cNvSpPr/>
            <p:nvPr/>
          </p:nvSpPr>
          <p:spPr>
            <a:xfrm rot="-5400000">
              <a:off x="1848" y="648"/>
              <a:ext cx="192" cy="2256"/>
            </a:xfrm>
            <a:prstGeom prst="leftBrace">
              <a:avLst>
                <a:gd name="adj1" fmla="val 97862"/>
                <a:gd name="adj2" fmla="val 50000"/>
              </a:avLst>
            </a:prstGeom>
            <a:noFill/>
            <a:ln w="12700" cap="sq" cmpd="sng">
              <a:solidFill>
                <a:srgbClr val="FF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24588" name="Text Box 13"/>
          <p:cNvSpPr txBox="1"/>
          <p:nvPr/>
        </p:nvSpPr>
        <p:spPr>
          <a:xfrm>
            <a:off x="5219700" y="1196975"/>
            <a:ext cx="3587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9" name="Text Box 14"/>
          <p:cNvSpPr txBox="1"/>
          <p:nvPr/>
        </p:nvSpPr>
        <p:spPr>
          <a:xfrm>
            <a:off x="8172450" y="3284538"/>
            <a:ext cx="3587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90" name="Text Box 15"/>
          <p:cNvSpPr txBox="1"/>
          <p:nvPr/>
        </p:nvSpPr>
        <p:spPr>
          <a:xfrm>
            <a:off x="5435600" y="3284538"/>
            <a:ext cx="50482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91" name="动作按钮: 前进或下一项 17">
            <a:hlinkClick r:id="rId1" action="ppaction://hlinksldjump"/>
          </p:cNvPr>
          <p:cNvSpPr/>
          <p:nvPr/>
        </p:nvSpPr>
        <p:spPr>
          <a:xfrm>
            <a:off x="7572375" y="5857875"/>
            <a:ext cx="1071563" cy="523875"/>
          </a:xfrm>
          <a:prstGeom prst="actionButtonForwardNext">
            <a:avLst/>
          </a:prstGeom>
          <a:blipFill rotWithShape="1">
            <a:blip r:embed="rId2"/>
          </a:blipFill>
          <a:ln w="9525">
            <a:noFill/>
          </a:ln>
        </p:spPr>
        <p:txBody>
          <a:bodyPr anchor="t">
            <a:spAutoFit/>
          </a:bodyPr>
          <a:p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Text Box 2"/>
          <p:cNvSpPr txBox="1"/>
          <p:nvPr/>
        </p:nvSpPr>
        <p:spPr>
          <a:xfrm>
            <a:off x="6143625" y="1214438"/>
            <a:ext cx="10477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C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pic>
        <p:nvPicPr>
          <p:cNvPr id="25602" name="Picture 3" descr="试一试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5750" y="247650"/>
            <a:ext cx="1835150" cy="587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Text Box 4">
            <a:hlinkClick r:id="rId2" action="ppaction://hlinksldjump"/>
          </p:cNvPr>
          <p:cNvSpPr txBox="1"/>
          <p:nvPr/>
        </p:nvSpPr>
        <p:spPr>
          <a:xfrm>
            <a:off x="428625" y="1928813"/>
            <a:ext cx="79057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 dirty="0">
                <a:solidFill>
                  <a:srgbClr val="FF00FF"/>
                </a:solidFill>
                <a:latin typeface="华文新魏" pitchFamily="2" charset="-122"/>
                <a:ea typeface="华文新魏" pitchFamily="2" charset="-122"/>
              </a:rPr>
              <a:t>A.8 </a:t>
            </a:r>
            <a:r>
              <a:rPr lang="zh-CN" altLang="en-US" sz="3600" b="1" dirty="0">
                <a:solidFill>
                  <a:srgbClr val="FF00FF"/>
                </a:solidFill>
                <a:latin typeface="华文新魏" pitchFamily="2" charset="-122"/>
                <a:ea typeface="华文新魏" pitchFamily="2" charset="-122"/>
              </a:rPr>
              <a:t>米     </a:t>
            </a:r>
            <a:r>
              <a:rPr lang="en-US" altLang="zh-CN" sz="3600" b="1" dirty="0">
                <a:solidFill>
                  <a:srgbClr val="FF00FF"/>
                </a:solidFill>
                <a:latin typeface="华文新魏" pitchFamily="2" charset="-122"/>
                <a:ea typeface="华文新魏" pitchFamily="2" charset="-122"/>
              </a:rPr>
              <a:t>B.9 </a:t>
            </a:r>
            <a:r>
              <a:rPr lang="zh-CN" altLang="en-US" sz="3600" b="1" dirty="0">
                <a:solidFill>
                  <a:srgbClr val="FF00FF"/>
                </a:solidFill>
                <a:latin typeface="华文新魏" pitchFamily="2" charset="-122"/>
                <a:ea typeface="华文新魏" pitchFamily="2" charset="-122"/>
              </a:rPr>
              <a:t>米      </a:t>
            </a:r>
            <a:r>
              <a:rPr lang="en-US" altLang="zh-CN" sz="3600" b="1" dirty="0">
                <a:solidFill>
                  <a:srgbClr val="FF00FF"/>
                </a:solidFill>
                <a:latin typeface="华文新魏" pitchFamily="2" charset="-122"/>
                <a:ea typeface="华文新魏" pitchFamily="2" charset="-122"/>
              </a:rPr>
              <a:t>C.10</a:t>
            </a:r>
            <a:r>
              <a:rPr lang="zh-CN" altLang="en-US" sz="3600" b="1" dirty="0">
                <a:solidFill>
                  <a:srgbClr val="FF00FF"/>
                </a:solidFill>
                <a:latin typeface="华文新魏" pitchFamily="2" charset="-122"/>
                <a:ea typeface="华文新魏" pitchFamily="2" charset="-122"/>
              </a:rPr>
              <a:t>米       </a:t>
            </a:r>
            <a:r>
              <a:rPr lang="en-US" altLang="zh-CN" sz="3600" b="1" dirty="0">
                <a:solidFill>
                  <a:srgbClr val="FF00FF"/>
                </a:solidFill>
                <a:latin typeface="华文新魏" pitchFamily="2" charset="-122"/>
                <a:ea typeface="华文新魏" pitchFamily="2" charset="-122"/>
              </a:rPr>
              <a:t>D.14</a:t>
            </a:r>
            <a:r>
              <a:rPr lang="zh-CN" altLang="en-US" sz="3600" b="1" dirty="0">
                <a:solidFill>
                  <a:srgbClr val="FF00FF"/>
                </a:solidFill>
                <a:latin typeface="华文新魏" pitchFamily="2" charset="-122"/>
                <a:ea typeface="华文新魏" pitchFamily="2" charset="-122"/>
              </a:rPr>
              <a:t>米</a:t>
            </a:r>
            <a:endParaRPr lang="zh-CN" altLang="en-US" sz="3600" b="1" dirty="0">
              <a:solidFill>
                <a:srgbClr val="FF00FF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5604" name="Text Box 5"/>
          <p:cNvSpPr txBox="1"/>
          <p:nvPr/>
        </p:nvSpPr>
        <p:spPr>
          <a:xfrm>
            <a:off x="165100" y="749300"/>
            <a:ext cx="9121775" cy="1077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１、如图</a:t>
            </a:r>
            <a:r>
              <a:rPr lang="en-US" altLang="zh-CN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,</a:t>
            </a:r>
            <a:r>
              <a:rPr lang="zh-CN" altLang="en-US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一个长</a:t>
            </a:r>
            <a:r>
              <a:rPr lang="en-US" altLang="zh-CN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8 </a:t>
            </a:r>
            <a:r>
              <a:rPr lang="zh-CN" altLang="en-US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米</a:t>
            </a:r>
            <a:r>
              <a:rPr lang="en-US" altLang="zh-CN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,</a:t>
            </a:r>
            <a:r>
              <a:rPr lang="zh-CN" altLang="en-US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宽</a:t>
            </a:r>
            <a:r>
              <a:rPr lang="en-US" altLang="zh-CN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6 </a:t>
            </a:r>
            <a:r>
              <a:rPr lang="zh-CN" altLang="en-US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米的草地</a:t>
            </a:r>
            <a:r>
              <a:rPr lang="en-US" altLang="zh-CN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,</a:t>
            </a:r>
            <a:r>
              <a:rPr lang="zh-CN" altLang="en-US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需在相对角的顶点间加一条小路</a:t>
            </a:r>
            <a:r>
              <a:rPr lang="en-US" altLang="zh-CN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,</a:t>
            </a:r>
            <a:r>
              <a:rPr lang="zh-CN" altLang="en-US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则小路的长为 </a:t>
            </a:r>
            <a:r>
              <a:rPr lang="en-US" altLang="zh-CN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(   )                                                             </a:t>
            </a:r>
            <a:endParaRPr lang="en-US" altLang="zh-CN" sz="3200" b="1" dirty="0">
              <a:solidFill>
                <a:srgbClr val="0000CC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5605" name="Rectangle 6"/>
          <p:cNvSpPr/>
          <p:nvPr/>
        </p:nvSpPr>
        <p:spPr>
          <a:xfrm>
            <a:off x="2268538" y="2578100"/>
            <a:ext cx="4681537" cy="3554413"/>
          </a:xfrm>
          <a:prstGeom prst="rect">
            <a:avLst/>
          </a:prstGeom>
          <a:solidFill>
            <a:srgbClr val="FF9900"/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5606" name="Rectangle 7"/>
          <p:cNvSpPr/>
          <p:nvPr/>
        </p:nvSpPr>
        <p:spPr>
          <a:xfrm>
            <a:off x="2449513" y="2757488"/>
            <a:ext cx="4275137" cy="3195637"/>
          </a:xfrm>
          <a:prstGeom prst="rect">
            <a:avLst/>
          </a:prstGeom>
          <a:solidFill>
            <a:srgbClr val="00FF00">
              <a:alpha val="59999"/>
            </a:srgbClr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grpSp>
        <p:nvGrpSpPr>
          <p:cNvPr id="25607" name="Group 8"/>
          <p:cNvGrpSpPr/>
          <p:nvPr/>
        </p:nvGrpSpPr>
        <p:grpSpPr>
          <a:xfrm>
            <a:off x="2584450" y="2938463"/>
            <a:ext cx="4049713" cy="2835275"/>
            <a:chOff x="0" y="0"/>
            <a:chExt cx="2551" cy="1786"/>
          </a:xfrm>
        </p:grpSpPr>
        <p:grpSp>
          <p:nvGrpSpPr>
            <p:cNvPr id="25608" name="Group 9"/>
            <p:cNvGrpSpPr/>
            <p:nvPr/>
          </p:nvGrpSpPr>
          <p:grpSpPr>
            <a:xfrm>
              <a:off x="28" y="0"/>
              <a:ext cx="2523" cy="227"/>
              <a:chOff x="0" y="0"/>
              <a:chExt cx="2523" cy="227"/>
            </a:xfrm>
          </p:grpSpPr>
          <p:grpSp>
            <p:nvGrpSpPr>
              <p:cNvPr id="25609" name="Group 10"/>
              <p:cNvGrpSpPr/>
              <p:nvPr/>
            </p:nvGrpSpPr>
            <p:grpSpPr>
              <a:xfrm>
                <a:off x="0" y="0"/>
                <a:ext cx="312" cy="227"/>
                <a:chOff x="0" y="0"/>
                <a:chExt cx="312" cy="227"/>
              </a:xfrm>
            </p:grpSpPr>
            <p:sp>
              <p:nvSpPr>
                <p:cNvPr id="25610" name="Arc 11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11" name="Arc 12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12" name="Arc 13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13" name="Group 14"/>
              <p:cNvGrpSpPr/>
              <p:nvPr/>
            </p:nvGrpSpPr>
            <p:grpSpPr>
              <a:xfrm>
                <a:off x="369" y="0"/>
                <a:ext cx="312" cy="227"/>
                <a:chOff x="0" y="0"/>
                <a:chExt cx="312" cy="227"/>
              </a:xfrm>
            </p:grpSpPr>
            <p:sp>
              <p:nvSpPr>
                <p:cNvPr id="25614" name="Arc 15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15" name="Arc 16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16" name="Arc 17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17" name="Group 18"/>
              <p:cNvGrpSpPr/>
              <p:nvPr/>
            </p:nvGrpSpPr>
            <p:grpSpPr>
              <a:xfrm>
                <a:off x="737" y="0"/>
                <a:ext cx="312" cy="227"/>
                <a:chOff x="0" y="0"/>
                <a:chExt cx="312" cy="227"/>
              </a:xfrm>
            </p:grpSpPr>
            <p:sp>
              <p:nvSpPr>
                <p:cNvPr id="25618" name="Arc 19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19" name="Arc 20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20" name="Arc 21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21" name="Group 22"/>
              <p:cNvGrpSpPr/>
              <p:nvPr/>
            </p:nvGrpSpPr>
            <p:grpSpPr>
              <a:xfrm>
                <a:off x="1106" y="0"/>
                <a:ext cx="312" cy="227"/>
                <a:chOff x="0" y="0"/>
                <a:chExt cx="312" cy="227"/>
              </a:xfrm>
            </p:grpSpPr>
            <p:sp>
              <p:nvSpPr>
                <p:cNvPr id="25622" name="Arc 23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23" name="Arc 24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24" name="Arc 25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25" name="Group 26"/>
              <p:cNvGrpSpPr/>
              <p:nvPr/>
            </p:nvGrpSpPr>
            <p:grpSpPr>
              <a:xfrm>
                <a:off x="1474" y="0"/>
                <a:ext cx="312" cy="227"/>
                <a:chOff x="0" y="0"/>
                <a:chExt cx="312" cy="227"/>
              </a:xfrm>
            </p:grpSpPr>
            <p:sp>
              <p:nvSpPr>
                <p:cNvPr id="25626" name="Arc 27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27" name="Arc 28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28" name="Arc 29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29" name="Group 30"/>
              <p:cNvGrpSpPr/>
              <p:nvPr/>
            </p:nvGrpSpPr>
            <p:grpSpPr>
              <a:xfrm>
                <a:off x="1843" y="0"/>
                <a:ext cx="312" cy="227"/>
                <a:chOff x="0" y="0"/>
                <a:chExt cx="312" cy="227"/>
              </a:xfrm>
            </p:grpSpPr>
            <p:sp>
              <p:nvSpPr>
                <p:cNvPr id="25630" name="Arc 31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31" name="Arc 32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32" name="Arc 33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33" name="Group 34"/>
              <p:cNvGrpSpPr/>
              <p:nvPr/>
            </p:nvGrpSpPr>
            <p:grpSpPr>
              <a:xfrm>
                <a:off x="2211" y="0"/>
                <a:ext cx="312" cy="227"/>
                <a:chOff x="0" y="0"/>
                <a:chExt cx="312" cy="227"/>
              </a:xfrm>
            </p:grpSpPr>
            <p:sp>
              <p:nvSpPr>
                <p:cNvPr id="25634" name="Arc 35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35" name="Arc 36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36" name="Arc 37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grpSp>
          <p:nvGrpSpPr>
            <p:cNvPr id="25637" name="Group 38"/>
            <p:cNvGrpSpPr/>
            <p:nvPr/>
          </p:nvGrpSpPr>
          <p:grpSpPr>
            <a:xfrm>
              <a:off x="170" y="255"/>
              <a:ext cx="2155" cy="227"/>
              <a:chOff x="0" y="0"/>
              <a:chExt cx="2155" cy="227"/>
            </a:xfrm>
          </p:grpSpPr>
          <p:grpSp>
            <p:nvGrpSpPr>
              <p:cNvPr id="25638" name="Group 39"/>
              <p:cNvGrpSpPr/>
              <p:nvPr/>
            </p:nvGrpSpPr>
            <p:grpSpPr>
              <a:xfrm>
                <a:off x="0" y="0"/>
                <a:ext cx="312" cy="227"/>
                <a:chOff x="0" y="0"/>
                <a:chExt cx="312" cy="227"/>
              </a:xfrm>
            </p:grpSpPr>
            <p:sp>
              <p:nvSpPr>
                <p:cNvPr id="25639" name="Arc 40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40" name="Arc 41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41" name="Arc 42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42" name="Group 43"/>
              <p:cNvGrpSpPr/>
              <p:nvPr/>
            </p:nvGrpSpPr>
            <p:grpSpPr>
              <a:xfrm>
                <a:off x="369" y="0"/>
                <a:ext cx="312" cy="227"/>
                <a:chOff x="0" y="0"/>
                <a:chExt cx="312" cy="227"/>
              </a:xfrm>
            </p:grpSpPr>
            <p:sp>
              <p:nvSpPr>
                <p:cNvPr id="25643" name="Arc 44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44" name="Arc 45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45" name="Arc 46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46" name="Group 47"/>
              <p:cNvGrpSpPr/>
              <p:nvPr/>
            </p:nvGrpSpPr>
            <p:grpSpPr>
              <a:xfrm>
                <a:off x="737" y="0"/>
                <a:ext cx="312" cy="227"/>
                <a:chOff x="0" y="0"/>
                <a:chExt cx="312" cy="227"/>
              </a:xfrm>
            </p:grpSpPr>
            <p:sp>
              <p:nvSpPr>
                <p:cNvPr id="25647" name="Arc 48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48" name="Arc 49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49" name="Arc 50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50" name="Group 51"/>
              <p:cNvGrpSpPr/>
              <p:nvPr/>
            </p:nvGrpSpPr>
            <p:grpSpPr>
              <a:xfrm>
                <a:off x="1106" y="0"/>
                <a:ext cx="312" cy="227"/>
                <a:chOff x="0" y="0"/>
                <a:chExt cx="312" cy="227"/>
              </a:xfrm>
            </p:grpSpPr>
            <p:sp>
              <p:nvSpPr>
                <p:cNvPr id="25651" name="Arc 52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52" name="Arc 53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53" name="Arc 54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54" name="Group 55"/>
              <p:cNvGrpSpPr/>
              <p:nvPr/>
            </p:nvGrpSpPr>
            <p:grpSpPr>
              <a:xfrm>
                <a:off x="1474" y="0"/>
                <a:ext cx="312" cy="227"/>
                <a:chOff x="0" y="0"/>
                <a:chExt cx="312" cy="227"/>
              </a:xfrm>
            </p:grpSpPr>
            <p:sp>
              <p:nvSpPr>
                <p:cNvPr id="25655" name="Arc 56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56" name="Arc 57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57" name="Arc 58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58" name="Group 59"/>
              <p:cNvGrpSpPr/>
              <p:nvPr/>
            </p:nvGrpSpPr>
            <p:grpSpPr>
              <a:xfrm>
                <a:off x="1843" y="0"/>
                <a:ext cx="312" cy="227"/>
                <a:chOff x="0" y="0"/>
                <a:chExt cx="312" cy="227"/>
              </a:xfrm>
            </p:grpSpPr>
            <p:sp>
              <p:nvSpPr>
                <p:cNvPr id="25659" name="Arc 60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60" name="Arc 61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61" name="Arc 62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grpSp>
          <p:nvGrpSpPr>
            <p:cNvPr id="25662" name="Group 63"/>
            <p:cNvGrpSpPr/>
            <p:nvPr/>
          </p:nvGrpSpPr>
          <p:grpSpPr>
            <a:xfrm>
              <a:off x="0" y="510"/>
              <a:ext cx="2523" cy="227"/>
              <a:chOff x="0" y="0"/>
              <a:chExt cx="2523" cy="227"/>
            </a:xfrm>
          </p:grpSpPr>
          <p:grpSp>
            <p:nvGrpSpPr>
              <p:cNvPr id="25663" name="Group 64"/>
              <p:cNvGrpSpPr/>
              <p:nvPr/>
            </p:nvGrpSpPr>
            <p:grpSpPr>
              <a:xfrm>
                <a:off x="0" y="0"/>
                <a:ext cx="312" cy="227"/>
                <a:chOff x="0" y="0"/>
                <a:chExt cx="312" cy="227"/>
              </a:xfrm>
            </p:grpSpPr>
            <p:sp>
              <p:nvSpPr>
                <p:cNvPr id="25664" name="Arc 65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65" name="Arc 66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66" name="Arc 67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67" name="Group 68"/>
              <p:cNvGrpSpPr/>
              <p:nvPr/>
            </p:nvGrpSpPr>
            <p:grpSpPr>
              <a:xfrm>
                <a:off x="369" y="0"/>
                <a:ext cx="312" cy="227"/>
                <a:chOff x="0" y="0"/>
                <a:chExt cx="312" cy="227"/>
              </a:xfrm>
            </p:grpSpPr>
            <p:sp>
              <p:nvSpPr>
                <p:cNvPr id="25668" name="Arc 69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69" name="Arc 70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70" name="Arc 71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71" name="Group 72"/>
              <p:cNvGrpSpPr/>
              <p:nvPr/>
            </p:nvGrpSpPr>
            <p:grpSpPr>
              <a:xfrm>
                <a:off x="737" y="0"/>
                <a:ext cx="312" cy="227"/>
                <a:chOff x="0" y="0"/>
                <a:chExt cx="312" cy="227"/>
              </a:xfrm>
            </p:grpSpPr>
            <p:sp>
              <p:nvSpPr>
                <p:cNvPr id="25672" name="Arc 73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73" name="Arc 74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74" name="Arc 75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75" name="Group 76"/>
              <p:cNvGrpSpPr/>
              <p:nvPr/>
            </p:nvGrpSpPr>
            <p:grpSpPr>
              <a:xfrm>
                <a:off x="1106" y="0"/>
                <a:ext cx="312" cy="227"/>
                <a:chOff x="0" y="0"/>
                <a:chExt cx="312" cy="227"/>
              </a:xfrm>
            </p:grpSpPr>
            <p:sp>
              <p:nvSpPr>
                <p:cNvPr id="25676" name="Arc 77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77" name="Arc 78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78" name="Arc 79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79" name="Group 80"/>
              <p:cNvGrpSpPr/>
              <p:nvPr/>
            </p:nvGrpSpPr>
            <p:grpSpPr>
              <a:xfrm>
                <a:off x="1474" y="0"/>
                <a:ext cx="312" cy="227"/>
                <a:chOff x="0" y="0"/>
                <a:chExt cx="312" cy="227"/>
              </a:xfrm>
            </p:grpSpPr>
            <p:sp>
              <p:nvSpPr>
                <p:cNvPr id="25680" name="Arc 81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81" name="Arc 82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82" name="Arc 83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83" name="Group 84"/>
              <p:cNvGrpSpPr/>
              <p:nvPr/>
            </p:nvGrpSpPr>
            <p:grpSpPr>
              <a:xfrm>
                <a:off x="1843" y="0"/>
                <a:ext cx="312" cy="227"/>
                <a:chOff x="0" y="0"/>
                <a:chExt cx="312" cy="227"/>
              </a:xfrm>
            </p:grpSpPr>
            <p:sp>
              <p:nvSpPr>
                <p:cNvPr id="25684" name="Arc 85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85" name="Arc 86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86" name="Arc 87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87" name="Group 88"/>
              <p:cNvGrpSpPr/>
              <p:nvPr/>
            </p:nvGrpSpPr>
            <p:grpSpPr>
              <a:xfrm>
                <a:off x="2211" y="0"/>
                <a:ext cx="312" cy="227"/>
                <a:chOff x="0" y="0"/>
                <a:chExt cx="312" cy="227"/>
              </a:xfrm>
            </p:grpSpPr>
            <p:sp>
              <p:nvSpPr>
                <p:cNvPr id="25688" name="Arc 89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89" name="Arc 90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90" name="Arc 91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grpSp>
          <p:nvGrpSpPr>
            <p:cNvPr id="25691" name="Group 92"/>
            <p:cNvGrpSpPr/>
            <p:nvPr/>
          </p:nvGrpSpPr>
          <p:grpSpPr>
            <a:xfrm>
              <a:off x="142" y="766"/>
              <a:ext cx="2155" cy="227"/>
              <a:chOff x="0" y="0"/>
              <a:chExt cx="2155" cy="227"/>
            </a:xfrm>
          </p:grpSpPr>
          <p:grpSp>
            <p:nvGrpSpPr>
              <p:cNvPr id="25692" name="Group 93"/>
              <p:cNvGrpSpPr/>
              <p:nvPr/>
            </p:nvGrpSpPr>
            <p:grpSpPr>
              <a:xfrm>
                <a:off x="0" y="0"/>
                <a:ext cx="312" cy="227"/>
                <a:chOff x="0" y="0"/>
                <a:chExt cx="312" cy="227"/>
              </a:xfrm>
            </p:grpSpPr>
            <p:sp>
              <p:nvSpPr>
                <p:cNvPr id="25693" name="Arc 94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94" name="Arc 95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95" name="Arc 96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696" name="Group 97"/>
              <p:cNvGrpSpPr/>
              <p:nvPr/>
            </p:nvGrpSpPr>
            <p:grpSpPr>
              <a:xfrm>
                <a:off x="369" y="0"/>
                <a:ext cx="312" cy="227"/>
                <a:chOff x="0" y="0"/>
                <a:chExt cx="312" cy="227"/>
              </a:xfrm>
            </p:grpSpPr>
            <p:sp>
              <p:nvSpPr>
                <p:cNvPr id="25697" name="Arc 98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98" name="Arc 99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699" name="Arc 100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00" name="Group 101"/>
              <p:cNvGrpSpPr/>
              <p:nvPr/>
            </p:nvGrpSpPr>
            <p:grpSpPr>
              <a:xfrm>
                <a:off x="737" y="0"/>
                <a:ext cx="312" cy="227"/>
                <a:chOff x="0" y="0"/>
                <a:chExt cx="312" cy="227"/>
              </a:xfrm>
            </p:grpSpPr>
            <p:sp>
              <p:nvSpPr>
                <p:cNvPr id="25701" name="Arc 102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02" name="Arc 103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03" name="Arc 104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04" name="Group 105"/>
              <p:cNvGrpSpPr/>
              <p:nvPr/>
            </p:nvGrpSpPr>
            <p:grpSpPr>
              <a:xfrm>
                <a:off x="1106" y="0"/>
                <a:ext cx="312" cy="227"/>
                <a:chOff x="0" y="0"/>
                <a:chExt cx="312" cy="227"/>
              </a:xfrm>
            </p:grpSpPr>
            <p:sp>
              <p:nvSpPr>
                <p:cNvPr id="25705" name="Arc 106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06" name="Arc 107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07" name="Arc 108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08" name="Group 109"/>
              <p:cNvGrpSpPr/>
              <p:nvPr/>
            </p:nvGrpSpPr>
            <p:grpSpPr>
              <a:xfrm>
                <a:off x="1474" y="0"/>
                <a:ext cx="312" cy="227"/>
                <a:chOff x="0" y="0"/>
                <a:chExt cx="312" cy="227"/>
              </a:xfrm>
            </p:grpSpPr>
            <p:sp>
              <p:nvSpPr>
                <p:cNvPr id="25709" name="Arc 110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10" name="Arc 111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11" name="Arc 112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12" name="Group 113"/>
              <p:cNvGrpSpPr/>
              <p:nvPr/>
            </p:nvGrpSpPr>
            <p:grpSpPr>
              <a:xfrm>
                <a:off x="1843" y="0"/>
                <a:ext cx="312" cy="227"/>
                <a:chOff x="0" y="0"/>
                <a:chExt cx="312" cy="227"/>
              </a:xfrm>
            </p:grpSpPr>
            <p:sp>
              <p:nvSpPr>
                <p:cNvPr id="25713" name="Arc 114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14" name="Arc 115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15" name="Arc 116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grpSp>
          <p:nvGrpSpPr>
            <p:cNvPr id="25716" name="Group 117"/>
            <p:cNvGrpSpPr/>
            <p:nvPr/>
          </p:nvGrpSpPr>
          <p:grpSpPr>
            <a:xfrm>
              <a:off x="0" y="1021"/>
              <a:ext cx="2523" cy="227"/>
              <a:chOff x="0" y="0"/>
              <a:chExt cx="2523" cy="227"/>
            </a:xfrm>
          </p:grpSpPr>
          <p:grpSp>
            <p:nvGrpSpPr>
              <p:cNvPr id="25717" name="Group 118"/>
              <p:cNvGrpSpPr/>
              <p:nvPr/>
            </p:nvGrpSpPr>
            <p:grpSpPr>
              <a:xfrm>
                <a:off x="0" y="0"/>
                <a:ext cx="312" cy="227"/>
                <a:chOff x="0" y="0"/>
                <a:chExt cx="312" cy="227"/>
              </a:xfrm>
            </p:grpSpPr>
            <p:sp>
              <p:nvSpPr>
                <p:cNvPr id="25718" name="Arc 119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19" name="Arc 120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20" name="Arc 121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21" name="Group 122"/>
              <p:cNvGrpSpPr/>
              <p:nvPr/>
            </p:nvGrpSpPr>
            <p:grpSpPr>
              <a:xfrm>
                <a:off x="369" y="0"/>
                <a:ext cx="312" cy="227"/>
                <a:chOff x="0" y="0"/>
                <a:chExt cx="312" cy="227"/>
              </a:xfrm>
            </p:grpSpPr>
            <p:sp>
              <p:nvSpPr>
                <p:cNvPr id="25722" name="Arc 123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23" name="Arc 124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24" name="Arc 125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25" name="Group 126"/>
              <p:cNvGrpSpPr/>
              <p:nvPr/>
            </p:nvGrpSpPr>
            <p:grpSpPr>
              <a:xfrm>
                <a:off x="737" y="0"/>
                <a:ext cx="312" cy="227"/>
                <a:chOff x="0" y="0"/>
                <a:chExt cx="312" cy="227"/>
              </a:xfrm>
            </p:grpSpPr>
            <p:sp>
              <p:nvSpPr>
                <p:cNvPr id="25726" name="Arc 127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27" name="Arc 128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28" name="Arc 129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29" name="Group 130"/>
              <p:cNvGrpSpPr/>
              <p:nvPr/>
            </p:nvGrpSpPr>
            <p:grpSpPr>
              <a:xfrm>
                <a:off x="1106" y="0"/>
                <a:ext cx="312" cy="227"/>
                <a:chOff x="0" y="0"/>
                <a:chExt cx="312" cy="227"/>
              </a:xfrm>
            </p:grpSpPr>
            <p:sp>
              <p:nvSpPr>
                <p:cNvPr id="25730" name="Arc 131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31" name="Arc 132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32" name="Arc 133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33" name="Group 134"/>
              <p:cNvGrpSpPr/>
              <p:nvPr/>
            </p:nvGrpSpPr>
            <p:grpSpPr>
              <a:xfrm>
                <a:off x="1474" y="0"/>
                <a:ext cx="312" cy="227"/>
                <a:chOff x="0" y="0"/>
                <a:chExt cx="312" cy="227"/>
              </a:xfrm>
            </p:grpSpPr>
            <p:sp>
              <p:nvSpPr>
                <p:cNvPr id="25734" name="Arc 135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35" name="Arc 136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36" name="Arc 137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37" name="Group 138"/>
              <p:cNvGrpSpPr/>
              <p:nvPr/>
            </p:nvGrpSpPr>
            <p:grpSpPr>
              <a:xfrm>
                <a:off x="1843" y="0"/>
                <a:ext cx="312" cy="227"/>
                <a:chOff x="0" y="0"/>
                <a:chExt cx="312" cy="227"/>
              </a:xfrm>
            </p:grpSpPr>
            <p:sp>
              <p:nvSpPr>
                <p:cNvPr id="25738" name="Arc 139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39" name="Arc 140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40" name="Arc 141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41" name="Group 142"/>
              <p:cNvGrpSpPr/>
              <p:nvPr/>
            </p:nvGrpSpPr>
            <p:grpSpPr>
              <a:xfrm>
                <a:off x="2211" y="0"/>
                <a:ext cx="312" cy="227"/>
                <a:chOff x="0" y="0"/>
                <a:chExt cx="312" cy="227"/>
              </a:xfrm>
            </p:grpSpPr>
            <p:sp>
              <p:nvSpPr>
                <p:cNvPr id="25742" name="Arc 143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43" name="Arc 144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44" name="Arc 145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grpSp>
          <p:nvGrpSpPr>
            <p:cNvPr id="25745" name="Group 146"/>
            <p:cNvGrpSpPr/>
            <p:nvPr/>
          </p:nvGrpSpPr>
          <p:grpSpPr>
            <a:xfrm>
              <a:off x="141" y="1276"/>
              <a:ext cx="2155" cy="227"/>
              <a:chOff x="0" y="0"/>
              <a:chExt cx="2155" cy="227"/>
            </a:xfrm>
          </p:grpSpPr>
          <p:grpSp>
            <p:nvGrpSpPr>
              <p:cNvPr id="25746" name="Group 147"/>
              <p:cNvGrpSpPr/>
              <p:nvPr/>
            </p:nvGrpSpPr>
            <p:grpSpPr>
              <a:xfrm>
                <a:off x="0" y="0"/>
                <a:ext cx="312" cy="227"/>
                <a:chOff x="0" y="0"/>
                <a:chExt cx="312" cy="227"/>
              </a:xfrm>
            </p:grpSpPr>
            <p:sp>
              <p:nvSpPr>
                <p:cNvPr id="25747" name="Arc 148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48" name="Arc 149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49" name="Arc 150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50" name="Group 151"/>
              <p:cNvGrpSpPr/>
              <p:nvPr/>
            </p:nvGrpSpPr>
            <p:grpSpPr>
              <a:xfrm>
                <a:off x="369" y="0"/>
                <a:ext cx="312" cy="227"/>
                <a:chOff x="0" y="0"/>
                <a:chExt cx="312" cy="227"/>
              </a:xfrm>
            </p:grpSpPr>
            <p:sp>
              <p:nvSpPr>
                <p:cNvPr id="25751" name="Arc 152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52" name="Arc 153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53" name="Arc 154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54" name="Group 155"/>
              <p:cNvGrpSpPr/>
              <p:nvPr/>
            </p:nvGrpSpPr>
            <p:grpSpPr>
              <a:xfrm>
                <a:off x="737" y="0"/>
                <a:ext cx="312" cy="227"/>
                <a:chOff x="0" y="0"/>
                <a:chExt cx="312" cy="227"/>
              </a:xfrm>
            </p:grpSpPr>
            <p:sp>
              <p:nvSpPr>
                <p:cNvPr id="25755" name="Arc 156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56" name="Arc 157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57" name="Arc 158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58" name="Group 159"/>
              <p:cNvGrpSpPr/>
              <p:nvPr/>
            </p:nvGrpSpPr>
            <p:grpSpPr>
              <a:xfrm>
                <a:off x="1106" y="0"/>
                <a:ext cx="312" cy="227"/>
                <a:chOff x="0" y="0"/>
                <a:chExt cx="312" cy="227"/>
              </a:xfrm>
            </p:grpSpPr>
            <p:sp>
              <p:nvSpPr>
                <p:cNvPr id="25759" name="Arc 160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60" name="Arc 161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61" name="Arc 162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62" name="Group 163"/>
              <p:cNvGrpSpPr/>
              <p:nvPr/>
            </p:nvGrpSpPr>
            <p:grpSpPr>
              <a:xfrm>
                <a:off x="1474" y="0"/>
                <a:ext cx="312" cy="227"/>
                <a:chOff x="0" y="0"/>
                <a:chExt cx="312" cy="227"/>
              </a:xfrm>
            </p:grpSpPr>
            <p:sp>
              <p:nvSpPr>
                <p:cNvPr id="25763" name="Arc 164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64" name="Arc 165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65" name="Arc 166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66" name="Group 167"/>
              <p:cNvGrpSpPr/>
              <p:nvPr/>
            </p:nvGrpSpPr>
            <p:grpSpPr>
              <a:xfrm>
                <a:off x="1843" y="0"/>
                <a:ext cx="312" cy="227"/>
                <a:chOff x="0" y="0"/>
                <a:chExt cx="312" cy="227"/>
              </a:xfrm>
            </p:grpSpPr>
            <p:sp>
              <p:nvSpPr>
                <p:cNvPr id="25767" name="Arc 168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68" name="Arc 169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69" name="Arc 170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grpSp>
          <p:nvGrpSpPr>
            <p:cNvPr id="25770" name="Group 171"/>
            <p:cNvGrpSpPr/>
            <p:nvPr/>
          </p:nvGrpSpPr>
          <p:grpSpPr>
            <a:xfrm>
              <a:off x="0" y="1559"/>
              <a:ext cx="2523" cy="227"/>
              <a:chOff x="0" y="0"/>
              <a:chExt cx="2523" cy="227"/>
            </a:xfrm>
          </p:grpSpPr>
          <p:grpSp>
            <p:nvGrpSpPr>
              <p:cNvPr id="25771" name="Group 172"/>
              <p:cNvGrpSpPr/>
              <p:nvPr/>
            </p:nvGrpSpPr>
            <p:grpSpPr>
              <a:xfrm>
                <a:off x="0" y="0"/>
                <a:ext cx="312" cy="227"/>
                <a:chOff x="0" y="0"/>
                <a:chExt cx="312" cy="227"/>
              </a:xfrm>
            </p:grpSpPr>
            <p:sp>
              <p:nvSpPr>
                <p:cNvPr id="25772" name="Arc 173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73" name="Arc 174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74" name="Arc 175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75" name="Group 176"/>
              <p:cNvGrpSpPr/>
              <p:nvPr/>
            </p:nvGrpSpPr>
            <p:grpSpPr>
              <a:xfrm>
                <a:off x="369" y="0"/>
                <a:ext cx="312" cy="227"/>
                <a:chOff x="0" y="0"/>
                <a:chExt cx="312" cy="227"/>
              </a:xfrm>
            </p:grpSpPr>
            <p:sp>
              <p:nvSpPr>
                <p:cNvPr id="25776" name="Arc 177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77" name="Arc 178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78" name="Arc 179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79" name="Group 180"/>
              <p:cNvGrpSpPr/>
              <p:nvPr/>
            </p:nvGrpSpPr>
            <p:grpSpPr>
              <a:xfrm>
                <a:off x="737" y="0"/>
                <a:ext cx="312" cy="227"/>
                <a:chOff x="0" y="0"/>
                <a:chExt cx="312" cy="227"/>
              </a:xfrm>
            </p:grpSpPr>
            <p:sp>
              <p:nvSpPr>
                <p:cNvPr id="25780" name="Arc 181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81" name="Arc 182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82" name="Arc 183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83" name="Group 184"/>
              <p:cNvGrpSpPr/>
              <p:nvPr/>
            </p:nvGrpSpPr>
            <p:grpSpPr>
              <a:xfrm>
                <a:off x="1106" y="0"/>
                <a:ext cx="312" cy="227"/>
                <a:chOff x="0" y="0"/>
                <a:chExt cx="312" cy="227"/>
              </a:xfrm>
            </p:grpSpPr>
            <p:sp>
              <p:nvSpPr>
                <p:cNvPr id="25784" name="Arc 185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85" name="Arc 186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86" name="Arc 187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87" name="Group 188"/>
              <p:cNvGrpSpPr/>
              <p:nvPr/>
            </p:nvGrpSpPr>
            <p:grpSpPr>
              <a:xfrm>
                <a:off x="1474" y="0"/>
                <a:ext cx="312" cy="227"/>
                <a:chOff x="0" y="0"/>
                <a:chExt cx="312" cy="227"/>
              </a:xfrm>
            </p:grpSpPr>
            <p:sp>
              <p:nvSpPr>
                <p:cNvPr id="25788" name="Arc 189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89" name="Arc 190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90" name="Arc 191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91" name="Group 192"/>
              <p:cNvGrpSpPr/>
              <p:nvPr/>
            </p:nvGrpSpPr>
            <p:grpSpPr>
              <a:xfrm>
                <a:off x="1843" y="0"/>
                <a:ext cx="312" cy="227"/>
                <a:chOff x="0" y="0"/>
                <a:chExt cx="312" cy="227"/>
              </a:xfrm>
            </p:grpSpPr>
            <p:sp>
              <p:nvSpPr>
                <p:cNvPr id="25792" name="Arc 193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93" name="Arc 194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94" name="Arc 195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25795" name="Group 196"/>
              <p:cNvGrpSpPr/>
              <p:nvPr/>
            </p:nvGrpSpPr>
            <p:grpSpPr>
              <a:xfrm>
                <a:off x="2211" y="0"/>
                <a:ext cx="312" cy="227"/>
                <a:chOff x="0" y="0"/>
                <a:chExt cx="312" cy="227"/>
              </a:xfrm>
            </p:grpSpPr>
            <p:sp>
              <p:nvSpPr>
                <p:cNvPr id="25796" name="Arc 197"/>
                <p:cNvSpPr/>
                <p:nvPr/>
              </p:nvSpPr>
              <p:spPr>
                <a:xfrm>
                  <a:off x="0" y="86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97" name="Arc 198"/>
                <p:cNvSpPr/>
                <p:nvPr/>
              </p:nvSpPr>
              <p:spPr>
                <a:xfrm flipH="1">
                  <a:off x="142" y="85"/>
                  <a:ext cx="142" cy="14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21600" fill="none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5798" name="Arc 199"/>
                <p:cNvSpPr/>
                <p:nvPr/>
              </p:nvSpPr>
              <p:spPr>
                <a:xfrm flipH="1">
                  <a:off x="142" y="0"/>
                  <a:ext cx="170" cy="17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pathLst>
                    <a:path w="21600" h="19260" fill="none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</a:path>
                    <a:path w="21600" h="19260" stroke="0">
                      <a:moveTo>
                        <a:pt x="9778" y="-1"/>
                      </a:moveTo>
                      <a:cubicBezTo>
                        <a:pt x="17030" y="3682"/>
                        <a:pt x="21600" y="11126"/>
                        <a:pt x="21600" y="19260"/>
                      </a:cubicBezTo>
                      <a:lnTo>
                        <a:pt x="0" y="19260"/>
                      </a:lnTo>
                      <a:close/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bevel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</p:grpSp>
      <p:sp>
        <p:nvSpPr>
          <p:cNvPr id="29896" name="Text Box 200"/>
          <p:cNvSpPr txBox="1"/>
          <p:nvPr/>
        </p:nvSpPr>
        <p:spPr>
          <a:xfrm>
            <a:off x="4006850" y="5992813"/>
            <a:ext cx="936625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b="1" dirty="0">
                <a:solidFill>
                  <a:srgbClr val="0092F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8m</a:t>
            </a:r>
            <a:endParaRPr lang="en-US" altLang="zh-CN" b="1" dirty="0">
              <a:solidFill>
                <a:srgbClr val="0092F6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9897" name="Text Box 201"/>
          <p:cNvSpPr txBox="1"/>
          <p:nvPr/>
        </p:nvSpPr>
        <p:spPr>
          <a:xfrm>
            <a:off x="1557338" y="3873500"/>
            <a:ext cx="936625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b="1" dirty="0">
                <a:solidFill>
                  <a:srgbClr val="0092F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6m</a:t>
            </a:r>
            <a:endParaRPr lang="en-US" altLang="zh-CN" b="1" dirty="0">
              <a:solidFill>
                <a:srgbClr val="0092F6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801" name="AutoShape 202"/>
          <p:cNvSpPr/>
          <p:nvPr/>
        </p:nvSpPr>
        <p:spPr>
          <a:xfrm flipH="1">
            <a:off x="1909763" y="2533650"/>
            <a:ext cx="358775" cy="404813"/>
          </a:xfrm>
          <a:prstGeom prst="rtTriangle">
            <a:avLst/>
          </a:prstGeom>
          <a:solidFill>
            <a:srgbClr val="A50021"/>
          </a:solidFill>
          <a:ln w="9525">
            <a:noFill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5802" name="AutoShape 203"/>
          <p:cNvSpPr/>
          <p:nvPr/>
        </p:nvSpPr>
        <p:spPr>
          <a:xfrm flipV="1">
            <a:off x="6589713" y="6134100"/>
            <a:ext cx="674687" cy="404813"/>
          </a:xfrm>
          <a:prstGeom prst="rtTriangle">
            <a:avLst/>
          </a:prstGeom>
          <a:solidFill>
            <a:srgbClr val="A50021"/>
          </a:solidFill>
          <a:ln w="9525">
            <a:noFill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5803" name="Line 204"/>
          <p:cNvSpPr/>
          <p:nvPr/>
        </p:nvSpPr>
        <p:spPr>
          <a:xfrm>
            <a:off x="2268538" y="2578100"/>
            <a:ext cx="0" cy="35560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804" name="Line 205"/>
          <p:cNvSpPr/>
          <p:nvPr/>
        </p:nvSpPr>
        <p:spPr>
          <a:xfrm rot="-5400000">
            <a:off x="4608513" y="3792538"/>
            <a:ext cx="0" cy="467995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29902" name="Group 206"/>
          <p:cNvGrpSpPr/>
          <p:nvPr/>
        </p:nvGrpSpPr>
        <p:grpSpPr>
          <a:xfrm>
            <a:off x="1774825" y="2865438"/>
            <a:ext cx="5472113" cy="3044825"/>
            <a:chOff x="0" y="0"/>
            <a:chExt cx="3447" cy="1918"/>
          </a:xfrm>
        </p:grpSpPr>
        <p:sp>
          <p:nvSpPr>
            <p:cNvPr id="25806" name="Rectangle 207"/>
            <p:cNvSpPr/>
            <p:nvPr/>
          </p:nvSpPr>
          <p:spPr>
            <a:xfrm rot="-3174532">
              <a:off x="1668" y="-773"/>
              <a:ext cx="111" cy="3447"/>
            </a:xfrm>
            <a:prstGeom prst="rect">
              <a:avLst/>
            </a:prstGeom>
            <a:solidFill>
              <a:srgbClr val="FF9900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5807" name="Rectangle 208"/>
            <p:cNvSpPr/>
            <p:nvPr/>
          </p:nvSpPr>
          <p:spPr>
            <a:xfrm rot="2338195">
              <a:off x="468" y="0"/>
              <a:ext cx="147" cy="107"/>
            </a:xfrm>
            <a:prstGeom prst="rect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5808" name="Rectangle 209"/>
            <p:cNvSpPr/>
            <p:nvPr/>
          </p:nvSpPr>
          <p:spPr>
            <a:xfrm rot="2338195">
              <a:off x="701" y="181"/>
              <a:ext cx="146" cy="107"/>
            </a:xfrm>
            <a:prstGeom prst="rect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5809" name="Rectangle 210"/>
            <p:cNvSpPr/>
            <p:nvPr/>
          </p:nvSpPr>
          <p:spPr>
            <a:xfrm rot="2338195">
              <a:off x="959" y="376"/>
              <a:ext cx="147" cy="106"/>
            </a:xfrm>
            <a:prstGeom prst="rect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5810" name="Rectangle 211"/>
            <p:cNvSpPr/>
            <p:nvPr/>
          </p:nvSpPr>
          <p:spPr>
            <a:xfrm rot="2338195">
              <a:off x="1193" y="551"/>
              <a:ext cx="147" cy="107"/>
            </a:xfrm>
            <a:prstGeom prst="rect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5811" name="Rectangle 212"/>
            <p:cNvSpPr/>
            <p:nvPr/>
          </p:nvSpPr>
          <p:spPr>
            <a:xfrm rot="2338195">
              <a:off x="1447" y="752"/>
              <a:ext cx="147" cy="107"/>
            </a:xfrm>
            <a:prstGeom prst="rect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5812" name="Rectangle 213"/>
            <p:cNvSpPr/>
            <p:nvPr/>
          </p:nvSpPr>
          <p:spPr>
            <a:xfrm rot="2338195">
              <a:off x="1692" y="927"/>
              <a:ext cx="147" cy="107"/>
            </a:xfrm>
            <a:prstGeom prst="rect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5813" name="Rectangle 214"/>
            <p:cNvSpPr/>
            <p:nvPr/>
          </p:nvSpPr>
          <p:spPr>
            <a:xfrm rot="2338195">
              <a:off x="1952" y="1121"/>
              <a:ext cx="147" cy="107"/>
            </a:xfrm>
            <a:prstGeom prst="rect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5814" name="Rectangle 215"/>
            <p:cNvSpPr/>
            <p:nvPr/>
          </p:nvSpPr>
          <p:spPr>
            <a:xfrm rot="2338195">
              <a:off x="2190" y="1306"/>
              <a:ext cx="147" cy="107"/>
            </a:xfrm>
            <a:prstGeom prst="rect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5815" name="Rectangle 216"/>
            <p:cNvSpPr/>
            <p:nvPr/>
          </p:nvSpPr>
          <p:spPr>
            <a:xfrm rot="2338195">
              <a:off x="2425" y="1481"/>
              <a:ext cx="147" cy="107"/>
            </a:xfrm>
            <a:prstGeom prst="rect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5816" name="Rectangle 217"/>
            <p:cNvSpPr/>
            <p:nvPr/>
          </p:nvSpPr>
          <p:spPr>
            <a:xfrm rot="2338195">
              <a:off x="2658" y="1656"/>
              <a:ext cx="147" cy="107"/>
            </a:xfrm>
            <a:prstGeom prst="rect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5817" name="Rectangle 218"/>
            <p:cNvSpPr/>
            <p:nvPr/>
          </p:nvSpPr>
          <p:spPr>
            <a:xfrm rot="2338195">
              <a:off x="2864" y="1811"/>
              <a:ext cx="147" cy="107"/>
            </a:xfrm>
            <a:prstGeom prst="rect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9915" name="Group 219"/>
          <p:cNvGrpSpPr/>
          <p:nvPr/>
        </p:nvGrpSpPr>
        <p:grpSpPr>
          <a:xfrm>
            <a:off x="4149725" y="4017963"/>
            <a:ext cx="719138" cy="719137"/>
            <a:chOff x="0" y="0"/>
            <a:chExt cx="453" cy="453"/>
          </a:xfrm>
        </p:grpSpPr>
        <p:sp>
          <p:nvSpPr>
            <p:cNvPr id="25819" name="Oval 220"/>
            <p:cNvSpPr/>
            <p:nvPr/>
          </p:nvSpPr>
          <p:spPr>
            <a:xfrm>
              <a:off x="0" y="0"/>
              <a:ext cx="453" cy="453"/>
            </a:xfrm>
            <a:prstGeom prst="ellipse">
              <a:avLst/>
            </a:prstGeom>
            <a:solidFill>
              <a:schemeClr val="tx1"/>
            </a:solidFill>
            <a:ln w="9525">
              <a:noFill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grpSp>
          <p:nvGrpSpPr>
            <p:cNvPr id="25820" name="Group 221"/>
            <p:cNvGrpSpPr/>
            <p:nvPr/>
          </p:nvGrpSpPr>
          <p:grpSpPr>
            <a:xfrm rot="-741334">
              <a:off x="71" y="71"/>
              <a:ext cx="317" cy="317"/>
              <a:chOff x="0" y="0"/>
              <a:chExt cx="272" cy="272"/>
            </a:xfrm>
          </p:grpSpPr>
          <p:sp>
            <p:nvSpPr>
              <p:cNvPr id="25821" name="Line 222"/>
              <p:cNvSpPr/>
              <p:nvPr/>
            </p:nvSpPr>
            <p:spPr>
              <a:xfrm>
                <a:off x="45" y="0"/>
                <a:ext cx="181" cy="272"/>
              </a:xfrm>
              <a:prstGeom prst="line">
                <a:avLst/>
              </a:prstGeom>
              <a:ln w="762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822" name="Line 223"/>
              <p:cNvSpPr/>
              <p:nvPr/>
            </p:nvSpPr>
            <p:spPr>
              <a:xfrm rot="-5400000">
                <a:off x="43" y="0"/>
                <a:ext cx="181" cy="272"/>
              </a:xfrm>
              <a:prstGeom prst="line">
                <a:avLst/>
              </a:prstGeom>
              <a:ln w="762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25823" name="Group 224"/>
          <p:cNvGrpSpPr/>
          <p:nvPr/>
        </p:nvGrpSpPr>
        <p:grpSpPr>
          <a:xfrm>
            <a:off x="4006850" y="3154363"/>
            <a:ext cx="2592388" cy="1439862"/>
            <a:chOff x="0" y="0"/>
            <a:chExt cx="1633" cy="907"/>
          </a:xfrm>
        </p:grpSpPr>
        <p:grpSp>
          <p:nvGrpSpPr>
            <p:cNvPr id="25824" name="Group 225"/>
            <p:cNvGrpSpPr/>
            <p:nvPr/>
          </p:nvGrpSpPr>
          <p:grpSpPr>
            <a:xfrm>
              <a:off x="58" y="0"/>
              <a:ext cx="1520" cy="907"/>
              <a:chOff x="0" y="0"/>
              <a:chExt cx="1520" cy="907"/>
            </a:xfrm>
          </p:grpSpPr>
          <p:sp>
            <p:nvSpPr>
              <p:cNvPr id="25825" name="Rectangle 226"/>
              <p:cNvSpPr/>
              <p:nvPr/>
            </p:nvSpPr>
            <p:spPr>
              <a:xfrm rot="5400000">
                <a:off x="545" y="587"/>
                <a:ext cx="499" cy="136"/>
              </a:xfrm>
              <a:prstGeom prst="rect">
                <a:avLst/>
              </a:prstGeom>
              <a:solidFill>
                <a:srgbClr val="CC99FF"/>
              </a:solidFill>
              <a:ln w="9525">
                <a:noFill/>
              </a:ln>
              <a:effectLst>
                <a:outerShdw dist="91581" dir="19578595" algn="ctr" rotWithShape="0">
                  <a:schemeClr val="accent2"/>
                </a:outerShdw>
              </a:effectLst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5826" name="Rectangle 227"/>
              <p:cNvSpPr/>
              <p:nvPr/>
            </p:nvSpPr>
            <p:spPr>
              <a:xfrm>
                <a:off x="0" y="0"/>
                <a:ext cx="1520" cy="409"/>
              </a:xfrm>
              <a:prstGeom prst="rect">
                <a:avLst/>
              </a:prstGeom>
              <a:solidFill>
                <a:srgbClr val="CC99FF"/>
              </a:solidFill>
              <a:ln w="9525">
                <a:noFill/>
              </a:ln>
              <a:effectLst>
                <a:outerShdw dist="91581" dir="19578595" algn="ctr" rotWithShape="0">
                  <a:schemeClr val="accent2"/>
                </a:outerShdw>
              </a:effectLst>
            </p:spPr>
            <p:txBody>
              <a:bodyPr wrap="none" anchor="ctr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5827" name="Rectangle 228"/>
            <p:cNvSpPr/>
            <p:nvPr/>
          </p:nvSpPr>
          <p:spPr>
            <a:xfrm>
              <a:off x="0" y="30"/>
              <a:ext cx="163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dirty="0">
                  <a:latin typeface="华文行楷" pitchFamily="2" charset="-122"/>
                  <a:ea typeface="华文行楷" pitchFamily="2" charset="-122"/>
                </a:rPr>
                <a:t>别踩我</a:t>
              </a:r>
              <a:r>
                <a:rPr lang="en-US" altLang="zh-CN" dirty="0">
                  <a:latin typeface="华文行楷" pitchFamily="2" charset="-122"/>
                  <a:ea typeface="华文行楷" pitchFamily="2" charset="-122"/>
                </a:rPr>
                <a:t>,</a:t>
              </a:r>
              <a:r>
                <a:rPr lang="zh-CN" altLang="en-US" dirty="0">
                  <a:latin typeface="华文行楷" pitchFamily="2" charset="-122"/>
                  <a:ea typeface="华文行楷" pitchFamily="2" charset="-122"/>
                </a:rPr>
                <a:t>我怕疼</a:t>
              </a:r>
              <a:r>
                <a:rPr lang="en-US" altLang="zh-CN" dirty="0">
                  <a:latin typeface="华文行楷" pitchFamily="2" charset="-122"/>
                  <a:ea typeface="华文行楷" pitchFamily="2" charset="-122"/>
                </a:rPr>
                <a:t>!</a:t>
              </a:r>
              <a:endParaRPr lang="en-US" altLang="zh-CN" dirty="0">
                <a:latin typeface="华文行楷" pitchFamily="2" charset="-122"/>
                <a:ea typeface="华文行楷" pitchFamily="2" charset="-122"/>
              </a:endParaRPr>
            </a:p>
          </p:txBody>
        </p:sp>
      </p:grpSp>
      <p:pic>
        <p:nvPicPr>
          <p:cNvPr id="29925" name="Picture 229" descr="043bq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1938" y="1570038"/>
            <a:ext cx="1143000" cy="1143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829" name="动作按钮: 前进或下一项 229">
            <a:hlinkClick r:id="rId4" action="ppaction://hlinksldjump"/>
          </p:cNvPr>
          <p:cNvSpPr/>
          <p:nvPr/>
        </p:nvSpPr>
        <p:spPr>
          <a:xfrm>
            <a:off x="7572375" y="5857875"/>
            <a:ext cx="1071563" cy="523875"/>
          </a:xfrm>
          <a:prstGeom prst="actionButtonForwardNext">
            <a:avLst/>
          </a:prstGeom>
          <a:blipFill rotWithShape="1">
            <a:blip r:embed="rId5"/>
          </a:blipFill>
          <a:ln w="9525">
            <a:noFill/>
          </a:ln>
        </p:spPr>
        <p:txBody>
          <a:bodyPr anchor="t">
            <a:spAutoFit/>
          </a:bodyPr>
          <a:p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95 0.03213 L 0.5783 0.65488 " pathEditMode="relative" rAng="0" ptsTypes="AA">
                                      <p:cBhvr>
                                        <p:cTn id="6" dur="6500" fill="hold"/>
                                        <p:tgtEl>
                                          <p:spTgt spid="299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00" y="311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5000"/>
                                        <p:tgtEl>
                                          <p:spTgt spid="29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9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9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9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896" grpId="0"/>
      <p:bldP spid="2989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Text Box 2"/>
          <p:cNvSpPr txBox="1"/>
          <p:nvPr/>
        </p:nvSpPr>
        <p:spPr>
          <a:xfrm>
            <a:off x="249238" y="1041400"/>
            <a:ext cx="846137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chemeClr val="accent2"/>
                </a:solidFill>
                <a:latin typeface="华文新魏" pitchFamily="2" charset="-122"/>
                <a:ea typeface="华文新魏" pitchFamily="2" charset="-122"/>
              </a:rPr>
              <a:t>求下图中表示边的未知数的值</a:t>
            </a:r>
            <a:r>
              <a:rPr lang="en-US" altLang="zh-CN" sz="3200" b="1" dirty="0">
                <a:solidFill>
                  <a:schemeClr val="accent2"/>
                </a:solidFill>
                <a:latin typeface="华文新魏" pitchFamily="2" charset="-122"/>
                <a:ea typeface="华文新魏" pitchFamily="2" charset="-122"/>
              </a:rPr>
              <a:t>.</a:t>
            </a:r>
            <a:endParaRPr lang="en-US" altLang="zh-CN" sz="3200" b="1" dirty="0">
              <a:solidFill>
                <a:schemeClr val="accent2"/>
              </a:solidFill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26626" name="Group 26"/>
          <p:cNvGrpSpPr/>
          <p:nvPr/>
        </p:nvGrpSpPr>
        <p:grpSpPr>
          <a:xfrm rot="9436456">
            <a:off x="5618163" y="1825625"/>
            <a:ext cx="2266950" cy="2911475"/>
            <a:chOff x="0" y="0"/>
            <a:chExt cx="2022" cy="2597"/>
          </a:xfrm>
        </p:grpSpPr>
        <p:sp>
          <p:nvSpPr>
            <p:cNvPr id="26627" name="AutoShape 27"/>
            <p:cNvSpPr>
              <a:spLocks noChangeAspect="1" noTextEdit="1"/>
            </p:cNvSpPr>
            <p:nvPr/>
          </p:nvSpPr>
          <p:spPr>
            <a:xfrm>
              <a:off x="0" y="0"/>
              <a:ext cx="2022" cy="259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6628" name="Rectangle 28"/>
            <p:cNvSpPr/>
            <p:nvPr/>
          </p:nvSpPr>
          <p:spPr>
            <a:xfrm>
              <a:off x="514" y="1508"/>
              <a:ext cx="985" cy="984"/>
            </a:xfrm>
            <a:prstGeom prst="rect">
              <a:avLst/>
            </a:prstGeom>
            <a:solidFill>
              <a:srgbClr val="00FFFF"/>
            </a:solidFill>
            <a:ln w="0" cap="flat" cmpd="sng">
              <a:solidFill>
                <a:srgbClr val="00FF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6629" name="Freeform 29"/>
            <p:cNvSpPr/>
            <p:nvPr/>
          </p:nvSpPr>
          <p:spPr>
            <a:xfrm>
              <a:off x="514" y="105"/>
              <a:ext cx="1403" cy="1403"/>
            </a:xfrm>
            <a:custGeom>
              <a:avLst/>
              <a:gdLst/>
              <a:ahLst/>
              <a:cxnLst>
                <a:cxn ang="0">
                  <a:pos x="410" y="0"/>
                </a:cxn>
                <a:cxn ang="0">
                  <a:pos x="0" y="993"/>
                </a:cxn>
                <a:cxn ang="0">
                  <a:pos x="985" y="1403"/>
                </a:cxn>
                <a:cxn ang="0">
                  <a:pos x="1403" y="418"/>
                </a:cxn>
                <a:cxn ang="0">
                  <a:pos x="410" y="0"/>
                </a:cxn>
              </a:cxnLst>
              <a:pathLst>
                <a:path w="1403" h="1403">
                  <a:moveTo>
                    <a:pt x="410" y="0"/>
                  </a:moveTo>
                  <a:lnTo>
                    <a:pt x="0" y="993"/>
                  </a:lnTo>
                  <a:lnTo>
                    <a:pt x="985" y="1403"/>
                  </a:lnTo>
                  <a:lnTo>
                    <a:pt x="1403" y="418"/>
                  </a:lnTo>
                  <a:lnTo>
                    <a:pt x="410" y="0"/>
                  </a:lnTo>
                  <a:close/>
                </a:path>
              </a:pathLst>
            </a:custGeom>
            <a:solidFill>
              <a:srgbClr val="00FF00"/>
            </a:solidFill>
            <a:ln w="0" cap="flat" cmpd="sng">
              <a:solidFill>
                <a:srgbClr val="00FF0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6630" name="Rectangle 30"/>
            <p:cNvSpPr/>
            <p:nvPr/>
          </p:nvSpPr>
          <p:spPr>
            <a:xfrm>
              <a:off x="105" y="1098"/>
              <a:ext cx="409" cy="410"/>
            </a:xfrm>
            <a:prstGeom prst="rect">
              <a:avLst/>
            </a:prstGeom>
            <a:solidFill>
              <a:srgbClr val="FF00FF"/>
            </a:solidFill>
            <a:ln w="0" cap="flat" cmpd="sng">
              <a:solidFill>
                <a:srgbClr val="FF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6631" name="Line 31"/>
            <p:cNvSpPr/>
            <p:nvPr/>
          </p:nvSpPr>
          <p:spPr>
            <a:xfrm>
              <a:off x="514" y="1098"/>
              <a:ext cx="985" cy="410"/>
            </a:xfrm>
            <a:prstGeom prst="line">
              <a:avLst/>
            </a:prstGeom>
            <a:ln w="412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2" name="Line 32"/>
            <p:cNvSpPr/>
            <p:nvPr/>
          </p:nvSpPr>
          <p:spPr>
            <a:xfrm>
              <a:off x="514" y="1508"/>
              <a:ext cx="985" cy="1"/>
            </a:xfrm>
            <a:prstGeom prst="line">
              <a:avLst/>
            </a:prstGeom>
            <a:ln w="412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3" name="Line 33"/>
            <p:cNvSpPr/>
            <p:nvPr/>
          </p:nvSpPr>
          <p:spPr>
            <a:xfrm>
              <a:off x="514" y="1098"/>
              <a:ext cx="1" cy="410"/>
            </a:xfrm>
            <a:prstGeom prst="line">
              <a:avLst/>
            </a:prstGeom>
            <a:ln w="412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4" name="Line 34"/>
            <p:cNvSpPr/>
            <p:nvPr/>
          </p:nvSpPr>
          <p:spPr>
            <a:xfrm>
              <a:off x="514" y="1508"/>
              <a:ext cx="1" cy="984"/>
            </a:xfrm>
            <a:prstGeom prst="line">
              <a:avLst/>
            </a:prstGeom>
            <a:ln w="412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5" name="Line 35"/>
            <p:cNvSpPr/>
            <p:nvPr/>
          </p:nvSpPr>
          <p:spPr>
            <a:xfrm>
              <a:off x="514" y="2492"/>
              <a:ext cx="985" cy="1"/>
            </a:xfrm>
            <a:prstGeom prst="line">
              <a:avLst/>
            </a:prstGeom>
            <a:ln w="412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6" name="Line 36"/>
            <p:cNvSpPr/>
            <p:nvPr/>
          </p:nvSpPr>
          <p:spPr>
            <a:xfrm>
              <a:off x="1499" y="1508"/>
              <a:ext cx="1" cy="984"/>
            </a:xfrm>
            <a:prstGeom prst="line">
              <a:avLst/>
            </a:prstGeom>
            <a:ln w="412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7" name="Line 37"/>
            <p:cNvSpPr/>
            <p:nvPr/>
          </p:nvSpPr>
          <p:spPr>
            <a:xfrm flipH="1">
              <a:off x="1499" y="523"/>
              <a:ext cx="418" cy="985"/>
            </a:xfrm>
            <a:prstGeom prst="line">
              <a:avLst/>
            </a:prstGeom>
            <a:ln w="412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8" name="Line 38"/>
            <p:cNvSpPr/>
            <p:nvPr/>
          </p:nvSpPr>
          <p:spPr>
            <a:xfrm>
              <a:off x="924" y="105"/>
              <a:ext cx="993" cy="418"/>
            </a:xfrm>
            <a:prstGeom prst="line">
              <a:avLst/>
            </a:prstGeom>
            <a:ln w="412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9" name="Line 39"/>
            <p:cNvSpPr/>
            <p:nvPr/>
          </p:nvSpPr>
          <p:spPr>
            <a:xfrm flipH="1">
              <a:off x="514" y="105"/>
              <a:ext cx="410" cy="993"/>
            </a:xfrm>
            <a:prstGeom prst="line">
              <a:avLst/>
            </a:prstGeom>
            <a:ln w="412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40" name="Line 40"/>
            <p:cNvSpPr/>
            <p:nvPr/>
          </p:nvSpPr>
          <p:spPr>
            <a:xfrm>
              <a:off x="105" y="1098"/>
              <a:ext cx="409" cy="1"/>
            </a:xfrm>
            <a:prstGeom prst="line">
              <a:avLst/>
            </a:prstGeom>
            <a:ln w="412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41" name="Line 41"/>
            <p:cNvSpPr/>
            <p:nvPr/>
          </p:nvSpPr>
          <p:spPr>
            <a:xfrm>
              <a:off x="105" y="1508"/>
              <a:ext cx="409" cy="1"/>
            </a:xfrm>
            <a:prstGeom prst="line">
              <a:avLst/>
            </a:prstGeom>
            <a:ln w="412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42" name="Line 42"/>
            <p:cNvSpPr/>
            <p:nvPr/>
          </p:nvSpPr>
          <p:spPr>
            <a:xfrm>
              <a:off x="105" y="1098"/>
              <a:ext cx="1" cy="410"/>
            </a:xfrm>
            <a:prstGeom prst="line">
              <a:avLst/>
            </a:prstGeom>
            <a:ln w="412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43" name="Line 43"/>
            <p:cNvSpPr/>
            <p:nvPr/>
          </p:nvSpPr>
          <p:spPr>
            <a:xfrm>
              <a:off x="514" y="1412"/>
              <a:ext cx="96" cy="1"/>
            </a:xfrm>
            <a:prstGeom prst="line">
              <a:avLst/>
            </a:prstGeom>
            <a:ln w="412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44" name="Line 44"/>
            <p:cNvSpPr/>
            <p:nvPr/>
          </p:nvSpPr>
          <p:spPr>
            <a:xfrm>
              <a:off x="610" y="1412"/>
              <a:ext cx="1" cy="96"/>
            </a:xfrm>
            <a:prstGeom prst="line">
              <a:avLst/>
            </a:prstGeom>
            <a:ln w="412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26645" name="Text Box 45"/>
          <p:cNvSpPr txBox="1"/>
          <p:nvPr/>
        </p:nvSpPr>
        <p:spPr>
          <a:xfrm rot="-1694004">
            <a:off x="6926263" y="2822575"/>
            <a:ext cx="4127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华文中宋" pitchFamily="2" charset="-122"/>
                <a:ea typeface="宋体" panose="02010600030101010101" pitchFamily="2" charset="-122"/>
              </a:rPr>
              <a:t>y</a:t>
            </a:r>
            <a:endParaRPr lang="en-US" altLang="zh-CN" sz="2400" b="1" dirty="0">
              <a:solidFill>
                <a:srgbClr val="FF0000"/>
              </a:solidFill>
              <a:latin typeface="华文中宋" pitchFamily="2" charset="-122"/>
              <a:ea typeface="宋体" panose="02010600030101010101" pitchFamily="2" charset="-122"/>
            </a:endParaRPr>
          </a:p>
        </p:txBody>
      </p:sp>
      <p:sp>
        <p:nvSpPr>
          <p:cNvPr id="26646" name="WordArt 67"/>
          <p:cNvSpPr>
            <a:spLocks noTextEdit="1"/>
          </p:cNvSpPr>
          <p:nvPr/>
        </p:nvSpPr>
        <p:spPr>
          <a:xfrm>
            <a:off x="363538" y="300038"/>
            <a:ext cx="1362075" cy="687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l"/>
            <a:r>
              <a:rPr lang="zh-CN" altLang="en-US" sz="3200" b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8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做一做</a:t>
            </a:r>
            <a:endParaRPr lang="zh-CN" altLang="en-US" sz="3200" b="1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8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6647" name="Group 74"/>
          <p:cNvGrpSpPr/>
          <p:nvPr/>
        </p:nvGrpSpPr>
        <p:grpSpPr>
          <a:xfrm>
            <a:off x="5978525" y="2197100"/>
            <a:ext cx="1047750" cy="762000"/>
            <a:chOff x="0" y="0"/>
            <a:chExt cx="660" cy="480"/>
          </a:xfrm>
        </p:grpSpPr>
        <p:sp>
          <p:nvSpPr>
            <p:cNvPr id="26648" name="AutoShape 75"/>
            <p:cNvSpPr>
              <a:spLocks noChangeAspect="1" noTextEdit="1"/>
            </p:cNvSpPr>
            <p:nvPr/>
          </p:nvSpPr>
          <p:spPr>
            <a:xfrm>
              <a:off x="0" y="0"/>
              <a:ext cx="660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6649" name="Rectangle 76"/>
            <p:cNvSpPr/>
            <p:nvPr/>
          </p:nvSpPr>
          <p:spPr>
            <a:xfrm>
              <a:off x="84" y="72"/>
              <a:ext cx="477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r>
                <a:rPr lang="en-US" altLang="zh-CN" sz="3200" b="1" dirty="0">
                  <a:solidFill>
                    <a:srgbClr val="000000"/>
                  </a:solidFill>
                  <a:latin typeface="华文中宋" pitchFamily="2" charset="-122"/>
                  <a:ea typeface="宋体" panose="02010600030101010101" pitchFamily="2" charset="-122"/>
                </a:rPr>
                <a:t>144</a:t>
              </a:r>
              <a:endParaRPr lang="en-US" altLang="zh-CN" sz="3200" b="1" dirty="0">
                <a:latin typeface="华文中宋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6650" name="Group 77"/>
          <p:cNvGrpSpPr/>
          <p:nvPr/>
        </p:nvGrpSpPr>
        <p:grpSpPr>
          <a:xfrm>
            <a:off x="6196013" y="3529013"/>
            <a:ext cx="1047750" cy="762000"/>
            <a:chOff x="0" y="0"/>
            <a:chExt cx="660" cy="480"/>
          </a:xfrm>
        </p:grpSpPr>
        <p:sp>
          <p:nvSpPr>
            <p:cNvPr id="26651" name="AutoShape 78"/>
            <p:cNvSpPr>
              <a:spLocks noChangeAspect="1" noTextEdit="1"/>
            </p:cNvSpPr>
            <p:nvPr/>
          </p:nvSpPr>
          <p:spPr>
            <a:xfrm>
              <a:off x="0" y="0"/>
              <a:ext cx="660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6652" name="Rectangle 79"/>
            <p:cNvSpPr/>
            <p:nvPr/>
          </p:nvSpPr>
          <p:spPr>
            <a:xfrm>
              <a:off x="84" y="72"/>
              <a:ext cx="477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r>
                <a:rPr lang="en-US" altLang="zh-CN" sz="3200" b="1" dirty="0">
                  <a:solidFill>
                    <a:srgbClr val="000000"/>
                  </a:solidFill>
                  <a:latin typeface="华文中宋" pitchFamily="2" charset="-122"/>
                  <a:ea typeface="宋体" panose="02010600030101010101" pitchFamily="2" charset="-122"/>
                </a:rPr>
                <a:t>169</a:t>
              </a:r>
              <a:endParaRPr lang="en-US" altLang="zh-CN" sz="3200" b="1" dirty="0">
                <a:latin typeface="华文中宋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6653" name="动作按钮: 前进或下一项 79">
            <a:hlinkClick r:id="rId1" action="ppaction://hlinksldjump"/>
          </p:cNvPr>
          <p:cNvSpPr/>
          <p:nvPr/>
        </p:nvSpPr>
        <p:spPr>
          <a:xfrm>
            <a:off x="7572375" y="5857875"/>
            <a:ext cx="1071563" cy="523875"/>
          </a:xfrm>
          <a:prstGeom prst="actionButtonForwardNext">
            <a:avLst/>
          </a:prstGeom>
          <a:blipFill rotWithShape="1">
            <a:blip r:embed="rId2"/>
          </a:blipFill>
          <a:ln w="9525">
            <a:noFill/>
          </a:ln>
        </p:spPr>
        <p:txBody>
          <a:bodyPr anchor="t">
            <a:spAutoFit/>
          </a:bodyPr>
          <a:p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zoom dir="in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Text Box 4"/>
          <p:cNvSpPr txBox="1"/>
          <p:nvPr/>
        </p:nvSpPr>
        <p:spPr>
          <a:xfrm>
            <a:off x="1951038" y="447675"/>
            <a:ext cx="6908800" cy="5016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80000"/>
              </a:lnSpc>
            </a:pPr>
            <a:r>
              <a:rPr lang="zh-CN" altLang="en-US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求下列直角三角形中未知边的长</a:t>
            </a:r>
            <a:r>
              <a:rPr lang="en-US" altLang="zh-CN" sz="3200" b="1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:</a:t>
            </a:r>
            <a:endParaRPr lang="en-US" altLang="zh-CN" sz="3200" b="1" dirty="0">
              <a:solidFill>
                <a:srgbClr val="0000CC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7650" name="AutoShape 7"/>
          <p:cNvSpPr>
            <a:spLocks noChangeAspect="1" noTextEdit="1"/>
          </p:cNvSpPr>
          <p:nvPr/>
        </p:nvSpPr>
        <p:spPr>
          <a:xfrm>
            <a:off x="1192213" y="2185988"/>
            <a:ext cx="2689225" cy="18002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algn="ctr"/>
            <a:endParaRPr lang="zh-CN" altLang="en-US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grpSp>
        <p:nvGrpSpPr>
          <p:cNvPr id="27651" name="Group 25"/>
          <p:cNvGrpSpPr/>
          <p:nvPr/>
        </p:nvGrpSpPr>
        <p:grpSpPr>
          <a:xfrm>
            <a:off x="5286375" y="1857375"/>
            <a:ext cx="1266825" cy="2695575"/>
            <a:chOff x="0" y="0"/>
            <a:chExt cx="798" cy="1698"/>
          </a:xfrm>
        </p:grpSpPr>
        <p:sp>
          <p:nvSpPr>
            <p:cNvPr id="27652" name="AutoShape 26"/>
            <p:cNvSpPr>
              <a:spLocks noChangeAspect="1" noTextEdit="1"/>
            </p:cNvSpPr>
            <p:nvPr/>
          </p:nvSpPr>
          <p:spPr>
            <a:xfrm>
              <a:off x="0" y="0"/>
              <a:ext cx="798" cy="169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7653" name="Freeform 27"/>
            <p:cNvSpPr/>
            <p:nvPr/>
          </p:nvSpPr>
          <p:spPr>
            <a:xfrm>
              <a:off x="72" y="72"/>
              <a:ext cx="654" cy="155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54" y="0"/>
                </a:cxn>
                <a:cxn ang="0">
                  <a:pos x="654" y="1554"/>
                </a:cxn>
                <a:cxn ang="0">
                  <a:pos x="0" y="0"/>
                </a:cxn>
              </a:cxnLst>
              <a:pathLst>
                <a:path w="654" h="1554">
                  <a:moveTo>
                    <a:pt x="0" y="0"/>
                  </a:moveTo>
                  <a:lnTo>
                    <a:pt x="654" y="0"/>
                  </a:lnTo>
                  <a:lnTo>
                    <a:pt x="654" y="15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FF"/>
            </a:solidFill>
            <a:ln w="0" cap="flat" cmpd="sng">
              <a:solidFill>
                <a:srgbClr val="FF00FF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7654" name="Line 28"/>
            <p:cNvSpPr/>
            <p:nvPr/>
          </p:nvSpPr>
          <p:spPr>
            <a:xfrm>
              <a:off x="726" y="72"/>
              <a:ext cx="1" cy="1554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7655" name="Line 29"/>
            <p:cNvSpPr/>
            <p:nvPr/>
          </p:nvSpPr>
          <p:spPr>
            <a:xfrm>
              <a:off x="72" y="72"/>
              <a:ext cx="654" cy="1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7656" name="Line 30"/>
            <p:cNvSpPr/>
            <p:nvPr/>
          </p:nvSpPr>
          <p:spPr>
            <a:xfrm>
              <a:off x="72" y="72"/>
              <a:ext cx="654" cy="1554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7657" name="Line 31"/>
            <p:cNvSpPr/>
            <p:nvPr/>
          </p:nvSpPr>
          <p:spPr>
            <a:xfrm>
              <a:off x="660" y="138"/>
              <a:ext cx="66" cy="1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7658" name="Line 32"/>
            <p:cNvSpPr/>
            <p:nvPr/>
          </p:nvSpPr>
          <p:spPr>
            <a:xfrm>
              <a:off x="660" y="72"/>
              <a:ext cx="1" cy="66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27659" name="Rectangle 36"/>
          <p:cNvSpPr/>
          <p:nvPr/>
        </p:nvSpPr>
        <p:spPr>
          <a:xfrm>
            <a:off x="6500813" y="3000375"/>
            <a:ext cx="381000" cy="487363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r>
              <a:rPr lang="en-US" altLang="zh-CN" sz="3200" b="1" dirty="0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</a:rPr>
              <a:t>12</a:t>
            </a:r>
            <a:endParaRPr lang="en-US" altLang="zh-CN" sz="32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7660" name="Rectangle 37"/>
          <p:cNvSpPr/>
          <p:nvPr/>
        </p:nvSpPr>
        <p:spPr>
          <a:xfrm>
            <a:off x="5786438" y="1428750"/>
            <a:ext cx="190500" cy="487363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r>
              <a:rPr lang="en-US" altLang="zh-CN" sz="3200" b="1" dirty="0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</a:rPr>
              <a:t>5</a:t>
            </a:r>
            <a:endParaRPr lang="en-US" altLang="zh-CN" sz="32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7661" name="Rectangle 38"/>
          <p:cNvSpPr/>
          <p:nvPr/>
        </p:nvSpPr>
        <p:spPr>
          <a:xfrm>
            <a:off x="5500688" y="2928938"/>
            <a:ext cx="209550" cy="54927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t"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x</a:t>
            </a:r>
            <a:endParaRPr lang="en-US" altLang="zh-CN" sz="36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7662" name="WordArt 39"/>
          <p:cNvSpPr>
            <a:spLocks noTextEdit="1"/>
          </p:cNvSpPr>
          <p:nvPr/>
        </p:nvSpPr>
        <p:spPr>
          <a:xfrm>
            <a:off x="363538" y="300038"/>
            <a:ext cx="1362075" cy="687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l"/>
            <a:r>
              <a:rPr lang="zh-CN" altLang="en-US" sz="3200" b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8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做一做</a:t>
            </a:r>
            <a:endParaRPr lang="zh-CN" altLang="en-US" sz="3200" b="1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8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63" name="动作按钮: 前进或下一项 39">
            <a:hlinkClick r:id="rId1" action="ppaction://hlinksldjump"/>
          </p:cNvPr>
          <p:cNvSpPr/>
          <p:nvPr/>
        </p:nvSpPr>
        <p:spPr>
          <a:xfrm>
            <a:off x="7572375" y="5857875"/>
            <a:ext cx="1071563" cy="523875"/>
          </a:xfrm>
          <a:prstGeom prst="actionButtonForwardNext">
            <a:avLst/>
          </a:prstGeom>
          <a:blipFill rotWithShape="1">
            <a:blip r:embed="rId2"/>
          </a:blipFill>
          <a:ln w="9525">
            <a:noFill/>
          </a:ln>
        </p:spPr>
        <p:txBody>
          <a:bodyPr anchor="t">
            <a:spAutoFit/>
          </a:bodyPr>
          <a:p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Rectangle 3"/>
          <p:cNvSpPr/>
          <p:nvPr/>
        </p:nvSpPr>
        <p:spPr>
          <a:xfrm>
            <a:off x="2667000" y="2590800"/>
            <a:ext cx="11303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 dirty="0">
                <a:latin typeface="Times New Roman" panose="02020603050405020304" pitchFamily="2" charset="0"/>
                <a:ea typeface="宋体" panose="02010600030101010101" pitchFamily="2" charset="-122"/>
              </a:rPr>
              <a:t>=625</a:t>
            </a:r>
            <a:endParaRPr lang="en-US" altLang="zh-CN" sz="3600" b="1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grpSp>
        <p:nvGrpSpPr>
          <p:cNvPr id="28674" name="Group 4"/>
          <p:cNvGrpSpPr/>
          <p:nvPr/>
        </p:nvGrpSpPr>
        <p:grpSpPr>
          <a:xfrm>
            <a:off x="1370013" y="1993900"/>
            <a:ext cx="2592387" cy="2882900"/>
            <a:chOff x="0" y="0"/>
            <a:chExt cx="1633" cy="1816"/>
          </a:xfrm>
        </p:grpSpPr>
        <p:grpSp>
          <p:nvGrpSpPr>
            <p:cNvPr id="28675" name="Group 5"/>
            <p:cNvGrpSpPr/>
            <p:nvPr/>
          </p:nvGrpSpPr>
          <p:grpSpPr>
            <a:xfrm>
              <a:off x="8" y="0"/>
              <a:ext cx="1625" cy="1816"/>
              <a:chOff x="0" y="0"/>
              <a:chExt cx="1625" cy="1816"/>
            </a:xfrm>
          </p:grpSpPr>
          <p:sp>
            <p:nvSpPr>
              <p:cNvPr id="28676" name="Line 6"/>
              <p:cNvSpPr/>
              <p:nvPr/>
            </p:nvSpPr>
            <p:spPr>
              <a:xfrm>
                <a:off x="0" y="655"/>
                <a:ext cx="1" cy="491"/>
              </a:xfrm>
              <a:prstGeom prst="line">
                <a:avLst/>
              </a:prstGeom>
              <a:ln w="38100" cap="flat" cmpd="sng">
                <a:solidFill>
                  <a:srgbClr val="C1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8677" name="Line 7"/>
              <p:cNvSpPr/>
              <p:nvPr/>
            </p:nvSpPr>
            <p:spPr>
              <a:xfrm>
                <a:off x="0" y="1146"/>
                <a:ext cx="482" cy="1"/>
              </a:xfrm>
              <a:prstGeom prst="line">
                <a:avLst/>
              </a:prstGeom>
              <a:ln w="38100" cap="flat" cmpd="sng">
                <a:solidFill>
                  <a:srgbClr val="C1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8678" name="Line 8"/>
              <p:cNvSpPr/>
              <p:nvPr/>
            </p:nvSpPr>
            <p:spPr>
              <a:xfrm>
                <a:off x="482" y="655"/>
                <a:ext cx="1" cy="491"/>
              </a:xfrm>
              <a:prstGeom prst="line">
                <a:avLst/>
              </a:prstGeom>
              <a:ln w="38100" cap="flat" cmpd="sng">
                <a:solidFill>
                  <a:srgbClr val="C1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8679" name="Line 9"/>
              <p:cNvSpPr/>
              <p:nvPr/>
            </p:nvSpPr>
            <p:spPr>
              <a:xfrm>
                <a:off x="0" y="655"/>
                <a:ext cx="482" cy="1"/>
              </a:xfrm>
              <a:prstGeom prst="line">
                <a:avLst/>
              </a:prstGeom>
              <a:ln w="38100" cap="flat" cmpd="sng">
                <a:solidFill>
                  <a:srgbClr val="C1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8680" name="Line 10"/>
              <p:cNvSpPr/>
              <p:nvPr/>
            </p:nvSpPr>
            <p:spPr>
              <a:xfrm flipH="1">
                <a:off x="472" y="1143"/>
                <a:ext cx="10" cy="669"/>
              </a:xfrm>
              <a:prstGeom prst="line">
                <a:avLst/>
              </a:prstGeom>
              <a:ln w="38100" cap="flat" cmpd="sng">
                <a:solidFill>
                  <a:srgbClr val="C1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8681" name="Line 11"/>
              <p:cNvSpPr/>
              <p:nvPr/>
            </p:nvSpPr>
            <p:spPr>
              <a:xfrm>
                <a:off x="482" y="1146"/>
                <a:ext cx="648" cy="1"/>
              </a:xfrm>
              <a:prstGeom prst="line">
                <a:avLst/>
              </a:prstGeom>
              <a:ln w="38100" cap="flat" cmpd="sng">
                <a:solidFill>
                  <a:srgbClr val="C1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8682" name="Line 12"/>
              <p:cNvSpPr/>
              <p:nvPr/>
            </p:nvSpPr>
            <p:spPr>
              <a:xfrm>
                <a:off x="1130" y="1146"/>
                <a:ext cx="0" cy="656"/>
              </a:xfrm>
              <a:prstGeom prst="line">
                <a:avLst/>
              </a:prstGeom>
              <a:ln w="38100" cap="flat" cmpd="sng">
                <a:solidFill>
                  <a:srgbClr val="C1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8683" name="Line 13"/>
              <p:cNvSpPr/>
              <p:nvPr/>
            </p:nvSpPr>
            <p:spPr>
              <a:xfrm>
                <a:off x="472" y="1815"/>
                <a:ext cx="648" cy="1"/>
              </a:xfrm>
              <a:prstGeom prst="line">
                <a:avLst/>
              </a:prstGeom>
              <a:ln w="38100" cap="flat" cmpd="sng">
                <a:solidFill>
                  <a:srgbClr val="C1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8684" name="Line 14"/>
              <p:cNvSpPr/>
              <p:nvPr/>
            </p:nvSpPr>
            <p:spPr>
              <a:xfrm>
                <a:off x="482" y="655"/>
                <a:ext cx="648" cy="491"/>
              </a:xfrm>
              <a:prstGeom prst="line">
                <a:avLst/>
              </a:prstGeom>
              <a:ln w="38100" cap="flat" cmpd="sng">
                <a:solidFill>
                  <a:srgbClr val="C1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8685" name="Line 15"/>
              <p:cNvSpPr/>
              <p:nvPr/>
            </p:nvSpPr>
            <p:spPr>
              <a:xfrm flipV="1">
                <a:off x="482" y="0"/>
                <a:ext cx="485" cy="655"/>
              </a:xfrm>
              <a:prstGeom prst="line">
                <a:avLst/>
              </a:prstGeom>
              <a:ln w="38100" cap="flat" cmpd="sng">
                <a:solidFill>
                  <a:srgbClr val="C1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8686" name="Line 16"/>
              <p:cNvSpPr/>
              <p:nvPr/>
            </p:nvSpPr>
            <p:spPr>
              <a:xfrm>
                <a:off x="967" y="0"/>
                <a:ext cx="644" cy="491"/>
              </a:xfrm>
              <a:prstGeom prst="line">
                <a:avLst/>
              </a:prstGeom>
              <a:ln w="38100" cap="flat" cmpd="sng">
                <a:solidFill>
                  <a:srgbClr val="C1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8687" name="Line 17"/>
              <p:cNvSpPr/>
              <p:nvPr/>
            </p:nvSpPr>
            <p:spPr>
              <a:xfrm flipH="1">
                <a:off x="1144" y="471"/>
                <a:ext cx="481" cy="655"/>
              </a:xfrm>
              <a:prstGeom prst="line">
                <a:avLst/>
              </a:prstGeom>
              <a:ln w="38100" cap="flat" cmpd="sng">
                <a:solidFill>
                  <a:srgbClr val="C1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8688" name="Oval 18"/>
              <p:cNvSpPr/>
              <p:nvPr/>
            </p:nvSpPr>
            <p:spPr>
              <a:xfrm>
                <a:off x="473" y="647"/>
                <a:ext cx="22" cy="22"/>
              </a:xfrm>
              <a:prstGeom prst="ellipse">
                <a:avLst/>
              </a:prstGeom>
              <a:solidFill>
                <a:srgbClr val="FFFFFF"/>
              </a:solidFill>
              <a:ln w="0" cap="flat" cmpd="sng">
                <a:solidFill>
                  <a:srgbClr val="C1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89" name="Oval 19"/>
              <p:cNvSpPr/>
              <p:nvPr/>
            </p:nvSpPr>
            <p:spPr>
              <a:xfrm>
                <a:off x="473" y="1794"/>
                <a:ext cx="22" cy="21"/>
              </a:xfrm>
              <a:prstGeom prst="ellipse">
                <a:avLst/>
              </a:prstGeom>
              <a:solidFill>
                <a:srgbClr val="FFFFFF"/>
              </a:solidFill>
              <a:ln w="0" cap="flat" cmpd="sng">
                <a:solidFill>
                  <a:srgbClr val="C1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90" name="Oval 20"/>
              <p:cNvSpPr/>
              <p:nvPr/>
            </p:nvSpPr>
            <p:spPr>
              <a:xfrm>
                <a:off x="1121" y="1138"/>
                <a:ext cx="21" cy="21"/>
              </a:xfrm>
              <a:prstGeom prst="ellipse">
                <a:avLst/>
              </a:prstGeom>
              <a:solidFill>
                <a:srgbClr val="FFFFFF"/>
              </a:solidFill>
              <a:ln w="0" cap="flat" cmpd="sng">
                <a:solidFill>
                  <a:srgbClr val="C1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691" name="Oval 21"/>
              <p:cNvSpPr/>
              <p:nvPr/>
            </p:nvSpPr>
            <p:spPr>
              <a:xfrm>
                <a:off x="1602" y="482"/>
                <a:ext cx="22" cy="21"/>
              </a:xfrm>
              <a:prstGeom prst="ellipse">
                <a:avLst/>
              </a:prstGeom>
              <a:solidFill>
                <a:srgbClr val="FFFFFF"/>
              </a:solidFill>
              <a:ln w="0" cap="flat" cmpd="sng">
                <a:solidFill>
                  <a:srgbClr val="C1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 dirty="0">
                  <a:latin typeface="Times New Roman" panose="02020603050405020304" pitchFamily="2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8692" name="Text Box 22"/>
            <p:cNvSpPr txBox="1"/>
            <p:nvPr/>
          </p:nvSpPr>
          <p:spPr>
            <a:xfrm>
              <a:off x="0" y="759"/>
              <a:ext cx="4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2400" dirty="0">
                  <a:latin typeface="Times New Roman" panose="02020603050405020304" pitchFamily="2" charset="0"/>
                  <a:ea typeface="宋体" panose="02010600030101010101" pitchFamily="2" charset="-122"/>
                </a:rPr>
                <a:t>225</a:t>
              </a:r>
              <a:endParaRPr lang="en-US" altLang="zh-CN" sz="2400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8693" name="Rectangle 23"/>
            <p:cNvSpPr/>
            <p:nvPr/>
          </p:nvSpPr>
          <p:spPr>
            <a:xfrm>
              <a:off x="624" y="1335"/>
              <a:ext cx="40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400" dirty="0">
                  <a:latin typeface="Times New Roman" panose="02020603050405020304" pitchFamily="2" charset="0"/>
                  <a:ea typeface="宋体" panose="02010600030101010101" pitchFamily="2" charset="-122"/>
                </a:rPr>
                <a:t>400</a:t>
              </a:r>
              <a:endParaRPr lang="en-US" altLang="zh-CN" sz="2400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8694" name="Rectangle 24"/>
            <p:cNvSpPr/>
            <p:nvPr/>
          </p:nvSpPr>
          <p:spPr>
            <a:xfrm>
              <a:off x="672" y="423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400" dirty="0">
                  <a:latin typeface="Times New Roman" panose="02020603050405020304" pitchFamily="2" charset="0"/>
                  <a:ea typeface="宋体" panose="02010600030101010101" pitchFamily="2" charset="-122"/>
                </a:rPr>
                <a:t>A</a:t>
              </a:r>
              <a:endParaRPr lang="en-US" altLang="zh-CN" sz="2400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8695" name="Line 25"/>
            <p:cNvSpPr/>
            <p:nvPr/>
          </p:nvSpPr>
          <p:spPr>
            <a:xfrm>
              <a:off x="480" y="1047"/>
              <a:ext cx="96" cy="0"/>
            </a:xfrm>
            <a:prstGeom prst="line">
              <a:avLst/>
            </a:prstGeom>
            <a:ln w="38100" cap="sq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696" name="Line 26"/>
            <p:cNvSpPr/>
            <p:nvPr/>
          </p:nvSpPr>
          <p:spPr>
            <a:xfrm>
              <a:off x="576" y="1047"/>
              <a:ext cx="0" cy="96"/>
            </a:xfrm>
            <a:prstGeom prst="line">
              <a:avLst/>
            </a:prstGeom>
            <a:ln w="12700" cap="sq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8697" name="Group 27"/>
          <p:cNvGrpSpPr/>
          <p:nvPr/>
        </p:nvGrpSpPr>
        <p:grpSpPr>
          <a:xfrm>
            <a:off x="4343400" y="2427288"/>
            <a:ext cx="3398838" cy="2982912"/>
            <a:chOff x="0" y="0"/>
            <a:chExt cx="2141" cy="1879"/>
          </a:xfrm>
        </p:grpSpPr>
        <p:sp>
          <p:nvSpPr>
            <p:cNvPr id="28698" name="Line 28"/>
            <p:cNvSpPr/>
            <p:nvPr/>
          </p:nvSpPr>
          <p:spPr>
            <a:xfrm flipH="1" flipV="1">
              <a:off x="1339" y="1"/>
              <a:ext cx="1" cy="539"/>
            </a:xfrm>
            <a:prstGeom prst="line">
              <a:avLst/>
            </a:prstGeom>
            <a:ln w="3810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699" name="Line 29"/>
            <p:cNvSpPr/>
            <p:nvPr/>
          </p:nvSpPr>
          <p:spPr>
            <a:xfrm flipH="1" flipV="1">
              <a:off x="801" y="0"/>
              <a:ext cx="539" cy="1"/>
            </a:xfrm>
            <a:prstGeom prst="line">
              <a:avLst/>
            </a:prstGeom>
            <a:ln w="3810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700" name="Line 30"/>
            <p:cNvSpPr/>
            <p:nvPr/>
          </p:nvSpPr>
          <p:spPr>
            <a:xfrm flipH="1" flipV="1">
              <a:off x="801" y="539"/>
              <a:ext cx="539" cy="1"/>
            </a:xfrm>
            <a:prstGeom prst="line">
              <a:avLst/>
            </a:prstGeom>
            <a:ln w="3810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701" name="Line 31"/>
            <p:cNvSpPr/>
            <p:nvPr/>
          </p:nvSpPr>
          <p:spPr>
            <a:xfrm flipH="1" flipV="1">
              <a:off x="800" y="1"/>
              <a:ext cx="1" cy="539"/>
            </a:xfrm>
            <a:prstGeom prst="line">
              <a:avLst/>
            </a:prstGeom>
            <a:ln w="3810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702" name="Line 32"/>
            <p:cNvSpPr/>
            <p:nvPr/>
          </p:nvSpPr>
          <p:spPr>
            <a:xfrm flipH="1" flipV="1">
              <a:off x="2140" y="540"/>
              <a:ext cx="1" cy="800"/>
            </a:xfrm>
            <a:prstGeom prst="line">
              <a:avLst/>
            </a:prstGeom>
            <a:ln w="3810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703" name="Line 33"/>
            <p:cNvSpPr/>
            <p:nvPr/>
          </p:nvSpPr>
          <p:spPr>
            <a:xfrm flipH="1" flipV="1">
              <a:off x="1340" y="539"/>
              <a:ext cx="801" cy="1"/>
            </a:xfrm>
            <a:prstGeom prst="line">
              <a:avLst/>
            </a:prstGeom>
            <a:ln w="3810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704" name="Line 34"/>
            <p:cNvSpPr/>
            <p:nvPr/>
          </p:nvSpPr>
          <p:spPr>
            <a:xfrm flipH="1" flipV="1">
              <a:off x="1340" y="1339"/>
              <a:ext cx="801" cy="1"/>
            </a:xfrm>
            <a:prstGeom prst="line">
              <a:avLst/>
            </a:prstGeom>
            <a:ln w="3810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705" name="Line 35"/>
            <p:cNvSpPr/>
            <p:nvPr/>
          </p:nvSpPr>
          <p:spPr>
            <a:xfrm flipH="1" flipV="1">
              <a:off x="1339" y="540"/>
              <a:ext cx="1" cy="800"/>
            </a:xfrm>
            <a:prstGeom prst="line">
              <a:avLst/>
            </a:prstGeom>
            <a:ln w="3810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706" name="Line 36"/>
            <p:cNvSpPr/>
            <p:nvPr/>
          </p:nvSpPr>
          <p:spPr>
            <a:xfrm flipH="1" flipV="1">
              <a:off x="801" y="540"/>
              <a:ext cx="539" cy="800"/>
            </a:xfrm>
            <a:prstGeom prst="line">
              <a:avLst/>
            </a:prstGeom>
            <a:ln w="3810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707" name="Line 37"/>
            <p:cNvSpPr/>
            <p:nvPr/>
          </p:nvSpPr>
          <p:spPr>
            <a:xfrm flipH="1">
              <a:off x="532" y="1340"/>
              <a:ext cx="808" cy="539"/>
            </a:xfrm>
            <a:prstGeom prst="line">
              <a:avLst/>
            </a:prstGeom>
            <a:ln w="3810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708" name="Line 38"/>
            <p:cNvSpPr/>
            <p:nvPr/>
          </p:nvSpPr>
          <p:spPr>
            <a:xfrm flipH="1" flipV="1">
              <a:off x="0" y="1071"/>
              <a:ext cx="532" cy="808"/>
            </a:xfrm>
            <a:prstGeom prst="line">
              <a:avLst/>
            </a:prstGeom>
            <a:ln w="3810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709" name="Line 39"/>
            <p:cNvSpPr/>
            <p:nvPr/>
          </p:nvSpPr>
          <p:spPr>
            <a:xfrm flipV="1">
              <a:off x="0" y="540"/>
              <a:ext cx="801" cy="531"/>
            </a:xfrm>
            <a:prstGeom prst="line">
              <a:avLst/>
            </a:prstGeom>
            <a:ln w="3810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710" name="Line 40"/>
            <p:cNvSpPr/>
            <p:nvPr/>
          </p:nvSpPr>
          <p:spPr>
            <a:xfrm>
              <a:off x="1227" y="556"/>
              <a:ext cx="0" cy="96"/>
            </a:xfrm>
            <a:prstGeom prst="line">
              <a:avLst/>
            </a:prstGeom>
            <a:ln w="38100" cap="sq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711" name="Line 41"/>
            <p:cNvSpPr/>
            <p:nvPr/>
          </p:nvSpPr>
          <p:spPr>
            <a:xfrm>
              <a:off x="1227" y="652"/>
              <a:ext cx="96" cy="0"/>
            </a:xfrm>
            <a:prstGeom prst="line">
              <a:avLst/>
            </a:prstGeom>
            <a:ln w="38100" cap="sq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712" name="Text Box 42"/>
            <p:cNvSpPr txBox="1"/>
            <p:nvPr/>
          </p:nvSpPr>
          <p:spPr>
            <a:xfrm>
              <a:off x="411" y="1036"/>
              <a:ext cx="4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2400" dirty="0">
                  <a:latin typeface="Times New Roman" panose="02020603050405020304" pitchFamily="2" charset="0"/>
                  <a:ea typeface="宋体" panose="02010600030101010101" pitchFamily="2" charset="-122"/>
                </a:rPr>
                <a:t>225</a:t>
              </a:r>
              <a:endParaRPr lang="en-US" altLang="zh-CN" sz="3200" b="1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8713" name="Rectangle 43"/>
            <p:cNvSpPr/>
            <p:nvPr/>
          </p:nvSpPr>
          <p:spPr>
            <a:xfrm>
              <a:off x="891" y="124"/>
              <a:ext cx="3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400" dirty="0">
                  <a:latin typeface="Times New Roman" panose="02020603050405020304" pitchFamily="2" charset="0"/>
                  <a:ea typeface="宋体" panose="02010600030101010101" pitchFamily="2" charset="-122"/>
                </a:rPr>
                <a:t>81</a:t>
              </a:r>
              <a:endParaRPr lang="en-US" altLang="zh-CN" sz="2400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28714" name="Rectangle 44"/>
            <p:cNvSpPr/>
            <p:nvPr/>
          </p:nvSpPr>
          <p:spPr>
            <a:xfrm>
              <a:off x="1371" y="748"/>
              <a:ext cx="24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2400" dirty="0">
                  <a:latin typeface="Times New Roman" panose="02020603050405020304" pitchFamily="2" charset="0"/>
                  <a:ea typeface="宋体" panose="02010600030101010101" pitchFamily="2" charset="-122"/>
                </a:rPr>
                <a:t>B</a:t>
              </a:r>
              <a:endParaRPr lang="en-US" altLang="zh-CN" sz="2400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32812" name="Rectangle 45"/>
          <p:cNvSpPr/>
          <p:nvPr/>
        </p:nvSpPr>
        <p:spPr>
          <a:xfrm>
            <a:off x="6781800" y="3581400"/>
            <a:ext cx="10255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latin typeface="Times New Roman" panose="02020603050405020304" pitchFamily="2" charset="0"/>
                <a:ea typeface="宋体" panose="02010600030101010101" pitchFamily="2" charset="-122"/>
              </a:rPr>
              <a:t>=144</a:t>
            </a:r>
            <a:endParaRPr lang="en-US" altLang="zh-CN" sz="3200" b="1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8716" name="动作按钮: 前进或下一项 14">
            <a:hlinkClick r:id="rId1" action="ppaction://hlinksldjump"/>
          </p:cNvPr>
          <p:cNvSpPr/>
          <p:nvPr/>
        </p:nvSpPr>
        <p:spPr>
          <a:xfrm>
            <a:off x="7572375" y="5857875"/>
            <a:ext cx="1071563" cy="523875"/>
          </a:xfrm>
          <a:prstGeom prst="actionButtonForwardNext">
            <a:avLst/>
          </a:prstGeom>
          <a:blipFill rotWithShape="1">
            <a:blip r:embed="rId2"/>
          </a:blipFill>
          <a:ln w="9525">
            <a:noFill/>
          </a:ln>
        </p:spPr>
        <p:txBody>
          <a:bodyPr anchor="t">
            <a:spAutoFit/>
          </a:bodyPr>
          <a:p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8717" name="Rectangle 47"/>
          <p:cNvSpPr/>
          <p:nvPr/>
        </p:nvSpPr>
        <p:spPr>
          <a:xfrm>
            <a:off x="1187450" y="765175"/>
            <a:ext cx="6256338" cy="519113"/>
          </a:xfrm>
          <a:prstGeom prst="rect">
            <a:avLst/>
          </a:prstGeom>
          <a:noFill/>
          <a:ln w="9525">
            <a:noFill/>
          </a:ln>
          <a:effectLst>
            <a:prstShdw prst="shdw12" dir="16200000">
              <a:schemeClr val="bg2">
                <a:alpha val="50000"/>
              </a:schemeClr>
            </a:prstShdw>
          </a:effectLst>
        </p:spPr>
        <p:txBody>
          <a:bodyPr wrap="none" anchor="ctr">
            <a:spAutoFit/>
          </a:bodyPr>
          <a:p>
            <a:pPr eaLnBrk="0" hangingPunct="0"/>
            <a:r>
              <a:rPr lang="zh-CN" altLang="en-US" b="1" dirty="0">
                <a:latin typeface="Times New Roman" panose="02020603050405020304" pitchFamily="2" charset="0"/>
                <a:ea typeface="宋体" panose="02010600030101010101" pitchFamily="2" charset="-122"/>
              </a:rPr>
              <a:t>求下列图中字母所表示的正方形的面积</a:t>
            </a:r>
            <a:endParaRPr lang="zh-CN" altLang="en-US" b="1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8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Text Box 2"/>
          <p:cNvSpPr txBox="1"/>
          <p:nvPr/>
        </p:nvSpPr>
        <p:spPr>
          <a:xfrm>
            <a:off x="827088" y="2060575"/>
            <a:ext cx="8915400" cy="22891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   判断题</a:t>
            </a: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: </a:t>
            </a:r>
            <a:endParaRPr lang="en-US" altLang="zh-CN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  <a:sym typeface="Symbol" panose="05050102010706020507" pitchFamily="2" charset="2"/>
              </a:rPr>
              <a:t></a:t>
            </a: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的两边</a:t>
            </a: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AB=5,AC=12,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则</a:t>
            </a: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BC=13 (  ) </a:t>
            </a:r>
            <a:endParaRPr lang="en-US" altLang="zh-CN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                                                                                     </a:t>
            </a:r>
            <a:endParaRPr lang="en-US" altLang="zh-CN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795" name="Text Box 3"/>
          <p:cNvSpPr txBox="1"/>
          <p:nvPr/>
        </p:nvSpPr>
        <p:spPr>
          <a:xfrm>
            <a:off x="7740650" y="2852738"/>
            <a:ext cx="936625" cy="8239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800" b="1" dirty="0">
                <a:solidFill>
                  <a:srgbClr val="FF0066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Symbol" panose="05050102010706020507" pitchFamily="2" charset="2"/>
              </a:rPr>
              <a:t></a:t>
            </a:r>
            <a:endParaRPr lang="en-US" altLang="zh-CN" sz="4800" b="1" dirty="0">
              <a:solidFill>
                <a:srgbClr val="FF0066"/>
              </a:solidFill>
              <a:latin typeface="Times New Roman" panose="02020603050405020304" pitchFamily="2" charset="0"/>
              <a:ea typeface="宋体" panose="02010600030101010101" pitchFamily="2" charset="-122"/>
              <a:sym typeface="Symbol" panose="05050102010706020507" pitchFamily="2" charset="2"/>
            </a:endParaRPr>
          </a:p>
        </p:txBody>
      </p:sp>
      <p:pic>
        <p:nvPicPr>
          <p:cNvPr id="29699" name="Picture 7" descr="ZW_0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71500" cy="571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0" name="动作按钮: 前进或下一项 14">
            <a:hlinkClick r:id="rId2" action="ppaction://hlinksldjump"/>
          </p:cNvPr>
          <p:cNvSpPr/>
          <p:nvPr/>
        </p:nvSpPr>
        <p:spPr>
          <a:xfrm>
            <a:off x="7572375" y="5857875"/>
            <a:ext cx="1071563" cy="523875"/>
          </a:xfrm>
          <a:prstGeom prst="actionButtonForwardNext">
            <a:avLst/>
          </a:prstGeom>
          <a:blipFill rotWithShape="1">
            <a:blip r:embed="rId3"/>
          </a:blipFill>
          <a:ln w="9525">
            <a:noFill/>
          </a:ln>
        </p:spPr>
        <p:txBody>
          <a:bodyPr anchor="t">
            <a:spAutoFit/>
          </a:bodyPr>
          <a:p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9701" name="笑脸 16"/>
          <p:cNvSpPr/>
          <p:nvPr/>
        </p:nvSpPr>
        <p:spPr>
          <a:xfrm>
            <a:off x="142875" y="714375"/>
            <a:ext cx="642938" cy="735013"/>
          </a:xfrm>
          <a:prstGeom prst="smileyFace">
            <a:avLst>
              <a:gd name="adj" fmla="val 4653"/>
            </a:avLst>
          </a:prstGeom>
          <a:gradFill rotWithShape="0">
            <a:gsLst>
              <a:gs pos="0">
                <a:srgbClr val="FFF200">
                  <a:alpha val="100000"/>
                </a:srgbClr>
              </a:gs>
              <a:gs pos="45000">
                <a:srgbClr val="FF7A00">
                  <a:alpha val="100000"/>
                </a:srgbClr>
              </a:gs>
              <a:gs pos="70000">
                <a:srgbClr val="FF0300">
                  <a:alpha val="100000"/>
                </a:srgbClr>
              </a:gs>
              <a:gs pos="100000">
                <a:srgbClr val="4D0808">
                  <a:alpha val="100000"/>
                </a:srgbClr>
              </a:gs>
            </a:gsLst>
            <a:lin ang="5400000"/>
            <a:tileRect/>
          </a:gradFill>
          <a:ln w="9525">
            <a:noFill/>
          </a:ln>
        </p:spPr>
        <p:txBody>
          <a:bodyPr anchor="t">
            <a:spAutoFit/>
          </a:bodyPr>
          <a:p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9702" name="云形 17"/>
          <p:cNvSpPr/>
          <p:nvPr/>
        </p:nvSpPr>
        <p:spPr>
          <a:xfrm>
            <a:off x="0" y="2714625"/>
            <a:ext cx="914400" cy="914400"/>
          </a:xfrm>
          <a:custGeom>
            <a:avLst/>
            <a:gdLst/>
            <a:ahLst/>
            <a:cxnLst>
              <a:cxn ang="0">
                <a:pos x="913638" y="457200"/>
              </a:cxn>
              <a:cxn ang="5898240">
                <a:pos x="457200" y="913426"/>
              </a:cxn>
              <a:cxn ang="11796480">
                <a:pos x="2836" y="457200"/>
              </a:cxn>
              <a:cxn ang="17694720">
                <a:pos x="457200" y="52282"/>
              </a:cxn>
            </a:cxnLst>
            <a:pathLst>
              <a:path w="43200" h="43200">
                <a:moveTo>
                  <a:pt x="3900" y="14370"/>
                </a:moveTo>
                <a:cubicBezTo>
                  <a:pt x="3859" y="13966"/>
                  <a:pt x="3838" y="13552"/>
                  <a:pt x="3838" y="13131"/>
                </a:cubicBezTo>
                <a:cubicBezTo>
                  <a:pt x="3838" y="8056"/>
                  <a:pt x="6861" y="3941"/>
                  <a:pt x="10591" y="3941"/>
                </a:cubicBezTo>
                <a:cubicBezTo>
                  <a:pt x="11837" y="3941"/>
                  <a:pt x="13004" y="4400"/>
                  <a:pt x="14006" y="5201"/>
                </a:cubicBezTo>
                <a:cubicBezTo>
                  <a:pt x="14902" y="2905"/>
                  <a:pt x="16675" y="1343"/>
                  <a:pt x="18716" y="1343"/>
                </a:cubicBezTo>
                <a:cubicBezTo>
                  <a:pt x="20173" y="1343"/>
                  <a:pt x="21494" y="2140"/>
                  <a:pt x="22457" y="3431"/>
                </a:cubicBezTo>
                <a:cubicBezTo>
                  <a:pt x="23173" y="1479"/>
                  <a:pt x="24653" y="140"/>
                  <a:pt x="26363" y="140"/>
                </a:cubicBezTo>
                <a:cubicBezTo>
                  <a:pt x="27778" y="140"/>
                  <a:pt x="29037" y="1058"/>
                  <a:pt x="29834" y="2480"/>
                </a:cubicBezTo>
                <a:cubicBezTo>
                  <a:pt x="30725" y="1054"/>
                  <a:pt x="32054" y="149"/>
                  <a:pt x="33539" y="149"/>
                </a:cubicBezTo>
                <a:cubicBezTo>
                  <a:pt x="35927" y="149"/>
                  <a:pt x="37913" y="2490"/>
                  <a:pt x="38320" y="5572"/>
                </a:cubicBezTo>
                <a:cubicBezTo>
                  <a:pt x="40587" y="6412"/>
                  <a:pt x="42252" y="9236"/>
                  <a:pt x="42252" y="12590"/>
                </a:cubicBezTo>
                <a:cubicBezTo>
                  <a:pt x="42252" y="13609"/>
                  <a:pt x="42098" y="14579"/>
                  <a:pt x="41821" y="15458"/>
                </a:cubicBezTo>
                <a:cubicBezTo>
                  <a:pt x="42700" y="17013"/>
                  <a:pt x="43223" y="18960"/>
                  <a:pt x="43223" y="21074"/>
                </a:cubicBezTo>
                <a:cubicBezTo>
                  <a:pt x="43223" y="25723"/>
                  <a:pt x="40695" y="29568"/>
                  <a:pt x="37410" y="30202"/>
                </a:cubicBezTo>
                <a:cubicBezTo>
                  <a:pt x="37385" y="34518"/>
                  <a:pt x="34804" y="38006"/>
                  <a:pt x="31625" y="38006"/>
                </a:cubicBezTo>
                <a:cubicBezTo>
                  <a:pt x="30500" y="38006"/>
                  <a:pt x="29449" y="37569"/>
                  <a:pt x="28561" y="36813"/>
                </a:cubicBezTo>
                <a:cubicBezTo>
                  <a:pt x="27723" y="40602"/>
                  <a:pt x="25147" y="43358"/>
                  <a:pt x="22099" y="43358"/>
                </a:cubicBezTo>
                <a:cubicBezTo>
                  <a:pt x="19759" y="43358"/>
                  <a:pt x="17696" y="41733"/>
                  <a:pt x="16485" y="39265"/>
                </a:cubicBezTo>
                <a:cubicBezTo>
                  <a:pt x="15324" y="40222"/>
                  <a:pt x="13963" y="40772"/>
                  <a:pt x="12508" y="40772"/>
                </a:cubicBezTo>
                <a:cubicBezTo>
                  <a:pt x="9642" y="40772"/>
                  <a:pt x="7140" y="38639"/>
                  <a:pt x="5809" y="35472"/>
                </a:cubicBezTo>
                <a:cubicBezTo>
                  <a:pt x="5643" y="35498"/>
                  <a:pt x="5473" y="35512"/>
                  <a:pt x="5301" y="35512"/>
                </a:cubicBezTo>
                <a:cubicBezTo>
                  <a:pt x="2893" y="35512"/>
                  <a:pt x="941" y="32862"/>
                  <a:pt x="941" y="29594"/>
                </a:cubicBezTo>
                <a:cubicBezTo>
                  <a:pt x="941" y="28030"/>
                  <a:pt x="1388" y="26608"/>
                  <a:pt x="2118" y="25550"/>
                </a:cubicBezTo>
                <a:cubicBezTo>
                  <a:pt x="832" y="24518"/>
                  <a:pt x="-31" y="22607"/>
                  <a:pt x="-31" y="20420"/>
                </a:cubicBezTo>
                <a:cubicBezTo>
                  <a:pt x="-31" y="17343"/>
                  <a:pt x="1678" y="14812"/>
                  <a:pt x="3866" y="14506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4582" y="26189"/>
                  <a:pt x="4469" y="26195"/>
                  <a:pt x="4356" y="26195"/>
                </a:cubicBezTo>
                <a:cubicBezTo>
                  <a:pt x="3555" y="26195"/>
                  <a:pt x="2804" y="25898"/>
                  <a:pt x="2160" y="25381"/>
                </a:cubicBezTo>
                <a:moveTo>
                  <a:pt x="6928" y="34899"/>
                </a:moveTo>
                <a:cubicBezTo>
                  <a:pt x="6579" y="35090"/>
                  <a:pt x="6208" y="35220"/>
                  <a:pt x="5822" y="35281"/>
                </a:cubicBezTo>
                <a:moveTo>
                  <a:pt x="16478" y="39090"/>
                </a:moveTo>
                <a:cubicBezTo>
                  <a:pt x="16211" y="38549"/>
                  <a:pt x="15986" y="37967"/>
                  <a:pt x="15809" y="37354"/>
                </a:cubicBezTo>
                <a:moveTo>
                  <a:pt x="28827" y="34751"/>
                </a:moveTo>
                <a:cubicBezTo>
                  <a:pt x="28787" y="35413"/>
                  <a:pt x="28697" y="36052"/>
                  <a:pt x="28562" y="36662"/>
                </a:cubicBezTo>
                <a:moveTo>
                  <a:pt x="34129" y="22954"/>
                </a:moveTo>
                <a:cubicBezTo>
                  <a:pt x="36055" y="24231"/>
                  <a:pt x="37381" y="26918"/>
                  <a:pt x="37381" y="30027"/>
                </a:cubicBezTo>
                <a:cubicBezTo>
                  <a:pt x="37381" y="30048"/>
                  <a:pt x="37381" y="30069"/>
                  <a:pt x="37381" y="30090"/>
                </a:cubicBezTo>
                <a:moveTo>
                  <a:pt x="41798" y="15354"/>
                </a:moveTo>
                <a:cubicBezTo>
                  <a:pt x="41472" y="16395"/>
                  <a:pt x="40973" y="17308"/>
                  <a:pt x="40350" y="18030"/>
                </a:cubicBezTo>
                <a:moveTo>
                  <a:pt x="38324" y="5426"/>
                </a:moveTo>
                <a:cubicBezTo>
                  <a:pt x="38375" y="5805"/>
                  <a:pt x="38401" y="6196"/>
                  <a:pt x="38401" y="6595"/>
                </a:cubicBezTo>
                <a:cubicBezTo>
                  <a:pt x="38401" y="6627"/>
                  <a:pt x="38401" y="6659"/>
                  <a:pt x="38401" y="6690"/>
                </a:cubicBezTo>
                <a:moveTo>
                  <a:pt x="29078" y="3952"/>
                </a:moveTo>
                <a:cubicBezTo>
                  <a:pt x="29268" y="3364"/>
                  <a:pt x="29519" y="2822"/>
                  <a:pt x="29820" y="2340"/>
                </a:cubicBezTo>
                <a:moveTo>
                  <a:pt x="22141" y="4720"/>
                </a:moveTo>
                <a:cubicBezTo>
                  <a:pt x="22218" y="4229"/>
                  <a:pt x="22340" y="3764"/>
                  <a:pt x="22499" y="3329"/>
                </a:cubicBezTo>
                <a:moveTo>
                  <a:pt x="14000" y="5192"/>
                </a:moveTo>
                <a:cubicBezTo>
                  <a:pt x="14474" y="5569"/>
                  <a:pt x="14910" y="6023"/>
                  <a:pt x="15300" y="6540"/>
                </a:cubicBezTo>
                <a:moveTo>
                  <a:pt x="4127" y="15789"/>
                </a:moveTo>
                <a:cubicBezTo>
                  <a:pt x="4024" y="15332"/>
                  <a:pt x="3948" y="14857"/>
                  <a:pt x="3900" y="14374"/>
                </a:cubicBezTo>
              </a:path>
            </a:pathLst>
          </a:cu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Text Box 2"/>
          <p:cNvSpPr txBox="1"/>
          <p:nvPr/>
        </p:nvSpPr>
        <p:spPr>
          <a:xfrm>
            <a:off x="2724150" y="2286000"/>
            <a:ext cx="12954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5 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或   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graphicFrame>
        <p:nvGraphicFramePr>
          <p:cNvPr id="34819" name="对象 34818"/>
          <p:cNvGraphicFramePr>
            <a:graphicFrameLocks noChangeAspect="1"/>
          </p:cNvGraphicFramePr>
          <p:nvPr/>
        </p:nvGraphicFramePr>
        <p:xfrm>
          <a:off x="3651250" y="2149475"/>
          <a:ext cx="1098550" cy="898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241300" imgH="228600" progId="">
                  <p:embed/>
                </p:oleObj>
              </mc:Choice>
              <mc:Fallback>
                <p:oleObj name="" r:id="rId1" imgW="241300" imgH="228600" progId="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651250" y="2149475"/>
                        <a:ext cx="1098550" cy="898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3" name="Text Box 4"/>
          <p:cNvSpPr txBox="1"/>
          <p:nvPr/>
        </p:nvSpPr>
        <p:spPr>
          <a:xfrm>
            <a:off x="590550" y="1219200"/>
            <a:ext cx="8553450" cy="1895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85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４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、已知：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Rt△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Ａ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BC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中，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AB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＝４，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AC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＝３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则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BC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的长为</a:t>
            </a:r>
            <a:r>
              <a:rPr lang="zh-CN" altLang="en-US" sz="3200" b="1" u="sng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                           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.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grpSp>
        <p:nvGrpSpPr>
          <p:cNvPr id="30724" name="Group 5"/>
          <p:cNvGrpSpPr/>
          <p:nvPr/>
        </p:nvGrpSpPr>
        <p:grpSpPr>
          <a:xfrm>
            <a:off x="239713" y="236538"/>
            <a:ext cx="3903662" cy="1295400"/>
            <a:chOff x="0" y="0"/>
            <a:chExt cx="2459" cy="816"/>
          </a:xfrm>
        </p:grpSpPr>
        <p:pic>
          <p:nvPicPr>
            <p:cNvPr id="30725" name="Picture 6" descr="ani0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722" cy="81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726" name="Text Box 7"/>
            <p:cNvSpPr txBox="1"/>
            <p:nvPr/>
          </p:nvSpPr>
          <p:spPr>
            <a:xfrm>
              <a:off x="455" y="451"/>
              <a:ext cx="200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lnSpc>
                  <a:spcPct val="80000"/>
                </a:lnSpc>
              </a:pPr>
              <a:r>
                <a:rPr lang="zh-CN" altLang="en-US" sz="4000" b="1" i="1" dirty="0">
                  <a:solidFill>
                    <a:srgbClr val="FF0000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试一试</a:t>
              </a:r>
              <a:r>
                <a:rPr lang="en-US" altLang="zh-CN" sz="4000" b="1" i="1" dirty="0">
                  <a:solidFill>
                    <a:srgbClr val="FF0000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:</a:t>
              </a:r>
              <a:endParaRPr lang="en-US" altLang="zh-CN" sz="4000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4824" name="Group 8"/>
          <p:cNvGrpSpPr/>
          <p:nvPr/>
        </p:nvGrpSpPr>
        <p:grpSpPr>
          <a:xfrm>
            <a:off x="5776913" y="2703513"/>
            <a:ext cx="2438400" cy="3101975"/>
            <a:chOff x="0" y="0"/>
            <a:chExt cx="1536" cy="1954"/>
          </a:xfrm>
        </p:grpSpPr>
        <p:sp>
          <p:nvSpPr>
            <p:cNvPr id="30728" name="AutoShape 9"/>
            <p:cNvSpPr>
              <a:spLocks noChangeAspect="1" noTextEdit="1"/>
            </p:cNvSpPr>
            <p:nvPr/>
          </p:nvSpPr>
          <p:spPr>
            <a:xfrm>
              <a:off x="0" y="39"/>
              <a:ext cx="1536" cy="18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0729" name="Line 10"/>
            <p:cNvSpPr/>
            <p:nvPr/>
          </p:nvSpPr>
          <p:spPr>
            <a:xfrm flipH="1">
              <a:off x="282" y="1635"/>
              <a:ext cx="1026" cy="6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0730" name="Line 11"/>
            <p:cNvSpPr/>
            <p:nvPr/>
          </p:nvSpPr>
          <p:spPr>
            <a:xfrm>
              <a:off x="276" y="285"/>
              <a:ext cx="1032" cy="1350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0731" name="Line 12"/>
            <p:cNvSpPr/>
            <p:nvPr/>
          </p:nvSpPr>
          <p:spPr>
            <a:xfrm>
              <a:off x="282" y="1497"/>
              <a:ext cx="138" cy="1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0732" name="Line 13"/>
            <p:cNvSpPr/>
            <p:nvPr/>
          </p:nvSpPr>
          <p:spPr>
            <a:xfrm>
              <a:off x="420" y="1497"/>
              <a:ext cx="1" cy="144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0733" name="Rectangle 14"/>
            <p:cNvSpPr/>
            <p:nvPr/>
          </p:nvSpPr>
          <p:spPr>
            <a:xfrm>
              <a:off x="41" y="773"/>
              <a:ext cx="129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4</a:t>
              </a:r>
              <a:endParaRPr lang="en-US" altLang="zh-CN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30734" name="Rectangle 15"/>
            <p:cNvSpPr/>
            <p:nvPr/>
          </p:nvSpPr>
          <p:spPr>
            <a:xfrm>
              <a:off x="708" y="1647"/>
              <a:ext cx="129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3</a:t>
              </a:r>
              <a:endParaRPr lang="en-US" altLang="zh-CN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30735" name="Rectangle 16"/>
            <p:cNvSpPr/>
            <p:nvPr/>
          </p:nvSpPr>
          <p:spPr>
            <a:xfrm>
              <a:off x="63" y="1564"/>
              <a:ext cx="185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000000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A</a:t>
              </a:r>
              <a:endParaRPr lang="en-US" altLang="zh-CN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0736" name="Oval 17"/>
            <p:cNvSpPr/>
            <p:nvPr/>
          </p:nvSpPr>
          <p:spPr>
            <a:xfrm>
              <a:off x="1296" y="1623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0737" name="Rectangle 18"/>
            <p:cNvSpPr/>
            <p:nvPr/>
          </p:nvSpPr>
          <p:spPr>
            <a:xfrm>
              <a:off x="1320" y="1587"/>
              <a:ext cx="185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000000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C</a:t>
              </a:r>
              <a:endParaRPr lang="en-US" altLang="zh-CN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0738" name="Oval 19"/>
            <p:cNvSpPr/>
            <p:nvPr/>
          </p:nvSpPr>
          <p:spPr>
            <a:xfrm>
              <a:off x="264" y="273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0739" name="Rectangle 20"/>
            <p:cNvSpPr/>
            <p:nvPr/>
          </p:nvSpPr>
          <p:spPr>
            <a:xfrm>
              <a:off x="225" y="0"/>
              <a:ext cx="171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000000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B</a:t>
              </a:r>
              <a:endParaRPr lang="en-US" altLang="zh-CN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0740" name="Line 21"/>
            <p:cNvSpPr/>
            <p:nvPr/>
          </p:nvSpPr>
          <p:spPr>
            <a:xfrm>
              <a:off x="276" y="285"/>
              <a:ext cx="6" cy="1356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34838" name="Group 22"/>
          <p:cNvGrpSpPr/>
          <p:nvPr/>
        </p:nvGrpSpPr>
        <p:grpSpPr>
          <a:xfrm>
            <a:off x="1443038" y="3484563"/>
            <a:ext cx="2255837" cy="2347912"/>
            <a:chOff x="0" y="0"/>
            <a:chExt cx="1421" cy="1479"/>
          </a:xfrm>
        </p:grpSpPr>
        <p:sp>
          <p:nvSpPr>
            <p:cNvPr id="30742" name="Line 23"/>
            <p:cNvSpPr/>
            <p:nvPr/>
          </p:nvSpPr>
          <p:spPr>
            <a:xfrm>
              <a:off x="198" y="1166"/>
              <a:ext cx="1026" cy="1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0743" name="Line 24"/>
            <p:cNvSpPr/>
            <p:nvPr/>
          </p:nvSpPr>
          <p:spPr>
            <a:xfrm>
              <a:off x="198" y="272"/>
              <a:ext cx="1026" cy="894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0744" name="Line 25"/>
            <p:cNvSpPr/>
            <p:nvPr/>
          </p:nvSpPr>
          <p:spPr>
            <a:xfrm>
              <a:off x="198" y="272"/>
              <a:ext cx="1" cy="894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0745" name="Line 26"/>
            <p:cNvSpPr/>
            <p:nvPr/>
          </p:nvSpPr>
          <p:spPr>
            <a:xfrm>
              <a:off x="198" y="1076"/>
              <a:ext cx="90" cy="1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0746" name="Line 27"/>
            <p:cNvSpPr/>
            <p:nvPr/>
          </p:nvSpPr>
          <p:spPr>
            <a:xfrm>
              <a:off x="288" y="1076"/>
              <a:ext cx="1" cy="90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0747" name="Rectangle 28"/>
            <p:cNvSpPr/>
            <p:nvPr/>
          </p:nvSpPr>
          <p:spPr>
            <a:xfrm>
              <a:off x="727" y="364"/>
              <a:ext cx="129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4</a:t>
              </a:r>
              <a:endParaRPr lang="en-US" altLang="zh-CN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30748" name="Rectangle 29"/>
            <p:cNvSpPr/>
            <p:nvPr/>
          </p:nvSpPr>
          <p:spPr>
            <a:xfrm>
              <a:off x="624" y="1172"/>
              <a:ext cx="129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3</a:t>
              </a:r>
              <a:endParaRPr lang="en-US" altLang="zh-CN" sz="3200" b="1" dirty="0"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30749" name="Oval 30"/>
            <p:cNvSpPr/>
            <p:nvPr/>
          </p:nvSpPr>
          <p:spPr>
            <a:xfrm>
              <a:off x="186" y="1154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0750" name="Rectangle 31"/>
            <p:cNvSpPr/>
            <p:nvPr/>
          </p:nvSpPr>
          <p:spPr>
            <a:xfrm>
              <a:off x="0" y="1130"/>
              <a:ext cx="185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000000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C</a:t>
              </a:r>
              <a:endParaRPr lang="en-US" altLang="zh-CN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0751" name="Oval 32"/>
            <p:cNvSpPr/>
            <p:nvPr/>
          </p:nvSpPr>
          <p:spPr>
            <a:xfrm>
              <a:off x="1212" y="1154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0752" name="Rectangle 33"/>
            <p:cNvSpPr/>
            <p:nvPr/>
          </p:nvSpPr>
          <p:spPr>
            <a:xfrm>
              <a:off x="1236" y="1100"/>
              <a:ext cx="185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000000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A</a:t>
              </a:r>
              <a:endParaRPr lang="en-US" altLang="zh-CN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0753" name="Oval 34"/>
            <p:cNvSpPr/>
            <p:nvPr/>
          </p:nvSpPr>
          <p:spPr>
            <a:xfrm>
              <a:off x="186" y="260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0754" name="Rectangle 35"/>
            <p:cNvSpPr/>
            <p:nvPr/>
          </p:nvSpPr>
          <p:spPr>
            <a:xfrm>
              <a:off x="48" y="0"/>
              <a:ext cx="171" cy="30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000000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B</a:t>
              </a:r>
              <a:endParaRPr lang="en-US" altLang="zh-CN" sz="32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30755" name="动作按钮: 前进或下一项 37">
            <a:hlinkClick r:id="rId4" action="ppaction://hlinksldjump"/>
          </p:cNvPr>
          <p:cNvSpPr/>
          <p:nvPr/>
        </p:nvSpPr>
        <p:spPr>
          <a:xfrm>
            <a:off x="7572375" y="5857875"/>
            <a:ext cx="1071563" cy="523875"/>
          </a:xfrm>
          <a:prstGeom prst="actionButtonForwardNext">
            <a:avLst/>
          </a:prstGeom>
          <a:blipFill rotWithShape="1">
            <a:blip r:embed="rId5"/>
          </a:blipFill>
          <a:ln w="9525">
            <a:noFill/>
          </a:ln>
        </p:spPr>
        <p:txBody>
          <a:bodyPr anchor="t">
            <a:spAutoFit/>
          </a:bodyPr>
          <a:p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4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Text Box 2"/>
          <p:cNvSpPr txBox="1"/>
          <p:nvPr/>
        </p:nvSpPr>
        <p:spPr>
          <a:xfrm>
            <a:off x="8077200" y="6278563"/>
            <a:ext cx="5334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010014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D</a:t>
            </a:r>
            <a:endParaRPr lang="en-US" altLang="zh-CN" sz="3200" b="1" dirty="0">
              <a:solidFill>
                <a:srgbClr val="010014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1746" name="Rectangle 3"/>
          <p:cNvSpPr/>
          <p:nvPr/>
        </p:nvSpPr>
        <p:spPr>
          <a:xfrm>
            <a:off x="1019175" y="1252538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3200" b="1" dirty="0">
                <a:solidFill>
                  <a:srgbClr val="010014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solidFill>
                <a:srgbClr val="010014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grpSp>
        <p:nvGrpSpPr>
          <p:cNvPr id="31747" name="Group 4"/>
          <p:cNvGrpSpPr/>
          <p:nvPr/>
        </p:nvGrpSpPr>
        <p:grpSpPr>
          <a:xfrm>
            <a:off x="1447800" y="1671638"/>
            <a:ext cx="6553200" cy="4876800"/>
            <a:chOff x="0" y="0"/>
            <a:chExt cx="4128" cy="3072"/>
          </a:xfrm>
        </p:grpSpPr>
        <p:sp>
          <p:nvSpPr>
            <p:cNvPr id="31748" name="Line 5"/>
            <p:cNvSpPr/>
            <p:nvPr/>
          </p:nvSpPr>
          <p:spPr>
            <a:xfrm>
              <a:off x="3369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49" name="Line 6"/>
            <p:cNvSpPr/>
            <p:nvPr/>
          </p:nvSpPr>
          <p:spPr>
            <a:xfrm>
              <a:off x="10" y="3057"/>
              <a:ext cx="4103" cy="1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50" name="Line 7"/>
            <p:cNvSpPr/>
            <p:nvPr/>
          </p:nvSpPr>
          <p:spPr>
            <a:xfrm>
              <a:off x="4113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51" name="Line 8"/>
            <p:cNvSpPr/>
            <p:nvPr/>
          </p:nvSpPr>
          <p:spPr>
            <a:xfrm>
              <a:off x="10" y="10"/>
              <a:ext cx="4103" cy="1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52" name="Line 9"/>
            <p:cNvSpPr/>
            <p:nvPr/>
          </p:nvSpPr>
          <p:spPr>
            <a:xfrm>
              <a:off x="10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53" name="Line 10"/>
            <p:cNvSpPr/>
            <p:nvPr/>
          </p:nvSpPr>
          <p:spPr>
            <a:xfrm>
              <a:off x="755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54" name="Line 11"/>
            <p:cNvSpPr/>
            <p:nvPr/>
          </p:nvSpPr>
          <p:spPr>
            <a:xfrm>
              <a:off x="10" y="1917"/>
              <a:ext cx="4103" cy="1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55" name="Line 12"/>
            <p:cNvSpPr/>
            <p:nvPr/>
          </p:nvSpPr>
          <p:spPr>
            <a:xfrm>
              <a:off x="10" y="1725"/>
              <a:ext cx="4103" cy="1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56" name="Line 13"/>
            <p:cNvSpPr/>
            <p:nvPr/>
          </p:nvSpPr>
          <p:spPr>
            <a:xfrm>
              <a:off x="10" y="1533"/>
              <a:ext cx="4103" cy="1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57" name="Line 14"/>
            <p:cNvSpPr/>
            <p:nvPr/>
          </p:nvSpPr>
          <p:spPr>
            <a:xfrm>
              <a:off x="10" y="1342"/>
              <a:ext cx="4103" cy="1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58" name="Line 15"/>
            <p:cNvSpPr/>
            <p:nvPr/>
          </p:nvSpPr>
          <p:spPr>
            <a:xfrm>
              <a:off x="10" y="1151"/>
              <a:ext cx="4103" cy="1"/>
            </a:xfrm>
            <a:prstGeom prst="line">
              <a:avLst/>
            </a:prstGeom>
            <a:ln w="17463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59" name="Line 16"/>
            <p:cNvSpPr/>
            <p:nvPr/>
          </p:nvSpPr>
          <p:spPr>
            <a:xfrm>
              <a:off x="10" y="963"/>
              <a:ext cx="4103" cy="1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60" name="Line 17"/>
            <p:cNvSpPr/>
            <p:nvPr/>
          </p:nvSpPr>
          <p:spPr>
            <a:xfrm>
              <a:off x="10" y="772"/>
              <a:ext cx="4103" cy="1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61" name="Line 18"/>
            <p:cNvSpPr/>
            <p:nvPr/>
          </p:nvSpPr>
          <p:spPr>
            <a:xfrm>
              <a:off x="10" y="580"/>
              <a:ext cx="4103" cy="1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62" name="Line 19"/>
            <p:cNvSpPr/>
            <p:nvPr/>
          </p:nvSpPr>
          <p:spPr>
            <a:xfrm>
              <a:off x="10" y="388"/>
              <a:ext cx="4103" cy="1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63" name="Line 20"/>
            <p:cNvSpPr/>
            <p:nvPr/>
          </p:nvSpPr>
          <p:spPr>
            <a:xfrm>
              <a:off x="10" y="197"/>
              <a:ext cx="4103" cy="1"/>
            </a:xfrm>
            <a:prstGeom prst="line">
              <a:avLst/>
            </a:prstGeom>
            <a:ln w="17463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64" name="Line 21"/>
            <p:cNvSpPr/>
            <p:nvPr/>
          </p:nvSpPr>
          <p:spPr>
            <a:xfrm>
              <a:off x="197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65" name="Line 22"/>
            <p:cNvSpPr/>
            <p:nvPr/>
          </p:nvSpPr>
          <p:spPr>
            <a:xfrm>
              <a:off x="385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66" name="Line 23"/>
            <p:cNvSpPr/>
            <p:nvPr/>
          </p:nvSpPr>
          <p:spPr>
            <a:xfrm>
              <a:off x="572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67" name="Line 24"/>
            <p:cNvSpPr/>
            <p:nvPr/>
          </p:nvSpPr>
          <p:spPr>
            <a:xfrm>
              <a:off x="942" y="10"/>
              <a:ext cx="1" cy="3047"/>
            </a:xfrm>
            <a:prstGeom prst="line">
              <a:avLst/>
            </a:prstGeom>
            <a:ln w="17463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68" name="Line 25"/>
            <p:cNvSpPr/>
            <p:nvPr/>
          </p:nvSpPr>
          <p:spPr>
            <a:xfrm>
              <a:off x="1130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69" name="Line 26"/>
            <p:cNvSpPr/>
            <p:nvPr/>
          </p:nvSpPr>
          <p:spPr>
            <a:xfrm>
              <a:off x="1505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70" name="Line 27"/>
            <p:cNvSpPr/>
            <p:nvPr/>
          </p:nvSpPr>
          <p:spPr>
            <a:xfrm>
              <a:off x="1687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71" name="Line 28"/>
            <p:cNvSpPr/>
            <p:nvPr/>
          </p:nvSpPr>
          <p:spPr>
            <a:xfrm>
              <a:off x="1874" y="10"/>
              <a:ext cx="1" cy="3047"/>
            </a:xfrm>
            <a:prstGeom prst="line">
              <a:avLst/>
            </a:prstGeom>
            <a:ln w="17463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72" name="Line 29"/>
            <p:cNvSpPr/>
            <p:nvPr/>
          </p:nvSpPr>
          <p:spPr>
            <a:xfrm>
              <a:off x="3925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73" name="Line 30"/>
            <p:cNvSpPr/>
            <p:nvPr/>
          </p:nvSpPr>
          <p:spPr>
            <a:xfrm>
              <a:off x="3738" y="10"/>
              <a:ext cx="1" cy="3047"/>
            </a:xfrm>
            <a:prstGeom prst="line">
              <a:avLst/>
            </a:prstGeom>
            <a:ln w="17463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74" name="Line 31"/>
            <p:cNvSpPr/>
            <p:nvPr/>
          </p:nvSpPr>
          <p:spPr>
            <a:xfrm>
              <a:off x="3551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75" name="Line 32"/>
            <p:cNvSpPr/>
            <p:nvPr/>
          </p:nvSpPr>
          <p:spPr>
            <a:xfrm>
              <a:off x="3181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76" name="Line 33"/>
            <p:cNvSpPr/>
            <p:nvPr/>
          </p:nvSpPr>
          <p:spPr>
            <a:xfrm>
              <a:off x="2994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77" name="Line 34"/>
            <p:cNvSpPr/>
            <p:nvPr/>
          </p:nvSpPr>
          <p:spPr>
            <a:xfrm>
              <a:off x="2807" y="10"/>
              <a:ext cx="1" cy="3047"/>
            </a:xfrm>
            <a:prstGeom prst="line">
              <a:avLst/>
            </a:prstGeom>
            <a:ln w="17463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78" name="Line 35"/>
            <p:cNvSpPr/>
            <p:nvPr/>
          </p:nvSpPr>
          <p:spPr>
            <a:xfrm>
              <a:off x="2619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79" name="Line 36"/>
            <p:cNvSpPr/>
            <p:nvPr/>
          </p:nvSpPr>
          <p:spPr>
            <a:xfrm>
              <a:off x="2436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80" name="Line 37"/>
            <p:cNvSpPr/>
            <p:nvPr/>
          </p:nvSpPr>
          <p:spPr>
            <a:xfrm>
              <a:off x="2249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81" name="Line 38"/>
            <p:cNvSpPr/>
            <p:nvPr/>
          </p:nvSpPr>
          <p:spPr>
            <a:xfrm>
              <a:off x="2061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82" name="Line 39"/>
            <p:cNvSpPr/>
            <p:nvPr/>
          </p:nvSpPr>
          <p:spPr>
            <a:xfrm>
              <a:off x="10" y="2103"/>
              <a:ext cx="4103" cy="1"/>
            </a:xfrm>
            <a:prstGeom prst="line">
              <a:avLst/>
            </a:prstGeom>
            <a:ln w="17463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83" name="Line 40"/>
            <p:cNvSpPr/>
            <p:nvPr/>
          </p:nvSpPr>
          <p:spPr>
            <a:xfrm>
              <a:off x="10" y="2296"/>
              <a:ext cx="4103" cy="0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84" name="Line 41"/>
            <p:cNvSpPr/>
            <p:nvPr/>
          </p:nvSpPr>
          <p:spPr>
            <a:xfrm>
              <a:off x="10" y="2487"/>
              <a:ext cx="4103" cy="1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85" name="Line 42"/>
            <p:cNvSpPr/>
            <p:nvPr/>
          </p:nvSpPr>
          <p:spPr>
            <a:xfrm>
              <a:off x="10" y="2678"/>
              <a:ext cx="4103" cy="1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86" name="Line 43"/>
            <p:cNvSpPr/>
            <p:nvPr/>
          </p:nvSpPr>
          <p:spPr>
            <a:xfrm>
              <a:off x="10" y="2870"/>
              <a:ext cx="4103" cy="1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87" name="Line 44"/>
            <p:cNvSpPr/>
            <p:nvPr/>
          </p:nvSpPr>
          <p:spPr>
            <a:xfrm>
              <a:off x="1317" y="10"/>
              <a:ext cx="1" cy="3047"/>
            </a:xfrm>
            <a:prstGeom prst="line">
              <a:avLst/>
            </a:prstGeom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88" name="Line 45"/>
            <p:cNvSpPr/>
            <p:nvPr/>
          </p:nvSpPr>
          <p:spPr>
            <a:xfrm>
              <a:off x="10" y="10"/>
              <a:ext cx="730" cy="570"/>
            </a:xfrm>
            <a:prstGeom prst="line">
              <a:avLst/>
            </a:prstGeom>
            <a:ln w="5715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89" name="Line 46"/>
            <p:cNvSpPr/>
            <p:nvPr/>
          </p:nvSpPr>
          <p:spPr>
            <a:xfrm flipH="1" flipV="1">
              <a:off x="740" y="580"/>
              <a:ext cx="2254" cy="953"/>
            </a:xfrm>
            <a:prstGeom prst="line">
              <a:avLst/>
            </a:prstGeom>
            <a:ln w="5715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90" name="Line 47"/>
            <p:cNvSpPr/>
            <p:nvPr/>
          </p:nvSpPr>
          <p:spPr>
            <a:xfrm>
              <a:off x="2994" y="1533"/>
              <a:ext cx="1119" cy="1524"/>
            </a:xfrm>
            <a:prstGeom prst="line">
              <a:avLst/>
            </a:prstGeom>
            <a:ln w="5715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1791" name="Oval 48"/>
            <p:cNvSpPr/>
            <p:nvPr/>
          </p:nvSpPr>
          <p:spPr>
            <a:xfrm>
              <a:off x="3916" y="3047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792" name="Oval 49"/>
            <p:cNvSpPr/>
            <p:nvPr/>
          </p:nvSpPr>
          <p:spPr>
            <a:xfrm>
              <a:off x="3728" y="3047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793" name="Oval 50"/>
            <p:cNvSpPr/>
            <p:nvPr/>
          </p:nvSpPr>
          <p:spPr>
            <a:xfrm>
              <a:off x="3541" y="3047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794" name="Oval 51"/>
            <p:cNvSpPr/>
            <p:nvPr/>
          </p:nvSpPr>
          <p:spPr>
            <a:xfrm>
              <a:off x="3359" y="3047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795" name="Oval 52"/>
            <p:cNvSpPr/>
            <p:nvPr/>
          </p:nvSpPr>
          <p:spPr>
            <a:xfrm>
              <a:off x="3359" y="0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796" name="Oval 53"/>
            <p:cNvSpPr/>
            <p:nvPr/>
          </p:nvSpPr>
          <p:spPr>
            <a:xfrm>
              <a:off x="3172" y="3047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797" name="Oval 54"/>
            <p:cNvSpPr/>
            <p:nvPr/>
          </p:nvSpPr>
          <p:spPr>
            <a:xfrm>
              <a:off x="2797" y="3047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798" name="Oval 55"/>
            <p:cNvSpPr/>
            <p:nvPr/>
          </p:nvSpPr>
          <p:spPr>
            <a:xfrm>
              <a:off x="2609" y="3047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799" name="Oval 56"/>
            <p:cNvSpPr/>
            <p:nvPr/>
          </p:nvSpPr>
          <p:spPr>
            <a:xfrm>
              <a:off x="2239" y="3047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00" name="Oval 57"/>
            <p:cNvSpPr/>
            <p:nvPr/>
          </p:nvSpPr>
          <p:spPr>
            <a:xfrm>
              <a:off x="2052" y="3047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01" name="Oval 58"/>
            <p:cNvSpPr/>
            <p:nvPr/>
          </p:nvSpPr>
          <p:spPr>
            <a:xfrm>
              <a:off x="1864" y="3047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02" name="Oval 59"/>
            <p:cNvSpPr/>
            <p:nvPr/>
          </p:nvSpPr>
          <p:spPr>
            <a:xfrm>
              <a:off x="1495" y="3047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03" name="Oval 60"/>
            <p:cNvSpPr/>
            <p:nvPr/>
          </p:nvSpPr>
          <p:spPr>
            <a:xfrm>
              <a:off x="1120" y="3047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04" name="Oval 61"/>
            <p:cNvSpPr/>
            <p:nvPr/>
          </p:nvSpPr>
          <p:spPr>
            <a:xfrm>
              <a:off x="932" y="3047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05" name="Oval 62"/>
            <p:cNvSpPr/>
            <p:nvPr/>
          </p:nvSpPr>
          <p:spPr>
            <a:xfrm>
              <a:off x="745" y="3047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06" name="Oval 63"/>
            <p:cNvSpPr/>
            <p:nvPr/>
          </p:nvSpPr>
          <p:spPr>
            <a:xfrm>
              <a:off x="562" y="3047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07" name="Oval 64"/>
            <p:cNvSpPr/>
            <p:nvPr/>
          </p:nvSpPr>
          <p:spPr>
            <a:xfrm>
              <a:off x="375" y="3047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08" name="Oval 65"/>
            <p:cNvSpPr/>
            <p:nvPr/>
          </p:nvSpPr>
          <p:spPr>
            <a:xfrm>
              <a:off x="187" y="3047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09" name="Oval 66"/>
            <p:cNvSpPr/>
            <p:nvPr/>
          </p:nvSpPr>
          <p:spPr>
            <a:xfrm>
              <a:off x="4103" y="761"/>
              <a:ext cx="25" cy="26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10" name="Oval 67"/>
            <p:cNvSpPr/>
            <p:nvPr/>
          </p:nvSpPr>
          <p:spPr>
            <a:xfrm>
              <a:off x="4103" y="1332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11" name="Oval 68"/>
            <p:cNvSpPr/>
            <p:nvPr/>
          </p:nvSpPr>
          <p:spPr>
            <a:xfrm>
              <a:off x="4103" y="1906"/>
              <a:ext cx="25" cy="26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12" name="Oval 69"/>
            <p:cNvSpPr/>
            <p:nvPr/>
          </p:nvSpPr>
          <p:spPr>
            <a:xfrm>
              <a:off x="4103" y="2093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13" name="Oval 70"/>
            <p:cNvSpPr/>
            <p:nvPr/>
          </p:nvSpPr>
          <p:spPr>
            <a:xfrm>
              <a:off x="4103" y="2285"/>
              <a:ext cx="25" cy="26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14" name="Oval 71"/>
            <p:cNvSpPr/>
            <p:nvPr/>
          </p:nvSpPr>
          <p:spPr>
            <a:xfrm>
              <a:off x="4103" y="2669"/>
              <a:ext cx="25" cy="24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15" name="Oval 72"/>
            <p:cNvSpPr/>
            <p:nvPr/>
          </p:nvSpPr>
          <p:spPr>
            <a:xfrm>
              <a:off x="4103" y="2860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16" name="Oval 73"/>
            <p:cNvSpPr/>
            <p:nvPr/>
          </p:nvSpPr>
          <p:spPr>
            <a:xfrm>
              <a:off x="4103" y="3047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17" name="Oval 74"/>
            <p:cNvSpPr/>
            <p:nvPr/>
          </p:nvSpPr>
          <p:spPr>
            <a:xfrm>
              <a:off x="4103" y="0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18" name="Oval 75"/>
            <p:cNvSpPr/>
            <p:nvPr/>
          </p:nvSpPr>
          <p:spPr>
            <a:xfrm>
              <a:off x="0" y="3047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19" name="Oval 76"/>
            <p:cNvSpPr/>
            <p:nvPr/>
          </p:nvSpPr>
          <p:spPr>
            <a:xfrm>
              <a:off x="0" y="0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20" name="Oval 77"/>
            <p:cNvSpPr/>
            <p:nvPr/>
          </p:nvSpPr>
          <p:spPr>
            <a:xfrm>
              <a:off x="3916" y="0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21" name="Oval 78"/>
            <p:cNvSpPr/>
            <p:nvPr/>
          </p:nvSpPr>
          <p:spPr>
            <a:xfrm>
              <a:off x="3728" y="0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22" name="Oval 79"/>
            <p:cNvSpPr/>
            <p:nvPr/>
          </p:nvSpPr>
          <p:spPr>
            <a:xfrm>
              <a:off x="3541" y="0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23" name="Oval 80"/>
            <p:cNvSpPr/>
            <p:nvPr/>
          </p:nvSpPr>
          <p:spPr>
            <a:xfrm>
              <a:off x="3172" y="0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24" name="Oval 81"/>
            <p:cNvSpPr/>
            <p:nvPr/>
          </p:nvSpPr>
          <p:spPr>
            <a:xfrm>
              <a:off x="2984" y="3047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25" name="Oval 82"/>
            <p:cNvSpPr/>
            <p:nvPr/>
          </p:nvSpPr>
          <p:spPr>
            <a:xfrm>
              <a:off x="2984" y="0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26" name="Oval 83"/>
            <p:cNvSpPr/>
            <p:nvPr/>
          </p:nvSpPr>
          <p:spPr>
            <a:xfrm>
              <a:off x="2797" y="0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27" name="Oval 84"/>
            <p:cNvSpPr/>
            <p:nvPr/>
          </p:nvSpPr>
          <p:spPr>
            <a:xfrm>
              <a:off x="2609" y="0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28" name="Oval 85"/>
            <p:cNvSpPr/>
            <p:nvPr/>
          </p:nvSpPr>
          <p:spPr>
            <a:xfrm>
              <a:off x="2426" y="3047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29" name="Oval 86"/>
            <p:cNvSpPr/>
            <p:nvPr/>
          </p:nvSpPr>
          <p:spPr>
            <a:xfrm>
              <a:off x="2426" y="0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30" name="Oval 87"/>
            <p:cNvSpPr/>
            <p:nvPr/>
          </p:nvSpPr>
          <p:spPr>
            <a:xfrm>
              <a:off x="2239" y="0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31" name="Oval 88"/>
            <p:cNvSpPr/>
            <p:nvPr/>
          </p:nvSpPr>
          <p:spPr>
            <a:xfrm>
              <a:off x="2052" y="0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32" name="Oval 89"/>
            <p:cNvSpPr/>
            <p:nvPr/>
          </p:nvSpPr>
          <p:spPr>
            <a:xfrm>
              <a:off x="1864" y="0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33" name="Oval 90"/>
            <p:cNvSpPr/>
            <p:nvPr/>
          </p:nvSpPr>
          <p:spPr>
            <a:xfrm>
              <a:off x="1677" y="3047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34" name="Oval 91"/>
            <p:cNvSpPr/>
            <p:nvPr/>
          </p:nvSpPr>
          <p:spPr>
            <a:xfrm>
              <a:off x="1677" y="0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35" name="Oval 92"/>
            <p:cNvSpPr/>
            <p:nvPr/>
          </p:nvSpPr>
          <p:spPr>
            <a:xfrm>
              <a:off x="1495" y="0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36" name="Oval 93"/>
            <p:cNvSpPr/>
            <p:nvPr/>
          </p:nvSpPr>
          <p:spPr>
            <a:xfrm>
              <a:off x="1307" y="3047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37" name="Oval 94"/>
            <p:cNvSpPr/>
            <p:nvPr/>
          </p:nvSpPr>
          <p:spPr>
            <a:xfrm>
              <a:off x="1120" y="0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38" name="Oval 95"/>
            <p:cNvSpPr/>
            <p:nvPr/>
          </p:nvSpPr>
          <p:spPr>
            <a:xfrm>
              <a:off x="932" y="0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39" name="Oval 96"/>
            <p:cNvSpPr/>
            <p:nvPr/>
          </p:nvSpPr>
          <p:spPr>
            <a:xfrm>
              <a:off x="745" y="0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40" name="Oval 97"/>
            <p:cNvSpPr/>
            <p:nvPr/>
          </p:nvSpPr>
          <p:spPr>
            <a:xfrm>
              <a:off x="562" y="0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41" name="Oval 98"/>
            <p:cNvSpPr/>
            <p:nvPr/>
          </p:nvSpPr>
          <p:spPr>
            <a:xfrm>
              <a:off x="375" y="0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42" name="Oval 99"/>
            <p:cNvSpPr/>
            <p:nvPr/>
          </p:nvSpPr>
          <p:spPr>
            <a:xfrm>
              <a:off x="187" y="0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43" name="Oval 100"/>
            <p:cNvSpPr/>
            <p:nvPr/>
          </p:nvSpPr>
          <p:spPr>
            <a:xfrm>
              <a:off x="4103" y="187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44" name="Oval 101"/>
            <p:cNvSpPr/>
            <p:nvPr/>
          </p:nvSpPr>
          <p:spPr>
            <a:xfrm>
              <a:off x="0" y="187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45" name="Oval 102"/>
            <p:cNvSpPr/>
            <p:nvPr/>
          </p:nvSpPr>
          <p:spPr>
            <a:xfrm>
              <a:off x="4103" y="379"/>
              <a:ext cx="25" cy="24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46" name="Oval 103"/>
            <p:cNvSpPr/>
            <p:nvPr/>
          </p:nvSpPr>
          <p:spPr>
            <a:xfrm>
              <a:off x="0" y="379"/>
              <a:ext cx="25" cy="24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47" name="Oval 104"/>
            <p:cNvSpPr/>
            <p:nvPr/>
          </p:nvSpPr>
          <p:spPr>
            <a:xfrm>
              <a:off x="4103" y="570"/>
              <a:ext cx="25" cy="26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48" name="Oval 105"/>
            <p:cNvSpPr/>
            <p:nvPr/>
          </p:nvSpPr>
          <p:spPr>
            <a:xfrm>
              <a:off x="0" y="570"/>
              <a:ext cx="25" cy="26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49" name="Oval 106"/>
            <p:cNvSpPr/>
            <p:nvPr/>
          </p:nvSpPr>
          <p:spPr>
            <a:xfrm>
              <a:off x="0" y="761"/>
              <a:ext cx="25" cy="26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50" name="Oval 107"/>
            <p:cNvSpPr/>
            <p:nvPr/>
          </p:nvSpPr>
          <p:spPr>
            <a:xfrm>
              <a:off x="4103" y="954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51" name="Oval 108"/>
            <p:cNvSpPr/>
            <p:nvPr/>
          </p:nvSpPr>
          <p:spPr>
            <a:xfrm>
              <a:off x="0" y="954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52" name="Oval 109"/>
            <p:cNvSpPr/>
            <p:nvPr/>
          </p:nvSpPr>
          <p:spPr>
            <a:xfrm>
              <a:off x="4103" y="1140"/>
              <a:ext cx="25" cy="26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53" name="Oval 110"/>
            <p:cNvSpPr/>
            <p:nvPr/>
          </p:nvSpPr>
          <p:spPr>
            <a:xfrm>
              <a:off x="0" y="1140"/>
              <a:ext cx="25" cy="26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54" name="Oval 111"/>
            <p:cNvSpPr/>
            <p:nvPr/>
          </p:nvSpPr>
          <p:spPr>
            <a:xfrm>
              <a:off x="0" y="1332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55" name="Oval 112"/>
            <p:cNvSpPr/>
            <p:nvPr/>
          </p:nvSpPr>
          <p:spPr>
            <a:xfrm>
              <a:off x="4103" y="1524"/>
              <a:ext cx="25" cy="24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56" name="Oval 113"/>
            <p:cNvSpPr/>
            <p:nvPr/>
          </p:nvSpPr>
          <p:spPr>
            <a:xfrm>
              <a:off x="0" y="1524"/>
              <a:ext cx="25" cy="24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57" name="Oval 114"/>
            <p:cNvSpPr/>
            <p:nvPr/>
          </p:nvSpPr>
          <p:spPr>
            <a:xfrm>
              <a:off x="4103" y="1715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58" name="Oval 115"/>
            <p:cNvSpPr/>
            <p:nvPr/>
          </p:nvSpPr>
          <p:spPr>
            <a:xfrm>
              <a:off x="0" y="1715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59" name="Oval 116"/>
            <p:cNvSpPr/>
            <p:nvPr/>
          </p:nvSpPr>
          <p:spPr>
            <a:xfrm>
              <a:off x="0" y="1906"/>
              <a:ext cx="25" cy="26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60" name="Oval 117"/>
            <p:cNvSpPr/>
            <p:nvPr/>
          </p:nvSpPr>
          <p:spPr>
            <a:xfrm>
              <a:off x="0" y="2093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61" name="Oval 118"/>
            <p:cNvSpPr/>
            <p:nvPr/>
          </p:nvSpPr>
          <p:spPr>
            <a:xfrm>
              <a:off x="0" y="2285"/>
              <a:ext cx="25" cy="26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62" name="Oval 119"/>
            <p:cNvSpPr/>
            <p:nvPr/>
          </p:nvSpPr>
          <p:spPr>
            <a:xfrm>
              <a:off x="4103" y="2476"/>
              <a:ext cx="25" cy="26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63" name="Oval 120"/>
            <p:cNvSpPr/>
            <p:nvPr/>
          </p:nvSpPr>
          <p:spPr>
            <a:xfrm>
              <a:off x="0" y="2476"/>
              <a:ext cx="25" cy="26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64" name="Oval 121"/>
            <p:cNvSpPr/>
            <p:nvPr/>
          </p:nvSpPr>
          <p:spPr>
            <a:xfrm>
              <a:off x="0" y="2669"/>
              <a:ext cx="25" cy="24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65" name="Oval 122"/>
            <p:cNvSpPr/>
            <p:nvPr/>
          </p:nvSpPr>
          <p:spPr>
            <a:xfrm>
              <a:off x="0" y="2860"/>
              <a:ext cx="25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66" name="Oval 123"/>
            <p:cNvSpPr/>
            <p:nvPr/>
          </p:nvSpPr>
          <p:spPr>
            <a:xfrm>
              <a:off x="1307" y="0"/>
              <a:ext cx="24" cy="25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01010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67" name="Oval 124"/>
            <p:cNvSpPr/>
            <p:nvPr/>
          </p:nvSpPr>
          <p:spPr>
            <a:xfrm>
              <a:off x="730" y="570"/>
              <a:ext cx="25" cy="26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68" name="Oval 125"/>
            <p:cNvSpPr/>
            <p:nvPr/>
          </p:nvSpPr>
          <p:spPr>
            <a:xfrm>
              <a:off x="2984" y="1524"/>
              <a:ext cx="24" cy="24"/>
            </a:xfrm>
            <a:prstGeom prst="ellipse">
              <a:avLst/>
            </a:prstGeom>
            <a:solidFill>
              <a:srgbClr val="FFFFFF"/>
            </a:solidFill>
            <a:ln w="0" cap="flat" cmpd="sng">
              <a:solidFill>
                <a:srgbClr val="C1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69" name="Rectangle 126"/>
            <p:cNvSpPr/>
            <p:nvPr/>
          </p:nvSpPr>
          <p:spPr>
            <a:xfrm>
              <a:off x="720" y="243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010014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B</a:t>
              </a:r>
              <a:endParaRPr lang="en-US" altLang="zh-CN" sz="3200" b="1" dirty="0">
                <a:solidFill>
                  <a:srgbClr val="010014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1870" name="Rectangle 127"/>
            <p:cNvSpPr/>
            <p:nvPr/>
          </p:nvSpPr>
          <p:spPr>
            <a:xfrm>
              <a:off x="2928" y="1241"/>
              <a:ext cx="30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0"/>
                </a:spcBef>
              </a:pPr>
              <a:r>
                <a:rPr lang="en-US" altLang="zh-CN" sz="3200" b="1" dirty="0">
                  <a:solidFill>
                    <a:srgbClr val="010014"/>
                  </a:solidFill>
                  <a:latin typeface="Times New Roman" panose="02020603050405020304" pitchFamily="2" charset="0"/>
                  <a:ea typeface="宋体" panose="02010600030101010101" pitchFamily="2" charset="-122"/>
                </a:rPr>
                <a:t>C</a:t>
              </a:r>
              <a:endParaRPr lang="en-US" altLang="zh-CN" sz="3200" b="1" dirty="0">
                <a:solidFill>
                  <a:srgbClr val="010014"/>
                </a:solidFill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31871" name="Text Box 128"/>
          <p:cNvSpPr txBox="1"/>
          <p:nvPr/>
        </p:nvSpPr>
        <p:spPr>
          <a:xfrm>
            <a:off x="304800" y="304800"/>
            <a:ext cx="83820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1203D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rgbClr val="1203D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、蚂蚁沿图中的折线从</a:t>
            </a:r>
            <a:r>
              <a:rPr lang="en-US" altLang="zh-CN" sz="3200" b="1" dirty="0">
                <a:solidFill>
                  <a:srgbClr val="1203D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3200" b="1" dirty="0">
                <a:solidFill>
                  <a:srgbClr val="1203D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点爬到</a:t>
            </a:r>
            <a:r>
              <a:rPr lang="en-US" altLang="zh-CN" sz="3200" b="1" dirty="0">
                <a:solidFill>
                  <a:srgbClr val="1203D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3200" b="1" dirty="0">
                <a:solidFill>
                  <a:srgbClr val="1203D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点，一共爬了多少厘米？（小方格的边长为</a:t>
            </a:r>
            <a:r>
              <a:rPr lang="en-US" altLang="zh-CN" sz="3200" b="1" dirty="0">
                <a:solidFill>
                  <a:srgbClr val="1203D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rgbClr val="1203D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厘米）</a:t>
            </a:r>
            <a:endParaRPr lang="zh-CN" altLang="en-US" sz="3200" b="1" dirty="0">
              <a:solidFill>
                <a:srgbClr val="1203D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5969" name="Line 129"/>
          <p:cNvSpPr/>
          <p:nvPr/>
        </p:nvSpPr>
        <p:spPr>
          <a:xfrm flipV="1">
            <a:off x="1447800" y="1676400"/>
            <a:ext cx="1219200" cy="7938"/>
          </a:xfrm>
          <a:prstGeom prst="line">
            <a:avLst/>
          </a:prstGeom>
          <a:ln w="57150" cap="flat" cmpd="sng">
            <a:solidFill>
              <a:srgbClr val="1504F8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970" name="Line 130"/>
          <p:cNvSpPr/>
          <p:nvPr/>
        </p:nvSpPr>
        <p:spPr>
          <a:xfrm>
            <a:off x="2662238" y="1676400"/>
            <a:ext cx="0" cy="909638"/>
          </a:xfrm>
          <a:prstGeom prst="line">
            <a:avLst/>
          </a:prstGeom>
          <a:ln w="57150" cap="flat" cmpd="sng">
            <a:solidFill>
              <a:srgbClr val="1504F8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971" name="Line 131"/>
          <p:cNvSpPr/>
          <p:nvPr/>
        </p:nvSpPr>
        <p:spPr>
          <a:xfrm>
            <a:off x="2641600" y="2586038"/>
            <a:ext cx="3581400" cy="0"/>
          </a:xfrm>
          <a:prstGeom prst="line">
            <a:avLst/>
          </a:prstGeom>
          <a:ln w="57150" cap="flat" cmpd="sng">
            <a:solidFill>
              <a:srgbClr val="1504F8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972" name="Line 132"/>
          <p:cNvSpPr/>
          <p:nvPr/>
        </p:nvSpPr>
        <p:spPr>
          <a:xfrm>
            <a:off x="6197600" y="2586038"/>
            <a:ext cx="0" cy="1524000"/>
          </a:xfrm>
          <a:prstGeom prst="line">
            <a:avLst/>
          </a:prstGeom>
          <a:ln w="57150" cap="flat" cmpd="sng">
            <a:solidFill>
              <a:srgbClr val="1504F8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973" name="Line 133"/>
          <p:cNvSpPr/>
          <p:nvPr/>
        </p:nvSpPr>
        <p:spPr>
          <a:xfrm>
            <a:off x="6172200" y="4110038"/>
            <a:ext cx="1828800" cy="0"/>
          </a:xfrm>
          <a:prstGeom prst="line">
            <a:avLst/>
          </a:prstGeom>
          <a:ln w="57150" cap="flat" cmpd="sng">
            <a:solidFill>
              <a:srgbClr val="1504F8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974" name="Line 134"/>
          <p:cNvSpPr/>
          <p:nvPr/>
        </p:nvSpPr>
        <p:spPr>
          <a:xfrm>
            <a:off x="7988300" y="4084638"/>
            <a:ext cx="3175" cy="2460625"/>
          </a:xfrm>
          <a:prstGeom prst="line">
            <a:avLst/>
          </a:prstGeom>
          <a:ln w="57150" cap="flat" cmpd="sng">
            <a:solidFill>
              <a:srgbClr val="1504F8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975" name="Rectangle 135"/>
          <p:cNvSpPr/>
          <p:nvPr/>
        </p:nvSpPr>
        <p:spPr>
          <a:xfrm>
            <a:off x="2424113" y="1181100"/>
            <a:ext cx="50006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3200" b="1" dirty="0">
                <a:solidFill>
                  <a:srgbClr val="010014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G</a:t>
            </a:r>
            <a:endParaRPr lang="en-US" altLang="zh-CN" sz="3200" b="1" dirty="0">
              <a:solidFill>
                <a:srgbClr val="010014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5976" name="Rectangle 136"/>
          <p:cNvSpPr/>
          <p:nvPr/>
        </p:nvSpPr>
        <p:spPr>
          <a:xfrm>
            <a:off x="8153400" y="3881438"/>
            <a:ext cx="4318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3200" b="1" dirty="0">
                <a:solidFill>
                  <a:srgbClr val="010014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F</a:t>
            </a:r>
            <a:endParaRPr lang="en-US" altLang="zh-CN" sz="3200" b="1" dirty="0">
              <a:solidFill>
                <a:srgbClr val="010014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5977" name="Rectangle 137"/>
          <p:cNvSpPr/>
          <p:nvPr/>
        </p:nvSpPr>
        <p:spPr>
          <a:xfrm>
            <a:off x="6096000" y="1976438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3200" b="1" dirty="0">
                <a:solidFill>
                  <a:srgbClr val="010014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E</a:t>
            </a:r>
            <a:endParaRPr lang="en-US" altLang="zh-CN" sz="3200" b="1" dirty="0">
              <a:solidFill>
                <a:srgbClr val="010014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5978" name="Text Box 138"/>
          <p:cNvSpPr txBox="1"/>
          <p:nvPr/>
        </p:nvSpPr>
        <p:spPr>
          <a:xfrm>
            <a:off x="217488" y="1828800"/>
            <a:ext cx="12588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R="0" defTabSz="914400">
              <a:spcBef>
                <a:spcPct val="0"/>
              </a:spcBef>
              <a:buClrTx/>
              <a:buSzTx/>
            </a:pPr>
            <a:r>
              <a:rPr kumimoji="0" lang="zh-CN" altLang="en-US" sz="3600" b="1" kern="1200" cap="none" spc="0" normalizeH="0" baseline="0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  <a:cs typeface="+mn-cs"/>
              </a:rPr>
              <a:t>提示</a:t>
            </a:r>
            <a:endParaRPr kumimoji="0" lang="zh-CN" altLang="en-US" sz="3600" b="1" kern="1200" cap="none" spc="0" normalizeH="0" baseline="0" noProof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2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979" name="Text Box 139"/>
          <p:cNvSpPr txBox="1"/>
          <p:nvPr/>
        </p:nvSpPr>
        <p:spPr>
          <a:xfrm>
            <a:off x="382588" y="2743200"/>
            <a:ext cx="733425" cy="3236913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p>
            <a:pPr marR="0" defTabSz="914400">
              <a:spcBef>
                <a:spcPct val="0"/>
              </a:spcBef>
              <a:buClrTx/>
              <a:buSzTx/>
            </a:pPr>
            <a:r>
              <a:rPr kumimoji="0" lang="zh-CN" altLang="en-US" sz="3600" b="1" kern="1200" cap="none" spc="0" normalizeH="0" baseline="0" noProof="1" dirty="0">
                <a:solidFill>
                  <a:srgbClr val="CC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华文行楷" pitchFamily="2" charset="-122"/>
                <a:cs typeface="+mn-cs"/>
              </a:rPr>
              <a:t>构造直角三角形</a:t>
            </a:r>
            <a:endParaRPr kumimoji="0" lang="zh-CN" altLang="en-US" sz="3600" b="1" kern="1200" cap="none" spc="0" normalizeH="0" baseline="0" noProof="1" dirty="0">
              <a:solidFill>
                <a:srgbClr val="CC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2" charset="0"/>
              <a:ea typeface="华文行楷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7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597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79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35979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35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500"/>
                                        <p:tgtEl>
                                          <p:spTgt spid="35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35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500"/>
                                        <p:tgtEl>
                                          <p:spTgt spid="35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35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0" dur="500"/>
                                        <p:tgtEl>
                                          <p:spTgt spid="35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975" grpId="0"/>
      <p:bldP spid="35976" grpId="0"/>
      <p:bldP spid="35977" grpId="0"/>
      <p:bldP spid="35978" grpId="0" build="p"/>
      <p:bldP spid="3597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Text Box 2"/>
          <p:cNvSpPr txBox="1"/>
          <p:nvPr/>
        </p:nvSpPr>
        <p:spPr>
          <a:xfrm>
            <a:off x="34925" y="1562100"/>
            <a:ext cx="8051800" cy="2874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8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</a:t>
            </a: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Rt△ABC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中，∠Ｃ</a:t>
            </a: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=90°</a:t>
            </a:r>
            <a:endParaRPr lang="en-US" altLang="zh-CN" sz="3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(1) 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已知</a:t>
            </a: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:a=6,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ｂ</a:t>
            </a: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=8,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求</a:t>
            </a: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　</a:t>
            </a:r>
            <a:endParaRPr lang="zh-CN" altLang="en-US" sz="3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(2) 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已知</a:t>
            </a: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:c=13,b=5,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求</a:t>
            </a: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endParaRPr lang="zh-CN" altLang="en-US" sz="3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(3) 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已知</a:t>
            </a: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 a:b=3:4,c=15,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求</a:t>
            </a: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endParaRPr lang="en-US" altLang="zh-CN" sz="3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7891" name="Picture 3" descr="com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2263" y="427038"/>
            <a:ext cx="1033462" cy="769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2" name="Text Box 4"/>
          <p:cNvSpPr txBox="1"/>
          <p:nvPr/>
        </p:nvSpPr>
        <p:spPr>
          <a:xfrm>
            <a:off x="1193800" y="411163"/>
            <a:ext cx="25527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i="1" dirty="0">
                <a:solidFill>
                  <a:srgbClr val="CC33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例题分析</a:t>
            </a:r>
            <a:endParaRPr lang="zh-CN" altLang="en-US" sz="3600" b="1" i="1" dirty="0">
              <a:solidFill>
                <a:srgbClr val="CC33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7893" name="Text Box 5"/>
          <p:cNvSpPr txBox="1"/>
          <p:nvPr/>
        </p:nvSpPr>
        <p:spPr>
          <a:xfrm>
            <a:off x="1692275" y="4724400"/>
            <a:ext cx="7056438" cy="11604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(1)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在直角三角形中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,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已知两边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,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可求第三边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;</a:t>
            </a:r>
            <a:endParaRPr lang="en-US" altLang="zh-CN" b="1" dirty="0">
              <a:solidFill>
                <a:srgbClr val="FF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(2)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可用勾股定理建立方程</a:t>
            </a:r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.</a:t>
            </a:r>
            <a:endParaRPr lang="en-US" altLang="zh-CN" b="1" dirty="0">
              <a:solidFill>
                <a:srgbClr val="FF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7894" name="AutoShape 8"/>
          <p:cNvSpPr/>
          <p:nvPr/>
        </p:nvSpPr>
        <p:spPr>
          <a:xfrm>
            <a:off x="5867400" y="71438"/>
            <a:ext cx="2879725" cy="2278062"/>
          </a:xfrm>
          <a:prstGeom prst="wedgeRoundRectCallout">
            <a:avLst>
              <a:gd name="adj1" fmla="val -56120"/>
              <a:gd name="adj2" fmla="val 62056"/>
              <a:gd name="adj3" fmla="val 16667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由勾股定理得：　　　　　　　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en-US" altLang="zh-CN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＝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en-US" altLang="zh-CN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＋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en-US" altLang="zh-CN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baseline="30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　＝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r>
              <a:rPr lang="en-US" altLang="zh-CN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＋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r>
              <a:rPr lang="en-US" altLang="zh-CN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baseline="30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　＝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100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∴c=10</a:t>
            </a:r>
            <a:endParaRPr lang="en-US" altLang="zh-CN" baseline="30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5" name="AutoShape 12"/>
          <p:cNvSpPr/>
          <p:nvPr/>
        </p:nvSpPr>
        <p:spPr>
          <a:xfrm rot="5400000">
            <a:off x="141288" y="4614863"/>
            <a:ext cx="1368425" cy="1584325"/>
          </a:xfrm>
          <a:prstGeom prst="wave">
            <a:avLst>
              <a:gd name="adj1" fmla="val 13005"/>
              <a:gd name="adj2" fmla="val 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rot="10800000" vert="eaVert" wrap="none" anchor="ctr"/>
          <a:p>
            <a:pPr algn="r">
              <a:spcBef>
                <a:spcPct val="0"/>
              </a:spcBef>
            </a:pPr>
            <a:r>
              <a:rPr lang="zh-CN" altLang="en-US" sz="3200" b="1" i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方法</a:t>
            </a:r>
            <a:endParaRPr lang="zh-CN" altLang="en-US" sz="3200" b="1" i="1" dirty="0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 algn="r">
              <a:spcBef>
                <a:spcPct val="0"/>
              </a:spcBef>
            </a:pPr>
            <a:r>
              <a:rPr lang="zh-CN" altLang="en-US" sz="3200" b="1" i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小结</a:t>
            </a:r>
            <a:endParaRPr lang="zh-CN" altLang="en-US" sz="3200" b="1" i="1" dirty="0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7896" name="AutoShape 13"/>
          <p:cNvSpPr/>
          <p:nvPr/>
        </p:nvSpPr>
        <p:spPr>
          <a:xfrm>
            <a:off x="5867400" y="574675"/>
            <a:ext cx="2879725" cy="2422525"/>
          </a:xfrm>
          <a:prstGeom prst="wedgeRoundRectCallout">
            <a:avLst>
              <a:gd name="adj1" fmla="val -53032"/>
              <a:gd name="adj2" fmla="val 65139"/>
              <a:gd name="adj3" fmla="val 16667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由勾股定理得：　　　　　　　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en-US" altLang="zh-CN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＝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en-US" altLang="zh-CN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－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en-US" altLang="zh-CN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baseline="30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　＝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13</a:t>
            </a:r>
            <a:r>
              <a:rPr lang="en-US" altLang="zh-CN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－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en-US" altLang="zh-CN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baseline="30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　＝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144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∴c=12</a:t>
            </a:r>
            <a:endParaRPr lang="en-US" altLang="zh-CN" baseline="30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897" name="AutoShape 14"/>
          <p:cNvSpPr/>
          <p:nvPr/>
        </p:nvSpPr>
        <p:spPr>
          <a:xfrm>
            <a:off x="5651500" y="0"/>
            <a:ext cx="3276600" cy="3716338"/>
          </a:xfrm>
          <a:prstGeom prst="wedgeRoundRectCallout">
            <a:avLst>
              <a:gd name="adj1" fmla="val 435"/>
              <a:gd name="adj2" fmla="val 60593"/>
              <a:gd name="adj3" fmla="val 16667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pPr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设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a=3k  b=4k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由勾股定理得：　　　　　　　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en-US" altLang="zh-CN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＝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en-US" altLang="zh-CN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+b</a:t>
            </a:r>
            <a:r>
              <a:rPr lang="en-US" altLang="zh-CN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baseline="30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　＝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9k</a:t>
            </a:r>
            <a:r>
              <a:rPr lang="en-US" altLang="zh-CN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+16k</a:t>
            </a:r>
            <a:r>
              <a:rPr lang="en-US" altLang="zh-CN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baseline="30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　＝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25k</a:t>
            </a:r>
            <a:r>
              <a:rPr lang="en-US" altLang="zh-CN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∴c=5k 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又∵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c=15  ∴k=3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∴a=9   b=12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37893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charRg st="23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37893">
                                            <p:txEl>
                                              <p:charRg st="23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2" grpId="0"/>
      <p:bldP spid="37894" grpId="0" animBg="1"/>
      <p:bldP spid="37894" grpId="1" animBg="1"/>
      <p:bldP spid="37895" grpId="0" animBg="1"/>
      <p:bldP spid="37896" grpId="0" animBg="1"/>
      <p:bldP spid="37896" grpId="1" animBg="1"/>
      <p:bldP spid="37897" grpId="0" animBg="1"/>
      <p:bldP spid="37897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8914" name="Group 2"/>
          <p:cNvGrpSpPr/>
          <p:nvPr/>
        </p:nvGrpSpPr>
        <p:grpSpPr>
          <a:xfrm>
            <a:off x="0" y="1628775"/>
            <a:ext cx="2903538" cy="2971800"/>
            <a:chOff x="0" y="0"/>
            <a:chExt cx="3312" cy="3312"/>
          </a:xfrm>
        </p:grpSpPr>
        <p:sp>
          <p:nvSpPr>
            <p:cNvPr id="33794" name="AutoShape 3"/>
            <p:cNvSpPr/>
            <p:nvPr/>
          </p:nvSpPr>
          <p:spPr>
            <a:xfrm rot="10800000">
              <a:off x="2064" y="1248"/>
              <a:ext cx="1248" cy="2064"/>
            </a:xfrm>
            <a:prstGeom prst="triangle">
              <a:avLst>
                <a:gd name="adj" fmla="val 100000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FF3300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3795" name="AutoShape 4"/>
            <p:cNvSpPr/>
            <p:nvPr/>
          </p:nvSpPr>
          <p:spPr>
            <a:xfrm rot="-5400000">
              <a:off x="408" y="1656"/>
              <a:ext cx="1248" cy="2064"/>
            </a:xfrm>
            <a:prstGeom prst="triangle">
              <a:avLst>
                <a:gd name="adj" fmla="val 100000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FF3300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3796" name="AutoShape 5"/>
            <p:cNvSpPr/>
            <p:nvPr/>
          </p:nvSpPr>
          <p:spPr>
            <a:xfrm rot="5400000">
              <a:off x="1656" y="-408"/>
              <a:ext cx="1248" cy="2064"/>
            </a:xfrm>
            <a:prstGeom prst="triangle">
              <a:avLst>
                <a:gd name="adj" fmla="val 100000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FF3300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  <p:sp>
          <p:nvSpPr>
            <p:cNvPr id="33797" name="AutoShape 6"/>
            <p:cNvSpPr/>
            <p:nvPr/>
          </p:nvSpPr>
          <p:spPr>
            <a:xfrm>
              <a:off x="0" y="0"/>
              <a:ext cx="1248" cy="2064"/>
            </a:xfrm>
            <a:prstGeom prst="triangle">
              <a:avLst>
                <a:gd name="adj" fmla="val 100000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FF3300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endParaRPr lang="zh-CN" altLang="en-US" dirty="0"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38919" name="Text Box 7"/>
          <p:cNvSpPr txBox="1"/>
          <p:nvPr/>
        </p:nvSpPr>
        <p:spPr>
          <a:xfrm>
            <a:off x="354013" y="30765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dirty="0">
                <a:latin typeface="Times New Roman" panose="02020603050405020304" pitchFamily="2" charset="0"/>
                <a:ea typeface="宋体" panose="02010600030101010101" pitchFamily="2" charset="-122"/>
              </a:rPr>
              <a:t>a</a:t>
            </a:r>
            <a:endParaRPr lang="en-US" altLang="zh-CN" sz="2400" b="1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8920" name="Text Box 8"/>
          <p:cNvSpPr txBox="1"/>
          <p:nvPr/>
        </p:nvSpPr>
        <p:spPr>
          <a:xfrm>
            <a:off x="846138" y="2428875"/>
            <a:ext cx="3540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dirty="0">
                <a:latin typeface="Times New Roman" panose="02020603050405020304" pitchFamily="2" charset="0"/>
                <a:ea typeface="宋体" panose="02010600030101010101" pitchFamily="2" charset="-122"/>
              </a:rPr>
              <a:t>b</a:t>
            </a:r>
            <a:endParaRPr lang="en-US" altLang="zh-CN" sz="2400" b="1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8921" name="Text Box 9"/>
          <p:cNvSpPr txBox="1"/>
          <p:nvPr/>
        </p:nvSpPr>
        <p:spPr>
          <a:xfrm>
            <a:off x="212725" y="2212975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2400" b="1" dirty="0">
                <a:latin typeface="Times New Roman" panose="02020603050405020304" pitchFamily="2" charset="0"/>
                <a:ea typeface="宋体" panose="02010600030101010101" pitchFamily="2" charset="-122"/>
              </a:rPr>
              <a:t>c</a:t>
            </a:r>
            <a:endParaRPr lang="en-US" altLang="zh-CN" sz="2400" b="1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8922" name="Text Box 10"/>
          <p:cNvSpPr txBox="1"/>
          <p:nvPr/>
        </p:nvSpPr>
        <p:spPr>
          <a:xfrm>
            <a:off x="3938588" y="1484313"/>
            <a:ext cx="47117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pl-PL" altLang="en-US" sz="4000" dirty="0">
                <a:latin typeface="Arial" panose="020B0604020202020204" pitchFamily="34" charset="0"/>
                <a:ea typeface="宋体" panose="02010600030101010101" pitchFamily="2" charset="-122"/>
              </a:rPr>
              <a:t>S</a:t>
            </a:r>
            <a:r>
              <a:rPr lang="zh-CN" altLang="en-US" sz="4000" baseline="-25000" dirty="0">
                <a:latin typeface="Arial" panose="020B0604020202020204" pitchFamily="34" charset="0"/>
                <a:ea typeface="黑体" panose="02010609060101010101" pitchFamily="2" charset="-122"/>
              </a:rPr>
              <a:t>大正方形</a:t>
            </a:r>
            <a:r>
              <a:rPr lang="zh-CN" altLang="en-US" sz="4000" dirty="0">
                <a:latin typeface="Arial" panose="020B0604020202020204" pitchFamily="34" charset="0"/>
                <a:ea typeface="宋体" panose="02010600030101010101" pitchFamily="2" charset="-122"/>
              </a:rPr>
              <a:t>＝</a:t>
            </a:r>
            <a:r>
              <a:rPr lang="pl-PL" altLang="en-US" sz="4000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pl-PL" altLang="en-US" sz="4000" baseline="300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3600" baseline="30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3" name="Text Box 11"/>
          <p:cNvSpPr txBox="1"/>
          <p:nvPr/>
        </p:nvSpPr>
        <p:spPr>
          <a:xfrm>
            <a:off x="3203575" y="2205038"/>
            <a:ext cx="59404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R="0" defTabSz="914400" eaLnBrk="0" hangingPunct="0">
              <a:buClrTx/>
              <a:buSzTx/>
            </a:pPr>
            <a:r>
              <a:rPr kumimoji="0" lang="en-US" altLang="zh-CN" sz="4000" kern="1200" cap="none" spc="0" normalizeH="0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S</a:t>
            </a:r>
            <a:r>
              <a:rPr kumimoji="0" lang="zh-CN" altLang="en-US" sz="4000" kern="1200" cap="none" spc="0" normalizeH="0" baseline="-25000" noProof="1" dirty="0">
                <a:latin typeface="Arial" panose="020B0604020202020204" pitchFamily="34" charset="0"/>
                <a:ea typeface="黑体" panose="02010609060101010101" pitchFamily="2" charset="-122"/>
                <a:cs typeface="+mn-cs"/>
              </a:rPr>
              <a:t>小正方形</a:t>
            </a:r>
            <a:r>
              <a:rPr kumimoji="0" lang="zh-CN" altLang="en-US" sz="4000" kern="1200" cap="none" spc="0" normalizeH="0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＝（</a:t>
            </a:r>
            <a:r>
              <a:rPr kumimoji="0" lang="en-US" altLang="zh-CN" sz="4000" kern="1200" cap="none" spc="0" normalizeH="0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b-a</a:t>
            </a:r>
            <a:r>
              <a:rPr kumimoji="0" lang="zh-CN" altLang="en-US" sz="4000" kern="1200" cap="none" spc="0" normalizeH="0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</a:t>
            </a:r>
            <a:r>
              <a:rPr kumimoji="0" lang="en-US" altLang="zh-CN" sz="4000" kern="1200" cap="none" spc="0" normalizeH="0" baseline="30000" noProof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endParaRPr kumimoji="0" lang="en-US" altLang="zh-CN" sz="3600" kern="1200" cap="none" spc="0" normalizeH="0" baseline="30000" noProof="1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24" name="Text Box 12"/>
          <p:cNvSpPr txBox="1"/>
          <p:nvPr/>
        </p:nvSpPr>
        <p:spPr>
          <a:xfrm>
            <a:off x="3276600" y="3141663"/>
            <a:ext cx="727233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S</a:t>
            </a:r>
            <a:r>
              <a:rPr lang="zh-CN" altLang="en-US" sz="3200" baseline="-25000" dirty="0">
                <a:latin typeface="Arial" panose="020B0604020202020204" pitchFamily="34" charset="0"/>
                <a:ea typeface="黑体" panose="02010609060101010101" pitchFamily="2" charset="-122"/>
              </a:rPr>
              <a:t>大正方形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＝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4·S</a:t>
            </a:r>
            <a:r>
              <a:rPr lang="zh-CN" altLang="en-US" sz="3200" baseline="-25000" dirty="0">
                <a:latin typeface="Arial" panose="020B0604020202020204" pitchFamily="34" charset="0"/>
                <a:ea typeface="黑体" panose="02010609060101010101" pitchFamily="2" charset="-122"/>
              </a:rPr>
              <a:t>三角形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＋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S</a:t>
            </a:r>
            <a:r>
              <a:rPr lang="zh-CN" altLang="en-US" sz="3200" baseline="-25000" dirty="0">
                <a:latin typeface="Arial" panose="020B0604020202020204" pitchFamily="34" charset="0"/>
                <a:ea typeface="黑体" panose="02010609060101010101" pitchFamily="2" charset="-122"/>
              </a:rPr>
              <a:t>小正方形</a:t>
            </a:r>
            <a:endParaRPr lang="zh-CN" altLang="en-US" sz="3200" baseline="-250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3804" name="Rectangle 13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0"/>
              </a:spcBef>
            </a:pP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805" name="Rectangle 1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0"/>
              </a:spcBef>
            </a:pP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8927" name="Picture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67063" y="3554413"/>
            <a:ext cx="4359275" cy="1962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8928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2213" y="5157788"/>
            <a:ext cx="4781550" cy="1493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29" name="Text Box 17"/>
          <p:cNvSpPr txBox="1"/>
          <p:nvPr/>
        </p:nvSpPr>
        <p:spPr>
          <a:xfrm>
            <a:off x="422275" y="4797425"/>
            <a:ext cx="1687513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 eaLnBrk="0" hangingPunct="0"/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弦图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30" name="AutoShape 18"/>
          <p:cNvSpPr/>
          <p:nvPr/>
        </p:nvSpPr>
        <p:spPr>
          <a:xfrm>
            <a:off x="3868738" y="0"/>
            <a:ext cx="5275262" cy="1484313"/>
          </a:xfrm>
          <a:prstGeom prst="cloudCallout">
            <a:avLst>
              <a:gd name="adj1" fmla="val -68579"/>
              <a:gd name="adj2" fmla="val 69681"/>
            </a:avLst>
          </a:prstGeom>
          <a:gradFill rotWithShape="1">
            <a:gsLst>
              <a:gs pos="0">
                <a:srgbClr val="0099FF">
                  <a:alpha val="75999"/>
                </a:srgbClr>
              </a:gs>
              <a:gs pos="100000">
                <a:srgbClr val="FEFCFE"/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 eaLnBrk="0" hangingPunct="0">
              <a:spcBef>
                <a:spcPct val="0"/>
              </a:spcBef>
            </a:pP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31" name="Text Box 19"/>
          <p:cNvSpPr txBox="1"/>
          <p:nvPr/>
        </p:nvSpPr>
        <p:spPr>
          <a:xfrm>
            <a:off x="4356100" y="188913"/>
            <a:ext cx="45720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sz="3200" b="1" dirty="0">
                <a:solidFill>
                  <a:srgbClr val="0066FF"/>
                </a:solidFill>
                <a:latin typeface="Arial" panose="020B0604020202020204" pitchFamily="34" charset="0"/>
                <a:ea typeface="仿宋_GB2312" pitchFamily="1" charset="-122"/>
              </a:rPr>
              <a:t>　　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仿宋_GB2312" pitchFamily="1" charset="-122"/>
              </a:rPr>
              <a:t>现在我们一起来探索“弦图”的奥妙吧！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仿宋_GB2312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9" grpId="0"/>
      <p:bldP spid="38920" grpId="0"/>
      <p:bldP spid="38921" grpId="0"/>
      <p:bldP spid="38922" grpId="0"/>
      <p:bldP spid="38923" grpId="0"/>
      <p:bldP spid="38924" grpId="0"/>
      <p:bldP spid="38929" grpId="0"/>
      <p:bldP spid="38930" grpId="0" animBg="1"/>
      <p:bldP spid="3893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4817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50" y="1412875"/>
            <a:ext cx="3440113" cy="5105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18" name="Text Box 3"/>
          <p:cNvSpPr txBox="1"/>
          <p:nvPr/>
        </p:nvSpPr>
        <p:spPr>
          <a:xfrm>
            <a:off x="755650" y="1066800"/>
            <a:ext cx="8424863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zh-CN" altLang="en-US" b="1" dirty="0">
                <a:latin typeface="Arial" panose="020B0604020202020204" pitchFamily="34" charset="0"/>
                <a:ea typeface="仿宋_GB2312" pitchFamily="1" charset="-122"/>
              </a:rPr>
              <a:t>　　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勾股定理给出了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直角三角形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三边之间的关系，即两直角边的平方和等于斜边的平方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仿宋_GB2312" pitchFamily="1" charset="-122"/>
              </a:rPr>
              <a:t>。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华文隶书" pitchFamily="2" charset="-122"/>
            </a:endParaRPr>
          </a:p>
        </p:txBody>
      </p:sp>
      <p:sp>
        <p:nvSpPr>
          <p:cNvPr id="34819" name="Text Box 4"/>
          <p:cNvSpPr txBox="1"/>
          <p:nvPr/>
        </p:nvSpPr>
        <p:spPr>
          <a:xfrm>
            <a:off x="1758950" y="3552825"/>
            <a:ext cx="4921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0" name="Text Box 5"/>
          <p:cNvSpPr txBox="1"/>
          <p:nvPr/>
        </p:nvSpPr>
        <p:spPr>
          <a:xfrm>
            <a:off x="71438" y="3697288"/>
            <a:ext cx="350837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1" name="Text Box 6"/>
          <p:cNvSpPr txBox="1"/>
          <p:nvPr/>
        </p:nvSpPr>
        <p:spPr>
          <a:xfrm>
            <a:off x="1195388" y="6145213"/>
            <a:ext cx="77311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/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2" name="Line 7"/>
          <p:cNvSpPr/>
          <p:nvPr/>
        </p:nvSpPr>
        <p:spPr>
          <a:xfrm>
            <a:off x="561975" y="5949950"/>
            <a:ext cx="280988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823" name="Line 8"/>
          <p:cNvSpPr/>
          <p:nvPr/>
        </p:nvSpPr>
        <p:spPr>
          <a:xfrm>
            <a:off x="842963" y="5949950"/>
            <a:ext cx="0" cy="2159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34824" name="WordArt 9"/>
          <p:cNvGrpSpPr/>
          <p:nvPr/>
        </p:nvGrpSpPr>
        <p:grpSpPr>
          <a:xfrm>
            <a:off x="171450" y="103188"/>
            <a:ext cx="3260725" cy="896937"/>
            <a:chOff x="0" y="0"/>
            <a:chExt cx="2054" cy="565"/>
          </a:xfrm>
        </p:grpSpPr>
        <p:pic>
          <p:nvPicPr>
            <p:cNvPr id="34825" name="WordArt 9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2054" cy="56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4826" name="文本框 39946"/>
            <p:cNvSpPr txBox="1"/>
            <p:nvPr/>
          </p:nvSpPr>
          <p:spPr>
            <a:xfrm>
              <a:off x="2" y="3"/>
              <a:ext cx="2047" cy="55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/>
            <a:p>
              <a:pPr algn="ctr"/>
              <a:r>
                <a:rPr lang="zh-CN" altLang="en-US" sz="36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公式变形</a:t>
              </a:r>
              <a:endPara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39948" name="Text Box 10"/>
          <p:cNvSpPr txBox="1"/>
          <p:nvPr/>
        </p:nvSpPr>
        <p:spPr>
          <a:xfrm>
            <a:off x="4641850" y="2341563"/>
            <a:ext cx="23209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 i="1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</a:rPr>
              <a:t>c</a:t>
            </a:r>
            <a:r>
              <a:rPr lang="en-US" altLang="zh-CN" sz="3600" b="1" i="1" baseline="30000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</a:rPr>
              <a:t>2</a:t>
            </a:r>
            <a:r>
              <a:rPr lang="en-US" altLang="zh-CN" sz="3600" b="1" i="1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</a:rPr>
              <a:t>=a</a:t>
            </a:r>
            <a:r>
              <a:rPr lang="en-US" altLang="zh-CN" sz="3600" b="1" i="1" baseline="30000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</a:rPr>
              <a:t>2</a:t>
            </a:r>
            <a:r>
              <a:rPr lang="en-US" altLang="zh-CN" sz="3600" b="1" i="1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</a:rPr>
              <a:t> + b</a:t>
            </a:r>
            <a:r>
              <a:rPr lang="en-US" altLang="zh-CN" sz="3600" b="1" i="1" baseline="30000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</a:rPr>
              <a:t>2</a:t>
            </a:r>
            <a:endParaRPr lang="en-US" altLang="zh-CN" sz="3600" b="1" baseline="30000" dirty="0">
              <a:solidFill>
                <a:schemeClr val="hlink"/>
              </a:solidFill>
              <a:latin typeface="Times New Roman" panose="02020603050405020304" pitchFamily="2" charset="0"/>
              <a:ea typeface="PMingLiU" pitchFamily="2" charset="-120"/>
              <a:sym typeface="MS Reference 2" pitchFamily="2" charset="2"/>
            </a:endParaRPr>
          </a:p>
        </p:txBody>
      </p:sp>
      <p:sp>
        <p:nvSpPr>
          <p:cNvPr id="39949" name="Line 11"/>
          <p:cNvSpPr/>
          <p:nvPr/>
        </p:nvSpPr>
        <p:spPr>
          <a:xfrm flipH="1">
            <a:off x="3727450" y="2916238"/>
            <a:ext cx="1689100" cy="504825"/>
          </a:xfrm>
          <a:prstGeom prst="line">
            <a:avLst/>
          </a:prstGeom>
          <a:ln w="38100" cap="flat" cmpd="sng">
            <a:solidFill>
              <a:srgbClr val="FF6600"/>
            </a:solidFill>
            <a:prstDash val="solid"/>
            <a:round/>
            <a:headEnd type="none" w="med" len="med"/>
            <a:tailEnd type="arrow" w="med" len="med"/>
          </a:ln>
        </p:spPr>
      </p:sp>
      <p:sp>
        <p:nvSpPr>
          <p:cNvPr id="39950" name="Text Box 12"/>
          <p:cNvSpPr txBox="1"/>
          <p:nvPr/>
        </p:nvSpPr>
        <p:spPr>
          <a:xfrm>
            <a:off x="2743200" y="3421063"/>
            <a:ext cx="22510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 i="1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  <a:sym typeface="MS Reference 2" pitchFamily="2" charset="2"/>
              </a:rPr>
              <a:t>a</a:t>
            </a:r>
            <a:r>
              <a:rPr lang="en-US" altLang="zh-CN" sz="3600" b="1" i="1" baseline="30000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  <a:sym typeface="MS Reference 2" pitchFamily="2" charset="2"/>
              </a:rPr>
              <a:t>2</a:t>
            </a:r>
            <a:r>
              <a:rPr lang="en-US" altLang="zh-CN" sz="3600" b="1" i="1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  <a:sym typeface="MS Reference 2" pitchFamily="2" charset="2"/>
              </a:rPr>
              <a:t>=c</a:t>
            </a:r>
            <a:r>
              <a:rPr lang="en-US" altLang="zh-CN" sz="3600" b="1" i="1" baseline="30000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  <a:sym typeface="MS Reference 2" pitchFamily="2" charset="2"/>
              </a:rPr>
              <a:t>2</a:t>
            </a:r>
            <a:r>
              <a:rPr lang="zh-TW" altLang="en-US" sz="3600" b="1" i="1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  <a:sym typeface="MS Reference 2" pitchFamily="2" charset="2"/>
              </a:rPr>
              <a:t>－</a:t>
            </a:r>
            <a:r>
              <a:rPr lang="en-US" altLang="zh-CN" sz="3600" b="1" i="1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  <a:sym typeface="MS Reference 2" pitchFamily="2" charset="2"/>
              </a:rPr>
              <a:t>b</a:t>
            </a:r>
            <a:r>
              <a:rPr lang="en-US" altLang="zh-CN" sz="3600" b="1" i="1" baseline="30000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  <a:sym typeface="MS Reference 2" pitchFamily="2" charset="2"/>
              </a:rPr>
              <a:t>2</a:t>
            </a:r>
            <a:endParaRPr lang="en-US" altLang="zh-CN" sz="3600" b="1" baseline="30000" dirty="0">
              <a:solidFill>
                <a:schemeClr val="hlink"/>
              </a:solidFill>
              <a:latin typeface="Times New Roman" panose="02020603050405020304" pitchFamily="2" charset="0"/>
              <a:ea typeface="PMingLiU" pitchFamily="2" charset="-120"/>
              <a:sym typeface="MS Reference 2" pitchFamily="2" charset="2"/>
            </a:endParaRPr>
          </a:p>
        </p:txBody>
      </p:sp>
      <p:sp>
        <p:nvSpPr>
          <p:cNvPr id="39951" name="Line 13"/>
          <p:cNvSpPr/>
          <p:nvPr/>
        </p:nvSpPr>
        <p:spPr>
          <a:xfrm>
            <a:off x="5697538" y="2916238"/>
            <a:ext cx="0" cy="2592387"/>
          </a:xfrm>
          <a:prstGeom prst="line">
            <a:avLst/>
          </a:prstGeom>
          <a:ln w="38100" cap="flat" cmpd="sng">
            <a:solidFill>
              <a:srgbClr val="FF6600"/>
            </a:solidFill>
            <a:prstDash val="solid"/>
            <a:round/>
            <a:headEnd type="none" w="med" len="med"/>
            <a:tailEnd type="arrow" w="med" len="med"/>
          </a:ln>
        </p:spPr>
      </p:sp>
      <p:sp>
        <p:nvSpPr>
          <p:cNvPr id="39952" name="Text Box 14"/>
          <p:cNvSpPr txBox="1"/>
          <p:nvPr/>
        </p:nvSpPr>
        <p:spPr>
          <a:xfrm>
            <a:off x="6823075" y="3284538"/>
            <a:ext cx="23209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 i="1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  <a:sym typeface="MS Reference 2" pitchFamily="2" charset="2"/>
              </a:rPr>
              <a:t>b</a:t>
            </a:r>
            <a:r>
              <a:rPr lang="en-US" altLang="zh-CN" sz="3600" b="1" i="1" baseline="30000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  <a:sym typeface="MS Reference 2" pitchFamily="2" charset="2"/>
              </a:rPr>
              <a:t>2</a:t>
            </a:r>
            <a:r>
              <a:rPr lang="en-US" altLang="zh-CN" sz="3600" b="1" i="1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  <a:sym typeface="MS Reference 2" pitchFamily="2" charset="2"/>
              </a:rPr>
              <a:t> =c</a:t>
            </a:r>
            <a:r>
              <a:rPr lang="en-US" altLang="zh-CN" sz="3600" b="1" i="1" baseline="30000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  <a:sym typeface="MS Reference 2" pitchFamily="2" charset="2"/>
              </a:rPr>
              <a:t>2</a:t>
            </a:r>
            <a:r>
              <a:rPr lang="en-US" altLang="zh-CN" sz="3600" b="1" i="1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  <a:sym typeface="MS Reference 2" pitchFamily="2" charset="2"/>
              </a:rPr>
              <a:t>-a</a:t>
            </a:r>
            <a:r>
              <a:rPr lang="en-US" altLang="zh-CN" sz="3600" b="1" i="1" baseline="30000" dirty="0">
                <a:solidFill>
                  <a:schemeClr val="hlink"/>
                </a:solidFill>
                <a:latin typeface="Times New Roman" panose="02020603050405020304" pitchFamily="2" charset="0"/>
                <a:ea typeface="PMingLiU" pitchFamily="2" charset="-120"/>
                <a:sym typeface="MS Reference 2" pitchFamily="2" charset="2"/>
              </a:rPr>
              <a:t>2</a:t>
            </a:r>
            <a:endParaRPr lang="en-US" altLang="zh-CN" sz="3600" b="1" baseline="30000" dirty="0">
              <a:solidFill>
                <a:schemeClr val="hlink"/>
              </a:solidFill>
              <a:latin typeface="Times New Roman" panose="02020603050405020304" pitchFamily="2" charset="0"/>
              <a:ea typeface="PMingLiU" pitchFamily="2" charset="-120"/>
            </a:endParaRPr>
          </a:p>
        </p:txBody>
      </p:sp>
      <p:sp>
        <p:nvSpPr>
          <p:cNvPr id="39953" name="Line 15"/>
          <p:cNvSpPr/>
          <p:nvPr/>
        </p:nvSpPr>
        <p:spPr>
          <a:xfrm>
            <a:off x="5907088" y="2916238"/>
            <a:ext cx="1689100" cy="433387"/>
          </a:xfrm>
          <a:prstGeom prst="line">
            <a:avLst/>
          </a:prstGeom>
          <a:ln w="38100" cap="flat" cmpd="sng">
            <a:solidFill>
              <a:srgbClr val="FF6600"/>
            </a:solidFill>
            <a:prstDash val="solid"/>
            <a:round/>
            <a:headEnd type="none" w="med" len="med"/>
            <a:tailEnd type="arrow" w="med" len="med"/>
          </a:ln>
        </p:spPr>
      </p:sp>
      <p:sp>
        <p:nvSpPr>
          <p:cNvPr id="39954" name="Line 16"/>
          <p:cNvSpPr/>
          <p:nvPr/>
        </p:nvSpPr>
        <p:spPr>
          <a:xfrm>
            <a:off x="3446463" y="3852863"/>
            <a:ext cx="0" cy="792162"/>
          </a:xfrm>
          <a:prstGeom prst="line">
            <a:avLst/>
          </a:prstGeom>
          <a:ln w="38100" cap="flat" cmpd="sng">
            <a:solidFill>
              <a:srgbClr val="FF6600"/>
            </a:solidFill>
            <a:prstDash val="solid"/>
            <a:round/>
            <a:headEnd type="none" w="med" len="med"/>
            <a:tailEnd type="arrow" w="med" len="med"/>
          </a:ln>
        </p:spPr>
      </p:sp>
      <p:sp>
        <p:nvSpPr>
          <p:cNvPr id="39955" name="Line 17"/>
          <p:cNvSpPr/>
          <p:nvPr/>
        </p:nvSpPr>
        <p:spPr>
          <a:xfrm>
            <a:off x="7666038" y="3708400"/>
            <a:ext cx="0" cy="792163"/>
          </a:xfrm>
          <a:prstGeom prst="line">
            <a:avLst/>
          </a:prstGeom>
          <a:ln w="38100" cap="flat" cmpd="sng">
            <a:solidFill>
              <a:srgbClr val="FF6600"/>
            </a:solidFill>
            <a:prstDash val="solid"/>
            <a:round/>
            <a:headEnd type="none" w="med" len="med"/>
            <a:tailEnd type="arrow" w="med" len="med"/>
          </a:ln>
        </p:spPr>
      </p:sp>
      <p:graphicFrame>
        <p:nvGraphicFramePr>
          <p:cNvPr id="39956" name="内容占位符 39955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2338388" y="4141788"/>
          <a:ext cx="2681287" cy="1077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3" imgW="799465" imgH="254000" progId="">
                  <p:embed/>
                </p:oleObj>
              </mc:Choice>
              <mc:Fallback>
                <p:oleObj name="" r:id="rId3" imgW="799465" imgH="254000" progId="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38388" y="4141788"/>
                        <a:ext cx="2681287" cy="107791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57" name="内容占位符 39956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4646613" y="5202238"/>
          <a:ext cx="2755900" cy="90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5" imgW="799465" imgH="254000" progId="">
                  <p:embed/>
                </p:oleObj>
              </mc:Choice>
              <mc:Fallback>
                <p:oleObj name="" r:id="rId5" imgW="799465" imgH="254000" progId="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46613" y="5202238"/>
                        <a:ext cx="2755900" cy="90963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958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81788" y="4292600"/>
            <a:ext cx="2320925" cy="9032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38" name="Picture 21" descr="花边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02138" y="17463"/>
            <a:ext cx="4562475" cy="8191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9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99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9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9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9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9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8" grpId="0"/>
      <p:bldP spid="39950" grpId="0"/>
      <p:bldP spid="39952" grpId="0"/>
    </p:bldLst>
  </p:timing>
</p:sld>
</file>

<file path=ppt/theme/theme1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2844</Words>
  <Application>WPS 演示</Application>
  <PresentationFormat>全屏显示(4:3)</PresentationFormat>
  <Paragraphs>632</Paragraphs>
  <Slides>31</Slides>
  <Notes>0</Notes>
  <HiddenSlides>0</HiddenSlides>
  <MMClips>1</MMClips>
  <ScaleCrop>false</ScaleCrop>
  <HeadingPairs>
    <vt:vector size="8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31</vt:i4>
      </vt:variant>
    </vt:vector>
  </HeadingPairs>
  <TitlesOfParts>
    <vt:vector size="62" baseType="lpstr">
      <vt:lpstr>Arial</vt:lpstr>
      <vt:lpstr>宋体</vt:lpstr>
      <vt:lpstr>Wingdings</vt:lpstr>
      <vt:lpstr>Times New Roman</vt:lpstr>
      <vt:lpstr>华文中宋</vt:lpstr>
      <vt:lpstr>楷体_GB2312</vt:lpstr>
      <vt:lpstr>新宋体</vt:lpstr>
      <vt:lpstr>黑体</vt:lpstr>
      <vt:lpstr>Symbol</vt:lpstr>
      <vt:lpstr>Verdana</vt:lpstr>
      <vt:lpstr>隶书</vt:lpstr>
      <vt:lpstr>微软雅黑</vt:lpstr>
      <vt:lpstr>Tahoma</vt:lpstr>
      <vt:lpstr>华文仿宋</vt:lpstr>
      <vt:lpstr>仿宋</vt:lpstr>
      <vt:lpstr>华文行楷</vt:lpstr>
      <vt:lpstr>华文新魏</vt:lpstr>
      <vt:lpstr>仿宋_GB2312</vt:lpstr>
      <vt:lpstr>华文隶书</vt:lpstr>
      <vt:lpstr>PMingLiU</vt:lpstr>
      <vt:lpstr>MingLiU-ExtB</vt:lpstr>
      <vt:lpstr>MS Reference 2</vt:lpstr>
      <vt:lpstr>Segoe Print</vt:lpstr>
      <vt:lpstr>Courier New</vt:lpstr>
      <vt:lpstr>Arial Unicode MS</vt:lpstr>
      <vt:lpstr>1_默认设计模板</vt:lpstr>
      <vt:lpstr>2_默认设计模板</vt:lpstr>
      <vt:lpstr>Equation.3</vt:lpstr>
      <vt:lpstr>Equation.3</vt:lpstr>
      <vt:lpstr>Equation.3</vt:lpstr>
      <vt:lpstr>PBrush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WwW.YlmF.CoM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YlmF</dc:creator>
  <cp:lastModifiedBy>86139</cp:lastModifiedBy>
  <cp:revision>96</cp:revision>
  <dcterms:created xsi:type="dcterms:W3CDTF">2007-12-16T06:42:36Z</dcterms:created>
  <dcterms:modified xsi:type="dcterms:W3CDTF">2021-03-10T02:40:09Z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2052-11.3.0.9221</vt:lpwstr>
  </property>
</Properties>
</file>