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png" ContentType="image/png"/>
  <Default Extension="gif" ContentType="image/gif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  <Override PartName="/ppt/slides/slide16.xml" ContentType="application/vnd.openxmlformats-officedocument.presentationml.slide+xml"/>
  <Override PartName="/ppt/slideLayouts/slideLayout16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47721e0a71174a0c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a07d1b171510444b" /><Relationship Type="http://schemas.openxmlformats.org/officeDocument/2006/relationships/custom-properties" Target="/docProps/custom.xml" Id="Rf1d89e26a75246c4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Relationship Type="http://schemas.openxmlformats.org/officeDocument/2006/relationships/slide" Target="/ppt/slides/slide16.xml" Id="rId21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Relationship Type="http://schemas.openxmlformats.org/officeDocument/2006/relationships/slideLayout" Target="/ppt/slideLayouts/slideLayout16.xml" Id="rId17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png" Id="rId2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.gif" Id="rId2" /><Relationship Type="http://schemas.openxmlformats.org/officeDocument/2006/relationships/image" Target="/ppt/media/image2.gif" Id="rId3" /><Relationship Type="http://schemas.openxmlformats.org/officeDocument/2006/relationships/image" Target="/ppt/media/image3.gif" Id="rId4" /><Relationship Type="http://schemas.openxmlformats.org/officeDocument/2006/relationships/image" Target="/ppt/media/image4.gif" Id="rId5" /><Relationship Type="http://schemas.openxmlformats.org/officeDocument/2006/relationships/image" Target="/ppt/media/image2.png" Id="rId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5.gif" Id="rId2" /><Relationship Type="http://schemas.openxmlformats.org/officeDocument/2006/relationships/image" Target="/ppt/media/image6.gif" Id="rId3" /><Relationship Type="http://schemas.openxmlformats.org/officeDocument/2006/relationships/image" Target="/ppt/media/image3.png" Id="rId4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4.png" Id="rId2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5.png" Id="rId2" /><Relationship Type="http://schemas.openxmlformats.org/officeDocument/2006/relationships/image" Target="/ppt/media/image6.png" Id="rId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7.png" Id="rId2" /><Relationship Type="http://schemas.openxmlformats.org/officeDocument/2006/relationships/image" Target="/ppt/media/image8.png" Id="rId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9.png" Id="rId2" /><Relationship Type="http://schemas.openxmlformats.org/officeDocument/2006/relationships/image" Target="/ppt/media/image10.png" Id="rId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11.png" Id="rId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12.png" Id="rId2" /><Relationship Type="http://schemas.openxmlformats.org/officeDocument/2006/relationships/image" Target="/ppt/media/image13.png" Id="rI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14.png" Id="rId2" /><Relationship Type="http://schemas.openxmlformats.org/officeDocument/2006/relationships/image" Target="/ppt/media/image15.png" Id="rId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16.png" Id="rId2" /><Relationship Type="http://schemas.openxmlformats.org/officeDocument/2006/relationships/image" Target="/ppt/media/image17.png" Id="rId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18.png" Id="rId2" /><Relationship Type="http://schemas.openxmlformats.org/officeDocument/2006/relationships/image" Target="/ppt/media/image19.png" Id="rId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20.png" Id="rId2" /><Relationship Type="http://schemas.openxmlformats.org/officeDocument/2006/relationships/image" Target="/ppt/media/image21.png" Id="rId3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22.png" Id="rId2" /><Relationship Type="http://schemas.openxmlformats.org/officeDocument/2006/relationships/image" Target="/ppt/media/image23.png" Id="rId3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24.png" Id="rId2" /><Relationship Type="http://schemas.openxmlformats.org/officeDocument/2006/relationships/image" Target="/ppt/media/image25.png" Id="rId3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6.xml" Id="rId1" /><Relationship Type="http://schemas.openxmlformats.org/officeDocument/2006/relationships/image" Target="/ppt/media/image26.png" Id="rId2" /><Relationship Type="http://schemas.openxmlformats.org/officeDocument/2006/relationships/image" Target="/ppt/media/image27.png" Id="rId3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801349" y="2722959"/>
            <a:ext cx="8590378" cy="1016190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56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23.1.1 旋转的概念及性质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2046275" y="1057570"/>
            <a:ext cx="8273796" cy="983583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4799" b="1" i="0" dirty="0">
                <a:solidFill>
                  <a:srgbClr val="000000">
                    <a:alpha val="100000"/>
                  </a:srgbClr>
                </a:solidFill>
                <a:latin typeface="华文楷体"/>
                <a:ea typeface="华文楷体"/>
              </a:rPr>
              <a:t>初中数学</a:t>
            </a:r>
            <a:r>
              <a:rPr lang="zh-CN" altLang="en-US" sz="4799" b="1" i="0" dirty="0">
                <a:solidFill>
                  <a:srgbClr val="FF0000">
                    <a:alpha val="100000"/>
                  </a:srgbClr>
                </a:solidFill>
                <a:latin typeface="华文楷体"/>
                <a:ea typeface="华文楷体"/>
              </a:rPr>
              <a:t>图形变换</a:t>
            </a:r>
            <a:r>
              <a:rPr lang="zh-CN" altLang="en-US" sz="4799" b="1" i="0" dirty="0">
                <a:solidFill>
                  <a:srgbClr val="000000">
                    <a:alpha val="100000"/>
                  </a:srgbClr>
                </a:solidFill>
                <a:latin typeface="华文楷体"/>
                <a:ea typeface="华文楷体"/>
              </a:rPr>
              <a:t>三种之旋转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6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1915" y="2141239"/>
            <a:ext cx="2576208" cy="2576198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416" y="2309117"/>
            <a:ext cx="2049193" cy="2049186"/>
          </a:xfrm>
          <a:prstGeom prst="rect">
            <a:avLst/>
          </a:prstGeom>
        </p:spPr>
      </p:pic>
      <p:sp>
        <p:nvSpPr>
          <p:cNvPr id="4" name="形状1"/>
          <p:cNvSpPr txBox="1"/>
          <p:nvPr/>
        </p:nvSpPr>
        <p:spPr>
          <a:xfrm>
            <a:off x="267119" y="1024633"/>
            <a:ext cx="11453812" cy="1279522"/>
          </a:xfrm>
          <a:prstGeom prst="rect"/>
          <a:solidFill>
            <a:srgbClr val="FFFFFF">
              <a:alpha val="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t"/>
          <a:lstStyle/>
          <a:p>
            <a:pPr marL="0" algn="l">
              <a:lnSpc>
                <a:spcPts val="59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问题1：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观察下列动画，生活中的这些现象有什么共同特点？</a:t>
            </a:r>
          </a:p>
        </p:txBody>
      </p:sp>
      <p:pic>
        <p:nvPicPr>
          <p:cNvPr id="5" name="图片3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338" y="2141344"/>
            <a:ext cx="2143125" cy="2576512"/>
          </a:xfrm>
          <a:prstGeom prst="rect">
            <a:avLst/>
          </a:prstGeom>
        </p:spPr>
      </p:pic>
      <p:sp>
        <p:nvSpPr>
          <p:cNvPr id="6" name="形状2"/>
          <p:cNvSpPr txBox="1"/>
          <p:nvPr/>
        </p:nvSpPr>
        <p:spPr>
          <a:xfrm>
            <a:off x="340509" y="244840"/>
            <a:ext cx="2143192" cy="718842"/>
          </a:xfrm>
          <a:custGeom>
            <a:avLst/>
            <a:gdLst>
              <a:gd name="connsiteX0" fmla="*/ 119807 w 2143192"/>
              <a:gd name="connsiteY0" fmla="*/ 0 h 718842"/>
              <a:gd name="connsiteX1" fmla="*/ 2023385 w 2143192"/>
              <a:gd name="connsiteY1" fmla="*/ 0 h 718842"/>
              <a:gd name="connsiteX2" fmla="*/ 2055160 w 2143192"/>
              <a:gd name="connsiteY2" fmla="*/ 0 h 718842"/>
              <a:gd name="connsiteX3" fmla="*/ 2130569 w 2143192"/>
              <a:gd name="connsiteY3" fmla="*/ 57559 h 718842"/>
              <a:gd name="connsiteX4" fmla="*/ 2143192 w 2143192"/>
              <a:gd name="connsiteY4" fmla="*/ 599035 h 718842"/>
              <a:gd name="connsiteX5" fmla="*/ 2143192 w 2143192"/>
              <a:gd name="connsiteY5" fmla="*/ 630810 h 718842"/>
              <a:gd name="connsiteX6" fmla="*/ 2085633 w 2143192"/>
              <a:gd name="connsiteY6" fmla="*/ 706220 h 718842"/>
              <a:gd name="connsiteX7" fmla="*/ 119807 w 2143192"/>
              <a:gd name="connsiteY7" fmla="*/ 718842 h 718842"/>
              <a:gd name="connsiteX8" fmla="*/ 53639 w 2143192"/>
              <a:gd name="connsiteY8" fmla="*/ 718842 h 718842"/>
              <a:gd name="connsiteX9" fmla="*/ 0 w 2143192"/>
              <a:gd name="connsiteY9" fmla="*/ 119807 h 718842"/>
              <a:gd name="connsiteX10" fmla="*/ 0 w 2143192"/>
              <a:gd name="connsiteY10" fmla="*/ 53639 h 718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43192" h="718842">
                <a:moveTo>
                  <a:pt x="119807" y="0"/>
                </a:moveTo>
                <a:lnTo>
                  <a:pt x="2023385" y="0"/>
                </a:lnTo>
                <a:cubicBezTo>
                  <a:pt x="2055160" y="0"/>
                  <a:pt x="2085633" y="12622"/>
                  <a:pt x="2108101" y="35091"/>
                </a:cubicBezTo>
                <a:cubicBezTo>
                  <a:pt x="2130569" y="57559"/>
                  <a:pt x="2143192" y="88032"/>
                  <a:pt x="2143192" y="119807"/>
                </a:cubicBezTo>
                <a:lnTo>
                  <a:pt x="2143192" y="599035"/>
                </a:lnTo>
                <a:cubicBezTo>
                  <a:pt x="2143192" y="630810"/>
                  <a:pt x="2130569" y="661283"/>
                  <a:pt x="2108101" y="683752"/>
                </a:cubicBezTo>
                <a:cubicBezTo>
                  <a:pt x="2085633" y="706220"/>
                  <a:pt x="2055160" y="718842"/>
                  <a:pt x="2023385" y="718842"/>
                </a:cubicBezTo>
                <a:lnTo>
                  <a:pt x="119807" y="718842"/>
                </a:lnTo>
                <a:cubicBezTo>
                  <a:pt x="53639" y="718842"/>
                  <a:pt x="0" y="665203"/>
                  <a:pt x="0" y="599035"/>
                </a:cubicBezTo>
                <a:lnTo>
                  <a:pt x="0" y="119807"/>
                </a:lnTo>
                <a:cubicBezTo>
                  <a:pt x="0" y="53639"/>
                  <a:pt x="53639" y="0"/>
                  <a:pt x="119807" y="0"/>
                </a:cubicBez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3299" b="0" i="0" dirty="0">
                <a:solidFill>
                  <a:srgbClr val="FFFFFF">
                    <a:alpha val="100000"/>
                  </a:srgbClr>
                </a:solidFill>
                <a:latin typeface="楷体"/>
                <a:ea typeface="楷体"/>
              </a:rPr>
              <a:t>情景导入</a:t>
            </a:r>
          </a:p>
        </p:txBody>
      </p:sp>
      <p:pic>
        <p:nvPicPr>
          <p:cNvPr id="7" name="图片4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07334" y="2141182"/>
            <a:ext cx="3678393" cy="2576455"/>
          </a:xfrm>
          <a:prstGeom prst="rect">
            <a:avLst/>
          </a:prstGeom>
        </p:spPr>
      </p:pic>
      <p:sp>
        <p:nvSpPr>
          <p:cNvPr id="8" name="文本1"/>
          <p:cNvSpPr txBox="1"/>
          <p:nvPr/>
        </p:nvSpPr>
        <p:spPr>
          <a:xfrm>
            <a:off x="262385" y="5220005"/>
            <a:ext cx="7972425" cy="6685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问题2：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怎样来定义这种图形变换？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340509" y="244840"/>
            <a:ext cx="2143192" cy="718842"/>
          </a:xfrm>
          <a:custGeom>
            <a:avLst/>
            <a:gdLst>
              <a:gd name="connsiteX0" fmla="*/ 119807 w 2143192"/>
              <a:gd name="connsiteY0" fmla="*/ 0 h 718842"/>
              <a:gd name="connsiteX1" fmla="*/ 2023385 w 2143192"/>
              <a:gd name="connsiteY1" fmla="*/ 0 h 718842"/>
              <a:gd name="connsiteX2" fmla="*/ 2055160 w 2143192"/>
              <a:gd name="connsiteY2" fmla="*/ 0 h 718842"/>
              <a:gd name="connsiteX3" fmla="*/ 2130569 w 2143192"/>
              <a:gd name="connsiteY3" fmla="*/ 57559 h 718842"/>
              <a:gd name="connsiteX4" fmla="*/ 2143192 w 2143192"/>
              <a:gd name="connsiteY4" fmla="*/ 599035 h 718842"/>
              <a:gd name="connsiteX5" fmla="*/ 2143192 w 2143192"/>
              <a:gd name="connsiteY5" fmla="*/ 630810 h 718842"/>
              <a:gd name="connsiteX6" fmla="*/ 2085633 w 2143192"/>
              <a:gd name="connsiteY6" fmla="*/ 706220 h 718842"/>
              <a:gd name="connsiteX7" fmla="*/ 119807 w 2143192"/>
              <a:gd name="connsiteY7" fmla="*/ 718842 h 718842"/>
              <a:gd name="connsiteX8" fmla="*/ 53639 w 2143192"/>
              <a:gd name="connsiteY8" fmla="*/ 718842 h 718842"/>
              <a:gd name="connsiteX9" fmla="*/ 0 w 2143192"/>
              <a:gd name="connsiteY9" fmla="*/ 119807 h 718842"/>
              <a:gd name="connsiteX10" fmla="*/ 0 w 2143192"/>
              <a:gd name="connsiteY10" fmla="*/ 53639 h 718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43192" h="718842">
                <a:moveTo>
                  <a:pt x="119807" y="0"/>
                </a:moveTo>
                <a:lnTo>
                  <a:pt x="2023385" y="0"/>
                </a:lnTo>
                <a:cubicBezTo>
                  <a:pt x="2055160" y="0"/>
                  <a:pt x="2085633" y="12622"/>
                  <a:pt x="2108101" y="35091"/>
                </a:cubicBezTo>
                <a:cubicBezTo>
                  <a:pt x="2130569" y="57559"/>
                  <a:pt x="2143192" y="88032"/>
                  <a:pt x="2143192" y="119807"/>
                </a:cubicBezTo>
                <a:lnTo>
                  <a:pt x="2143192" y="599035"/>
                </a:lnTo>
                <a:cubicBezTo>
                  <a:pt x="2143192" y="630810"/>
                  <a:pt x="2130569" y="661283"/>
                  <a:pt x="2108101" y="683752"/>
                </a:cubicBezTo>
                <a:cubicBezTo>
                  <a:pt x="2085633" y="706220"/>
                  <a:pt x="2055160" y="718842"/>
                  <a:pt x="2023385" y="718842"/>
                </a:cubicBezTo>
                <a:lnTo>
                  <a:pt x="119807" y="718842"/>
                </a:lnTo>
                <a:cubicBezTo>
                  <a:pt x="53639" y="718842"/>
                  <a:pt x="0" y="665203"/>
                  <a:pt x="0" y="599035"/>
                </a:cubicBezTo>
                <a:lnTo>
                  <a:pt x="0" y="119807"/>
                </a:lnTo>
                <a:cubicBezTo>
                  <a:pt x="0" y="53639"/>
                  <a:pt x="53639" y="0"/>
                  <a:pt x="119807" y="0"/>
                </a:cubicBez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3299" b="0" i="0" dirty="0">
                <a:solidFill>
                  <a:srgbClr val="FFFFFF">
                    <a:alpha val="100000"/>
                  </a:srgbClr>
                </a:solidFill>
                <a:latin typeface="楷体"/>
                <a:ea typeface="楷体"/>
              </a:rPr>
              <a:t>新知探索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9995" y="1120292"/>
            <a:ext cx="2143125" cy="2576512"/>
          </a:xfrm>
          <a:prstGeom prst="rect">
            <a:avLst/>
          </a:prstGeom>
        </p:spPr>
      </p:pic>
      <p:pic>
        <p:nvPicPr>
          <p:cNvPr id="4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735" y="3852634"/>
            <a:ext cx="2648236" cy="2648236"/>
          </a:xfrm>
          <a:prstGeom prst="rect">
            <a:avLst/>
          </a:prstGeom>
        </p:spPr>
      </p:pic>
      <p:sp>
        <p:nvSpPr>
          <p:cNvPr id="5" name="文本1"/>
          <p:cNvSpPr txBox="1"/>
          <p:nvPr/>
        </p:nvSpPr>
        <p:spPr>
          <a:xfrm>
            <a:off x="3682413" y="244850"/>
            <a:ext cx="8314725" cy="143337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3B00FF">
                    <a:alpha val="100000"/>
                  </a:srgbClr>
                </a:solidFill>
                <a:latin typeface="楷体"/>
                <a:ea typeface="楷体"/>
              </a:rPr>
              <a:t>若</a:t>
            </a:r>
            <a:r>
              <a:rPr lang="zh-CN" altLang="en-US" sz="3299" b="0" i="0" dirty="0">
                <a:solidFill>
                  <a:srgbClr val="3B00FF">
                    <a:alpha val="100000"/>
                  </a:srgbClr>
                </a:solidFill>
                <a:latin typeface="楷体"/>
                <a:ea typeface="楷体"/>
              </a:rPr>
              <a:t>把扇叶、时针当成一个平面图形，中心固定点为点O</a:t>
            </a:r>
          </a:p>
        </p:txBody>
      </p:sp>
      <p:sp>
        <p:nvSpPr>
          <p:cNvPr id="6" name="文本2"/>
          <p:cNvSpPr txBox="1"/>
          <p:nvPr/>
        </p:nvSpPr>
        <p:spPr>
          <a:xfrm>
            <a:off x="3800551" y="2985630"/>
            <a:ext cx="8247031" cy="329769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这个定点O叫做_________.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转动的角叫做________.</a:t>
            </a:r>
          </a:p>
          <a:p>
            <a:pPr marL="0" algn="l"/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/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如果图形上的点P经过旋转变为点P′，那么这两个点叫做这个旋转的________．</a:t>
            </a:r>
          </a:p>
        </p:txBody>
      </p:sp>
      <p:sp>
        <p:nvSpPr>
          <p:cNvPr id="7" name="文本3"/>
          <p:cNvSpPr txBox="1"/>
          <p:nvPr/>
        </p:nvSpPr>
        <p:spPr>
          <a:xfrm>
            <a:off x="3766595" y="1615669"/>
            <a:ext cx="8315325" cy="143337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把一个平面图形绕着平面内</a:t>
            </a:r>
            <a:r>
              <a:rPr lang="zh-CN" altLang="en-US" sz="3299" b="0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      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转动</a:t>
            </a:r>
            <a:r>
              <a:rPr lang="zh-CN" altLang="en-US" sz="2699" b="0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      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的图形变换叫做图形的______．</a:t>
            </a:r>
          </a:p>
        </p:txBody>
      </p:sp>
      <p:grpSp>
        <p:nvGrpSpPr>
          <p:cNvPr id="8" name="组合1"/>
          <p:cNvGrpSpPr/>
          <p:nvPr/>
        </p:nvGrpSpPr>
        <p:grpSpPr>
          <a:xfrm>
            <a:off x="1006488" y="2058505"/>
            <a:ext cx="420357" cy="560788"/>
            <a:chOff x="0" y="0"/>
            <a:chExt cx="420357" cy="560788"/>
          </a:xfrm>
        </p:grpSpPr>
        <p:sp>
          <p:nvSpPr>
            <p:cNvPr id="9" name="形状2"/>
            <p:cNvSpPr txBox="1"/>
            <p:nvPr/>
          </p:nvSpPr>
          <p:spPr>
            <a:xfrm>
              <a:off x="280600" y="0"/>
              <a:ext cx="139757" cy="118244"/>
            </a:xfrm>
            <a:custGeom>
              <a:avLst/>
              <a:gdLst>
                <a:gd name="connsiteX0" fmla="*/ 69879 w 139757"/>
                <a:gd name="connsiteY0" fmla="*/ 0 h 118244"/>
                <a:gd name="connsiteX1" fmla="*/ 108471 w 139757"/>
                <a:gd name="connsiteY1" fmla="*/ 0 h 118244"/>
                <a:gd name="connsiteX2" fmla="*/ 139757 w 139757"/>
                <a:gd name="connsiteY2" fmla="*/ 91774 h 118244"/>
                <a:gd name="connsiteX3" fmla="*/ 31286 w 139757"/>
                <a:gd name="connsiteY3" fmla="*/ 118244 h 118244"/>
                <a:gd name="connsiteX4" fmla="*/ 0 w 139757"/>
                <a:gd name="connsiteY4" fmla="*/ 26470 h 118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757" h="118244">
                  <a:moveTo>
                    <a:pt x="69879" y="0"/>
                  </a:moveTo>
                  <a:cubicBezTo>
                    <a:pt x="108471" y="0"/>
                    <a:pt x="139757" y="26470"/>
                    <a:pt x="139757" y="59122"/>
                  </a:cubicBezTo>
                  <a:cubicBezTo>
                    <a:pt x="139757" y="91774"/>
                    <a:pt x="108471" y="118244"/>
                    <a:pt x="69879" y="118244"/>
                  </a:cubicBezTo>
                  <a:cubicBezTo>
                    <a:pt x="31286" y="118244"/>
                    <a:pt x="0" y="91774"/>
                    <a:pt x="0" y="59122"/>
                  </a:cubicBezTo>
                  <a:cubicBezTo>
                    <a:pt x="0" y="26470"/>
                    <a:pt x="31286" y="0"/>
                    <a:pt x="69879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28575">
              <a:solidFill>
                <a:srgbClr val="27405E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文本13"/>
            <p:cNvSpPr txBox="1"/>
            <p:nvPr/>
          </p:nvSpPr>
          <p:spPr>
            <a:xfrm>
              <a:off x="0" y="12942"/>
              <a:ext cx="399145" cy="54784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0" i="0" dirty="0">
                  <a:solidFill>
                    <a:srgbClr val="FF0000">
                      <a:alpha val="100000"/>
                    </a:srgbClr>
                  </a:solidFill>
                  <a:latin typeface="Cambria Math"/>
                  <a:ea typeface="Cambria Math"/>
                </a:rPr>
                <a:t>O</a:t>
              </a:r>
            </a:p>
          </p:txBody>
        </p:sp>
      </p:grpSp>
      <p:grpSp>
        <p:nvGrpSpPr>
          <p:cNvPr id="11" name="组合2"/>
          <p:cNvGrpSpPr/>
          <p:nvPr/>
        </p:nvGrpSpPr>
        <p:grpSpPr>
          <a:xfrm>
            <a:off x="1072696" y="5151434"/>
            <a:ext cx="420357" cy="560788"/>
            <a:chOff x="0" y="0"/>
            <a:chExt cx="420357" cy="560788"/>
          </a:xfrm>
        </p:grpSpPr>
        <p:sp>
          <p:nvSpPr>
            <p:cNvPr id="12" name="形状3"/>
            <p:cNvSpPr txBox="1"/>
            <p:nvPr/>
          </p:nvSpPr>
          <p:spPr>
            <a:xfrm>
              <a:off x="280600" y="0"/>
              <a:ext cx="139757" cy="118244"/>
            </a:xfrm>
            <a:custGeom>
              <a:avLst/>
              <a:gdLst>
                <a:gd name="connsiteX0" fmla="*/ 69879 w 139757"/>
                <a:gd name="connsiteY0" fmla="*/ 0 h 118244"/>
                <a:gd name="connsiteX1" fmla="*/ 108471 w 139757"/>
                <a:gd name="connsiteY1" fmla="*/ 0 h 118244"/>
                <a:gd name="connsiteX2" fmla="*/ 139757 w 139757"/>
                <a:gd name="connsiteY2" fmla="*/ 91774 h 118244"/>
                <a:gd name="connsiteX3" fmla="*/ 31286 w 139757"/>
                <a:gd name="connsiteY3" fmla="*/ 118244 h 118244"/>
                <a:gd name="connsiteX4" fmla="*/ 0 w 139757"/>
                <a:gd name="connsiteY4" fmla="*/ 26470 h 1182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39757" h="118244">
                  <a:moveTo>
                    <a:pt x="69879" y="0"/>
                  </a:moveTo>
                  <a:cubicBezTo>
                    <a:pt x="108471" y="0"/>
                    <a:pt x="139757" y="26470"/>
                    <a:pt x="139757" y="59122"/>
                  </a:cubicBezTo>
                  <a:cubicBezTo>
                    <a:pt x="139757" y="91774"/>
                    <a:pt x="108471" y="118244"/>
                    <a:pt x="69879" y="118244"/>
                  </a:cubicBezTo>
                  <a:cubicBezTo>
                    <a:pt x="31286" y="118244"/>
                    <a:pt x="0" y="91774"/>
                    <a:pt x="0" y="59122"/>
                  </a:cubicBezTo>
                  <a:cubicBezTo>
                    <a:pt x="0" y="26470"/>
                    <a:pt x="31286" y="0"/>
                    <a:pt x="69879" y="0"/>
                  </a:cubicBezTo>
                  <a:close/>
                </a:path>
              </a:pathLst>
            </a:custGeom>
            <a:solidFill>
              <a:srgbClr val="FF0000">
                <a:alpha val="100000"/>
              </a:srgbClr>
            </a:solidFill>
            <a:ln w="28575">
              <a:solidFill>
                <a:srgbClr val="27405E">
                  <a:alpha val="100000"/>
                </a:srgbClr>
              </a:solidFill>
              <a:prstDash val="solid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3" name="文本14"/>
            <p:cNvSpPr txBox="1"/>
            <p:nvPr/>
          </p:nvSpPr>
          <p:spPr>
            <a:xfrm>
              <a:off x="0" y="12942"/>
              <a:ext cx="399145" cy="547846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0" i="0" dirty="0">
                  <a:solidFill>
                    <a:srgbClr val="FF0000">
                      <a:alpha val="100000"/>
                    </a:srgbClr>
                  </a:solidFill>
                  <a:latin typeface="Cambria Math"/>
                  <a:ea typeface="Cambria Math"/>
                </a:rPr>
                <a:t>O</a:t>
              </a:r>
            </a:p>
          </p:txBody>
        </p:sp>
      </p:grpSp>
      <p:sp>
        <p:nvSpPr>
          <p:cNvPr id="14" name="文本4"/>
          <p:cNvSpPr txBox="1"/>
          <p:nvPr/>
        </p:nvSpPr>
        <p:spPr>
          <a:xfrm>
            <a:off x="8872461" y="1549327"/>
            <a:ext cx="2076450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某一定点O</a:t>
            </a:r>
          </a:p>
        </p:txBody>
      </p:sp>
      <p:sp>
        <p:nvSpPr>
          <p:cNvPr id="15" name="文本5"/>
          <p:cNvSpPr txBox="1"/>
          <p:nvPr/>
        </p:nvSpPr>
        <p:spPr>
          <a:xfrm>
            <a:off x="3766604" y="2175491"/>
            <a:ext cx="1866900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一个角度</a:t>
            </a:r>
          </a:p>
        </p:txBody>
      </p:sp>
      <p:sp>
        <p:nvSpPr>
          <p:cNvPr id="16" name="文本6"/>
          <p:cNvSpPr txBox="1"/>
          <p:nvPr/>
        </p:nvSpPr>
        <p:spPr>
          <a:xfrm>
            <a:off x="9881949" y="2175034"/>
            <a:ext cx="1066800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旋转</a:t>
            </a:r>
          </a:p>
        </p:txBody>
      </p:sp>
      <p:sp>
        <p:nvSpPr>
          <p:cNvPr id="17" name="文本7"/>
          <p:cNvSpPr txBox="1"/>
          <p:nvPr/>
        </p:nvSpPr>
        <p:spPr>
          <a:xfrm>
            <a:off x="6625076" y="2985573"/>
            <a:ext cx="2209800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旋转中心</a:t>
            </a:r>
          </a:p>
        </p:txBody>
      </p:sp>
      <p:sp>
        <p:nvSpPr>
          <p:cNvPr id="18" name="文本8"/>
          <p:cNvSpPr txBox="1"/>
          <p:nvPr/>
        </p:nvSpPr>
        <p:spPr>
          <a:xfrm>
            <a:off x="6539884" y="3578885"/>
            <a:ext cx="1495425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旋转角</a:t>
            </a:r>
          </a:p>
        </p:txBody>
      </p:sp>
      <p:sp>
        <p:nvSpPr>
          <p:cNvPr id="19" name="文本9"/>
          <p:cNvSpPr txBox="1"/>
          <p:nvPr/>
        </p:nvSpPr>
        <p:spPr>
          <a:xfrm>
            <a:off x="3800875" y="4279440"/>
            <a:ext cx="8322469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旋转的方向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分为</a:t>
            </a:r>
            <a:r>
              <a:rPr lang="zh-CN" altLang="en-US" sz="3299" b="0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    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和</a:t>
            </a:r>
            <a:r>
              <a:rPr lang="zh-CN" altLang="en-US" sz="3299" b="0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     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.</a:t>
            </a:r>
          </a:p>
        </p:txBody>
      </p:sp>
      <p:sp>
        <p:nvSpPr>
          <p:cNvPr id="20" name="文本10"/>
          <p:cNvSpPr txBox="1"/>
          <p:nvPr/>
        </p:nvSpPr>
        <p:spPr>
          <a:xfrm>
            <a:off x="6982339" y="4228833"/>
            <a:ext cx="1495425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顺时针</a:t>
            </a:r>
          </a:p>
        </p:txBody>
      </p:sp>
      <p:sp>
        <p:nvSpPr>
          <p:cNvPr id="21" name="文本11"/>
          <p:cNvSpPr txBox="1"/>
          <p:nvPr/>
        </p:nvSpPr>
        <p:spPr>
          <a:xfrm>
            <a:off x="9162888" y="4228900"/>
            <a:ext cx="1495425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逆时针</a:t>
            </a:r>
          </a:p>
        </p:txBody>
      </p:sp>
      <p:sp>
        <p:nvSpPr>
          <p:cNvPr id="22" name="文本12"/>
          <p:cNvSpPr txBox="1"/>
          <p:nvPr/>
        </p:nvSpPr>
        <p:spPr>
          <a:xfrm>
            <a:off x="8690953" y="5472065"/>
            <a:ext cx="1495425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对应点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6" grpId="0" animBg="1"/>
      <p:bldP spid="19" grpId="0" animBg="1"/>
      <p:bldP spid="17" grpId="0" animBg="1"/>
      <p:bldP spid="18" grpId="0" animBg="1"/>
      <p:bldP spid="20" grpId="0" animBg="1"/>
      <p:bldP spid="21" grpId="0" animBg="1"/>
      <p:bldP spid="22" grpId="0" animBg="1"/>
    </p:bldLst>
  </p:timing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367494" y="235382"/>
            <a:ext cx="3316395" cy="6685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旋转的三要素：</a:t>
            </a:r>
          </a:p>
        </p:txBody>
      </p:sp>
      <p:sp>
        <p:nvSpPr>
          <p:cNvPr id="3" name="文本2"/>
          <p:cNvSpPr txBox="1"/>
          <p:nvPr/>
        </p:nvSpPr>
        <p:spPr>
          <a:xfrm>
            <a:off x="3214497" y="235182"/>
            <a:ext cx="2860529" cy="6685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旋转中心、</a:t>
            </a:r>
          </a:p>
        </p:txBody>
      </p:sp>
      <p:sp>
        <p:nvSpPr>
          <p:cNvPr id="4" name="文本3"/>
          <p:cNvSpPr txBox="1"/>
          <p:nvPr/>
        </p:nvSpPr>
        <p:spPr>
          <a:xfrm>
            <a:off x="5186715" y="235077"/>
            <a:ext cx="2605145" cy="6685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旋转方向、</a:t>
            </a:r>
          </a:p>
        </p:txBody>
      </p:sp>
      <p:sp>
        <p:nvSpPr>
          <p:cNvPr id="5" name="文本4"/>
          <p:cNvSpPr txBox="1"/>
          <p:nvPr/>
        </p:nvSpPr>
        <p:spPr>
          <a:xfrm>
            <a:off x="7158685" y="235382"/>
            <a:ext cx="2024118" cy="6685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旋转角.</a:t>
            </a:r>
          </a:p>
        </p:txBody>
      </p:sp>
      <p:sp>
        <p:nvSpPr>
          <p:cNvPr id="6" name="文本5"/>
          <p:cNvSpPr txBox="1"/>
          <p:nvPr/>
        </p:nvSpPr>
        <p:spPr>
          <a:xfrm>
            <a:off x="367436" y="823722"/>
            <a:ext cx="11458575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提示：①旋转的范围是“</a:t>
            </a:r>
            <a:r>
              <a:rPr lang="zh-CN" altLang="en-US" sz="3299" b="0" i="0" u="sng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平面内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”②旋转变换属于</a:t>
            </a: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全等变换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" dur="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33417" y="112424"/>
            <a:ext cx="11925300" cy="391913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例1.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如图，△ABC和△ADE都是等腰直角三角形，∠C和∠AED是直角，点E在AB上，如果△ABC经过旋转能与△ADE重合，那么：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(1)旋转中心是_____，旋转方向是______，旋转角是______°；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(2)线段AB的对应线段是______，线段DE的对应线段是______；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(3)∠C的对应角是________，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∠D的对应角是________.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98287" y="2852995"/>
            <a:ext cx="3195047" cy="3667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217808" y="112424"/>
            <a:ext cx="11974716" cy="267625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练1.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如图，△COD经旋转后能与△AOB重合，则：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(1)旋转中心是_____，旋转方向是________，旋转角是____°；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(2)线段OD的对应线段是_____，线段OC的对应线段是_____；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(3)∠C的对应角是________，∠D的对应角是________.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7900" y="2854290"/>
            <a:ext cx="3762670" cy="34858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数学画板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355349" y="1303468"/>
            <a:ext cx="3367164" cy="4300337"/>
          </a:xfrm>
          <a:prstGeom prst="rect">
            <a:avLst/>
          </a:prstGeom>
        </p:spPr>
      </p:pic>
      <p:sp>
        <p:nvSpPr>
          <p:cNvPr id="3" name="文本1"/>
          <p:cNvSpPr txBox="1"/>
          <p:nvPr/>
        </p:nvSpPr>
        <p:spPr>
          <a:xfrm>
            <a:off x="419424" y="329298"/>
            <a:ext cx="3238500" cy="76993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9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探究旋转性质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4476540" y="1098985"/>
            <a:ext cx="7408335" cy="470786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39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问题1: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在图形的旋转过程中，线段OA与线段OA'的关系怎样?∠AOA'与∠BOB'呢？△ABC与△A'B'C'呢？</a:t>
            </a:r>
          </a:p>
          <a:p>
            <a:pPr marL="0" algn="l"/>
            <a:r>
              <a:rPr lang="zh-CN" altLang="en-US" sz="3299" b="0" i="0" dirty="0">
                <a:solidFill>
                  <a:srgbClr val="165C5C">
                    <a:alpha val="100000"/>
                  </a:srgbClr>
                </a:solidFill>
                <a:latin typeface="楷体"/>
                <a:ea typeface="楷体"/>
              </a:rPr>
              <a:t/>
            </a:r>
          </a:p>
          <a:p>
            <a:pPr marL="0" algn="l">
              <a:lnSpc>
                <a:spcPts val="39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问题2: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旋转前后图形的形状和大小有影响吗？</a:t>
            </a:r>
          </a:p>
          <a:p>
            <a:pPr marL="0" algn="l"/>
            <a:r>
              <a:rPr lang="zh-CN" altLang="en-US" sz="3299" b="0" i="0" dirty="0">
                <a:solidFill>
                  <a:srgbClr val="002060">
                    <a:alpha val="100000"/>
                  </a:srgbClr>
                </a:solidFill>
                <a:latin typeface="楷体"/>
                <a:ea typeface="楷体"/>
              </a:rPr>
              <a:t/>
            </a:r>
          </a:p>
          <a:p>
            <a:pPr marL="0" algn="l">
              <a:lnSpc>
                <a:spcPts val="39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问题3: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你能通过度量角的方法得出旋转角度吗？你准备度量哪个角？</a:t>
            </a:r>
          </a:p>
        </p:txBody>
      </p:sp>
      <p:grpSp>
        <p:nvGrpSpPr>
          <p:cNvPr id="5" name="组合1"/>
          <p:cNvGrpSpPr/>
          <p:nvPr/>
        </p:nvGrpSpPr>
        <p:grpSpPr>
          <a:xfrm>
            <a:off x="419405" y="1002401"/>
            <a:ext cx="3430148" cy="5179623"/>
            <a:chOff x="0" y="0"/>
            <a:chExt cx="3430148" cy="5179623"/>
          </a:xfrm>
        </p:grpSpPr>
        <p:sp>
          <p:nvSpPr>
            <p:cNvPr id="6" name="形状9"/>
            <p:cNvSpPr txBox="1"/>
            <p:nvPr/>
          </p:nvSpPr>
          <p:spPr>
            <a:xfrm>
              <a:off x="493892" y="444627"/>
              <a:ext cx="775724" cy="1551106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10"/>
            <p:cNvSpPr txBox="1"/>
            <p:nvPr/>
          </p:nvSpPr>
          <p:spPr>
            <a:xfrm>
              <a:off x="1269616" y="1986849"/>
              <a:ext cx="1163586" cy="19050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8"/>
            <p:cNvSpPr txBox="1"/>
            <p:nvPr/>
          </p:nvSpPr>
          <p:spPr>
            <a:xfrm>
              <a:off x="493891" y="444627"/>
              <a:ext cx="1939310" cy="1551106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形状12"/>
            <p:cNvSpPr txBox="1"/>
            <p:nvPr/>
          </p:nvSpPr>
          <p:spPr>
            <a:xfrm rot="5400000">
              <a:off x="1571628" y="2407538"/>
              <a:ext cx="775724" cy="1549396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0" name="形状13"/>
            <p:cNvSpPr txBox="1"/>
            <p:nvPr/>
          </p:nvSpPr>
          <p:spPr>
            <a:xfrm rot="5400000">
              <a:off x="602357" y="4142366"/>
              <a:ext cx="1163586" cy="19050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1" name="形状11"/>
            <p:cNvSpPr txBox="1"/>
            <p:nvPr/>
          </p:nvSpPr>
          <p:spPr>
            <a:xfrm rot="5400000">
              <a:off x="989835" y="2989331"/>
              <a:ext cx="1939310" cy="1549396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2" name="文本3"/>
            <p:cNvSpPr txBox="1"/>
            <p:nvPr/>
          </p:nvSpPr>
          <p:spPr>
            <a:xfrm>
              <a:off x="337975" y="0"/>
              <a:ext cx="478500" cy="5827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3" name="文本4"/>
            <p:cNvSpPr txBox="1"/>
            <p:nvPr/>
          </p:nvSpPr>
          <p:spPr>
            <a:xfrm>
              <a:off x="1092308" y="1882788"/>
              <a:ext cx="459688" cy="5827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4" name="文本5"/>
            <p:cNvSpPr txBox="1"/>
            <p:nvPr/>
          </p:nvSpPr>
          <p:spPr>
            <a:xfrm>
              <a:off x="2373154" y="1657655"/>
              <a:ext cx="476790" cy="5827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5" name="文本6"/>
            <p:cNvSpPr txBox="1"/>
            <p:nvPr/>
          </p:nvSpPr>
          <p:spPr>
            <a:xfrm>
              <a:off x="2696832" y="2344065"/>
              <a:ext cx="733316" cy="72017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'</a:t>
              </a:r>
            </a:p>
          </p:txBody>
        </p:sp>
        <p:sp>
          <p:nvSpPr>
            <p:cNvPr id="16" name="文本7"/>
            <p:cNvSpPr txBox="1"/>
            <p:nvPr/>
          </p:nvSpPr>
          <p:spPr>
            <a:xfrm>
              <a:off x="998039" y="4459444"/>
              <a:ext cx="696972" cy="72017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'</a:t>
              </a:r>
            </a:p>
          </p:txBody>
        </p:sp>
        <p:sp>
          <p:nvSpPr>
            <p:cNvPr id="17" name="文本8"/>
            <p:cNvSpPr txBox="1"/>
            <p:nvPr/>
          </p:nvSpPr>
          <p:spPr>
            <a:xfrm>
              <a:off x="1073905" y="2897725"/>
              <a:ext cx="697403" cy="72017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'</a:t>
              </a:r>
            </a:p>
          </p:txBody>
        </p:sp>
        <p:sp>
          <p:nvSpPr>
            <p:cNvPr id="18" name="形状1"/>
            <p:cNvSpPr txBox="1"/>
            <p:nvPr/>
          </p:nvSpPr>
          <p:spPr>
            <a:xfrm>
              <a:off x="406673" y="2705446"/>
              <a:ext cx="155624" cy="153914"/>
            </a:xfrm>
            <a:custGeom>
              <a:avLst/>
              <a:gdLst>
                <a:gd name="connsiteX0" fmla="*/ 77812 w 155624"/>
                <a:gd name="connsiteY0" fmla="*/ 0 h 153914"/>
                <a:gd name="connsiteX1" fmla="*/ 120787 w 155624"/>
                <a:gd name="connsiteY1" fmla="*/ 0 h 153914"/>
                <a:gd name="connsiteX2" fmla="*/ 155624 w 155624"/>
                <a:gd name="connsiteY2" fmla="*/ 119459 h 153914"/>
                <a:gd name="connsiteX3" fmla="*/ 34838 w 155624"/>
                <a:gd name="connsiteY3" fmla="*/ 153914 h 153914"/>
                <a:gd name="connsiteX4" fmla="*/ 0 w 155624"/>
                <a:gd name="connsiteY4" fmla="*/ 34455 h 153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624" h="153914">
                  <a:moveTo>
                    <a:pt x="77812" y="0"/>
                  </a:moveTo>
                  <a:cubicBezTo>
                    <a:pt x="120787" y="0"/>
                    <a:pt x="155624" y="34455"/>
                    <a:pt x="155624" y="76957"/>
                  </a:cubicBezTo>
                  <a:cubicBezTo>
                    <a:pt x="155624" y="119459"/>
                    <a:pt x="120787" y="153914"/>
                    <a:pt x="77812" y="153914"/>
                  </a:cubicBezTo>
                  <a:cubicBezTo>
                    <a:pt x="34838" y="153914"/>
                    <a:pt x="0" y="119459"/>
                    <a:pt x="0" y="76957"/>
                  </a:cubicBezTo>
                  <a:cubicBezTo>
                    <a:pt x="0" y="34455"/>
                    <a:pt x="34838" y="0"/>
                    <a:pt x="77812" y="0"/>
                  </a:cubicBez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文本9"/>
            <p:cNvSpPr txBox="1"/>
            <p:nvPr/>
          </p:nvSpPr>
          <p:spPr>
            <a:xfrm>
              <a:off x="0" y="2615834"/>
              <a:ext cx="495601" cy="5827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O</a:t>
              </a:r>
            </a:p>
          </p:txBody>
        </p:sp>
        <p:sp>
          <p:nvSpPr>
            <p:cNvPr id="20" name="形状2"/>
            <p:cNvSpPr txBox="1"/>
            <p:nvPr/>
          </p:nvSpPr>
          <p:spPr>
            <a:xfrm flipH="1">
              <a:off x="468975" y="471989"/>
              <a:ext cx="19050" cy="2236877"/>
            </a:xfrm>
            <a:prstGeom prst="line"/>
            <a:ln w="28575">
              <a:solidFill>
                <a:srgbClr val="0000FF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形状3"/>
            <p:cNvSpPr txBox="1"/>
            <p:nvPr/>
          </p:nvSpPr>
          <p:spPr>
            <a:xfrm flipH="1">
              <a:off x="493891" y="2763253"/>
              <a:ext cx="2227591" cy="1191"/>
            </a:xfrm>
            <a:prstGeom prst="line"/>
            <a:ln w="28575">
              <a:solidFill>
                <a:srgbClr val="0000FF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形状4"/>
            <p:cNvSpPr txBox="1"/>
            <p:nvPr/>
          </p:nvSpPr>
          <p:spPr>
            <a:xfrm flipV="1">
              <a:off x="493891" y="1984154"/>
              <a:ext cx="787987" cy="787987"/>
            </a:xfrm>
            <a:prstGeom prst="line"/>
            <a:ln w="28575">
              <a:solidFill>
                <a:srgbClr val="0066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3" name="形状5"/>
            <p:cNvSpPr txBox="1"/>
            <p:nvPr/>
          </p:nvSpPr>
          <p:spPr>
            <a:xfrm>
              <a:off x="493891" y="2772141"/>
              <a:ext cx="697741" cy="776408"/>
            </a:xfrm>
            <a:prstGeom prst="line"/>
            <a:ln w="28575">
              <a:solidFill>
                <a:srgbClr val="0066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4" name="形状6"/>
            <p:cNvSpPr txBox="1"/>
            <p:nvPr/>
          </p:nvSpPr>
          <p:spPr>
            <a:xfrm flipV="1">
              <a:off x="493891" y="1995733"/>
              <a:ext cx="1939310" cy="776408"/>
            </a:xfrm>
            <a:prstGeom prst="line"/>
            <a:ln w="28575">
              <a:solidFill>
                <a:srgbClr val="660066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5" name="形状7"/>
            <p:cNvSpPr txBox="1"/>
            <p:nvPr/>
          </p:nvSpPr>
          <p:spPr>
            <a:xfrm>
              <a:off x="493891" y="2772141"/>
              <a:ext cx="685189" cy="1937307"/>
            </a:xfrm>
            <a:prstGeom prst="line"/>
            <a:ln w="28575">
              <a:solidFill>
                <a:srgbClr val="660066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</p:grp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  <p:animEffect transition="out" filter="fade">
                                      <p:cBhvr>
                                        <p:cTn id="4" dur="3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4" grpId="0" animBg="1"/>
    </p:bldLst>
  </p:timing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1"/>
          <p:cNvGrpSpPr/>
          <p:nvPr/>
        </p:nvGrpSpPr>
        <p:grpSpPr>
          <a:xfrm>
            <a:off x="331232" y="1142228"/>
            <a:ext cx="3430148" cy="5179623"/>
            <a:chOff x="0" y="0"/>
            <a:chExt cx="3430148" cy="5179623"/>
          </a:xfrm>
        </p:grpSpPr>
        <p:sp>
          <p:nvSpPr>
            <p:cNvPr id="3" name="形状10"/>
            <p:cNvSpPr txBox="1"/>
            <p:nvPr/>
          </p:nvSpPr>
          <p:spPr>
            <a:xfrm>
              <a:off x="493892" y="444627"/>
              <a:ext cx="775724" cy="1551106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4" name="形状11"/>
            <p:cNvSpPr txBox="1"/>
            <p:nvPr/>
          </p:nvSpPr>
          <p:spPr>
            <a:xfrm>
              <a:off x="1269616" y="1986849"/>
              <a:ext cx="1163586" cy="19050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5" name="形状9"/>
            <p:cNvSpPr txBox="1"/>
            <p:nvPr/>
          </p:nvSpPr>
          <p:spPr>
            <a:xfrm>
              <a:off x="493892" y="444627"/>
              <a:ext cx="1939310" cy="1551106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6" name="形状13"/>
            <p:cNvSpPr txBox="1"/>
            <p:nvPr/>
          </p:nvSpPr>
          <p:spPr>
            <a:xfrm rot="5400000">
              <a:off x="1571628" y="2407538"/>
              <a:ext cx="775724" cy="1549396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7" name="形状14"/>
            <p:cNvSpPr txBox="1"/>
            <p:nvPr/>
          </p:nvSpPr>
          <p:spPr>
            <a:xfrm rot="5400000">
              <a:off x="602357" y="4142366"/>
              <a:ext cx="1163586" cy="19050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8" name="形状12"/>
            <p:cNvSpPr txBox="1"/>
            <p:nvPr/>
          </p:nvSpPr>
          <p:spPr>
            <a:xfrm rot="5400000">
              <a:off x="989835" y="2989331"/>
              <a:ext cx="1939310" cy="1549396"/>
            </a:xfrm>
            <a:prstGeom prst="line"/>
            <a:ln w="28575">
              <a:solidFill>
                <a:srgbClr val="CC0066">
                  <a:alpha val="10000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9" name="文本10"/>
            <p:cNvSpPr txBox="1"/>
            <p:nvPr/>
          </p:nvSpPr>
          <p:spPr>
            <a:xfrm>
              <a:off x="337975" y="0"/>
              <a:ext cx="478500" cy="5827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</a:p>
          </p:txBody>
        </p:sp>
        <p:sp>
          <p:nvSpPr>
            <p:cNvPr id="10" name="文本11"/>
            <p:cNvSpPr txBox="1"/>
            <p:nvPr/>
          </p:nvSpPr>
          <p:spPr>
            <a:xfrm>
              <a:off x="1092308" y="1882788"/>
              <a:ext cx="459688" cy="5827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</a:p>
          </p:txBody>
        </p:sp>
        <p:sp>
          <p:nvSpPr>
            <p:cNvPr id="11" name="文本12"/>
            <p:cNvSpPr txBox="1"/>
            <p:nvPr/>
          </p:nvSpPr>
          <p:spPr>
            <a:xfrm>
              <a:off x="2373154" y="1657655"/>
              <a:ext cx="476790" cy="5827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</a:p>
          </p:txBody>
        </p:sp>
        <p:sp>
          <p:nvSpPr>
            <p:cNvPr id="12" name="文本13"/>
            <p:cNvSpPr txBox="1"/>
            <p:nvPr/>
          </p:nvSpPr>
          <p:spPr>
            <a:xfrm>
              <a:off x="2696832" y="2344065"/>
              <a:ext cx="733316" cy="72017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A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'</a:t>
              </a:r>
            </a:p>
          </p:txBody>
        </p:sp>
        <p:sp>
          <p:nvSpPr>
            <p:cNvPr id="13" name="文本14"/>
            <p:cNvSpPr txBox="1"/>
            <p:nvPr/>
          </p:nvSpPr>
          <p:spPr>
            <a:xfrm>
              <a:off x="998039" y="4459444"/>
              <a:ext cx="696972" cy="72017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C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'</a:t>
              </a:r>
            </a:p>
          </p:txBody>
        </p:sp>
        <p:sp>
          <p:nvSpPr>
            <p:cNvPr id="14" name="文本15"/>
            <p:cNvSpPr txBox="1"/>
            <p:nvPr/>
          </p:nvSpPr>
          <p:spPr>
            <a:xfrm>
              <a:off x="1073906" y="2897725"/>
              <a:ext cx="697403" cy="720179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1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B</a:t>
              </a:r>
              <a:r>
                <a:rPr lang="zh-CN" altLang="en-US" sz="3299" b="0" i="0" dirty="0">
                  <a:solidFill>
                    <a:srgbClr val="000000">
                      <a:alpha val="100000"/>
                    </a:srgbClr>
                  </a:solidFill>
                  <a:latin typeface="楷体"/>
                  <a:ea typeface="楷体"/>
                </a:rPr>
                <a:t>'</a:t>
              </a:r>
            </a:p>
          </p:txBody>
        </p:sp>
        <p:sp>
          <p:nvSpPr>
            <p:cNvPr id="15" name="形状2"/>
            <p:cNvSpPr txBox="1"/>
            <p:nvPr/>
          </p:nvSpPr>
          <p:spPr>
            <a:xfrm>
              <a:off x="406673" y="2705446"/>
              <a:ext cx="155624" cy="153914"/>
            </a:xfrm>
            <a:custGeom>
              <a:avLst/>
              <a:gdLst>
                <a:gd name="connsiteX0" fmla="*/ 77812 w 155624"/>
                <a:gd name="connsiteY0" fmla="*/ 0 h 153914"/>
                <a:gd name="connsiteX1" fmla="*/ 120787 w 155624"/>
                <a:gd name="connsiteY1" fmla="*/ 0 h 153914"/>
                <a:gd name="connsiteX2" fmla="*/ 155624 w 155624"/>
                <a:gd name="connsiteY2" fmla="*/ 119459 h 153914"/>
                <a:gd name="connsiteX3" fmla="*/ 34838 w 155624"/>
                <a:gd name="connsiteY3" fmla="*/ 153914 h 153914"/>
                <a:gd name="connsiteX4" fmla="*/ 0 w 155624"/>
                <a:gd name="connsiteY4" fmla="*/ 34455 h 1539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5624" h="153914">
                  <a:moveTo>
                    <a:pt x="77812" y="0"/>
                  </a:moveTo>
                  <a:cubicBezTo>
                    <a:pt x="120787" y="0"/>
                    <a:pt x="155624" y="34455"/>
                    <a:pt x="155624" y="76957"/>
                  </a:cubicBezTo>
                  <a:cubicBezTo>
                    <a:pt x="155624" y="119459"/>
                    <a:pt x="120787" y="153914"/>
                    <a:pt x="77812" y="153914"/>
                  </a:cubicBezTo>
                  <a:cubicBezTo>
                    <a:pt x="34838" y="153914"/>
                    <a:pt x="0" y="119459"/>
                    <a:pt x="0" y="76957"/>
                  </a:cubicBezTo>
                  <a:cubicBezTo>
                    <a:pt x="0" y="34455"/>
                    <a:pt x="34838" y="0"/>
                    <a:pt x="77812" y="0"/>
                  </a:cubicBezTo>
                  <a:close/>
                </a:path>
              </a:pathLst>
            </a:custGeom>
            <a:solidFill>
              <a:srgbClr val="000000">
                <a:alpha val="100000"/>
              </a:srgbClr>
            </a:solidFill>
            <a:ln w="9525">
              <a:solidFill>
                <a:srgbClr val="FFFFFF">
                  <a:alpha val="0"/>
                </a:srgbClr>
              </a:solidFill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6" name="文本16"/>
            <p:cNvSpPr txBox="1"/>
            <p:nvPr/>
          </p:nvSpPr>
          <p:spPr>
            <a:xfrm>
              <a:off x="0" y="2615834"/>
              <a:ext cx="495601" cy="582785"/>
            </a:xfrm>
            <a:prstGeom prst="rect">
              <a:avLst/>
            </a:prstGeom>
            <a:noFill/>
          </p:spPr>
          <p:txBody>
            <a:bodyPr anchor="t"/>
            <a:lstStyle/>
            <a:p>
              <a:pPr marL="0" algn="l"/>
              <a:r>
                <a:rPr lang="zh-CN" altLang="en-US" sz="2400" b="1" i="0" dirty="0">
                  <a:solidFill>
                    <a:srgbClr val="000000">
                      <a:alpha val="100000"/>
                    </a:srgbClr>
                  </a:solidFill>
                  <a:latin typeface="Times New Roman"/>
                  <a:ea typeface="Times New Roman"/>
                </a:rPr>
                <a:t>O</a:t>
              </a:r>
            </a:p>
          </p:txBody>
        </p:sp>
        <p:sp>
          <p:nvSpPr>
            <p:cNvPr id="17" name="形状3"/>
            <p:cNvSpPr txBox="1"/>
            <p:nvPr/>
          </p:nvSpPr>
          <p:spPr>
            <a:xfrm flipH="1">
              <a:off x="468975" y="471989"/>
              <a:ext cx="19050" cy="2236877"/>
            </a:xfrm>
            <a:prstGeom prst="line"/>
            <a:ln w="28575">
              <a:solidFill>
                <a:srgbClr val="0000FF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8" name="形状4"/>
            <p:cNvSpPr txBox="1"/>
            <p:nvPr/>
          </p:nvSpPr>
          <p:spPr>
            <a:xfrm flipH="1">
              <a:off x="493891" y="2763253"/>
              <a:ext cx="2227591" cy="1191"/>
            </a:xfrm>
            <a:prstGeom prst="line"/>
            <a:ln w="28575">
              <a:solidFill>
                <a:srgbClr val="0000FF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19" name="形状5"/>
            <p:cNvSpPr txBox="1"/>
            <p:nvPr/>
          </p:nvSpPr>
          <p:spPr>
            <a:xfrm flipV="1">
              <a:off x="493891" y="1984154"/>
              <a:ext cx="787987" cy="787987"/>
            </a:xfrm>
            <a:prstGeom prst="line"/>
            <a:ln w="28575">
              <a:solidFill>
                <a:srgbClr val="0066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0" name="形状6"/>
            <p:cNvSpPr txBox="1"/>
            <p:nvPr/>
          </p:nvSpPr>
          <p:spPr>
            <a:xfrm>
              <a:off x="493891" y="2772141"/>
              <a:ext cx="697741" cy="776408"/>
            </a:xfrm>
            <a:prstGeom prst="line"/>
            <a:ln w="28575">
              <a:solidFill>
                <a:srgbClr val="006600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1" name="形状7"/>
            <p:cNvSpPr txBox="1"/>
            <p:nvPr/>
          </p:nvSpPr>
          <p:spPr>
            <a:xfrm flipV="1">
              <a:off x="493891" y="1995733"/>
              <a:ext cx="1939310" cy="776408"/>
            </a:xfrm>
            <a:prstGeom prst="line"/>
            <a:ln w="28575">
              <a:solidFill>
                <a:srgbClr val="660066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  <p:sp>
          <p:nvSpPr>
            <p:cNvPr id="22" name="形状8"/>
            <p:cNvSpPr txBox="1"/>
            <p:nvPr/>
          </p:nvSpPr>
          <p:spPr>
            <a:xfrm>
              <a:off x="493891" y="2772141"/>
              <a:ext cx="685189" cy="1937307"/>
            </a:xfrm>
            <a:prstGeom prst="line"/>
            <a:ln w="28575">
              <a:solidFill>
                <a:srgbClr val="660066">
                  <a:alpha val="100000"/>
                </a:srgbClr>
              </a:solidFill>
              <a:prstDash val="dash"/>
            </a:ln>
          </p:spPr>
          <p:txBody>
            <a:bodyPr anchor="ctr"/>
            <a:lstStyle/>
            <a:p>
              <a:pPr marL="0" algn="ctr"/>
            </a:p>
          </p:txBody>
        </p:sp>
      </p:grpSp>
      <p:sp>
        <p:nvSpPr>
          <p:cNvPr id="23" name="形状1"/>
          <p:cNvSpPr txBox="1"/>
          <p:nvPr/>
        </p:nvSpPr>
        <p:spPr>
          <a:xfrm>
            <a:off x="331051" y="244840"/>
            <a:ext cx="2143192" cy="718842"/>
          </a:xfrm>
          <a:custGeom>
            <a:avLst/>
            <a:gdLst>
              <a:gd name="connsiteX0" fmla="*/ 119807 w 2143192"/>
              <a:gd name="connsiteY0" fmla="*/ 0 h 718842"/>
              <a:gd name="connsiteX1" fmla="*/ 2023385 w 2143192"/>
              <a:gd name="connsiteY1" fmla="*/ 0 h 718842"/>
              <a:gd name="connsiteX2" fmla="*/ 2055160 w 2143192"/>
              <a:gd name="connsiteY2" fmla="*/ 0 h 718842"/>
              <a:gd name="connsiteX3" fmla="*/ 2130569 w 2143192"/>
              <a:gd name="connsiteY3" fmla="*/ 57559 h 718842"/>
              <a:gd name="connsiteX4" fmla="*/ 2143192 w 2143192"/>
              <a:gd name="connsiteY4" fmla="*/ 599035 h 718842"/>
              <a:gd name="connsiteX5" fmla="*/ 2143192 w 2143192"/>
              <a:gd name="connsiteY5" fmla="*/ 630810 h 718842"/>
              <a:gd name="connsiteX6" fmla="*/ 2085633 w 2143192"/>
              <a:gd name="connsiteY6" fmla="*/ 706220 h 718842"/>
              <a:gd name="connsiteX7" fmla="*/ 119807 w 2143192"/>
              <a:gd name="connsiteY7" fmla="*/ 718842 h 718842"/>
              <a:gd name="connsiteX8" fmla="*/ 53639 w 2143192"/>
              <a:gd name="connsiteY8" fmla="*/ 718842 h 718842"/>
              <a:gd name="connsiteX9" fmla="*/ 0 w 2143192"/>
              <a:gd name="connsiteY9" fmla="*/ 119807 h 718842"/>
              <a:gd name="connsiteX10" fmla="*/ 0 w 2143192"/>
              <a:gd name="connsiteY10" fmla="*/ 53639 h 718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43192" h="718842">
                <a:moveTo>
                  <a:pt x="119807" y="0"/>
                </a:moveTo>
                <a:lnTo>
                  <a:pt x="2023385" y="0"/>
                </a:lnTo>
                <a:cubicBezTo>
                  <a:pt x="2055160" y="0"/>
                  <a:pt x="2085633" y="12622"/>
                  <a:pt x="2108101" y="35091"/>
                </a:cubicBezTo>
                <a:cubicBezTo>
                  <a:pt x="2130569" y="57559"/>
                  <a:pt x="2143192" y="88032"/>
                  <a:pt x="2143192" y="119807"/>
                </a:cubicBezTo>
                <a:lnTo>
                  <a:pt x="2143192" y="599035"/>
                </a:lnTo>
                <a:cubicBezTo>
                  <a:pt x="2143192" y="630810"/>
                  <a:pt x="2130569" y="661283"/>
                  <a:pt x="2108101" y="683752"/>
                </a:cubicBezTo>
                <a:cubicBezTo>
                  <a:pt x="2085633" y="706220"/>
                  <a:pt x="2055160" y="718842"/>
                  <a:pt x="2023385" y="718842"/>
                </a:cubicBezTo>
                <a:lnTo>
                  <a:pt x="119807" y="718842"/>
                </a:lnTo>
                <a:cubicBezTo>
                  <a:pt x="53639" y="718842"/>
                  <a:pt x="0" y="665203"/>
                  <a:pt x="0" y="599035"/>
                </a:cubicBezTo>
                <a:lnTo>
                  <a:pt x="0" y="119807"/>
                </a:lnTo>
                <a:cubicBezTo>
                  <a:pt x="0" y="53639"/>
                  <a:pt x="53639" y="0"/>
                  <a:pt x="119807" y="0"/>
                </a:cubicBez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3299" b="0" i="0" dirty="0">
                <a:solidFill>
                  <a:srgbClr val="FFFFFF">
                    <a:alpha val="100000"/>
                  </a:srgbClr>
                </a:solidFill>
                <a:latin typeface="楷体"/>
                <a:ea typeface="楷体"/>
              </a:rPr>
              <a:t>归纳总结</a:t>
            </a:r>
          </a:p>
        </p:txBody>
      </p:sp>
      <p:sp>
        <p:nvSpPr>
          <p:cNvPr id="24" name="文本1"/>
          <p:cNvSpPr txBox="1"/>
          <p:nvPr/>
        </p:nvSpPr>
        <p:spPr>
          <a:xfrm>
            <a:off x="3723208" y="1142209"/>
            <a:ext cx="7444902" cy="109876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7100"/>
              </a:lnSpc>
            </a:pPr>
            <a:r>
              <a:rPr lang="zh-CN" altLang="en-US" sz="3299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◆ 对应点到旋转中心的距离</a:t>
            </a:r>
            <a:r>
              <a:rPr lang="zh-CN" altLang="en-US" sz="3299" b="1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  </a:t>
            </a:r>
            <a:r>
              <a:rPr lang="zh-CN" altLang="en-US" sz="3299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．</a:t>
            </a:r>
          </a:p>
        </p:txBody>
      </p:sp>
      <p:sp>
        <p:nvSpPr>
          <p:cNvPr id="25" name="文本2"/>
          <p:cNvSpPr txBox="1"/>
          <p:nvPr/>
        </p:nvSpPr>
        <p:spPr>
          <a:xfrm>
            <a:off x="3761118" y="2675542"/>
            <a:ext cx="8162925" cy="1433378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◆ 对应点与旋转中心所连线段的夹角等于</a:t>
            </a:r>
            <a:r>
              <a:rPr lang="zh-CN" altLang="en-US" sz="3299" b="1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   </a:t>
            </a:r>
            <a:r>
              <a:rPr lang="zh-CN" altLang="en-US" sz="3299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．</a:t>
            </a:r>
          </a:p>
        </p:txBody>
      </p:sp>
      <p:sp>
        <p:nvSpPr>
          <p:cNvPr id="26" name="文本3"/>
          <p:cNvSpPr txBox="1"/>
          <p:nvPr/>
        </p:nvSpPr>
        <p:spPr>
          <a:xfrm>
            <a:off x="3761175" y="4500963"/>
            <a:ext cx="6223892" cy="109876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7100"/>
              </a:lnSpc>
            </a:pPr>
            <a:r>
              <a:rPr lang="zh-CN" altLang="en-US" sz="3299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◆ 旋转前、后的图形</a:t>
            </a:r>
            <a:r>
              <a:rPr lang="zh-CN" altLang="en-US" sz="3299" b="1" i="0" u="sng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     </a:t>
            </a:r>
            <a:r>
              <a:rPr lang="zh-CN" altLang="en-US" sz="3299" b="1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．</a:t>
            </a:r>
          </a:p>
        </p:txBody>
      </p:sp>
      <p:sp>
        <p:nvSpPr>
          <p:cNvPr id="27" name="文本4"/>
          <p:cNvSpPr txBox="1"/>
          <p:nvPr/>
        </p:nvSpPr>
        <p:spPr>
          <a:xfrm>
            <a:off x="5000768" y="2132916"/>
            <a:ext cx="4381500" cy="6685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OA=OA',OB=OB',OC=OC'</a:t>
            </a:r>
          </a:p>
        </p:txBody>
      </p:sp>
      <p:sp>
        <p:nvSpPr>
          <p:cNvPr id="28" name="文本5"/>
          <p:cNvSpPr txBox="1"/>
          <p:nvPr/>
        </p:nvSpPr>
        <p:spPr>
          <a:xfrm>
            <a:off x="4869599" y="4167856"/>
            <a:ext cx="4381500" cy="6685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∠AOA'=∠BOB'=∠COC'</a:t>
            </a:r>
          </a:p>
        </p:txBody>
      </p:sp>
      <p:sp>
        <p:nvSpPr>
          <p:cNvPr id="29" name="文本6"/>
          <p:cNvSpPr txBox="1"/>
          <p:nvPr/>
        </p:nvSpPr>
        <p:spPr>
          <a:xfrm>
            <a:off x="5001206" y="5534551"/>
            <a:ext cx="3333750" cy="668528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△ABC≌△A'B'C'</a:t>
            </a:r>
          </a:p>
        </p:txBody>
      </p:sp>
      <p:sp>
        <p:nvSpPr>
          <p:cNvPr id="30" name="文本7"/>
          <p:cNvSpPr txBox="1"/>
          <p:nvPr/>
        </p:nvSpPr>
        <p:spPr>
          <a:xfrm>
            <a:off x="9250737" y="1118954"/>
            <a:ext cx="1045083" cy="109876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7100"/>
              </a:lnSpc>
            </a:pPr>
            <a:r>
              <a:rPr lang="zh-CN" altLang="en-US" sz="32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相等</a:t>
            </a:r>
          </a:p>
        </p:txBody>
      </p:sp>
      <p:sp>
        <p:nvSpPr>
          <p:cNvPr id="31" name="文本8"/>
          <p:cNvSpPr txBox="1"/>
          <p:nvPr/>
        </p:nvSpPr>
        <p:spPr>
          <a:xfrm>
            <a:off x="4313072" y="3285599"/>
            <a:ext cx="1472375" cy="811939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旋转角</a:t>
            </a:r>
          </a:p>
        </p:txBody>
      </p:sp>
      <p:sp>
        <p:nvSpPr>
          <p:cNvPr id="32" name="文本9"/>
          <p:cNvSpPr txBox="1"/>
          <p:nvPr/>
        </p:nvSpPr>
        <p:spPr>
          <a:xfrm>
            <a:off x="8096469" y="4471530"/>
            <a:ext cx="1045083" cy="1098760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7100"/>
              </a:lnSpc>
            </a:pPr>
            <a:r>
              <a:rPr lang="zh-CN" altLang="en-US" sz="3299" b="1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全等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6" fill="hold">
                      <p:stCondLst>
                        <p:cond delay="indefinite"/>
                      </p:stCondLst>
                      <p:childTnLst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3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4" grpId="0" animBg="1"/>
      <p:bldP spid="30" grpId="0" animBg="1"/>
      <p:bldP spid="25" grpId="0" animBg="1"/>
      <p:bldP spid="31" grpId="0" animBg="1"/>
      <p:bldP spid="28" grpId="0" animBg="1"/>
      <p:bldP spid="29" grpId="0" animBg="1"/>
      <p:bldP spid="26" grpId="0" animBg="1"/>
      <p:bldP spid="32" grpId="0" animBg="1"/>
    </p:bldLst>
  </p:timing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95520" y="102965"/>
            <a:ext cx="11996738" cy="267625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例2.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如图，△ABC绕点O旋转100°后得到△A′B′C′，则：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(1)旋转中心是________，旋转方向是________；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(2)旋转角＝∠_______＝∠_______＝∠_______＝_______°；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(3)连接AA′，则△AOA′是________三角形．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0903" y="2982230"/>
            <a:ext cx="5734050" cy="2894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160925" y="-162"/>
            <a:ext cx="12031266" cy="3919133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FF0000">
                    <a:alpha val="100000"/>
                  </a:srgbClr>
                </a:solidFill>
                <a:latin typeface="楷体"/>
                <a:ea typeface="楷体"/>
              </a:rPr>
              <a:t>练2.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如图，在正方形ABCD中，将△DCE绕点D按顺时针方向旋转，与△DAF重合，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(1)旋转角＝∠________＝∠________ ＝________°；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(2)若AF＝1，AD＝3，则CE＝______，DE＝______；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(3)若∠ADF＝20°，则∠CDE＝________°；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(4)连接EF，△DEF是__________三角形．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21317" y="3270285"/>
            <a:ext cx="3733800" cy="30814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形状1"/>
          <p:cNvSpPr txBox="1"/>
          <p:nvPr/>
        </p:nvSpPr>
        <p:spPr>
          <a:xfrm>
            <a:off x="349968" y="339423"/>
            <a:ext cx="2143192" cy="718842"/>
          </a:xfrm>
          <a:custGeom>
            <a:avLst/>
            <a:gdLst>
              <a:gd name="connsiteX0" fmla="*/ 119807 w 2143192"/>
              <a:gd name="connsiteY0" fmla="*/ 0 h 718842"/>
              <a:gd name="connsiteX1" fmla="*/ 2023385 w 2143192"/>
              <a:gd name="connsiteY1" fmla="*/ 0 h 718842"/>
              <a:gd name="connsiteX2" fmla="*/ 2055160 w 2143192"/>
              <a:gd name="connsiteY2" fmla="*/ 0 h 718842"/>
              <a:gd name="connsiteX3" fmla="*/ 2130569 w 2143192"/>
              <a:gd name="connsiteY3" fmla="*/ 57559 h 718842"/>
              <a:gd name="connsiteX4" fmla="*/ 2143192 w 2143192"/>
              <a:gd name="connsiteY4" fmla="*/ 599035 h 718842"/>
              <a:gd name="connsiteX5" fmla="*/ 2143192 w 2143192"/>
              <a:gd name="connsiteY5" fmla="*/ 630810 h 718842"/>
              <a:gd name="connsiteX6" fmla="*/ 2085633 w 2143192"/>
              <a:gd name="connsiteY6" fmla="*/ 706220 h 718842"/>
              <a:gd name="connsiteX7" fmla="*/ 119807 w 2143192"/>
              <a:gd name="connsiteY7" fmla="*/ 718842 h 718842"/>
              <a:gd name="connsiteX8" fmla="*/ 53639 w 2143192"/>
              <a:gd name="connsiteY8" fmla="*/ 718842 h 718842"/>
              <a:gd name="connsiteX9" fmla="*/ 0 w 2143192"/>
              <a:gd name="connsiteY9" fmla="*/ 119807 h 718842"/>
              <a:gd name="connsiteX10" fmla="*/ 0 w 2143192"/>
              <a:gd name="connsiteY10" fmla="*/ 53639 h 718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2143192" h="718842">
                <a:moveTo>
                  <a:pt x="119807" y="0"/>
                </a:moveTo>
                <a:lnTo>
                  <a:pt x="2023385" y="0"/>
                </a:lnTo>
                <a:cubicBezTo>
                  <a:pt x="2055160" y="0"/>
                  <a:pt x="2085633" y="12622"/>
                  <a:pt x="2108101" y="35091"/>
                </a:cubicBezTo>
                <a:cubicBezTo>
                  <a:pt x="2130569" y="57559"/>
                  <a:pt x="2143192" y="88032"/>
                  <a:pt x="2143192" y="119807"/>
                </a:cubicBezTo>
                <a:lnTo>
                  <a:pt x="2143192" y="599035"/>
                </a:lnTo>
                <a:cubicBezTo>
                  <a:pt x="2143192" y="630810"/>
                  <a:pt x="2130569" y="661283"/>
                  <a:pt x="2108101" y="683752"/>
                </a:cubicBezTo>
                <a:cubicBezTo>
                  <a:pt x="2085633" y="706220"/>
                  <a:pt x="2055160" y="718842"/>
                  <a:pt x="2023385" y="718842"/>
                </a:cubicBezTo>
                <a:lnTo>
                  <a:pt x="119807" y="718842"/>
                </a:lnTo>
                <a:cubicBezTo>
                  <a:pt x="53639" y="718842"/>
                  <a:pt x="0" y="665203"/>
                  <a:pt x="0" y="599035"/>
                </a:cubicBezTo>
                <a:lnTo>
                  <a:pt x="0" y="119807"/>
                </a:lnTo>
                <a:cubicBezTo>
                  <a:pt x="0" y="53639"/>
                  <a:pt x="53639" y="0"/>
                  <a:pt x="119807" y="0"/>
                </a:cubicBezTo>
                <a:close/>
              </a:path>
            </a:pathLst>
          </a:custGeom>
          <a:solidFill>
            <a:srgbClr val="5C81CC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3299" b="0" i="0" dirty="0">
                <a:solidFill>
                  <a:srgbClr val="FFFFFF">
                    <a:alpha val="100000"/>
                  </a:srgbClr>
                </a:solidFill>
                <a:latin typeface="楷体"/>
                <a:ea typeface="楷体"/>
              </a:rPr>
              <a:t>课堂练习</a:t>
            </a:r>
          </a:p>
        </p:txBody>
      </p:sp>
      <p:sp>
        <p:nvSpPr>
          <p:cNvPr id="3" name="文本1"/>
          <p:cNvSpPr txBox="1"/>
          <p:nvPr/>
        </p:nvSpPr>
        <p:spPr>
          <a:xfrm>
            <a:off x="349834" y="1058342"/>
            <a:ext cx="9553575" cy="2054816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1.下列事件中，属于旋转运动的是(　　)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A．小明向北走了4米        B．小明在荡秋千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C．电梯从1楼到12楼        D．物体从高空坠下</a:t>
            </a:r>
          </a:p>
        </p:txBody>
      </p:sp>
      <p:sp>
        <p:nvSpPr>
          <p:cNvPr id="4" name="文本2"/>
          <p:cNvSpPr txBox="1"/>
          <p:nvPr/>
        </p:nvSpPr>
        <p:spPr>
          <a:xfrm>
            <a:off x="349491" y="3046209"/>
            <a:ext cx="12004472" cy="267625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2.如图，将△AOB绕着点O顺时针旋转得到△COD，若∠AOB＝45°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∠BOC＝30°，则旋转的角度是(　　)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A．15°    B．30°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C．45°    D．75°</a:t>
            </a:r>
          </a:p>
        </p:txBody>
      </p:sp>
      <p:pic>
        <p:nvPicPr>
          <p:cNvPr id="5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68284" y="3816744"/>
            <a:ext cx="3407512" cy="271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221010" y="131331"/>
            <a:ext cx="12096750" cy="267625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3.如图，△AOB旋转70°与△COD重合，则：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(1)旋转中心是______，旋转方向是________，旋转角是_____°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(2)线段OA的对应线段是______，线段OB的对应线段是______；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(3)∠A的对应角是________，∠D的对应角是________.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4629" y="2947826"/>
            <a:ext cx="3981450" cy="3248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252927" y="84049"/>
            <a:ext cx="11687175" cy="267625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4．如图，将△ABC绕点C按逆时针方向旋转至△DEC，使点D落在BC的延长线上．已知∠A＝30°，∠B＝35°，则∠ACE的大小是(　　).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A．30°     B．35°     C．45°     D．50°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74786" y="2930642"/>
            <a:ext cx="4965163" cy="3089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题卡1"/>
          <p:cNvPicPr>
            <a:picLocks noChangeAspect="1"/>
          </p:cNvPicPr>
          <p:nvPr/>
        </p:nvPicPr>
        <p:blipFill>
          <a:fillRect/>
          <a:blip r:embed="rId2"/>
          <a:stretch/>
        </p:blipFill>
        <p:spPr>
          <a:xfrm>
            <a:off x="-85439" y="438"/>
            <a:ext cx="13478066" cy="4771815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>
            <a:off x="171317" y="143885"/>
            <a:ext cx="856581" cy="447326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  <a:r>
              <a:rPr lang="zh-CN" altLang="en-US" sz="2199" b="0" i="0" dirty="0">
                <a:solidFill>
                  <a:srgbClr val="FFFFFF">
                    <a:alpha val="100000"/>
                  </a:srgbClr>
                </a:solidFill>
                <a:latin typeface="微软雅黑"/>
                <a:ea typeface="微软雅黑"/>
              </a:rPr>
              <a:t>5</a:t>
            </a:r>
          </a:p>
        </p:txBody>
      </p:sp>
      <p:sp>
        <p:nvSpPr>
          <p:cNvPr id="4" name="文本1"/>
          <p:cNvSpPr txBox="1"/>
          <p:nvPr/>
        </p:nvSpPr>
        <p:spPr>
          <a:xfrm>
            <a:off x="171288" y="143847"/>
            <a:ext cx="420275" cy="801846"/>
          </a:xfrm>
          <a:prstGeom prst="rect">
            <a:avLst/>
          </a:prstGeom>
          <a:noFill/>
        </p:spPr>
        <p:txBody>
          <a:bodyPr anchor="t"/>
          <a:lstStyle/>
          <a:p>
            <a:pPr marL="0" algn="l"/>
            <a:r>
              <a:rPr lang="zh-CN" altLang="en-US" sz="3699" b="1" i="0" dirty="0">
                <a:solidFill>
                  <a:srgbClr val="000000">
                    <a:alpha val="100000"/>
                  </a:srgbClr>
                </a:solidFill>
                <a:latin typeface="华文楷体"/>
                <a:ea typeface="华文楷体"/>
              </a:rPr>
              <a:t>5</a:t>
            </a:r>
          </a:p>
        </p:txBody>
      </p:sp>
      <p:sp>
        <p:nvSpPr>
          <p:cNvPr id="5" name="形状2"/>
          <p:cNvSpPr txBox="1"/>
          <p:nvPr/>
        </p:nvSpPr>
        <p:spPr>
          <a:xfrm>
            <a:off x="41925" y="3065774"/>
            <a:ext cx="1608468" cy="1608468"/>
          </a:xfrm>
          <a:prstGeom prst="rect"/>
          <a:solidFill>
            <a:srgbClr val="FFFFFF">
              <a:alpha val="100000"/>
            </a:srgbClr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  <p:transition spd="slow" p14:dur="500">
    <p:push dir="d"/>
  </p:transition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281502" y="152724"/>
            <a:ext cx="11630025" cy="3297694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6.如图，四边形ABCD是正方形， P在CD上，△ADP旋转后能够与 △ABP′重合，已知AB=3cm， DP=1cm.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(1)旋转中心是点____；旋转了_____ ​</a:t>
            </a:r>
            <a:r>
              <a:rPr lang="zh-CN" altLang="en-US" sz="3299" b="0" i="0" baseline="3000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∘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；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(2)BP′= ____ cm ， CP′= ____ cm , AP′= ____ cm ;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(3)连接PP′，判断△APP′的形状，并说明理由.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83163" y="3203362"/>
            <a:ext cx="3860530" cy="3115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1"/>
          <p:cNvSpPr txBox="1"/>
          <p:nvPr/>
        </p:nvSpPr>
        <p:spPr>
          <a:xfrm>
            <a:off x="210055" y="133274"/>
            <a:ext cx="12220575" cy="2676255"/>
          </a:xfrm>
          <a:prstGeom prst="rect">
            <a:avLst/>
          </a:prstGeom>
          <a:noFill/>
        </p:spPr>
        <p:txBody>
          <a:bodyPr anchor="t"/>
          <a:lstStyle/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7.如图， P是等边三角形ABC内一点，且PA=6cm，PB=8cm，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PC=10 cm，若将△PAC绕点A逆时针旋转后，得到△P′AB.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(1)BP′= _____cm，AP′= ____cm ;∠PAP′= _____ </a:t>
            </a:r>
            <a:r>
              <a:rPr lang="zh-CN" altLang="en-US" sz="3299" b="0" i="0" baseline="3000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​∘</a:t>
            </a: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 ;</a:t>
            </a:r>
          </a:p>
          <a:p>
            <a:pPr marL="0" algn="l">
              <a:lnSpc>
                <a:spcPts val="4800"/>
              </a:lnSpc>
            </a:pPr>
            <a:r>
              <a:rPr lang="zh-CN" altLang="en-US" sz="3299" b="0" i="0" dirty="0">
                <a:solidFill>
                  <a:srgbClr val="000000">
                    <a:alpha val="100000"/>
                  </a:srgbClr>
                </a:solidFill>
                <a:latin typeface="楷体"/>
                <a:ea typeface="楷体"/>
              </a:rPr>
              <a:t>(3)连接PP′，判断△APP′和△BPP′的形状，并求∠APB的度数.</a:t>
            </a:r>
          </a:p>
        </p:txBody>
      </p:sp>
      <p:pic>
        <p:nvPicPr>
          <p:cNvPr id="3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3509" y="2666533"/>
            <a:ext cx="4153576" cy="3804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李老师</dc:creator>
  <dc:title>1015 图形的旋转</dc:title>
  <revision>1</revision>
  <dcterms:created xsi:type="dcterms:W3CDTF">2026-01-26T03:38:46.3905662Z</dcterms:created>
  <dcterms:modified xsi:type="dcterms:W3CDTF">2026-01-26T03:38:46.3905711Z</dcterms:modified>
  <lastModifiedBy>李老师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5.2.4.9158</vt:lpwstr>
  </op:property>
  <op:property fmtid="{D5CDD505-2E9C-101B-9397-08002B2CF9AE}" pid="4" name="EasiNoteCoursewareInfo">
    <vt:lpwstr/>
  </op:property>
  <op:property fmtid="{D5CDD505-2E9C-101B-9397-08002B2CF9AE}" pid="5" name="EasiNoteDocumentName">
    <vt:lpwstr>1015 图形的旋转</vt:lpwstr>
  </op:property>
  <op:property fmtid="{D5CDD505-2E9C-101B-9397-08002B2CF9AE}" pid="6" name="EasiNoteAuthor">
    <vt:lpwstr>39f89cce3e664588ad1932ed3c94d622</vt:lpwstr>
  </op:property>
  <op:property fmtid="{D5CDD505-2E9C-101B-9397-08002B2CF9AE}" pid="7" name="EasiNoteUpstreamCoursewareInfo_0">
    <vt:lpwstr>ee9b85b3-0249-46d5-8a7c-68d9e0a2c8eb</vt:lpwstr>
  </op:property>
  <op:property fmtid="{D5CDD505-2E9C-101B-9397-08002B2CF9AE}" pid="8" name="EasiNoteUpstreamCoursewareInfo_1">
    <vt:lpwstr>d2cd46cf-fa14-4a82-88a6-15b91f50b006</vt:lpwstr>
  </op:property>
</op:Properties>
</file>